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78" r:id="rId7"/>
    <p:sldId id="284" r:id="rId8"/>
    <p:sldId id="279" r:id="rId9"/>
    <p:sldId id="281" r:id="rId10"/>
    <p:sldId id="280" r:id="rId11"/>
    <p:sldId id="282" r:id="rId12"/>
    <p:sldId id="283" r:id="rId13"/>
    <p:sldId id="285" r:id="rId14"/>
    <p:sldId id="286" r:id="rId15"/>
    <p:sldId id="300" r:id="rId16"/>
    <p:sldId id="289" r:id="rId17"/>
    <p:sldId id="290" r:id="rId18"/>
    <p:sldId id="291" r:id="rId19"/>
    <p:sldId id="292" r:id="rId20"/>
    <p:sldId id="293" r:id="rId21"/>
    <p:sldId id="295" r:id="rId22"/>
    <p:sldId id="297" r:id="rId23"/>
    <p:sldId id="298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9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0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0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5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9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27705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575404"/>
            <a:ext cx="9857014" cy="62160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rt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89054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8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0"/>
            <a:ext cx="9779183" cy="1706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1785669"/>
            <a:ext cx="9779182" cy="4278702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EBCFC05-28F2-ED12-5DAE-0D1A11FE8A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813" y="2023984"/>
            <a:ext cx="4664075" cy="4690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487DE67-2E54-8713-8739-3604335870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235" y="2023984"/>
            <a:ext cx="4664075" cy="4690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 rot="5400000" flipH="1">
              <a:off x="11258144" y="5924144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94B347-3274-3D51-85DF-4203550047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6813" y="2020329"/>
            <a:ext cx="3219450" cy="46893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AAFFF32-276A-0586-D4FD-02CA694F31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787" y="2020329"/>
            <a:ext cx="3173279" cy="46893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DD55F25-7BEF-26A6-157A-97540EC739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0082" y="2018581"/>
            <a:ext cx="3173279" cy="46893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57414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71EB95-DE30-3F1F-F9EC-DA485805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4826" y="1071418"/>
            <a:ext cx="7342348" cy="3423380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837" y="1071418"/>
            <a:ext cx="1364297" cy="1740788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19153" y="3295278"/>
            <a:ext cx="1364297" cy="1690799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2389" y="4599720"/>
            <a:ext cx="3511550" cy="85364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F76E36-451C-4A7D-4E26-8AB78D34D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57012" y="-1664"/>
            <a:ext cx="2334989" cy="6859664"/>
            <a:chOff x="9857012" y="-1664"/>
            <a:chExt cx="2334989" cy="685966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AB3BC7E-B34F-EF47-B125-1574C5484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 flipV="1">
              <a:off x="9499940" y="355410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CBC82D0-4F72-C649-8B7F-D4B087957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0866436" y="1879977"/>
              <a:ext cx="1325563" cy="1325563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383F23A-D872-2A4C-B386-A9D269BE6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024507" y="-1664"/>
              <a:ext cx="1167494" cy="1881641"/>
            </a:xfrm>
            <a:custGeom>
              <a:avLst/>
              <a:gdLst>
                <a:gd name="connsiteX0" fmla="*/ 1167473 w 1167494"/>
                <a:gd name="connsiteY0" fmla="*/ 0 h 1881641"/>
                <a:gd name="connsiteX1" fmla="*/ 1167493 w 1167494"/>
                <a:gd name="connsiteY1" fmla="*/ 0 h 1881641"/>
                <a:gd name="connsiteX2" fmla="*/ 1167493 w 1167494"/>
                <a:gd name="connsiteY2" fmla="*/ 714148 h 1881641"/>
                <a:gd name="connsiteX3" fmla="*/ 1166666 w 1167494"/>
                <a:gd name="connsiteY3" fmla="*/ 730534 h 1881641"/>
                <a:gd name="connsiteX4" fmla="*/ 1167494 w 1167494"/>
                <a:gd name="connsiteY4" fmla="*/ 730534 h 1881641"/>
                <a:gd name="connsiteX5" fmla="*/ 1167494 w 1167494"/>
                <a:gd name="connsiteY5" fmla="*/ 1378059 h 1881641"/>
                <a:gd name="connsiteX6" fmla="*/ 1167493 w 1167494"/>
                <a:gd name="connsiteY6" fmla="*/ 1378059 h 1881641"/>
                <a:gd name="connsiteX7" fmla="*/ 1167493 w 1167494"/>
                <a:gd name="connsiteY7" fmla="*/ 1881641 h 1881641"/>
                <a:gd name="connsiteX8" fmla="*/ 0 w 1167494"/>
                <a:gd name="connsiteY8" fmla="*/ 1881641 h 1881641"/>
                <a:gd name="connsiteX9" fmla="*/ 0 w 1167494"/>
                <a:gd name="connsiteY9" fmla="*/ 1234116 h 1881641"/>
                <a:gd name="connsiteX10" fmla="*/ 0 w 1167494"/>
                <a:gd name="connsiteY10" fmla="*/ 1167492 h 1881641"/>
                <a:gd name="connsiteX11" fmla="*/ 1048124 w 1167494"/>
                <a:gd name="connsiteY11" fmla="*/ 6027 h 188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494" h="1881641">
                  <a:moveTo>
                    <a:pt x="1167473" y="0"/>
                  </a:moveTo>
                  <a:lnTo>
                    <a:pt x="1167493" y="0"/>
                  </a:lnTo>
                  <a:lnTo>
                    <a:pt x="1167493" y="714148"/>
                  </a:lnTo>
                  <a:lnTo>
                    <a:pt x="1166666" y="730534"/>
                  </a:lnTo>
                  <a:lnTo>
                    <a:pt x="1167494" y="730534"/>
                  </a:lnTo>
                  <a:lnTo>
                    <a:pt x="1167494" y="1378059"/>
                  </a:lnTo>
                  <a:lnTo>
                    <a:pt x="1167493" y="1378059"/>
                  </a:lnTo>
                  <a:lnTo>
                    <a:pt x="1167493" y="1881641"/>
                  </a:lnTo>
                  <a:lnTo>
                    <a:pt x="0" y="1881641"/>
                  </a:lnTo>
                  <a:lnTo>
                    <a:pt x="0" y="1234116"/>
                  </a:lnTo>
                  <a:lnTo>
                    <a:pt x="0" y="1167492"/>
                  </a:lnTo>
                  <a:cubicBezTo>
                    <a:pt x="0" y="563002"/>
                    <a:pt x="459408" y="65814"/>
                    <a:pt x="1048124" y="6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21FFDB-AAE2-5943-97A1-82D66AE0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334091" y="2737752"/>
              <a:ext cx="1380830" cy="138083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E58EEF7-63CA-A845-BAC4-9D3BE0591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 flipH="1">
              <a:off x="10667432" y="5333432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57A4624-D8ED-2E4B-AF8C-00DFA6A72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V="1">
              <a:off x="9857012" y="3651505"/>
              <a:ext cx="1325563" cy="1325563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312EF8-91BE-5946-BE31-8CFE107A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 flipV="1">
              <a:off x="9857013" y="4976359"/>
              <a:ext cx="1167494" cy="1881641"/>
            </a:xfrm>
            <a:custGeom>
              <a:avLst/>
              <a:gdLst>
                <a:gd name="connsiteX0" fmla="*/ 1167473 w 1167494"/>
                <a:gd name="connsiteY0" fmla="*/ 0 h 1881641"/>
                <a:gd name="connsiteX1" fmla="*/ 1167493 w 1167494"/>
                <a:gd name="connsiteY1" fmla="*/ 0 h 1881641"/>
                <a:gd name="connsiteX2" fmla="*/ 1167493 w 1167494"/>
                <a:gd name="connsiteY2" fmla="*/ 714148 h 1881641"/>
                <a:gd name="connsiteX3" fmla="*/ 1166666 w 1167494"/>
                <a:gd name="connsiteY3" fmla="*/ 730534 h 1881641"/>
                <a:gd name="connsiteX4" fmla="*/ 1167494 w 1167494"/>
                <a:gd name="connsiteY4" fmla="*/ 730534 h 1881641"/>
                <a:gd name="connsiteX5" fmla="*/ 1167494 w 1167494"/>
                <a:gd name="connsiteY5" fmla="*/ 1378059 h 1881641"/>
                <a:gd name="connsiteX6" fmla="*/ 1167493 w 1167494"/>
                <a:gd name="connsiteY6" fmla="*/ 1378059 h 1881641"/>
                <a:gd name="connsiteX7" fmla="*/ 1167493 w 1167494"/>
                <a:gd name="connsiteY7" fmla="*/ 1881641 h 1881641"/>
                <a:gd name="connsiteX8" fmla="*/ 0 w 1167494"/>
                <a:gd name="connsiteY8" fmla="*/ 1881641 h 1881641"/>
                <a:gd name="connsiteX9" fmla="*/ 0 w 1167494"/>
                <a:gd name="connsiteY9" fmla="*/ 1234116 h 1881641"/>
                <a:gd name="connsiteX10" fmla="*/ 0 w 1167494"/>
                <a:gd name="connsiteY10" fmla="*/ 1167492 h 1881641"/>
                <a:gd name="connsiteX11" fmla="*/ 1048124 w 1167494"/>
                <a:gd name="connsiteY11" fmla="*/ 6027 h 188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494" h="1881641">
                  <a:moveTo>
                    <a:pt x="1167473" y="0"/>
                  </a:moveTo>
                  <a:lnTo>
                    <a:pt x="1167493" y="0"/>
                  </a:lnTo>
                  <a:lnTo>
                    <a:pt x="1167493" y="714148"/>
                  </a:lnTo>
                  <a:lnTo>
                    <a:pt x="1166666" y="730534"/>
                  </a:lnTo>
                  <a:lnTo>
                    <a:pt x="1167494" y="730534"/>
                  </a:lnTo>
                  <a:lnTo>
                    <a:pt x="1167494" y="1378059"/>
                  </a:lnTo>
                  <a:lnTo>
                    <a:pt x="1167493" y="1378059"/>
                  </a:lnTo>
                  <a:lnTo>
                    <a:pt x="1167493" y="1881641"/>
                  </a:lnTo>
                  <a:lnTo>
                    <a:pt x="0" y="1881641"/>
                  </a:lnTo>
                  <a:lnTo>
                    <a:pt x="0" y="1234116"/>
                  </a:lnTo>
                  <a:lnTo>
                    <a:pt x="0" y="1167492"/>
                  </a:lnTo>
                  <a:cubicBezTo>
                    <a:pt x="0" y="563002"/>
                    <a:pt x="459408" y="65814"/>
                    <a:pt x="1048124" y="6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136526"/>
            <a:ext cx="8401624" cy="1570038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227758"/>
            <a:ext cx="2281237" cy="54630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5"/>
            <a:ext cx="2281237" cy="62118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223923"/>
            <a:ext cx="2281237" cy="54630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0"/>
            <a:ext cx="2281237" cy="62118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300151"/>
            <a:ext cx="2281237" cy="54630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8"/>
            <a:ext cx="2281237" cy="57147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300151"/>
            <a:ext cx="2281237" cy="54630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8"/>
            <a:ext cx="2281237" cy="57147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71021"/>
            <a:ext cx="10678142" cy="1635542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0429" y="2068734"/>
            <a:ext cx="904987" cy="90564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7" r:id="rId10"/>
    <p:sldLayoutId id="2147483663" r:id="rId11"/>
    <p:sldLayoutId id="2147483664" r:id="rId12"/>
    <p:sldLayoutId id="2147483665" r:id="rId13"/>
    <p:sldLayoutId id="214748366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830733" cy="3277050"/>
          </a:xfrm>
        </p:spPr>
        <p:txBody>
          <a:bodyPr/>
          <a:lstStyle/>
          <a:p>
            <a:r>
              <a:rPr lang="en-US" dirty="0"/>
              <a:t>MULTIPLE MYELOMA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575404"/>
            <a:ext cx="9857014" cy="621603"/>
          </a:xfrm>
        </p:spPr>
        <p:txBody>
          <a:bodyPr/>
          <a:lstStyle/>
          <a:p>
            <a:r>
              <a:rPr lang="en-US" dirty="0"/>
              <a:t>BY: Ibtehal AL-Dhirat &amp; Marah AL-Shwyat 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46A0-A641-E1D1-4DB0-29FC3A34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644A-6E02-AE00-D7F0-81D7FB34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present in </a:t>
            </a:r>
            <a:r>
              <a:rPr lang="en-US" b="1" dirty="0">
                <a:solidFill>
                  <a:srgbClr val="FF0000"/>
                </a:solidFill>
              </a:rPr>
              <a:t>CRAB</a:t>
            </a:r>
            <a:r>
              <a:rPr lang="en-US" dirty="0"/>
              <a:t> criteria: 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stands for hyper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alcemia 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stands for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enal Failure </a:t>
            </a:r>
          </a:p>
          <a:p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/>
              <a:t>stands for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nemia 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stands for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one pain/lesion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C8AC5-76A5-6B5C-CBE0-242FB0F833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706B9-54B6-96B9-BDFC-3F88E1CBB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8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BD37-615C-3CB7-DDE3-B1B137A65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80" y="773409"/>
            <a:ext cx="6738220" cy="57562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● </a:t>
            </a:r>
            <a:r>
              <a:rPr lang="en-US" b="1" dirty="0"/>
              <a:t>Bone lytic lesion: </a:t>
            </a:r>
          </a:p>
          <a:p>
            <a:r>
              <a:rPr lang="en-US" dirty="0"/>
              <a:t>The malignant plasma cells produce cytokines, which upregulate RANK receptors on osteoclasts, which stimulate osteoclasts. + are potent inhibitors of osteoblast function, the net result is bone resorption. </a:t>
            </a:r>
          </a:p>
          <a:p>
            <a:r>
              <a:rPr lang="en-US" dirty="0"/>
              <a:t>Bone destruction by MM will cause what is called “Punched out” lesions. </a:t>
            </a:r>
          </a:p>
          <a:p>
            <a:r>
              <a:rPr lang="en-US" dirty="0"/>
              <a:t>Bone pain is common as well as an increased risk for pathological fractures and Hypercalcemia is also present. </a:t>
            </a:r>
          </a:p>
          <a:p>
            <a:r>
              <a:rPr lang="en-US" dirty="0"/>
              <a:t>Loss of height secondary to collapse of vertebrae.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742F9-D6AA-EFCF-B877-845A361C48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660C-EBE1-37EB-4AAA-A7E45F964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96605-7327-C23D-4F5C-900D02C8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80" y="837321"/>
            <a:ext cx="3244348" cy="2370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AFE59-8084-5464-2EF2-4203E4CE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580" y="3429000"/>
            <a:ext cx="3244348" cy="2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0968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9A64-B99B-B3AD-5C83-C70793AD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25" y="-113761"/>
            <a:ext cx="9779183" cy="1570038"/>
          </a:xfrm>
        </p:spPr>
        <p:txBody>
          <a:bodyPr/>
          <a:lstStyle/>
          <a:p>
            <a:r>
              <a:rPr lang="en-US" sz="2800" dirty="0"/>
              <a:t>●</a:t>
            </a:r>
            <a:r>
              <a:rPr lang="en" sz="2800" b="1" dirty="0"/>
              <a:t> Hypercalcemia 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E64C-65F2-5D42-D5DC-98C311763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59" y="1745592"/>
            <a:ext cx="9779182" cy="3366815"/>
          </a:xfrm>
        </p:spPr>
        <p:txBody>
          <a:bodyPr/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</a:rPr>
              <a:t>At the time of diagnosis approximately 25% of patients with mm have Hypercalcemia, typically it’s the result of osteolytic bone destruction. 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</a:rPr>
              <a:t>It Can be asymptomatic ( calcium level &lt; 12mg/dl ) or symptomatic ( </a:t>
            </a:r>
            <a:r>
              <a:rPr lang="en-US" dirty="0">
                <a:solidFill>
                  <a:schemeClr val="dk1"/>
                </a:solidFill>
              </a:rPr>
              <a:t>abdominal pain, </a:t>
            </a:r>
            <a:r>
              <a:rPr lang="en-US" sz="2800" dirty="0">
                <a:solidFill>
                  <a:schemeClr val="dk1"/>
                </a:solidFill>
              </a:rPr>
              <a:t>anorexia, nausea, polyurea, constipation, weakness and confusion ) </a:t>
            </a:r>
            <a:r>
              <a:rPr lang="en-US" sz="2800" b="1" dirty="0">
                <a:solidFill>
                  <a:schemeClr val="dk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87A3-C429-7A73-4398-07B2DB3ABF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1270D-BE00-84C4-A99B-902045C15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88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96864E-2D73-DA89-E553-EDF5BB8C5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FD1ADC8-A433-AE1A-6F81-A34B160DAD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431" y="1313199"/>
            <a:ext cx="10601137" cy="484182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Myeloma nephrosis when immunoglobulin precipitate in renal tubules (M-protein and Bence Jones proteins). </a:t>
            </a:r>
          </a:p>
          <a:p>
            <a:pPr algn="ctr"/>
            <a:r>
              <a:rPr lang="en-US" dirty="0"/>
              <a:t>    When Light chain deposit in and obstruct the renal tubules it         called -light chain cast nephropathy- or myeloma kidney.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Primary amyloidosis.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NSAIDs-used for bone pain.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Hyperuricemia.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Hypercalcemia ( phosphate kidney stones 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D1DD1-34D1-7832-E4B9-05B9BD41E9A2}"/>
              </a:ext>
            </a:extLst>
          </p:cNvPr>
          <p:cNvSpPr txBox="1"/>
          <p:nvPr/>
        </p:nvSpPr>
        <p:spPr>
          <a:xfrm>
            <a:off x="380999" y="344024"/>
            <a:ext cx="9377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● Renal dysfunction: </a:t>
            </a:r>
            <a:r>
              <a:rPr lang="en-US" sz="3600" dirty="0"/>
              <a:t>This is due to</a:t>
            </a:r>
          </a:p>
        </p:txBody>
      </p:sp>
    </p:spTree>
    <p:extLst>
      <p:ext uri="{BB962C8B-B14F-4D97-AF65-F5344CB8AC3E}">
        <p14:creationId xmlns:p14="http://schemas.microsoft.com/office/powerpoint/2010/main" val="978896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E329-F770-5171-DCEE-8D76753E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90" y="441530"/>
            <a:ext cx="8066448" cy="744057"/>
          </a:xfrm>
        </p:spPr>
        <p:txBody>
          <a:bodyPr/>
          <a:lstStyle/>
          <a:p>
            <a:r>
              <a:rPr lang="en-US" sz="3600" dirty="0"/>
              <a:t>● Anemia: </a:t>
            </a:r>
            <a:r>
              <a:rPr lang="en-US" sz="2800" b="0" dirty="0"/>
              <a:t>mainly normocytic caused through three mechanism</a:t>
            </a:r>
            <a:r>
              <a:rPr lang="ar-JO" sz="2800" b="0" dirty="0"/>
              <a:t>: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7F64-1EEB-6851-BFAF-89BFD49E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349115"/>
            <a:ext cx="9779182" cy="207988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Shift myeloid progenitor to lymphoid progenitor to make more plasma cells.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Over production of plasma cell in bone marrow.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Kidney failure causes decrease in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Helvetica Neue"/>
              </a:rPr>
              <a:t> </a:t>
            </a:r>
            <a:r>
              <a:rPr lang="en-US" sz="2600" b="0" i="0" dirty="0">
                <a:solidFill>
                  <a:srgbClr val="202124"/>
                </a:solidFill>
                <a:effectLst/>
                <a:latin typeface="Helvetica Neue"/>
              </a:rPr>
              <a:t>erythropoietin</a:t>
            </a: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 </a:t>
            </a:r>
            <a:r>
              <a:rPr lang="en-US" dirty="0"/>
              <a:t>secretion.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FB9CB-B0AA-EF85-CF20-29C61ED0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9B41C-8E83-BF57-0FD2-89B3E77F4277}"/>
              </a:ext>
            </a:extLst>
          </p:cNvPr>
          <p:cNvSpPr txBox="1"/>
          <p:nvPr/>
        </p:nvSpPr>
        <p:spPr>
          <a:xfrm>
            <a:off x="867690" y="3276422"/>
            <a:ext cx="10755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● Humoral immunity: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B791F-2FAF-2A6A-7CFD-85554EE83B10}"/>
              </a:ext>
            </a:extLst>
          </p:cNvPr>
          <p:cNvSpPr txBox="1"/>
          <p:nvPr/>
        </p:nvSpPr>
        <p:spPr>
          <a:xfrm>
            <a:off x="1167493" y="4076669"/>
            <a:ext cx="97791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Production of normal and functional Ig is depressed, which compromises the body to serious infections.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 Infections are the most common cause of death in multiple myeloma patients.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8583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5519-4049-629B-D5B6-ED0CB3DE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647708"/>
            <a:ext cx="4421357" cy="58856"/>
          </a:xfrm>
        </p:spPr>
        <p:txBody>
          <a:bodyPr/>
          <a:lstStyle/>
          <a:p>
            <a:r>
              <a:rPr lang="en-US" dirty="0"/>
              <a:t>Criteria of Diagnosis: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9C640-F684-10F5-1D2F-AE66A2F2D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990911"/>
            <a:ext cx="9117260" cy="31292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rgbClr val="FF0000"/>
                </a:solidFill>
                <a:highlight>
                  <a:srgbClr val="FFFF00"/>
                </a:highlight>
              </a:rPr>
              <a:t>1. Serum and urine protein electrophoresis (SPEP/UPEP)—</a:t>
            </a:r>
            <a:r>
              <a:rPr lang="en-US" sz="9600" dirty="0"/>
              <a:t>reveals monoclonal protein spike (M-spike) due to a malignant clone of plasma cells synthesizing a single Ig (usually IgG).</a:t>
            </a:r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r>
              <a:rPr lang="en-US" sz="9600" b="1" dirty="0">
                <a:solidFill>
                  <a:srgbClr val="FF0000"/>
                </a:solidFill>
                <a:highlight>
                  <a:srgbClr val="FFFF00"/>
                </a:highlight>
              </a:rPr>
              <a:t>2. Bone marrow biopsy (required for diagnosis</a:t>
            </a:r>
            <a:r>
              <a:rPr lang="en-US" sz="9600" dirty="0"/>
              <a:t>)—reveals &gt;10% abnormal plasma cells.  </a:t>
            </a:r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r>
              <a:rPr lang="en-US" sz="9600" b="1" dirty="0">
                <a:solidFill>
                  <a:srgbClr val="FF0000"/>
                </a:solidFill>
                <a:highlight>
                  <a:srgbClr val="FFFF00"/>
                </a:highlight>
              </a:rPr>
              <a:t>3. CBC: </a:t>
            </a:r>
            <a:r>
              <a:rPr lang="en-US" sz="9600" dirty="0"/>
              <a:t>Pancytopenia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8C527-E911-9B36-0202-613E4FC5D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32" name="Picture 8" descr="Plasma Proteins: 3 Types, Functions, Values, and FAQs (2020)">
            <a:extLst>
              <a:ext uri="{FF2B5EF4-FFF2-40B4-BE49-F238E27FC236}">
                <a16:creationId xmlns:a16="http://schemas.microsoft.com/office/drawing/2014/main" id="{C2129BB4-2ADA-B564-244D-0FF4F155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0" y="3188236"/>
            <a:ext cx="3814763" cy="16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historical perspective on milestones in multiple myeloma research -  Ribatti - 2018 - European Journal of Haematology - Wiley Online Library">
            <a:extLst>
              <a:ext uri="{FF2B5EF4-FFF2-40B4-BE49-F238E27FC236}">
                <a16:creationId xmlns:a16="http://schemas.microsoft.com/office/drawing/2014/main" id="{53C3263D-F238-8B0A-31F6-4F43931F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15" y="3319985"/>
            <a:ext cx="3581400" cy="14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84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3F27A4-44AB-185E-C742-7D8E8CFD8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BD4C6E-393B-C488-AB6A-578682218D77}"/>
              </a:ext>
            </a:extLst>
          </p:cNvPr>
          <p:cNvSpPr txBox="1"/>
          <p:nvPr/>
        </p:nvSpPr>
        <p:spPr>
          <a:xfrm>
            <a:off x="742949" y="751344"/>
            <a:ext cx="97902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4. Blood smear: </a:t>
            </a:r>
            <a:r>
              <a:rPr lang="en-US" sz="2800" dirty="0"/>
              <a:t>normocytic anemia with RBCs </a:t>
            </a:r>
            <a:r>
              <a:rPr lang="en-US" sz="2800" b="1" dirty="0"/>
              <a:t>in rouleaux formation </a:t>
            </a:r>
            <a:r>
              <a:rPr lang="en-US" sz="2800" dirty="0"/>
              <a:t>due to increased serum immunoglobulin so they attached to cell blood membrane then connecting with other blood cell</a:t>
            </a:r>
            <a:r>
              <a:rPr lang="ar-JO" sz="2800" dirty="0"/>
              <a:t> </a:t>
            </a:r>
            <a:r>
              <a:rPr lang="en-US" sz="2800" dirty="0"/>
              <a:t>membrane make the blood cell stack with each other, so the RBCs appear as stacked coins.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511C52-5DCA-41DF-1816-45A0D581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57" y="3183769"/>
            <a:ext cx="4360986" cy="2246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F5CCA3-4E33-A0A0-5F9D-EB0103CF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969" y="3166423"/>
            <a:ext cx="4514476" cy="22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0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4C3D-5025-5237-FFE8-076D513C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6525"/>
            <a:ext cx="9779183" cy="1570038"/>
          </a:xfrm>
        </p:spPr>
        <p:txBody>
          <a:bodyPr/>
          <a:lstStyle/>
          <a:p>
            <a:r>
              <a:rPr lang="en-US" b="1" dirty="0"/>
              <a:t>Diagnosis of complications: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57AD-5E43-9104-7103-8888CFA0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94" y="2062115"/>
            <a:ext cx="9779182" cy="336681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1. Electrolytes: </a:t>
            </a:r>
            <a:r>
              <a:rPr lang="en-US" dirty="0"/>
              <a:t>hypercalcemia and hyperuricemia.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2. Kidney function test</a:t>
            </a:r>
            <a:r>
              <a:rPr lang="en-US" dirty="0"/>
              <a:t>: high creatinine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3. Urinalysis</a:t>
            </a:r>
            <a:r>
              <a:rPr lang="en-US" dirty="0"/>
              <a:t>: reveals large amounts of free light chains called Bence Jones protein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4. Low-dose CT, PET/CT, or MRI</a:t>
            </a:r>
            <a:r>
              <a:rPr lang="en-US" dirty="0"/>
              <a:t>—reveal lytic bone lesions.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1722-7A3F-F043-197F-A30152FA9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9FD2-70D2-DCC5-171D-24BD031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4" y="0"/>
            <a:ext cx="9779183" cy="1570038"/>
          </a:xfrm>
        </p:spPr>
        <p:txBody>
          <a:bodyPr/>
          <a:lstStyle/>
          <a:p>
            <a:r>
              <a:rPr lang="en-US" dirty="0"/>
              <a:t>Management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81D1-81ED-71CE-B4D6-E792735F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24" y="1570038"/>
            <a:ext cx="9779182" cy="3366815"/>
          </a:xfrm>
        </p:spPr>
        <p:txBody>
          <a:bodyPr/>
          <a:lstStyle/>
          <a:p>
            <a:r>
              <a:rPr lang="en-US" dirty="0"/>
              <a:t>● Systemic chemotherapy- preferred initial treatment (alkylating agents) for patients who are not transplanting. </a:t>
            </a:r>
          </a:p>
          <a:p>
            <a:r>
              <a:rPr lang="en-US" dirty="0"/>
              <a:t>● Autologous hematopoietic cell transplantation ( HCT ) - which is the preferred treatment for multiple myeloma - For the younger patient - dramatically improve survival and decrease mortality. </a:t>
            </a:r>
          </a:p>
          <a:p>
            <a:r>
              <a:rPr lang="en-US" dirty="0"/>
              <a:t>● Palliative care “ For the elderly “.  </a:t>
            </a:r>
          </a:p>
          <a:p>
            <a:r>
              <a:rPr lang="en-US" dirty="0"/>
              <a:t>● Radiation therapy – if no response to chemotherapy &amp; if disabling pain is present.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9A188-02AA-A517-41ED-96EB0FE2A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4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52B8-54F9-D54C-3A3B-96B3552EB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124" y="-204650"/>
            <a:ext cx="8194430" cy="1629005"/>
          </a:xfrm>
        </p:spPr>
        <p:txBody>
          <a:bodyPr/>
          <a:lstStyle/>
          <a:p>
            <a:r>
              <a:rPr lang="en-US" sz="3600" dirty="0"/>
              <a:t>Management of complications 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5F32F7D-CCD0-AC02-2DF3-4FB770347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3514"/>
              </p:ext>
            </p:extLst>
          </p:nvPr>
        </p:nvGraphicFramePr>
        <p:xfrm>
          <a:off x="545124" y="1424355"/>
          <a:ext cx="7438291" cy="51299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21173">
                  <a:extLst>
                    <a:ext uri="{9D8B030D-6E8A-4147-A177-3AD203B41FA5}">
                      <a16:colId xmlns:a16="http://schemas.microsoft.com/office/drawing/2014/main" val="3874434417"/>
                    </a:ext>
                  </a:extLst>
                </a:gridCol>
                <a:gridCol w="3517118">
                  <a:extLst>
                    <a:ext uri="{9D8B030D-6E8A-4147-A177-3AD203B41FA5}">
                      <a16:colId xmlns:a16="http://schemas.microsoft.com/office/drawing/2014/main" val="815162536"/>
                    </a:ext>
                  </a:extLst>
                </a:gridCol>
              </a:tblGrid>
              <a:tr h="516539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Complications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Management options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3018229151"/>
                  </a:ext>
                </a:extLst>
              </a:tr>
              <a:tr h="1099361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Bone disease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Bisphosphonates </a:t>
                      </a:r>
                    </a:p>
                    <a:p>
                      <a:r>
                        <a:rPr lang="en-US" sz="2400" dirty="0"/>
                        <a:t>Vitamin D and calcium supplement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555087"/>
                  </a:ext>
                </a:extLst>
              </a:tr>
              <a:tr h="516539">
                <a:tc>
                  <a:txBody>
                    <a:bodyPr/>
                    <a:lstStyle/>
                    <a:p>
                      <a:r>
                        <a:rPr lang="en-US" sz="2400" dirty="0"/>
                        <a:t>Renal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fluid intake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37924"/>
                  </a:ext>
                </a:extLst>
              </a:tr>
              <a:tr h="1437626">
                <a:tc>
                  <a:txBody>
                    <a:bodyPr/>
                    <a:lstStyle/>
                    <a:p>
                      <a:r>
                        <a:rPr lang="en-US" sz="2400" dirty="0"/>
                        <a:t>Peripheral neuropathy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Consider pain management with gabapentin or opioid medications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638510"/>
                  </a:ext>
                </a:extLst>
              </a:tr>
              <a:tr h="1353627">
                <a:tc>
                  <a:txBody>
                    <a:bodyPr/>
                    <a:lstStyle/>
                    <a:p>
                      <a:r>
                        <a:rPr lang="en-US" sz="2400" dirty="0"/>
                        <a:t>Hematological complications: </a:t>
                      </a:r>
                    </a:p>
                    <a:p>
                      <a:r>
                        <a:rPr lang="en-US" sz="2400" dirty="0"/>
                        <a:t>Anemia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Blood transfusion </a:t>
                      </a:r>
                    </a:p>
                    <a:p>
                      <a:r>
                        <a:rPr lang="en-US" sz="2400" dirty="0"/>
                        <a:t>Erythropoietin (EPO)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38185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C074C58-B001-8066-40DA-57C364B6A7ED}"/>
              </a:ext>
            </a:extLst>
          </p:cNvPr>
          <p:cNvSpPr txBox="1">
            <a:spLocks/>
          </p:cNvSpPr>
          <p:nvPr/>
        </p:nvSpPr>
        <p:spPr>
          <a:xfrm>
            <a:off x="11012409" y="6492875"/>
            <a:ext cx="16577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94A09A9-5501-47C1-A89A-A340965A2BE2}" type="slidenum">
              <a:rPr lang="en-US" sz="1000" smtClean="0"/>
              <a:pPr algn="ctr"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959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779183" cy="1570038"/>
          </a:xfrm>
        </p:spPr>
        <p:txBody>
          <a:bodyPr/>
          <a:lstStyle/>
          <a:p>
            <a:r>
              <a:rPr lang="en-US" dirty="0"/>
              <a:t>Objectives 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1990962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Definition </a:t>
            </a:r>
          </a:p>
          <a:p>
            <a:r>
              <a:rPr lang="en-US" dirty="0"/>
              <a:t>Genetic mutations </a:t>
            </a:r>
          </a:p>
          <a:p>
            <a:r>
              <a:rPr lang="en-US" dirty="0"/>
              <a:t>Morphology </a:t>
            </a:r>
          </a:p>
          <a:p>
            <a:r>
              <a:rPr lang="en-US" dirty="0"/>
              <a:t>Clinical features </a:t>
            </a:r>
          </a:p>
          <a:p>
            <a:r>
              <a:rPr lang="en-US" dirty="0"/>
              <a:t>Lab findings &amp; diagnosis </a:t>
            </a:r>
          </a:p>
          <a:p>
            <a:r>
              <a:rPr lang="en-US" dirty="0"/>
              <a:t>Management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4B9D-1BC5-018E-78DC-5402BA47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74" y="136525"/>
            <a:ext cx="8893732" cy="4067175"/>
          </a:xfrm>
        </p:spPr>
        <p:txBody>
          <a:bodyPr/>
          <a:lstStyle/>
          <a:p>
            <a:r>
              <a:rPr lang="en-US" sz="4400" b="1" dirty="0"/>
              <a:t>Case </a:t>
            </a:r>
          </a:p>
          <a:p>
            <a:endParaRPr lang="en-US" dirty="0"/>
          </a:p>
          <a:p>
            <a:pPr indent="-384048" algn="l" rtl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91B0E"/>
                </a:solidFill>
                <a:effectLst/>
                <a:latin typeface="Libre Franklin" panose="020F0502020204030204" pitchFamily="2" charset="0"/>
              </a:rPr>
              <a:t>A 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Libre Franklin" panose="020F0502020204030204" pitchFamily="2" charset="0"/>
              </a:rPr>
              <a:t>74</a:t>
            </a:r>
            <a:r>
              <a:rPr lang="en-US" sz="1800" b="0" i="0" u="none" strike="noStrike" dirty="0">
                <a:solidFill>
                  <a:srgbClr val="191B0E"/>
                </a:solidFill>
                <a:effectLst/>
                <a:latin typeface="Libre Franklin" panose="020F0502020204030204" pitchFamily="2" charset="0"/>
              </a:rPr>
              <a:t>-year-old man comes to the physician because of a 3-month history of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Libre Franklin" panose="020F0502020204030204" pitchFamily="2" charset="0"/>
              </a:rPr>
              <a:t> fatigue and hip pain</a:t>
            </a:r>
            <a:r>
              <a:rPr lang="en-US" sz="1800" b="0" i="0" u="none" strike="noStrike" dirty="0">
                <a:solidFill>
                  <a:srgbClr val="191B0E"/>
                </a:solidFill>
                <a:effectLst/>
                <a:latin typeface="Libre Franklin" panose="020F0502020204030204" pitchFamily="2" charset="0"/>
              </a:rPr>
              <a:t>. During this period, he has also had a 5-kg weight loss despite no change in appetite. He has not noticed any blood in his urine. He has a history of major depressive disorder and hypertension. His medications are fluoxetine and amlodipine. He has smoked one-half pack of cigarettes daily for 30 years. He appears tired. His pulse is 90/min, respirations are 18/min, and blood pressure is 135/85 mmHg. Examination shows 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Libre Franklin" panose="020F0502020204030204" pitchFamily="2" charset="0"/>
              </a:rPr>
              <a:t>pale conjunctivae</a:t>
            </a:r>
            <a:r>
              <a:rPr lang="en-US" sz="1800" b="0" i="0" u="none" strike="noStrike" dirty="0">
                <a:solidFill>
                  <a:srgbClr val="191B0E"/>
                </a:solidFill>
                <a:effectLst/>
                <a:latin typeface="Libre Franklin" panose="020F0502020204030204" pitchFamily="2" charset="0"/>
              </a:rPr>
              <a:t>. Range of motion of the right hip is 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Libre Franklin" panose="020F0502020204030204" pitchFamily="2" charset="0"/>
              </a:rPr>
              <a:t>limited by pain</a:t>
            </a:r>
            <a:r>
              <a:rPr lang="en-US" sz="1800" b="0" i="0" u="none" strike="noStrike" dirty="0">
                <a:solidFill>
                  <a:srgbClr val="191B0E"/>
                </a:solidFill>
                <a:effectLst/>
                <a:latin typeface="Libre Franklin" panose="020F0502020204030204" pitchFamily="2" charset="0"/>
              </a:rPr>
              <a:t>. The remainder of the examination shows no abnormalities. Laboratory studies show as in the table.</a:t>
            </a:r>
            <a:endParaRPr lang="en-US" b="0" dirty="0">
              <a:effectLst/>
            </a:endParaRPr>
          </a:p>
          <a:p>
            <a:pPr indent="-384048" algn="l" rtl="1">
              <a:spcBef>
                <a:spcPts val="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91B0E"/>
                </a:solidFill>
                <a:effectLst/>
                <a:latin typeface="Libre Franklin" panose="020F0502020204030204" pitchFamily="2" charset="0"/>
              </a:rPr>
              <a:t>A CT scan of 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Libre Franklin" panose="020F0502020204030204" pitchFamily="2" charset="0"/>
              </a:rPr>
              <a:t>the abdomen and pelvis shows multiple lytic lesions </a:t>
            </a:r>
            <a:r>
              <a:rPr lang="en-US" sz="1800" b="0" i="0" u="none" strike="noStrike" dirty="0">
                <a:solidFill>
                  <a:srgbClr val="191B0E"/>
                </a:solidFill>
                <a:effectLst/>
                <a:latin typeface="Libre Franklin" panose="020F0502020204030204" pitchFamily="2" charset="0"/>
              </a:rPr>
              <a:t>in the right ilium. Which of the following is the most likely diagnosis ?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7E3405-97AB-BE86-AD59-13CE9EC6C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71778"/>
              </p:ext>
            </p:extLst>
          </p:nvPr>
        </p:nvGraphicFramePr>
        <p:xfrm>
          <a:off x="9102906" y="1246505"/>
          <a:ext cx="2127070" cy="4720590"/>
        </p:xfrm>
        <a:graphic>
          <a:graphicData uri="http://schemas.openxmlformats.org/drawingml/2006/table">
            <a:tbl>
              <a:tblPr/>
              <a:tblGrid>
                <a:gridCol w="1299417">
                  <a:extLst>
                    <a:ext uri="{9D8B030D-6E8A-4147-A177-3AD203B41FA5}">
                      <a16:colId xmlns:a16="http://schemas.microsoft.com/office/drawing/2014/main" val="1458201566"/>
                    </a:ext>
                  </a:extLst>
                </a:gridCol>
                <a:gridCol w="827653">
                  <a:extLst>
                    <a:ext uri="{9D8B030D-6E8A-4147-A177-3AD203B41FA5}">
                      <a16:colId xmlns:a16="http://schemas.microsoft.com/office/drawing/2014/main" val="257150165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Hemoglobin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8.2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g/dL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825278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Calcium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11.4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mg/dL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527806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Urea nitrogen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mg/dL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610214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Creatinine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mg/dL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618459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mEq/L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756256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 mEq/L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120190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mEq/L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122074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mg/dL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178344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mg/dL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32339"/>
                  </a:ext>
                </a:extLst>
              </a:tr>
              <a:tr h="43327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Alkaline phosphatase</a:t>
                      </a:r>
                      <a:endParaRPr lang="en-US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U/L</a:t>
                      </a:r>
                      <a:endParaRPr lang="en-US" dirty="0">
                        <a:effectLst/>
                      </a:endParaRPr>
                    </a:p>
                  </a:txBody>
                  <a:tcPr marL="104775" marR="104775" marT="47625" marB="47625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63067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E2659BA7-5A12-2F9C-BEA7-E50A266A2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075" y="29760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A588E-BF14-15AD-918A-0E8A82541941}"/>
              </a:ext>
            </a:extLst>
          </p:cNvPr>
          <p:cNvSpPr txBox="1"/>
          <p:nvPr/>
        </p:nvSpPr>
        <p:spPr>
          <a:xfrm>
            <a:off x="1651000" y="4203700"/>
            <a:ext cx="71246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191B0E"/>
                </a:solidFill>
                <a:effectLst/>
                <a:latin typeface="Libre Franklin" pitchFamily="2" charset="0"/>
              </a:rPr>
              <a:t>Choices:</a:t>
            </a:r>
            <a:endParaRPr lang="en-US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191B0E"/>
                </a:solidFill>
                <a:effectLst/>
                <a:latin typeface="Libre Franklin" pitchFamily="2" charset="0"/>
              </a:rPr>
              <a:t>Primary hyperparathyroidism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191B0E"/>
                </a:solidFill>
                <a:effectLst/>
                <a:latin typeface="Libre Franklin" pitchFamily="2" charset="0"/>
              </a:rPr>
              <a:t>Monoclonal gammopathy of undetermined significance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191B0E"/>
                </a:solidFill>
                <a:effectLst/>
                <a:latin typeface="Libre Franklin" pitchFamily="2" charset="0"/>
              </a:rPr>
              <a:t>Multiple myeloma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191B0E"/>
                </a:solidFill>
                <a:effectLst/>
                <a:latin typeface="Libre Franklin" pitchFamily="2" charset="0"/>
              </a:rPr>
              <a:t>Waldenstrom macroglobulinemia</a:t>
            </a: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61AE08-8E74-92A4-558D-43DE5F3DE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52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134" y="1063336"/>
            <a:ext cx="7342348" cy="3423380"/>
          </a:xfrm>
        </p:spPr>
        <p:txBody>
          <a:bodyPr>
            <a:normAutofit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A profession where knowledge, power and heart come together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118A1B7-08BA-6B43-BBA8-952377DF9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2266" y="1300018"/>
            <a:ext cx="1364297" cy="1740788"/>
          </a:xfrm>
        </p:spPr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F17760-D90A-AB46-A4E0-31B2684E3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76253" y="3307978"/>
            <a:ext cx="1364297" cy="1690799"/>
          </a:xfrm>
        </p:spPr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EA976-8646-0143-BA18-8675E6FA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57900"/>
            <a:ext cx="4114800" cy="663575"/>
          </a:xfrm>
        </p:spPr>
        <p:txBody>
          <a:bodyPr/>
          <a:lstStyle/>
          <a:p>
            <a:r>
              <a:rPr lang="en-US" sz="2000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779183" cy="1570038"/>
          </a:xfrm>
        </p:spPr>
        <p:txBody>
          <a:bodyPr/>
          <a:lstStyle/>
          <a:p>
            <a:r>
              <a:rPr lang="en-US" dirty="0"/>
              <a:t>Introduction 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E5C4CB-FCEE-15C6-6B46-AF0B4662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814" y="1990725"/>
            <a:ext cx="4643144" cy="3367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Multiple Myeloma, also known as Plasma Cell Myeloma and the second most hematological malignancy, resulting in 1% of cancer deaths each year.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9F6B2-F589-4C19-25A3-3C780C3FC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43" y="636600"/>
            <a:ext cx="3748353" cy="47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4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F242D-A1E6-EF69-7D45-4A17358A4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509" y="2424687"/>
            <a:ext cx="8797521" cy="44333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C2604-D4AA-F501-CB83-FB1C18ABF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F87849-36D5-2A77-D472-A1567BD4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200" y="136941"/>
            <a:ext cx="9779183" cy="1570038"/>
          </a:xfrm>
        </p:spPr>
        <p:txBody>
          <a:bodyPr/>
          <a:lstStyle/>
          <a:p>
            <a:r>
              <a:rPr lang="en-US" sz="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BB1BD-1C67-91DD-A986-2C67E90874E7}"/>
              </a:ext>
            </a:extLst>
          </p:cNvPr>
          <p:cNvSpPr txBox="1"/>
          <p:nvPr/>
        </p:nvSpPr>
        <p:spPr>
          <a:xfrm>
            <a:off x="645417" y="631106"/>
            <a:ext cx="1013395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Plasma cell is the activated form of B-cell that produces Immunoglobulin (antibodies) against specific infection and each cell produces Ig against specific antigen </a:t>
            </a:r>
            <a:r>
              <a:rPr lang="en-US" sz="2600" b="1" u="sng" dirty="0"/>
              <a:t>(monoclonal)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Shape: </a:t>
            </a:r>
            <a:r>
              <a:rPr lang="en-US" sz="2600" b="1" u="sng" dirty="0"/>
              <a:t>Cartwheel nucleus  </a:t>
            </a:r>
            <a:r>
              <a:rPr lang="en-US" sz="2600" dirty="0"/>
              <a:t>&amp; abundant </a:t>
            </a:r>
            <a:r>
              <a:rPr lang="en-US" sz="2600" b="1" u="sng" dirty="0"/>
              <a:t>eosinophilic cytoplasm.</a:t>
            </a:r>
          </a:p>
        </p:txBody>
      </p:sp>
    </p:spTree>
    <p:extLst>
      <p:ext uri="{BB962C8B-B14F-4D97-AF65-F5344CB8AC3E}">
        <p14:creationId xmlns:p14="http://schemas.microsoft.com/office/powerpoint/2010/main" val="2255917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025" y="1188720"/>
            <a:ext cx="7498205" cy="5669280"/>
          </a:xfrm>
        </p:spPr>
        <p:txBody>
          <a:bodyPr>
            <a:normAutofit lnSpcReduction="10000"/>
          </a:bodyPr>
          <a:lstStyle/>
          <a:p>
            <a:r>
              <a:rPr lang="en-US" sz="4400" b="1" i="1" dirty="0"/>
              <a:t>Definition</a:t>
            </a:r>
            <a:r>
              <a:rPr lang="en-US" sz="4400" b="1" dirty="0"/>
              <a:t>:</a:t>
            </a:r>
          </a:p>
          <a:p>
            <a:r>
              <a:rPr lang="en-US" sz="2400" dirty="0"/>
              <a:t>It’s a bone marrow cancer that is characterized by the neoplastic proliferation of a single plasma cell line that produces monoclonal immunoglobulin, leading to enormous copies of one specific immunoglobulin (usually</a:t>
            </a:r>
            <a:r>
              <a:rPr lang="en-US" sz="2400" b="1" dirty="0"/>
              <a:t> IgA </a:t>
            </a:r>
            <a:r>
              <a:rPr lang="en-US" sz="2400" dirty="0"/>
              <a:t>or </a:t>
            </a:r>
            <a:r>
              <a:rPr lang="en-US" sz="2400" b="1" dirty="0"/>
              <a:t>IgG</a:t>
            </a:r>
            <a:r>
              <a:rPr lang="en-US" sz="2400" dirty="0"/>
              <a:t> type).</a:t>
            </a:r>
          </a:p>
          <a:p>
            <a:r>
              <a:rPr lang="en-US" sz="2400" dirty="0"/>
              <a:t>As the disease process advances, bone marrow elements are replaced by malignant plasma cell, resulting in </a:t>
            </a:r>
            <a:r>
              <a:rPr lang="en-US" sz="2400" b="1" dirty="0"/>
              <a:t>anemia</a:t>
            </a:r>
            <a:r>
              <a:rPr lang="en-US" sz="2400" dirty="0"/>
              <a:t>, </a:t>
            </a:r>
            <a:r>
              <a:rPr lang="en-US" sz="2400" b="1" dirty="0"/>
              <a:t>leukopenia</a:t>
            </a:r>
            <a:r>
              <a:rPr lang="en-US" sz="2400" dirty="0"/>
              <a:t>, and </a:t>
            </a:r>
            <a:r>
              <a:rPr lang="en-US" sz="2400" b="1" dirty="0"/>
              <a:t>thrombocytopenia</a:t>
            </a:r>
            <a:r>
              <a:rPr lang="en-US" sz="2400" dirty="0"/>
              <a:t>. </a:t>
            </a:r>
          </a:p>
          <a:p>
            <a:r>
              <a:rPr lang="en-US" sz="2400" dirty="0"/>
              <a:t>Incidence of MM is increased after age 50 and it’s twice as common in African- American patients, it’s more predominant in male, median survival after diagnosis is </a:t>
            </a:r>
            <a:r>
              <a:rPr lang="en-US" sz="2400" b="1" dirty="0"/>
              <a:t>5</a:t>
            </a:r>
            <a:r>
              <a:rPr lang="en-US" sz="2400" dirty="0"/>
              <a:t> to </a:t>
            </a:r>
            <a:r>
              <a:rPr lang="en-US" sz="2400" b="1" dirty="0"/>
              <a:t>7 </a:t>
            </a:r>
            <a:r>
              <a:rPr lang="en-US" sz="2400" dirty="0"/>
              <a:t>years and improving. </a:t>
            </a:r>
          </a:p>
          <a:p>
            <a:r>
              <a:rPr lang="en-US" sz="2400" dirty="0"/>
              <a:t>The etiology is </a:t>
            </a:r>
            <a:r>
              <a:rPr lang="en-US" sz="2400" b="1" dirty="0"/>
              <a:t>unclear</a:t>
            </a:r>
            <a:r>
              <a:rPr lang="en-US" sz="2400" dirty="0"/>
              <a:t> until now.</a:t>
            </a:r>
          </a:p>
          <a:p>
            <a:endParaRPr lang="en-US" sz="2000" dirty="0"/>
          </a:p>
          <a:p>
            <a:endParaRPr lang="en-US" sz="4400" b="1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DC20B4-626E-20B4-9D4E-3EC6967C8BF8}"/>
              </a:ext>
            </a:extLst>
          </p:cNvPr>
          <p:cNvSpPr txBox="1">
            <a:spLocks/>
          </p:cNvSpPr>
          <p:nvPr/>
        </p:nvSpPr>
        <p:spPr>
          <a:xfrm>
            <a:off x="10867259" y="6425852"/>
            <a:ext cx="1657723" cy="3081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7297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748" y="3781766"/>
            <a:ext cx="4624755" cy="1570038"/>
          </a:xfrm>
        </p:spPr>
        <p:txBody>
          <a:bodyPr/>
          <a:lstStyle/>
          <a:p>
            <a:pPr algn="ctr"/>
            <a:r>
              <a:rPr lang="en-US" sz="1600" b="0" dirty="0"/>
              <a:t>Table above shows the frequency of different isotypes of monoclonal protein in myeloma.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573D6D-7158-600E-D65D-D39B63F30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5113" y="1174977"/>
            <a:ext cx="4378024" cy="33918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59355-8125-2579-3DAF-E7080CBF9CB5}"/>
              </a:ext>
            </a:extLst>
          </p:cNvPr>
          <p:cNvSpPr txBox="1"/>
          <p:nvPr/>
        </p:nvSpPr>
        <p:spPr>
          <a:xfrm>
            <a:off x="570767" y="982176"/>
            <a:ext cx="55252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Normally these immunoglobulins are polyclonal (IgG, IgA,…), but in multiple myeloma plasma cells produce immunoglobulin of a single type of heavy and light chains.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These neoplastic cells might produce whole immunoglobulins and are called </a:t>
            </a:r>
            <a:r>
              <a:rPr lang="en-US" sz="2400" b="1" dirty="0"/>
              <a:t>M-Proteins</a:t>
            </a:r>
            <a:r>
              <a:rPr lang="en-US" sz="2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 some cases, only light chains are produced in excess, which can be </a:t>
            </a:r>
            <a:r>
              <a:rPr lang="en-US" sz="2400" b="1" dirty="0"/>
              <a:t>detected in urine </a:t>
            </a:r>
            <a:r>
              <a:rPr lang="en-US" sz="2400" dirty="0"/>
              <a:t>because of their small size which are</a:t>
            </a:r>
            <a:r>
              <a:rPr lang="en-US" sz="2400" b="1" dirty="0"/>
              <a:t> Bence Jones proteins. </a:t>
            </a:r>
          </a:p>
        </p:txBody>
      </p:sp>
    </p:spTree>
    <p:extLst>
      <p:ext uri="{BB962C8B-B14F-4D97-AF65-F5344CB8AC3E}">
        <p14:creationId xmlns:p14="http://schemas.microsoft.com/office/powerpoint/2010/main" val="366938586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3102169"/>
            <a:ext cx="9779183" cy="1570038"/>
          </a:xfrm>
        </p:spPr>
        <p:txBody>
          <a:bodyPr/>
          <a:lstStyle/>
          <a:p>
            <a:r>
              <a:rPr lang="en-US" dirty="0"/>
              <a:t>Genetic mutations 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186" y="4672207"/>
            <a:ext cx="9894488" cy="10146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Myeloma often has chromosomal translocations that fuse the IgH locus on chromosome 14 to oncogenes such as the cyclin D1 and cyclin D3 genes.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close-up of blue and yellow bacteria&#10;&#10;Description automatically generated">
            <a:extLst>
              <a:ext uri="{FF2B5EF4-FFF2-40B4-BE49-F238E27FC236}">
                <a16:creationId xmlns:a16="http://schemas.microsoft.com/office/drawing/2014/main" id="{1C91C602-5CEB-55A9-D841-D31DED9C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86" y="566803"/>
            <a:ext cx="4406030" cy="3040693"/>
          </a:xfrm>
          <a:prstGeom prst="rect">
            <a:avLst/>
          </a:prstGeom>
        </p:spPr>
      </p:pic>
      <p:pic>
        <p:nvPicPr>
          <p:cNvPr id="10" name="Picture 9" descr="A close-up of a microscope slide&#10;&#10;Description automatically generated">
            <a:extLst>
              <a:ext uri="{FF2B5EF4-FFF2-40B4-BE49-F238E27FC236}">
                <a16:creationId xmlns:a16="http://schemas.microsoft.com/office/drawing/2014/main" id="{9307F48B-447D-A1C9-95C3-E48CCC95A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566803"/>
            <a:ext cx="3629025" cy="30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9433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54" y="-516938"/>
            <a:ext cx="9779183" cy="1570038"/>
          </a:xfrm>
        </p:spPr>
        <p:txBody>
          <a:bodyPr/>
          <a:lstStyle/>
          <a:p>
            <a:r>
              <a:rPr lang="en-US" dirty="0"/>
              <a:t>Morphology 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52" y="1613118"/>
            <a:ext cx="5619877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1- By bone aspiration, plasma cells must be increased to 10% of the cellularity.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E19C5-D993-3A9F-D759-0AC14DFC3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252" y="1613118"/>
            <a:ext cx="3814660" cy="1698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F8093-65EC-8104-CFC7-156846646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252" y="3573718"/>
            <a:ext cx="3865451" cy="1698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4A12E4-3B2B-D1B3-00B6-A6BFF6D06953}"/>
              </a:ext>
            </a:extLst>
          </p:cNvPr>
          <p:cNvSpPr txBox="1"/>
          <p:nvPr/>
        </p:nvSpPr>
        <p:spPr>
          <a:xfrm>
            <a:off x="476123" y="3429000"/>
            <a:ext cx="56198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2- </a:t>
            </a:r>
            <a:r>
              <a:rPr lang="en-US" sz="2800" b="1" dirty="0"/>
              <a:t>Mott cells </a:t>
            </a:r>
            <a:r>
              <a:rPr lang="en-US" sz="2800" dirty="0"/>
              <a:t>are plasma cells that have spherical inclusions packed with Ig in their cytoplasm, Inclusions: </a:t>
            </a:r>
            <a:r>
              <a:rPr lang="en-US" sz="2800" b="1" dirty="0"/>
              <a:t>Russell bodies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95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779183" cy="1570038"/>
          </a:xfrm>
        </p:spPr>
        <p:txBody>
          <a:bodyPr/>
          <a:lstStyle/>
          <a:p>
            <a:r>
              <a:rPr lang="en-US" sz="3600" b="1" dirty="0"/>
              <a:t>Russell bodies </a:t>
            </a:r>
            <a:r>
              <a:rPr lang="en-US" sz="3600" dirty="0"/>
              <a:t>: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00DA5D-6D4A-13C1-00C0-EEAD7EB15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7492" y="1864115"/>
            <a:ext cx="8511080" cy="33670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4118D-F5CF-9264-E1A0-8E3B7AEC8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6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presentation_Win32_SL_v3" id="{4076E796-F1D4-4536-92F3-AFC92AB14B6B}" vid="{57967FCE-8768-4968-B994-8B7812D48F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2ADDC910FCF2242A33E01A2549860A4" ma:contentTypeVersion="5" ma:contentTypeDescription="إنشاء مستند جديد." ma:contentTypeScope="" ma:versionID="c539e703a49aeb74f6eace04cdcc522d">
  <xsd:schema xmlns:xsd="http://www.w3.org/2001/XMLSchema" xmlns:xs="http://www.w3.org/2001/XMLSchema" xmlns:p="http://schemas.microsoft.com/office/2006/metadata/properties" xmlns:ns3="08e4e8c4-d0aa-4217-90d9-51f7d88375cc" xmlns:ns4="dddf0951-059c-4ac6-9367-15921c92429c" targetNamespace="http://schemas.microsoft.com/office/2006/metadata/properties" ma:root="true" ma:fieldsID="5d3acbe753c60add81e65f1a549e214d" ns3:_="" ns4:_="">
    <xsd:import namespace="08e4e8c4-d0aa-4217-90d9-51f7d88375cc"/>
    <xsd:import namespace="dddf0951-059c-4ac6-9367-15921c9242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4e8c4-d0aa-4217-90d9-51f7d88375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تجزئة تلميح المشاركة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f0951-059c-4ac6-9367-15921c924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8D935D-389D-40E1-8AE8-5A46931C4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5C03C-2AB9-472A-B845-6A8AF27BB7F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ddf0951-059c-4ac6-9367-15921c92429c"/>
    <ds:schemaRef ds:uri="http://schemas.microsoft.com/office/2006/metadata/properties"/>
    <ds:schemaRef ds:uri="08e4e8c4-d0aa-4217-90d9-51f7d88375c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1CC9EC-3281-4D5F-9466-B71045616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e4e8c4-d0aa-4217-90d9-51f7d88375cc"/>
    <ds:schemaRef ds:uri="dddf0951-059c-4ac6-9367-15921c924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{E28033B6-65A3-42E2-8DCE-520B1254781E}tf45331398_win32</Template>
  <TotalTime>2035</TotalTime>
  <Words>1207</Words>
  <Application>Microsoft Office PowerPoint</Application>
  <PresentationFormat>Widescreen</PresentationFormat>
  <Paragraphs>162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Cooper Black</vt:lpstr>
      <vt:lpstr>Helvetica Neue</vt:lpstr>
      <vt:lpstr>Libre Franklin</vt:lpstr>
      <vt:lpstr>Tenorite</vt:lpstr>
      <vt:lpstr>Wingdings</vt:lpstr>
      <vt:lpstr>Custom</vt:lpstr>
      <vt:lpstr>MULTIPLE MYELOMA</vt:lpstr>
      <vt:lpstr>Objectives :  </vt:lpstr>
      <vt:lpstr>Introduction :</vt:lpstr>
      <vt:lpstr>.</vt:lpstr>
      <vt:lpstr>PowerPoint Presentation</vt:lpstr>
      <vt:lpstr>Table above shows the frequency of different isotypes of monoclonal protein in myeloma.  </vt:lpstr>
      <vt:lpstr>Genetic mutations :  </vt:lpstr>
      <vt:lpstr>Morphology :  </vt:lpstr>
      <vt:lpstr>Russell bodies :  </vt:lpstr>
      <vt:lpstr>Clinical features: </vt:lpstr>
      <vt:lpstr>PowerPoint Presentation</vt:lpstr>
      <vt:lpstr>● Hypercalcemia :</vt:lpstr>
      <vt:lpstr>PowerPoint Presentation</vt:lpstr>
      <vt:lpstr>● Anemia: mainly normocytic caused through three mechanism:</vt:lpstr>
      <vt:lpstr>Criteria of Diagnosis: </vt:lpstr>
      <vt:lpstr>PowerPoint Presentation</vt:lpstr>
      <vt:lpstr>Diagnosis of complications: </vt:lpstr>
      <vt:lpstr>Management : </vt:lpstr>
      <vt:lpstr>Management of complications :</vt:lpstr>
      <vt:lpstr>PowerPoint Presentation</vt:lpstr>
      <vt:lpstr>A profession where knowledge, power and heart come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MYELOMA</dc:title>
  <dc:creator>Joman Aldhirat</dc:creator>
  <cp:lastModifiedBy>مرح حسين موسى الشويات</cp:lastModifiedBy>
  <cp:revision>6</cp:revision>
  <dcterms:created xsi:type="dcterms:W3CDTF">2023-09-29T10:34:55Z</dcterms:created>
  <dcterms:modified xsi:type="dcterms:W3CDTF">2023-10-03T20:04:03Z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0x01010072ADDC910FCF2242A33E01A2549860A4</vt:lpwstr>
  </property>
  <property fmtid="{D5CDD505-2E9C-101B-9397-08002B2CF9AE}" pid="3" name="MediaServiceImageTags">
    <vt:lpwstr/>
  </property>
</Properties>
</file>