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0"/>
  </p:notesMasterIdLst>
  <p:sldIdLst>
    <p:sldId id="256" r:id="rId2"/>
    <p:sldId id="322" r:id="rId3"/>
    <p:sldId id="257" r:id="rId4"/>
    <p:sldId id="278" r:id="rId5"/>
    <p:sldId id="279" r:id="rId6"/>
    <p:sldId id="323" r:id="rId7"/>
    <p:sldId id="324" r:id="rId8"/>
    <p:sldId id="325" r:id="rId9"/>
    <p:sldId id="327" r:id="rId10"/>
    <p:sldId id="328" r:id="rId11"/>
    <p:sldId id="334" r:id="rId12"/>
    <p:sldId id="258" r:id="rId13"/>
    <p:sldId id="262" r:id="rId14"/>
    <p:sldId id="329" r:id="rId15"/>
    <p:sldId id="330" r:id="rId16"/>
    <p:sldId id="331" r:id="rId17"/>
    <p:sldId id="332" r:id="rId18"/>
    <p:sldId id="263" r:id="rId19"/>
    <p:sldId id="333" r:id="rId20"/>
    <p:sldId id="265" r:id="rId21"/>
    <p:sldId id="286" r:id="rId22"/>
    <p:sldId id="287" r:id="rId23"/>
    <p:sldId id="270" r:id="rId24"/>
    <p:sldId id="338" r:id="rId25"/>
    <p:sldId id="339" r:id="rId26"/>
    <p:sldId id="340" r:id="rId27"/>
    <p:sldId id="341" r:id="rId28"/>
    <p:sldId id="343" r:id="rId29"/>
    <p:sldId id="342" r:id="rId30"/>
    <p:sldId id="291" r:id="rId31"/>
    <p:sldId id="292" r:id="rId32"/>
    <p:sldId id="294" r:id="rId33"/>
    <p:sldId id="274" r:id="rId34"/>
    <p:sldId id="337" r:id="rId35"/>
    <p:sldId id="276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C71AB51-1BC8-49FD-8199-485DBDC2C00B}">
          <p14:sldIdLst>
            <p14:sldId id="256"/>
            <p14:sldId id="322"/>
            <p14:sldId id="257"/>
            <p14:sldId id="278"/>
            <p14:sldId id="279"/>
            <p14:sldId id="323"/>
            <p14:sldId id="324"/>
            <p14:sldId id="325"/>
            <p14:sldId id="327"/>
            <p14:sldId id="328"/>
            <p14:sldId id="334"/>
            <p14:sldId id="258"/>
            <p14:sldId id="262"/>
            <p14:sldId id="329"/>
            <p14:sldId id="330"/>
            <p14:sldId id="331"/>
            <p14:sldId id="332"/>
            <p14:sldId id="263"/>
            <p14:sldId id="333"/>
            <p14:sldId id="265"/>
            <p14:sldId id="286"/>
            <p14:sldId id="287"/>
            <p14:sldId id="270"/>
            <p14:sldId id="338"/>
            <p14:sldId id="339"/>
            <p14:sldId id="340"/>
            <p14:sldId id="341"/>
            <p14:sldId id="343"/>
            <p14:sldId id="342"/>
            <p14:sldId id="291"/>
            <p14:sldId id="292"/>
            <p14:sldId id="294"/>
            <p14:sldId id="274"/>
            <p14:sldId id="337"/>
            <p14:sldId id="276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7091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D6364B-7069-431A-9B04-CCFA9A75EB7A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6FBE1A-C8BE-4868-8F37-2CB12EFC5072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Associated with </a:t>
            </a:r>
            <a:r>
              <a:rPr lang="en-US" dirty="0" err="1" smtClean="0"/>
              <a:t>polycythemoia</a:t>
            </a:r>
            <a:r>
              <a:rPr lang="en-US" dirty="0" smtClean="0"/>
              <a:t> versa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paraxosymal</a:t>
            </a:r>
            <a:r>
              <a:rPr lang="en-US" baseline="0" dirty="0" smtClean="0"/>
              <a:t> nocturnal hemoglobinuria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BE1A-C8BE-4868-8F37-2CB12EFC5072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5102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Mutation beyond the coding region of the prothrombin gene . Results in a 25% increase in prothrombin levels</a:t>
            </a:r>
          </a:p>
          <a:p>
            <a:pPr marL="0" indent="0" algn="l">
              <a:buNone/>
            </a:pPr>
            <a:r>
              <a:rPr lang="en-US" dirty="0" smtClean="0"/>
              <a:t>Common: 1%–2% of white U.S. population</a:t>
            </a:r>
          </a:p>
          <a:p>
            <a:pPr marL="0" indent="0" algn="l" rtl="0">
              <a:buNone/>
            </a:pPr>
            <a:r>
              <a:rPr lang="en-US" dirty="0" smtClean="0"/>
              <a:t>Less common in African Americans and Asians</a:t>
            </a:r>
          </a:p>
          <a:p>
            <a:pPr marL="0" indent="0" algn="l" rtl="0">
              <a:buNone/>
            </a:pPr>
            <a:r>
              <a:rPr lang="en-US" b="1" dirty="0" smtClean="0"/>
              <a:t>Increase in Relative Risk of Thrombosis:</a:t>
            </a:r>
            <a:r>
              <a:rPr lang="en-US" dirty="0" smtClean="0">
                <a:solidFill>
                  <a:srgbClr val="FF0000"/>
                </a:solidFill>
              </a:rPr>
              <a:t> 2-3X</a:t>
            </a:r>
          </a:p>
          <a:p>
            <a:pPr marL="0" indent="0" algn="l" rtl="0">
              <a:buNone/>
            </a:pPr>
            <a:r>
              <a:rPr lang="en-US" b="1" dirty="0" smtClean="0"/>
              <a:t>Laboratory Findings : </a:t>
            </a:r>
            <a:r>
              <a:rPr lang="en-US" dirty="0" smtClean="0"/>
              <a:t>DNA-based test for confirmation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BE1A-C8BE-4868-8F37-2CB12EFC5072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90500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DVT diagnosis in the symptomatic lower extremity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Determine pretest clinical risk using the Wells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prediction rule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or moderate clinical suspicion and normal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D-dimer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 testing unnecessary, low incidence of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DVT/PE if no therapy given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Low or moderate clinical suspicion and negative US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(if D-dimer not available)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Further testing unnecessary, low incidence of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DVT/PE if no therapy given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High clinical suspicion: US necessary (regardless of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D-dimer result)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bilateral whole leg US excludes DVT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initial thigh US (without calf testing):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15% of these patients have calf DVT, 20% to 30% of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will extend to thigh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US should be repeated at 1 week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Negative serial US: Acceptable 1% to 2% risk of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thromboembolism if untreated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compression US prompts treatment</a:t>
            </a:r>
          </a:p>
          <a:p>
            <a:pPr algn="l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regardless of pretest risk or symptoms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BE1A-C8BE-4868-8F37-2CB12EFC5072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2960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Heparin and warfarin are started at the same time then when INR is between 2-3 we stop heparin and continue with warfarin.</a:t>
            </a:r>
            <a:endParaRPr lang="en-US" dirty="0" smtClean="0"/>
          </a:p>
          <a:p>
            <a:r>
              <a:rPr lang="en-US" dirty="0" smtClean="0"/>
              <a:t>, activated partial thromboplastin time 1.5 to 2.5 continuous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BE1A-C8BE-4868-8F37-2CB12EFC5072}" type="slidenum">
              <a:rPr lang="ar-JO" smtClean="0"/>
              <a:pPr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3723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alternative is the </a:t>
            </a:r>
            <a:r>
              <a:rPr lang="en-US" dirty="0" smtClean="0">
                <a:solidFill>
                  <a:srgbClr val="FF0000"/>
                </a:solidFill>
              </a:rPr>
              <a:t>oral </a:t>
            </a:r>
            <a:r>
              <a:rPr lang="en-US" dirty="0" err="1" smtClean="0">
                <a:solidFill>
                  <a:srgbClr val="FF0000"/>
                </a:solidFill>
              </a:rPr>
              <a:t>Xa</a:t>
            </a:r>
            <a:r>
              <a:rPr lang="en-US" dirty="0" smtClean="0">
                <a:solidFill>
                  <a:srgbClr val="FF0000"/>
                </a:solidFill>
              </a:rPr>
              <a:t> inhibitor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rivaroxaban</a:t>
            </a:r>
            <a:r>
              <a:rPr lang="en-US" dirty="0" smtClean="0"/>
              <a:t>, which has a rapid onset of action and can be used immediately from diagnosis without the need for LMWH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BE1A-C8BE-4868-8F37-2CB12EFC5072}" type="slidenum">
              <a:rPr lang="ar-JO" smtClean="0"/>
              <a:pPr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9239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BE1A-C8BE-4868-8F37-2CB12EFC5072}" type="slidenum">
              <a:rPr lang="ar-JO" smtClean="0"/>
              <a:pPr/>
              <a:t>35</a:t>
            </a:fld>
            <a:endParaRPr 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0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Thrombotic </a:t>
            </a:r>
            <a:r>
              <a:rPr lang="en-US" baseline="0" dirty="0"/>
              <a:t> Disorders : </a:t>
            </a:r>
          </a:p>
          <a:p>
            <a:pPr algn="l">
              <a:buFontTx/>
              <a:buNone/>
            </a:pPr>
            <a:r>
              <a:rPr lang="en-US" baseline="0" dirty="0" err="1"/>
              <a:t>Antithrombin</a:t>
            </a:r>
            <a:r>
              <a:rPr lang="en-US" baseline="0" dirty="0"/>
              <a:t>  Deficiency , protein C and S deficiency , Factor V </a:t>
            </a:r>
            <a:r>
              <a:rPr lang="en-US" baseline="0" dirty="0" err="1"/>
              <a:t>leiden</a:t>
            </a:r>
            <a:r>
              <a:rPr lang="en-US" baseline="0" dirty="0"/>
              <a:t> deficiency , </a:t>
            </a:r>
            <a:r>
              <a:rPr lang="en-US" baseline="0" dirty="0" err="1"/>
              <a:t>Prothrombin</a:t>
            </a:r>
            <a:r>
              <a:rPr lang="en-US" baseline="0" dirty="0"/>
              <a:t> gene mutation , Anti-</a:t>
            </a:r>
            <a:r>
              <a:rPr lang="en-US" baseline="0" dirty="0" err="1"/>
              <a:t>phospholipid</a:t>
            </a:r>
            <a:r>
              <a:rPr lang="en-US" baseline="0" dirty="0"/>
              <a:t> syndrome  </a:t>
            </a:r>
            <a:endParaRPr lang="ar-SA" dirty="0"/>
          </a:p>
        </p:txBody>
      </p:sp>
      <p:sp>
        <p:nvSpPr>
          <p:cNvPr id="1048621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7A134-A358-491F-A9BC-1AEFBFF0B1D0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3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6016A-5234-4C2A-BD07-6E99DA2F6A20}" type="datetimeFigureOut">
              <a:rPr lang="ar-JO" smtClean="0"/>
              <a:pPr/>
              <a:t>24/06/1443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Venous </a:t>
            </a:r>
            <a:r>
              <a:rPr lang="en-US" b="1" dirty="0" smtClean="0"/>
              <a:t>thromboembolism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786190"/>
            <a:ext cx="7643866" cy="185261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Done by : </a:t>
            </a:r>
            <a:r>
              <a:rPr lang="en-US" dirty="0" err="1" smtClean="0">
                <a:solidFill>
                  <a:srgbClr val="FF0000"/>
                </a:solidFill>
              </a:rPr>
              <a:t>Somaya</a:t>
            </a:r>
            <a:r>
              <a:rPr lang="en-US" dirty="0" smtClean="0">
                <a:solidFill>
                  <a:srgbClr val="FF0000"/>
                </a:solidFill>
              </a:rPr>
              <a:t> Hazaimeh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Shatha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Rawashdeh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Supervised by </a:t>
            </a:r>
            <a:r>
              <a:rPr lang="en-US" dirty="0" smtClean="0">
                <a:solidFill>
                  <a:srgbClr val="FF0000"/>
                </a:solidFill>
              </a:rPr>
              <a:t>: Dr . Saddam </a:t>
            </a:r>
            <a:r>
              <a:rPr lang="en-US" dirty="0" err="1" smtClean="0">
                <a:solidFill>
                  <a:srgbClr val="FF0000"/>
                </a:solidFill>
              </a:rPr>
              <a:t>AbuQudairi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Presentation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b="1" dirty="0"/>
              <a:t>Symptoms and signs neither sensitive nor specific</a:t>
            </a:r>
          </a:p>
          <a:p>
            <a:pPr marL="0" indent="0" algn="l">
              <a:buNone/>
            </a:pPr>
            <a:r>
              <a:rPr lang="en-US" dirty="0"/>
              <a:t>■ Only 20% of symptomatic patients have leg DVT</a:t>
            </a:r>
          </a:p>
          <a:p>
            <a:pPr marL="0" indent="0" algn="l">
              <a:buNone/>
            </a:pPr>
            <a:r>
              <a:rPr lang="en-US" dirty="0" smtClean="0"/>
              <a:t>■ Leg </a:t>
            </a:r>
            <a:r>
              <a:rPr lang="en-US" dirty="0"/>
              <a:t>pain or swelling may be present</a:t>
            </a:r>
          </a:p>
          <a:p>
            <a:pPr marL="0" indent="0" algn="l">
              <a:buNone/>
            </a:pPr>
            <a:r>
              <a:rPr lang="en-US" dirty="0" smtClean="0"/>
              <a:t>■ </a:t>
            </a:r>
            <a:r>
              <a:rPr lang="en-US" dirty="0" err="1"/>
              <a:t>Homans</a:t>
            </a:r>
            <a:r>
              <a:rPr lang="en-US" dirty="0"/>
              <a:t> sign (pain and tenderness with </a:t>
            </a:r>
            <a:r>
              <a:rPr lang="en-US" dirty="0" smtClean="0"/>
              <a:t>dorsiflexion of </a:t>
            </a:r>
            <a:r>
              <a:rPr lang="en-US" dirty="0"/>
              <a:t>ankle) present in less than </a:t>
            </a:r>
            <a:r>
              <a:rPr lang="en-US" dirty="0" smtClean="0"/>
              <a:t>40%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■ </a:t>
            </a:r>
            <a:r>
              <a:rPr lang="en-US" dirty="0"/>
              <a:t>Starts in calf (except leg trauma, orthopedic surgery</a:t>
            </a:r>
            <a:r>
              <a:rPr lang="en-US" dirty="0" smtClean="0"/>
              <a:t>); most </a:t>
            </a:r>
            <a:r>
              <a:rPr lang="en-US" dirty="0"/>
              <a:t>are self-limited</a:t>
            </a:r>
          </a:p>
          <a:p>
            <a:pPr marL="0" indent="0" algn="l">
              <a:buNone/>
            </a:pPr>
            <a:r>
              <a:rPr lang="en-US" dirty="0" smtClean="0"/>
              <a:t>■ </a:t>
            </a:r>
            <a:r>
              <a:rPr lang="en-US" dirty="0"/>
              <a:t>Twenty-five percent of calf DVT extend to thigh</a:t>
            </a:r>
          </a:p>
          <a:p>
            <a:pPr marL="0" indent="0" algn="l">
              <a:buNone/>
            </a:pPr>
            <a:r>
              <a:rPr lang="en-US" dirty="0" smtClean="0"/>
              <a:t>■ </a:t>
            </a:r>
            <a:r>
              <a:rPr lang="en-US" b="1" dirty="0"/>
              <a:t>Thigh DVT strongly associated with PE</a:t>
            </a:r>
          </a:p>
          <a:p>
            <a:pPr marL="0" indent="0" algn="l">
              <a:buNone/>
            </a:pPr>
            <a:r>
              <a:rPr lang="en-US" dirty="0" smtClean="0"/>
              <a:t>■ </a:t>
            </a:r>
            <a:r>
              <a:rPr lang="en-US" dirty="0"/>
              <a:t>Untreated symptomatic proximal DVT: </a:t>
            </a:r>
            <a:r>
              <a:rPr lang="en-US" dirty="0" smtClean="0"/>
              <a:t>20% mortality </a:t>
            </a:r>
            <a:r>
              <a:rPr lang="en-US" dirty="0"/>
              <a:t>from acute PE</a:t>
            </a:r>
          </a:p>
          <a:p>
            <a:pPr marL="0" indent="0" algn="l">
              <a:buNone/>
            </a:pPr>
            <a:r>
              <a:rPr lang="en-US" dirty="0" smtClean="0"/>
              <a:t>■ 40% to </a:t>
            </a:r>
            <a:r>
              <a:rPr lang="en-US" dirty="0"/>
              <a:t>50% of patients with </a:t>
            </a:r>
            <a:r>
              <a:rPr lang="en-US" dirty="0" smtClean="0"/>
              <a:t>symptomatic thigh </a:t>
            </a:r>
            <a:r>
              <a:rPr lang="en-US" dirty="0"/>
              <a:t>DVT have silent </a:t>
            </a:r>
            <a:r>
              <a:rPr lang="en-US" dirty="0" smtClean="0"/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217873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b="1" dirty="0"/>
              <a:t>DVT can be a recurrent disease (after anticoagulation stopped)</a:t>
            </a:r>
          </a:p>
          <a:p>
            <a:pPr marL="0" indent="0" algn="l">
              <a:buNone/>
            </a:pPr>
            <a:r>
              <a:rPr lang="en-US" dirty="0"/>
              <a:t>■ Overall recurs in 25% by 5 years; 50% of recurrences are in contralateral leg</a:t>
            </a:r>
          </a:p>
          <a:p>
            <a:pPr marL="0" indent="0" algn="l">
              <a:buNone/>
            </a:pPr>
            <a:r>
              <a:rPr lang="en-US" dirty="0"/>
              <a:t>■ Recurrence risk after unprovoked (no major risk factors) DVT nearly double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5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Incidence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DVT has an annual incidence of approximately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1 : 1000 </a:t>
            </a:r>
            <a:r>
              <a:rPr lang="en-US" dirty="0"/>
              <a:t>in Western populations and the case mortality is </a:t>
            </a:r>
            <a:r>
              <a:rPr lang="en-US" dirty="0">
                <a:solidFill>
                  <a:srgbClr val="FF0000"/>
                </a:solidFill>
              </a:rPr>
              <a:t>1–3%</a:t>
            </a:r>
            <a:r>
              <a:rPr lang="en-US" dirty="0"/>
              <a:t>. It is </a:t>
            </a:r>
            <a:r>
              <a:rPr lang="en-US" dirty="0">
                <a:solidFill>
                  <a:srgbClr val="FF0000"/>
                </a:solidFill>
              </a:rPr>
              <a:t>increasingly</a:t>
            </a:r>
            <a:r>
              <a:rPr lang="en-US" dirty="0"/>
              <a:t> common with </a:t>
            </a:r>
            <a:r>
              <a:rPr lang="en-US" dirty="0">
                <a:solidFill>
                  <a:srgbClr val="FF0000"/>
                </a:solidFill>
              </a:rPr>
              <a:t>ageing</a:t>
            </a:r>
            <a:r>
              <a:rPr lang="en-US" dirty="0"/>
              <a:t>, and many of the deaths are related to coexisting medical conditions , such as active cancer.</a:t>
            </a:r>
            <a:endParaRPr lang="ar-J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DVT </a:t>
            </a:r>
            <a:r>
              <a:rPr lang="en-US" dirty="0"/>
              <a:t>is typically unilateral but may be bilateral, and clot may extend proximally into the inferior vena cava. Bilateral DVT is more </a:t>
            </a:r>
            <a:r>
              <a:rPr lang="en-US" dirty="0" smtClean="0"/>
              <a:t>commonly seen </a:t>
            </a:r>
            <a:r>
              <a:rPr lang="en-US" dirty="0"/>
              <a:t>with </a:t>
            </a:r>
            <a:r>
              <a:rPr lang="en-US" dirty="0">
                <a:solidFill>
                  <a:srgbClr val="C00000"/>
                </a:solidFill>
              </a:rPr>
              <a:t>underlying malignancy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anomalies of the inferior vena cava.</a:t>
            </a:r>
          </a:p>
          <a:p>
            <a:pPr algn="l">
              <a:buNone/>
            </a:pPr>
            <a:endParaRPr lang="ar-JO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Evaluation and Diagnosis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 smtClean="0"/>
              <a:t>Noninvasive :</a:t>
            </a:r>
          </a:p>
          <a:p>
            <a:pPr marL="0" indent="0" algn="l">
              <a:buNone/>
            </a:pPr>
            <a:r>
              <a:rPr lang="en-US" dirty="0" smtClean="0"/>
              <a:t>1-B-mode compression US</a:t>
            </a:r>
          </a:p>
          <a:p>
            <a:pPr marL="0" indent="0" algn="l">
              <a:buNone/>
            </a:pPr>
            <a:r>
              <a:rPr lang="en-US" dirty="0"/>
              <a:t>Visualizes </a:t>
            </a:r>
            <a:r>
              <a:rPr lang="en-US" dirty="0" err="1"/>
              <a:t>noncompressable</a:t>
            </a:r>
            <a:r>
              <a:rPr lang="en-US" dirty="0"/>
              <a:t> clot in proximal veins</a:t>
            </a:r>
          </a:p>
          <a:p>
            <a:pPr marL="0" indent="0" algn="l">
              <a:buNone/>
            </a:pPr>
            <a:r>
              <a:rPr lang="en-US" dirty="0"/>
              <a:t>■ 99% sensitive and specific for </a:t>
            </a:r>
            <a:r>
              <a:rPr lang="en-US" dirty="0" smtClean="0"/>
              <a:t>symptomatic proximal </a:t>
            </a:r>
            <a:r>
              <a:rPr lang="en-US" dirty="0"/>
              <a:t>leg DVT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dirty="0" smtClean="0"/>
              <a:t>30%to </a:t>
            </a:r>
            <a:r>
              <a:rPr lang="en-US" dirty="0"/>
              <a:t>60% sensitive, 99% specific </a:t>
            </a:r>
            <a:r>
              <a:rPr lang="en-US" dirty="0" smtClean="0"/>
              <a:t>for asymptomatic </a:t>
            </a:r>
            <a:r>
              <a:rPr lang="en-US" dirty="0"/>
              <a:t>proximal leg DVT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/>
              <a:t>Initial test of choice for upper extremity </a:t>
            </a:r>
            <a:r>
              <a:rPr lang="en-US" b="1" dirty="0" smtClean="0"/>
              <a:t>DVT evaluation</a:t>
            </a:r>
            <a:r>
              <a:rPr lang="en-US" b="1" dirty="0"/>
              <a:t>, </a:t>
            </a:r>
            <a:r>
              <a:rPr lang="en-US" dirty="0"/>
              <a:t>but sensitivity and specificity 80</a:t>
            </a:r>
            <a:r>
              <a:rPr lang="en-US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169746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2-Computed </a:t>
            </a:r>
            <a:r>
              <a:rPr lang="en-US" dirty="0"/>
              <a:t>tomography (CT) venography</a:t>
            </a:r>
          </a:p>
          <a:p>
            <a:pPr marL="0" indent="0" algn="l">
              <a:buNone/>
            </a:pPr>
            <a:r>
              <a:rPr lang="en-US" dirty="0"/>
              <a:t>■ Performed with CT angiography; able to </a:t>
            </a:r>
            <a:r>
              <a:rPr lang="en-US" dirty="0" smtClean="0"/>
              <a:t>visualize clot </a:t>
            </a:r>
            <a:r>
              <a:rPr lang="en-US" dirty="0"/>
              <a:t>in thigh, pelvic veins, inferior vena cava (IVC)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/>
              <a:t>Sensitivity and specificity comparable to</a:t>
            </a:r>
          </a:p>
          <a:p>
            <a:pPr marL="0" indent="0" algn="l">
              <a:buNone/>
            </a:pPr>
            <a:r>
              <a:rPr lang="en-US" b="1" dirty="0"/>
              <a:t>compression US, so not </a:t>
            </a:r>
            <a:r>
              <a:rPr lang="en-US" b="1" dirty="0" smtClean="0"/>
              <a:t>routinely recommended; useful </a:t>
            </a:r>
            <a:r>
              <a:rPr lang="en-US" b="1" dirty="0"/>
              <a:t>if injured or casted leg because US </a:t>
            </a:r>
            <a:r>
              <a:rPr lang="en-US" b="1" dirty="0" smtClean="0"/>
              <a:t>cannot be </a:t>
            </a:r>
            <a:r>
              <a:rPr lang="en-US" b="1" dirty="0"/>
              <a:t>performed in this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4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3-Magnetic </a:t>
            </a:r>
            <a:r>
              <a:rPr lang="en-US" dirty="0"/>
              <a:t>resonance imaging (MRI)</a:t>
            </a:r>
          </a:p>
          <a:p>
            <a:pPr marL="0" indent="0" algn="l">
              <a:buNone/>
            </a:pPr>
            <a:r>
              <a:rPr lang="en-US" dirty="0"/>
              <a:t>■ Able to visualize clot in calf, thigh, pelvic veins,</a:t>
            </a:r>
          </a:p>
          <a:p>
            <a:pPr marL="0" indent="0" algn="l">
              <a:buNone/>
            </a:pPr>
            <a:r>
              <a:rPr lang="en-US" dirty="0"/>
              <a:t>IVC, upper extremities</a:t>
            </a:r>
          </a:p>
          <a:p>
            <a:pPr marL="0" indent="0" algn="l">
              <a:buNone/>
            </a:pPr>
            <a:r>
              <a:rPr lang="en-US" dirty="0"/>
              <a:t>■ Performed with injured or casted leg because US</a:t>
            </a:r>
          </a:p>
          <a:p>
            <a:pPr marL="0" indent="0" algn="l">
              <a:buNone/>
            </a:pPr>
            <a:r>
              <a:rPr lang="en-US" dirty="0"/>
              <a:t>cannot be performed in this scenario</a:t>
            </a:r>
          </a:p>
          <a:p>
            <a:pPr marL="0" indent="0" algn="l">
              <a:buNone/>
            </a:pPr>
            <a:r>
              <a:rPr lang="en-US" dirty="0"/>
              <a:t>■ Requires administration of high-dose gadolinium</a:t>
            </a:r>
          </a:p>
          <a:p>
            <a:pPr marL="0" indent="0" algn="l">
              <a:buNone/>
            </a:pPr>
            <a:r>
              <a:rPr lang="en-US" dirty="0"/>
              <a:t>■ Can cause nephrogenic systemic fibrosis,</a:t>
            </a:r>
          </a:p>
          <a:p>
            <a:pPr marL="0" indent="0" algn="l">
              <a:buNone/>
            </a:pPr>
            <a:r>
              <a:rPr lang="en-US" dirty="0"/>
              <a:t>especially in the context of renal insufficiency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/>
              <a:t>Sensitivity and specificity greater than 90%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26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4000" dirty="0"/>
              <a:t>D-Dimer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■ Degradation product of cross-linked fibrin</a:t>
            </a:r>
          </a:p>
          <a:p>
            <a:pPr marL="0" indent="0" algn="l">
              <a:buNone/>
            </a:pPr>
            <a:r>
              <a:rPr lang="en-US" dirty="0"/>
              <a:t>■ Elevated in DVT/PE (95% sensitivity), but </a:t>
            </a:r>
            <a:r>
              <a:rPr lang="en-US" dirty="0" smtClean="0"/>
              <a:t>specificity low </a:t>
            </a:r>
            <a:r>
              <a:rPr lang="en-US" dirty="0"/>
              <a:t>(40%) because of nonspecific elevations </a:t>
            </a:r>
            <a:r>
              <a:rPr lang="en-US" dirty="0" smtClean="0"/>
              <a:t>in patients </a:t>
            </a:r>
            <a:r>
              <a:rPr lang="en-US" dirty="0"/>
              <a:t>with:</a:t>
            </a:r>
          </a:p>
          <a:p>
            <a:pPr marL="0" indent="0" algn="l">
              <a:buNone/>
            </a:pPr>
            <a:r>
              <a:rPr lang="en-US" dirty="0" smtClean="0"/>
              <a:t>Surgery</a:t>
            </a:r>
            <a:r>
              <a:rPr lang="en-US" dirty="0"/>
              <a:t>, trauma, malignancy, </a:t>
            </a:r>
            <a:r>
              <a:rPr lang="en-US" dirty="0" smtClean="0"/>
              <a:t>disseminated intravascular </a:t>
            </a:r>
            <a:r>
              <a:rPr lang="en-US" dirty="0"/>
              <a:t>coagulopathy, pregnancy,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infection </a:t>
            </a:r>
            <a:r>
              <a:rPr lang="en-US" dirty="0"/>
              <a:t>and in normal elderly </a:t>
            </a:r>
            <a:r>
              <a:rPr lang="en-US" dirty="0" smtClean="0"/>
              <a:t>person </a:t>
            </a:r>
          </a:p>
          <a:p>
            <a:pPr marL="0" indent="0" algn="l">
              <a:buNone/>
            </a:pPr>
            <a:r>
              <a:rPr lang="en-US" dirty="0" smtClean="0"/>
              <a:t>■ </a:t>
            </a:r>
            <a:r>
              <a:rPr lang="en-US" b="1" dirty="0"/>
              <a:t>Positive D-dimer not helpful; negative (i.e</a:t>
            </a:r>
            <a:r>
              <a:rPr lang="en-US" b="1" dirty="0" smtClean="0"/>
              <a:t>., normal</a:t>
            </a:r>
            <a:r>
              <a:rPr lang="en-US" b="1" dirty="0"/>
              <a:t>) D-dimer more clinically useful </a:t>
            </a:r>
            <a:r>
              <a:rPr lang="en-US" dirty="0" smtClean="0"/>
              <a:t>as</a:t>
            </a:r>
            <a:r>
              <a:rPr lang="en-US" dirty="0"/>
              <a:t> </a:t>
            </a:r>
            <a:r>
              <a:rPr lang="en-US" dirty="0" smtClean="0"/>
              <a:t>follows</a:t>
            </a:r>
            <a:r>
              <a:rPr lang="en-US" dirty="0"/>
              <a:t>:</a:t>
            </a:r>
          </a:p>
          <a:p>
            <a:pPr marL="0" indent="0" algn="l">
              <a:buNone/>
            </a:pPr>
            <a:r>
              <a:rPr lang="en-US" dirty="0"/>
              <a:t>■ Normal d-dimer with low or </a:t>
            </a:r>
            <a:r>
              <a:rPr lang="en-US" dirty="0" smtClean="0"/>
              <a:t>intermediate pretest </a:t>
            </a:r>
            <a:r>
              <a:rPr lang="en-US" dirty="0"/>
              <a:t>probability for DVT or PE </a:t>
            </a:r>
            <a:r>
              <a:rPr lang="en-US" dirty="0" smtClean="0"/>
              <a:t>excludes</a:t>
            </a:r>
            <a:r>
              <a:rPr lang="en-US" dirty="0"/>
              <a:t> </a:t>
            </a:r>
            <a:r>
              <a:rPr lang="en-US" dirty="0" smtClean="0"/>
              <a:t>thromboembolism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3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Clinical criteria can be used to rank patients according to their likelihood of DVT or PE: for example, by using scoring systems such as the </a:t>
            </a:r>
            <a:r>
              <a:rPr lang="en-US" dirty="0">
                <a:solidFill>
                  <a:srgbClr val="FF0000"/>
                </a:solidFill>
              </a:rPr>
              <a:t>Wells score.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74638"/>
            <a:ext cx="6031490" cy="59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6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dirty="0"/>
              <a:t>Venous thromboembolism (VTE), which includes deep</a:t>
            </a:r>
          </a:p>
          <a:p>
            <a:pPr marL="0" indent="0" algn="l">
              <a:buNone/>
            </a:pPr>
            <a:r>
              <a:rPr lang="en-US" dirty="0"/>
              <a:t>venous thrombosis (DVT) and pulmonary thromboembolism</a:t>
            </a:r>
          </a:p>
          <a:p>
            <a:pPr marL="0" indent="0" algn="l">
              <a:buNone/>
            </a:pPr>
            <a:r>
              <a:rPr lang="en-US" dirty="0"/>
              <a:t>(PE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b="1" dirty="0"/>
              <a:t>More than 80% of clinically significant</a:t>
            </a:r>
          </a:p>
          <a:p>
            <a:pPr marL="0" indent="0" algn="l">
              <a:buNone/>
            </a:pPr>
            <a:r>
              <a:rPr lang="en-US" b="1" dirty="0"/>
              <a:t>pulmonary emboli occur from DVTs in the lower extremities;</a:t>
            </a:r>
          </a:p>
          <a:p>
            <a:pPr marL="0" indent="0" algn="l">
              <a:buNone/>
            </a:pPr>
            <a:r>
              <a:rPr lang="en-US" dirty="0"/>
              <a:t>the remaining emboli originate from pelvic and upper</a:t>
            </a:r>
          </a:p>
          <a:p>
            <a:pPr marL="0" indent="0" algn="l">
              <a:buNone/>
            </a:pPr>
            <a:r>
              <a:rPr lang="en-US" dirty="0"/>
              <a:t>extremity veins.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Unfortunately, the </a:t>
            </a:r>
            <a:r>
              <a:rPr lang="en-US" dirty="0"/>
              <a:t>diagnoses of DVT and </a:t>
            </a:r>
            <a:r>
              <a:rPr lang="en-US" dirty="0" smtClean="0"/>
              <a:t>PE missed</a:t>
            </a:r>
            <a:r>
              <a:rPr lang="en-US" dirty="0"/>
              <a:t>, and effective prophylactic treatment is underused.</a:t>
            </a:r>
          </a:p>
        </p:txBody>
      </p:sp>
    </p:spTree>
    <p:extLst>
      <p:ext uri="{BB962C8B-B14F-4D97-AF65-F5344CB8AC3E}">
        <p14:creationId xmlns:p14="http://schemas.microsoft.com/office/powerpoint/2010/main" val="299881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</a:t>
            </a:r>
            <a:endParaRPr lang="ar-JO" dirty="0"/>
          </a:p>
        </p:txBody>
      </p:sp>
      <p:pic>
        <p:nvPicPr>
          <p:cNvPr id="6" name="Content Placeholder 5" descr="44690004_273767193480349_733402203078787072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916832"/>
            <a:ext cx="6929486" cy="385765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14356"/>
            <a:ext cx="6901360" cy="526893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85794"/>
            <a:ext cx="7038992" cy="526893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Management</a:t>
            </a:r>
            <a:endParaRPr lang="ar-J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dirty="0"/>
              <a:t>The management of leg DVT includes </a:t>
            </a:r>
            <a:r>
              <a:rPr lang="en-US" dirty="0">
                <a:solidFill>
                  <a:srgbClr val="FF0000"/>
                </a:solidFill>
              </a:rPr>
              <a:t>elevation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and analgesia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dirty="0"/>
              <a:t>■ Acceptable forms of therapy</a:t>
            </a:r>
          </a:p>
          <a:p>
            <a:pPr marL="0" indent="0" algn="l">
              <a:buNone/>
            </a:pPr>
            <a:r>
              <a:rPr lang="en-US" dirty="0"/>
              <a:t>■ Low-molecular-weight heparin (LMWH), </a:t>
            </a:r>
            <a:r>
              <a:rPr lang="en-US" dirty="0" smtClean="0"/>
              <a:t>most commonly </a:t>
            </a:r>
            <a:r>
              <a:rPr lang="en-US" dirty="0"/>
              <a:t>enoxaparin 1 mg/kg every 12 hours </a:t>
            </a:r>
            <a:r>
              <a:rPr lang="en-US" dirty="0" smtClean="0"/>
              <a:t>or 1.5 </a:t>
            </a:r>
            <a:r>
              <a:rPr lang="en-US" dirty="0"/>
              <a:t>mg/kg once per day (minimum 5 days, </a:t>
            </a:r>
            <a:r>
              <a:rPr lang="en-US" dirty="0" smtClean="0"/>
              <a:t>no monitoring</a:t>
            </a:r>
            <a:r>
              <a:rPr lang="en-US" b="1" dirty="0">
                <a:solidFill>
                  <a:srgbClr val="FF0000"/>
                </a:solidFill>
              </a:rPr>
              <a:t>, contraindicated in renal failure</a:t>
            </a:r>
            <a:r>
              <a:rPr lang="en-US" dirty="0"/>
              <a:t>)</a:t>
            </a:r>
          </a:p>
          <a:p>
            <a:pPr marL="0" indent="0" algn="l">
              <a:buNone/>
            </a:pPr>
            <a:r>
              <a:rPr lang="en-US" i="1" dirty="0"/>
              <a:t>or</a:t>
            </a:r>
          </a:p>
          <a:p>
            <a:pPr marL="0" indent="0" algn="l">
              <a:buNone/>
            </a:pPr>
            <a:r>
              <a:rPr lang="en-US" dirty="0"/>
              <a:t>■ Unfractionated heparin (UH) 80 U/kg IV </a:t>
            </a:r>
            <a:r>
              <a:rPr lang="en-US" dirty="0" smtClean="0"/>
              <a:t>bolus, 18 U/kg/hour (</a:t>
            </a:r>
            <a:r>
              <a:rPr lang="en-US" dirty="0"/>
              <a:t>minimum 5 days)</a:t>
            </a:r>
          </a:p>
          <a:p>
            <a:pPr marL="0" indent="0" algn="l">
              <a:buNone/>
            </a:pPr>
            <a:r>
              <a:rPr lang="en-US" i="1" dirty="0"/>
              <a:t>or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dirty="0" err="1"/>
              <a:t>Fondaparinux</a:t>
            </a:r>
            <a:r>
              <a:rPr lang="en-US" dirty="0"/>
              <a:t> (50 to 100 kg: 7.5 mg </a:t>
            </a:r>
            <a:r>
              <a:rPr lang="en-US" dirty="0" smtClean="0"/>
              <a:t>subcutaneously once </a:t>
            </a:r>
            <a:r>
              <a:rPr lang="en-US" dirty="0"/>
              <a:t>a day) for minimum 5 days (no </a:t>
            </a:r>
            <a:r>
              <a:rPr lang="en-US" dirty="0" smtClean="0"/>
              <a:t>monitoring, </a:t>
            </a:r>
            <a:r>
              <a:rPr lang="en-US" b="1" dirty="0" smtClean="0">
                <a:solidFill>
                  <a:srgbClr val="FF0000"/>
                </a:solidFill>
              </a:rPr>
              <a:t>contraindicated </a:t>
            </a:r>
            <a:r>
              <a:rPr lang="en-US" b="1" dirty="0">
                <a:solidFill>
                  <a:srgbClr val="FF0000"/>
                </a:solidFill>
              </a:rPr>
              <a:t>if renal failure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i="1" dirty="0"/>
              <a:t>then</a:t>
            </a:r>
          </a:p>
          <a:p>
            <a:pPr marL="0" indent="0" algn="l">
              <a:buNone/>
            </a:pPr>
            <a:r>
              <a:rPr lang="en-US" dirty="0"/>
              <a:t>■ Warfarin 5 or 10 mg/day started day 1, target</a:t>
            </a:r>
          </a:p>
          <a:p>
            <a:pPr marL="0" indent="0" algn="l">
              <a:buNone/>
            </a:pPr>
            <a:r>
              <a:rPr lang="en-US" dirty="0"/>
              <a:t>international normalized ratio (INR) 2 to 3</a:t>
            </a:r>
          </a:p>
          <a:p>
            <a:pPr marL="0" indent="0" algn="l">
              <a:buNone/>
            </a:pPr>
            <a:r>
              <a:rPr lang="en-US" dirty="0"/>
              <a:t>■ Protein C and S decline when warfarin is started</a:t>
            </a:r>
          </a:p>
          <a:p>
            <a:pPr marL="0" indent="0" algn="l">
              <a:buNone/>
            </a:pPr>
            <a:r>
              <a:rPr lang="en-US" dirty="0"/>
              <a:t>during an active thrombotic state. This decline</a:t>
            </a:r>
          </a:p>
          <a:p>
            <a:pPr marL="0" indent="0" algn="l">
              <a:buNone/>
            </a:pPr>
            <a:r>
              <a:rPr lang="en-US" dirty="0"/>
              <a:t>causes an increase in </a:t>
            </a:r>
            <a:r>
              <a:rPr lang="en-US" dirty="0" err="1"/>
              <a:t>thrombogenic</a:t>
            </a:r>
            <a:r>
              <a:rPr lang="en-US" dirty="0"/>
              <a:t> potential.</a:t>
            </a:r>
          </a:p>
          <a:p>
            <a:pPr marL="0" indent="0" algn="l">
              <a:buNone/>
            </a:pPr>
            <a:r>
              <a:rPr lang="en-US" dirty="0"/>
              <a:t>Heparin can counteract this temporary</a:t>
            </a:r>
          </a:p>
          <a:p>
            <a:pPr marL="0" indent="0" algn="l">
              <a:buNone/>
            </a:pPr>
            <a:r>
              <a:rPr lang="en-US" dirty="0" err="1"/>
              <a:t>procoagulant</a:t>
            </a:r>
            <a:r>
              <a:rPr lang="en-US" dirty="0"/>
              <a:t> effect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dirty="0" err="1"/>
              <a:t>Rivaroxaban</a:t>
            </a:r>
            <a:r>
              <a:rPr lang="en-US" dirty="0"/>
              <a:t> 15 mg orally twice daily for 3 weeks,</a:t>
            </a:r>
          </a:p>
          <a:p>
            <a:pPr marL="0" indent="0" algn="l">
              <a:buNone/>
            </a:pPr>
            <a:r>
              <a:rPr lang="en-US" dirty="0"/>
              <a:t>then 20 mg orally once a day</a:t>
            </a:r>
          </a:p>
          <a:p>
            <a:pPr marL="0" indent="0" algn="l">
              <a:buNone/>
            </a:pPr>
            <a:r>
              <a:rPr lang="en-US" dirty="0"/>
              <a:t>■ LMWH treatment of choice for VTE during pregnancy</a:t>
            </a:r>
          </a:p>
        </p:txBody>
      </p:sp>
    </p:spTree>
    <p:extLst>
      <p:ext uri="{BB962C8B-B14F-4D97-AF65-F5344CB8AC3E}">
        <p14:creationId xmlns:p14="http://schemas.microsoft.com/office/powerpoint/2010/main" val="3065490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3845"/>
            <a:ext cx="8229600" cy="5361459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dirty="0"/>
              <a:t>PE/DVT: Duration of therapy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/>
              <a:t>Three months after reversible major risk factors:</a:t>
            </a:r>
          </a:p>
          <a:p>
            <a:pPr marL="0" indent="0" algn="l">
              <a:buNone/>
            </a:pPr>
            <a:r>
              <a:rPr lang="en-US" b="1" dirty="0"/>
              <a:t>provoked VTE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/>
              <a:t>Three months to indefinite: first unprovoked VTE</a:t>
            </a:r>
          </a:p>
          <a:p>
            <a:pPr marL="0" indent="0" algn="l">
              <a:buNone/>
            </a:pPr>
            <a:r>
              <a:rPr lang="en-US" dirty="0"/>
              <a:t>■ Indefinite if low bleeding risk and patient agrees</a:t>
            </a:r>
          </a:p>
          <a:p>
            <a:pPr marL="0" indent="0" algn="l">
              <a:buNone/>
            </a:pPr>
            <a:r>
              <a:rPr lang="en-US" dirty="0"/>
              <a:t>■ Three months if significant bleeding risk or patient</a:t>
            </a:r>
          </a:p>
          <a:p>
            <a:pPr marL="0" indent="0" algn="l">
              <a:buNone/>
            </a:pPr>
            <a:r>
              <a:rPr lang="en-US" dirty="0"/>
              <a:t>refuses indefinite treatment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/>
              <a:t>Indefinite for</a:t>
            </a:r>
          </a:p>
          <a:p>
            <a:pPr marL="0" indent="0" algn="l">
              <a:buNone/>
            </a:pPr>
            <a:r>
              <a:rPr lang="en-US" dirty="0"/>
              <a:t>■ First DVT/PE with active cancer</a:t>
            </a:r>
          </a:p>
          <a:p>
            <a:pPr marL="0" indent="0" algn="l">
              <a:buNone/>
            </a:pPr>
            <a:r>
              <a:rPr lang="en-US" i="1" dirty="0"/>
              <a:t>or</a:t>
            </a:r>
          </a:p>
          <a:p>
            <a:pPr marL="0" indent="0" algn="l">
              <a:buNone/>
            </a:pPr>
            <a:r>
              <a:rPr lang="en-US" dirty="0"/>
              <a:t>■ Second unprovoked DVT/PE</a:t>
            </a:r>
          </a:p>
        </p:txBody>
      </p:sp>
    </p:spTree>
    <p:extLst>
      <p:ext uri="{BB962C8B-B14F-4D97-AF65-F5344CB8AC3E}">
        <p14:creationId xmlns:p14="http://schemas.microsoft.com/office/powerpoint/2010/main" val="193098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Thrombolytic Therapy :</a:t>
            </a:r>
          </a:p>
          <a:p>
            <a:pPr marL="0" indent="0" algn="l">
              <a:buNone/>
            </a:pPr>
            <a:r>
              <a:rPr lang="en-US" dirty="0" smtClean="0"/>
              <a:t>Indicated in :</a:t>
            </a:r>
          </a:p>
          <a:p>
            <a:pPr marL="0" indent="0" algn="l">
              <a:buNone/>
            </a:pPr>
            <a:r>
              <a:rPr lang="en-US" b="1" dirty="0"/>
              <a:t>Extensive </a:t>
            </a:r>
            <a:r>
              <a:rPr lang="en-US" b="1" dirty="0" err="1"/>
              <a:t>iliofemoral</a:t>
            </a:r>
            <a:r>
              <a:rPr lang="en-US" b="1" dirty="0"/>
              <a:t> DVT</a:t>
            </a:r>
          </a:p>
          <a:p>
            <a:pPr marL="0" indent="0" algn="l">
              <a:buNone/>
            </a:pPr>
            <a:r>
              <a:rPr lang="en-US" dirty="0"/>
              <a:t>■ Prevents ischemic injury</a:t>
            </a:r>
          </a:p>
          <a:p>
            <a:pPr marL="0" indent="0" algn="l">
              <a:buNone/>
            </a:pPr>
            <a:r>
              <a:rPr lang="en-US" dirty="0"/>
              <a:t>■ Decreases </a:t>
            </a:r>
            <a:r>
              <a:rPr lang="en-US" dirty="0" err="1"/>
              <a:t>postphlebitic</a:t>
            </a:r>
            <a:r>
              <a:rPr lang="en-US" dirty="0"/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val="1289799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Risk of TT</a:t>
            </a:r>
          </a:p>
          <a:p>
            <a:pPr marL="0" indent="0" algn="l">
              <a:buNone/>
            </a:pPr>
            <a:r>
              <a:rPr lang="en-US" dirty="0"/>
              <a:t>■ Serious bleeding 6% to 45% (threefold </a:t>
            </a:r>
            <a:r>
              <a:rPr lang="en-US" dirty="0" smtClean="0"/>
              <a:t>greater than </a:t>
            </a:r>
            <a:r>
              <a:rPr lang="en-US" dirty="0"/>
              <a:t>heparin)</a:t>
            </a:r>
          </a:p>
          <a:p>
            <a:pPr marL="0" indent="0" algn="l">
              <a:buNone/>
            </a:pPr>
            <a:r>
              <a:rPr lang="en-US" dirty="0"/>
              <a:t>■ Fatal bleeding 2% (tenfold greater than heparin)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Approved drugs</a:t>
            </a:r>
          </a:p>
          <a:p>
            <a:pPr marL="0" indent="0" algn="l">
              <a:buNone/>
            </a:pPr>
            <a:r>
              <a:rPr lang="en-US" dirty="0"/>
              <a:t>■ Recombinant tissue-type plasminogen </a:t>
            </a:r>
            <a:r>
              <a:rPr lang="en-US" dirty="0" smtClean="0"/>
              <a:t>activator (</a:t>
            </a:r>
            <a:r>
              <a:rPr lang="en-US" dirty="0" err="1" smtClean="0"/>
              <a:t>rt</a:t>
            </a:r>
            <a:r>
              <a:rPr lang="en-US" dirty="0" smtClean="0"/>
              <a:t>-PA</a:t>
            </a:r>
            <a:r>
              <a:rPr lang="en-US" dirty="0"/>
              <a:t>) infusion over 2 hours</a:t>
            </a:r>
          </a:p>
          <a:p>
            <a:pPr marL="0" indent="0" algn="l">
              <a:buNone/>
            </a:pPr>
            <a:r>
              <a:rPr lang="en-US" dirty="0"/>
              <a:t>■ Streptokinase infusion over 24 hours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dirty="0" err="1"/>
              <a:t>Urokinase</a:t>
            </a:r>
            <a:r>
              <a:rPr lang="en-US" dirty="0"/>
              <a:t> infusion over 12 to 24 </a:t>
            </a:r>
            <a:r>
              <a:rPr lang="en-US" dirty="0" smtClean="0"/>
              <a:t>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82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■</a:t>
            </a:r>
            <a:r>
              <a:rPr lang="en-US" b="1" dirty="0">
                <a:solidFill>
                  <a:srgbClr val="FF0000"/>
                </a:solidFill>
              </a:rPr>
              <a:t> Contraindications of TT</a:t>
            </a:r>
          </a:p>
          <a:p>
            <a:pPr marL="0" indent="0" algn="l">
              <a:buNone/>
            </a:pPr>
            <a:r>
              <a:rPr lang="en-US" dirty="0"/>
              <a:t>■ Absolute: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/>
              <a:t>Intracranial or </a:t>
            </a:r>
            <a:r>
              <a:rPr lang="en-US" b="1" dirty="0" err="1"/>
              <a:t>intraspinal</a:t>
            </a:r>
            <a:r>
              <a:rPr lang="en-US" b="1" dirty="0"/>
              <a:t> disorders, surgery, trauma in preceding 2 months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/>
              <a:t>Active bleeding</a:t>
            </a:r>
          </a:p>
          <a:p>
            <a:pPr marL="0" indent="0" algn="l">
              <a:buNone/>
            </a:pPr>
            <a:r>
              <a:rPr lang="en-US" dirty="0"/>
              <a:t>■ Relative:</a:t>
            </a:r>
          </a:p>
          <a:p>
            <a:pPr marL="0" indent="0" algn="l">
              <a:buNone/>
            </a:pPr>
            <a:r>
              <a:rPr lang="en-US" dirty="0"/>
              <a:t>■ Surgery, organ biopsy, large vessel puncture, cardiopulmonary resuscitation, within 10 days postpartum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69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97"/>
            <a:ext cx="8229600" cy="5721499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dirty="0"/>
              <a:t>Surgical or catheter </a:t>
            </a:r>
            <a:r>
              <a:rPr lang="en-US" dirty="0" err="1"/>
              <a:t>embolectomy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■ Alternative to TT when TT contraindications present</a:t>
            </a:r>
          </a:p>
          <a:p>
            <a:pPr marL="0" indent="0" algn="l">
              <a:buNone/>
            </a:pPr>
            <a:r>
              <a:rPr lang="en-US" dirty="0"/>
              <a:t>■ Effective in small case series; morbidity and </a:t>
            </a:r>
            <a:r>
              <a:rPr lang="en-US" dirty="0" smtClean="0"/>
              <a:t>mortality poorly </a:t>
            </a:r>
            <a:r>
              <a:rPr lang="en-US" dirty="0"/>
              <a:t>defined</a:t>
            </a:r>
          </a:p>
          <a:p>
            <a:pPr marL="0" indent="0" algn="l">
              <a:buNone/>
            </a:pPr>
            <a:r>
              <a:rPr lang="en-US" dirty="0" smtClean="0"/>
              <a:t>Indications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■ Contraindication to anticoagulation</a:t>
            </a:r>
          </a:p>
          <a:p>
            <a:pPr marL="0" indent="0" algn="l">
              <a:buNone/>
            </a:pPr>
            <a:r>
              <a:rPr lang="en-US" dirty="0"/>
              <a:t>■ Recurrence of DVT/PE on </a:t>
            </a:r>
            <a:r>
              <a:rPr lang="en-US" dirty="0" smtClean="0"/>
              <a:t>therapeutic anticoagulation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Effects</a:t>
            </a:r>
          </a:p>
          <a:p>
            <a:pPr marL="0" indent="0" algn="l">
              <a:buNone/>
            </a:pPr>
            <a:r>
              <a:rPr lang="en-US" dirty="0"/>
              <a:t>■ Decrease early recurrent PE after </a:t>
            </a:r>
            <a:r>
              <a:rPr lang="en-US" dirty="0" smtClean="0"/>
              <a:t>anticoagulation without </a:t>
            </a:r>
            <a:r>
              <a:rPr lang="en-US" dirty="0"/>
              <a:t>mortality </a:t>
            </a:r>
            <a:r>
              <a:rPr lang="en-US" dirty="0" smtClean="0"/>
              <a:t>effect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■ Increase incidence of later DVT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/>
              <a:t>Remove after resolution of indication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5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The most common manifestation of VTE is DVT +/- PE</a:t>
            </a:r>
            <a:endParaRPr lang="en-US" dirty="0"/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Rarer manifestation: </a:t>
            </a:r>
          </a:p>
          <a:p>
            <a:pPr algn="l">
              <a:buNone/>
            </a:pPr>
            <a:r>
              <a:rPr lang="en-US" dirty="0"/>
              <a:t>Jugular vein thrombosis</a:t>
            </a:r>
          </a:p>
          <a:p>
            <a:pPr algn="l">
              <a:buNone/>
            </a:pPr>
            <a:r>
              <a:rPr lang="en-US" dirty="0"/>
              <a:t>Upper limb DVT</a:t>
            </a:r>
          </a:p>
          <a:p>
            <a:pPr algn="l">
              <a:buNone/>
            </a:pPr>
            <a:r>
              <a:rPr lang="en-US" dirty="0"/>
              <a:t>Cerebral sinus thrombosis </a:t>
            </a:r>
          </a:p>
          <a:p>
            <a:pPr algn="l">
              <a:buNone/>
            </a:pPr>
            <a:r>
              <a:rPr lang="en-US" dirty="0"/>
              <a:t>Intra-abdominal venous thrombosis (e.g. Budd–</a:t>
            </a:r>
            <a:r>
              <a:rPr lang="en-US" dirty="0" err="1"/>
              <a:t>Chiari</a:t>
            </a:r>
            <a:r>
              <a:rPr lang="en-US" dirty="0"/>
              <a:t> syndrome.</a:t>
            </a:r>
            <a:endParaRPr lang="ar-J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642918"/>
            <a:ext cx="7467497" cy="548324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857232"/>
            <a:ext cx="6756008" cy="494420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714356"/>
            <a:ext cx="6524309" cy="512605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dirty="0"/>
              <a:t>Recurrence of DVT is about 2–3% per annum in</a:t>
            </a:r>
          </a:p>
          <a:p>
            <a:pPr algn="l">
              <a:buNone/>
            </a:pPr>
            <a:r>
              <a:rPr lang="en-US" dirty="0"/>
              <a:t>patients who have a medical temporary risk factor at</a:t>
            </a:r>
          </a:p>
          <a:p>
            <a:pPr algn="l">
              <a:buNone/>
            </a:pPr>
            <a:r>
              <a:rPr lang="en-US" dirty="0"/>
              <a:t>presentation and about 8% per annum in those with</a:t>
            </a:r>
          </a:p>
          <a:p>
            <a:pPr algn="l">
              <a:buNone/>
            </a:pPr>
            <a:r>
              <a:rPr lang="en-US" dirty="0"/>
              <a:t>apparently unprovoked DVT.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Recurrence </a:t>
            </a:r>
            <a:r>
              <a:rPr lang="en-US" dirty="0"/>
              <a:t>plateaus </a:t>
            </a:r>
            <a:r>
              <a:rPr lang="en-US" dirty="0" smtClean="0"/>
              <a:t>at around </a:t>
            </a:r>
            <a:r>
              <a:rPr lang="en-US" dirty="0"/>
              <a:t>30–40% at 5 years.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Post-thrombotic </a:t>
            </a:r>
            <a:r>
              <a:rPr lang="en-US" dirty="0"/>
              <a:t>syndrome is</a:t>
            </a:r>
          </a:p>
          <a:p>
            <a:pPr algn="l">
              <a:buNone/>
            </a:pPr>
            <a:r>
              <a:rPr lang="en-US" dirty="0"/>
              <a:t>due to damage of venous valves by the thrombus. It</a:t>
            </a:r>
          </a:p>
          <a:p>
            <a:pPr algn="l">
              <a:buNone/>
            </a:pPr>
            <a:r>
              <a:rPr lang="en-US" dirty="0"/>
              <a:t>results in persistent leg swelling, heaviness and discoloration.</a:t>
            </a:r>
          </a:p>
          <a:p>
            <a:pPr algn="l">
              <a:buNone/>
            </a:pPr>
            <a:r>
              <a:rPr lang="en-US" dirty="0"/>
              <a:t>The most severe complication of this syndrome</a:t>
            </a:r>
          </a:p>
          <a:p>
            <a:pPr algn="l">
              <a:buNone/>
            </a:pPr>
            <a:r>
              <a:rPr lang="en-US" dirty="0"/>
              <a:t>is ulceration around the medial malleolus</a:t>
            </a:r>
            <a:endParaRPr lang="ar-JO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20491" t="2953" r="-18853" b="23219"/>
          <a:stretch/>
        </p:blipFill>
        <p:spPr>
          <a:xfrm>
            <a:off x="-1692696" y="692696"/>
            <a:ext cx="122413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>
              <a:buNone/>
            </a:pPr>
            <a:r>
              <a:rPr lang="ar-JO" dirty="0"/>
              <a:t> </a:t>
            </a:r>
            <a:r>
              <a:rPr lang="en-US" dirty="0"/>
              <a:t> Davidson’s principles and practice of medicine (22</a:t>
            </a:r>
            <a:r>
              <a:rPr lang="en-US" baseline="30000" dirty="0"/>
              <a:t>nd</a:t>
            </a:r>
            <a:r>
              <a:rPr lang="en-US" dirty="0"/>
              <a:t> Ed). </a:t>
            </a:r>
            <a:endParaRPr lang="en-US" dirty="0" smtClean="0"/>
          </a:p>
          <a:p>
            <a:pPr lvl="1" algn="l">
              <a:buNone/>
            </a:pPr>
            <a:r>
              <a:rPr lang="en-US" dirty="0" smtClean="0"/>
              <a:t>John Hopkins Internal medicine broad view , fifth edition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embolism</a:t>
            </a:r>
          </a:p>
        </p:txBody>
      </p:sp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>
          <a:xfrm>
            <a:off x="124041" y="1223245"/>
            <a:ext cx="8890298" cy="5616787"/>
          </a:xfrm>
        </p:spPr>
        <p:txBody>
          <a:bodyPr>
            <a:normAutofit fontScale="97500" lnSpcReduction="10000"/>
          </a:bodyPr>
          <a:lstStyle/>
          <a:p>
            <a:pPr algn="l">
              <a:buNone/>
            </a:pPr>
            <a:r>
              <a:rPr lang="en-US" altLang="en-US"/>
              <a:t>PE is acommon and potentially lethal condition.</a:t>
            </a:r>
            <a:endParaRPr lang="zh-CN" altLang="en-US"/>
          </a:p>
          <a:p>
            <a:pPr algn="l">
              <a:buNone/>
            </a:pPr>
            <a:endParaRPr lang="zh-CN" altLang="en-US"/>
          </a:p>
          <a:p>
            <a:pPr algn="l">
              <a:buNone/>
            </a:pPr>
            <a:r>
              <a:rPr lang="en-US" dirty="0"/>
              <a:t>The majority (80%) of pulmonary emboli arise from the propagation of lower limb DVT .</a:t>
            </a:r>
            <a:endParaRPr lang="zh-CN" altLang="en-US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Venous </a:t>
            </a:r>
            <a:r>
              <a:rPr lang="en-US" dirty="0" err="1"/>
              <a:t>thrombo</a:t>
            </a:r>
            <a:r>
              <a:rPr lang="en-US" dirty="0"/>
              <a:t>-embolism occurs in approximately 1% of all patients admitted to hospital and accounts for around 5 % of in-hospital deaths 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It is a common mood of death in patients with </a:t>
            </a:r>
            <a:r>
              <a:rPr lang="en-US" u="sng" dirty="0"/>
              <a:t>cancer, stroke and pregnancy . </a:t>
            </a:r>
          </a:p>
          <a:p>
            <a:pPr algn="l">
              <a:buNone/>
            </a:pPr>
            <a:endParaRPr lang="en-US" u="sng" dirty="0"/>
          </a:p>
          <a:p>
            <a:endParaRPr lang="en-US"/>
          </a:p>
        </p:txBody>
      </p:sp>
      <p:sp>
        <p:nvSpPr>
          <p:cNvPr id="1048617" name="Slide Number Placeholder 10486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2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عنصر نائب للمحتوى 6" descr="96936.dib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48618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63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en-US" b="1" dirty="0"/>
              <a:t>Symptoms and Signs of PE :</a:t>
            </a:r>
            <a:endParaRPr lang="ar-SA" b="1" dirty="0"/>
          </a:p>
        </p:txBody>
      </p:sp>
      <p:pic>
        <p:nvPicPr>
          <p:cNvPr id="2097156" name="صورة 4" descr="sig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861048"/>
            <a:ext cx="3093815" cy="278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57" name="عنصر نائب للمحتوى 6" descr="symptom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7200800" cy="2537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23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43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dirty="0"/>
              <a:t>Investigations : </a:t>
            </a:r>
            <a:endParaRPr lang="ar-SA" dirty="0"/>
          </a:p>
        </p:txBody>
      </p:sp>
      <p:sp>
        <p:nvSpPr>
          <p:cNvPr id="104862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2969"/>
          </a:bodyPr>
          <a:lstStyle/>
          <a:p>
            <a:pPr algn="l">
              <a:buNone/>
            </a:pPr>
            <a:r>
              <a:rPr lang="en-US" b="1" dirty="0"/>
              <a:t>1) Chest X-ray :</a:t>
            </a:r>
          </a:p>
          <a:p>
            <a:pPr algn="l">
              <a:buNone/>
            </a:pPr>
            <a:r>
              <a:rPr lang="en-US" dirty="0"/>
              <a:t>   A variety of non-specific radiographic appearances have been described .</a:t>
            </a:r>
          </a:p>
          <a:p>
            <a:pPr algn="l">
              <a:buNone/>
            </a:pPr>
            <a:r>
              <a:rPr lang="en-US" dirty="0"/>
              <a:t>   But the chest X-ray is most useful in excluding key differential diagnoses, e.g. </a:t>
            </a:r>
            <a:r>
              <a:rPr lang="en-US" b="1" dirty="0">
                <a:solidFill>
                  <a:srgbClr val="FF0000"/>
                </a:solidFill>
              </a:rPr>
              <a:t>pneumonia</a:t>
            </a:r>
            <a:r>
              <a:rPr lang="en-US" dirty="0"/>
              <a:t> or </a:t>
            </a:r>
            <a:r>
              <a:rPr lang="en-US" b="1" dirty="0" err="1">
                <a:solidFill>
                  <a:srgbClr val="FF0000"/>
                </a:solidFill>
              </a:rPr>
              <a:t>pneumothorax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  Normal appearances in an </a:t>
            </a:r>
            <a:r>
              <a:rPr lang="en-US" u="sng" dirty="0"/>
              <a:t>acutely breathless and </a:t>
            </a:r>
            <a:r>
              <a:rPr lang="en-US" u="sng" dirty="0" err="1"/>
              <a:t>hypoxaemic</a:t>
            </a:r>
            <a:r>
              <a:rPr lang="en-US" dirty="0"/>
              <a:t> patient should raise the suspicion of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104862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7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DVT : is the formation of blood clot in one of the deep veins of the body ,usually the legs .</a:t>
            </a:r>
            <a:endParaRPr lang="ar-JO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286124"/>
            <a:ext cx="350046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عنصر نائب للمحتوى 3" descr="pe featur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48627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47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192688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en-US" b="1" dirty="0"/>
              <a:t>2) ECG :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The ECG is often normal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but is useful in </a:t>
            </a:r>
            <a:r>
              <a:rPr lang="en-US" u="sng" dirty="0"/>
              <a:t>excluding</a:t>
            </a:r>
            <a:r>
              <a:rPr lang="en-US" dirty="0"/>
              <a:t> other important differential diagnoses, such as </a:t>
            </a:r>
            <a:r>
              <a:rPr lang="en-US" b="1" dirty="0">
                <a:solidFill>
                  <a:srgbClr val="FF0000"/>
                </a:solidFill>
              </a:rPr>
              <a:t>acute myocardial infarction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pericarditis</a:t>
            </a:r>
            <a:r>
              <a:rPr lang="en-US" dirty="0"/>
              <a:t>.</a:t>
            </a:r>
            <a:endParaRPr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The most common findings in PE include </a:t>
            </a:r>
            <a:r>
              <a:rPr lang="en-US" u="sng" dirty="0">
                <a:solidFill>
                  <a:srgbClr val="FF0000"/>
                </a:solidFill>
              </a:rPr>
              <a:t>sinus tachycardia</a:t>
            </a:r>
            <a:r>
              <a:rPr lang="en-US" u="sng" dirty="0"/>
              <a:t> </a:t>
            </a:r>
            <a:r>
              <a:rPr lang="en-US" dirty="0"/>
              <a:t>and </a:t>
            </a:r>
            <a:r>
              <a:rPr lang="en-US" u="sng" dirty="0">
                <a:solidFill>
                  <a:srgbClr val="FF0000"/>
                </a:solidFill>
              </a:rPr>
              <a:t>anterior T-wave inversion</a:t>
            </a:r>
            <a:r>
              <a:rPr lang="en-US" dirty="0"/>
              <a:t> but these are non-specific;</a:t>
            </a:r>
            <a:endParaRPr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larger emboli may cause right heart strain revealed by an </a:t>
            </a:r>
            <a:r>
              <a:rPr lang="en-US" b="1" dirty="0">
                <a:solidFill>
                  <a:srgbClr val="FF0000"/>
                </a:solidFill>
              </a:rPr>
              <a:t>S1Q3T3 pattern</a:t>
            </a:r>
            <a:r>
              <a:rPr lang="en-US" dirty="0"/>
              <a:t>, ST-segment and T-wave changes, or the appearance of </a:t>
            </a:r>
            <a:r>
              <a:rPr lang="en-US" b="1" dirty="0">
                <a:solidFill>
                  <a:srgbClr val="FF0000"/>
                </a:solidFill>
              </a:rPr>
              <a:t>right bundle branch block. </a:t>
            </a:r>
            <a:endParaRPr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48629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03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عنصر نائب للمحتوى 3" descr="Pulmonary-Embolis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193" y="1197374"/>
            <a:ext cx="8365460" cy="4391866"/>
          </a:xfrm>
        </p:spPr>
      </p:pic>
      <p:sp>
        <p:nvSpPr>
          <p:cNvPr id="1048630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87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l">
              <a:buNone/>
            </a:pPr>
            <a:r>
              <a:rPr lang="en-US" b="1" dirty="0"/>
              <a:t>3) ABGs : </a:t>
            </a:r>
          </a:p>
          <a:p>
            <a:pPr algn="l">
              <a:buNone/>
            </a:pPr>
            <a:r>
              <a:rPr lang="en-US" dirty="0"/>
              <a:t>Arterial blood gases typically show </a:t>
            </a:r>
            <a:r>
              <a:rPr lang="en-US" b="1" dirty="0">
                <a:solidFill>
                  <a:srgbClr val="FF0000"/>
                </a:solidFill>
              </a:rPr>
              <a:t>a reduced PaO2 and a normal or low PaCO2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and an increased alveolar– arterial oxygen gradient, but may be normal in a significant minority. 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A metabolic acidosis</a:t>
            </a:r>
            <a:r>
              <a:rPr lang="en-US" dirty="0"/>
              <a:t> may be seen in acute massive PE with cardiovascular collapse.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48632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67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525344"/>
          </a:xfrm>
        </p:spPr>
        <p:txBody>
          <a:bodyPr>
            <a:normAutofit fontScale="92031" lnSpcReduction="10000"/>
          </a:bodyPr>
          <a:lstStyle/>
          <a:p>
            <a:pPr algn="l">
              <a:buNone/>
            </a:pPr>
            <a:r>
              <a:rPr lang="en-US" b="1" dirty="0"/>
              <a:t>4) D-</a:t>
            </a:r>
            <a:r>
              <a:rPr lang="en-US" b="1" dirty="0" err="1"/>
              <a:t>dimer</a:t>
            </a:r>
            <a:r>
              <a:rPr lang="en-US" b="1" dirty="0"/>
              <a:t> :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dirty="0"/>
              <a:t>An elevated D-</a:t>
            </a:r>
            <a:r>
              <a:rPr lang="en-US" dirty="0" err="1"/>
              <a:t>dimer</a:t>
            </a:r>
            <a:r>
              <a:rPr lang="en-US" dirty="0"/>
              <a:t> is of limited value, as it may be raised in a variety of conditions including </a:t>
            </a:r>
            <a:r>
              <a:rPr lang="en-US" b="1" dirty="0">
                <a:solidFill>
                  <a:srgbClr val="FF0000"/>
                </a:solidFill>
              </a:rPr>
              <a:t>PE, myocardial infarction, pneumonia and sepsis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l">
              <a:buNone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However,</a:t>
            </a:r>
            <a:r>
              <a:rPr lang="en-US" b="1" dirty="0">
                <a:solidFill>
                  <a:srgbClr val="FF0000"/>
                </a:solidFill>
              </a:rPr>
              <a:t> low levels</a:t>
            </a:r>
            <a:r>
              <a:rPr lang="en-US" dirty="0"/>
              <a:t> (&lt; 500 </a:t>
            </a:r>
            <a:r>
              <a:rPr lang="en-US" dirty="0" err="1"/>
              <a:t>ng</a:t>
            </a:r>
            <a:r>
              <a:rPr lang="en-US" dirty="0"/>
              <a:t>/</a:t>
            </a:r>
            <a:r>
              <a:rPr lang="en-US" dirty="0" err="1"/>
              <a:t>mL</a:t>
            </a:r>
            <a:r>
              <a:rPr lang="en-US" dirty="0"/>
              <a:t>), particularly where </a:t>
            </a:r>
            <a:r>
              <a:rPr lang="en-US" b="1" dirty="0">
                <a:solidFill>
                  <a:srgbClr val="FF0000"/>
                </a:solidFill>
              </a:rPr>
              <a:t>clinical risk is low,</a:t>
            </a:r>
            <a:r>
              <a:rPr lang="en-US" dirty="0"/>
              <a:t> have a</a:t>
            </a:r>
            <a:r>
              <a:rPr lang="en-US" b="1" dirty="0">
                <a:solidFill>
                  <a:srgbClr val="FF0000"/>
                </a:solidFill>
              </a:rPr>
              <a:t> high negative</a:t>
            </a:r>
            <a:r>
              <a:rPr lang="en-US" dirty="0"/>
              <a:t> predictive value and </a:t>
            </a:r>
            <a:r>
              <a:rPr lang="en-US" b="1" dirty="0">
                <a:solidFill>
                  <a:srgbClr val="FF0000"/>
                </a:solidFill>
              </a:rPr>
              <a:t>further investigation</a:t>
            </a:r>
            <a:r>
              <a:rPr lang="en-US" dirty="0"/>
              <a:t> is usually </a:t>
            </a:r>
            <a:r>
              <a:rPr lang="en-US" b="1" dirty="0">
                <a:solidFill>
                  <a:srgbClr val="FF0000"/>
                </a:solidFill>
              </a:rPr>
              <a:t>unnecessary</a:t>
            </a:r>
            <a:r>
              <a:rPr lang="en-US" dirty="0"/>
              <a:t> .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The D-</a:t>
            </a:r>
            <a:r>
              <a:rPr lang="en-US" dirty="0" err="1"/>
              <a:t>dimer</a:t>
            </a:r>
            <a:r>
              <a:rPr lang="en-US" dirty="0"/>
              <a:t> result should be disregarded in high-risk patients, as further investigation is mandatory even if it is normal. </a:t>
            </a:r>
          </a:p>
        </p:txBody>
      </p:sp>
      <p:sp>
        <p:nvSpPr>
          <p:cNvPr id="104863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74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b="1" dirty="0"/>
              <a:t>5) CT Pulmonary angiography </a:t>
            </a:r>
            <a:r>
              <a:rPr lang="en-US" dirty="0"/>
              <a:t>(CTPA)  </a:t>
            </a:r>
            <a:r>
              <a:rPr lang="en-US" b="1" dirty="0"/>
              <a:t>: 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Is the first-line diagnostic test</a:t>
            </a:r>
            <a:r>
              <a:rPr lang="en-US" dirty="0"/>
              <a:t>. It has the advantages of </a:t>
            </a:r>
            <a:r>
              <a:rPr lang="en-US" dirty="0" err="1"/>
              <a:t>visualising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the distribution and extent of the emboli</a:t>
            </a:r>
            <a:r>
              <a:rPr lang="en-US" dirty="0"/>
              <a:t>, or highlighting an alternative diagnosis, such as </a:t>
            </a:r>
            <a:r>
              <a:rPr lang="en-US" u="sng" dirty="0">
                <a:solidFill>
                  <a:srgbClr val="FF0000"/>
                </a:solidFill>
              </a:rPr>
              <a:t>consolidation</a:t>
            </a:r>
            <a:r>
              <a:rPr lang="en-US" dirty="0"/>
              <a:t>, </a:t>
            </a:r>
            <a:r>
              <a:rPr lang="en-US" u="sng" dirty="0" err="1">
                <a:solidFill>
                  <a:srgbClr val="FF0000"/>
                </a:solidFill>
              </a:rPr>
              <a:t>pneumothorax</a:t>
            </a:r>
            <a:r>
              <a:rPr lang="en-US" dirty="0"/>
              <a:t> or </a:t>
            </a:r>
            <a:r>
              <a:rPr lang="en-US" u="sng" dirty="0">
                <a:solidFill>
                  <a:srgbClr val="FF0000"/>
                </a:solidFill>
              </a:rPr>
              <a:t>aortic dissection</a:t>
            </a:r>
            <a:r>
              <a:rPr lang="en-US" dirty="0"/>
              <a:t> .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</a:t>
            </a:r>
          </a:p>
          <a:p>
            <a:pPr algn="l">
              <a:buNone/>
            </a:pPr>
            <a:r>
              <a:rPr lang="en-US" dirty="0"/>
              <a:t>As the contrast media may be </a:t>
            </a:r>
            <a:r>
              <a:rPr lang="en-US" u="sng" dirty="0" err="1"/>
              <a:t>nephrotoxic</a:t>
            </a:r>
            <a:r>
              <a:rPr lang="en-US" dirty="0"/>
              <a:t>, care should be taken in patients with renal impairment, and CTPA avoided in those with a </a:t>
            </a:r>
            <a:r>
              <a:rPr lang="en-US" u="sng" dirty="0"/>
              <a:t>history of allergy </a:t>
            </a:r>
            <a:r>
              <a:rPr lang="en-US" dirty="0"/>
              <a:t>to iodinated contrast media. </a:t>
            </a:r>
            <a:endParaRPr lang="ar-SA" b="1" dirty="0"/>
          </a:p>
        </p:txBody>
      </p:sp>
      <p:sp>
        <p:nvSpPr>
          <p:cNvPr id="1048601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19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عنصر نائب للمحتوى 3" descr="878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964488" cy="6777052"/>
          </a:xfrm>
        </p:spPr>
      </p:pic>
      <p:sp>
        <p:nvSpPr>
          <p:cNvPr id="1048597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044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dirty="0"/>
              <a:t>6) </a:t>
            </a:r>
            <a:r>
              <a:rPr lang="en-US" b="1" dirty="0"/>
              <a:t>Ventilation–perfusion scanning : </a:t>
            </a:r>
            <a:r>
              <a:rPr lang="en-US" dirty="0"/>
              <a:t>is seldom used nowadays 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7)  </a:t>
            </a:r>
            <a:r>
              <a:rPr lang="en-US" b="1" dirty="0" err="1"/>
              <a:t>Colour</a:t>
            </a:r>
            <a:r>
              <a:rPr lang="en-US" b="1" dirty="0"/>
              <a:t> Doppler ultrasound </a:t>
            </a:r>
            <a:r>
              <a:rPr lang="en-US" dirty="0"/>
              <a:t>of the leg veins remains the investigation of choice in patients with </a:t>
            </a:r>
            <a:r>
              <a:rPr lang="en-US" b="1" u="sng" dirty="0">
                <a:solidFill>
                  <a:srgbClr val="FF0000"/>
                </a:solidFill>
              </a:rPr>
              <a:t>suspected DVT</a:t>
            </a:r>
            <a:r>
              <a:rPr lang="en-US" dirty="0"/>
              <a:t>, but may also be used in patients with </a:t>
            </a:r>
            <a:r>
              <a:rPr lang="en-US" b="1" u="sng" dirty="0">
                <a:solidFill>
                  <a:srgbClr val="FF0000"/>
                </a:solidFill>
              </a:rPr>
              <a:t>suspected PE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/>
              <a:t> particularly if there are clinical signs in a limb, as many will have identifiable proximal thrombus in the leg veins.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48593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85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dirty="0"/>
              <a:t>8) </a:t>
            </a:r>
            <a:r>
              <a:rPr lang="en-US" b="1" dirty="0"/>
              <a:t>Bedside echocardiography </a:t>
            </a:r>
            <a:r>
              <a:rPr lang="en-US" dirty="0"/>
              <a:t>is extremely helpful in the differential diagnosis and assessment of acute circulatory collapse. </a:t>
            </a:r>
            <a:r>
              <a:rPr lang="en-US" b="1" dirty="0">
                <a:solidFill>
                  <a:srgbClr val="FF0000"/>
                </a:solidFill>
              </a:rPr>
              <a:t>Acute dilatation of the right heart is usually present in massive PE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and thrombus may be visible.</a:t>
            </a:r>
            <a:endParaRPr>
              <a:solidFill>
                <a:srgbClr val="660066"/>
              </a:solidFill>
            </a:endParaRPr>
          </a:p>
          <a:p>
            <a:pPr algn="l">
              <a:buNone/>
            </a:pPr>
            <a:r>
              <a:rPr lang="en-US" dirty="0"/>
              <a:t> Alternative diagnoses, including </a:t>
            </a:r>
            <a:r>
              <a:rPr lang="en-US" u="none" dirty="0">
                <a:solidFill>
                  <a:srgbClr val="FF0000"/>
                </a:solidFill>
              </a:rPr>
              <a:t>left ventricular failure, aortic dissection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pericardial </a:t>
            </a:r>
            <a:r>
              <a:rPr lang="en-US" dirty="0" err="1">
                <a:solidFill>
                  <a:srgbClr val="FF0000"/>
                </a:solidFill>
              </a:rPr>
              <a:t>tamponade</a:t>
            </a:r>
            <a:r>
              <a:rPr lang="en-US" dirty="0"/>
              <a:t>, can also be identified. </a:t>
            </a:r>
            <a:endParaRPr lang="ar-SA" u="none" dirty="0">
              <a:solidFill>
                <a:srgbClr val="FF0000"/>
              </a:solidFill>
            </a:endParaRPr>
          </a:p>
        </p:txBody>
      </p:sp>
      <p:sp>
        <p:nvSpPr>
          <p:cNvPr id="1048587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970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عنصر نائب للمحتوى 4" descr="Diast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3600400" cy="3662655"/>
          </a:xfrm>
        </p:spPr>
      </p:pic>
      <p:sp>
        <p:nvSpPr>
          <p:cNvPr id="1048588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97153" name="صورة 5" descr="systol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3312368" cy="3600400"/>
          </a:xfrm>
          <a:prstGeom prst="rect">
            <a:avLst/>
          </a:prstGeom>
        </p:spPr>
      </p:pic>
      <p:sp>
        <p:nvSpPr>
          <p:cNvPr id="1048589" name="مربع نص 6"/>
          <p:cNvSpPr txBox="1"/>
          <p:nvPr/>
        </p:nvSpPr>
        <p:spPr>
          <a:xfrm>
            <a:off x="1043608" y="3645024"/>
            <a:ext cx="2664296" cy="701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Diastole</a:t>
            </a:r>
            <a:endParaRPr kumimoji="0" lang="ar-SA" sz="3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48590" name="مربع نص 7"/>
          <p:cNvSpPr txBox="1"/>
          <p:nvPr/>
        </p:nvSpPr>
        <p:spPr>
          <a:xfrm>
            <a:off x="5580112" y="3501008"/>
            <a:ext cx="1944216" cy="701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Systole</a:t>
            </a:r>
            <a:endParaRPr kumimoji="0" lang="ar-SA" sz="3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48591" name="مربع نص 8"/>
          <p:cNvSpPr txBox="1"/>
          <p:nvPr/>
        </p:nvSpPr>
        <p:spPr>
          <a:xfrm>
            <a:off x="251520" y="4303455"/>
            <a:ext cx="8892480" cy="32977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 Ventricular Dilatation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 Ventricular size does not change from diastole to systole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Hypokinesis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D-shaped Left Ventricle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 of patient with PE have Right ventricular abnormalities seen by Echocardiography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5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dirty="0"/>
              <a:t>Virchow </a:t>
            </a:r>
            <a:r>
              <a:rPr lang="en-US" dirty="0" smtClean="0"/>
              <a:t>triad: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>
                <a:solidFill>
                  <a:srgbClr val="FF0000"/>
                </a:solidFill>
              </a:rPr>
              <a:t>Venous stasis</a:t>
            </a:r>
          </a:p>
          <a:p>
            <a:pPr marL="0" indent="0" algn="l">
              <a:buNone/>
            </a:pPr>
            <a:r>
              <a:rPr lang="en-US" dirty="0"/>
              <a:t>■ Immobility</a:t>
            </a:r>
          </a:p>
          <a:p>
            <a:pPr marL="0" indent="0" algn="l">
              <a:buNone/>
            </a:pPr>
            <a:r>
              <a:rPr lang="en-US" dirty="0"/>
              <a:t>■ Elevated venous pressure</a:t>
            </a:r>
          </a:p>
          <a:p>
            <a:pPr marL="0" indent="0" algn="l">
              <a:buNone/>
            </a:pPr>
            <a:r>
              <a:rPr lang="en-US" dirty="0"/>
              <a:t>■ Elevated blood viscosity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>
                <a:solidFill>
                  <a:srgbClr val="FF0000"/>
                </a:solidFill>
              </a:rPr>
              <a:t>Vessel wall damage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>
                <a:solidFill>
                  <a:srgbClr val="FF0000"/>
                </a:solidFill>
              </a:rPr>
              <a:t>Increased blood </a:t>
            </a:r>
            <a:r>
              <a:rPr lang="en-US" b="1" dirty="0" err="1">
                <a:solidFill>
                  <a:srgbClr val="FF0000"/>
                </a:solidFill>
              </a:rPr>
              <a:t>coagulability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dirty="0"/>
              <a:t>■ Activation of clotting</a:t>
            </a:r>
          </a:p>
          <a:p>
            <a:pPr marL="0" indent="0" algn="l">
              <a:buNone/>
            </a:pPr>
            <a:r>
              <a:rPr lang="en-US" dirty="0"/>
              <a:t>■ Inhibition of fibrinolytic system</a:t>
            </a:r>
          </a:p>
          <a:p>
            <a:pPr marL="0" indent="0" algn="l">
              <a:buNone/>
            </a:pPr>
            <a:r>
              <a:rPr lang="en-US" dirty="0"/>
              <a:t>■ Deficiencies of coagulation </a:t>
            </a:r>
            <a:r>
              <a:rPr lang="en-US" dirty="0" smtClean="0"/>
              <a:t>factors</a:t>
            </a:r>
          </a:p>
          <a:p>
            <a:pPr marL="0" indent="0" algn="l">
              <a:buNone/>
            </a:pPr>
            <a:r>
              <a:rPr lang="en-US" b="1" dirty="0" smtClean="0"/>
              <a:t>Most important clinical risk is venous stasis from immobility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40466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Information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: </a:t>
            </a:r>
            <a:endParaRPr lang="ar-SA" dirty="0"/>
          </a:p>
        </p:txBody>
      </p:sp>
      <p:sp>
        <p:nvSpPr>
          <p:cNvPr id="104859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- General Measures</a:t>
            </a:r>
          </a:p>
          <a:p>
            <a:pPr algn="l">
              <a:buNone/>
            </a:pPr>
            <a:r>
              <a:rPr lang="en-US" dirty="0"/>
              <a:t>- Anticoagulation </a:t>
            </a:r>
          </a:p>
          <a:p>
            <a:pPr algn="l">
              <a:buNone/>
            </a:pPr>
            <a:r>
              <a:rPr lang="en-US" dirty="0"/>
              <a:t>- Thrombolytic and surgical therapy </a:t>
            </a:r>
          </a:p>
          <a:p>
            <a:pPr algn="l">
              <a:buNone/>
            </a:pPr>
            <a:r>
              <a:rPr lang="en-US" dirty="0"/>
              <a:t>- </a:t>
            </a:r>
            <a:r>
              <a:rPr lang="en-US" dirty="0" err="1"/>
              <a:t>Caval</a:t>
            </a:r>
            <a:r>
              <a:rPr lang="en-US" dirty="0"/>
              <a:t> Filters   </a:t>
            </a:r>
          </a:p>
        </p:txBody>
      </p:sp>
      <p:sp>
        <p:nvSpPr>
          <p:cNvPr id="104859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50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80625" lnSpcReduction="10000"/>
          </a:bodyPr>
          <a:lstStyle/>
          <a:p>
            <a:pPr algn="l">
              <a:buNone/>
            </a:pPr>
            <a:r>
              <a:rPr lang="en-US" sz="3900" b="1" dirty="0"/>
              <a:t>General measures : </a:t>
            </a:r>
          </a:p>
          <a:p>
            <a:pPr algn="l">
              <a:buNone/>
            </a:pPr>
            <a:r>
              <a:rPr lang="en-US" b="1" u="sng" dirty="0">
                <a:solidFill>
                  <a:srgbClr val="CC0066"/>
                </a:solidFill>
              </a:rPr>
              <a:t>Prompt recognition and treatment are potentially life saving</a:t>
            </a:r>
            <a:r>
              <a:rPr lang="en-US" u="sng" dirty="0"/>
              <a:t>.</a:t>
            </a:r>
            <a:r>
              <a:rPr lang="en-US" dirty="0"/>
              <a:t> </a:t>
            </a:r>
            <a:endParaRPr lang="en-US" b="1" dirty="0"/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Sufficient oxygen </a:t>
            </a:r>
            <a:r>
              <a:rPr lang="en-US" dirty="0"/>
              <a:t>should be given to </a:t>
            </a:r>
            <a:r>
              <a:rPr lang="en-US" dirty="0" err="1"/>
              <a:t>hypoxaemic</a:t>
            </a:r>
            <a:r>
              <a:rPr lang="en-US" dirty="0"/>
              <a:t> patients to maintain arterial oxygen saturation above 90%. 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IV fluids should be given firstly to increase RV filling pressure and maintain COP. </a:t>
            </a:r>
            <a:endParaRPr lang="zh-CN" altLang="en-US"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Heparinisation</a:t>
            </a:r>
            <a:r>
              <a:rPr lang="en-US" dirty="0"/>
              <a:t> will prevent further emboli occurring</a:t>
            </a:r>
            <a:endParaRPr lang="zh-CN" altLang="en-US" b="1"/>
          </a:p>
          <a:p>
            <a:pPr algn="l">
              <a:buNone/>
            </a:pPr>
            <a:r>
              <a:rPr lang="en-US" dirty="0"/>
              <a:t>If </a:t>
            </a:r>
            <a:r>
              <a:rPr lang="en-US" b="1" dirty="0">
                <a:solidFill>
                  <a:srgbClr val="FF0000"/>
                </a:solidFill>
              </a:rPr>
              <a:t>hypotension is severe</a:t>
            </a:r>
            <a:r>
              <a:rPr lang="en-US" dirty="0"/>
              <a:t> and do not respond to plasma expanders, Use </a:t>
            </a:r>
            <a:r>
              <a:rPr lang="en-US" b="1" dirty="0">
                <a:solidFill>
                  <a:srgbClr val="FF0000"/>
                </a:solidFill>
              </a:rPr>
              <a:t>inotropic support</a:t>
            </a:r>
            <a:endParaRPr lang="zh-CN" altLang="en-US"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Thrombolysis</a:t>
            </a:r>
            <a:r>
              <a:rPr lang="en-US" dirty="0"/>
              <a:t> should be considered if the patient is not improving after 15-30 minutes with the above measures </a:t>
            </a:r>
            <a:endParaRPr lang="zh-CN" altLang="en-US" b="1"/>
          </a:p>
          <a:p>
            <a:pPr algn="l">
              <a:buNone/>
            </a:pPr>
            <a:r>
              <a:rPr lang="en-US" dirty="0"/>
              <a:t>Diuretics and vasodilators </a:t>
            </a:r>
            <a:r>
              <a:rPr lang="en-US" u="sng" dirty="0">
                <a:solidFill>
                  <a:srgbClr val="FF0000"/>
                </a:solidFill>
              </a:rPr>
              <a:t>should be avoided</a:t>
            </a:r>
            <a:r>
              <a:rPr lang="en-US" dirty="0"/>
              <a:t>, as they will reduce cardiac output.</a:t>
            </a:r>
            <a:endParaRPr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ar-SA" dirty="0"/>
          </a:p>
        </p:txBody>
      </p:sp>
      <p:sp>
        <p:nvSpPr>
          <p:cNvPr id="1048599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215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عنصر نائب للمحتوى 2"/>
          <p:cNvSpPr>
            <a:spLocks noGrp="1"/>
          </p:cNvSpPr>
          <p:nvPr>
            <p:ph idx="1"/>
          </p:nvPr>
        </p:nvSpPr>
        <p:spPr>
          <a:xfrm>
            <a:off x="401352" y="592852"/>
            <a:ext cx="8229600" cy="6120680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b="1" dirty="0"/>
              <a:t>Anticoagulation :</a:t>
            </a:r>
          </a:p>
          <a:p>
            <a:pPr algn="l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Heparin</a:t>
            </a:r>
            <a:r>
              <a:rPr lang="en-US" b="1" dirty="0"/>
              <a:t> </a:t>
            </a:r>
            <a:r>
              <a:rPr lang="en-US" dirty="0"/>
              <a:t> Low molecular weight heparin (LMWH) should be </a:t>
            </a:r>
            <a:r>
              <a:rPr lang="en-US" b="1" dirty="0">
                <a:solidFill>
                  <a:srgbClr val="FF0000"/>
                </a:solidFill>
              </a:rPr>
              <a:t>given initially after a PE is diagnosed </a:t>
            </a:r>
            <a:r>
              <a:rPr lang="en-US" u="sng" dirty="0"/>
              <a:t>subcutaneous</a:t>
            </a:r>
            <a:r>
              <a:rPr lang="en-US" dirty="0"/>
              <a:t> . The dose is based on the patient’s weight and there is usually no requirement to monitor tests of coagulation.</a:t>
            </a:r>
            <a:endParaRPr lang="zh-CN" altLang="en-US"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Treatment with LMWH should </a:t>
            </a:r>
            <a:r>
              <a:rPr lang="en-US" dirty="0">
                <a:solidFill>
                  <a:srgbClr val="FF0000"/>
                </a:solidFill>
              </a:rPr>
              <a:t>continue</a:t>
            </a:r>
            <a:r>
              <a:rPr lang="en-US" dirty="0"/>
              <a:t> for at </a:t>
            </a:r>
            <a:r>
              <a:rPr lang="en-US" u="sng" dirty="0">
                <a:solidFill>
                  <a:srgbClr val="FF0000"/>
                </a:solidFill>
              </a:rPr>
              <a:t>least 5 days</a:t>
            </a:r>
            <a:r>
              <a:rPr lang="en-US" u="sng" dirty="0"/>
              <a:t> or </a:t>
            </a:r>
            <a:r>
              <a:rPr lang="en-US" dirty="0"/>
              <a:t>until the international normalised ratio (</a:t>
            </a:r>
            <a:r>
              <a:rPr lang="en-US" dirty="0">
                <a:solidFill>
                  <a:srgbClr val="FF0000"/>
                </a:solidFill>
              </a:rPr>
              <a:t>INR</a:t>
            </a:r>
            <a:r>
              <a:rPr lang="en-US" dirty="0"/>
              <a:t>) is </a:t>
            </a:r>
            <a:r>
              <a:rPr lang="en-US" dirty="0">
                <a:solidFill>
                  <a:srgbClr val="FF0000"/>
                </a:solidFill>
              </a:rPr>
              <a:t>2.0</a:t>
            </a:r>
            <a:r>
              <a:rPr lang="en-US" dirty="0"/>
              <a:t> or above for at </a:t>
            </a:r>
            <a:r>
              <a:rPr lang="en-US" dirty="0">
                <a:solidFill>
                  <a:srgbClr val="FF0000"/>
                </a:solidFill>
              </a:rPr>
              <a:t>least 24 hours</a:t>
            </a:r>
            <a:r>
              <a:rPr lang="en-US" dirty="0"/>
              <a:t> .    </a:t>
            </a:r>
            <a:r>
              <a:rPr lang="en-US" b="1" dirty="0"/>
              <a:t> </a:t>
            </a:r>
            <a:endParaRPr lang="zh-CN" altLang="en-US">
              <a:solidFill>
                <a:srgbClr val="FF0000"/>
              </a:solidFill>
            </a:endParaRPr>
          </a:p>
          <a:p>
            <a:pPr algn="l">
              <a:buNone/>
            </a:pPr>
            <a:endParaRPr lang="ar-SA" dirty="0"/>
          </a:p>
        </p:txBody>
      </p:sp>
      <p:sp>
        <p:nvSpPr>
          <p:cNvPr id="104863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01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عنصر نائب للمحتوى 2"/>
          <p:cNvSpPr>
            <a:spLocks noGrp="1"/>
          </p:cNvSpPr>
          <p:nvPr>
            <p:ph idx="1"/>
          </p:nvPr>
        </p:nvSpPr>
        <p:spPr>
          <a:xfrm>
            <a:off x="496112" y="339341"/>
            <a:ext cx="8229600" cy="6105525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Warfarin</a:t>
            </a:r>
            <a:r>
              <a:rPr lang="en-US" dirty="0"/>
              <a:t> – a vitamin K antagonist – remains the most commonly used oral anticoagulant. </a:t>
            </a:r>
            <a:endParaRPr lang="zh-CN" altLang="en-US" dirty="0"/>
          </a:p>
          <a:p>
            <a:pPr algn="l">
              <a:buNone/>
            </a:pPr>
            <a:r>
              <a:rPr lang="zh-CN" altLang="en-US" dirty="0">
                <a:solidFill>
                  <a:srgbClr val="FF0000"/>
                </a:solidFill>
              </a:rPr>
              <a:t> should be given within 24 hours of the diagnosis</a:t>
            </a:r>
          </a:p>
          <a:p>
            <a:pPr algn="l">
              <a:buNone/>
            </a:pPr>
            <a:r>
              <a:rPr lang="en-US" dirty="0"/>
              <a:t>Therapy is initiated with a high loading dose, followed by a maintenance dose based on the international </a:t>
            </a:r>
            <a:r>
              <a:rPr lang="en-US" dirty="0" err="1"/>
              <a:t>normalised</a:t>
            </a:r>
            <a:r>
              <a:rPr lang="en-US" dirty="0"/>
              <a:t> ratio (INR).</a:t>
            </a:r>
            <a:endParaRPr lang="zh-CN" altLang="en-US" dirty="0"/>
          </a:p>
          <a:p>
            <a:pPr algn="l">
              <a:buNone/>
            </a:pPr>
            <a:r>
              <a:rPr lang="en-US" dirty="0"/>
              <a:t> </a:t>
            </a:r>
            <a:endParaRPr lang="zh-CN" altLang="en-US" dirty="0"/>
          </a:p>
          <a:p>
            <a:pPr algn="l">
              <a:buNone/>
            </a:pPr>
            <a:endParaRPr lang="ar-SA" b="1" dirty="0">
              <a:solidFill>
                <a:srgbClr val="0000FF"/>
              </a:solidFill>
            </a:endParaRPr>
          </a:p>
          <a:p>
            <a:pPr algn="l">
              <a:buNone/>
            </a:pPr>
            <a:r>
              <a:rPr lang="en-US" altLang="ar-SA" b="1" dirty="0">
                <a:solidFill>
                  <a:srgbClr val="0000FF"/>
                </a:solidFill>
              </a:rPr>
              <a:t>**</a:t>
            </a:r>
            <a:r>
              <a:rPr lang="ar-SA" b="1" dirty="0">
                <a:solidFill>
                  <a:srgbClr val="0000FF"/>
                </a:solidFill>
              </a:rPr>
              <a:t>LMWH is given at the same time with warfarin until the INR is in the therapeutic range</a:t>
            </a:r>
          </a:p>
        </p:txBody>
      </p:sp>
      <p:sp>
        <p:nvSpPr>
          <p:cNvPr id="1048638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41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dirty="0"/>
              <a:t>Decisions regarding the duration of anticoagulation represent a balance between </a:t>
            </a:r>
            <a:r>
              <a:rPr lang="en-US" b="1" u="sng" dirty="0">
                <a:solidFill>
                  <a:srgbClr val="FF0000"/>
                </a:solidFill>
              </a:rPr>
              <a:t>the risk </a:t>
            </a:r>
            <a:r>
              <a:rPr lang="en-US" dirty="0"/>
              <a:t>and </a:t>
            </a:r>
            <a:r>
              <a:rPr lang="en-US" b="1" u="sng" dirty="0">
                <a:solidFill>
                  <a:srgbClr val="FF0000"/>
                </a:solidFill>
              </a:rPr>
              <a:t>consequences of recurrence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/>
              <a:t> and the </a:t>
            </a:r>
            <a:r>
              <a:rPr lang="en-US" b="1" u="sng" dirty="0">
                <a:solidFill>
                  <a:srgbClr val="FF0000"/>
                </a:solidFill>
              </a:rPr>
              <a:t>risks of prolonged anticoagulation</a:t>
            </a:r>
            <a:r>
              <a:rPr lang="en-US" dirty="0"/>
              <a:t>.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 In patients with an identifiable and reversible risk factor, anticoagulation may be safely discontinued following </a:t>
            </a:r>
            <a:r>
              <a:rPr lang="en-US" b="1" dirty="0">
                <a:solidFill>
                  <a:srgbClr val="FF0000"/>
                </a:solidFill>
              </a:rPr>
              <a:t>3 months</a:t>
            </a:r>
            <a:r>
              <a:rPr lang="en-US" dirty="0"/>
              <a:t> of therapy.</a:t>
            </a:r>
          </a:p>
          <a:p>
            <a:pPr algn="l">
              <a:buNone/>
            </a:pPr>
            <a:r>
              <a:rPr lang="en-US" dirty="0"/>
              <a:t> Those with </a:t>
            </a:r>
            <a:r>
              <a:rPr lang="en-US" b="1" u="sng" dirty="0">
                <a:solidFill>
                  <a:srgbClr val="FF0000"/>
                </a:solidFill>
              </a:rPr>
              <a:t>persistent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prothrombotic</a:t>
            </a:r>
            <a:r>
              <a:rPr lang="en-US" b="1" dirty="0">
                <a:solidFill>
                  <a:srgbClr val="FF0000"/>
                </a:solidFill>
              </a:rPr>
              <a:t> risks</a:t>
            </a:r>
            <a:r>
              <a:rPr lang="en-US" dirty="0"/>
              <a:t> or a </a:t>
            </a:r>
            <a:r>
              <a:rPr lang="en-US" b="1" u="sng" dirty="0">
                <a:solidFill>
                  <a:srgbClr val="FF0000"/>
                </a:solidFill>
              </a:rPr>
              <a:t>history of previous emboli </a:t>
            </a:r>
            <a:r>
              <a:rPr lang="en-US" dirty="0"/>
              <a:t>should be </a:t>
            </a:r>
            <a:r>
              <a:rPr lang="en-US" dirty="0" err="1"/>
              <a:t>anticoagulated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for life.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48640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3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500" b="1" dirty="0"/>
              <a:t>Thrombolytic and surgical therapy :</a:t>
            </a:r>
            <a:endParaRPr lang="ar-SA" sz="3500" b="1" dirty="0"/>
          </a:p>
        </p:txBody>
      </p:sp>
      <p:sp>
        <p:nvSpPr>
          <p:cNvPr id="1048644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6094" lnSpcReduction="10000"/>
          </a:bodyPr>
          <a:lstStyle/>
          <a:p>
            <a:pPr algn="l">
              <a:buNone/>
            </a:pPr>
            <a:r>
              <a:rPr lang="en-US" dirty="0" err="1"/>
              <a:t>Thrombolysis</a:t>
            </a:r>
            <a:r>
              <a:rPr lang="en-US" dirty="0"/>
              <a:t> is indicated in any patient presenting with </a:t>
            </a:r>
            <a:r>
              <a:rPr lang="en-US" b="1" dirty="0">
                <a:solidFill>
                  <a:srgbClr val="FF0000"/>
                </a:solidFill>
              </a:rPr>
              <a:t>acute massive PE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accompanied by </a:t>
            </a:r>
            <a:r>
              <a:rPr lang="en-US" b="1" dirty="0" err="1">
                <a:solidFill>
                  <a:srgbClr val="FF0000"/>
                </a:solidFill>
              </a:rPr>
              <a:t>cardiogenic</a:t>
            </a:r>
            <a:r>
              <a:rPr lang="en-US" b="1" dirty="0">
                <a:solidFill>
                  <a:srgbClr val="FF0000"/>
                </a:solidFill>
              </a:rPr>
              <a:t> shock</a:t>
            </a:r>
            <a:r>
              <a:rPr lang="en-US" dirty="0"/>
              <a:t>. In the absence of shock, the benefits are less clear but </a:t>
            </a:r>
            <a:r>
              <a:rPr lang="en-US" dirty="0" err="1"/>
              <a:t>thrombolysis</a:t>
            </a:r>
            <a:r>
              <a:rPr lang="en-US" dirty="0"/>
              <a:t> may be considered in those presenting with </a:t>
            </a:r>
            <a:r>
              <a:rPr lang="en-US" u="sng" dirty="0">
                <a:solidFill>
                  <a:srgbClr val="FF0000"/>
                </a:solidFill>
              </a:rPr>
              <a:t>right ventricular dilatation and </a:t>
            </a:r>
            <a:r>
              <a:rPr lang="en-US" u="sng" dirty="0" err="1">
                <a:solidFill>
                  <a:srgbClr val="FF0000"/>
                </a:solidFill>
              </a:rPr>
              <a:t>hypokinesis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or severe </a:t>
            </a:r>
            <a:r>
              <a:rPr lang="en-US" u="sng" dirty="0" err="1">
                <a:solidFill>
                  <a:srgbClr val="FF0000"/>
                </a:solidFill>
              </a:rPr>
              <a:t>hypoxaemia</a:t>
            </a:r>
            <a:r>
              <a:rPr lang="en-US" dirty="0"/>
              <a:t>.</a:t>
            </a:r>
            <a:endParaRPr>
              <a:solidFill>
                <a:srgbClr val="FF0000"/>
              </a:solidFill>
            </a:endParaRP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Patients must be screened carefully for </a:t>
            </a:r>
            <a:r>
              <a:rPr lang="en-US" b="1" dirty="0" err="1">
                <a:solidFill>
                  <a:srgbClr val="FF0000"/>
                </a:solidFill>
              </a:rPr>
              <a:t>haemorrhagic</a:t>
            </a:r>
            <a:r>
              <a:rPr lang="en-US" b="1" dirty="0">
                <a:solidFill>
                  <a:srgbClr val="FF0000"/>
                </a:solidFill>
              </a:rPr>
              <a:t> risk</a:t>
            </a:r>
            <a:r>
              <a:rPr lang="en-US" dirty="0"/>
              <a:t>, as there is a high risk of </a:t>
            </a:r>
            <a:r>
              <a:rPr lang="en-US" b="1" u="sng" dirty="0">
                <a:solidFill>
                  <a:srgbClr val="FF0000"/>
                </a:solidFill>
              </a:rPr>
              <a:t>intracranial </a:t>
            </a:r>
            <a:r>
              <a:rPr lang="en-US" b="1" u="sng" dirty="0" err="1">
                <a:solidFill>
                  <a:srgbClr val="FF0000"/>
                </a:solidFill>
              </a:rPr>
              <a:t>haemorrhage</a:t>
            </a:r>
            <a:r>
              <a:rPr lang="en-US" u="sng" dirty="0"/>
              <a:t>.</a:t>
            </a:r>
            <a:endParaRPr lang="ar-SA" b="1" u="sng" dirty="0">
              <a:solidFill>
                <a:srgbClr val="FF0000"/>
              </a:solidFill>
            </a:endParaRPr>
          </a:p>
        </p:txBody>
      </p:sp>
      <p:sp>
        <p:nvSpPr>
          <p:cNvPr id="1048645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8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6094" lnSpcReduction="10000"/>
          </a:bodyPr>
          <a:lstStyle/>
          <a:p>
            <a:pPr algn="l">
              <a:buNone/>
            </a:pPr>
            <a:r>
              <a:rPr lang="en-US" dirty="0"/>
              <a:t>   </a:t>
            </a:r>
            <a:r>
              <a:rPr lang="en-US" b="1" dirty="0"/>
              <a:t>Surgical pulmonary </a:t>
            </a:r>
            <a:r>
              <a:rPr lang="en-US" b="1" dirty="0" err="1"/>
              <a:t>embolectomy</a:t>
            </a:r>
            <a:r>
              <a:rPr lang="en-US" b="1" dirty="0"/>
              <a:t> </a:t>
            </a:r>
            <a:r>
              <a:rPr lang="en-US" dirty="0"/>
              <a:t>may be considered in selected patients but carries a high mortality.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b="1" dirty="0" err="1"/>
              <a:t>Caval</a:t>
            </a:r>
            <a:r>
              <a:rPr lang="en-US" b="1" dirty="0"/>
              <a:t> filters : </a:t>
            </a:r>
          </a:p>
          <a:p>
            <a:pPr algn="l">
              <a:buNone/>
            </a:pPr>
            <a:r>
              <a:rPr lang="en-US" b="1" dirty="0"/>
              <a:t> A patient in whom:</a:t>
            </a:r>
          </a:p>
          <a:p>
            <a:pPr algn="l">
              <a:buNone/>
            </a:pPr>
            <a:r>
              <a:rPr lang="en-US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anticoagulation is contraindicated</a:t>
            </a:r>
            <a:r>
              <a:rPr lang="en-US" dirty="0"/>
              <a:t>,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who </a:t>
            </a:r>
            <a:r>
              <a:rPr lang="en-US" b="1" u="sng" dirty="0">
                <a:solidFill>
                  <a:srgbClr val="FF0000"/>
                </a:solidFill>
              </a:rPr>
              <a:t>has suffered massive </a:t>
            </a:r>
            <a:r>
              <a:rPr lang="en-US" b="1" u="sng" dirty="0" err="1">
                <a:solidFill>
                  <a:srgbClr val="FF0000"/>
                </a:solidFill>
              </a:rPr>
              <a:t>haemorrhage</a:t>
            </a:r>
            <a:r>
              <a:rPr lang="en-US" dirty="0"/>
              <a:t> on anticoagulation,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or </a:t>
            </a:r>
            <a:r>
              <a:rPr lang="en-US" b="1" u="sng" dirty="0">
                <a:solidFill>
                  <a:srgbClr val="FF0000"/>
                </a:solidFill>
              </a:rPr>
              <a:t>recurrent VTE despite anticoagulation</a:t>
            </a:r>
            <a:r>
              <a:rPr lang="en-US" dirty="0"/>
              <a:t>,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should be considered for an inferior vena </a:t>
            </a:r>
            <a:r>
              <a:rPr lang="en-US" dirty="0" err="1"/>
              <a:t>caval</a:t>
            </a:r>
            <a:r>
              <a:rPr lang="en-US" dirty="0"/>
              <a:t> filter. </a:t>
            </a:r>
            <a:r>
              <a:rPr lang="en-US" dirty="0" smtClean="0"/>
              <a:t> </a:t>
            </a:r>
            <a:endParaRPr b="1"/>
          </a:p>
          <a:p>
            <a:pPr algn="l">
              <a:buNone/>
            </a:pPr>
            <a:endParaRPr lang="ar-SA" dirty="0"/>
          </a:p>
        </p:txBody>
      </p:sp>
      <p:sp>
        <p:nvSpPr>
          <p:cNvPr id="1048647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053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Prognosis :</a:t>
            </a:r>
            <a:endParaRPr lang="ar-SA" b="1" dirty="0"/>
          </a:p>
        </p:txBody>
      </p:sp>
      <p:sp>
        <p:nvSpPr>
          <p:cNvPr id="104864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dirty="0"/>
              <a:t>Immediate morality is </a:t>
            </a:r>
            <a:r>
              <a:rPr lang="en-US" dirty="0">
                <a:solidFill>
                  <a:srgbClr val="FF0000"/>
                </a:solidFill>
              </a:rPr>
              <a:t>greatest</a:t>
            </a:r>
            <a:r>
              <a:rPr lang="en-US" dirty="0"/>
              <a:t> in those with </a:t>
            </a:r>
            <a:r>
              <a:rPr lang="en-US" dirty="0" err="1"/>
              <a:t>echocardiographic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evidence of right ventricular dysfunction or </a:t>
            </a:r>
            <a:r>
              <a:rPr lang="en-US" b="1" dirty="0" err="1">
                <a:solidFill>
                  <a:srgbClr val="FF0000"/>
                </a:solidFill>
              </a:rPr>
              <a:t>cardiogenic</a:t>
            </a:r>
            <a:r>
              <a:rPr lang="en-US" b="1" dirty="0">
                <a:solidFill>
                  <a:srgbClr val="FF0000"/>
                </a:solidFill>
              </a:rPr>
              <a:t> shock</a:t>
            </a:r>
            <a:r>
              <a:rPr lang="en-US" b="1" dirty="0"/>
              <a:t>.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/>
              <a:t> </a:t>
            </a:r>
            <a:r>
              <a:rPr lang="en-US" dirty="0"/>
              <a:t>Once anticoagulation is commenced, however, the risk of mortality rapidly falls. </a:t>
            </a:r>
            <a:r>
              <a:rPr lang="en-US" dirty="0">
                <a:solidFill>
                  <a:srgbClr val="FF0000"/>
                </a:solidFill>
              </a:rPr>
              <a:t>The risk of recurrence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highest</a:t>
            </a:r>
            <a:r>
              <a:rPr lang="en-US" dirty="0"/>
              <a:t> in the </a:t>
            </a:r>
            <a:r>
              <a:rPr lang="en-US" dirty="0">
                <a:solidFill>
                  <a:srgbClr val="FF0000"/>
                </a:solidFill>
              </a:rPr>
              <a:t>first 6–12 months </a:t>
            </a:r>
            <a:r>
              <a:rPr lang="en-US" dirty="0"/>
              <a:t>after the initial event, and at </a:t>
            </a:r>
            <a:r>
              <a:rPr lang="en-US" dirty="0">
                <a:solidFill>
                  <a:srgbClr val="FF0000"/>
                </a:solidFill>
              </a:rPr>
              <a:t>10 years</a:t>
            </a:r>
            <a:r>
              <a:rPr lang="en-US" dirty="0"/>
              <a:t> around one-third of individuals will have </a:t>
            </a:r>
            <a:r>
              <a:rPr lang="en-US" dirty="0">
                <a:solidFill>
                  <a:srgbClr val="FF0000"/>
                </a:solidFill>
              </a:rPr>
              <a:t>suffered a further event</a:t>
            </a:r>
            <a:r>
              <a:rPr lang="en-US" dirty="0"/>
              <a:t>.</a:t>
            </a:r>
            <a:endParaRPr lang="ar-SA" dirty="0"/>
          </a:p>
        </p:txBody>
      </p:sp>
      <p:sp>
        <p:nvSpPr>
          <p:cNvPr id="1048650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156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0486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1048652" name="Content Placeholder 104865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/>
              <a:t> Davidson’s principles and practice of medicine (22nd Ed). </a:t>
            </a:r>
          </a:p>
        </p:txBody>
      </p:sp>
      <p:sp>
        <p:nvSpPr>
          <p:cNvPr id="1048653" name="Slide Number Placeholder 10486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1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risk factors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1422721"/>
            <a:ext cx="8507288" cy="4997152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extremity DVT</a:t>
            </a:r>
          </a:p>
          <a:p>
            <a:pPr marL="0" indent="0" algn="l">
              <a:buNone/>
            </a:pPr>
            <a:r>
              <a:rPr lang="en-US" dirty="0"/>
              <a:t>■ Recent surgery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/>
              <a:t>Major trauma (more than 50% develop DVT </a:t>
            </a:r>
            <a:r>
              <a:rPr lang="en-US" b="1" dirty="0" smtClean="0"/>
              <a:t>if prophylaxis </a:t>
            </a:r>
            <a:r>
              <a:rPr lang="en-US" b="1" dirty="0"/>
              <a:t>not </a:t>
            </a:r>
            <a:r>
              <a:rPr lang="en-US" b="1" dirty="0" smtClean="0"/>
              <a:t>implemented )</a:t>
            </a:r>
            <a:endParaRPr lang="en-US" b="1" dirty="0"/>
          </a:p>
          <a:p>
            <a:pPr marL="0" indent="0" algn="l">
              <a:buNone/>
            </a:pPr>
            <a:r>
              <a:rPr lang="en-US" dirty="0"/>
              <a:t>■ Previous DVT </a:t>
            </a:r>
            <a:r>
              <a:rPr lang="en-US" b="1" dirty="0"/>
              <a:t>(25% recurrence over 5 years </a:t>
            </a:r>
            <a:r>
              <a:rPr lang="en-US" b="1" dirty="0" smtClean="0"/>
              <a:t>after first </a:t>
            </a:r>
            <a:r>
              <a:rPr lang="en-US" b="1" dirty="0"/>
              <a:t>DVT)</a:t>
            </a:r>
          </a:p>
          <a:p>
            <a:pPr marL="0" indent="0" algn="l">
              <a:buNone/>
            </a:pPr>
            <a:r>
              <a:rPr lang="en-US" dirty="0"/>
              <a:t>■ Increasing age (exponential increase after age </a:t>
            </a:r>
            <a:r>
              <a:rPr lang="en-US" dirty="0" smtClean="0"/>
              <a:t>50 years</a:t>
            </a:r>
            <a:r>
              <a:rPr lang="en-US" dirty="0"/>
              <a:t>)</a:t>
            </a:r>
          </a:p>
          <a:p>
            <a:pPr marL="0" indent="0" algn="l">
              <a:buNone/>
            </a:pPr>
            <a:r>
              <a:rPr lang="en-US" dirty="0"/>
              <a:t>■ Pregnancy/puerperium (PE is second leading cause </a:t>
            </a:r>
            <a:r>
              <a:rPr lang="en-US" dirty="0" smtClean="0"/>
              <a:t>of death</a:t>
            </a:r>
            <a:r>
              <a:rPr lang="en-US" dirty="0"/>
              <a:t>; 75% occur </a:t>
            </a:r>
            <a:r>
              <a:rPr lang="en-US" dirty="0" smtClean="0"/>
              <a:t>postpartum) due to increase estrogen 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■ Oral contraception</a:t>
            </a:r>
          </a:p>
          <a:p>
            <a:pPr marL="0" indent="0" algn="l">
              <a:buNone/>
            </a:pPr>
            <a:r>
              <a:rPr lang="en-US" dirty="0"/>
              <a:t>■ Medical conditions with </a:t>
            </a:r>
            <a:r>
              <a:rPr lang="en-US" dirty="0" smtClean="0"/>
              <a:t>immobility/ hypercoagulability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Common</a:t>
            </a:r>
            <a:r>
              <a:rPr lang="en-US" dirty="0"/>
              <a:t>: cancer, heart failure, </a:t>
            </a:r>
            <a:r>
              <a:rPr lang="en-US" dirty="0" smtClean="0"/>
              <a:t>myocardial infarction</a:t>
            </a:r>
            <a:r>
              <a:rPr lang="en-US" dirty="0"/>
              <a:t>, </a:t>
            </a:r>
            <a:r>
              <a:rPr lang="en-US" dirty="0" smtClean="0"/>
              <a:t>obesity, myeloproliferative disorder ,</a:t>
            </a:r>
            <a:r>
              <a:rPr lang="en-US" dirty="0"/>
              <a:t> </a:t>
            </a:r>
            <a:r>
              <a:rPr lang="en-US" dirty="0" smtClean="0"/>
              <a:t>nephrotic syndrome.</a:t>
            </a:r>
          </a:p>
          <a:p>
            <a:pPr marL="0" indent="0" algn="l">
              <a:buNone/>
            </a:pPr>
            <a:r>
              <a:rPr lang="en-US" dirty="0"/>
              <a:t>Uncommon: systemic lupus </a:t>
            </a:r>
            <a:r>
              <a:rPr lang="en-US" dirty="0" smtClean="0"/>
              <a:t>erythematosus, antiphospholipid </a:t>
            </a:r>
            <a:r>
              <a:rPr lang="en-US" dirty="0"/>
              <a:t>antibody, sickle cell </a:t>
            </a:r>
            <a:r>
              <a:rPr lang="en-US" dirty="0" smtClean="0"/>
              <a:t>anemia, </a:t>
            </a:r>
            <a:r>
              <a:rPr lang="en-US" dirty="0" err="1" smtClean="0"/>
              <a:t>homocystinuria</a:t>
            </a:r>
            <a:r>
              <a:rPr lang="en-US" dirty="0"/>
              <a:t>, </a:t>
            </a:r>
            <a:r>
              <a:rPr lang="en-US" dirty="0" err="1"/>
              <a:t>Behçet</a:t>
            </a:r>
            <a:r>
              <a:rPr lang="en-US" dirty="0"/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val="280226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extremity DVT</a:t>
            </a:r>
          </a:p>
          <a:p>
            <a:pPr marL="0" indent="0" algn="l">
              <a:buNone/>
            </a:pPr>
            <a:r>
              <a:rPr lang="en-US" dirty="0"/>
              <a:t>■ Central venous catheter</a:t>
            </a:r>
          </a:p>
          <a:p>
            <a:pPr marL="0" indent="0" algn="l">
              <a:buNone/>
            </a:pPr>
            <a:r>
              <a:rPr lang="en-US" dirty="0"/>
              <a:t>■ Cancer</a:t>
            </a:r>
          </a:p>
          <a:p>
            <a:pPr marL="0" indent="0" algn="l">
              <a:buNone/>
            </a:pPr>
            <a:r>
              <a:rPr lang="en-US" dirty="0"/>
              <a:t>■ Anatomic abnormality of </a:t>
            </a:r>
            <a:r>
              <a:rPr lang="en-US" dirty="0" err="1"/>
              <a:t>costoclavicular</a:t>
            </a:r>
            <a:r>
              <a:rPr lang="en-US" dirty="0"/>
              <a:t> junction</a:t>
            </a:r>
          </a:p>
        </p:txBody>
      </p:sp>
    </p:spTree>
    <p:extLst>
      <p:ext uri="{BB962C8B-B14F-4D97-AF65-F5344CB8AC3E}">
        <p14:creationId xmlns:p14="http://schemas.microsoft.com/office/powerpoint/2010/main" val="191765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Familial </a:t>
            </a:r>
            <a:r>
              <a:rPr lang="en-US" dirty="0" err="1"/>
              <a:t>Thrombophilic</a:t>
            </a:r>
            <a:r>
              <a:rPr lang="en-US" dirty="0"/>
              <a:t>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Common :</a:t>
            </a:r>
          </a:p>
          <a:p>
            <a:pPr marL="0" indent="0" algn="l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Activated protein C resistance ( Factor V Leiden):</a:t>
            </a:r>
          </a:p>
          <a:p>
            <a:pPr marL="0" indent="0" algn="l">
              <a:buNone/>
            </a:pPr>
            <a:r>
              <a:rPr lang="en-US" b="1" dirty="0" smtClean="0"/>
              <a:t>DVT </a:t>
            </a:r>
            <a:r>
              <a:rPr lang="en-US" b="1" dirty="0"/>
              <a:t>recurrence risk significant </a:t>
            </a:r>
            <a:r>
              <a:rPr lang="en-US" b="1" dirty="0" smtClean="0"/>
              <a:t>in homozygotes</a:t>
            </a:r>
            <a:r>
              <a:rPr lang="en-US" b="1" dirty="0"/>
              <a:t>; insignificant </a:t>
            </a:r>
            <a:r>
              <a:rPr lang="en-US" b="1" dirty="0" smtClean="0"/>
              <a:t>in</a:t>
            </a:r>
            <a:r>
              <a:rPr lang="en-US" b="1" dirty="0"/>
              <a:t> </a:t>
            </a:r>
            <a:r>
              <a:rPr lang="en-US" b="1" dirty="0" smtClean="0"/>
              <a:t>heterozygotes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Prothrombin 20210 gene mutation :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problematic when coexisting with other defects</a:t>
            </a:r>
          </a:p>
          <a:p>
            <a:pPr marL="0" indent="0" algn="l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678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Rare :</a:t>
            </a:r>
          </a:p>
          <a:p>
            <a:pPr marL="0" indent="0" algn="l">
              <a:buNone/>
            </a:pPr>
            <a:r>
              <a:rPr lang="en-US" dirty="0"/>
              <a:t>Deficiencies of </a:t>
            </a:r>
            <a:r>
              <a:rPr lang="en-US" dirty="0" err="1"/>
              <a:t>antithrombin</a:t>
            </a:r>
            <a:r>
              <a:rPr lang="en-US" dirty="0"/>
              <a:t> III, protein C, protein S</a:t>
            </a:r>
          </a:p>
          <a:p>
            <a:pPr marL="0" indent="0" algn="l">
              <a:buNone/>
            </a:pPr>
            <a:r>
              <a:rPr lang="en-US" dirty="0"/>
              <a:t>■ Autosomal dominant</a:t>
            </a:r>
          </a:p>
          <a:p>
            <a:pPr marL="0" indent="0" algn="l">
              <a:buNone/>
            </a:pPr>
            <a:r>
              <a:rPr lang="en-US" dirty="0"/>
              <a:t>■ </a:t>
            </a:r>
            <a:r>
              <a:rPr lang="en-US" b="1" dirty="0"/>
              <a:t>Protein C or S deficiency associated with</a:t>
            </a:r>
          </a:p>
          <a:p>
            <a:pPr marL="0" indent="0" algn="l">
              <a:buNone/>
            </a:pPr>
            <a:r>
              <a:rPr lang="en-US" b="1" dirty="0"/>
              <a:t>warfarin-induced skin necrosis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6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2854</Words>
  <Application>Microsoft Office PowerPoint</Application>
  <PresentationFormat>On-screen Show (4:3)</PresentationFormat>
  <Paragraphs>331</Paragraphs>
  <Slides>58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宋体</vt:lpstr>
      <vt:lpstr>Arial</vt:lpstr>
      <vt:lpstr>Calibri</vt:lpstr>
      <vt:lpstr>Times New Roman</vt:lpstr>
      <vt:lpstr>Office Theme</vt:lpstr>
      <vt:lpstr>Venous thromboembolism</vt:lpstr>
      <vt:lpstr>PowerPoint Presentation</vt:lpstr>
      <vt:lpstr>PowerPoint Presentation</vt:lpstr>
      <vt:lpstr>PowerPoint Presentation</vt:lpstr>
      <vt:lpstr>PowerPoint Presentation</vt:lpstr>
      <vt:lpstr>Clinical risk factors :</vt:lpstr>
      <vt:lpstr>PowerPoint Presentation</vt:lpstr>
      <vt:lpstr>Familial Thrombophilic Disorders</vt:lpstr>
      <vt:lpstr>PowerPoint Presentation</vt:lpstr>
      <vt:lpstr>Clinical Presentation :</vt:lpstr>
      <vt:lpstr>PowerPoint Presentation</vt:lpstr>
      <vt:lpstr>The Incidence </vt:lpstr>
      <vt:lpstr>  </vt:lpstr>
      <vt:lpstr>Evaluation and Diagnosis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Investigation </vt:lpstr>
      <vt:lpstr>PowerPoint Presentation</vt:lpstr>
      <vt:lpstr>PowerPoint Presentation</vt:lpstr>
      <vt:lpstr>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Recurrence</vt:lpstr>
      <vt:lpstr>PowerPoint Presentation</vt:lpstr>
      <vt:lpstr>References</vt:lpstr>
      <vt:lpstr>Pulmonary embolism</vt:lpstr>
      <vt:lpstr>PowerPoint Presentation</vt:lpstr>
      <vt:lpstr>Symptoms and Signs of PE :</vt:lpstr>
      <vt:lpstr>Investigations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: </vt:lpstr>
      <vt:lpstr>PowerPoint Presentation</vt:lpstr>
      <vt:lpstr>PowerPoint Presentation</vt:lpstr>
      <vt:lpstr>PowerPoint Presentation</vt:lpstr>
      <vt:lpstr>PowerPoint Presentation</vt:lpstr>
      <vt:lpstr>Thrombolytic and surgical therapy :</vt:lpstr>
      <vt:lpstr>PowerPoint Presentation</vt:lpstr>
      <vt:lpstr>Prognosis :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Venous thrombosis</dc:title>
  <dc:creator>dell</dc:creator>
  <cp:lastModifiedBy>HP</cp:lastModifiedBy>
  <cp:revision>41</cp:revision>
  <dcterms:created xsi:type="dcterms:W3CDTF">2018-10-22T16:57:41Z</dcterms:created>
  <dcterms:modified xsi:type="dcterms:W3CDTF">2022-01-28T14:33:43Z</dcterms:modified>
</cp:coreProperties>
</file>