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6" r:id="rId1"/>
  </p:sldMasterIdLst>
  <p:sldIdLst>
    <p:sldId id="256" r:id="rId2"/>
    <p:sldId id="257" r:id="rId3"/>
    <p:sldId id="258" r:id="rId4"/>
    <p:sldId id="259" r:id="rId5"/>
    <p:sldId id="262" r:id="rId6"/>
    <p:sldId id="263" r:id="rId7"/>
    <p:sldId id="264" r:id="rId8"/>
    <p:sldId id="266" r:id="rId9"/>
    <p:sldId id="267" r:id="rId10"/>
    <p:sldId id="268" r:id="rId11"/>
    <p:sldId id="269" r:id="rId12"/>
    <p:sldId id="271"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presProps" Target="pres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909668-454A-4588-A9C5-B3B0414E9178}"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BA3D5B5-7D4A-4C0A-8CFD-A50C434E3A12}" type="slidenum">
              <a:rPr lang="en-US" smtClean="0"/>
              <a:t>‹#›</a:t>
            </a:fld>
            <a:endParaRPr lang="en-US"/>
          </a:p>
        </p:txBody>
      </p:sp>
    </p:spTree>
    <p:extLst>
      <p:ext uri="{BB962C8B-B14F-4D97-AF65-F5344CB8AC3E}">
        <p14:creationId xmlns:p14="http://schemas.microsoft.com/office/powerpoint/2010/main" val="701823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909668-454A-4588-A9C5-B3B0414E9178}"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BA3D5B5-7D4A-4C0A-8CFD-A50C434E3A12}" type="slidenum">
              <a:rPr lang="en-US" smtClean="0"/>
              <a:t>‹#›</a:t>
            </a:fld>
            <a:endParaRPr lang="en-US"/>
          </a:p>
        </p:txBody>
      </p:sp>
    </p:spTree>
    <p:extLst>
      <p:ext uri="{BB962C8B-B14F-4D97-AF65-F5344CB8AC3E}">
        <p14:creationId xmlns:p14="http://schemas.microsoft.com/office/powerpoint/2010/main" val="276751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909668-454A-4588-A9C5-B3B0414E9178}"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BA3D5B5-7D4A-4C0A-8CFD-A50C434E3A12}"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16627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29909668-454A-4588-A9C5-B3B0414E9178}" type="datetimeFigureOut">
              <a:rPr lang="en-US" smtClean="0"/>
              <a:t>3/24/2023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BA3D5B5-7D4A-4C0A-8CFD-A50C434E3A12}" type="slidenum">
              <a:rPr lang="en-US" smtClean="0"/>
              <a:t>‹#›</a:t>
            </a:fld>
            <a:endParaRPr lang="en-US"/>
          </a:p>
        </p:txBody>
      </p:sp>
    </p:spTree>
    <p:extLst>
      <p:ext uri="{BB962C8B-B14F-4D97-AF65-F5344CB8AC3E}">
        <p14:creationId xmlns:p14="http://schemas.microsoft.com/office/powerpoint/2010/main" val="3940774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29909668-454A-4588-A9C5-B3B0414E9178}" type="datetimeFigureOut">
              <a:rPr lang="en-US" smtClean="0"/>
              <a:t>3/24/2023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BA3D5B5-7D4A-4C0A-8CFD-A50C434E3A12}"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71674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29909668-454A-4588-A9C5-B3B0414E9178}" type="datetimeFigureOut">
              <a:rPr lang="en-US" smtClean="0"/>
              <a:t>3/24/2023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BA3D5B5-7D4A-4C0A-8CFD-A50C434E3A12}" type="slidenum">
              <a:rPr lang="en-US" smtClean="0"/>
              <a:t>‹#›</a:t>
            </a:fld>
            <a:endParaRPr lang="en-US"/>
          </a:p>
        </p:txBody>
      </p:sp>
    </p:spTree>
    <p:extLst>
      <p:ext uri="{BB962C8B-B14F-4D97-AF65-F5344CB8AC3E}">
        <p14:creationId xmlns:p14="http://schemas.microsoft.com/office/powerpoint/2010/main" val="2035988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909668-454A-4588-A9C5-B3B0414E9178}"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BA3D5B5-7D4A-4C0A-8CFD-A50C434E3A12}" type="slidenum">
              <a:rPr lang="en-US" smtClean="0"/>
              <a:t>‹#›</a:t>
            </a:fld>
            <a:endParaRPr lang="en-US"/>
          </a:p>
        </p:txBody>
      </p:sp>
    </p:spTree>
    <p:extLst>
      <p:ext uri="{BB962C8B-B14F-4D97-AF65-F5344CB8AC3E}">
        <p14:creationId xmlns:p14="http://schemas.microsoft.com/office/powerpoint/2010/main" val="469717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909668-454A-4588-A9C5-B3B0414E9178}"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BA3D5B5-7D4A-4C0A-8CFD-A50C434E3A12}" type="slidenum">
              <a:rPr lang="en-US" smtClean="0"/>
              <a:t>‹#›</a:t>
            </a:fld>
            <a:endParaRPr lang="en-US"/>
          </a:p>
        </p:txBody>
      </p:sp>
    </p:spTree>
    <p:extLst>
      <p:ext uri="{BB962C8B-B14F-4D97-AF65-F5344CB8AC3E}">
        <p14:creationId xmlns:p14="http://schemas.microsoft.com/office/powerpoint/2010/main" val="3931664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909668-454A-4588-A9C5-B3B0414E9178}"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BA3D5B5-7D4A-4C0A-8CFD-A50C434E3A12}" type="slidenum">
              <a:rPr lang="en-US" smtClean="0"/>
              <a:t>‹#›</a:t>
            </a:fld>
            <a:endParaRPr lang="en-US"/>
          </a:p>
        </p:txBody>
      </p:sp>
    </p:spTree>
    <p:extLst>
      <p:ext uri="{BB962C8B-B14F-4D97-AF65-F5344CB8AC3E}">
        <p14:creationId xmlns:p14="http://schemas.microsoft.com/office/powerpoint/2010/main" val="3859004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909668-454A-4588-A9C5-B3B0414E9178}"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BA3D5B5-7D4A-4C0A-8CFD-A50C434E3A12}" type="slidenum">
              <a:rPr lang="en-US" smtClean="0"/>
              <a:t>‹#›</a:t>
            </a:fld>
            <a:endParaRPr lang="en-US"/>
          </a:p>
        </p:txBody>
      </p:sp>
    </p:spTree>
    <p:extLst>
      <p:ext uri="{BB962C8B-B14F-4D97-AF65-F5344CB8AC3E}">
        <p14:creationId xmlns:p14="http://schemas.microsoft.com/office/powerpoint/2010/main" val="1126526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909668-454A-4588-A9C5-B3B0414E9178}" type="datetimeFigureOut">
              <a:rPr lang="en-US" smtClean="0"/>
              <a:t>3/24/2023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BA3D5B5-7D4A-4C0A-8CFD-A50C434E3A12}" type="slidenum">
              <a:rPr lang="en-US" smtClean="0"/>
              <a:t>‹#›</a:t>
            </a:fld>
            <a:endParaRPr lang="en-US"/>
          </a:p>
        </p:txBody>
      </p:sp>
    </p:spTree>
    <p:extLst>
      <p:ext uri="{BB962C8B-B14F-4D97-AF65-F5344CB8AC3E}">
        <p14:creationId xmlns:p14="http://schemas.microsoft.com/office/powerpoint/2010/main" val="2851091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909668-454A-4588-A9C5-B3B0414E9178}" type="datetimeFigureOut">
              <a:rPr lang="en-US" smtClean="0"/>
              <a:t>3/24/2023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BA3D5B5-7D4A-4C0A-8CFD-A50C434E3A12}" type="slidenum">
              <a:rPr lang="en-US" smtClean="0"/>
              <a:t>‹#›</a:t>
            </a:fld>
            <a:endParaRPr lang="en-US"/>
          </a:p>
        </p:txBody>
      </p:sp>
    </p:spTree>
    <p:extLst>
      <p:ext uri="{BB962C8B-B14F-4D97-AF65-F5344CB8AC3E}">
        <p14:creationId xmlns:p14="http://schemas.microsoft.com/office/powerpoint/2010/main" val="2100571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909668-454A-4588-A9C5-B3B0414E9178}" type="datetimeFigureOut">
              <a:rPr lang="en-US" smtClean="0"/>
              <a:t>3/24/2023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BA3D5B5-7D4A-4C0A-8CFD-A50C434E3A12}" type="slidenum">
              <a:rPr lang="en-US" smtClean="0"/>
              <a:t>‹#›</a:t>
            </a:fld>
            <a:endParaRPr lang="en-US"/>
          </a:p>
        </p:txBody>
      </p:sp>
    </p:spTree>
    <p:extLst>
      <p:ext uri="{BB962C8B-B14F-4D97-AF65-F5344CB8AC3E}">
        <p14:creationId xmlns:p14="http://schemas.microsoft.com/office/powerpoint/2010/main" val="470420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909668-454A-4588-A9C5-B3B0414E9178}" type="datetimeFigureOut">
              <a:rPr lang="en-US" smtClean="0"/>
              <a:t>3/24/2023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BA3D5B5-7D4A-4C0A-8CFD-A50C434E3A12}" type="slidenum">
              <a:rPr lang="en-US" smtClean="0"/>
              <a:t>‹#›</a:t>
            </a:fld>
            <a:endParaRPr lang="en-US"/>
          </a:p>
        </p:txBody>
      </p:sp>
    </p:spTree>
    <p:extLst>
      <p:ext uri="{BB962C8B-B14F-4D97-AF65-F5344CB8AC3E}">
        <p14:creationId xmlns:p14="http://schemas.microsoft.com/office/powerpoint/2010/main" val="3998321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9909668-454A-4588-A9C5-B3B0414E9178}" type="datetimeFigureOut">
              <a:rPr lang="en-US" smtClean="0"/>
              <a:t>3/24/2023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BA3D5B5-7D4A-4C0A-8CFD-A50C434E3A12}" type="slidenum">
              <a:rPr lang="en-US" smtClean="0"/>
              <a:t>‹#›</a:t>
            </a:fld>
            <a:endParaRPr lang="en-US"/>
          </a:p>
        </p:txBody>
      </p:sp>
    </p:spTree>
    <p:extLst>
      <p:ext uri="{BB962C8B-B14F-4D97-AF65-F5344CB8AC3E}">
        <p14:creationId xmlns:p14="http://schemas.microsoft.com/office/powerpoint/2010/main" val="993182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9909668-454A-4588-A9C5-B3B0414E9178}" type="datetimeFigureOut">
              <a:rPr lang="en-US" smtClean="0"/>
              <a:t>3/24/2023</a:t>
            </a:fld>
            <a:endParaRPr 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BA3D5B5-7D4A-4C0A-8CFD-A50C434E3A12}" type="slidenum">
              <a:rPr lang="en-US" smtClean="0"/>
              <a:t>‹#›</a:t>
            </a:fld>
            <a:endParaRPr lang="en-US"/>
          </a:p>
        </p:txBody>
      </p:sp>
    </p:spTree>
    <p:extLst>
      <p:ext uri="{BB962C8B-B14F-4D97-AF65-F5344CB8AC3E}">
        <p14:creationId xmlns:p14="http://schemas.microsoft.com/office/powerpoint/2010/main" val="2258731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9909668-454A-4588-A9C5-B3B0414E9178}" type="datetimeFigureOut">
              <a:rPr lang="en-US" smtClean="0"/>
              <a:t>3/24/2023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BA3D5B5-7D4A-4C0A-8CFD-A50C434E3A12}" type="slidenum">
              <a:rPr lang="en-US" smtClean="0"/>
              <a:t>‹#›</a:t>
            </a:fld>
            <a:endParaRPr lang="en-US"/>
          </a:p>
        </p:txBody>
      </p:sp>
    </p:spTree>
    <p:extLst>
      <p:ext uri="{BB962C8B-B14F-4D97-AF65-F5344CB8AC3E}">
        <p14:creationId xmlns:p14="http://schemas.microsoft.com/office/powerpoint/2010/main" val="1216386962"/>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image" Target="../media/image12.png"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6.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gif"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6.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6.xml" /></Relationships>
</file>

<file path=ppt/slides/_rels/slide7.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6.xml" /><Relationship Id="rId5" Type="http://schemas.openxmlformats.org/officeDocument/2006/relationships/image" Target="../media/image8.jpeg" /><Relationship Id="rId4" Type="http://schemas.openxmlformats.org/officeDocument/2006/relationships/image" Target="../media/image7.jpeg" /></Relationships>
</file>

<file path=ppt/slides/_rels/slide8.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6.xml" /></Relationships>
</file>

<file path=ppt/slides/_rels/slide9.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0952" y="207818"/>
            <a:ext cx="10382394" cy="2916381"/>
          </a:xfrm>
        </p:spPr>
        <p:txBody>
          <a:bodyPr/>
          <a:lstStyle/>
          <a:p>
            <a:pPr algn="ctr"/>
            <a:r>
              <a:rPr lang="en-US" b="1" dirty="0">
                <a:solidFill>
                  <a:schemeClr val="accent1">
                    <a:lumMod val="50000"/>
                  </a:schemeClr>
                </a:solidFill>
              </a:rPr>
              <a:t>Digital Rectal Examination</a:t>
            </a:r>
            <a:br>
              <a:rPr lang="en-US" b="1" dirty="0">
                <a:solidFill>
                  <a:schemeClr val="accent1">
                    <a:lumMod val="50000"/>
                  </a:schemeClr>
                </a:solidFill>
              </a:rPr>
            </a:br>
            <a:r>
              <a:rPr lang="en-US" b="1" dirty="0">
                <a:solidFill>
                  <a:schemeClr val="accent1">
                    <a:lumMod val="50000"/>
                  </a:schemeClr>
                </a:solidFill>
              </a:rPr>
              <a:t>(DRE)</a:t>
            </a:r>
          </a:p>
        </p:txBody>
      </p:sp>
      <p:sp>
        <p:nvSpPr>
          <p:cNvPr id="3" name="Subtitle 2"/>
          <p:cNvSpPr>
            <a:spLocks noGrp="1"/>
          </p:cNvSpPr>
          <p:nvPr>
            <p:ph type="subTitle" idx="1"/>
          </p:nvPr>
        </p:nvSpPr>
        <p:spPr>
          <a:xfrm>
            <a:off x="2105890" y="3920837"/>
            <a:ext cx="6691746" cy="1218709"/>
          </a:xfrm>
        </p:spPr>
        <p:txBody>
          <a:bodyPr>
            <a:noAutofit/>
          </a:bodyPr>
          <a:lstStyle/>
          <a:p>
            <a:r>
              <a:rPr lang="en-US" b="1" dirty="0">
                <a:solidFill>
                  <a:schemeClr val="accent1">
                    <a:lumMod val="50000"/>
                  </a:schemeClr>
                </a:solidFill>
              </a:rPr>
              <a:t>*Presented by:</a:t>
            </a:r>
          </a:p>
          <a:p>
            <a:r>
              <a:rPr lang="en-US" b="1" dirty="0">
                <a:solidFill>
                  <a:schemeClr val="tx1">
                    <a:lumMod val="95000"/>
                    <a:lumOff val="5000"/>
                  </a:schemeClr>
                </a:solidFill>
              </a:rPr>
              <a:t>Eman AL-</a:t>
            </a:r>
            <a:r>
              <a:rPr lang="en-US" b="1" dirty="0" err="1">
                <a:solidFill>
                  <a:schemeClr val="tx1">
                    <a:lumMod val="95000"/>
                    <a:lumOff val="5000"/>
                  </a:schemeClr>
                </a:solidFill>
              </a:rPr>
              <a:t>Mazaydeh</a:t>
            </a:r>
            <a:endParaRPr lang="en-US" b="1" dirty="0">
              <a:solidFill>
                <a:schemeClr val="tx1">
                  <a:lumMod val="95000"/>
                  <a:lumOff val="5000"/>
                </a:schemeClr>
              </a:solidFill>
            </a:endParaRPr>
          </a:p>
          <a:p>
            <a:r>
              <a:rPr lang="en-US" b="1" dirty="0" err="1">
                <a:solidFill>
                  <a:schemeClr val="tx1">
                    <a:lumMod val="95000"/>
                    <a:lumOff val="5000"/>
                  </a:schemeClr>
                </a:solidFill>
              </a:rPr>
              <a:t>Areen</a:t>
            </a:r>
            <a:r>
              <a:rPr lang="en-US" b="1" dirty="0">
                <a:solidFill>
                  <a:schemeClr val="tx1">
                    <a:lumMod val="95000"/>
                    <a:lumOff val="5000"/>
                  </a:schemeClr>
                </a:solidFill>
              </a:rPr>
              <a:t> </a:t>
            </a:r>
            <a:r>
              <a:rPr lang="en-US" b="1" dirty="0" err="1">
                <a:solidFill>
                  <a:schemeClr val="tx1">
                    <a:lumMod val="95000"/>
                    <a:lumOff val="5000"/>
                  </a:schemeClr>
                </a:solidFill>
              </a:rPr>
              <a:t>Abudosh</a:t>
            </a:r>
            <a:endParaRPr lang="en-US" b="1" dirty="0">
              <a:solidFill>
                <a:schemeClr val="tx1">
                  <a:lumMod val="95000"/>
                  <a:lumOff val="5000"/>
                </a:schemeClr>
              </a:solidFill>
            </a:endParaRPr>
          </a:p>
          <a:p>
            <a:r>
              <a:rPr lang="en-US" b="1" dirty="0">
                <a:solidFill>
                  <a:schemeClr val="accent1">
                    <a:lumMod val="50000"/>
                  </a:schemeClr>
                </a:solidFill>
              </a:rPr>
              <a:t>*Supervision :</a:t>
            </a:r>
          </a:p>
          <a:p>
            <a:r>
              <a:rPr lang="en-US" b="1" dirty="0" err="1">
                <a:solidFill>
                  <a:schemeClr val="tx1">
                    <a:lumMod val="95000"/>
                    <a:lumOff val="5000"/>
                  </a:schemeClr>
                </a:solidFill>
              </a:rPr>
              <a:t>Dr.Emad</a:t>
            </a:r>
            <a:r>
              <a:rPr lang="en-US" b="1" dirty="0">
                <a:solidFill>
                  <a:schemeClr val="tx1">
                    <a:lumMod val="95000"/>
                    <a:lumOff val="5000"/>
                  </a:schemeClr>
                </a:solidFill>
              </a:rPr>
              <a:t> </a:t>
            </a:r>
            <a:r>
              <a:rPr lang="en-US" b="1" dirty="0" err="1">
                <a:solidFill>
                  <a:schemeClr val="tx1">
                    <a:lumMod val="95000"/>
                    <a:lumOff val="5000"/>
                  </a:schemeClr>
                </a:solidFill>
              </a:rPr>
              <a:t>Aborajooh</a:t>
            </a:r>
            <a:endParaRPr lang="en-US" b="1" dirty="0">
              <a:solidFill>
                <a:schemeClr val="tx1">
                  <a:lumMod val="95000"/>
                  <a:lumOff val="5000"/>
                </a:schemeClr>
              </a:solidFill>
            </a:endParaRPr>
          </a:p>
          <a:p>
            <a:pPr marL="285750" indent="-285750">
              <a:buFont typeface="Arial" panose="020B0604020202020204" pitchFamily="34" charset="0"/>
              <a:buChar char="•"/>
            </a:pPr>
            <a:endParaRPr lang="en-US" b="1" dirty="0">
              <a:solidFill>
                <a:schemeClr val="tx1">
                  <a:lumMod val="95000"/>
                  <a:lumOff val="5000"/>
                </a:schemeClr>
              </a:solidFill>
            </a:endParaRPr>
          </a:p>
        </p:txBody>
      </p:sp>
      <p:pic>
        <p:nvPicPr>
          <p:cNvPr id="4" name="Picture 3"/>
          <p:cNvPicPr>
            <a:picLocks/>
          </p:cNvPicPr>
          <p:nvPr/>
        </p:nvPicPr>
        <p:blipFill>
          <a:blip r:embed="rId2"/>
          <a:stretch>
            <a:fillRect/>
          </a:stretch>
        </p:blipFill>
        <p:spPr>
          <a:xfrm>
            <a:off x="6885709" y="3124199"/>
            <a:ext cx="4987637" cy="3227132"/>
          </a:xfrm>
          <a:prstGeom prst="rect">
            <a:avLst/>
          </a:prstGeom>
        </p:spPr>
      </p:pic>
    </p:spTree>
    <p:extLst>
      <p:ext uri="{BB962C8B-B14F-4D97-AF65-F5344CB8AC3E}">
        <p14:creationId xmlns:p14="http://schemas.microsoft.com/office/powerpoint/2010/main" val="36198194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7" name="Title 1048666"/>
          <p:cNvSpPr>
            <a:spLocks noGrp="1"/>
          </p:cNvSpPr>
          <p:nvPr>
            <p:ph type="title"/>
          </p:nvPr>
        </p:nvSpPr>
        <p:spPr>
          <a:xfrm>
            <a:off x="2378651" y="-527361"/>
            <a:ext cx="9813349" cy="4293377"/>
          </a:xfrm>
        </p:spPr>
        <p:txBody>
          <a:bodyPr>
            <a:normAutofit/>
          </a:bodyPr>
          <a:lstStyle/>
          <a:p>
            <a:r>
              <a:rPr lang="ar-JO" sz="2000" b="1" dirty="0">
                <a:latin typeface="+mn-lt"/>
              </a:rPr>
              <a:t>• If anal spasm occurs, ask the patient to breathe in </a:t>
            </a:r>
            <a:br>
              <a:rPr lang="ar-JO" sz="2000" b="1" dirty="0">
                <a:latin typeface="+mn-lt"/>
              </a:rPr>
            </a:br>
            <a:r>
              <a:rPr lang="ar-JO" sz="2000" b="1" dirty="0">
                <a:latin typeface="+mn-lt"/>
              </a:rPr>
              <a:t>deeply and relax. If necessary, use a local anaesthetic </a:t>
            </a:r>
            <a:br>
              <a:rPr lang="ar-JO" sz="2000" b="1" dirty="0">
                <a:latin typeface="+mn-lt"/>
              </a:rPr>
            </a:br>
            <a:r>
              <a:rPr lang="ar-JO" sz="2000" b="1" dirty="0">
                <a:latin typeface="+mn-lt"/>
              </a:rPr>
              <a:t>suppository or gel before trying again. If pain persists, </a:t>
            </a:r>
            <a:r>
              <a:rPr lang="en-US" sz="2000" b="1" dirty="0">
                <a:latin typeface="+mn-lt"/>
              </a:rPr>
              <a:t> </a:t>
            </a:r>
            <a:r>
              <a:rPr lang="ar-JO" sz="2000" b="1" dirty="0">
                <a:latin typeface="+mn-lt"/>
              </a:rPr>
              <a:t>examination under general anaesthesia may be </a:t>
            </a:r>
            <a:r>
              <a:rPr lang="ar-JO" sz="2000" b="1" dirty="0"/>
              <a:t>necessary</a:t>
            </a:r>
            <a:r>
              <a:rPr lang="ar-JO" sz="2000" b="1" dirty="0">
                <a:latin typeface="+mn-lt"/>
              </a:rPr>
              <a:t> .</a:t>
            </a:r>
            <a:br>
              <a:rPr lang="ar-JO" sz="2000" b="1" dirty="0">
                <a:latin typeface="+mn-lt"/>
              </a:rPr>
            </a:br>
            <a:br>
              <a:rPr lang="ar-JO" sz="2000" b="1" dirty="0">
                <a:latin typeface="+mn-lt"/>
              </a:rPr>
            </a:br>
            <a:r>
              <a:rPr lang="ar-JO" sz="2000" b="1" dirty="0">
                <a:latin typeface="+mn-lt"/>
              </a:rPr>
              <a:t>• Ask the patient to squeeze your finger with their </a:t>
            </a:r>
            <a:r>
              <a:rPr lang="ar-JO" sz="2000" b="1" dirty="0"/>
              <a:t>anal muscles and note any weakness of sphincter</a:t>
            </a:r>
            <a:r>
              <a:rPr lang="en-US" sz="2000" b="1" dirty="0"/>
              <a:t> contraction</a:t>
            </a:r>
            <a:r>
              <a:rPr lang="ar-JO" b="1" dirty="0"/>
              <a:t> </a:t>
            </a:r>
            <a:br>
              <a:rPr lang="en-US" sz="2000" b="1" dirty="0">
                <a:latin typeface="+mn-lt"/>
              </a:rPr>
            </a:br>
            <a:endParaRPr lang="ar-JO" b="1" dirty="0">
              <a:latin typeface="+mn-lt"/>
            </a:endParaRPr>
          </a:p>
        </p:txBody>
      </p:sp>
      <p:sp>
        <p:nvSpPr>
          <p:cNvPr id="1048669" name="TextBox 1048668"/>
          <p:cNvSpPr txBox="1"/>
          <p:nvPr/>
        </p:nvSpPr>
        <p:spPr>
          <a:xfrm>
            <a:off x="432393" y="3018971"/>
            <a:ext cx="9651898" cy="523220"/>
          </a:xfrm>
          <a:prstGeom prst="rect">
            <a:avLst/>
          </a:prstGeom>
        </p:spPr>
        <p:txBody>
          <a:bodyPr wrap="square" rtlCol="0">
            <a:spAutoFit/>
          </a:bodyPr>
          <a:lstStyle/>
          <a:p>
            <a:pPr algn="ctr"/>
            <a:r>
              <a:rPr lang="en-US" sz="2000" b="1" dirty="0">
                <a:solidFill>
                  <a:srgbClr val="000000"/>
                </a:solidFill>
              </a:rPr>
              <a:t>.rotate the finger 360 to asses the anal canal</a:t>
            </a:r>
            <a:r>
              <a:rPr lang="en-US" sz="2400" b="1" dirty="0">
                <a:solidFill>
                  <a:srgbClr val="000000"/>
                </a:solidFill>
              </a:rPr>
              <a:t> </a:t>
            </a:r>
            <a:r>
              <a:rPr lang="ar-JO" sz="2800" b="1" dirty="0">
                <a:solidFill>
                  <a:srgbClr val="000000"/>
                </a:solidFill>
              </a:rPr>
              <a:t> </a:t>
            </a:r>
          </a:p>
        </p:txBody>
      </p:sp>
      <p:pic>
        <p:nvPicPr>
          <p:cNvPr id="2097164" name="Picture 2097163"/>
          <p:cNvPicPr>
            <a:picLocks/>
          </p:cNvPicPr>
          <p:nvPr/>
        </p:nvPicPr>
        <p:blipFill>
          <a:blip r:embed="rId2"/>
          <a:stretch>
            <a:fillRect/>
          </a:stretch>
        </p:blipFill>
        <p:spPr>
          <a:xfrm>
            <a:off x="3488296" y="3989842"/>
            <a:ext cx="5686463" cy="2657173"/>
          </a:xfrm>
          <a:prstGeom prst="rect">
            <a:avLst/>
          </a:prstGeom>
        </p:spPr>
      </p:pic>
    </p:spTree>
    <p:extLst>
      <p:ext uri="{BB962C8B-B14F-4D97-AF65-F5344CB8AC3E}">
        <p14:creationId xmlns:p14="http://schemas.microsoft.com/office/powerpoint/2010/main" val="2029946196"/>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0" name="Title 1048669"/>
          <p:cNvSpPr>
            <a:spLocks noGrp="1"/>
          </p:cNvSpPr>
          <p:nvPr>
            <p:ph type="title"/>
          </p:nvPr>
        </p:nvSpPr>
        <p:spPr>
          <a:xfrm>
            <a:off x="2230582" y="332509"/>
            <a:ext cx="9961417" cy="1946563"/>
          </a:xfrm>
        </p:spPr>
        <p:txBody>
          <a:bodyPr>
            <a:normAutofit/>
          </a:bodyPr>
          <a:lstStyle/>
          <a:p>
            <a:r>
              <a:rPr lang="ar-JO" sz="2000" b="1" dirty="0">
                <a:latin typeface="+mn-lt"/>
              </a:rPr>
              <a:t>• Identify the uterine cervix in women and the prostate in </a:t>
            </a:r>
            <a:br>
              <a:rPr lang="ar-JO" sz="2000" b="1" dirty="0">
                <a:latin typeface="+mn-lt"/>
              </a:rPr>
            </a:br>
            <a:r>
              <a:rPr lang="ar-JO" sz="2000" b="1" dirty="0">
                <a:latin typeface="+mn-lt"/>
              </a:rPr>
              <a:t>men; assess the size, shape and consistency of the </a:t>
            </a:r>
            <a:br>
              <a:rPr lang="ar-JO" sz="2000" b="1" dirty="0">
                <a:latin typeface="+mn-lt"/>
              </a:rPr>
            </a:br>
            <a:r>
              <a:rPr lang="ar-JO" sz="2000" b="1" dirty="0">
                <a:latin typeface="+mn-lt"/>
              </a:rPr>
              <a:t>prostate and note any tenderness.</a:t>
            </a:r>
            <a:br>
              <a:rPr lang="ar-JO" sz="2000" b="1" dirty="0">
                <a:latin typeface="+mn-lt"/>
              </a:rPr>
            </a:br>
            <a:r>
              <a:rPr lang="ar-JO" sz="2000" b="1" dirty="0">
                <a:latin typeface="+mn-lt"/>
              </a:rPr>
              <a:t>• If the rectum contains faeces and you are in doubt about </a:t>
            </a:r>
            <a:br>
              <a:rPr lang="ar-JO" sz="2000" b="1" dirty="0">
                <a:latin typeface="+mn-lt"/>
              </a:rPr>
            </a:br>
            <a:r>
              <a:rPr lang="ar-JO" sz="2000" b="1" dirty="0">
                <a:latin typeface="+mn-lt"/>
              </a:rPr>
              <a:t>palpable masses, repeat the examination after the patient </a:t>
            </a:r>
            <a:br>
              <a:rPr lang="ar-JO" sz="2000" b="1" dirty="0">
                <a:latin typeface="+mn-lt"/>
              </a:rPr>
            </a:br>
            <a:r>
              <a:rPr lang="ar-JO" sz="2000" b="1" dirty="0">
                <a:latin typeface="+mn-lt"/>
              </a:rPr>
              <a:t>has defecated.</a:t>
            </a:r>
          </a:p>
        </p:txBody>
      </p:sp>
      <p:pic>
        <p:nvPicPr>
          <p:cNvPr id="2097160" name="Picture 2097159"/>
          <p:cNvPicPr>
            <a:picLocks/>
          </p:cNvPicPr>
          <p:nvPr/>
        </p:nvPicPr>
        <p:blipFill>
          <a:blip r:embed="rId2"/>
          <a:stretch>
            <a:fillRect/>
          </a:stretch>
        </p:blipFill>
        <p:spPr>
          <a:xfrm>
            <a:off x="5555671" y="2057400"/>
            <a:ext cx="5181601" cy="1870363"/>
          </a:xfrm>
          <a:prstGeom prst="rect">
            <a:avLst/>
          </a:prstGeom>
        </p:spPr>
      </p:pic>
      <p:sp>
        <p:nvSpPr>
          <p:cNvPr id="4" name="Title 1048671"/>
          <p:cNvSpPr txBox="1">
            <a:spLocks/>
          </p:cNvSpPr>
          <p:nvPr/>
        </p:nvSpPr>
        <p:spPr>
          <a:xfrm>
            <a:off x="1840392" y="2992581"/>
            <a:ext cx="8899143" cy="1648691"/>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b="0" kern="1200" cap="none">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r-JO" sz="2400" dirty="0">
                <a:latin typeface="Coming Soon"/>
              </a:rPr>
              <a:t>• </a:t>
            </a:r>
            <a:r>
              <a:rPr lang="ar-JO" sz="2400" b="1" dirty="0">
                <a:latin typeface="+mn-lt"/>
              </a:rPr>
              <a:t>Slowly withdraw your finger. Examine it for stool colour and the presence of blood or mucus</a:t>
            </a:r>
          </a:p>
        </p:txBody>
      </p:sp>
      <p:pic>
        <p:nvPicPr>
          <p:cNvPr id="5" name="Picture 4"/>
          <p:cNvPicPr>
            <a:picLocks/>
          </p:cNvPicPr>
          <p:nvPr/>
        </p:nvPicPr>
        <p:blipFill>
          <a:blip r:embed="rId3"/>
          <a:stretch>
            <a:fillRect/>
          </a:stretch>
        </p:blipFill>
        <p:spPr>
          <a:xfrm>
            <a:off x="6724118" y="4601333"/>
            <a:ext cx="4498064" cy="1936388"/>
          </a:xfrm>
          <a:prstGeom prst="rect">
            <a:avLst/>
          </a:prstGeom>
        </p:spPr>
      </p:pic>
      <p:sp>
        <p:nvSpPr>
          <p:cNvPr id="6" name="Title 2"/>
          <p:cNvSpPr txBox="1">
            <a:spLocks/>
          </p:cNvSpPr>
          <p:nvPr/>
        </p:nvSpPr>
        <p:spPr>
          <a:xfrm>
            <a:off x="1673929" y="5941975"/>
            <a:ext cx="4616035" cy="595746"/>
          </a:xfrm>
          <a:prstGeom prst="rect">
            <a:avLst/>
          </a:prstGeom>
          <a:solidFill>
            <a:schemeClr val="accent1">
              <a:lumMod val="60000"/>
              <a:lumOff val="40000"/>
            </a:schemeClr>
          </a:solidFill>
        </p:spPr>
        <p:txBody>
          <a:bodyPr vert="horz" lIns="91440" tIns="45720" rIns="91440" bIns="45720" rtlCol="0" anchor="b">
            <a:normAutofit/>
          </a:bodyPr>
          <a:lstStyle>
            <a:lvl1pPr algn="l" defTabSz="457200" rtl="0" eaLnBrk="1" latinLnBrk="0" hangingPunct="1">
              <a:spcBef>
                <a:spcPct val="0"/>
              </a:spcBef>
              <a:buNone/>
              <a:defRPr sz="4000" b="0" kern="1200" cap="none">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chemeClr val="tx1">
                    <a:lumMod val="95000"/>
                    <a:lumOff val="5000"/>
                  </a:schemeClr>
                </a:solidFill>
                <a:effectLst>
                  <a:outerShdw blurRad="38100" dist="38100" dir="2700000" algn="tl">
                    <a:srgbClr val="000000">
                      <a:alpha val="43137"/>
                    </a:srgbClr>
                  </a:outerShdw>
                </a:effectLst>
              </a:rPr>
              <a:t>https://youtu.be/bk1GTLpL_F8</a:t>
            </a:r>
          </a:p>
        </p:txBody>
      </p:sp>
    </p:spTree>
    <p:extLst>
      <p:ext uri="{BB962C8B-B14F-4D97-AF65-F5344CB8AC3E}">
        <p14:creationId xmlns:p14="http://schemas.microsoft.com/office/powerpoint/2010/main" val="2432404178"/>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4" name="Title 1048673"/>
          <p:cNvSpPr>
            <a:spLocks noGrp="1"/>
          </p:cNvSpPr>
          <p:nvPr>
            <p:ph type="title"/>
          </p:nvPr>
        </p:nvSpPr>
        <p:spPr>
          <a:xfrm>
            <a:off x="3251414" y="5237639"/>
            <a:ext cx="5838667" cy="2961739"/>
          </a:xfrm>
        </p:spPr>
        <p:txBody>
          <a:bodyPr>
            <a:normAutofit/>
          </a:bodyPr>
          <a:lstStyle/>
          <a:p>
            <a:pPr algn="ctr"/>
            <a:r>
              <a:rPr lang="en-US" sz="2222" b="1" dirty="0">
                <a:latin typeface="+mn-lt"/>
              </a:rPr>
              <a:t>To complete the examination</a:t>
            </a:r>
            <a:br>
              <a:rPr lang="en-US" sz="2222" b="1" dirty="0">
                <a:latin typeface="+mn-lt"/>
              </a:rPr>
            </a:br>
            <a:r>
              <a:rPr lang="en-US" sz="2222" b="1" dirty="0">
                <a:latin typeface="+mn-lt"/>
              </a:rPr>
              <a:t>1- document procedure </a:t>
            </a:r>
            <a:br>
              <a:rPr lang="en-US" sz="2222" b="1" dirty="0">
                <a:latin typeface="+mn-lt"/>
              </a:rPr>
            </a:br>
            <a:r>
              <a:rPr lang="en-US" sz="2222" b="1" dirty="0">
                <a:latin typeface="+mn-lt"/>
              </a:rPr>
              <a:t>2- abdominal examination</a:t>
            </a:r>
            <a:endParaRPr lang="ar-JO" sz="2222" b="1" dirty="0">
              <a:latin typeface="+mn-lt"/>
            </a:endParaRPr>
          </a:p>
        </p:txBody>
      </p:sp>
      <p:pic>
        <p:nvPicPr>
          <p:cNvPr id="2097163" name="Picture 2097162"/>
          <p:cNvPicPr>
            <a:picLocks/>
          </p:cNvPicPr>
          <p:nvPr/>
        </p:nvPicPr>
        <p:blipFill>
          <a:blip r:embed="rId2"/>
          <a:stretch>
            <a:fillRect/>
          </a:stretch>
        </p:blipFill>
        <p:spPr>
          <a:xfrm>
            <a:off x="2964873" y="374073"/>
            <a:ext cx="7674723" cy="4426274"/>
          </a:xfrm>
          <a:prstGeom prst="rect">
            <a:avLst/>
          </a:prstGeom>
        </p:spPr>
      </p:pic>
    </p:spTree>
    <p:extLst>
      <p:ext uri="{BB962C8B-B14F-4D97-AF65-F5344CB8AC3E}">
        <p14:creationId xmlns:p14="http://schemas.microsoft.com/office/powerpoint/2010/main" val="2132132305"/>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2677" y="2189673"/>
            <a:ext cx="8911687" cy="1280890"/>
          </a:xfrm>
        </p:spPr>
        <p:txBody>
          <a:bodyPr>
            <a:normAutofit/>
          </a:bodyPr>
          <a:lstStyle/>
          <a:p>
            <a:pPr algn="ctr"/>
            <a:r>
              <a:rPr lang="en-US" sz="5400" b="1" dirty="0">
                <a:solidFill>
                  <a:schemeClr val="accent1">
                    <a:lumMod val="50000"/>
                  </a:schemeClr>
                </a:solidFill>
              </a:rPr>
              <a:t>Thank you</a:t>
            </a:r>
          </a:p>
        </p:txBody>
      </p:sp>
    </p:spTree>
    <p:extLst>
      <p:ext uri="{BB962C8B-B14F-4D97-AF65-F5344CB8AC3E}">
        <p14:creationId xmlns:p14="http://schemas.microsoft.com/office/powerpoint/2010/main" val="3558270732"/>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accent1">
                    <a:lumMod val="50000"/>
                  </a:schemeClr>
                </a:solidFill>
              </a:rPr>
              <a:t>Definition</a:t>
            </a:r>
            <a:r>
              <a:rPr lang="en-US" dirty="0"/>
              <a:t> :</a:t>
            </a:r>
          </a:p>
        </p:txBody>
      </p:sp>
      <p:sp>
        <p:nvSpPr>
          <p:cNvPr id="3" name="Content Placeholder 2"/>
          <p:cNvSpPr>
            <a:spLocks noGrp="1"/>
          </p:cNvSpPr>
          <p:nvPr>
            <p:ph idx="1"/>
          </p:nvPr>
        </p:nvSpPr>
        <p:spPr>
          <a:xfrm>
            <a:off x="2258291" y="1620982"/>
            <a:ext cx="9698182" cy="4973782"/>
          </a:xfrm>
        </p:spPr>
        <p:txBody>
          <a:bodyPr/>
          <a:lstStyle/>
          <a:p>
            <a:r>
              <a:rPr lang="en-US" b="1" dirty="0"/>
              <a:t>A Physician insert his/her gloved fingers into anal opening to find out anal/ rectal pathology or anal sphincter tone.</a:t>
            </a:r>
          </a:p>
          <a:p>
            <a:endParaRPr lang="en-US" b="1" dirty="0"/>
          </a:p>
          <a:p>
            <a:r>
              <a:rPr lang="en-US" b="1" dirty="0"/>
              <a:t>The normal rectum is usually empty and smooth- walled, with the coccyx and sacrum lying posteriorly .</a:t>
            </a:r>
          </a:p>
          <a:p>
            <a:r>
              <a:rPr lang="en-US" b="1" dirty="0"/>
              <a:t>In male ,anterior to the rectum from below upwards, lie the membranous urethra ,the prostate and the base of the bladder. The normal prostate is smooth and firm ,with lateral lobes and median groove between them .</a:t>
            </a:r>
          </a:p>
          <a:p>
            <a:r>
              <a:rPr lang="en-US" b="1" dirty="0"/>
              <a:t>In female ,the vagina and cervix lie anteriorly .</a:t>
            </a:r>
          </a:p>
          <a:p>
            <a:r>
              <a:rPr lang="en-US" b="1" dirty="0"/>
              <a:t>The upper end of the anal canal is marked by the </a:t>
            </a:r>
            <a:r>
              <a:rPr lang="en-US" b="1" dirty="0" err="1"/>
              <a:t>puborectalis</a:t>
            </a:r>
            <a:r>
              <a:rPr lang="en-US" b="1" dirty="0"/>
              <a:t> muscle ,which is readily palpable and contracts as reflex action on coughing or conscious contraction by the patient .Beyond the anal canal, the rectum passes upwards and backwards along the curve of the sacrum</a:t>
            </a:r>
          </a:p>
          <a:p>
            <a:endParaRPr lang="en-US" b="1" dirty="0"/>
          </a:p>
          <a:p>
            <a:endParaRPr lang="en-US" b="1" dirty="0"/>
          </a:p>
        </p:txBody>
      </p:sp>
    </p:spTree>
    <p:extLst>
      <p:ext uri="{BB962C8B-B14F-4D97-AF65-F5344CB8AC3E}">
        <p14:creationId xmlns:p14="http://schemas.microsoft.com/office/powerpoint/2010/main" val="3395253135"/>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105" y="332509"/>
            <a:ext cx="8911687" cy="1280890"/>
          </a:xfrm>
        </p:spPr>
        <p:txBody>
          <a:bodyPr/>
          <a:lstStyle/>
          <a:p>
            <a:r>
              <a:rPr lang="en-US" b="1" dirty="0">
                <a:solidFill>
                  <a:schemeClr val="accent1">
                    <a:lumMod val="50000"/>
                  </a:schemeClr>
                </a:solidFill>
              </a:rPr>
              <a:t>Anatomy</a:t>
            </a:r>
          </a:p>
        </p:txBody>
      </p:sp>
      <p:pic>
        <p:nvPicPr>
          <p:cNvPr id="1026" name="Picture 2" descr="Male Reproductive Anatom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42257" y="1280891"/>
            <a:ext cx="4067494" cy="33465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Rectum - Position - Neurovascular Supply - TeachMeAnat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376" y="1181677"/>
            <a:ext cx="4568825" cy="361199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09549" y="4793673"/>
            <a:ext cx="3532909" cy="18980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95000"/>
                    <a:lumOff val="5000"/>
                  </a:schemeClr>
                </a:solidFill>
              </a:rPr>
              <a:t>In men, anterior to the lower 1/3 of the rectum lie the prostate ,bladder base and seminal vesicles.</a:t>
            </a:r>
          </a:p>
        </p:txBody>
      </p:sp>
      <p:sp>
        <p:nvSpPr>
          <p:cNvPr id="8" name="Rectangle 7"/>
          <p:cNvSpPr/>
          <p:nvPr/>
        </p:nvSpPr>
        <p:spPr>
          <a:xfrm>
            <a:off x="7713784" y="4793673"/>
            <a:ext cx="3743924" cy="18980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95000"/>
                    <a:lumOff val="5000"/>
                  </a:schemeClr>
                </a:solidFill>
              </a:rPr>
              <a:t>In women ,anterior to the lower 1/3 of the rectum lies the vagina .At the tip of the examination finger it may be possible to feel cervix and even a </a:t>
            </a:r>
            <a:r>
              <a:rPr lang="en-US" b="1" dirty="0" err="1">
                <a:solidFill>
                  <a:schemeClr val="tx1">
                    <a:lumMod val="95000"/>
                    <a:lumOff val="5000"/>
                  </a:schemeClr>
                </a:solidFill>
              </a:rPr>
              <a:t>retroverted</a:t>
            </a:r>
            <a:r>
              <a:rPr lang="en-US" b="1" dirty="0">
                <a:solidFill>
                  <a:schemeClr val="tx1">
                    <a:lumMod val="95000"/>
                    <a:lumOff val="5000"/>
                  </a:schemeClr>
                </a:solidFill>
              </a:rPr>
              <a:t> uterus </a:t>
            </a:r>
          </a:p>
        </p:txBody>
      </p:sp>
    </p:spTree>
    <p:extLst>
      <p:ext uri="{BB962C8B-B14F-4D97-AF65-F5344CB8AC3E}">
        <p14:creationId xmlns:p14="http://schemas.microsoft.com/office/powerpoint/2010/main" val="6533483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arn(inVertical)">
                                      <p:cBhvr>
                                        <p:cTn id="7" dur="500"/>
                                        <p:tgtEl>
                                          <p:spTgt spid="1028"/>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solidFill>
                  <a:schemeClr val="accent1">
                    <a:lumMod val="50000"/>
                  </a:schemeClr>
                </a:solidFill>
              </a:rPr>
              <a:t>Indication for rectal examination</a:t>
            </a:r>
            <a:r>
              <a:rPr lang="en-US" dirty="0"/>
              <a:t>:</a:t>
            </a:r>
          </a:p>
        </p:txBody>
      </p:sp>
      <p:sp>
        <p:nvSpPr>
          <p:cNvPr id="3" name="Content Placeholder 2"/>
          <p:cNvSpPr>
            <a:spLocks noGrp="1"/>
          </p:cNvSpPr>
          <p:nvPr>
            <p:ph idx="1"/>
          </p:nvPr>
        </p:nvSpPr>
        <p:spPr>
          <a:xfrm>
            <a:off x="2592925" y="1537854"/>
            <a:ext cx="9080067" cy="4262531"/>
          </a:xfrm>
        </p:spPr>
        <p:txBody>
          <a:bodyPr>
            <a:normAutofit/>
          </a:bodyPr>
          <a:lstStyle/>
          <a:p>
            <a:r>
              <a:rPr lang="en-US" sz="2400" b="1" dirty="0"/>
              <a:t>DRE is part of the abdominal examination .</a:t>
            </a:r>
            <a:endParaRPr lang="ar-JO" sz="2400" b="1" dirty="0"/>
          </a:p>
          <a:p>
            <a:r>
              <a:rPr lang="en-US" sz="2400" b="1" dirty="0"/>
              <a:t>Diagnosis of rectal tumors and other form of cancer .</a:t>
            </a:r>
          </a:p>
          <a:p>
            <a:r>
              <a:rPr lang="en-US" sz="2400" b="1" dirty="0"/>
              <a:t>Diagnosis of prostate disorder ,tumors and benign  prostatic hyperplasia .</a:t>
            </a:r>
          </a:p>
          <a:p>
            <a:r>
              <a:rPr lang="en-US" sz="2400" b="1" dirty="0"/>
              <a:t>Rectal pain and rectal bleeding </a:t>
            </a:r>
          </a:p>
          <a:p>
            <a:r>
              <a:rPr lang="en-US" sz="2400" b="1" dirty="0"/>
              <a:t>Changes of bowel habit .</a:t>
            </a:r>
          </a:p>
          <a:p>
            <a:r>
              <a:rPr lang="en-US" sz="2400" b="1" dirty="0"/>
              <a:t>Problems with urinary or </a:t>
            </a:r>
            <a:r>
              <a:rPr lang="en-US" sz="2400" b="1" dirty="0" err="1"/>
              <a:t>faecal</a:t>
            </a:r>
            <a:r>
              <a:rPr lang="en-US" sz="2400" b="1" dirty="0"/>
              <a:t> continence.</a:t>
            </a:r>
          </a:p>
          <a:p>
            <a:r>
              <a:rPr lang="en-US" sz="2400" b="1" dirty="0"/>
              <a:t>In exceptional circumstances to detect uterus and cervix (when vaginal examination is not possible.</a:t>
            </a:r>
          </a:p>
        </p:txBody>
      </p:sp>
    </p:spTree>
    <p:extLst>
      <p:ext uri="{BB962C8B-B14F-4D97-AF65-F5344CB8AC3E}">
        <p14:creationId xmlns:p14="http://schemas.microsoft.com/office/powerpoint/2010/main" val="1800043098"/>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0" name="Title 1048659"/>
          <p:cNvSpPr>
            <a:spLocks noGrp="1"/>
          </p:cNvSpPr>
          <p:nvPr>
            <p:ph type="title"/>
          </p:nvPr>
        </p:nvSpPr>
        <p:spPr/>
        <p:txBody>
          <a:bodyPr>
            <a:normAutofit/>
          </a:bodyPr>
          <a:lstStyle/>
          <a:p>
            <a:r>
              <a:rPr lang="en-US" b="1" dirty="0">
                <a:solidFill>
                  <a:schemeClr val="accent1">
                    <a:lumMod val="50000"/>
                  </a:schemeClr>
                </a:solidFill>
                <a:latin typeface="Coming Soon"/>
              </a:rPr>
              <a:t>Steps for DRE :</a:t>
            </a:r>
            <a:br>
              <a:rPr lang="en-US" dirty="0">
                <a:latin typeface="Coming Soon"/>
              </a:rPr>
            </a:br>
            <a:endParaRPr lang="ar-JO" dirty="0">
              <a:latin typeface="Coming Soon"/>
            </a:endParaRPr>
          </a:p>
        </p:txBody>
      </p:sp>
      <p:graphicFrame>
        <p:nvGraphicFramePr>
          <p:cNvPr id="4194304" name="Table 4194303"/>
          <p:cNvGraphicFramePr>
            <a:graphicFrameLocks/>
          </p:cNvGraphicFramePr>
          <p:nvPr>
            <p:extLst>
              <p:ext uri="{D42A27DB-BD31-4B8C-83A1-F6EECF244321}">
                <p14:modId xmlns:p14="http://schemas.microsoft.com/office/powerpoint/2010/main" val="2532742221"/>
              </p:ext>
            </p:extLst>
          </p:nvPr>
        </p:nvGraphicFramePr>
        <p:xfrm>
          <a:off x="2592924" y="1413164"/>
          <a:ext cx="8911687" cy="4793672"/>
        </p:xfrm>
        <a:graphic>
          <a:graphicData uri="http://schemas.openxmlformats.org/drawingml/2006/table">
            <a:tbl>
              <a:tblPr>
                <a:tableStyleId>{5DA37D80-6434-44D0-A028-1B22A696006F}</a:tableStyleId>
              </a:tblPr>
              <a:tblGrid>
                <a:gridCol w="2975767">
                  <a:extLst>
                    <a:ext uri="{9D8B030D-6E8A-4147-A177-3AD203B41FA5}">
                      <a16:colId xmlns:a16="http://schemas.microsoft.com/office/drawing/2014/main" val="20000"/>
                    </a:ext>
                  </a:extLst>
                </a:gridCol>
                <a:gridCol w="5935920">
                  <a:extLst>
                    <a:ext uri="{9D8B030D-6E8A-4147-A177-3AD203B41FA5}">
                      <a16:colId xmlns:a16="http://schemas.microsoft.com/office/drawing/2014/main" val="20001"/>
                    </a:ext>
                  </a:extLst>
                </a:gridCol>
              </a:tblGrid>
              <a:tr h="1198418">
                <a:tc>
                  <a:txBody>
                    <a:bodyPr/>
                    <a:lstStyle/>
                    <a:p>
                      <a:pPr marL="0" lvl="0" indent="0" algn="l" rtl="0">
                        <a:spcBef>
                          <a:spcPts val="0"/>
                        </a:spcBef>
                        <a:spcAft>
                          <a:spcPts val="0"/>
                        </a:spcAft>
                        <a:buNone/>
                      </a:pPr>
                      <a:r>
                        <a:rPr lang="en" sz="1800" b="1" dirty="0">
                          <a:uFill>
                            <a:noFill/>
                          </a:uFill>
                          <a:sym typeface="Abril Fatface"/>
                        </a:rPr>
                        <a:t>STEP-I</a:t>
                      </a:r>
                      <a:endParaRPr sz="1800" b="1" dirty="0">
                        <a:solidFill>
                          <a:schemeClr val="tx1">
                            <a:lumMod val="95000"/>
                            <a:lumOff val="5000"/>
                          </a:schemeClr>
                        </a:solidFill>
                        <a:latin typeface="Abril Fatface"/>
                        <a:ea typeface="Abril Fatface"/>
                        <a:cs typeface="Abril Fatface"/>
                        <a:sym typeface="Abril Fatface"/>
                      </a:endParaRPr>
                    </a:p>
                  </a:txBody>
                  <a:tcPr marL="91425" marR="91425" marT="91425" marB="91425" anchor="ctr"/>
                </a:tc>
                <a:tc>
                  <a:txBody>
                    <a:bodyPr/>
                    <a:lstStyle/>
                    <a:p>
                      <a:pPr marL="0" marR="0" lvl="0" indent="0" algn="l" rtl="0">
                        <a:lnSpc>
                          <a:spcPct val="100000"/>
                        </a:lnSpc>
                        <a:spcBef>
                          <a:spcPts val="0"/>
                        </a:spcBef>
                        <a:spcAft>
                          <a:spcPts val="1600"/>
                        </a:spcAft>
                        <a:buNone/>
                      </a:pPr>
                      <a:r>
                        <a:rPr lang="en" sz="1800" b="1" dirty="0">
                          <a:sym typeface="Manrope"/>
                        </a:rPr>
                        <a:t>CONSENT ,EXPOSURE</a:t>
                      </a:r>
                      <a:r>
                        <a:rPr lang="en" sz="1800" b="1" baseline="0" dirty="0">
                          <a:sym typeface="Manrope"/>
                        </a:rPr>
                        <a:t> ,POSITION , EQUIPMENT </a:t>
                      </a:r>
                      <a:endParaRPr sz="1800" b="1" dirty="0">
                        <a:solidFill>
                          <a:schemeClr val="tx1">
                            <a:lumMod val="95000"/>
                            <a:lumOff val="5000"/>
                          </a:schemeClr>
                        </a:solidFill>
                        <a:latin typeface="Manrope"/>
                        <a:ea typeface="Manrope"/>
                        <a:cs typeface="Manrope"/>
                        <a:sym typeface="Manrope"/>
                      </a:endParaRPr>
                    </a:p>
                  </a:txBody>
                  <a:tcPr marL="91425" marR="91425" marT="91425" marB="91425" anchor="ctr"/>
                </a:tc>
                <a:extLst>
                  <a:ext uri="{0D108BD9-81ED-4DB2-BD59-A6C34878D82A}">
                    <a16:rowId xmlns:a16="http://schemas.microsoft.com/office/drawing/2014/main" val="10000"/>
                  </a:ext>
                </a:extLst>
              </a:tr>
              <a:tr h="1198418">
                <a:tc>
                  <a:txBody>
                    <a:bodyPr/>
                    <a:lstStyle/>
                    <a:p>
                      <a:pPr marL="0" lvl="0" indent="0" algn="l" rtl="0">
                        <a:spcBef>
                          <a:spcPts val="0"/>
                        </a:spcBef>
                        <a:spcAft>
                          <a:spcPts val="0"/>
                        </a:spcAft>
                        <a:buNone/>
                      </a:pPr>
                      <a:r>
                        <a:rPr lang="en" sz="1800" b="1" dirty="0">
                          <a:uFill>
                            <a:noFill/>
                          </a:uFill>
                          <a:sym typeface="Abril Fatface"/>
                        </a:rPr>
                        <a:t>STEP-II</a:t>
                      </a:r>
                      <a:endParaRPr lang="en" sz="1800" b="1" dirty="0">
                        <a:solidFill>
                          <a:schemeClr val="tx1">
                            <a:lumMod val="95000"/>
                            <a:lumOff val="5000"/>
                          </a:schemeClr>
                        </a:solidFill>
                        <a:uFill>
                          <a:noFill/>
                        </a:uFill>
                        <a:latin typeface="Abril Fatface"/>
                        <a:ea typeface="Abril Fatface"/>
                        <a:cs typeface="Abril Fatface"/>
                        <a:sym typeface="Abril Fatface"/>
                      </a:endParaRPr>
                    </a:p>
                  </a:txBody>
                  <a:tcPr marL="91425" marR="91425" marT="91425" marB="91425" anchor="ctr"/>
                </a:tc>
                <a:tc>
                  <a:txBody>
                    <a:bodyPr/>
                    <a:lstStyle/>
                    <a:p>
                      <a:pPr marL="0" lvl="0" indent="0" algn="l" rtl="0">
                        <a:spcBef>
                          <a:spcPts val="0"/>
                        </a:spcBef>
                        <a:spcAft>
                          <a:spcPts val="1600"/>
                        </a:spcAft>
                        <a:buNone/>
                      </a:pPr>
                      <a:r>
                        <a:rPr lang="en-US" sz="1800" b="1" dirty="0">
                          <a:sym typeface="Manrope"/>
                        </a:rPr>
                        <a:t>INSPECTION</a:t>
                      </a:r>
                      <a:r>
                        <a:rPr lang="en-US" sz="1800" b="1" baseline="0" dirty="0">
                          <a:sym typeface="Manrope"/>
                        </a:rPr>
                        <a:t> </a:t>
                      </a:r>
                      <a:endParaRPr sz="1800" b="1" dirty="0">
                        <a:solidFill>
                          <a:schemeClr val="tx1">
                            <a:lumMod val="95000"/>
                            <a:lumOff val="5000"/>
                          </a:schemeClr>
                        </a:solidFill>
                        <a:latin typeface="Manrope"/>
                        <a:ea typeface="Manrope"/>
                        <a:cs typeface="Manrope"/>
                        <a:sym typeface="Manrope"/>
                      </a:endParaRPr>
                    </a:p>
                  </a:txBody>
                  <a:tcPr marL="91425" marR="91425" marT="91425" marB="91425" anchor="ctr"/>
                </a:tc>
                <a:extLst>
                  <a:ext uri="{0D108BD9-81ED-4DB2-BD59-A6C34878D82A}">
                    <a16:rowId xmlns:a16="http://schemas.microsoft.com/office/drawing/2014/main" val="10001"/>
                  </a:ext>
                </a:extLst>
              </a:tr>
              <a:tr h="1198418">
                <a:tc>
                  <a:txBody>
                    <a:bodyPr/>
                    <a:lstStyle/>
                    <a:p>
                      <a:pPr marL="0" lvl="0" indent="0" algn="l" rtl="0">
                        <a:spcBef>
                          <a:spcPts val="0"/>
                        </a:spcBef>
                        <a:spcAft>
                          <a:spcPts val="0"/>
                        </a:spcAft>
                        <a:buNone/>
                      </a:pPr>
                      <a:r>
                        <a:rPr lang="en" sz="1800" b="1" dirty="0">
                          <a:uFill>
                            <a:noFill/>
                          </a:uFill>
                          <a:sym typeface="Abril Fatface"/>
                        </a:rPr>
                        <a:t>STEP-III</a:t>
                      </a:r>
                      <a:endParaRPr sz="1800" b="1" dirty="0">
                        <a:solidFill>
                          <a:schemeClr val="tx1">
                            <a:lumMod val="95000"/>
                            <a:lumOff val="5000"/>
                          </a:schemeClr>
                        </a:solidFill>
                        <a:latin typeface="Abril Fatface"/>
                        <a:ea typeface="Abril Fatface"/>
                        <a:cs typeface="Abril Fatface"/>
                        <a:sym typeface="Abril Fatface"/>
                      </a:endParaRPr>
                    </a:p>
                  </a:txBody>
                  <a:tcPr marL="91425" marR="91425" marT="91425" marB="91425" anchor="ctr"/>
                </a:tc>
                <a:tc>
                  <a:txBody>
                    <a:bodyPr/>
                    <a:lstStyle/>
                    <a:p>
                      <a:pPr marL="0" lvl="0" indent="0" algn="l" rtl="0">
                        <a:spcBef>
                          <a:spcPts val="0"/>
                        </a:spcBef>
                        <a:spcAft>
                          <a:spcPts val="1600"/>
                        </a:spcAft>
                        <a:buNone/>
                      </a:pPr>
                      <a:r>
                        <a:rPr lang="en-US" sz="1800" b="1" dirty="0">
                          <a:sym typeface="Manrope"/>
                        </a:rPr>
                        <a:t>PALPATION</a:t>
                      </a:r>
                      <a:endParaRPr sz="1800" b="1" dirty="0">
                        <a:solidFill>
                          <a:schemeClr val="tx1">
                            <a:lumMod val="95000"/>
                            <a:lumOff val="5000"/>
                          </a:schemeClr>
                        </a:solidFill>
                        <a:latin typeface="Manrope"/>
                        <a:ea typeface="Manrope"/>
                        <a:cs typeface="Manrope"/>
                        <a:sym typeface="Manrope"/>
                      </a:endParaRPr>
                    </a:p>
                  </a:txBody>
                  <a:tcPr marL="91425" marR="91425" marT="91425" marB="91425" anchor="ctr"/>
                </a:tc>
                <a:extLst>
                  <a:ext uri="{0D108BD9-81ED-4DB2-BD59-A6C34878D82A}">
                    <a16:rowId xmlns:a16="http://schemas.microsoft.com/office/drawing/2014/main" val="10002"/>
                  </a:ext>
                </a:extLst>
              </a:tr>
              <a:tr h="1198418">
                <a:tc>
                  <a:txBody>
                    <a:bodyPr/>
                    <a:lstStyle/>
                    <a:p>
                      <a:pPr marL="0" lvl="0" indent="0" algn="l" rtl="0">
                        <a:spcBef>
                          <a:spcPts val="0"/>
                        </a:spcBef>
                        <a:spcAft>
                          <a:spcPts val="0"/>
                        </a:spcAft>
                        <a:buNone/>
                      </a:pPr>
                      <a:r>
                        <a:rPr lang="en" sz="1800" b="1" dirty="0">
                          <a:uFill>
                            <a:noFill/>
                          </a:uFill>
                          <a:sym typeface="Abril Fatface"/>
                        </a:rPr>
                        <a:t>STEP-IV</a:t>
                      </a:r>
                      <a:endParaRPr sz="1800" b="1" dirty="0">
                        <a:solidFill>
                          <a:schemeClr val="tx1">
                            <a:lumMod val="95000"/>
                            <a:lumOff val="5000"/>
                          </a:schemeClr>
                        </a:solidFill>
                        <a:latin typeface="Abril Fatface"/>
                        <a:ea typeface="Abril Fatface"/>
                        <a:cs typeface="Abril Fatface"/>
                        <a:sym typeface="Abril Fatface"/>
                      </a:endParaRPr>
                    </a:p>
                  </a:txBody>
                  <a:tcPr marL="91425" marR="91425" marT="91425" marB="91425" anchor="ctr"/>
                </a:tc>
                <a:tc>
                  <a:txBody>
                    <a:bodyPr/>
                    <a:lstStyle/>
                    <a:p>
                      <a:pPr marL="0" lvl="0" indent="0" algn="l" rtl="0">
                        <a:spcBef>
                          <a:spcPts val="0"/>
                        </a:spcBef>
                        <a:spcAft>
                          <a:spcPts val="0"/>
                        </a:spcAft>
                        <a:buNone/>
                      </a:pPr>
                      <a:r>
                        <a:rPr lang="en" sz="1800" b="1" dirty="0">
                          <a:sym typeface="Manrope"/>
                        </a:rPr>
                        <a:t>COMPLETION </a:t>
                      </a:r>
                      <a:endParaRPr sz="1800" b="1" dirty="0">
                        <a:solidFill>
                          <a:schemeClr val="tx1">
                            <a:lumMod val="95000"/>
                            <a:lumOff val="5000"/>
                          </a:schemeClr>
                        </a:solidFill>
                        <a:latin typeface="Manrope"/>
                        <a:ea typeface="Manrope"/>
                        <a:cs typeface="Manrope"/>
                        <a:sym typeface="Manrope"/>
                      </a:endParaRPr>
                    </a:p>
                  </a:txBody>
                  <a:tcPr marL="91425" marR="91425" marT="91425" marB="91425"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49485246"/>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1" name="Title 1048660"/>
          <p:cNvSpPr>
            <a:spLocks noGrp="1"/>
          </p:cNvSpPr>
          <p:nvPr>
            <p:ph type="title"/>
          </p:nvPr>
        </p:nvSpPr>
        <p:spPr>
          <a:xfrm>
            <a:off x="2757055" y="242352"/>
            <a:ext cx="9243569" cy="1280890"/>
          </a:xfrm>
        </p:spPr>
        <p:txBody>
          <a:bodyPr/>
          <a:lstStyle/>
          <a:p>
            <a:r>
              <a:rPr lang="en-US" b="1" dirty="0">
                <a:solidFill>
                  <a:schemeClr val="accent1">
                    <a:lumMod val="50000"/>
                  </a:schemeClr>
                </a:solidFill>
                <a:latin typeface="+mn-lt"/>
              </a:rPr>
              <a:t>Consent : </a:t>
            </a:r>
            <a:endParaRPr lang="ar-JO" b="1" dirty="0">
              <a:solidFill>
                <a:schemeClr val="accent1">
                  <a:lumMod val="50000"/>
                </a:schemeClr>
              </a:solidFill>
              <a:latin typeface="+mn-lt"/>
            </a:endParaRPr>
          </a:p>
        </p:txBody>
      </p:sp>
      <p:sp>
        <p:nvSpPr>
          <p:cNvPr id="1048662" name="Google Shape;774;p36"/>
          <p:cNvSpPr txBox="1">
            <a:spLocks noGrp="1"/>
          </p:cNvSpPr>
          <p:nvPr/>
        </p:nvSpPr>
        <p:spPr>
          <a:xfrm>
            <a:off x="2964873" y="1037477"/>
            <a:ext cx="5102171" cy="834600"/>
          </a:xfrm>
          <a:prstGeom prst="rect">
            <a:avLst/>
          </a:prstGeom>
        </p:spPr>
        <p:txBody>
          <a:bodyPr spcFirstLastPara="1" wrap="square" lIns="91425" tIns="91425" rIns="91425" bIns="91425" anchor="t" anchorCtr="0">
            <a:noAutofit/>
          </a:bodyPr>
          <a:lstStyle>
            <a:lvl1pPr marL="457200" marR="0" indent="-342900" algn="l" rtl="0">
              <a:lnSpc>
                <a:spcPct val="100000"/>
              </a:lnSpc>
              <a:spcBef>
                <a:spcPts val="0"/>
              </a:spcBef>
              <a:spcAft>
                <a:spcPts val="0"/>
              </a:spcAft>
              <a:buClr>
                <a:srgbClr val="000000"/>
              </a:buClr>
              <a:buSzPts val="1800"/>
              <a:buFont typeface="Arial"/>
              <a:buNone/>
              <a:defRPr sz="2600">
                <a:solidFill>
                  <a:srgbClr val="3C4EA2"/>
                </a:solidFill>
                <a:latin typeface="Abril Fatface"/>
                <a:ea typeface="Abril Fatface"/>
                <a:cs typeface="Abril Fatface"/>
                <a:sym typeface="Abril Fatface"/>
              </a:defRPr>
            </a:lvl1pPr>
            <a:lvl2pPr marL="9144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2pPr>
            <a:lvl3pPr marL="13716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3pPr>
            <a:lvl4pPr marL="18288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4pPr>
            <a:lvl5pPr marL="22860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5pPr>
            <a:lvl6pPr marL="27432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6pPr>
            <a:lvl7pPr marL="32004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7pPr>
            <a:lvl8pPr marL="36576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8pPr>
            <a:lvl9pPr marL="41148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9pPr>
          </a:lstStyle>
          <a:p>
            <a:pPr marL="0" indent="0">
              <a:buClr>
                <a:srgbClr val="18223F"/>
              </a:buClr>
              <a:buSzPts val="1100"/>
            </a:pPr>
            <a:r>
              <a:rPr lang="en" sz="2000" b="1" dirty="0">
                <a:solidFill>
                  <a:schemeClr val="tx1">
                    <a:lumMod val="95000"/>
                    <a:lumOff val="5000"/>
                  </a:schemeClr>
                </a:solidFill>
                <a:latin typeface="+mn-lt"/>
              </a:rPr>
              <a:t>Tell the patient what to</a:t>
            </a:r>
            <a:r>
              <a:rPr lang="en-US" sz="2000" b="1" dirty="0">
                <a:solidFill>
                  <a:schemeClr val="tx1">
                    <a:lumMod val="95000"/>
                    <a:lumOff val="5000"/>
                  </a:schemeClr>
                </a:solidFill>
                <a:latin typeface="+mn-lt"/>
              </a:rPr>
              <a:t> do</a:t>
            </a:r>
            <a:endParaRPr sz="2000" b="1" dirty="0">
              <a:solidFill>
                <a:schemeClr val="tx1">
                  <a:lumMod val="95000"/>
                  <a:lumOff val="5000"/>
                </a:schemeClr>
              </a:solidFill>
              <a:latin typeface="+mn-lt"/>
            </a:endParaRPr>
          </a:p>
        </p:txBody>
      </p:sp>
      <p:sp>
        <p:nvSpPr>
          <p:cNvPr id="1048663" name="Google Shape;777;p36"/>
          <p:cNvSpPr txBox="1">
            <a:spLocks noGrp="1"/>
          </p:cNvSpPr>
          <p:nvPr/>
        </p:nvSpPr>
        <p:spPr>
          <a:xfrm>
            <a:off x="2964873" y="1375068"/>
            <a:ext cx="7423201" cy="994018"/>
          </a:xfrm>
          <a:prstGeom prst="rect">
            <a:avLst/>
          </a:prstGeom>
        </p:spPr>
        <p:txBody>
          <a:bodyPr spcFirstLastPara="1" wrap="square" lIns="91425" tIns="91425" rIns="91425" bIns="91425" anchor="t" anchorCtr="0">
            <a:noAutofit/>
          </a:bodyPr>
          <a:lstStyle>
            <a:lvl1pPr marL="457200" marR="0" indent="-342900" algn="l" rtl="0">
              <a:lnSpc>
                <a:spcPct val="100000"/>
              </a:lnSpc>
              <a:spcBef>
                <a:spcPts val="0"/>
              </a:spcBef>
              <a:spcAft>
                <a:spcPts val="0"/>
              </a:spcAft>
              <a:buClr>
                <a:srgbClr val="000000"/>
              </a:buClr>
              <a:buSzPts val="1800"/>
              <a:buFont typeface="Arial"/>
              <a:buNone/>
              <a:defRPr sz="2600">
                <a:solidFill>
                  <a:srgbClr val="3C4EA2"/>
                </a:solidFill>
                <a:latin typeface="Abril Fatface"/>
                <a:ea typeface="Abril Fatface"/>
                <a:cs typeface="Abril Fatface"/>
                <a:sym typeface="Abril Fatface"/>
              </a:defRPr>
            </a:lvl1pPr>
            <a:lvl2pPr marL="9144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2pPr>
            <a:lvl3pPr marL="13716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3pPr>
            <a:lvl4pPr marL="18288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4pPr>
            <a:lvl5pPr marL="22860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5pPr>
            <a:lvl6pPr marL="27432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6pPr>
            <a:lvl7pPr marL="32004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7pPr>
            <a:lvl8pPr marL="36576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8pPr>
            <a:lvl9pPr marL="41148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9pPr>
          </a:lstStyle>
          <a:p>
            <a:pPr marL="0" indent="0">
              <a:buClr>
                <a:srgbClr val="18223F"/>
              </a:buClr>
              <a:buSzPts val="1100"/>
            </a:pPr>
            <a:r>
              <a:rPr lang="en-US" sz="2000" b="1" dirty="0">
                <a:solidFill>
                  <a:schemeClr val="tx1">
                    <a:lumMod val="95000"/>
                    <a:lumOff val="5000"/>
                  </a:schemeClr>
                </a:solidFill>
                <a:latin typeface="+mn-lt"/>
              </a:rPr>
              <a:t>T</a:t>
            </a:r>
            <a:r>
              <a:rPr lang="en" sz="2000" b="1" dirty="0">
                <a:solidFill>
                  <a:schemeClr val="tx1">
                    <a:lumMod val="95000"/>
                    <a:lumOff val="5000"/>
                  </a:schemeClr>
                </a:solidFill>
                <a:latin typeface="+mn-lt"/>
              </a:rPr>
              <a:t>he patient should give clear consent</a:t>
            </a:r>
            <a:r>
              <a:rPr lang="en" b="1" dirty="0">
                <a:solidFill>
                  <a:schemeClr val="tx1">
                    <a:lumMod val="95000"/>
                    <a:lumOff val="5000"/>
                  </a:schemeClr>
                </a:solidFill>
                <a:latin typeface="+mn-lt"/>
              </a:rPr>
              <a:t> </a:t>
            </a:r>
            <a:endParaRPr b="1" dirty="0">
              <a:solidFill>
                <a:schemeClr val="tx1">
                  <a:lumMod val="95000"/>
                  <a:lumOff val="5000"/>
                </a:schemeClr>
              </a:solidFill>
              <a:latin typeface="+mn-lt"/>
            </a:endParaRPr>
          </a:p>
        </p:txBody>
      </p:sp>
      <p:sp>
        <p:nvSpPr>
          <p:cNvPr id="1048664" name="Google Shape;780;p36"/>
          <p:cNvSpPr txBox="1">
            <a:spLocks noGrp="1"/>
          </p:cNvSpPr>
          <p:nvPr/>
        </p:nvSpPr>
        <p:spPr>
          <a:xfrm>
            <a:off x="2984469" y="1856647"/>
            <a:ext cx="4951874" cy="834600"/>
          </a:xfrm>
          <a:prstGeom prst="rect">
            <a:avLst/>
          </a:prstGeom>
        </p:spPr>
        <p:txBody>
          <a:bodyPr spcFirstLastPara="1" wrap="square" lIns="91425" tIns="91425" rIns="91425" bIns="91425" anchor="t" anchorCtr="0">
            <a:noAutofit/>
          </a:bodyPr>
          <a:lstStyle>
            <a:lvl1pPr marL="457200" marR="0" indent="-342900" algn="l" rtl="0">
              <a:lnSpc>
                <a:spcPct val="100000"/>
              </a:lnSpc>
              <a:spcBef>
                <a:spcPts val="0"/>
              </a:spcBef>
              <a:spcAft>
                <a:spcPts val="0"/>
              </a:spcAft>
              <a:buClr>
                <a:srgbClr val="000000"/>
              </a:buClr>
              <a:buSzPts val="1800"/>
              <a:buFont typeface="Arial"/>
              <a:buNone/>
              <a:defRPr sz="2600">
                <a:solidFill>
                  <a:srgbClr val="3C4EA2"/>
                </a:solidFill>
                <a:latin typeface="Abril Fatface"/>
                <a:ea typeface="Abril Fatface"/>
                <a:cs typeface="Abril Fatface"/>
                <a:sym typeface="Abril Fatface"/>
              </a:defRPr>
            </a:lvl1pPr>
            <a:lvl2pPr marL="9144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2pPr>
            <a:lvl3pPr marL="13716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3pPr>
            <a:lvl4pPr marL="18288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4pPr>
            <a:lvl5pPr marL="22860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5pPr>
            <a:lvl6pPr marL="27432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6pPr>
            <a:lvl7pPr marL="32004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7pPr>
            <a:lvl8pPr marL="36576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8pPr>
            <a:lvl9pPr marL="41148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9pPr>
          </a:lstStyle>
          <a:p>
            <a:pPr marL="0" indent="0">
              <a:buClr>
                <a:srgbClr val="18223F"/>
              </a:buClr>
              <a:buSzPts val="1100"/>
            </a:pPr>
            <a:r>
              <a:rPr lang="en-US" sz="2000" b="1" dirty="0">
                <a:solidFill>
                  <a:schemeClr val="tx1">
                    <a:lumMod val="95000"/>
                    <a:lumOff val="5000"/>
                  </a:schemeClr>
                </a:solidFill>
                <a:latin typeface="+mn-lt"/>
              </a:rPr>
              <a:t>O</a:t>
            </a:r>
            <a:r>
              <a:rPr lang="en" sz="2000" b="1" dirty="0">
                <a:solidFill>
                  <a:schemeClr val="tx1">
                    <a:lumMod val="95000"/>
                    <a:lumOff val="5000"/>
                  </a:schemeClr>
                </a:solidFill>
                <a:latin typeface="+mn-lt"/>
              </a:rPr>
              <a:t>ffer a chaperone</a:t>
            </a:r>
            <a:r>
              <a:rPr lang="en" b="1" dirty="0">
                <a:solidFill>
                  <a:schemeClr val="tx1">
                    <a:lumMod val="95000"/>
                    <a:lumOff val="5000"/>
                  </a:schemeClr>
                </a:solidFill>
                <a:latin typeface="+mn-lt"/>
              </a:rPr>
              <a:t> </a:t>
            </a:r>
            <a:endParaRPr b="1" dirty="0">
              <a:solidFill>
                <a:schemeClr val="tx1">
                  <a:lumMod val="95000"/>
                  <a:lumOff val="5000"/>
                </a:schemeClr>
              </a:solidFill>
              <a:latin typeface="+mn-lt"/>
            </a:endParaRPr>
          </a:p>
        </p:txBody>
      </p:sp>
      <p:sp>
        <p:nvSpPr>
          <p:cNvPr id="1048665" name="Google Shape;772;p36"/>
          <p:cNvSpPr txBox="1">
            <a:spLocks noGrp="1"/>
          </p:cNvSpPr>
          <p:nvPr/>
        </p:nvSpPr>
        <p:spPr>
          <a:xfrm>
            <a:off x="2757055" y="2639601"/>
            <a:ext cx="7940414" cy="614100"/>
          </a:xfrm>
          <a:prstGeom prst="rect">
            <a:avLst/>
          </a:prstGeom>
        </p:spPr>
        <p:txBody>
          <a:bodyPr spcFirstLastPara="1" wrap="square" lIns="91425" tIns="91425" rIns="91425" bIns="91425" anchor="t" anchorCtr="0">
            <a:noAutofit/>
          </a:bodyPr>
          <a:lstStyle>
            <a:lvl1pPr marR="0" algn="l">
              <a:lnSpc>
                <a:spcPct val="100000"/>
              </a:lnSpc>
              <a:spcBef>
                <a:spcPts val="0"/>
              </a:spcBef>
              <a:spcAft>
                <a:spcPts val="0"/>
              </a:spcAft>
              <a:buSzPts val="3900"/>
              <a:buNone/>
              <a:defRPr sz="3900">
                <a:solidFill>
                  <a:srgbClr val="18223F"/>
                </a:solidFill>
                <a:latin typeface="Abril Fatface"/>
                <a:ea typeface="Abril Fatface"/>
                <a:cs typeface="Abril Fatface"/>
                <a:sym typeface="Abril Fatface"/>
              </a:defRPr>
            </a:lvl1pPr>
            <a:lvl2pPr marR="0" algn="l">
              <a:lnSpc>
                <a:spcPct val="100000"/>
              </a:lnSpc>
              <a:spcBef>
                <a:spcPts val="0"/>
              </a:spcBef>
              <a:spcAft>
                <a:spcPts val="0"/>
              </a:spcAft>
              <a:buSzPts val="3900"/>
              <a:buNone/>
              <a:defRPr sz="3900">
                <a:solidFill>
                  <a:srgbClr val="18223F"/>
                </a:solidFill>
                <a:latin typeface="Abril Fatface"/>
                <a:ea typeface="Abril Fatface"/>
                <a:cs typeface="Abril Fatface"/>
                <a:sym typeface="Abril Fatface"/>
              </a:defRPr>
            </a:lvl2pPr>
            <a:lvl3pPr marR="0" algn="l">
              <a:lnSpc>
                <a:spcPct val="100000"/>
              </a:lnSpc>
              <a:spcBef>
                <a:spcPts val="0"/>
              </a:spcBef>
              <a:spcAft>
                <a:spcPts val="0"/>
              </a:spcAft>
              <a:buSzPts val="3900"/>
              <a:buNone/>
              <a:defRPr sz="3900">
                <a:solidFill>
                  <a:srgbClr val="18223F"/>
                </a:solidFill>
                <a:latin typeface="Abril Fatface"/>
                <a:ea typeface="Abril Fatface"/>
                <a:cs typeface="Abril Fatface"/>
                <a:sym typeface="Abril Fatface"/>
              </a:defRPr>
            </a:lvl3pPr>
            <a:lvl4pPr marR="0" algn="l">
              <a:lnSpc>
                <a:spcPct val="100000"/>
              </a:lnSpc>
              <a:spcBef>
                <a:spcPts val="0"/>
              </a:spcBef>
              <a:spcAft>
                <a:spcPts val="0"/>
              </a:spcAft>
              <a:buSzPts val="3900"/>
              <a:buNone/>
              <a:defRPr sz="3900">
                <a:solidFill>
                  <a:srgbClr val="18223F"/>
                </a:solidFill>
                <a:latin typeface="Abril Fatface"/>
                <a:ea typeface="Abril Fatface"/>
                <a:cs typeface="Abril Fatface"/>
                <a:sym typeface="Abril Fatface"/>
              </a:defRPr>
            </a:lvl4pPr>
            <a:lvl5pPr marR="0" algn="l">
              <a:lnSpc>
                <a:spcPct val="100000"/>
              </a:lnSpc>
              <a:spcBef>
                <a:spcPts val="0"/>
              </a:spcBef>
              <a:spcAft>
                <a:spcPts val="0"/>
              </a:spcAft>
              <a:buSzPts val="3900"/>
              <a:buNone/>
              <a:defRPr sz="3900">
                <a:solidFill>
                  <a:srgbClr val="18223F"/>
                </a:solidFill>
                <a:latin typeface="Abril Fatface"/>
                <a:ea typeface="Abril Fatface"/>
                <a:cs typeface="Abril Fatface"/>
                <a:sym typeface="Abril Fatface"/>
              </a:defRPr>
            </a:lvl5pPr>
            <a:lvl6pPr marR="0" algn="l">
              <a:lnSpc>
                <a:spcPct val="100000"/>
              </a:lnSpc>
              <a:spcBef>
                <a:spcPts val="0"/>
              </a:spcBef>
              <a:spcAft>
                <a:spcPts val="0"/>
              </a:spcAft>
              <a:buSzPts val="3900"/>
              <a:buNone/>
              <a:defRPr sz="3900">
                <a:solidFill>
                  <a:srgbClr val="18223F"/>
                </a:solidFill>
                <a:latin typeface="Abril Fatface"/>
                <a:ea typeface="Abril Fatface"/>
                <a:cs typeface="Abril Fatface"/>
                <a:sym typeface="Abril Fatface"/>
              </a:defRPr>
            </a:lvl6pPr>
            <a:lvl7pPr marR="0" algn="l">
              <a:lnSpc>
                <a:spcPct val="100000"/>
              </a:lnSpc>
              <a:spcBef>
                <a:spcPts val="0"/>
              </a:spcBef>
              <a:spcAft>
                <a:spcPts val="0"/>
              </a:spcAft>
              <a:buSzPts val="3900"/>
              <a:buNone/>
              <a:defRPr sz="3900">
                <a:solidFill>
                  <a:srgbClr val="18223F"/>
                </a:solidFill>
                <a:latin typeface="Abril Fatface"/>
                <a:ea typeface="Abril Fatface"/>
                <a:cs typeface="Abril Fatface"/>
                <a:sym typeface="Abril Fatface"/>
              </a:defRPr>
            </a:lvl7pPr>
            <a:lvl8pPr marR="0" algn="l">
              <a:lnSpc>
                <a:spcPct val="100000"/>
              </a:lnSpc>
              <a:spcBef>
                <a:spcPts val="0"/>
              </a:spcBef>
              <a:spcAft>
                <a:spcPts val="0"/>
              </a:spcAft>
              <a:buSzPts val="3900"/>
              <a:buNone/>
              <a:defRPr sz="3900">
                <a:solidFill>
                  <a:srgbClr val="18223F"/>
                </a:solidFill>
                <a:latin typeface="Abril Fatface"/>
                <a:ea typeface="Abril Fatface"/>
                <a:cs typeface="Abril Fatface"/>
                <a:sym typeface="Abril Fatface"/>
              </a:defRPr>
            </a:lvl8pPr>
            <a:lvl9pPr marR="0" algn="l">
              <a:lnSpc>
                <a:spcPct val="100000"/>
              </a:lnSpc>
              <a:spcBef>
                <a:spcPts val="0"/>
              </a:spcBef>
              <a:spcAft>
                <a:spcPts val="0"/>
              </a:spcAft>
              <a:buSzPts val="3900"/>
              <a:buNone/>
              <a:defRPr sz="3900">
                <a:solidFill>
                  <a:srgbClr val="18223F"/>
                </a:solidFill>
                <a:latin typeface="Abril Fatface"/>
                <a:ea typeface="Abril Fatface"/>
                <a:cs typeface="Abril Fatface"/>
                <a:sym typeface="Abril Fatface"/>
              </a:defRPr>
            </a:lvl9pPr>
          </a:lstStyle>
          <a:p>
            <a:pPr>
              <a:buClr>
                <a:srgbClr val="18223F"/>
              </a:buClr>
              <a:buSzPts val="1100"/>
            </a:pPr>
            <a:r>
              <a:rPr lang="en-US" b="1" dirty="0">
                <a:solidFill>
                  <a:schemeClr val="accent1">
                    <a:lumMod val="50000"/>
                  </a:schemeClr>
                </a:solidFill>
                <a:latin typeface="+mn-lt"/>
              </a:rPr>
              <a:t>E</a:t>
            </a:r>
            <a:r>
              <a:rPr lang="en" b="1" dirty="0">
                <a:solidFill>
                  <a:schemeClr val="accent1">
                    <a:lumMod val="50000"/>
                  </a:schemeClr>
                </a:solidFill>
                <a:latin typeface="+mn-lt"/>
              </a:rPr>
              <a:t>xposure </a:t>
            </a:r>
            <a:endParaRPr b="1" dirty="0">
              <a:solidFill>
                <a:schemeClr val="accent1">
                  <a:lumMod val="50000"/>
                </a:schemeClr>
              </a:solidFill>
              <a:latin typeface="+mn-lt"/>
            </a:endParaRPr>
          </a:p>
        </p:txBody>
      </p:sp>
      <p:sp>
        <p:nvSpPr>
          <p:cNvPr id="1048666" name="Google Shape;777;p36"/>
          <p:cNvSpPr txBox="1">
            <a:spLocks noGrp="1"/>
          </p:cNvSpPr>
          <p:nvPr/>
        </p:nvSpPr>
        <p:spPr>
          <a:xfrm>
            <a:off x="2757055" y="3524216"/>
            <a:ext cx="6112806" cy="872844"/>
          </a:xfrm>
          <a:prstGeom prst="rect">
            <a:avLst/>
          </a:prstGeom>
        </p:spPr>
        <p:txBody>
          <a:bodyPr spcFirstLastPara="1" wrap="square" lIns="91425" tIns="91425" rIns="91425" bIns="91425" anchor="t" anchorCtr="0">
            <a:noAutofit/>
          </a:bodyPr>
          <a:lstStyle>
            <a:lvl1pPr marL="457200" marR="0" indent="-342900" algn="l" rtl="0">
              <a:lnSpc>
                <a:spcPct val="100000"/>
              </a:lnSpc>
              <a:spcBef>
                <a:spcPts val="0"/>
              </a:spcBef>
              <a:spcAft>
                <a:spcPts val="0"/>
              </a:spcAft>
              <a:buClr>
                <a:srgbClr val="000000"/>
              </a:buClr>
              <a:buSzPts val="1800"/>
              <a:buFont typeface="Arial"/>
              <a:buNone/>
              <a:defRPr sz="2600">
                <a:solidFill>
                  <a:srgbClr val="3C4EA2"/>
                </a:solidFill>
                <a:latin typeface="Abril Fatface"/>
                <a:ea typeface="Abril Fatface"/>
                <a:cs typeface="Abril Fatface"/>
                <a:sym typeface="Abril Fatface"/>
              </a:defRPr>
            </a:lvl1pPr>
            <a:lvl2pPr marL="9144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2pPr>
            <a:lvl3pPr marL="13716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3pPr>
            <a:lvl4pPr marL="18288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4pPr>
            <a:lvl5pPr marL="22860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5pPr>
            <a:lvl6pPr marL="27432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6pPr>
            <a:lvl7pPr marL="32004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7pPr>
            <a:lvl8pPr marL="36576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8pPr>
            <a:lvl9pPr marL="41148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9pPr>
          </a:lstStyle>
          <a:p>
            <a:pPr marL="0" indent="0">
              <a:buClr>
                <a:srgbClr val="18223F"/>
              </a:buClr>
              <a:buSzPts val="1100"/>
            </a:pPr>
            <a:r>
              <a:rPr lang="en-US" sz="2000" b="1" dirty="0">
                <a:solidFill>
                  <a:schemeClr val="tx1">
                    <a:lumMod val="95000"/>
                    <a:lumOff val="5000"/>
                  </a:schemeClr>
                </a:solidFill>
                <a:latin typeface="+mn-lt"/>
              </a:rPr>
              <a:t>From the waist to the mid-thigh</a:t>
            </a:r>
            <a:r>
              <a:rPr lang="en-US" b="1" dirty="0">
                <a:solidFill>
                  <a:schemeClr val="tx1">
                    <a:lumMod val="95000"/>
                    <a:lumOff val="5000"/>
                  </a:schemeClr>
                </a:solidFill>
                <a:latin typeface="+mn-lt"/>
              </a:rPr>
              <a:t> </a:t>
            </a:r>
            <a:endParaRPr b="1" dirty="0">
              <a:solidFill>
                <a:schemeClr val="tx1">
                  <a:lumMod val="95000"/>
                  <a:lumOff val="5000"/>
                </a:schemeClr>
              </a:solidFill>
              <a:latin typeface="+mn-lt"/>
            </a:endParaRPr>
          </a:p>
        </p:txBody>
      </p:sp>
      <p:sp>
        <p:nvSpPr>
          <p:cNvPr id="1048667" name="Google Shape;780;p36"/>
          <p:cNvSpPr txBox="1">
            <a:spLocks noGrp="1"/>
          </p:cNvSpPr>
          <p:nvPr/>
        </p:nvSpPr>
        <p:spPr>
          <a:xfrm>
            <a:off x="2757055" y="4021225"/>
            <a:ext cx="2530800" cy="834600"/>
          </a:xfrm>
          <a:prstGeom prst="rect">
            <a:avLst/>
          </a:prstGeom>
        </p:spPr>
        <p:txBody>
          <a:bodyPr spcFirstLastPara="1" wrap="square" lIns="91425" tIns="91425" rIns="91425" bIns="91425" anchor="t" anchorCtr="0">
            <a:noAutofit/>
          </a:bodyPr>
          <a:lstStyle>
            <a:lvl1pPr marL="457200" marR="0" indent="-342900" algn="l" rtl="0">
              <a:lnSpc>
                <a:spcPct val="100000"/>
              </a:lnSpc>
              <a:spcBef>
                <a:spcPts val="0"/>
              </a:spcBef>
              <a:spcAft>
                <a:spcPts val="0"/>
              </a:spcAft>
              <a:buClr>
                <a:srgbClr val="000000"/>
              </a:buClr>
              <a:buSzPts val="1800"/>
              <a:buFont typeface="Arial"/>
              <a:buNone/>
              <a:defRPr sz="2600">
                <a:solidFill>
                  <a:srgbClr val="3C4EA2"/>
                </a:solidFill>
                <a:latin typeface="Abril Fatface"/>
                <a:ea typeface="Abril Fatface"/>
                <a:cs typeface="Abril Fatface"/>
                <a:sym typeface="Abril Fatface"/>
              </a:defRPr>
            </a:lvl1pPr>
            <a:lvl2pPr marL="9144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2pPr>
            <a:lvl3pPr marL="13716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3pPr>
            <a:lvl4pPr marL="18288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4pPr>
            <a:lvl5pPr marL="22860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5pPr>
            <a:lvl6pPr marL="27432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6pPr>
            <a:lvl7pPr marL="32004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7pPr>
            <a:lvl8pPr marL="36576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8pPr>
            <a:lvl9pPr marL="41148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9pPr>
          </a:lstStyle>
          <a:p>
            <a:pPr marL="0" indent="0">
              <a:buClr>
                <a:srgbClr val="18223F"/>
              </a:buClr>
              <a:buSzPts val="1100"/>
            </a:pPr>
            <a:r>
              <a:rPr lang="en-US" sz="2000" b="1" dirty="0">
                <a:solidFill>
                  <a:schemeClr val="tx1">
                    <a:lumMod val="95000"/>
                    <a:lumOff val="5000"/>
                  </a:schemeClr>
                </a:solidFill>
                <a:latin typeface="+mn-lt"/>
              </a:rPr>
              <a:t>Good light</a:t>
            </a:r>
            <a:endParaRPr sz="2000" b="1" dirty="0">
              <a:solidFill>
                <a:schemeClr val="tx1">
                  <a:lumMod val="95000"/>
                  <a:lumOff val="5000"/>
                </a:schemeClr>
              </a:solidFill>
              <a:latin typeface="+mn-lt"/>
            </a:endParaRPr>
          </a:p>
        </p:txBody>
      </p:sp>
      <p:sp>
        <p:nvSpPr>
          <p:cNvPr id="9" name="Title 1048667"/>
          <p:cNvSpPr txBox="1">
            <a:spLocks/>
          </p:cNvSpPr>
          <p:nvPr/>
        </p:nvSpPr>
        <p:spPr>
          <a:xfrm>
            <a:off x="2766004" y="4630135"/>
            <a:ext cx="2875236" cy="1662989"/>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r-JO" b="1" dirty="0">
                <a:solidFill>
                  <a:schemeClr val="accent1">
                    <a:lumMod val="50000"/>
                  </a:schemeClr>
                </a:solidFill>
                <a:latin typeface="+mn-lt"/>
              </a:rPr>
              <a:t>Equipment</a:t>
            </a:r>
          </a:p>
        </p:txBody>
      </p:sp>
      <p:sp>
        <p:nvSpPr>
          <p:cNvPr id="10" name="Google Shape;774;p36"/>
          <p:cNvSpPr txBox="1">
            <a:spLocks noGrp="1"/>
          </p:cNvSpPr>
          <p:nvPr/>
        </p:nvSpPr>
        <p:spPr>
          <a:xfrm>
            <a:off x="2929606" y="5348718"/>
            <a:ext cx="2530800" cy="834600"/>
          </a:xfrm>
          <a:prstGeom prst="rect">
            <a:avLst/>
          </a:prstGeom>
        </p:spPr>
        <p:txBody>
          <a:bodyPr spcFirstLastPara="1" wrap="square" lIns="91425" tIns="91425" rIns="91425" bIns="91425" anchor="t" anchorCtr="0">
            <a:noAutofit/>
          </a:bodyPr>
          <a:lstStyle>
            <a:lvl1pPr marL="457200" marR="0" indent="-342900" algn="l" rtl="0">
              <a:lnSpc>
                <a:spcPct val="100000"/>
              </a:lnSpc>
              <a:spcBef>
                <a:spcPts val="0"/>
              </a:spcBef>
              <a:spcAft>
                <a:spcPts val="0"/>
              </a:spcAft>
              <a:buClr>
                <a:srgbClr val="000000"/>
              </a:buClr>
              <a:buSzPts val="1800"/>
              <a:buFont typeface="Arial"/>
              <a:buNone/>
              <a:defRPr sz="2600">
                <a:solidFill>
                  <a:srgbClr val="3C4EA2"/>
                </a:solidFill>
                <a:latin typeface="Abril Fatface"/>
                <a:ea typeface="Abril Fatface"/>
                <a:cs typeface="Abril Fatface"/>
                <a:sym typeface="Abril Fatface"/>
              </a:defRPr>
            </a:lvl1pPr>
            <a:lvl2pPr marL="9144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2pPr>
            <a:lvl3pPr marL="13716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3pPr>
            <a:lvl4pPr marL="18288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4pPr>
            <a:lvl5pPr marL="22860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5pPr>
            <a:lvl6pPr marL="27432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6pPr>
            <a:lvl7pPr marL="32004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7pPr>
            <a:lvl8pPr marL="36576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8pPr>
            <a:lvl9pPr marL="4114800" marR="0" indent="-317500" algn="l" rtl="0">
              <a:lnSpc>
                <a:spcPct val="100000"/>
              </a:lnSpc>
              <a:spcBef>
                <a:spcPts val="0"/>
              </a:spcBef>
              <a:spcAft>
                <a:spcPts val="0"/>
              </a:spcAft>
              <a:buClr>
                <a:srgbClr val="000000"/>
              </a:buClr>
              <a:buSzPts val="1400"/>
              <a:buFont typeface="Arial"/>
              <a:buNone/>
              <a:defRPr>
                <a:solidFill>
                  <a:srgbClr val="18223F"/>
                </a:solidFill>
                <a:latin typeface="Manrope"/>
                <a:ea typeface="Manrope"/>
                <a:cs typeface="Manrope"/>
                <a:sym typeface="Manrope"/>
              </a:defRPr>
            </a:lvl9pPr>
          </a:lstStyle>
          <a:p>
            <a:pPr marL="0" lvl="0" indent="0" algn="l" rtl="0">
              <a:spcBef>
                <a:spcPts val="0"/>
              </a:spcBef>
              <a:spcAft>
                <a:spcPts val="0"/>
              </a:spcAft>
              <a:buClr>
                <a:srgbClr val="18223F"/>
              </a:buClr>
              <a:buSzPts val="1100"/>
              <a:buFont typeface="Arial"/>
              <a:buNone/>
            </a:pPr>
            <a:r>
              <a:rPr lang="en" b="1" dirty="0">
                <a:solidFill>
                  <a:schemeClr val="tx1">
                    <a:lumMod val="95000"/>
                    <a:lumOff val="5000"/>
                  </a:schemeClr>
                </a:solidFill>
                <a:latin typeface="+mn-lt"/>
              </a:rPr>
              <a:t>gloves</a:t>
            </a:r>
            <a:endParaRPr b="1" dirty="0">
              <a:solidFill>
                <a:schemeClr val="tx1">
                  <a:lumMod val="95000"/>
                  <a:lumOff val="5000"/>
                </a:schemeClr>
              </a:solidFill>
              <a:latin typeface="+mn-lt"/>
            </a:endParaRPr>
          </a:p>
        </p:txBody>
      </p:sp>
      <p:sp>
        <p:nvSpPr>
          <p:cNvPr id="11" name="TextBox 10"/>
          <p:cNvSpPr txBox="1"/>
          <p:nvPr/>
        </p:nvSpPr>
        <p:spPr>
          <a:xfrm>
            <a:off x="2899732" y="5891463"/>
            <a:ext cx="2891467" cy="461665"/>
          </a:xfrm>
          <a:prstGeom prst="rect">
            <a:avLst/>
          </a:prstGeom>
        </p:spPr>
        <p:txBody>
          <a:bodyPr wrap="square" rtlCol="0">
            <a:spAutoFit/>
          </a:bodyPr>
          <a:lstStyle/>
          <a:p>
            <a:r>
              <a:rPr lang="ar-JO" sz="2400" b="1" dirty="0">
                <a:solidFill>
                  <a:srgbClr val="000000"/>
                </a:solidFill>
              </a:rPr>
              <a:t>Lubricating jelly</a:t>
            </a:r>
          </a:p>
        </p:txBody>
      </p:sp>
      <p:pic>
        <p:nvPicPr>
          <p:cNvPr id="12" name="Picture 11"/>
          <p:cNvPicPr>
            <a:picLocks/>
          </p:cNvPicPr>
          <p:nvPr/>
        </p:nvPicPr>
        <p:blipFill>
          <a:blip r:embed="rId2"/>
          <a:stretch>
            <a:fillRect/>
          </a:stretch>
        </p:blipFill>
        <p:spPr>
          <a:xfrm>
            <a:off x="7135091" y="3136610"/>
            <a:ext cx="4696691" cy="3348589"/>
          </a:xfrm>
          <a:prstGeom prst="rect">
            <a:avLst/>
          </a:prstGeom>
        </p:spPr>
      </p:pic>
    </p:spTree>
    <p:extLst>
      <p:ext uri="{BB962C8B-B14F-4D97-AF65-F5344CB8AC3E}">
        <p14:creationId xmlns:p14="http://schemas.microsoft.com/office/powerpoint/2010/main" val="933198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6" name="Title 1048655"/>
          <p:cNvSpPr>
            <a:spLocks noGrp="1"/>
          </p:cNvSpPr>
          <p:nvPr>
            <p:ph type="title"/>
          </p:nvPr>
        </p:nvSpPr>
        <p:spPr>
          <a:xfrm>
            <a:off x="2119746" y="723011"/>
            <a:ext cx="7315200" cy="3071042"/>
          </a:xfrm>
        </p:spPr>
        <p:txBody>
          <a:bodyPr>
            <a:normAutofit fontScale="90000"/>
          </a:bodyPr>
          <a:lstStyle/>
          <a:p>
            <a:r>
              <a:rPr lang="en-US" sz="4444" b="1" dirty="0">
                <a:solidFill>
                  <a:schemeClr val="accent1">
                    <a:lumMod val="50000"/>
                  </a:schemeClr>
                </a:solidFill>
                <a:latin typeface="Coming Soon"/>
              </a:rPr>
              <a:t>Positions </a:t>
            </a:r>
            <a:r>
              <a:rPr lang="en-US" sz="4444" dirty="0">
                <a:latin typeface="Coming Soon"/>
              </a:rPr>
              <a:t>:</a:t>
            </a:r>
            <a:br>
              <a:rPr lang="en-US" dirty="0">
                <a:latin typeface="Coming Soon"/>
              </a:rPr>
            </a:br>
            <a:r>
              <a:rPr lang="en-US" dirty="0">
                <a:latin typeface="Coming Soon"/>
              </a:rPr>
              <a:t>1 </a:t>
            </a:r>
            <a:r>
              <a:rPr lang="en-US" sz="2222" dirty="0">
                <a:latin typeface="Coming Soon"/>
              </a:rPr>
              <a:t>left lateral decubitus position /Left-lateral position: patient on his left-side with legs flexed toward the abdomen/chest</a:t>
            </a:r>
            <a:br>
              <a:rPr lang="en-US" sz="2222" dirty="0">
                <a:latin typeface="Coming Soon"/>
              </a:rPr>
            </a:br>
            <a:r>
              <a:rPr lang="en-US" sz="2222" dirty="0">
                <a:latin typeface="Coming Soon"/>
              </a:rPr>
              <a:t>- It’s the best &amp; easiest for doctor.</a:t>
            </a:r>
            <a:br>
              <a:rPr lang="en-US" sz="2222" dirty="0">
                <a:latin typeface="Coming Soon"/>
              </a:rPr>
            </a:br>
            <a:br>
              <a:rPr lang="en-US" sz="2222" dirty="0">
                <a:latin typeface="Coming Soon"/>
              </a:rPr>
            </a:br>
            <a:r>
              <a:rPr lang="en-US" sz="2400" dirty="0">
                <a:latin typeface="Coming Soon"/>
              </a:rPr>
              <a:t>2 Modified lithotomy position: patient lies on the back with his knees flexed, and hips flexed and abducted.</a:t>
            </a:r>
            <a:br>
              <a:rPr lang="en-US" sz="2400" dirty="0">
                <a:latin typeface="Coming Soon"/>
              </a:rPr>
            </a:br>
            <a:br>
              <a:rPr lang="en-US" sz="2400" dirty="0">
                <a:latin typeface="Coming Soon"/>
              </a:rPr>
            </a:br>
            <a:r>
              <a:rPr lang="en-US" sz="2400" dirty="0">
                <a:latin typeface="Coming Soon"/>
              </a:rPr>
              <a:t>3 Standing-up position: patient standing up with heels slightly apart, toes turned in, and body leaning over the examining table on the elbows.</a:t>
            </a:r>
            <a:br>
              <a:rPr lang="en-US" sz="2400" dirty="0">
                <a:latin typeface="Coming Soon"/>
              </a:rPr>
            </a:br>
            <a:br>
              <a:rPr lang="en-US" sz="2400" dirty="0">
                <a:latin typeface="Coming Soon"/>
              </a:rPr>
            </a:br>
            <a:r>
              <a:rPr lang="en-US" sz="2400" dirty="0">
                <a:latin typeface="Coming Soon"/>
              </a:rPr>
              <a:t>4 </a:t>
            </a:r>
            <a:r>
              <a:rPr lang="ar-JO" sz="2400" dirty="0">
                <a:latin typeface="Coming Soon"/>
              </a:rPr>
              <a:t>Kneeling while resting on the table with the hands (or elbows)</a:t>
            </a:r>
            <a:endParaRPr lang="ar-JO" sz="2222" dirty="0">
              <a:latin typeface="Coming Soon"/>
            </a:endParaRPr>
          </a:p>
        </p:txBody>
      </p:sp>
      <p:pic>
        <p:nvPicPr>
          <p:cNvPr id="2097153" name="Picture 2097152"/>
          <p:cNvPicPr>
            <a:picLocks/>
          </p:cNvPicPr>
          <p:nvPr/>
        </p:nvPicPr>
        <p:blipFill>
          <a:blip r:embed="rId2"/>
          <a:stretch>
            <a:fillRect/>
          </a:stretch>
        </p:blipFill>
        <p:spPr>
          <a:xfrm>
            <a:off x="9708518" y="76560"/>
            <a:ext cx="2329937" cy="1682967"/>
          </a:xfrm>
          <a:prstGeom prst="rect">
            <a:avLst/>
          </a:prstGeom>
        </p:spPr>
      </p:pic>
      <p:pic>
        <p:nvPicPr>
          <p:cNvPr id="4" name="Picture 3"/>
          <p:cNvPicPr>
            <a:picLocks/>
          </p:cNvPicPr>
          <p:nvPr/>
        </p:nvPicPr>
        <p:blipFill>
          <a:blip r:embed="rId3"/>
          <a:stretch>
            <a:fillRect/>
          </a:stretch>
        </p:blipFill>
        <p:spPr>
          <a:xfrm>
            <a:off x="9703883" y="1922060"/>
            <a:ext cx="2334572" cy="1617775"/>
          </a:xfrm>
          <a:prstGeom prst="rect">
            <a:avLst/>
          </a:prstGeom>
        </p:spPr>
      </p:pic>
      <p:pic>
        <p:nvPicPr>
          <p:cNvPr id="5" name="Picture 4"/>
          <p:cNvPicPr>
            <a:picLocks/>
          </p:cNvPicPr>
          <p:nvPr/>
        </p:nvPicPr>
        <p:blipFill>
          <a:blip r:embed="rId4"/>
          <a:stretch>
            <a:fillRect/>
          </a:stretch>
        </p:blipFill>
        <p:spPr>
          <a:xfrm>
            <a:off x="9713625" y="3568526"/>
            <a:ext cx="2334572" cy="1646465"/>
          </a:xfrm>
          <a:prstGeom prst="rect">
            <a:avLst/>
          </a:prstGeom>
        </p:spPr>
      </p:pic>
      <p:pic>
        <p:nvPicPr>
          <p:cNvPr id="6" name="Picture 5"/>
          <p:cNvPicPr>
            <a:picLocks/>
          </p:cNvPicPr>
          <p:nvPr/>
        </p:nvPicPr>
        <p:blipFill>
          <a:blip r:embed="rId5"/>
          <a:stretch>
            <a:fillRect/>
          </a:stretch>
        </p:blipFill>
        <p:spPr>
          <a:xfrm>
            <a:off x="9703883" y="5243682"/>
            <a:ext cx="2344314" cy="1509166"/>
          </a:xfrm>
          <a:prstGeom prst="rect">
            <a:avLst/>
          </a:prstGeom>
        </p:spPr>
      </p:pic>
    </p:spTree>
    <p:extLst>
      <p:ext uri="{BB962C8B-B14F-4D97-AF65-F5344CB8AC3E}">
        <p14:creationId xmlns:p14="http://schemas.microsoft.com/office/powerpoint/2010/main" val="41380593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97153"/>
                                        </p:tgtEl>
                                        <p:attrNameLst>
                                          <p:attrName>style.visibility</p:attrName>
                                        </p:attrNameLst>
                                      </p:cBhvr>
                                      <p:to>
                                        <p:strVal val="visible"/>
                                      </p:to>
                                    </p:set>
                                    <p:animEffect transition="in" filter="fade">
                                      <p:cBhvr>
                                        <p:cTn id="7" dur="1000"/>
                                        <p:tgtEl>
                                          <p:spTgt spid="2097153"/>
                                        </p:tgtEl>
                                      </p:cBhvr>
                                    </p:animEffect>
                                    <p:anim calcmode="lin" valueType="num">
                                      <p:cBhvr>
                                        <p:cTn id="8" dur="1000" fill="hold"/>
                                        <p:tgtEl>
                                          <p:spTgt spid="2097153"/>
                                        </p:tgtEl>
                                        <p:attrNameLst>
                                          <p:attrName>ppt_x</p:attrName>
                                        </p:attrNameLst>
                                      </p:cBhvr>
                                      <p:tavLst>
                                        <p:tav tm="0">
                                          <p:val>
                                            <p:strVal val="#ppt_x"/>
                                          </p:val>
                                        </p:tav>
                                        <p:tav tm="100000">
                                          <p:val>
                                            <p:strVal val="#ppt_x"/>
                                          </p:val>
                                        </p:tav>
                                      </p:tavLst>
                                    </p:anim>
                                    <p:anim calcmode="lin" valueType="num">
                                      <p:cBhvr>
                                        <p:cTn id="9" dur="1000" fill="hold"/>
                                        <p:tgtEl>
                                          <p:spTgt spid="20971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3711" y="582546"/>
            <a:ext cx="9975272" cy="1280890"/>
          </a:xfrm>
        </p:spPr>
        <p:txBody>
          <a:bodyPr>
            <a:normAutofit fontScale="90000"/>
          </a:bodyPr>
          <a:lstStyle/>
          <a:p>
            <a:r>
              <a:rPr lang="en-US" sz="5400" b="1" dirty="0">
                <a:solidFill>
                  <a:schemeClr val="accent1">
                    <a:lumMod val="50000"/>
                  </a:schemeClr>
                </a:solidFill>
                <a:latin typeface="Coming Soon"/>
              </a:rPr>
              <a:t>Examination sequence</a:t>
            </a:r>
            <a:br>
              <a:rPr lang="en-US" sz="5400" b="1" dirty="0">
                <a:solidFill>
                  <a:schemeClr val="accent1">
                    <a:lumMod val="50000"/>
                  </a:schemeClr>
                </a:solidFill>
                <a:latin typeface="Coming Soon"/>
              </a:rPr>
            </a:br>
            <a:br>
              <a:rPr lang="en-US" sz="3100" dirty="0">
                <a:solidFill>
                  <a:schemeClr val="accent1">
                    <a:lumMod val="50000"/>
                  </a:schemeClr>
                </a:solidFill>
                <a:latin typeface="Coming Soon"/>
              </a:rPr>
            </a:br>
            <a:r>
              <a:rPr lang="en-US" sz="4400" u="sng" dirty="0">
                <a:solidFill>
                  <a:schemeClr val="accent1">
                    <a:lumMod val="50000"/>
                  </a:schemeClr>
                </a:solidFill>
                <a:latin typeface="+mn-lt"/>
              </a:rPr>
              <a:t>INSPECTION</a:t>
            </a:r>
            <a:r>
              <a:rPr lang="en-US" sz="5400" u="sng" dirty="0">
                <a:solidFill>
                  <a:schemeClr val="accent1">
                    <a:lumMod val="50000"/>
                  </a:schemeClr>
                </a:solidFill>
                <a:latin typeface="+mn-lt"/>
              </a:rPr>
              <a:t>:</a:t>
            </a:r>
            <a:br>
              <a:rPr lang="en-US" sz="5400" dirty="0">
                <a:solidFill>
                  <a:schemeClr val="accent1">
                    <a:lumMod val="50000"/>
                  </a:schemeClr>
                </a:solidFill>
                <a:latin typeface="Coming Soon"/>
              </a:rPr>
            </a:br>
            <a:r>
              <a:rPr lang="en-US" sz="5400" dirty="0">
                <a:latin typeface="Coming Soon"/>
              </a:rPr>
              <a:t>. </a:t>
            </a:r>
            <a:r>
              <a:rPr lang="en-US" dirty="0">
                <a:latin typeface="+mn-lt"/>
              </a:rPr>
              <a:t>Put on gloves and examine the perianal skin, using an effective light source.</a:t>
            </a:r>
            <a:br>
              <a:rPr lang="en-US" dirty="0">
                <a:latin typeface="+mn-lt"/>
              </a:rPr>
            </a:br>
            <a:r>
              <a:rPr lang="en-US" dirty="0">
                <a:latin typeface="Coming Soon"/>
              </a:rPr>
              <a:t>• </a:t>
            </a:r>
            <a:r>
              <a:rPr lang="en-US" dirty="0">
                <a:latin typeface="+mn-lt"/>
              </a:rPr>
              <a:t>Look for skin lesions, external hemorrhoids, fissures and fistulae.        </a:t>
            </a:r>
          </a:p>
        </p:txBody>
      </p:sp>
      <p:pic>
        <p:nvPicPr>
          <p:cNvPr id="3" name="Picture 2"/>
          <p:cNvPicPr>
            <a:picLocks/>
          </p:cNvPicPr>
          <p:nvPr/>
        </p:nvPicPr>
        <p:blipFill>
          <a:blip r:embed="rId2"/>
          <a:stretch>
            <a:fillRect/>
          </a:stretch>
        </p:blipFill>
        <p:spPr>
          <a:xfrm>
            <a:off x="6608619" y="4322618"/>
            <a:ext cx="5375564" cy="2382982"/>
          </a:xfrm>
          <a:prstGeom prst="rect">
            <a:avLst/>
          </a:prstGeom>
        </p:spPr>
      </p:pic>
    </p:spTree>
    <p:extLst>
      <p:ext uri="{BB962C8B-B14F-4D97-AF65-F5344CB8AC3E}">
        <p14:creationId xmlns:p14="http://schemas.microsoft.com/office/powerpoint/2010/main" val="177153941"/>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5" name="Title 1048664"/>
          <p:cNvSpPr>
            <a:spLocks noGrp="1"/>
          </p:cNvSpPr>
          <p:nvPr>
            <p:ph type="title"/>
          </p:nvPr>
        </p:nvSpPr>
        <p:spPr>
          <a:xfrm>
            <a:off x="2923309" y="1399308"/>
            <a:ext cx="7983945" cy="2047336"/>
          </a:xfrm>
        </p:spPr>
        <p:txBody>
          <a:bodyPr>
            <a:normAutofit fontScale="90000"/>
          </a:bodyPr>
          <a:lstStyle/>
          <a:p>
            <a:r>
              <a:rPr lang="en-US" sz="3555" u="sng" dirty="0">
                <a:solidFill>
                  <a:schemeClr val="accent1">
                    <a:lumMod val="50000"/>
                  </a:schemeClr>
                </a:solidFill>
                <a:latin typeface="+mn-lt"/>
              </a:rPr>
              <a:t>Palpation</a:t>
            </a:r>
            <a:r>
              <a:rPr lang="en-US" sz="2400" dirty="0">
                <a:latin typeface="+mn-lt"/>
              </a:rPr>
              <a:t> </a:t>
            </a:r>
            <a:br>
              <a:rPr lang="en-US" sz="2400" dirty="0">
                <a:latin typeface="+mn-lt"/>
              </a:rPr>
            </a:br>
            <a:br>
              <a:rPr lang="en-US" sz="2400" dirty="0">
                <a:latin typeface="+mn-lt"/>
              </a:rPr>
            </a:br>
            <a:r>
              <a:rPr lang="ar-JO" sz="2400" dirty="0">
                <a:latin typeface="+mn-lt"/>
              </a:rPr>
              <a:t>• Lubricate your index finger with water-based gel.</a:t>
            </a:r>
            <a:br>
              <a:rPr lang="ar-JO" sz="2400" dirty="0">
                <a:latin typeface="+mn-lt"/>
              </a:rPr>
            </a:br>
            <a:r>
              <a:rPr lang="ar-JO" sz="2400" dirty="0">
                <a:latin typeface="+mn-lt"/>
              </a:rPr>
              <a:t>• Place the pulp of your forefinger on the anal margin and </a:t>
            </a:r>
            <a:br>
              <a:rPr lang="ar-JO" sz="2400" dirty="0">
                <a:latin typeface="+mn-lt"/>
              </a:rPr>
            </a:br>
            <a:r>
              <a:rPr lang="ar-JO" sz="2400" dirty="0">
                <a:latin typeface="+mn-lt"/>
              </a:rPr>
              <a:t>apply steady pressure on the sphincter to push your </a:t>
            </a:r>
            <a:br>
              <a:rPr lang="ar-JO" sz="2400" dirty="0">
                <a:latin typeface="+mn-lt"/>
              </a:rPr>
            </a:br>
            <a:r>
              <a:rPr lang="ar-JO" sz="2400" dirty="0">
                <a:latin typeface="+mn-lt"/>
              </a:rPr>
              <a:t>finger gently through the anal canal into the rectum</a:t>
            </a:r>
          </a:p>
        </p:txBody>
      </p:sp>
      <p:pic>
        <p:nvPicPr>
          <p:cNvPr id="2097158" name="Picture 2097157"/>
          <p:cNvPicPr>
            <a:picLocks/>
          </p:cNvPicPr>
          <p:nvPr/>
        </p:nvPicPr>
        <p:blipFill>
          <a:blip r:embed="rId2"/>
          <a:stretch>
            <a:fillRect/>
          </a:stretch>
        </p:blipFill>
        <p:spPr>
          <a:xfrm>
            <a:off x="4243297" y="3588327"/>
            <a:ext cx="4918206" cy="3046598"/>
          </a:xfrm>
          <a:prstGeom prst="rect">
            <a:avLst/>
          </a:prstGeom>
        </p:spPr>
      </p:pic>
    </p:spTree>
    <p:extLst>
      <p:ext uri="{BB962C8B-B14F-4D97-AF65-F5344CB8AC3E}">
        <p14:creationId xmlns:p14="http://schemas.microsoft.com/office/powerpoint/2010/main" val="2441105331"/>
      </p:ext>
    </p:extLst>
  </p:cSld>
  <p:clrMapOvr>
    <a:masterClrMapping/>
  </p:clrMapOvr>
  <p:transition spd="slow">
    <p:randomBar dir="vert"/>
  </p:transition>
</p:sld>
</file>

<file path=ppt/theme/theme1.xml><?xml version="1.0" encoding="utf-8"?>
<a:theme xmlns:a="http://schemas.openxmlformats.org/drawingml/2006/main" name="Wisp">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286</TotalTime>
  <Words>398</Words>
  <Application>Microsoft Office PowerPoint</Application>
  <PresentationFormat>Widescreen</PresentationFormat>
  <Paragraphs>53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Wisp</vt:lpstr>
      <vt:lpstr>Digital Rectal Examination (DRE)</vt:lpstr>
      <vt:lpstr>Definition :</vt:lpstr>
      <vt:lpstr>Anatomy</vt:lpstr>
      <vt:lpstr> Indication for rectal examination:</vt:lpstr>
      <vt:lpstr>Steps for DRE : </vt:lpstr>
      <vt:lpstr>Consent : </vt:lpstr>
      <vt:lpstr>Positions : 1 left lateral decubitus position /Left-lateral position: patient on his left-side with legs flexed toward the abdomen/chest - It’s the best &amp; easiest for doctor.  2 Modified lithotomy position: patient lies on the back with his knees flexed, and hips flexed and abducted.  3 Standing-up position: patient standing up with heels slightly apart, toes turned in, and body leaning over the examining table on the elbows.  4 Kneeling while resting on the table with the hands (or elbows)</vt:lpstr>
      <vt:lpstr>Examination sequence  INSPECTION: . Put on gloves and examine the perianal skin, using an effective light source. • Look for skin lesions, external hemorrhoids, fissures and fistulae.        </vt:lpstr>
      <vt:lpstr>Palpation   • Lubricate your index finger with water-based gel. • Place the pulp of your forefinger on the anal margin and  apply steady pressure on the sphincter to push your  finger gently through the anal canal into the rectum</vt:lpstr>
      <vt:lpstr>• If anal spasm occurs, ask the patient to breathe in  deeply and relax. If necessary, use a local anaesthetic  suppository or gel before trying again. If pain persists,  examination under general anaesthesia may be necessary .  • Ask the patient to squeeze your finger with their anal muscles and note any weakness of sphincter contraction  </vt:lpstr>
      <vt:lpstr>• Identify the uterine cervix in women and the prostate in  men; assess the size, shape and consistency of the  prostate and note any tenderness. • If the rectum contains faeces and you are in doubt about  palpable masses, repeat the examination after the patient  has defecated.</vt:lpstr>
      <vt:lpstr>To complete the examination 1- document procedure  2- abdominal examination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Rectal Examination (DRE)</dc:title>
  <dc:creator>USER</dc:creator>
  <cp:lastModifiedBy>Sanabil Hassanat</cp:lastModifiedBy>
  <cp:revision>24</cp:revision>
  <dcterms:created xsi:type="dcterms:W3CDTF">2023-02-02T13:18:06Z</dcterms:created>
  <dcterms:modified xsi:type="dcterms:W3CDTF">2023-03-24T14:16:06Z</dcterms:modified>
</cp:coreProperties>
</file>