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69" r:id="rId15"/>
    <p:sldId id="272" r:id="rId16"/>
    <p:sldId id="274" r:id="rId17"/>
    <p:sldId id="275" r:id="rId18"/>
    <p:sldId id="276" r:id="rId19"/>
    <p:sldId id="289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1D67-EC5B-4DB9-ADF1-DDC1C8F4E1F2}" type="datetimeFigureOut">
              <a:rPr lang="en-GB" smtClean="0"/>
              <a:pPr/>
              <a:t>30/12/2023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27AC-60E8-420E-89C5-E4D9F1EF47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CCB-2C22-40E8-9BB7-D74BBE0C1773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999-0E84-44CA-8B20-86820DE2409F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8BB6-6FAC-4D82-B96F-BF8C32171103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02C9-B428-4259-ACF9-A050BB96B84A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47-62C6-42F7-97EE-EE667BBDB9A3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BEE4-0A3F-4429-BAF2-CEFE6FFE2C6C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97F0-5F43-4383-97AD-9ABDC2CF43FE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2E2-0511-4BF9-A653-7FE9203C98AB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69D-8E32-4BB6-B686-F60657A27784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C581-1151-4450-BF62-A83AC062CBF8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89B-2420-44EB-A86F-C1C143EBAA38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0A14-5573-4D96-B5A7-5712C4A0D1B4}" type="datetime1">
              <a:rPr lang="en-US" smtClean="0"/>
              <a:pPr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0"/>
            <a:ext cx="2926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BILE ACIDS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448" y="762000"/>
            <a:ext cx="5867400" cy="4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5288341"/>
            <a:ext cx="7638296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Professor Sameeh Al-Sarayreh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Professor of Medical Biochemistry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Department of Biochemistry and Molecular Biology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Faculty of Medicine, 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Mutah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 University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Image" r:id="rId3" imgW="29277797" imgH="16824568" progId="">
                  <p:embed/>
                </p:oleObj>
              </mc:Choice>
              <mc:Fallback>
                <p:oleObj name="Image" r:id="rId3" imgW="29277797" imgH="168245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972" y="928670"/>
                        <a:ext cx="5234606" cy="1643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647949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acid Or </a:t>
            </a:r>
            <a:r>
              <a:rPr lang="en-US" sz="1800" b="1" dirty="0" err="1">
                <a:latin typeface="Arial" charset="0"/>
              </a:rPr>
              <a:t>Taurocholic</a:t>
            </a:r>
            <a:r>
              <a:rPr lang="en-US" sz="1800" b="1" dirty="0">
                <a:latin typeface="Arial" charset="0"/>
              </a:rPr>
              <a:t> 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059663" y="3614742"/>
            <a:ext cx="894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</a:rPr>
              <a:t>Taurine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Glycine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1490157" y="3172777"/>
            <a:ext cx="1329243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67200"/>
          <a:ext cx="6928941" cy="170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Image" r:id="rId5" imgW="38122132" imgH="17002471" progId="">
                  <p:embed/>
                </p:oleObj>
              </mc:Choice>
              <mc:Fallback>
                <p:oleObj name="Image" r:id="rId5" imgW="38122132" imgH="1700247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959" y="4267200"/>
                        <a:ext cx="6928941" cy="1705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567740" y="3194462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" charset="0"/>
              </a:rPr>
              <a:t>+</a:t>
            </a: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238702" y="3364468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charset="0"/>
              </a:rPr>
              <a:t>OR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Bile Acid Conjugation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57600" y="4419600"/>
            <a:ext cx="52899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</a:rPr>
              <a:t>Bile salts: Sodium </a:t>
            </a:r>
            <a:r>
              <a:rPr lang="en-US" sz="3200" b="1" dirty="0" err="1">
                <a:solidFill>
                  <a:srgbClr val="FF0000"/>
                </a:solidFill>
              </a:rPr>
              <a:t>taurocholate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conjugated bile salt)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Biosynthesis of bile acids &amp; </a:t>
            </a:r>
            <a:r>
              <a:rPr lang="en-US" sz="2800" b="1" dirty="0" err="1">
                <a:solidFill>
                  <a:srgbClr val="FF0000"/>
                </a:solidFill>
              </a:rPr>
              <a:t>Enterohepatic</a:t>
            </a:r>
            <a:r>
              <a:rPr lang="en-US" sz="2800" b="1" dirty="0">
                <a:solidFill>
                  <a:srgbClr val="FF0000"/>
                </a:solidFill>
              </a:rPr>
              <a:t> circulation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Bile acid synthesis occurs in </a:t>
            </a:r>
            <a:r>
              <a:rPr lang="en-US" sz="2200" b="1" dirty="0">
                <a:solidFill>
                  <a:srgbClr val="0070C0"/>
                </a:solidFill>
              </a:rPr>
              <a:t>liver cells</a:t>
            </a:r>
            <a:r>
              <a:rPr lang="en-US" sz="2200" b="1" dirty="0"/>
              <a:t> which synthesize </a:t>
            </a:r>
            <a:r>
              <a:rPr lang="en-US" sz="2200" b="1" u="sng" dirty="0">
                <a:solidFill>
                  <a:srgbClr val="C00000"/>
                </a:solidFill>
              </a:rPr>
              <a:t>primary bile acids</a:t>
            </a:r>
            <a:r>
              <a:rPr lang="en-US" sz="2200" b="1" dirty="0"/>
              <a:t>  in humans from </a:t>
            </a:r>
            <a:r>
              <a:rPr lang="en-US" sz="2200" b="1" dirty="0">
                <a:solidFill>
                  <a:srgbClr val="0070C0"/>
                </a:solidFill>
              </a:rPr>
              <a:t>cholesterol.</a:t>
            </a:r>
            <a:endParaRPr lang="en-US" sz="2200" b="1" dirty="0"/>
          </a:p>
          <a:p>
            <a:pPr algn="just"/>
            <a:r>
              <a:rPr lang="en-US" sz="2200" b="1" dirty="0"/>
              <a:t>Bile acids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b="1" dirty="0"/>
              <a:t> in the </a:t>
            </a:r>
            <a:r>
              <a:rPr lang="en-US" sz="2200" b="1" dirty="0">
                <a:solidFill>
                  <a:srgbClr val="0070C0"/>
                </a:solidFill>
              </a:rPr>
              <a:t>gallbladder</a:t>
            </a:r>
            <a:r>
              <a:rPr lang="en-US" sz="2200" b="1" dirty="0"/>
              <a:t> and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b="1" dirty="0"/>
              <a:t> between the intestines and liver via the </a:t>
            </a:r>
            <a:r>
              <a:rPr lang="en-US" sz="2200" b="1" dirty="0" err="1"/>
              <a:t>enterohepatic</a:t>
            </a:r>
            <a:r>
              <a:rPr lang="en-US" sz="2200" b="1" dirty="0"/>
              <a:t> circulation. </a:t>
            </a:r>
            <a:endParaRPr lang="en-US" sz="2200" b="1" dirty="0" smtClean="0"/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When these bile acids are secreted into the lumen of the </a:t>
            </a:r>
            <a:r>
              <a:rPr lang="en-US" sz="2200" b="1" dirty="0">
                <a:solidFill>
                  <a:srgbClr val="0070C0"/>
                </a:solidFill>
              </a:rPr>
              <a:t>intestine</a:t>
            </a:r>
            <a:r>
              <a:rPr lang="en-US" sz="2200" b="1" dirty="0"/>
              <a:t>, bacterial partial </a:t>
            </a:r>
            <a:r>
              <a:rPr lang="en-US" sz="2200" b="1" u="sng" dirty="0" err="1"/>
              <a:t>dehydroxylation</a:t>
            </a:r>
            <a:r>
              <a:rPr lang="en-US" sz="2200" b="1" dirty="0"/>
              <a:t> </a:t>
            </a:r>
            <a:r>
              <a:rPr lang="en-US" sz="2200" b="1" dirty="0" smtClean="0"/>
              <a:t>(OH at carbon 7) forms </a:t>
            </a:r>
            <a:r>
              <a:rPr lang="en-US" sz="2200" b="1" dirty="0"/>
              <a:t>the </a:t>
            </a:r>
            <a:r>
              <a:rPr lang="en-US" sz="2200" b="1" u="sng" dirty="0">
                <a:solidFill>
                  <a:srgbClr val="C00000"/>
                </a:solidFill>
              </a:rPr>
              <a:t>secondary bile acids</a:t>
            </a:r>
            <a:r>
              <a:rPr lang="en-US" sz="2200" b="1" dirty="0"/>
              <a:t>.</a:t>
            </a:r>
          </a:p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Cholic</a:t>
            </a:r>
            <a:r>
              <a:rPr lang="en-US" sz="2200" b="1" dirty="0">
                <a:solidFill>
                  <a:srgbClr val="FF0000"/>
                </a:solidFill>
              </a:rPr>
              <a:t> acid is converted into </a:t>
            </a:r>
            <a:r>
              <a:rPr lang="en-US" sz="2200" b="1" dirty="0" err="1">
                <a:solidFill>
                  <a:srgbClr val="FF0000"/>
                </a:solidFill>
              </a:rPr>
              <a:t>deoxycholic</a:t>
            </a:r>
            <a:r>
              <a:rPr lang="en-US" sz="2200" b="1" dirty="0">
                <a:solidFill>
                  <a:srgbClr val="FF0000"/>
                </a:solidFill>
              </a:rPr>
              <a:t> acid and </a:t>
            </a:r>
            <a:r>
              <a:rPr lang="en-US" sz="2200" b="1" dirty="0" err="1">
                <a:solidFill>
                  <a:srgbClr val="FF0000"/>
                </a:solidFill>
              </a:rPr>
              <a:t>chenodeoxycholic</a:t>
            </a:r>
            <a:r>
              <a:rPr lang="en-US" sz="2200" b="1" dirty="0">
                <a:solidFill>
                  <a:srgbClr val="FF0000"/>
                </a:solidFill>
              </a:rPr>
              <a:t> acid </a:t>
            </a:r>
            <a:r>
              <a:rPr lang="en-US" sz="2200" b="1" dirty="0" smtClean="0">
                <a:solidFill>
                  <a:srgbClr val="FF0000"/>
                </a:solidFill>
              </a:rPr>
              <a:t>is converted into </a:t>
            </a:r>
            <a:r>
              <a:rPr lang="en-US" sz="2200" b="1" dirty="0" err="1">
                <a:solidFill>
                  <a:srgbClr val="FF0000"/>
                </a:solidFill>
              </a:rPr>
              <a:t>lithocholic</a:t>
            </a:r>
            <a:r>
              <a:rPr lang="en-US" sz="2200" b="1" dirty="0">
                <a:solidFill>
                  <a:srgbClr val="FF0000"/>
                </a:solidFill>
              </a:rPr>
              <a:t> acid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All these bile acids can be taken back up into the blood stream (~ 95%), return to the liver, and be re-secreted in a process known as </a:t>
            </a:r>
            <a:r>
              <a:rPr lang="en-US" sz="2200" b="1" dirty="0" err="1">
                <a:solidFill>
                  <a:srgbClr val="0070C0"/>
                </a:solidFill>
              </a:rPr>
              <a:t>enterohepatic</a:t>
            </a:r>
            <a:r>
              <a:rPr lang="en-US" sz="2200" b="1" dirty="0">
                <a:solidFill>
                  <a:srgbClr val="0070C0"/>
                </a:solidFill>
              </a:rPr>
              <a:t> circulation. </a:t>
            </a:r>
            <a:r>
              <a:rPr lang="en-US" sz="2200" b="1" dirty="0"/>
              <a:t>~5% are excreted in </a:t>
            </a:r>
            <a:r>
              <a:rPr lang="en-US" sz="2200" b="1" dirty="0" err="1"/>
              <a:t>faeces</a:t>
            </a:r>
            <a:r>
              <a:rPr lang="en-US" sz="2200" b="1" dirty="0"/>
              <a:t>.</a:t>
            </a:r>
          </a:p>
          <a:p>
            <a:pPr algn="just"/>
            <a:endParaRPr lang="en-US" sz="2200" b="1" dirty="0">
              <a:solidFill>
                <a:srgbClr val="0070C0"/>
              </a:solidFill>
            </a:endParaRPr>
          </a:p>
          <a:p>
            <a:pPr algn="just"/>
            <a:endParaRPr lang="en-US" sz="2200" b="1" dirty="0"/>
          </a:p>
          <a:p>
            <a:pPr algn="just"/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138198"/>
            <a:ext cx="7645192" cy="5587464"/>
            <a:chOff x="1347" y="675"/>
            <a:chExt cx="2743" cy="3185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4" name="Image" r:id="rId3" imgW="29531945" imgH="16849982" progId="">
                    <p:embed/>
                  </p:oleObj>
                </mc:Choice>
                <mc:Fallback>
                  <p:oleObj name="Image" r:id="rId3" imgW="29531945" imgH="1684998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4" y="675"/>
                          <a:ext cx="1256" cy="73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3333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5" name="Image" r:id="rId5" imgW="29277797" imgH="16824568" progId="">
                    <p:embed/>
                  </p:oleObj>
                </mc:Choice>
                <mc:Fallback>
                  <p:oleObj name="Image" r:id="rId5" imgW="29277797" imgH="16824568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" y="675"/>
                          <a:ext cx="1255" cy="7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6" name="Image" r:id="rId7" imgW="29430286" imgH="16900812" progId="">
                    <p:embed/>
                  </p:oleObj>
                </mc:Choice>
                <mc:Fallback>
                  <p:oleObj name="Image" r:id="rId7" imgW="29430286" imgH="16900812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" y="2883"/>
                          <a:ext cx="1152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77" name="Image" r:id="rId9" imgW="29379456" imgH="17078715" progId="">
                    <p:embed/>
                  </p:oleObj>
                </mc:Choice>
                <mc:Fallback>
                  <p:oleObj name="Image" r:id="rId9" imgW="29379456" imgH="17078715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8" y="2886"/>
                          <a:ext cx="1152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288" y="1827"/>
              <a:ext cx="802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by gut bacteria</a:t>
              </a: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48" y="1441"/>
              <a:ext cx="55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err="1">
                  <a:latin typeface="Arial" charset="0"/>
                </a:rPr>
                <a:t>Cholic</a:t>
              </a:r>
              <a:r>
                <a:rPr lang="en-US" sz="16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b="1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3042" y="1444"/>
              <a:ext cx="78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Chenodeoxycholic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2116" y="2520"/>
              <a:ext cx="11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>
                  <a:solidFill>
                    <a:srgbClr val="FF0000"/>
                  </a:solidFill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679" y="3555"/>
              <a:ext cx="5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3154" y="3562"/>
              <a:ext cx="55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Lithocholic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07" y="119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15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215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40" y="890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12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926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24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090874" y="609600"/>
            <a:ext cx="4071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rgbClr val="FF0000"/>
                </a:solidFill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152400"/>
            <a:ext cx="8229600" cy="9271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Primary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>
                <a:solidFill>
                  <a:srgbClr val="FF0000"/>
                </a:solidFill>
              </a:rPr>
              <a:t>secondary bile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Cholesterol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dirty="0" err="1"/>
              <a:t>Cholic</a:t>
            </a:r>
            <a:r>
              <a:rPr lang="en-US" sz="2400" b="1" dirty="0"/>
              <a:t> acid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Chenodeoxycholic</a:t>
            </a:r>
            <a:r>
              <a:rPr lang="en-US" sz="2400" b="1" dirty="0"/>
              <a:t> acid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Deoxy-cholic</a:t>
            </a:r>
            <a:r>
              <a:rPr lang="en-US" sz="2400" b="1" dirty="0"/>
              <a:t> acid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lithocholic</a:t>
            </a:r>
            <a:r>
              <a:rPr lang="en-US" sz="2400" b="1" dirty="0"/>
              <a:t> acid 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Glyco-lithocholic</a:t>
            </a:r>
            <a:r>
              <a:rPr lang="en-US" sz="20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Tauro-lithocholic</a:t>
            </a:r>
            <a:r>
              <a:rPr lang="en-US" sz="2000" dirty="0"/>
              <a:t> </a:t>
            </a:r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Tauro-Deoxycholic</a:t>
            </a:r>
            <a:r>
              <a:rPr lang="en-US" sz="2000" dirty="0"/>
              <a:t>  </a:t>
            </a:r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Glyco-Deoxycholic</a:t>
            </a:r>
            <a:r>
              <a:rPr lang="en-US" sz="2000" dirty="0"/>
              <a:t> </a:t>
            </a:r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Glyco-cholic</a:t>
            </a:r>
            <a:r>
              <a:rPr lang="en-US" sz="2400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Tauro-cholic</a:t>
            </a:r>
            <a:r>
              <a:rPr lang="en-US" sz="24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Glyco-chenodeoxycholic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Tauro-chenodeoxycholic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90800" y="5029200"/>
            <a:ext cx="394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 CONJUGATED bile acids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main function of bile acids is to act as </a:t>
            </a:r>
            <a:r>
              <a:rPr lang="en-US" sz="2400" b="1" dirty="0">
                <a:solidFill>
                  <a:srgbClr val="0070C0"/>
                </a:solidFill>
              </a:rPr>
              <a:t>powerful detergents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0070C0"/>
                </a:solidFill>
              </a:rPr>
              <a:t>emulsifying agents </a:t>
            </a:r>
            <a:r>
              <a:rPr lang="en-US" sz="2400" b="1" dirty="0"/>
              <a:t>in the intestines to aid the </a:t>
            </a:r>
            <a:r>
              <a:rPr lang="en-US" sz="2400" b="1" dirty="0">
                <a:solidFill>
                  <a:srgbClr val="008000"/>
                </a:solidFill>
              </a:rPr>
              <a:t>digestion and absorption </a:t>
            </a:r>
            <a:r>
              <a:rPr lang="en-US" sz="2400" b="1" dirty="0"/>
              <a:t>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b="1" dirty="0"/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b="1" dirty="0"/>
              <a:t>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b="1" dirty="0"/>
              <a:t>and other fatty products. 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endParaRPr lang="en-US" sz="2400" b="1" dirty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/>
              <a:t>  As </a:t>
            </a:r>
            <a:r>
              <a:rPr lang="en-US" sz="2400" b="1" dirty="0" err="1"/>
              <a:t>amphipathic</a:t>
            </a:r>
            <a:r>
              <a:rPr lang="en-US" sz="2400" b="1" dirty="0"/>
              <a:t> molecules, conjugated bile salts sit at the lipid/water interface to form </a:t>
            </a:r>
            <a:r>
              <a:rPr lang="en-US" sz="2400" b="1" dirty="0">
                <a:solidFill>
                  <a:srgbClr val="0070C0"/>
                </a:solidFill>
              </a:rPr>
              <a:t>micelles</a:t>
            </a:r>
            <a:r>
              <a:rPr lang="en-US" sz="2400" b="1" dirty="0"/>
              <a:t> and can </a:t>
            </a:r>
            <a:r>
              <a:rPr lang="en-US" sz="2400" b="1" dirty="0" err="1">
                <a:solidFill>
                  <a:srgbClr val="008000"/>
                </a:solidFill>
              </a:rPr>
              <a:t>solubilize</a:t>
            </a:r>
            <a:r>
              <a:rPr lang="en-US" sz="2400" b="1" dirty="0">
                <a:solidFill>
                  <a:srgbClr val="008000"/>
                </a:solidFill>
              </a:rPr>
              <a:t> lipids</a:t>
            </a:r>
            <a:r>
              <a:rPr lang="en-US" sz="2400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Bile acid-containing micelles aid </a:t>
            </a:r>
            <a:r>
              <a:rPr lang="en-US" sz="2400" b="1" dirty="0">
                <a:solidFill>
                  <a:srgbClr val="0070C0"/>
                </a:solidFill>
              </a:rPr>
              <a:t>lipases</a:t>
            </a:r>
            <a:r>
              <a:rPr lang="en-US" sz="2400" b="1" dirty="0"/>
              <a:t> to digest lipids.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b="1" dirty="0"/>
              <a:t>in bile.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3. This is the major pathway for the </a:t>
            </a:r>
            <a:r>
              <a:rPr lang="en-US" sz="2400" b="1" dirty="0">
                <a:solidFill>
                  <a:srgbClr val="0070C0"/>
                </a:solidFill>
              </a:rPr>
              <a:t>removal of cholesterol from the body</a:t>
            </a:r>
            <a:r>
              <a:rPr lang="en-US" sz="2400" b="1" dirty="0"/>
              <a:t> as ~ 5% of bile acids is lost into the </a:t>
            </a:r>
            <a:r>
              <a:rPr lang="en-US" sz="2400" b="1" dirty="0" err="1" smtClean="0"/>
              <a:t>faeces</a:t>
            </a:r>
            <a:r>
              <a:rPr lang="en-US" sz="2400" b="1" dirty="0"/>
              <a:t>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4. bile acids act as </a:t>
            </a:r>
            <a:r>
              <a:rPr lang="en-US" sz="2400" b="1" dirty="0">
                <a:solidFill>
                  <a:srgbClr val="0070C0"/>
                </a:solidFill>
              </a:rPr>
              <a:t>signaling molecules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They have an influence on the metabolism of lipids and of glucose.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364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Hyperlipidemia</a:t>
            </a:r>
            <a:r>
              <a:rPr lang="en-US" sz="4500" b="1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3500" b="1" dirty="0"/>
              <a:t>As bile acids are made from endogenous cholesterol, disruption of the </a:t>
            </a:r>
            <a:r>
              <a:rPr lang="en-US" sz="3500" b="1" dirty="0" err="1"/>
              <a:t>enterohepatic</a:t>
            </a:r>
            <a:r>
              <a:rPr lang="en-US" sz="3500" b="1" dirty="0"/>
              <a:t> circulation of bile acids will lower cholesterol. </a:t>
            </a:r>
            <a:endParaRPr lang="en-US" sz="3500" b="1" dirty="0" smtClean="0"/>
          </a:p>
          <a:p>
            <a:pPr algn="just"/>
            <a:endParaRPr lang="en-US" sz="3500" b="1" dirty="0"/>
          </a:p>
          <a:p>
            <a:pPr algn="just"/>
            <a:r>
              <a:rPr lang="en-US" sz="3500" b="1" dirty="0">
                <a:solidFill>
                  <a:srgbClr val="FF0000"/>
                </a:solidFill>
              </a:rPr>
              <a:t>Bile acid </a:t>
            </a:r>
            <a:r>
              <a:rPr lang="en-US" sz="3500" b="1" dirty="0" err="1">
                <a:solidFill>
                  <a:srgbClr val="FF0000"/>
                </a:solidFill>
              </a:rPr>
              <a:t>sequestrants</a:t>
            </a:r>
            <a:r>
              <a:rPr lang="en-US" sz="3500" b="1" dirty="0"/>
              <a:t> bind bile acids in the gut, preventing </a:t>
            </a:r>
            <a:r>
              <a:rPr lang="en-US" sz="3500" b="1" dirty="0" err="1"/>
              <a:t>reabsorption</a:t>
            </a:r>
            <a:r>
              <a:rPr lang="en-US" sz="3500" b="1" dirty="0"/>
              <a:t>. In so doing, more endogenous cholesterol is shunted into the production of bile acids, thereby lowering cholesterol levels. The sequestered bile acids are then excreted in the </a:t>
            </a:r>
            <a:r>
              <a:rPr lang="en-US" sz="3500" b="1" dirty="0" err="1" smtClean="0"/>
              <a:t>faeces</a:t>
            </a:r>
            <a:r>
              <a:rPr lang="en-US" sz="3500" b="1" dirty="0" smtClean="0"/>
              <a:t>.</a:t>
            </a:r>
          </a:p>
          <a:p>
            <a:endParaRPr lang="en-US" sz="3100" b="1" dirty="0" smtClean="0"/>
          </a:p>
          <a:p>
            <a:endParaRPr lang="en-US" sz="3100" b="1" dirty="0"/>
          </a:p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Cholestasis</a:t>
            </a:r>
            <a:endParaRPr lang="en-US" sz="4500" b="1" u="sng" dirty="0">
              <a:solidFill>
                <a:srgbClr val="FF0000"/>
              </a:solidFill>
            </a:endParaRPr>
          </a:p>
          <a:p>
            <a:r>
              <a:rPr lang="en-US" sz="3500" b="1" dirty="0"/>
              <a:t> Structural or functional abnormalities of the </a:t>
            </a:r>
            <a:r>
              <a:rPr lang="en-US" sz="3500" b="1" dirty="0" err="1"/>
              <a:t>biliary</a:t>
            </a:r>
            <a:r>
              <a:rPr lang="en-US" sz="3500" b="1" dirty="0"/>
              <a:t> system result in an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3500" b="1" dirty="0"/>
              <a:t>. Bile acids are related to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35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76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Colon cancer</a:t>
            </a:r>
          </a:p>
          <a:p>
            <a:r>
              <a:rPr lang="en-US" sz="2600" b="1" dirty="0"/>
              <a:t>At high concentrations, </a:t>
            </a:r>
            <a:r>
              <a:rPr lang="en-US" sz="2600" b="1" dirty="0">
                <a:solidFill>
                  <a:srgbClr val="008000"/>
                </a:solidFill>
              </a:rPr>
              <a:t>bile acids are toxic </a:t>
            </a:r>
            <a:r>
              <a:rPr lang="en-US" sz="2600" b="1" dirty="0"/>
              <a:t>and their presence is relevant to colon cancer. </a:t>
            </a:r>
          </a:p>
          <a:p>
            <a:pPr>
              <a:buNone/>
            </a:pPr>
            <a:endParaRPr lang="en-US" sz="2600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300" b="1" u="sng" dirty="0">
                <a:solidFill>
                  <a:srgbClr val="FF0000"/>
                </a:solidFill>
              </a:rPr>
              <a:t>Gallstones</a:t>
            </a:r>
            <a:r>
              <a:rPr lang="en-US" sz="3300" b="1" u="sng" dirty="0" smtClean="0">
                <a:solidFill>
                  <a:srgbClr val="FF0000"/>
                </a:solidFill>
              </a:rPr>
              <a:t>:</a:t>
            </a:r>
            <a:endParaRPr lang="en-US" sz="2600" b="1" dirty="0">
              <a:solidFill>
                <a:srgbClr val="008000"/>
              </a:solidFill>
            </a:endParaRPr>
          </a:p>
          <a:p>
            <a:pPr algn="just"/>
            <a:r>
              <a:rPr lang="en-US" sz="2600" b="1" dirty="0"/>
              <a:t> Lower concentrations of </a:t>
            </a:r>
            <a:r>
              <a:rPr lang="en-US" sz="2600" b="1" u="sng" dirty="0">
                <a:solidFill>
                  <a:srgbClr val="7030A0"/>
                </a:solidFill>
              </a:rPr>
              <a:t>Bile acids </a:t>
            </a:r>
            <a:r>
              <a:rPr lang="en-US" sz="2600" b="1" dirty="0"/>
              <a:t>or </a:t>
            </a:r>
            <a:r>
              <a:rPr lang="en-US" sz="2600" b="1" u="sng" dirty="0">
                <a:solidFill>
                  <a:srgbClr val="7030A0"/>
                </a:solidFill>
              </a:rPr>
              <a:t>Phospholipids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/>
              <a:t>in bile reduce cholesterol solubility and lead to microcrystal formation. </a:t>
            </a:r>
          </a:p>
          <a:p>
            <a:pPr algn="just"/>
            <a:r>
              <a:rPr lang="en-US" sz="2600" b="1" dirty="0"/>
              <a:t>Oral therapy with </a:t>
            </a:r>
            <a:r>
              <a:rPr lang="en-US" sz="2600" b="1" dirty="0" err="1"/>
              <a:t>chenodeoxycholic</a:t>
            </a:r>
            <a:r>
              <a:rPr lang="en-US" sz="2600" b="1" dirty="0"/>
              <a:t> acid has been used to dissolve cholesterol gallstones.</a:t>
            </a:r>
            <a:r>
              <a:rPr lang="en-US" sz="2600" b="1" baseline="300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Steroid Hormones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867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Bile acids are </a:t>
            </a:r>
            <a:r>
              <a:rPr lang="en-GB" sz="2000" b="1" dirty="0" err="1" smtClean="0"/>
              <a:t>hydroxylated</a:t>
            </a:r>
            <a:r>
              <a:rPr lang="en-GB" sz="2000" b="1" dirty="0" smtClean="0"/>
              <a:t> steroids, synthesized in the liver from cholesterol. </a:t>
            </a:r>
            <a:r>
              <a:rPr lang="en-GB" sz="2000" b="1" dirty="0" err="1" smtClean="0"/>
              <a:t>Peroxisomal</a:t>
            </a:r>
            <a:r>
              <a:rPr lang="en-GB" sz="2000" b="1" dirty="0" smtClean="0"/>
              <a:t> enzymes assist in the hepatic biosynthesis of bile acids. 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2551837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acids are found predominantly in the bile of mammals and other vertebrates. Diverse bile acids are synthesized in the liver. 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Bile acids are conjugated with </a:t>
            </a:r>
            <a:r>
              <a:rPr lang="en-GB" sz="2000" b="1" dirty="0" err="1" smtClean="0"/>
              <a:t>taurine</a:t>
            </a:r>
            <a:r>
              <a:rPr lang="en-GB" sz="2000" b="1" dirty="0" smtClean="0"/>
              <a:t> or </a:t>
            </a:r>
            <a:r>
              <a:rPr lang="en-GB" sz="2000" b="1" dirty="0" err="1" smtClean="0"/>
              <a:t>glycine</a:t>
            </a:r>
            <a:r>
              <a:rPr lang="en-GB" sz="2000" b="1" dirty="0" smtClean="0"/>
              <a:t> residues to give anions called bile salts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4385608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 synthesis occurs in liver cells, which synthesize primary bile acids (</a:t>
            </a:r>
            <a:r>
              <a:rPr lang="en-GB" sz="2000" b="1" dirty="0" err="1" smtClean="0"/>
              <a:t>cholic</a:t>
            </a:r>
            <a:r>
              <a:rPr lang="en-GB" sz="2000" b="1" dirty="0" smtClean="0"/>
              <a:t> acid and </a:t>
            </a:r>
            <a:r>
              <a:rPr lang="en-GB" sz="2000" b="1" dirty="0" err="1" smtClean="0"/>
              <a:t>chenodeoxycholic</a:t>
            </a:r>
            <a:r>
              <a:rPr lang="en-GB" sz="2000" b="1" dirty="0" smtClean="0"/>
              <a:t> acid in humans)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Approximately 600 mg of bile salts are synthesized daily to replace bile acids lost in the </a:t>
            </a:r>
            <a:r>
              <a:rPr lang="en-GB" sz="2000" b="1" dirty="0" err="1" smtClean="0"/>
              <a:t>feces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57200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Bile acids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4421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Corticosteroids are a class of steroid hormones that are produced in the adrenal cortex of vertebrates.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u="sng" dirty="0" smtClean="0">
                <a:solidFill>
                  <a:srgbClr val="FF0000"/>
                </a:solidFill>
              </a:rPr>
              <a:t>Two main classes of corticosteroids</a:t>
            </a:r>
            <a:r>
              <a:rPr lang="en-GB" sz="2000" b="1" dirty="0" smtClean="0"/>
              <a:t>, glucocorticoids and mineralocorticoids, are involved in a wide range of physiological processes, including stress response, immune response, and regulation of inflammation, carbohydrate metabolism, protein catabolism, blood electrolyte levels, and behaviour.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Some common naturally occurring steroid hormones are </a:t>
            </a:r>
            <a:r>
              <a:rPr lang="en-GB" sz="2000" b="1" dirty="0" err="1" smtClean="0"/>
              <a:t>cortisol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corticosterone</a:t>
            </a:r>
            <a:r>
              <a:rPr lang="en-GB" sz="2000" b="1" dirty="0" smtClean="0"/>
              <a:t>, cortisone and </a:t>
            </a:r>
            <a:r>
              <a:rPr lang="en-GB" sz="2000" b="1" dirty="0" err="1" smtClean="0"/>
              <a:t>aldosterone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 The main corticosteroids produced by the adrenal cortex are </a:t>
            </a:r>
            <a:r>
              <a:rPr lang="en-GB" sz="2000" b="1" dirty="0" err="1" smtClean="0">
                <a:solidFill>
                  <a:srgbClr val="FF0000"/>
                </a:solidFill>
              </a:rPr>
              <a:t>cortisol</a:t>
            </a:r>
            <a:r>
              <a:rPr lang="en-GB" sz="2000" b="1" dirty="0" smtClean="0">
                <a:solidFill>
                  <a:srgbClr val="FF0000"/>
                </a:solidFill>
              </a:rPr>
              <a:t> and </a:t>
            </a:r>
            <a:r>
              <a:rPr lang="en-GB" sz="2000" b="1" dirty="0" err="1" smtClean="0">
                <a:solidFill>
                  <a:srgbClr val="FF0000"/>
                </a:solidFill>
              </a:rPr>
              <a:t>aldosterone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710625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Corticosteroids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3947746" cy="17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AutoShape 2" descr="Simplified glucocorticoid-synthetic pathway, with steroid names i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694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Corticosteroids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33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Male sex hormones: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Testosterone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34148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Testosterone is a hormone found in humans, as well as in animals. The testicles primarily make testosterone in men. Women’s ovaries also make testosterone, though in much smaller amounts.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The production of testosterone starts to increase significantly during puberty, and begins to dip after age 30 or so.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Testosterone is most often associated with sex drive, and plays a vital role in sperm production.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A man’s testosterone levels can also affect his mood.</a:t>
            </a:r>
            <a:endParaRPr lang="en-GB" sz="2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338"/>
            <a:ext cx="3429000" cy="21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651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testesterone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035076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 , also spelled </a:t>
            </a:r>
            <a:r>
              <a:rPr lang="en-GB" sz="2400" b="1" dirty="0" err="1" smtClean="0"/>
              <a:t>oestradiol</a:t>
            </a:r>
            <a:r>
              <a:rPr lang="en-GB" sz="2400" b="1" dirty="0" smtClean="0"/>
              <a:t>, is an </a:t>
            </a:r>
            <a:r>
              <a:rPr lang="en-GB" sz="2400" b="1" dirty="0" err="1" smtClean="0"/>
              <a:t>estrogen</a:t>
            </a:r>
            <a:r>
              <a:rPr lang="en-GB" sz="2400" b="1" dirty="0" smtClean="0"/>
              <a:t> steroid hormone and the major female sex hormone.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 is responsible for the development of female secondary sexual characteristics such as the breasts, widening of the hips, and a female-associated pattern of fat distribution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important in the development and maintenance of female reproductive tissues such as the mammary glands, uterus, and vagina during puberty, adulthood, and pregnancy.</a:t>
            </a:r>
            <a:endParaRPr lang="en-GB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9271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Female sex hormones</a:t>
            </a:r>
            <a:r>
              <a:rPr lang="en-US" sz="3600" b="1" u="sng" dirty="0" smtClean="0">
                <a:solidFill>
                  <a:srgbClr val="FF0000"/>
                </a:solidFill>
              </a:rPr>
              <a:t>: 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Estradiol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273425" cy="17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33475"/>
            <a:ext cx="8096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81000"/>
            <a:ext cx="586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estradiol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Female sex hormones: 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pPr lvl="0"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Progesterone 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3865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Progesterone  is an endogenous steroid and </a:t>
            </a:r>
            <a:r>
              <a:rPr lang="en-GB" sz="2400" b="1" dirty="0" err="1" smtClean="0"/>
              <a:t>progestogen</a:t>
            </a:r>
            <a:r>
              <a:rPr lang="en-GB" sz="2400" b="1" dirty="0" smtClean="0"/>
              <a:t> sex hormone involved in the menstrual cycle, pregnancy, and embryogenesis of humans and other species.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Progesterone has a variety of important functions in the body.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also a crucial metabolic intermediate in the production of other endogenous steroids, including the sex hormones and the corticosteroids, and plays an important role in brain function as a </a:t>
            </a:r>
            <a:r>
              <a:rPr lang="en-GB" sz="2400" b="1" dirty="0" err="1" smtClean="0"/>
              <a:t>neurosteroid</a:t>
            </a:r>
            <a:endParaRPr lang="en-GB" sz="2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8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74641"/>
            <a:ext cx="8286808" cy="569755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Classification </a:t>
            </a:r>
            <a:r>
              <a:rPr lang="en-US" sz="2800" b="1" dirty="0">
                <a:solidFill>
                  <a:srgbClr val="FF0000"/>
                </a:solidFill>
              </a:rPr>
              <a:t>of bile acids/salts </a:t>
            </a:r>
          </a:p>
          <a:p>
            <a:r>
              <a:rPr lang="en-US" sz="2400" b="1" dirty="0"/>
              <a:t>Bile acids: primary &amp; secondary.</a:t>
            </a:r>
          </a:p>
          <a:p>
            <a:r>
              <a:rPr lang="en-US" sz="2400" b="1" dirty="0"/>
              <a:t>Bile acids: conjugated &amp; non-conjugated.</a:t>
            </a:r>
          </a:p>
          <a:p>
            <a:r>
              <a:rPr lang="en-US" sz="2400" b="1" dirty="0"/>
              <a:t>Bile salts: sodium &amp; potassium salts of bile acids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Bile acids: structure</a:t>
            </a:r>
          </a:p>
          <a:p>
            <a:pPr algn="just"/>
            <a:r>
              <a:rPr lang="en-US" sz="2400" b="1" dirty="0"/>
              <a:t>Bile salts constitute a large family of molecules, composed of a </a:t>
            </a:r>
            <a:r>
              <a:rPr lang="en-US" sz="2400" b="1" dirty="0">
                <a:solidFill>
                  <a:srgbClr val="000066"/>
                </a:solidFill>
              </a:rPr>
              <a:t>steroid structure </a:t>
            </a:r>
            <a:r>
              <a:rPr lang="en-US" sz="2400" b="1" dirty="0"/>
              <a:t>with four rings, a side-chain terminating in a </a:t>
            </a:r>
            <a:r>
              <a:rPr lang="en-US" sz="2400" b="1" dirty="0">
                <a:solidFill>
                  <a:srgbClr val="000066"/>
                </a:solidFill>
              </a:rPr>
              <a:t>carboxylic acid</a:t>
            </a:r>
            <a:r>
              <a:rPr lang="en-US" sz="2400" b="1" dirty="0"/>
              <a:t>, and the presence of </a:t>
            </a:r>
            <a:r>
              <a:rPr lang="en-US" sz="2400" b="1" dirty="0">
                <a:solidFill>
                  <a:srgbClr val="000066"/>
                </a:solidFill>
              </a:rPr>
              <a:t>different numbers of hydroxyl groups</a:t>
            </a:r>
            <a:r>
              <a:rPr lang="en-US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2400" b="1" dirty="0">
              <a:solidFill>
                <a:srgbClr val="000066"/>
              </a:solidFill>
            </a:endParaRPr>
          </a:p>
          <a:p>
            <a:pPr algn="just"/>
            <a:r>
              <a:rPr lang="en-US" sz="2400" b="1" dirty="0"/>
              <a:t>All bile acids have a 3-hydroxyl </a:t>
            </a:r>
            <a:r>
              <a:rPr lang="en-US" sz="2400" b="1" dirty="0" smtClean="0"/>
              <a:t>group (OH at carbon number 3), </a:t>
            </a:r>
            <a:r>
              <a:rPr lang="en-US" sz="2400" b="1" dirty="0"/>
              <a:t>derived from the parent molecule,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b="1" dirty="0">
                <a:cs typeface="Times New Roman" pitchFamily="18" charset="0"/>
              </a:rPr>
              <a:t>are polar derivatives of cholesterol.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cs typeface="Times New Roman" pitchFamily="18" charset="0"/>
              </a:rPr>
              <a:t>  Bile acids are </a:t>
            </a:r>
            <a:r>
              <a:rPr lang="en-US" sz="2400" b="1" dirty="0" err="1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b="1" dirty="0">
                <a:cs typeface="Times New Roman" pitchFamily="18" charset="0"/>
              </a:rPr>
              <a:t>. 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Biosynthesis of bile acids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7116"/>
            <a:ext cx="8077200" cy="61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7677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R= H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 salts.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in conjugated 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salts of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 in conjugated bile salts.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28"/>
            <a:ext cx="8215370" cy="736600"/>
          </a:xfrm>
          <a:ln cap="flat"/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acids: </a:t>
            </a:r>
            <a:r>
              <a:rPr lang="en-US" sz="3600" b="1" dirty="0" err="1">
                <a:solidFill>
                  <a:srgbClr val="FF0000"/>
                </a:solidFill>
              </a:rPr>
              <a:t>Cholic</a:t>
            </a:r>
            <a:r>
              <a:rPr lang="en-US" sz="3600" b="1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521325"/>
            <a:ext cx="3187693" cy="103187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acid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It contains 3 OH groups at 3, 7, 12.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1276" y="228600"/>
            <a:ext cx="392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non-conjugated bile acid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10210800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salts: Sodium C</a:t>
            </a:r>
            <a:r>
              <a:rPr lang="en-US" sz="3600" b="1" dirty="0" smtClean="0">
                <a:solidFill>
                  <a:srgbClr val="FF0000"/>
                </a:solidFill>
              </a:rPr>
              <a:t>holate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non-conjugated bile salt)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749424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549528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6924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6212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108" y="45497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2760" y="3181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Prior to secreting any of the four bile </a:t>
            </a:r>
            <a:r>
              <a:rPr lang="en-US" sz="2800" b="1" dirty="0" smtClean="0"/>
              <a:t>acids (primary and secondary),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800" b="1" dirty="0"/>
              <a:t> conjugate them with one of two amino acids, </a:t>
            </a:r>
            <a:r>
              <a:rPr lang="en-US" sz="2800" b="1" dirty="0">
                <a:solidFill>
                  <a:srgbClr val="0070C0"/>
                </a:solidFill>
              </a:rPr>
              <a:t>glycine</a:t>
            </a:r>
            <a:r>
              <a:rPr lang="en-US" sz="2800" b="1" dirty="0"/>
              <a:t> or </a:t>
            </a:r>
            <a:r>
              <a:rPr lang="en-US" sz="2800" b="1" dirty="0">
                <a:solidFill>
                  <a:srgbClr val="0070C0"/>
                </a:solidFill>
              </a:rPr>
              <a:t>taurine</a:t>
            </a:r>
            <a:r>
              <a:rPr lang="en-US" sz="2800" b="1" dirty="0"/>
              <a:t>, to form a total of 8 possible conjugated bile acids.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800" b="1" dirty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</a:rPr>
              <a:t>Taurine</a:t>
            </a:r>
            <a:r>
              <a:rPr lang="en-US" sz="2800" b="1" dirty="0">
                <a:solidFill>
                  <a:srgbClr val="7030A0"/>
                </a:solidFill>
              </a:rPr>
              <a:t> =  </a:t>
            </a:r>
            <a:r>
              <a:rPr lang="en-US" sz="2800" b="1" dirty="0" smtClean="0">
                <a:solidFill>
                  <a:srgbClr val="7030A0"/>
                </a:solidFill>
              </a:rPr>
              <a:t>NH2-CH2-CH2-SO3-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/>
              <a:t>C</a:t>
            </a:r>
            <a:r>
              <a:rPr lang="en-US" sz="2800" b="1" dirty="0" smtClean="0"/>
              <a:t>onjugated </a:t>
            </a:r>
            <a:r>
              <a:rPr lang="en-US" sz="2800" b="1" dirty="0"/>
              <a:t>bile acids are almost always in their </a:t>
            </a:r>
            <a:r>
              <a:rPr lang="en-US" sz="2800" b="1" dirty="0" err="1"/>
              <a:t>deprotonated</a:t>
            </a:r>
            <a:r>
              <a:rPr lang="en-US" sz="2800" b="1" dirty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Conjugation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C1A049ED47B346A553CE0D8870F791" ma:contentTypeVersion="4" ma:contentTypeDescription="Create a new document." ma:contentTypeScope="" ma:versionID="337d071b6132bb3b5f9a46d21a2b674f">
  <xsd:schema xmlns:xsd="http://www.w3.org/2001/XMLSchema" xmlns:xs="http://www.w3.org/2001/XMLSchema" xmlns:p="http://schemas.microsoft.com/office/2006/metadata/properties" xmlns:ns2="42b991c9-717b-4eaa-b6e2-2768260de39f" targetNamespace="http://schemas.microsoft.com/office/2006/metadata/properties" ma:root="true" ma:fieldsID="27d3153276a3697856c786154c62e629" ns2:_="">
    <xsd:import namespace="42b991c9-717b-4eaa-b6e2-2768260de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991c9-717b-4eaa-b6e2-2768260de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D41F93-7480-4B65-BA8F-42E05083F9FE}"/>
</file>

<file path=customXml/itemProps2.xml><?xml version="1.0" encoding="utf-8"?>
<ds:datastoreItem xmlns:ds="http://schemas.openxmlformats.org/officeDocument/2006/customXml" ds:itemID="{2DB221BA-5214-4EFC-BD02-27626FEFB66A}"/>
</file>

<file path=customXml/itemProps3.xml><?xml version="1.0" encoding="utf-8"?>
<ds:datastoreItem xmlns:ds="http://schemas.openxmlformats.org/officeDocument/2006/customXml" ds:itemID="{9A0D3AAC-EF98-46D9-9D69-6DBF8F083FA3}"/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715</Words>
  <Application>Microsoft Office PowerPoint</Application>
  <PresentationFormat>On-screen Show (4:3)</PresentationFormat>
  <Paragraphs>237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Biosynthesis of bile acids </vt:lpstr>
      <vt:lpstr>PowerPoint Presentation</vt:lpstr>
      <vt:lpstr>Bile acids/salts </vt:lpstr>
      <vt:lpstr>Bile acids: Cholic acid</vt:lpstr>
      <vt:lpstr>Bile salts: Sodium Cholate                                                (non-conjugated bile salt) </vt:lpstr>
      <vt:lpstr>Conjugation </vt:lpstr>
      <vt:lpstr>PowerPoint Presentation</vt:lpstr>
      <vt:lpstr>Bile salts: Sodium taurocholate                                                             (conjugated bile salt)</vt:lpstr>
      <vt:lpstr>Biosynthesis of bile acids &amp; Enterohepatic circulation </vt:lpstr>
      <vt:lpstr>Primary and secondary bile acids</vt:lpstr>
      <vt:lpstr>PowerPoint Presentation</vt:lpstr>
      <vt:lpstr> Functions of bile acids/salts </vt:lpstr>
      <vt:lpstr>Functions of bile acids/salts </vt:lpstr>
      <vt:lpstr>Clinical significance of bile salts</vt:lpstr>
      <vt:lpstr>Clinical significance of bile salts</vt:lpstr>
      <vt:lpstr>Steroid Hormones</vt:lpstr>
      <vt:lpstr>PowerPoint Presentation</vt:lpstr>
      <vt:lpstr>PowerPoint Presentation</vt:lpstr>
      <vt:lpstr>PowerPoint Presentation</vt:lpstr>
      <vt:lpstr>PowerPoint Presentation</vt:lpstr>
      <vt:lpstr>Female sex hormones:  Estradiol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121</cp:revision>
  <dcterms:created xsi:type="dcterms:W3CDTF">2006-08-16T00:00:00Z</dcterms:created>
  <dcterms:modified xsi:type="dcterms:W3CDTF">2023-12-30T09:32:30Z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0x0101009AC1A049ED47B346A553CE0D8870F791</vt:lpwstr>
  </property>
</Properties>
</file>