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62" r:id="rId3"/>
    <p:sldId id="563" r:id="rId4"/>
    <p:sldId id="567" r:id="rId5"/>
    <p:sldId id="566" r:id="rId6"/>
    <p:sldId id="573" r:id="rId7"/>
    <p:sldId id="298" r:id="rId8"/>
    <p:sldId id="363" r:id="rId9"/>
    <p:sldId id="366" r:id="rId10"/>
    <p:sldId id="572" r:id="rId11"/>
    <p:sldId id="367" r:id="rId12"/>
    <p:sldId id="568" r:id="rId13"/>
    <p:sldId id="368" r:id="rId14"/>
    <p:sldId id="369" r:id="rId15"/>
    <p:sldId id="569" r:id="rId16"/>
    <p:sldId id="571" r:id="rId17"/>
    <p:sldId id="30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690DE-B605-49F8-A7BD-40ED401486FB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5F185-9BB3-4F80-BE1A-410B68609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3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E733C982-AAFE-430C-9922-5F2980D84F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99F99181-D5A8-4677-9985-9D8D966F49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CCCEEA39-CEDD-400C-8836-3A28B18EA9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6B6B57-4EFD-4220-B0F5-1FB00F7D1756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203A3-1A6A-45AF-B8D4-DD19EF270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46FD0-8BB5-42F4-92AD-390152C28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D74AE-00D5-40CA-96BC-D43EAE7C2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33DF-931F-4C70-9FF5-50342CA7BD89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2EB07-5CD4-4F24-8E30-84D4ADCFF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B4547-82ED-4A61-8D46-34250504F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C51C-E89F-4C9B-A8AC-4A7B7F27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37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BABBD-E58A-476B-AE6B-0D87450F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31B59-1053-4B1B-B214-CBED26E1F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7492-43DC-49FF-8215-1DC5038E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33DF-931F-4C70-9FF5-50342CA7BD89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F93B7-C14F-436E-92B8-32C2B382A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8E236-5F09-4384-B421-C494044C9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C51C-E89F-4C9B-A8AC-4A7B7F27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0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11B07E-738B-464F-8341-B5BA7E994E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89442-09A5-4186-BF41-559F26759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7B040-C857-42FE-96FA-B00D960C6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33DF-931F-4C70-9FF5-50342CA7BD89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9AF98-88B4-4C9F-BE1D-A63F36E14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7E9C8-A20C-4DE7-AC0D-A6BC4CF76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C51C-E89F-4C9B-A8AC-4A7B7F27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18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7559E-B5B1-4F26-BFE3-F7DCE4C19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AD8FD-1303-4C29-8F53-A397AB89C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28686-32B8-42D6-A46F-7292A1925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33DF-931F-4C70-9FF5-50342CA7BD89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94112-48F8-49D2-BADD-480E56A9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A5DA9-2959-4BBF-AC2F-186C83DC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C51C-E89F-4C9B-A8AC-4A7B7F27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44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0E53-3212-46BD-9BEF-A8999AC8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74506-5C0D-4B39-A021-76DC6F707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576F9-2FE3-4DC3-9A1E-828BC894F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33DF-931F-4C70-9FF5-50342CA7BD89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188DA-5B68-47A5-A360-1ECE8EEE7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A6913-6CD7-4CB8-8531-D2AD6DECB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C51C-E89F-4C9B-A8AC-4A7B7F27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71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D7E09-AFF4-45D5-A424-F6DF7E617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00478-F9AD-4C57-8FF5-6B55A7427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8825B-3992-413D-A037-7CFA3E8BF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27078-4048-493A-88A4-791A2255A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33DF-931F-4C70-9FF5-50342CA7BD89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5B4EF-A5D8-4091-B5D3-520912FF9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80851-8AD3-498C-ADED-8C4483D0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C51C-E89F-4C9B-A8AC-4A7B7F27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9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2C757-43CD-485A-8224-3BF8C2B55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7F544-1C0F-4678-AAF6-2425C6B82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B30D4-DDE2-4F6A-8C2B-0DF3BA050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AC0A21-CC83-4EB5-8697-C035A2E92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1B1119-5CE8-4FFD-A702-7F194BE9F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C33CAF-A90D-47DE-9AE8-A752E8B49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33DF-931F-4C70-9FF5-50342CA7BD89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907E8-5868-48B7-9126-DDCD482DC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74E1C7-9BC4-4F26-B7C9-5F94FE28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C51C-E89F-4C9B-A8AC-4A7B7F27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83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08869-9839-4C5B-BF1C-081B9291C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A8B4E-213D-4679-A999-DED2C919E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33DF-931F-4C70-9FF5-50342CA7BD89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C562A-3D32-4CD7-A996-52E347C49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451E1-0CC3-40D3-889C-6ED278BA3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C51C-E89F-4C9B-A8AC-4A7B7F27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8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2FF9D6-E827-41C3-8234-B3314B3A6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33DF-931F-4C70-9FF5-50342CA7BD89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9A50CC-7041-420A-B17C-CCF7CD93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3344D-3120-451F-8C62-B9DF5E2FD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C51C-E89F-4C9B-A8AC-4A7B7F27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49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1F726-5C19-435D-84DB-72968C89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DA368-55ED-4E07-A897-2FB369EFA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D10C2-99ED-49EE-AF8B-347E5CBDE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D4D77-1A9D-4ACA-9ACB-BA6443624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33DF-931F-4C70-9FF5-50342CA7BD89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9C552-C8C2-448B-9CA8-314624A5D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335BA-710A-401A-AFA2-86D4204D2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C51C-E89F-4C9B-A8AC-4A7B7F27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48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91EFF-875E-4DF0-9906-92481F320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D6F4D-E4C9-4708-BB87-E805925230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F2297-8339-42E5-A725-A74994F28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97D8D-6CD0-4313-8520-3D5EF38AA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33DF-931F-4C70-9FF5-50342CA7BD89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15521-A48F-4FDB-B617-46AE4D39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827D1D-59F8-4A99-916B-060751CD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C51C-E89F-4C9B-A8AC-4A7B7F27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6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55FC75-D987-422D-B4BF-68C5B07B5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216DC-9D69-4156-BE59-422919476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8C272-A52B-42CF-B887-6A3C30CDD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733DF-931F-4C70-9FF5-50342CA7BD89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54DA7-DA1E-4E9C-A33A-1754D2117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CC6A7-4E0E-43F3-8FF8-FF619D275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CC51C-E89F-4C9B-A8AC-4A7B7F27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02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9ED9BB5-2367-4610-A9A4-92E9F833FF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9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655438" y="838201"/>
            <a:ext cx="7098161" cy="4549051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856A-32A2-41AF-B3D9-5B508B700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3949" y="2285037"/>
            <a:ext cx="5541054" cy="1655378"/>
          </a:xfrm>
        </p:spPr>
        <p:txBody>
          <a:bodyPr>
            <a:normAutofit/>
          </a:bodyPr>
          <a:lstStyle/>
          <a:p>
            <a:r>
              <a:rPr lang="en-GB" sz="3700" dirty="0">
                <a:latin typeface="Algerian" panose="04020705040A02060702" pitchFamily="82" charset="0"/>
              </a:rPr>
              <a:t>TRACTS OF THE SPINAL CORD</a:t>
            </a:r>
            <a:r>
              <a:rPr lang="en-GB" sz="3700" dirty="0"/>
              <a:t/>
            </a:r>
            <a:br>
              <a:rPr lang="en-GB" sz="3700" dirty="0"/>
            </a:br>
            <a:r>
              <a:rPr lang="en-GB" sz="3700" dirty="0"/>
              <a:t> </a:t>
            </a:r>
            <a:r>
              <a:rPr lang="en-GB" sz="3700" dirty="0">
                <a:latin typeface="Algerian" panose="04020705040A02060702" pitchFamily="82" charset="0"/>
              </a:rPr>
              <a:t>DESCENDING TRACTS</a:t>
            </a:r>
          </a:p>
        </p:txBody>
      </p:sp>
    </p:spTree>
    <p:extLst>
      <p:ext uri="{BB962C8B-B14F-4D97-AF65-F5344CB8AC3E}">
        <p14:creationId xmlns:p14="http://schemas.microsoft.com/office/powerpoint/2010/main" val="731802143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AAEC59-EEF7-4DE6-A686-516196F8587E}"/>
              </a:ext>
            </a:extLst>
          </p:cNvPr>
          <p:cNvSpPr txBox="1"/>
          <p:nvPr/>
        </p:nvSpPr>
        <p:spPr>
          <a:xfrm>
            <a:off x="549323" y="1063095"/>
            <a:ext cx="6093724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Corticobulbar (</a:t>
            </a:r>
            <a:r>
              <a:rPr lang="en-GB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Corticonuclear</a:t>
            </a:r>
            <a:r>
              <a:rPr lang="en-GB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) Fibers </a:t>
            </a:r>
          </a:p>
          <a:p>
            <a:r>
              <a:rPr lang="en-GB" dirty="0"/>
              <a:t> • </a:t>
            </a:r>
            <a:r>
              <a:rPr lang="en-GB" sz="2800" dirty="0"/>
              <a:t>Arise from precentral and postcentral gyri.</a:t>
            </a:r>
          </a:p>
          <a:p>
            <a:r>
              <a:rPr lang="en-GB" sz="2800" dirty="0"/>
              <a:t> •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Corticobulbar tract supplies upper motor neuron innervation to the cranial nerves supplying head and face</a:t>
            </a:r>
          </a:p>
          <a:p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Corticobulbar tract supplies input bilaterally to trigeminal, facial, and hypoglossal nerve nuclei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2D321-36BD-47C7-9B43-1B88CFAFC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1" y="1125378"/>
            <a:ext cx="3444168" cy="402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03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8887F9-1761-4933-892F-961E96FBB888}"/>
              </a:ext>
            </a:extLst>
          </p:cNvPr>
          <p:cNvSpPr/>
          <p:nvPr/>
        </p:nvSpPr>
        <p:spPr>
          <a:xfrm>
            <a:off x="241112" y="1150081"/>
            <a:ext cx="267308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3200" dirty="0">
                <a:latin typeface="Agency FB" panose="020B0503020202020204" pitchFamily="34" charset="0"/>
              </a:rPr>
              <a:t>Arises in the contralateral red nucleus of the midbrain.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3200" dirty="0">
                <a:latin typeface="Agency FB" panose="020B0503020202020204" pitchFamily="34" charset="0"/>
              </a:rPr>
              <a:t>Plays a role in the control of flexor tone.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3200" dirty="0">
                <a:latin typeface="Agency FB" panose="020B0503020202020204" pitchFamily="34" charset="0"/>
              </a:rPr>
              <a:t>Is ventral to the lateral corticospinal tract.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DD8902-9754-460C-A95F-F5E65D67E70A}"/>
              </a:ext>
            </a:extLst>
          </p:cNvPr>
          <p:cNvSpPr/>
          <p:nvPr/>
        </p:nvSpPr>
        <p:spPr>
          <a:xfrm>
            <a:off x="2266462" y="198719"/>
            <a:ext cx="64008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Rubrospinal tract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B2477D-2B43-45CB-9C39-721A76F2F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197" y="1943281"/>
            <a:ext cx="8684481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308D81-5A3F-4BBB-884E-46E31E9EA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980" y="900332"/>
            <a:ext cx="7276962" cy="529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14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DBF1AA-5439-42D3-8DC9-1E0F3102004E}"/>
              </a:ext>
            </a:extLst>
          </p:cNvPr>
          <p:cNvSpPr/>
          <p:nvPr/>
        </p:nvSpPr>
        <p:spPr>
          <a:xfrm>
            <a:off x="382700" y="282883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Castellar" panose="020A0402060406010301" pitchFamily="18" charset="0"/>
              </a:rPr>
              <a:t>•Arises from the giant cells of deiters in the ipsilateral lateral vestibular nucleus.</a:t>
            </a:r>
          </a:p>
          <a:p>
            <a:r>
              <a:rPr lang="en-GB" dirty="0">
                <a:latin typeface="Castellar" panose="020A0402060406010301" pitchFamily="18" charset="0"/>
              </a:rPr>
              <a:t>• Plays a role in the control of extensor tone</a:t>
            </a:r>
          </a:p>
          <a:p>
            <a:r>
              <a:rPr lang="en-GB" dirty="0">
                <a:latin typeface="Castellar" panose="020A0402060406010301" pitchFamily="18" charset="0"/>
              </a:rPr>
              <a:t>• Is located in the ventral funiculus.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F7E323-753E-459A-BC2D-3F74DDE90510}"/>
              </a:ext>
            </a:extLst>
          </p:cNvPr>
          <p:cNvSpPr/>
          <p:nvPr/>
        </p:nvSpPr>
        <p:spPr>
          <a:xfrm>
            <a:off x="382700" y="730117"/>
            <a:ext cx="48310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 </a:t>
            </a:r>
            <a:r>
              <a:rPr lang="en-GB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Vestibulospinal Tract 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607416-FD8B-4B3E-9C96-F82175785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361" y="0"/>
            <a:ext cx="5762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00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ACDAA4-4369-4ED3-839E-EBA794CC1418}"/>
              </a:ext>
            </a:extLst>
          </p:cNvPr>
          <p:cNvSpPr/>
          <p:nvPr/>
        </p:nvSpPr>
        <p:spPr>
          <a:xfrm>
            <a:off x="3259441" y="834963"/>
            <a:ext cx="5734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Descending autonomic tracts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AFB43C-1610-40B2-939D-20974754E4F6}"/>
              </a:ext>
            </a:extLst>
          </p:cNvPr>
          <p:cNvSpPr/>
          <p:nvPr/>
        </p:nvSpPr>
        <p:spPr>
          <a:xfrm>
            <a:off x="211440" y="2169156"/>
            <a:ext cx="6096001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• project to sympathetic (T1–L3) and parasympathetic (S2–S4) centres in the spinal cord.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• innervate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</a:rPr>
              <a:t>ciliospinal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</a:rPr>
              <a:t>center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(T1–T2),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a pupillary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</a:rPr>
              <a:t>center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interruption of this 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tract results in Horner syndrome.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55BA08-5130-4C91-87D2-EDA43590A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638" y="2243037"/>
            <a:ext cx="567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19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1179F6D-2C38-4CB0-8C57-8C4C48A51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949651"/>
              </p:ext>
            </p:extLst>
          </p:nvPr>
        </p:nvGraphicFramePr>
        <p:xfrm>
          <a:off x="-1" y="2"/>
          <a:ext cx="12192000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832">
                  <a:extLst>
                    <a:ext uri="{9D8B030D-6E8A-4147-A177-3AD203B41FA5}">
                      <a16:colId xmlns:a16="http://schemas.microsoft.com/office/drawing/2014/main" val="2894579619"/>
                    </a:ext>
                  </a:extLst>
                </a:gridCol>
                <a:gridCol w="2513736">
                  <a:extLst>
                    <a:ext uri="{9D8B030D-6E8A-4147-A177-3AD203B41FA5}">
                      <a16:colId xmlns:a16="http://schemas.microsoft.com/office/drawing/2014/main" val="3752377713"/>
                    </a:ext>
                  </a:extLst>
                </a:gridCol>
                <a:gridCol w="1993031">
                  <a:extLst>
                    <a:ext uri="{9D8B030D-6E8A-4147-A177-3AD203B41FA5}">
                      <a16:colId xmlns:a16="http://schemas.microsoft.com/office/drawing/2014/main" val="823777983"/>
                    </a:ext>
                  </a:extLst>
                </a:gridCol>
                <a:gridCol w="1213274">
                  <a:extLst>
                    <a:ext uri="{9D8B030D-6E8A-4147-A177-3AD203B41FA5}">
                      <a16:colId xmlns:a16="http://schemas.microsoft.com/office/drawing/2014/main" val="789702276"/>
                    </a:ext>
                  </a:extLst>
                </a:gridCol>
                <a:gridCol w="2160351">
                  <a:extLst>
                    <a:ext uri="{9D8B030D-6E8A-4147-A177-3AD203B41FA5}">
                      <a16:colId xmlns:a16="http://schemas.microsoft.com/office/drawing/2014/main" val="761980205"/>
                    </a:ext>
                  </a:extLst>
                </a:gridCol>
                <a:gridCol w="2238776">
                  <a:extLst>
                    <a:ext uri="{9D8B030D-6E8A-4147-A177-3AD203B41FA5}">
                      <a16:colId xmlns:a16="http://schemas.microsoft.com/office/drawing/2014/main" val="3453437029"/>
                    </a:ext>
                  </a:extLst>
                </a:gridCol>
              </a:tblGrid>
              <a:tr h="282009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n-lt"/>
                          <a:cs typeface="Andalus" panose="02020603050405020304" pitchFamily="18" charset="-78"/>
                        </a:rPr>
                        <a:t>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n-lt"/>
                          <a:cs typeface="Andalus" panose="02020603050405020304" pitchFamily="18" charset="-78"/>
                        </a:rPr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n-lt"/>
                          <a:cs typeface="Andalus" panose="02020603050405020304" pitchFamily="18" charset="-78"/>
                        </a:rPr>
                        <a:t>ORIGIN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n-lt"/>
                          <a:cs typeface="Andalus" panose="02020603050405020304" pitchFamily="18" charset="-78"/>
                        </a:rPr>
                        <a:t>CROSSED?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n-lt"/>
                          <a:cs typeface="Andalus" panose="02020603050405020304" pitchFamily="18" charset="-78"/>
                        </a:rPr>
                        <a:t>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n-lt"/>
                          <a:cs typeface="Andalus" panose="02020603050405020304" pitchFamily="18" charset="-78"/>
                        </a:rPr>
                        <a:t>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962447"/>
                  </a:ext>
                </a:extLst>
              </a:tr>
              <a:tr h="2892769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n-lt"/>
                          <a:cs typeface="Andalus" panose="02020603050405020304" pitchFamily="18" charset="-78"/>
                        </a:rPr>
                        <a:t>Lateral CorticoSpinal 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carries motor signals from the primary motor cortex in the brain, down the spinal cord, to the muscles of the trunk and limbs.</a:t>
                      </a:r>
                      <a:endParaRPr lang="en-GB" sz="2000" dirty="0">
                        <a:latin typeface="+mn-lt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premotor cortex (area 6)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precentral motor cortex (area 4)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postcentral sensory cortex (areas 3, 1, and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n-lt"/>
                          <a:cs typeface="Andalus" panose="02020603050405020304" pitchFamily="18" charset="-78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n-lt"/>
                          <a:cs typeface="Andalus" panose="02020603050405020304" pitchFamily="18" charset="-78"/>
                        </a:rPr>
                        <a:t>Contralateral </a:t>
                      </a:r>
                    </a:p>
                    <a:p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dorsal quadrant of the lateral funiculus of the spinal cord</a:t>
                      </a:r>
                      <a:endParaRPr lang="en-GB" sz="2000" dirty="0">
                        <a:latin typeface="+mn-lt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not fully myelinated until the end of the second year</a:t>
                      </a:r>
                    </a:p>
                    <a:p>
                      <a:endParaRPr lang="en-GB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2.Transection results in spastic hemiparesis with the Babinski sign</a:t>
                      </a:r>
                      <a:endParaRPr lang="en-GB" sz="2000" dirty="0">
                        <a:latin typeface="+mn-lt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533446"/>
                  </a:ext>
                </a:extLst>
              </a:tr>
              <a:tr h="653206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ndalus" panose="02020603050405020304" pitchFamily="18" charset="-78"/>
                        </a:rPr>
                        <a:t>Ventral  CorticoSpinal tract</a:t>
                      </a:r>
                      <a:endParaRPr lang="en-GB" sz="2000" dirty="0">
                        <a:latin typeface="+mn-lt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of axial muscles.</a:t>
                      </a:r>
                      <a:endParaRPr lang="en-GB" sz="2000" dirty="0">
                        <a:latin typeface="+mn-lt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ndalus" panose="02020603050405020304" pitchFamily="18" charset="-78"/>
                        </a:rPr>
                        <a:t>Same as  above {SAME SIDE OF CORTEX}</a:t>
                      </a:r>
                      <a:endParaRPr lang="en-GB" sz="2000" dirty="0">
                        <a:latin typeface="+mn-lt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n-lt"/>
                          <a:cs typeface="Andalus" panose="02020603050405020304" pitchFamily="18" charset="-78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n-lt"/>
                          <a:cs typeface="Andalus" panose="02020603050405020304" pitchFamily="18" charset="-78"/>
                        </a:rPr>
                        <a:t>Ipsilateral  ventral white matter in spinal 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+mn-lt"/>
                          <a:cs typeface="Andalus" panose="02020603050405020304" pitchFamily="18" charset="-78"/>
                        </a:rPr>
                        <a:t>Smaller than Lateral corticospinal tract</a:t>
                      </a:r>
                    </a:p>
                    <a:p>
                      <a:endParaRPr lang="en-GB" sz="2000" dirty="0">
                        <a:latin typeface="+mn-lt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71073"/>
                  </a:ext>
                </a:extLst>
              </a:tr>
              <a:tr h="1213096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CORTICOBULBAR tract</a:t>
                      </a:r>
                      <a:endParaRPr lang="en-GB" sz="2000" dirty="0">
                        <a:latin typeface="+mn-lt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carries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efferent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motor, information from the primary motor cortex to the muscles of the face, head and neck</a:t>
                      </a:r>
                      <a:endParaRPr lang="en-GB" sz="2000" dirty="0">
                        <a:latin typeface="+mn-lt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Primary motor cortex</a:t>
                      </a:r>
                      <a:endParaRPr lang="en-GB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Premotor cortex</a:t>
                      </a:r>
                      <a:endParaRPr lang="en-GB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Supplementary motor area</a:t>
                      </a:r>
                      <a:endParaRPr lang="en-GB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Only 50% of the corticobulbar fibers decussate</a:t>
                      </a:r>
                      <a:endParaRPr lang="en-GB" sz="2000" dirty="0">
                        <a:latin typeface="+mn-lt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n-lt"/>
                          <a:cs typeface="Andalus" panose="02020603050405020304" pitchFamily="18" charset="-78"/>
                        </a:rPr>
                        <a:t>BRAIN 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+mn-lt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865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78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1179F6D-2C38-4CB0-8C57-8C4C48A51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194936"/>
              </p:ext>
            </p:extLst>
          </p:nvPr>
        </p:nvGraphicFramePr>
        <p:xfrm>
          <a:off x="0" y="968993"/>
          <a:ext cx="12192000" cy="3312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832">
                  <a:extLst>
                    <a:ext uri="{9D8B030D-6E8A-4147-A177-3AD203B41FA5}">
                      <a16:colId xmlns:a16="http://schemas.microsoft.com/office/drawing/2014/main" val="2894579619"/>
                    </a:ext>
                  </a:extLst>
                </a:gridCol>
                <a:gridCol w="2513736">
                  <a:extLst>
                    <a:ext uri="{9D8B030D-6E8A-4147-A177-3AD203B41FA5}">
                      <a16:colId xmlns:a16="http://schemas.microsoft.com/office/drawing/2014/main" val="3752377713"/>
                    </a:ext>
                  </a:extLst>
                </a:gridCol>
                <a:gridCol w="1993031">
                  <a:extLst>
                    <a:ext uri="{9D8B030D-6E8A-4147-A177-3AD203B41FA5}">
                      <a16:colId xmlns:a16="http://schemas.microsoft.com/office/drawing/2014/main" val="823777983"/>
                    </a:ext>
                  </a:extLst>
                </a:gridCol>
                <a:gridCol w="1025888">
                  <a:extLst>
                    <a:ext uri="{9D8B030D-6E8A-4147-A177-3AD203B41FA5}">
                      <a16:colId xmlns:a16="http://schemas.microsoft.com/office/drawing/2014/main" val="789702276"/>
                    </a:ext>
                  </a:extLst>
                </a:gridCol>
                <a:gridCol w="2347737">
                  <a:extLst>
                    <a:ext uri="{9D8B030D-6E8A-4147-A177-3AD203B41FA5}">
                      <a16:colId xmlns:a16="http://schemas.microsoft.com/office/drawing/2014/main" val="761980205"/>
                    </a:ext>
                  </a:extLst>
                </a:gridCol>
                <a:gridCol w="2238776">
                  <a:extLst>
                    <a:ext uri="{9D8B030D-6E8A-4147-A177-3AD203B41FA5}">
                      <a16:colId xmlns:a16="http://schemas.microsoft.com/office/drawing/2014/main" val="3453437029"/>
                    </a:ext>
                  </a:extLst>
                </a:gridCol>
              </a:tblGrid>
              <a:tr h="282009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ORIGIN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CROSSED?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962447"/>
                  </a:ext>
                </a:extLst>
              </a:tr>
              <a:tr h="1213096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Rubrospinal tract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plays a role in the control of flexor tone.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arises in the contralateral red nucleus of the midbrain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Spinal cord white matter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ventral to the lateral corticospinal tract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865668"/>
                  </a:ext>
                </a:extLst>
              </a:tr>
              <a:tr h="8837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Vestibulospinal tract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plays a role in the control of extensor tone.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ipsilateral lateral vestibular nucleus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located in the ventral funiculus.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Andalus" panose="02020603050405020304" pitchFamily="18" charset="-78"/>
                        <a:ea typeface="+mn-ea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526110"/>
                  </a:ext>
                </a:extLst>
              </a:tr>
              <a:tr h="933151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Descending autonomic tracts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1.innervate the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ciliospinal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(T1–T2), a pupillary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to sympathetic (T1–L3) and parasympathetic (S2–S4)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centers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the spinal cord.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interruption results in Horner syndrome.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033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05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website&#10;&#10;Description automatically generated">
            <a:extLst>
              <a:ext uri="{FF2B5EF4-FFF2-40B4-BE49-F238E27FC236}">
                <a16:creationId xmlns:a16="http://schemas.microsoft.com/office/drawing/2014/main" id="{F2BDB212-6CFB-45F3-8DCD-2132C008CB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22" name="Text Box 3">
            <a:extLst>
              <a:ext uri="{FF2B5EF4-FFF2-40B4-BE49-F238E27FC236}">
                <a16:creationId xmlns:a16="http://schemas.microsoft.com/office/drawing/2014/main" id="{19768356-84DA-44FA-8318-7466FFAC2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5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From: Natural History Museum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32BBE8-B5F9-463A-83AF-F28C271D21CD}"/>
              </a:ext>
            </a:extLst>
          </p:cNvPr>
          <p:cNvSpPr/>
          <p:nvPr/>
        </p:nvSpPr>
        <p:spPr>
          <a:xfrm>
            <a:off x="1700205" y="709816"/>
            <a:ext cx="6096000" cy="369332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algn="ctr"/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DESCEDING SPINAL TRACTS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2B3C2-EB3F-4A4A-8E5A-54D4F5A2B226}"/>
              </a:ext>
            </a:extLst>
          </p:cNvPr>
          <p:cNvSpPr/>
          <p:nvPr/>
        </p:nvSpPr>
        <p:spPr>
          <a:xfrm>
            <a:off x="582605" y="1835221"/>
            <a:ext cx="31765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8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Are concerned with somatic and visceral motor activities.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8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Have their cells of origin in the cerebral cortex or in the brainstem.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8EC6BB-38A7-420F-A437-C8F6ACB2D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15" y="1447800"/>
            <a:ext cx="7620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4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6">
            <a:extLst>
              <a:ext uri="{FF2B5EF4-FFF2-40B4-BE49-F238E27FC236}">
                <a16:creationId xmlns:a16="http://schemas.microsoft.com/office/drawing/2014/main" id="{3F7A04CB-4178-48D5-9A83-C1772E5DB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214314"/>
            <a:ext cx="7786688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  <a:latin typeface="Arial Black" panose="020B0A04020102020204" pitchFamily="34" charset="0"/>
              </a:rPr>
              <a:t> Descending (Motor) TRACTS</a:t>
            </a:r>
            <a:endParaRPr lang="ar-EG" altLang="en-US" sz="2800" dirty="0"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C6CE545-8E8B-45F9-83A5-50B8B0AAA776}"/>
              </a:ext>
            </a:extLst>
          </p:cNvPr>
          <p:cNvSpPr txBox="1">
            <a:spLocks noChangeArrowheads="1"/>
          </p:cNvSpPr>
          <p:nvPr/>
        </p:nvSpPr>
        <p:spPr>
          <a:xfrm>
            <a:off x="6383339" y="905468"/>
            <a:ext cx="4229100" cy="24177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PyramidalTRACTS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0" indent="-457200"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Corticospinal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1- Lateral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corticospinal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T.</a:t>
            </a:r>
          </a:p>
          <a:p>
            <a:pPr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2- Ventral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corticospinal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T.</a:t>
            </a:r>
          </a:p>
          <a:p>
            <a:pPr marL="457200" indent="-457200"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Corticobulbar T  </a:t>
            </a:r>
          </a:p>
          <a:p>
            <a:pPr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en-US" sz="2800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B09DD34A-2C91-4FAC-9AF3-6D179F143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9" y="4416426"/>
            <a:ext cx="4105275" cy="21447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lnSpc>
                <a:spcPct val="80000"/>
              </a:lnSpc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Extra-Pyramidal Ts.</a:t>
            </a:r>
          </a:p>
          <a:p>
            <a:pPr algn="l" rtl="0">
              <a:lnSpc>
                <a:spcPct val="80000"/>
              </a:lnSpc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3- Rubrospinal T.</a:t>
            </a:r>
          </a:p>
          <a:p>
            <a:pPr algn="l" rtl="0">
              <a:lnSpc>
                <a:spcPct val="80000"/>
              </a:lnSpc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4- Lateral </a:t>
            </a:r>
            <a:r>
              <a:rPr lang="en-US" alt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tecto</a:t>
            </a: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, </a:t>
            </a:r>
            <a:r>
              <a:rPr lang="en-US" alt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reticulo</a:t>
            </a: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, </a:t>
            </a:r>
            <a:r>
              <a:rPr lang="en-US" alt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vestibulo</a:t>
            </a: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 spinal Ts.</a:t>
            </a:r>
          </a:p>
          <a:p>
            <a:pPr algn="l" rtl="0">
              <a:lnSpc>
                <a:spcPct val="80000"/>
              </a:lnSpc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5- Ventral </a:t>
            </a:r>
            <a:r>
              <a:rPr lang="en-US" alt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tecto,reticulo</a:t>
            </a: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, </a:t>
            </a:r>
            <a:r>
              <a:rPr lang="en-US" alt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vestibulo</a:t>
            </a: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 spinal Ts.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64B5E1-255B-4E7D-9BAA-5E148919E7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0" y="1217209"/>
            <a:ext cx="5715000" cy="4914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1DD691-4A00-4450-B0D4-F68D2CDF2F40}"/>
              </a:ext>
            </a:extLst>
          </p:cNvPr>
          <p:cNvSpPr txBox="1"/>
          <p:nvPr/>
        </p:nvSpPr>
        <p:spPr>
          <a:xfrm>
            <a:off x="6096000" y="3212994"/>
            <a:ext cx="60937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The motor systems outside of the pyramidal tract are often referred to collectively as the “extrapyramidal system”.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936B60-115B-474E-9369-EAD3915710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" r="70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9807F7-66DC-45C3-B4FA-0DE9AD0308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05" r="12491" b="-2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518778-FF8D-4520-96B6-E9B4926D2E1F}"/>
              </a:ext>
            </a:extLst>
          </p:cNvPr>
          <p:cNvSpPr txBox="1"/>
          <p:nvPr/>
        </p:nvSpPr>
        <p:spPr>
          <a:xfrm>
            <a:off x="504968" y="557189"/>
            <a:ext cx="388961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Pyramidal TRACTS</a:t>
            </a:r>
            <a:endParaRPr lang="en-GB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4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Content Placeholder 3">
            <a:extLst>
              <a:ext uri="{FF2B5EF4-FFF2-40B4-BE49-F238E27FC236}">
                <a16:creationId xmlns:a16="http://schemas.microsoft.com/office/drawing/2014/main" id="{5C9080E8-E828-4EF3-9148-D47B0F214F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8731" y="304800"/>
            <a:ext cx="8928100" cy="6553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29936-61F2-430B-AA1E-D3DCE2794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IMPORTANT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456DE-BEC5-46C1-B542-76D05F52AF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UPPER MOTOR NEURONS</a:t>
            </a:r>
          </a:p>
          <a:p>
            <a:pPr marL="0" indent="0">
              <a:buNone/>
            </a:pP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(UMNs)</a:t>
            </a:r>
            <a:endParaRPr lang="en-GB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upper motor neurons originate in the cerebral cortex and travel down to the brain stem or spinal cord, while the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7F81C-382A-47B2-8F10-0F2D21FAF3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LOWER MOTOR NEURONS (LMNs)</a:t>
            </a:r>
            <a:endParaRPr lang="en-GB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lower motor neurons begin in the spinal cord and go on to innervate muscles and glands throughout the body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328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3">
            <a:extLst>
              <a:ext uri="{FF2B5EF4-FFF2-40B4-BE49-F238E27FC236}">
                <a16:creationId xmlns:a16="http://schemas.microsoft.com/office/drawing/2014/main" id="{792635C2-8372-4031-9CA4-96C0DF857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317501"/>
            <a:ext cx="3671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800">
                <a:solidFill>
                  <a:schemeClr val="hlink"/>
                </a:solidFill>
              </a:rPr>
              <a:t>Corticospinal Tract</a:t>
            </a:r>
            <a:endParaRPr lang="en-GB" altLang="en-US" sz="280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0B755649-E79B-4CB9-AF27-90990575D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86" y="1123951"/>
            <a:ext cx="57002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en-US" sz="2000" dirty="0">
                <a:latin typeface="Arial" panose="020B0604020202020204" pitchFamily="34" charset="0"/>
              </a:rPr>
              <a:t> Control of precision and speed of skilled  movements, particularly of distal limb muscles (e.g. digits).</a:t>
            </a:r>
          </a:p>
        </p:txBody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452EE312-DBBB-44C1-9809-70E8956A0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15" y="2426951"/>
            <a:ext cx="529004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en-US" sz="1800" dirty="0"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</a:rPr>
              <a:t>Tract forms visible ridges referred to as the ‘pyramids’ on the anterior surface of the medulla, so also called the </a:t>
            </a:r>
            <a:r>
              <a:rPr lang="en-GB" altLang="en-US" sz="2000" b="1" dirty="0">
                <a:latin typeface="Arial" panose="020B0604020202020204" pitchFamily="34" charset="0"/>
              </a:rPr>
              <a:t>pyramidal tract</a:t>
            </a:r>
            <a:r>
              <a:rPr lang="en-GB" altLang="en-US" sz="2000" dirty="0">
                <a:latin typeface="Arial" panose="020B0604020202020204" pitchFamily="34" charset="0"/>
              </a:rPr>
              <a:t>.  About 85% of fibres cross in the caudal medulla at the </a:t>
            </a:r>
            <a:r>
              <a:rPr lang="en-GB" altLang="en-US" sz="2000" b="1" dirty="0">
                <a:latin typeface="Arial" panose="020B0604020202020204" pitchFamily="34" charset="0"/>
              </a:rPr>
              <a:t>decussation of the pyramids</a:t>
            </a:r>
            <a:r>
              <a:rPr lang="en-GB" altLang="en-US" sz="20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2472" name="Rectangle 8">
            <a:extLst>
              <a:ext uri="{FF2B5EF4-FFF2-40B4-BE49-F238E27FC236}">
                <a16:creationId xmlns:a16="http://schemas.microsoft.com/office/drawing/2014/main" id="{0601E9DB-DDD4-4CA8-B116-3225CDD51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77" y="4468614"/>
            <a:ext cx="49580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en-US" sz="1800" dirty="0">
                <a:latin typeface="Arial" panose="020B0604020202020204" pitchFamily="34" charset="0"/>
              </a:rPr>
              <a:t> Crossed fibres form the</a:t>
            </a:r>
            <a:r>
              <a:rPr lang="en-GB" altLang="en-US" sz="1800" b="1" dirty="0">
                <a:latin typeface="Arial" panose="020B0604020202020204" pitchFamily="34" charset="0"/>
              </a:rPr>
              <a:t> Lateral</a:t>
            </a:r>
            <a:r>
              <a:rPr lang="en-GB" altLang="en-US" sz="1800" dirty="0">
                <a:latin typeface="Arial" panose="020B0604020202020204" pitchFamily="34" charset="0"/>
              </a:rPr>
              <a:t> CST.  </a:t>
            </a:r>
          </a:p>
        </p:txBody>
      </p:sp>
      <p:sp>
        <p:nvSpPr>
          <p:cNvPr id="62473" name="Rectangle 9">
            <a:extLst>
              <a:ext uri="{FF2B5EF4-FFF2-40B4-BE49-F238E27FC236}">
                <a16:creationId xmlns:a16="http://schemas.microsoft.com/office/drawing/2014/main" id="{1A1FF3D6-E6C4-486E-8A77-85B43EB7B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77" y="5131559"/>
            <a:ext cx="48951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en-US" sz="1800" dirty="0">
                <a:latin typeface="Arial" panose="020B0604020202020204" pitchFamily="34" charset="0"/>
              </a:rPr>
              <a:t> Uncrossed fibres form the </a:t>
            </a:r>
            <a:r>
              <a:rPr lang="en-GB" altLang="en-US" sz="1800" b="1" dirty="0">
                <a:latin typeface="Arial" panose="020B0604020202020204" pitchFamily="34" charset="0"/>
              </a:rPr>
              <a:t>Ventral</a:t>
            </a:r>
            <a:r>
              <a:rPr lang="en-GB" altLang="en-US" sz="1800" dirty="0">
                <a:latin typeface="Arial" panose="020B0604020202020204" pitchFamily="34" charset="0"/>
              </a:rPr>
              <a:t> CST, which cross segmentally.</a:t>
            </a:r>
          </a:p>
        </p:txBody>
      </p:sp>
      <p:pic>
        <p:nvPicPr>
          <p:cNvPr id="61447" name="Picture 10">
            <a:extLst>
              <a:ext uri="{FF2B5EF4-FFF2-40B4-BE49-F238E27FC236}">
                <a16:creationId xmlns:a16="http://schemas.microsoft.com/office/drawing/2014/main" id="{E904D33A-9606-4003-86CC-908335E2E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88914"/>
            <a:ext cx="3684588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71" grpId="0"/>
      <p:bldP spid="62472" grpId="0"/>
      <p:bldP spid="624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9079BE-AD32-4CCA-9533-E4685FFE6337}"/>
              </a:ext>
            </a:extLst>
          </p:cNvPr>
          <p:cNvSpPr/>
          <p:nvPr/>
        </p:nvSpPr>
        <p:spPr>
          <a:xfrm>
            <a:off x="275771" y="1422685"/>
            <a:ext cx="58202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Aldhabi" panose="01000000000000000000" pitchFamily="2" charset="-78"/>
                <a:cs typeface="+mj-cs"/>
              </a:rPr>
              <a:t>2. Origin and termination:</a:t>
            </a:r>
            <a:endParaRPr lang="ar-DZ" sz="2800" dirty="0">
              <a:latin typeface="Aldhabi" panose="01000000000000000000" pitchFamily="2" charset="-78"/>
              <a:cs typeface="+mj-cs"/>
            </a:endParaRPr>
          </a:p>
          <a:p>
            <a:r>
              <a:rPr lang="en-GB" sz="2800" dirty="0">
                <a:latin typeface="Aldhabi" panose="01000000000000000000" pitchFamily="2" charset="-78"/>
                <a:cs typeface="+mj-cs"/>
              </a:rPr>
              <a:t> Origin:</a:t>
            </a:r>
          </a:p>
          <a:p>
            <a:r>
              <a:rPr lang="en-GB" sz="2800" dirty="0">
                <a:latin typeface="Aldhabi" panose="01000000000000000000" pitchFamily="2" charset="-78"/>
                <a:cs typeface="+mj-cs"/>
              </a:rPr>
              <a:t>• Arises from lamina V of the cerebral cortex from three cortical areas, in equal proportions: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800" dirty="0">
                <a:latin typeface="Aldhabi" panose="01000000000000000000" pitchFamily="2" charset="-78"/>
                <a:cs typeface="+mj-cs"/>
              </a:rPr>
              <a:t>The premotor cortex (area 6);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800" dirty="0">
                <a:latin typeface="Aldhabi" panose="01000000000000000000" pitchFamily="2" charset="-78"/>
                <a:cs typeface="+mj-cs"/>
              </a:rPr>
              <a:t>The precentral motor cortex (area 4);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800" dirty="0">
                <a:latin typeface="Aldhabi" panose="01000000000000000000" pitchFamily="2" charset="-78"/>
                <a:cs typeface="+mj-cs"/>
              </a:rPr>
              <a:t> And the postcentral sensory cortex (areas 3, 1, and 2).</a:t>
            </a:r>
          </a:p>
          <a:p>
            <a:pPr lvl="1"/>
            <a:r>
              <a:rPr lang="en-GB" sz="2800" dirty="0" err="1">
                <a:latin typeface="Aldhabi" panose="01000000000000000000" pitchFamily="2" charset="-78"/>
                <a:cs typeface="+mj-cs"/>
              </a:rPr>
              <a:t>Terminaton</a:t>
            </a:r>
            <a:endParaRPr lang="en-GB" sz="2800" dirty="0">
              <a:latin typeface="Aldhabi" panose="01000000000000000000" pitchFamily="2" charset="-78"/>
              <a:cs typeface="+mj-cs"/>
            </a:endParaRPr>
          </a:p>
          <a:p>
            <a:r>
              <a:rPr lang="en-GB" sz="2800" dirty="0">
                <a:latin typeface="Aldhabi" panose="01000000000000000000" pitchFamily="2" charset="-78"/>
                <a:cs typeface="+mj-cs"/>
              </a:rPr>
              <a:t>• Terminates via interneurons on ventral horn motor neurons and sensory neurons of the dorsal horn.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52972C0F-C41B-4912-8924-E7D838425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89" y="238692"/>
            <a:ext cx="477961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en-GB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Lateral Corticospinal (pyramidal) Tract</a:t>
            </a:r>
            <a:endParaRPr lang="en-GB" altLang="en-US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56212D-29A1-40D8-B150-91FE0D829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819" y="523585"/>
            <a:ext cx="501967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8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C8DEA2-CBBE-4887-8269-B761C212977C}"/>
              </a:ext>
            </a:extLst>
          </p:cNvPr>
          <p:cNvSpPr/>
          <p:nvPr/>
        </p:nvSpPr>
        <p:spPr>
          <a:xfrm>
            <a:off x="870857" y="162415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latin typeface="Castellar" panose="020A0402060406010301" pitchFamily="18" charset="0"/>
              </a:rPr>
              <a:t>is a small uncrossed tract that decussates at spinal cord levels in the ventral white commissure.</a:t>
            </a:r>
          </a:p>
          <a:p>
            <a:endParaRPr lang="en-GB" dirty="0">
              <a:latin typeface="Castellar" panose="020A0402060406010301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latin typeface="Castellar" panose="020A0402060406010301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latin typeface="Castellar" panose="020A0402060406010301" pitchFamily="18" charset="0"/>
              </a:rPr>
              <a:t> is concerned with the control of axial muscles.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C3D1B22D-AC2A-4BF7-8A7C-E87F7E4AB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89" y="238692"/>
            <a:ext cx="477961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en-GB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VENTRAL Corticospinal (pyramidal) Tract</a:t>
            </a:r>
            <a:endParaRPr lang="en-GB" altLang="en-US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E94A2F-7053-4E3B-8B3C-62A3E8FCB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314" y="237649"/>
            <a:ext cx="3227771" cy="638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83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787</Words>
  <Application>Microsoft Office PowerPoint</Application>
  <PresentationFormat>Widescreen</PresentationFormat>
  <Paragraphs>113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Agency FB</vt:lpstr>
      <vt:lpstr>Aldhabi</vt:lpstr>
      <vt:lpstr>Algerian</vt:lpstr>
      <vt:lpstr>Andalus</vt:lpstr>
      <vt:lpstr>Arial</vt:lpstr>
      <vt:lpstr>Arial</vt:lpstr>
      <vt:lpstr>Arial Black</vt:lpstr>
      <vt:lpstr>Calibri</vt:lpstr>
      <vt:lpstr>Calibri Light</vt:lpstr>
      <vt:lpstr>Castellar</vt:lpstr>
      <vt:lpstr>Perpetua</vt:lpstr>
      <vt:lpstr>Tahoma</vt:lpstr>
      <vt:lpstr>Times New Roman</vt:lpstr>
      <vt:lpstr>Verdana</vt:lpstr>
      <vt:lpstr>Wingdings</vt:lpstr>
      <vt:lpstr>Office Theme</vt:lpstr>
      <vt:lpstr>TRACTS OF THE SPINAL CORD  DESCENDING TRACTS</vt:lpstr>
      <vt:lpstr>PowerPoint Presentation</vt:lpstr>
      <vt:lpstr>PowerPoint Presentation</vt:lpstr>
      <vt:lpstr>PowerPoint Presentation</vt:lpstr>
      <vt:lpstr>PowerPoint Presentation</vt:lpstr>
      <vt:lpstr>IMPORTANT TERMS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TRACTS OF THE SPINAL CORD  DESCENDING TRACTS</dc:title>
  <dc:creator>User</dc:creator>
  <cp:lastModifiedBy>mutah</cp:lastModifiedBy>
  <cp:revision>22</cp:revision>
  <dcterms:created xsi:type="dcterms:W3CDTF">2020-12-18T23:15:12Z</dcterms:created>
  <dcterms:modified xsi:type="dcterms:W3CDTF">2022-12-15T08:33:31Z</dcterms:modified>
</cp:coreProperties>
</file>