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sldIdLst>
    <p:sldId id="256" r:id="rId3"/>
    <p:sldId id="257" r:id="rId4"/>
    <p:sldId id="258" r:id="rId5"/>
    <p:sldId id="282" r:id="rId6"/>
    <p:sldId id="283" r:id="rId7"/>
    <p:sldId id="299" r:id="rId8"/>
    <p:sldId id="284" r:id="rId9"/>
    <p:sldId id="285" r:id="rId10"/>
    <p:sldId id="287" r:id="rId11"/>
    <p:sldId id="289" r:id="rId12"/>
    <p:sldId id="281" r:id="rId13"/>
    <p:sldId id="259" r:id="rId14"/>
    <p:sldId id="260" r:id="rId15"/>
    <p:sldId id="261" r:id="rId16"/>
    <p:sldId id="298" r:id="rId17"/>
    <p:sldId id="264" r:id="rId18"/>
    <p:sldId id="265" r:id="rId19"/>
    <p:sldId id="266" r:id="rId20"/>
    <p:sldId id="291" r:id="rId21"/>
    <p:sldId id="292" r:id="rId22"/>
    <p:sldId id="270" r:id="rId23"/>
    <p:sldId id="303" r:id="rId24"/>
    <p:sldId id="304" r:id="rId25"/>
    <p:sldId id="271" r:id="rId26"/>
    <p:sldId id="305" r:id="rId27"/>
    <p:sldId id="273" r:id="rId28"/>
    <p:sldId id="274" r:id="rId29"/>
    <p:sldId id="275" r:id="rId30"/>
    <p:sldId id="276" r:id="rId31"/>
    <p:sldId id="277" r:id="rId32"/>
    <p:sldId id="293" r:id="rId33"/>
    <p:sldId id="294" r:id="rId34"/>
    <p:sldId id="278" r:id="rId35"/>
    <p:sldId id="295" r:id="rId36"/>
    <p:sldId id="296" r:id="rId37"/>
    <p:sldId id="297" r:id="rId3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77" autoAdjust="0"/>
  </p:normalViewPr>
  <p:slideViewPr>
    <p:cSldViewPr snapToGrid="0">
      <p:cViewPr varScale="1">
        <p:scale>
          <a:sx n="59" d="100"/>
          <a:sy n="59" d="100"/>
        </p:scale>
        <p:origin x="94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37E0-048A-06D7-A3FD-B34D6529F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BDB8579-01DA-D366-0D19-D86D3E334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07739ED-06C6-3F29-C61F-9D8BFD0A7910}"/>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07518C72-15BE-2CBF-BC22-73EE826BDB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AF530D8-130D-937C-FB0A-FECFF3FC3BE1}"/>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58571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B3C5-5BA2-CE49-09B6-019ABC459228}"/>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90040EE-C804-122E-9DC0-67B1AA9CEA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07AFB40-CADB-35C6-D42A-FB8573804A89}"/>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D096B4CE-4BB3-4FE2-8D80-718FABF306F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7B19B4-9B7F-EBE7-6009-057222CBB8C3}"/>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38266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5FAB0-6DEC-A95F-3500-B26A0E57B5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F56A6BD-BEDF-0C86-4C59-65196BB905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C6762B0-6D0B-DE00-19B6-632D9F62B510}"/>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29AF2385-2CD4-9671-05B3-2C52958983C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CA0FFAE-98F9-F46C-9502-8BBED88312F9}"/>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60534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37E0-048A-06D7-A3FD-B34D6529F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BDB8579-01DA-D366-0D19-D86D3E334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07739ED-06C6-3F29-C61F-9D8BFD0A7910}"/>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07518C72-15BE-2CBF-BC22-73EE826BDB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AF530D8-130D-937C-FB0A-FECFF3FC3BE1}"/>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401079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7867-A4DD-8930-990A-AC163BE57AA4}"/>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1C66A046-643F-1B9C-ADBF-6F0CE57AE8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321DCE5-B947-B605-4BF4-56E16618703D}"/>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99557787-3739-C95A-F35B-79E1CDF60A2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7939DEF-B390-20EC-EA9E-0E0AD1B75F7B}"/>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225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F51B-AFB1-CDF1-A271-E1AD40F99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44D9B38-5ECA-2137-6FC5-6C942142E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3E1B6-8AE9-1438-C90C-0D9136FAA4B7}"/>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926E33A1-5855-76F0-65E3-EFD0A82A88A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965ED8D-C609-65A4-C6DA-86831DF54AB0}"/>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2959337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EE8C-0343-C286-7E25-908D5967D94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43A9272-0486-7DB5-B462-6F071A1609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CD18351-1EB4-08AD-1D22-99851ABD72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8E16AB5-DDAB-B50D-9BD3-FA77778F086D}"/>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6" name="Footer Placeholder 5">
            <a:extLst>
              <a:ext uri="{FF2B5EF4-FFF2-40B4-BE49-F238E27FC236}">
                <a16:creationId xmlns:a16="http://schemas.microsoft.com/office/drawing/2014/main" id="{50EFC384-DF5D-4C1A-E2B0-AF155F62DAA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73B342D-6660-EA9E-87D9-F54D53EED211}"/>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330497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E304-2B2F-AEC8-1122-97C347FB10C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0A9B028-F322-E4BC-9265-CC620EED0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F40BE-FE22-589F-C946-8E0A0DC5A4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C6EF4345-8704-A2E3-D16F-DEE56B204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E6AA5-D823-D792-9F35-AA27B500BA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63EE7C6A-F85F-A7B4-2098-780E8449B543}"/>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8" name="Footer Placeholder 7">
            <a:extLst>
              <a:ext uri="{FF2B5EF4-FFF2-40B4-BE49-F238E27FC236}">
                <a16:creationId xmlns:a16="http://schemas.microsoft.com/office/drawing/2014/main" id="{3CC51E18-57A6-188D-501C-E7AEEAF808F6}"/>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C7C6146A-6088-708A-01B3-5BFE05900839}"/>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10974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CE2D-4625-D6B6-3D59-29277BD4A018}"/>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DF0BFD89-D3A6-C2E5-B8AB-930892120476}"/>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4" name="Footer Placeholder 3">
            <a:extLst>
              <a:ext uri="{FF2B5EF4-FFF2-40B4-BE49-F238E27FC236}">
                <a16:creationId xmlns:a16="http://schemas.microsoft.com/office/drawing/2014/main" id="{FEC7A985-F974-973D-1F70-81220D41DEF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09A526FD-5E1A-067B-7AD0-A05F20BE1B07}"/>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2772444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622F9-5DF6-38EF-392F-4B2D01AE3189}"/>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3" name="Footer Placeholder 2">
            <a:extLst>
              <a:ext uri="{FF2B5EF4-FFF2-40B4-BE49-F238E27FC236}">
                <a16:creationId xmlns:a16="http://schemas.microsoft.com/office/drawing/2014/main" id="{510D0794-DE32-F1AA-1974-DA5C9E4B462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5F656129-46CA-D176-D77B-A3B2AEE499BC}"/>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530365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300A-8F6F-57D0-279C-99C0BA0DB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5BF8820-FA83-5831-E546-D228B18F8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7234220E-DE4A-09B7-EC7A-DD05936A4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33E290-F555-3C55-ABBC-330BC67E58A1}"/>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6" name="Footer Placeholder 5">
            <a:extLst>
              <a:ext uri="{FF2B5EF4-FFF2-40B4-BE49-F238E27FC236}">
                <a16:creationId xmlns:a16="http://schemas.microsoft.com/office/drawing/2014/main" id="{2EA68BB7-CD66-630F-5604-DEB074E458E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98ECDC0-3425-8541-89DD-C82D6AD2746A}"/>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331106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7867-A4DD-8930-990A-AC163BE57AA4}"/>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1C66A046-643F-1B9C-ADBF-6F0CE57AE8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321DCE5-B947-B605-4BF4-56E16618703D}"/>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99557787-3739-C95A-F35B-79E1CDF60A2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7939DEF-B390-20EC-EA9E-0E0AD1B75F7B}"/>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580704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BEEB-FBB8-15EF-C486-1413C103A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43CD079F-357D-AADD-092A-C722614C6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C321C1E-A80E-CD21-DD01-442FE158F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18D3A-2110-2D94-B8D4-721EFEDED258}"/>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6" name="Footer Placeholder 5">
            <a:extLst>
              <a:ext uri="{FF2B5EF4-FFF2-40B4-BE49-F238E27FC236}">
                <a16:creationId xmlns:a16="http://schemas.microsoft.com/office/drawing/2014/main" id="{1CF02F57-E74E-F0D7-9577-493B125D2E7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9AB8F43-E515-918D-DD3D-C45E0F0654A1}"/>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723972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B3C5-5BA2-CE49-09B6-019ABC459228}"/>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90040EE-C804-122E-9DC0-67B1AA9CEA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07AFB40-CADB-35C6-D42A-FB8573804A89}"/>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D096B4CE-4BB3-4FE2-8D80-718FABF306F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7B19B4-9B7F-EBE7-6009-057222CBB8C3}"/>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978052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5FAB0-6DEC-A95F-3500-B26A0E57B5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F56A6BD-BEDF-0C86-4C59-65196BB905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C6762B0-6D0B-DE00-19B6-632D9F62B510}"/>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29AF2385-2CD4-9671-05B3-2C52958983C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CA0FFAE-98F9-F46C-9502-8BBED88312F9}"/>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05790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F51B-AFB1-CDF1-A271-E1AD40F99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44D9B38-5ECA-2137-6FC5-6C942142E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3E1B6-8AE9-1438-C90C-0D9136FAA4B7}"/>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926E33A1-5855-76F0-65E3-EFD0A82A88A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965ED8D-C609-65A4-C6DA-86831DF54AB0}"/>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59348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EE8C-0343-C286-7E25-908D5967D94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43A9272-0486-7DB5-B462-6F071A1609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CD18351-1EB4-08AD-1D22-99851ABD72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8E16AB5-DDAB-B50D-9BD3-FA77778F086D}"/>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6" name="Footer Placeholder 5">
            <a:extLst>
              <a:ext uri="{FF2B5EF4-FFF2-40B4-BE49-F238E27FC236}">
                <a16:creationId xmlns:a16="http://schemas.microsoft.com/office/drawing/2014/main" id="{50EFC384-DF5D-4C1A-E2B0-AF155F62DAA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73B342D-6660-EA9E-87D9-F54D53EED211}"/>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293851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E304-2B2F-AEC8-1122-97C347FB10C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0A9B028-F322-E4BC-9265-CC620EED0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F40BE-FE22-589F-C946-8E0A0DC5A4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C6EF4345-8704-A2E3-D16F-DEE56B204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E6AA5-D823-D792-9F35-AA27B500BA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63EE7C6A-F85F-A7B4-2098-780E8449B543}"/>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8" name="Footer Placeholder 7">
            <a:extLst>
              <a:ext uri="{FF2B5EF4-FFF2-40B4-BE49-F238E27FC236}">
                <a16:creationId xmlns:a16="http://schemas.microsoft.com/office/drawing/2014/main" id="{3CC51E18-57A6-188D-501C-E7AEEAF808F6}"/>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C7C6146A-6088-708A-01B3-5BFE05900839}"/>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28896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CE2D-4625-D6B6-3D59-29277BD4A018}"/>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DF0BFD89-D3A6-C2E5-B8AB-930892120476}"/>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4" name="Footer Placeholder 3">
            <a:extLst>
              <a:ext uri="{FF2B5EF4-FFF2-40B4-BE49-F238E27FC236}">
                <a16:creationId xmlns:a16="http://schemas.microsoft.com/office/drawing/2014/main" id="{FEC7A985-F974-973D-1F70-81220D41DEF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09A526FD-5E1A-067B-7AD0-A05F20BE1B07}"/>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83273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622F9-5DF6-38EF-392F-4B2D01AE3189}"/>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3" name="Footer Placeholder 2">
            <a:extLst>
              <a:ext uri="{FF2B5EF4-FFF2-40B4-BE49-F238E27FC236}">
                <a16:creationId xmlns:a16="http://schemas.microsoft.com/office/drawing/2014/main" id="{510D0794-DE32-F1AA-1974-DA5C9E4B462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5F656129-46CA-D176-D77B-A3B2AEE499BC}"/>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337994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300A-8F6F-57D0-279C-99C0BA0DB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5BF8820-FA83-5831-E546-D228B18F8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7234220E-DE4A-09B7-EC7A-DD05936A4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33E290-F555-3C55-ABBC-330BC67E58A1}"/>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6" name="Footer Placeholder 5">
            <a:extLst>
              <a:ext uri="{FF2B5EF4-FFF2-40B4-BE49-F238E27FC236}">
                <a16:creationId xmlns:a16="http://schemas.microsoft.com/office/drawing/2014/main" id="{2EA68BB7-CD66-630F-5604-DEB074E458E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98ECDC0-3425-8541-89DD-C82D6AD2746A}"/>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176603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BEEB-FBB8-15EF-C486-1413C103A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43CD079F-357D-AADD-092A-C722614C6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C321C1E-A80E-CD21-DD01-442FE158F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18D3A-2110-2D94-B8D4-721EFEDED258}"/>
              </a:ext>
            </a:extLst>
          </p:cNvPr>
          <p:cNvSpPr>
            <a:spLocks noGrp="1"/>
          </p:cNvSpPr>
          <p:nvPr>
            <p:ph type="dt" sz="half" idx="10"/>
          </p:nvPr>
        </p:nvSpPr>
        <p:spPr/>
        <p:txBody>
          <a:bodyPr/>
          <a:lstStyle/>
          <a:p>
            <a:fld id="{4480B4BD-40F7-E64B-9500-0D9977ADA867}" type="datetimeFigureOut">
              <a:rPr lang="x-none" smtClean="0"/>
              <a:t>7/8/2024</a:t>
            </a:fld>
            <a:endParaRPr lang="x-none"/>
          </a:p>
        </p:txBody>
      </p:sp>
      <p:sp>
        <p:nvSpPr>
          <p:cNvPr id="6" name="Footer Placeholder 5">
            <a:extLst>
              <a:ext uri="{FF2B5EF4-FFF2-40B4-BE49-F238E27FC236}">
                <a16:creationId xmlns:a16="http://schemas.microsoft.com/office/drawing/2014/main" id="{1CF02F57-E74E-F0D7-9577-493B125D2E7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9AB8F43-E515-918D-DD3D-C45E0F0654A1}"/>
              </a:ext>
            </a:extLst>
          </p:cNvPr>
          <p:cNvSpPr>
            <a:spLocks noGrp="1"/>
          </p:cNvSpPr>
          <p:nvPr>
            <p:ph type="sldNum" sz="quarter" idx="12"/>
          </p:nvPr>
        </p:nvSpPr>
        <p:spPr/>
        <p:txBody>
          <a:bodyPr/>
          <a:lstStyle/>
          <a:p>
            <a:fld id="{97BCF3F6-BB98-C44A-9068-156A41EB281E}" type="slidenum">
              <a:rPr lang="x-none" smtClean="0"/>
              <a:t>‹#›</a:t>
            </a:fld>
            <a:endParaRPr lang="x-none"/>
          </a:p>
        </p:txBody>
      </p:sp>
    </p:spTree>
    <p:extLst>
      <p:ext uri="{BB962C8B-B14F-4D97-AF65-F5344CB8AC3E}">
        <p14:creationId xmlns:p14="http://schemas.microsoft.com/office/powerpoint/2010/main" val="98803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96B26-CEF7-37FC-B3BD-C9A8F4A24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91BB2F60-05C6-525D-E2DF-40B188D4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B7F5F2C-CC70-8B45-CB54-4DF5B3C89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A6BB2A70-B977-021D-1844-D5FBD4997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18A766E-FE4C-FA06-51BE-373E9C090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CF3F6-BB98-C44A-9068-156A41EB281E}" type="slidenum">
              <a:rPr lang="x-none" smtClean="0"/>
              <a:t>‹#›</a:t>
            </a:fld>
            <a:endParaRPr lang="x-none"/>
          </a:p>
        </p:txBody>
      </p:sp>
    </p:spTree>
    <p:extLst>
      <p:ext uri="{BB962C8B-B14F-4D97-AF65-F5344CB8AC3E}">
        <p14:creationId xmlns:p14="http://schemas.microsoft.com/office/powerpoint/2010/main" val="67478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96B26-CEF7-37FC-B3BD-C9A8F4A24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91BB2F60-05C6-525D-E2DF-40B188D4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B7F5F2C-CC70-8B45-CB54-4DF5B3C89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0B4BD-40F7-E64B-9500-0D9977ADA867}" type="datetimeFigureOut">
              <a:rPr lang="x-none" smtClean="0"/>
              <a:t>7/8/2024</a:t>
            </a:fld>
            <a:endParaRPr lang="x-none"/>
          </a:p>
        </p:txBody>
      </p:sp>
      <p:sp>
        <p:nvSpPr>
          <p:cNvPr id="5" name="Footer Placeholder 4">
            <a:extLst>
              <a:ext uri="{FF2B5EF4-FFF2-40B4-BE49-F238E27FC236}">
                <a16:creationId xmlns:a16="http://schemas.microsoft.com/office/drawing/2014/main" id="{A6BB2A70-B977-021D-1844-D5FBD4997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18A766E-FE4C-FA06-51BE-373E9C090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CF3F6-BB98-C44A-9068-156A41EB281E}" type="slidenum">
              <a:rPr lang="x-none" smtClean="0"/>
              <a:t>‹#›</a:t>
            </a:fld>
            <a:endParaRPr lang="x-none"/>
          </a:p>
        </p:txBody>
      </p:sp>
    </p:spTree>
    <p:extLst>
      <p:ext uri="{BB962C8B-B14F-4D97-AF65-F5344CB8AC3E}">
        <p14:creationId xmlns:p14="http://schemas.microsoft.com/office/powerpoint/2010/main" val="34186402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9B08E-CEA5-5A5B-9CF5-A0A35CDC597F}"/>
              </a:ext>
            </a:extLst>
          </p:cNvPr>
          <p:cNvSpPr>
            <a:spLocks noGrp="1"/>
          </p:cNvSpPr>
          <p:nvPr>
            <p:ph type="ctrTitle"/>
          </p:nvPr>
        </p:nvSpPr>
        <p:spPr>
          <a:xfrm>
            <a:off x="640080" y="325369"/>
            <a:ext cx="4368602" cy="1956841"/>
          </a:xfrm>
        </p:spPr>
        <p:txBody>
          <a:bodyPr vert="horz" lIns="91440" tIns="45720" rIns="91440" bIns="45720" rtlCol="0" anchor="b">
            <a:normAutofit/>
          </a:bodyPr>
          <a:lstStyle/>
          <a:p>
            <a:pPr algn="l"/>
            <a:r>
              <a:rPr lang="en-US" sz="5400" b="1"/>
              <a:t>Psychotherapy </a:t>
            </a:r>
          </a:p>
        </p:txBody>
      </p:sp>
      <p:sp>
        <p:nvSpPr>
          <p:cNvPr id="10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B1F085-6B85-0AAA-9601-BF86955461BD}"/>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Done by :</a:t>
            </a:r>
          </a:p>
          <a:p>
            <a:pPr indent="-228600">
              <a:lnSpc>
                <a:spcPct val="90000"/>
              </a:lnSpc>
              <a:spcAft>
                <a:spcPts val="600"/>
              </a:spcAft>
              <a:buFont typeface="Arial" panose="020B0604020202020204" pitchFamily="34" charset="0"/>
              <a:buChar char="•"/>
            </a:pPr>
            <a:r>
              <a:rPr lang="en-US" sz="2200"/>
              <a:t>Sura Dmour</a:t>
            </a:r>
          </a:p>
          <a:p>
            <a:pPr indent="-228600">
              <a:lnSpc>
                <a:spcPct val="90000"/>
              </a:lnSpc>
              <a:spcAft>
                <a:spcPts val="600"/>
              </a:spcAft>
              <a:buFont typeface="Arial" panose="020B0604020202020204" pitchFamily="34" charset="0"/>
              <a:buChar char="•"/>
            </a:pPr>
            <a:r>
              <a:rPr lang="en-US" sz="2200"/>
              <a:t>Sewar Dmour </a:t>
            </a:r>
          </a:p>
        </p:txBody>
      </p:sp>
      <p:pic>
        <p:nvPicPr>
          <p:cNvPr id="1030" name="Picture 6" descr="Psychological Therapy and Treatment Concept Vector Illustration ...">
            <a:extLst>
              <a:ext uri="{FF2B5EF4-FFF2-40B4-BE49-F238E27FC236}">
                <a16:creationId xmlns:a16="http://schemas.microsoft.com/office/drawing/2014/main" id="{CE83BF4B-1E22-64C4-032A-350DF37BE7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5986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C6CB07-57DE-9A68-8F73-825F255A94BA}"/>
              </a:ext>
            </a:extLst>
          </p:cNvPr>
          <p:cNvSpPr>
            <a:spLocks noGrp="1"/>
          </p:cNvSpPr>
          <p:nvPr>
            <p:ph type="title"/>
          </p:nvPr>
        </p:nvSpPr>
        <p:spPr>
          <a:xfrm>
            <a:off x="1137036" y="548640"/>
            <a:ext cx="9543405" cy="1188720"/>
          </a:xfrm>
        </p:spPr>
        <p:txBody>
          <a:bodyPr>
            <a:normAutofit/>
          </a:bodyPr>
          <a:lstStyle/>
          <a:p>
            <a:r>
              <a:rPr kumimoji="0" lang="en-US" b="1"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rPr>
              <a:t>IMMATURE DEFENSES</a:t>
            </a:r>
            <a:endParaRPr lang="en-US" b="1">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1A292E6D-581C-6AD4-FD71-690EAF0AAD73}"/>
              </a:ext>
            </a:extLst>
          </p:cNvPr>
          <p:cNvSpPr>
            <a:spLocks noGrp="1"/>
          </p:cNvSpPr>
          <p:nvPr>
            <p:ph idx="1"/>
          </p:nvPr>
        </p:nvSpPr>
        <p:spPr>
          <a:xfrm>
            <a:off x="462643" y="2243843"/>
            <a:ext cx="11266714" cy="3727053"/>
          </a:xfrm>
        </p:spPr>
        <p:txBody>
          <a:bodyPr anchor="ctr">
            <a:normAutofit/>
          </a:bodyPr>
          <a:lstStyle/>
          <a:p>
            <a:r>
              <a:rPr lang="en-US" sz="2000" dirty="0">
                <a:solidFill>
                  <a:schemeClr val="tx1">
                    <a:lumMod val="85000"/>
                    <a:lumOff val="15000"/>
                  </a:schemeClr>
                </a:solidFill>
              </a:rPr>
              <a:t>Acting out: Giving in to an impulse, even if socially inappropriate, in order to avoid the anxiety of suppressing that impulse. </a:t>
            </a:r>
            <a:endParaRPr lang="ar-JO" sz="2000" dirty="0">
              <a:solidFill>
                <a:schemeClr val="tx1">
                  <a:lumMod val="85000"/>
                  <a:lumOff val="15000"/>
                </a:schemeClr>
              </a:solidFill>
            </a:endParaRPr>
          </a:p>
          <a:p>
            <a:r>
              <a:rPr lang="en-US" sz="2000" dirty="0">
                <a:solidFill>
                  <a:schemeClr val="tx1">
                    <a:lumMod val="85000"/>
                    <a:lumOff val="15000"/>
                  </a:schemeClr>
                </a:solidFill>
              </a:rPr>
              <a:t>Denial: Not accepting reality that is too painful. </a:t>
            </a:r>
            <a:endParaRPr lang="ar-JO" sz="2000" dirty="0">
              <a:solidFill>
                <a:schemeClr val="tx1">
                  <a:lumMod val="85000"/>
                  <a:lumOff val="15000"/>
                </a:schemeClr>
              </a:solidFill>
            </a:endParaRPr>
          </a:p>
          <a:p>
            <a:r>
              <a:rPr lang="en-US" sz="2000" dirty="0">
                <a:solidFill>
                  <a:schemeClr val="tx1">
                    <a:lumMod val="85000"/>
                    <a:lumOff val="15000"/>
                  </a:schemeClr>
                </a:solidFill>
              </a:rPr>
              <a:t>Regression: Performing behaviors from an earlier stage of development in order to avoid tension associated with current phase of development. </a:t>
            </a:r>
          </a:p>
          <a:p>
            <a:r>
              <a:rPr lang="en-US" sz="2000" dirty="0">
                <a:solidFill>
                  <a:schemeClr val="tx1">
                    <a:lumMod val="85000"/>
                    <a:lumOff val="15000"/>
                  </a:schemeClr>
                </a:solidFill>
              </a:rPr>
              <a:t>Projection: Attributing objectionable thoughts or emotions to others.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9905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42F3D9-3964-1451-CC97-41B1C3883033}"/>
              </a:ext>
            </a:extLst>
          </p:cNvPr>
          <p:cNvSpPr>
            <a:spLocks noGrp="1"/>
          </p:cNvSpPr>
          <p:nvPr>
            <p:ph type="title"/>
          </p:nvPr>
        </p:nvSpPr>
        <p:spPr>
          <a:xfrm>
            <a:off x="1137036" y="548640"/>
            <a:ext cx="9543405" cy="1188720"/>
          </a:xfrm>
        </p:spPr>
        <p:txBody>
          <a:bodyPr>
            <a:normAutofit/>
          </a:bodyPr>
          <a:lstStyle/>
          <a:p>
            <a:r>
              <a:rPr lang="en-US" b="1" dirty="0">
                <a:solidFill>
                  <a:schemeClr val="tx1">
                    <a:lumMod val="85000"/>
                    <a:lumOff val="15000"/>
                  </a:schemeClr>
                </a:solidFill>
              </a:rPr>
              <a:t>Types of Psychotherapy </a:t>
            </a:r>
            <a:endParaRPr lang="x-none"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E659D370-8DCA-8892-0411-20D1BAE4BC17}"/>
              </a:ext>
            </a:extLst>
          </p:cNvPr>
          <p:cNvSpPr>
            <a:spLocks noGrp="1"/>
          </p:cNvSpPr>
          <p:nvPr>
            <p:ph idx="1"/>
          </p:nvPr>
        </p:nvSpPr>
        <p:spPr>
          <a:xfrm>
            <a:off x="1957987" y="2431765"/>
            <a:ext cx="8276026" cy="3320031"/>
          </a:xfrm>
        </p:spPr>
        <p:txBody>
          <a:bodyPr anchor="ctr">
            <a:normAutofit/>
          </a:bodyPr>
          <a:lstStyle/>
          <a:p>
            <a:r>
              <a:rPr lang="en-US" sz="2400" dirty="0">
                <a:solidFill>
                  <a:schemeClr val="tx1">
                    <a:lumMod val="85000"/>
                    <a:lumOff val="15000"/>
                  </a:schemeClr>
                </a:solidFill>
              </a:rPr>
              <a:t>Psychoanalysis</a:t>
            </a:r>
          </a:p>
          <a:p>
            <a:r>
              <a:rPr lang="en-US" sz="2400" dirty="0">
                <a:solidFill>
                  <a:schemeClr val="tx1">
                    <a:lumMod val="85000"/>
                    <a:lumOff val="15000"/>
                  </a:schemeClr>
                </a:solidFill>
              </a:rPr>
              <a:t>Behavioral therapy </a:t>
            </a:r>
          </a:p>
          <a:p>
            <a:r>
              <a:rPr lang="en-US" sz="2400" dirty="0">
                <a:solidFill>
                  <a:schemeClr val="tx1">
                    <a:lumMod val="85000"/>
                    <a:lumOff val="15000"/>
                  </a:schemeClr>
                </a:solidFill>
              </a:rPr>
              <a:t>Cognitive therapy </a:t>
            </a:r>
          </a:p>
          <a:p>
            <a:r>
              <a:rPr lang="en-US" sz="2400" dirty="0">
                <a:solidFill>
                  <a:schemeClr val="tx1">
                    <a:lumMod val="85000"/>
                    <a:lumOff val="15000"/>
                  </a:schemeClr>
                </a:solidFill>
              </a:rPr>
              <a:t>Cognitive behavioral therapy</a:t>
            </a:r>
          </a:p>
          <a:p>
            <a:r>
              <a:rPr lang="en-US" sz="2400" dirty="0">
                <a:solidFill>
                  <a:schemeClr val="tx1">
                    <a:lumMod val="85000"/>
                    <a:lumOff val="15000"/>
                  </a:schemeClr>
                </a:solidFill>
              </a:rPr>
              <a:t>Group therapy</a:t>
            </a:r>
          </a:p>
          <a:p>
            <a:r>
              <a:rPr lang="en-US" sz="2400" dirty="0">
                <a:solidFill>
                  <a:schemeClr val="tx1">
                    <a:lumMod val="85000"/>
                    <a:lumOff val="15000"/>
                  </a:schemeClr>
                </a:solidFill>
              </a:rPr>
              <a:t>Family therapy </a:t>
            </a:r>
          </a:p>
          <a:p>
            <a:endParaRPr lang="x-none" sz="2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9602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4C73FD-9369-382A-1C8C-3FF60B54CB4F}"/>
              </a:ext>
            </a:extLst>
          </p:cNvPr>
          <p:cNvSpPr>
            <a:spLocks noGrp="1"/>
          </p:cNvSpPr>
          <p:nvPr>
            <p:ph type="title"/>
          </p:nvPr>
        </p:nvSpPr>
        <p:spPr>
          <a:xfrm>
            <a:off x="1060834" y="313157"/>
            <a:ext cx="9392421" cy="1330841"/>
          </a:xfrm>
        </p:spPr>
        <p:txBody>
          <a:bodyPr>
            <a:normAutofit/>
          </a:bodyPr>
          <a:lstStyle/>
          <a:p>
            <a:r>
              <a:rPr lang="en-US" b="1" dirty="0"/>
              <a:t>PSYCHOANALYSIS</a:t>
            </a:r>
            <a:endParaRPr lang="x-none" b="1" dirty="0"/>
          </a:p>
        </p:txBody>
      </p:sp>
      <p:sp>
        <p:nvSpPr>
          <p:cNvPr id="3" name="Content Placeholder 2">
            <a:extLst>
              <a:ext uri="{FF2B5EF4-FFF2-40B4-BE49-F238E27FC236}">
                <a16:creationId xmlns:a16="http://schemas.microsoft.com/office/drawing/2014/main" id="{56331195-08A0-76EC-0B3F-C8389BC4C559}"/>
              </a:ext>
            </a:extLst>
          </p:cNvPr>
          <p:cNvSpPr>
            <a:spLocks noGrp="1"/>
          </p:cNvSpPr>
          <p:nvPr>
            <p:ph idx="1"/>
          </p:nvPr>
        </p:nvSpPr>
        <p:spPr>
          <a:xfrm>
            <a:off x="348343" y="2198362"/>
            <a:ext cx="6259286" cy="4256867"/>
          </a:xfrm>
        </p:spPr>
        <p:txBody>
          <a:bodyPr>
            <a:noAutofit/>
          </a:bodyPr>
          <a:lstStyle/>
          <a:p>
            <a:r>
              <a:rPr lang="en-US" sz="2000" dirty="0"/>
              <a:t>Freud proposed that behaviors, or symptoms, result from unconscious mental processes including defense mechanisms and conflicts between one’s ego, id, superego, and external reality.</a:t>
            </a:r>
          </a:p>
          <a:p>
            <a:r>
              <a:rPr lang="en-US" sz="2000" dirty="0"/>
              <a:t>goal of </a:t>
            </a:r>
            <a:r>
              <a:rPr lang="en-US" sz="2000" b="1" dirty="0"/>
              <a:t>psychoanalysis</a:t>
            </a:r>
            <a:r>
              <a:rPr lang="en-US" sz="2000" dirty="0"/>
              <a:t> is to resolve unconscious conflicts by bringing repressed experiences and feelings into awareness and integrating them into the patient’s conscious experience.</a:t>
            </a:r>
          </a:p>
          <a:p>
            <a:r>
              <a:rPr lang="en-US" sz="2000" dirty="0"/>
              <a:t>Psychoanalysis is therefore considered insight oriented</a:t>
            </a:r>
          </a:p>
          <a:p>
            <a:r>
              <a:rPr lang="en-US" sz="2000" dirty="0"/>
              <a:t>Treatment is usually 3–5 days per week for many years. </a:t>
            </a:r>
          </a:p>
          <a:p>
            <a:r>
              <a:rPr lang="en-US" sz="2000" dirty="0"/>
              <a:t>During therapy sessions, the Portfolio patient Designed usually lies on a couch with the therapist seated out of view.</a:t>
            </a:r>
            <a:endParaRPr lang="x-none" sz="2000" dirty="0"/>
          </a:p>
          <a:p>
            <a:endParaRPr lang="en-US" sz="2000" dirty="0"/>
          </a:p>
          <a:p>
            <a:endParaRPr lang="x-none" sz="2000" dirty="0"/>
          </a:p>
        </p:txBody>
      </p:sp>
      <p:pic>
        <p:nvPicPr>
          <p:cNvPr id="5" name="Picture 4">
            <a:extLst>
              <a:ext uri="{FF2B5EF4-FFF2-40B4-BE49-F238E27FC236}">
                <a16:creationId xmlns:a16="http://schemas.microsoft.com/office/drawing/2014/main" id="{CE499C6E-8704-9710-B5C6-170095EE2791}"/>
              </a:ext>
            </a:extLst>
          </p:cNvPr>
          <p:cNvPicPr>
            <a:picLocks noChangeAspect="1"/>
          </p:cNvPicPr>
          <p:nvPr/>
        </p:nvPicPr>
        <p:blipFill>
          <a:blip r:embed="rId2"/>
          <a:stretch>
            <a:fillRect/>
          </a:stretch>
        </p:blipFill>
        <p:spPr>
          <a:xfrm>
            <a:off x="6719367" y="2470693"/>
            <a:ext cx="4788505" cy="3184357"/>
          </a:xfrm>
          <a:prstGeom prst="rect">
            <a:avLst/>
          </a:prstGeom>
        </p:spPr>
      </p:pic>
      <p:sp>
        <p:nvSpPr>
          <p:cNvPr id="26" name="Freeform: Shape 2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4390067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24D978-8CC7-7F46-77A0-2AAE575DAA44}"/>
              </a:ext>
            </a:extLst>
          </p:cNvPr>
          <p:cNvSpPr txBox="1"/>
          <p:nvPr/>
        </p:nvSpPr>
        <p:spPr>
          <a:xfrm>
            <a:off x="544286" y="471985"/>
            <a:ext cx="10493828" cy="1282459"/>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1" i="0" u="sng" strike="noStrike" kern="1200" cap="none" spc="0" normalizeH="0" baseline="0" noProof="0" dirty="0">
                <a:ln>
                  <a:noFill/>
                </a:ln>
                <a:solidFill>
                  <a:schemeClr val="tx1"/>
                </a:solidFill>
                <a:effectLst/>
                <a:uLnTx/>
                <a:uFillTx/>
                <a:latin typeface="+mj-lt"/>
                <a:ea typeface="+mj-ea"/>
                <a:cs typeface="+mj-cs"/>
              </a:rPr>
              <a:t>psychoanalysis can be useful in the treatment of:</a:t>
            </a:r>
          </a:p>
        </p:txBody>
      </p:sp>
      <p:sp>
        <p:nvSpPr>
          <p:cNvPr id="4" name="TextBox 3">
            <a:extLst>
              <a:ext uri="{FF2B5EF4-FFF2-40B4-BE49-F238E27FC236}">
                <a16:creationId xmlns:a16="http://schemas.microsoft.com/office/drawing/2014/main" id="{591CD5A8-A627-6E39-6E7F-69353C497CC6}"/>
              </a:ext>
            </a:extLst>
          </p:cNvPr>
          <p:cNvSpPr txBox="1"/>
          <p:nvPr/>
        </p:nvSpPr>
        <p:spPr>
          <a:xfrm>
            <a:off x="1137036" y="2680758"/>
            <a:ext cx="8548386" cy="2609699"/>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a:solidFill>
                  <a:schemeClr val="tx1"/>
                </a:solidFill>
              </a:rPr>
              <a:t>Clusters B and C personality disorders</a:t>
            </a:r>
          </a:p>
          <a:p>
            <a:pPr indent="-228600">
              <a:lnSpc>
                <a:spcPct val="90000"/>
              </a:lnSpc>
              <a:spcAft>
                <a:spcPts val="600"/>
              </a:spcAft>
              <a:buFont typeface="Arial" panose="020B0604020202020204" pitchFamily="34" charset="0"/>
              <a:buChar char="•"/>
            </a:pPr>
            <a:r>
              <a:rPr lang="en-US" sz="2800" dirty="0">
                <a:solidFill>
                  <a:schemeClr val="tx1"/>
                </a:solidFill>
              </a:rPr>
              <a:t> Anxiety disorders</a:t>
            </a:r>
          </a:p>
          <a:p>
            <a:pPr indent="-228600">
              <a:lnSpc>
                <a:spcPct val="90000"/>
              </a:lnSpc>
              <a:spcAft>
                <a:spcPts val="600"/>
              </a:spcAft>
              <a:buFont typeface="Arial" panose="020B0604020202020204" pitchFamily="34" charset="0"/>
              <a:buChar char="•"/>
            </a:pPr>
            <a:r>
              <a:rPr lang="en-US" sz="2800" dirty="0">
                <a:solidFill>
                  <a:schemeClr val="tx1"/>
                </a:solidFill>
              </a:rPr>
              <a:t> Problems coping with life events</a:t>
            </a:r>
          </a:p>
          <a:p>
            <a:pPr indent="-228600">
              <a:lnSpc>
                <a:spcPct val="90000"/>
              </a:lnSpc>
              <a:spcAft>
                <a:spcPts val="600"/>
              </a:spcAft>
              <a:buFont typeface="Arial" panose="020B0604020202020204" pitchFamily="34" charset="0"/>
              <a:buChar char="•"/>
            </a:pPr>
            <a:r>
              <a:rPr lang="en-US" sz="2800" dirty="0">
                <a:solidFill>
                  <a:schemeClr val="tx1"/>
                </a:solidFill>
              </a:rPr>
              <a:t> Sexual disorders</a:t>
            </a:r>
          </a:p>
          <a:p>
            <a:pPr indent="-228600">
              <a:lnSpc>
                <a:spcPct val="90000"/>
              </a:lnSpc>
              <a:spcAft>
                <a:spcPts val="600"/>
              </a:spcAft>
              <a:buFont typeface="Arial" panose="020B0604020202020204" pitchFamily="34" charset="0"/>
              <a:buChar char="•"/>
            </a:pPr>
            <a:endParaRPr lang="en-US" sz="2000" dirty="0">
              <a:solidFill>
                <a:schemeClr val="tx1"/>
              </a:solidFill>
            </a:endParaRPr>
          </a:p>
        </p:txBody>
      </p:sp>
      <p:sp>
        <p:nvSpPr>
          <p:cNvPr id="16" name="Freeform: Shape 15">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2474062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20625-A5D8-BB89-3FEF-5A67B8AF4331}"/>
              </a:ext>
            </a:extLst>
          </p:cNvPr>
          <p:cNvSpPr>
            <a:spLocks noGrp="1"/>
          </p:cNvSpPr>
          <p:nvPr>
            <p:ph type="title"/>
          </p:nvPr>
        </p:nvSpPr>
        <p:spPr>
          <a:xfrm>
            <a:off x="1137036" y="609600"/>
            <a:ext cx="8548386" cy="1282459"/>
          </a:xfrm>
        </p:spPr>
        <p:txBody>
          <a:bodyPr>
            <a:normAutofit/>
          </a:bodyPr>
          <a:lstStyle/>
          <a:p>
            <a:r>
              <a:rPr lang="en-US" sz="4100"/>
              <a:t>Important concepts &amp; techniques used in psychoanalysis </a:t>
            </a:r>
            <a:endParaRPr lang="x-none" sz="4100"/>
          </a:p>
        </p:txBody>
      </p:sp>
      <p:sp>
        <p:nvSpPr>
          <p:cNvPr id="3" name="Content Placeholder 2">
            <a:extLst>
              <a:ext uri="{FF2B5EF4-FFF2-40B4-BE49-F238E27FC236}">
                <a16:creationId xmlns:a16="http://schemas.microsoft.com/office/drawing/2014/main" id="{1B922CCA-F97A-A2AE-924C-65B119AE8E93}"/>
              </a:ext>
            </a:extLst>
          </p:cNvPr>
          <p:cNvSpPr>
            <a:spLocks noGrp="1"/>
          </p:cNvSpPr>
          <p:nvPr>
            <p:ph idx="1"/>
          </p:nvPr>
        </p:nvSpPr>
        <p:spPr>
          <a:xfrm>
            <a:off x="598714" y="2147357"/>
            <a:ext cx="9938657" cy="4307871"/>
          </a:xfrm>
        </p:spPr>
        <p:txBody>
          <a:bodyPr>
            <a:noAutofit/>
          </a:bodyPr>
          <a:lstStyle/>
          <a:p>
            <a:r>
              <a:rPr lang="en-US" sz="2000" b="1" dirty="0"/>
              <a:t>Free association</a:t>
            </a:r>
            <a:r>
              <a:rPr lang="en-US" sz="2000" dirty="0"/>
              <a:t>: The patient is asked to say whatever comes into his or her mind during therapy sessions. The purpose is to bring forth thoughts and feelings from the unconscious so that the therapist may interpret them.</a:t>
            </a:r>
          </a:p>
          <a:p>
            <a:r>
              <a:rPr lang="en-US" sz="2000" b="1" dirty="0"/>
              <a:t>Dream interpretation</a:t>
            </a:r>
            <a:r>
              <a:rPr lang="en-US" sz="2000" dirty="0"/>
              <a:t>: Dreams are seen to represent conflict between urges and fears. Interpretation of dreams by the psychoanalyst is used to help achieve therapeutic goals.</a:t>
            </a:r>
          </a:p>
          <a:p>
            <a:r>
              <a:rPr lang="en-US" sz="2000" b="1" dirty="0"/>
              <a:t>Therapeutic alliance</a:t>
            </a:r>
            <a:r>
              <a:rPr lang="en-US" sz="2000" dirty="0"/>
              <a:t>: This is the bond between the therapist and the patient, who work together toward a therapeutic goal.</a:t>
            </a:r>
          </a:p>
          <a:p>
            <a:r>
              <a:rPr lang="en-US" sz="2000" b="1" dirty="0"/>
              <a:t>Transference</a:t>
            </a:r>
            <a:r>
              <a:rPr lang="en-US" sz="2000" dirty="0"/>
              <a:t>: Projection of unconscious feelings regarding important figures in the patient’s life onto the therapist. Interpretation of transference is used to help the patient gain insight and resolve unconscious conflict.</a:t>
            </a:r>
          </a:p>
          <a:p>
            <a:r>
              <a:rPr lang="en-US" sz="2000" b="1" dirty="0"/>
              <a:t>Countertransference</a:t>
            </a:r>
            <a:r>
              <a:rPr lang="en-US" sz="2000" dirty="0"/>
              <a:t>: Projection of unconscious feelings about important figures in the therapist’s life onto the patient. The therapist must remain aware of countertransference issues, as they may interfere with his or her objectivity</a:t>
            </a:r>
            <a:endParaRPr lang="x-none" sz="2000" dirty="0"/>
          </a:p>
        </p:txBody>
      </p:sp>
      <p:sp>
        <p:nvSpPr>
          <p:cNvPr id="13" name="Freeform: Shape 12">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091571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45DA-6430-F491-9512-F982048DD8FD}"/>
              </a:ext>
            </a:extLst>
          </p:cNvPr>
          <p:cNvSpPr>
            <a:spLocks noGrp="1"/>
          </p:cNvSpPr>
          <p:nvPr>
            <p:ph type="title"/>
          </p:nvPr>
        </p:nvSpPr>
        <p:spPr>
          <a:xfrm>
            <a:off x="1382486" y="278040"/>
            <a:ext cx="10515600" cy="1325563"/>
          </a:xfrm>
        </p:spPr>
        <p:txBody>
          <a:bodyPr/>
          <a:lstStyle/>
          <a:p>
            <a:r>
              <a:rPr lang="en-US" sz="4400" b="1" dirty="0"/>
              <a:t>PSYCHOANALYSIS-RELATED THERAPIES</a:t>
            </a:r>
            <a:endParaRPr lang="en-US" dirty="0"/>
          </a:p>
        </p:txBody>
      </p:sp>
      <p:sp>
        <p:nvSpPr>
          <p:cNvPr id="3" name="Content Placeholder 2">
            <a:extLst>
              <a:ext uri="{FF2B5EF4-FFF2-40B4-BE49-F238E27FC236}">
                <a16:creationId xmlns:a16="http://schemas.microsoft.com/office/drawing/2014/main" id="{6D3BEB8E-8DA1-C281-FA91-9B3F55A41E23}"/>
              </a:ext>
            </a:extLst>
          </p:cNvPr>
          <p:cNvSpPr>
            <a:spLocks noGrp="1"/>
          </p:cNvSpPr>
          <p:nvPr>
            <p:ph sz="half" idx="1"/>
          </p:nvPr>
        </p:nvSpPr>
        <p:spPr>
          <a:xfrm>
            <a:off x="838201" y="1825625"/>
            <a:ext cx="3581400" cy="4351338"/>
          </a:xfrm>
        </p:spPr>
        <p:txBody>
          <a:bodyPr>
            <a:normAutofit fontScale="92500" lnSpcReduction="100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2000" b="0" i="0" u="sng" strike="noStrike" kern="1200" cap="none" spc="0" normalizeH="0" baseline="0" noProof="0" dirty="0">
                <a:ln>
                  <a:noFill/>
                </a:ln>
                <a:solidFill>
                  <a:srgbClr val="4472C4"/>
                </a:solidFill>
                <a:effectLst/>
                <a:uLnTx/>
                <a:uFillTx/>
                <a:latin typeface="Calibri" panose="020F0502020204030204"/>
                <a:ea typeface="+mn-ea"/>
                <a:cs typeface="+mn-cs"/>
              </a:rPr>
              <a:t>Psychoanalytically oriented psychotherapy and brief dynamic psychotherapy:</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ar-JO" sz="20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These employ similar techniques and theories as psychoanalysis, but they are less frequent, less intense, usually briefer (weekly sessions for 6 months to several years), and involve face-to-face sessions between the therapist and patient (no couch).</a:t>
            </a:r>
            <a:endParaRPr kumimoji="0" lang="x-non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Content Placeholder 3">
            <a:extLst>
              <a:ext uri="{FF2B5EF4-FFF2-40B4-BE49-F238E27FC236}">
                <a16:creationId xmlns:a16="http://schemas.microsoft.com/office/drawing/2014/main" id="{6AD089F1-3745-6FFD-E605-8122C4FAC3AA}"/>
              </a:ext>
            </a:extLst>
          </p:cNvPr>
          <p:cNvSpPr>
            <a:spLocks noGrp="1"/>
          </p:cNvSpPr>
          <p:nvPr>
            <p:ph sz="half" idx="2"/>
          </p:nvPr>
        </p:nvSpPr>
        <p:spPr>
          <a:xfrm>
            <a:off x="4419601" y="1865993"/>
            <a:ext cx="3429000" cy="4351338"/>
          </a:xfrm>
        </p:spPr>
        <p:txBody>
          <a:bodyPr>
            <a:normAutofit fontScale="92500" lnSpcReduction="100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400" b="0" i="0" u="sng" strike="noStrike" kern="1200" cap="none" spc="0" normalizeH="0" baseline="0" noProof="0" dirty="0">
                <a:ln>
                  <a:noFill/>
                </a:ln>
                <a:solidFill>
                  <a:srgbClr val="4472C4"/>
                </a:solidFill>
                <a:effectLst/>
                <a:uLnTx/>
                <a:uFillTx/>
                <a:latin typeface="Calibri" panose="020F0502020204030204"/>
                <a:ea typeface="+mn-ea"/>
                <a:cs typeface="+mn-cs"/>
              </a:rPr>
              <a:t>Interpersonal therapy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ar-JO"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Focuses on development of social skills to help treat certain psychiatric disorders. Treatment is short (once-weekly sessions for several months). The idea is to improve interpersonal relations. Sessions focus on reassurance, clarification of emotions, improving interpersonal communication, and testing perceptions.</a:t>
            </a:r>
          </a:p>
          <a:p>
            <a:endParaRPr lang="en-US" dirty="0"/>
          </a:p>
        </p:txBody>
      </p:sp>
      <p:sp>
        <p:nvSpPr>
          <p:cNvPr id="5" name="Content Placeholder 3">
            <a:extLst>
              <a:ext uri="{FF2B5EF4-FFF2-40B4-BE49-F238E27FC236}">
                <a16:creationId xmlns:a16="http://schemas.microsoft.com/office/drawing/2014/main" id="{7885F5F6-74CA-3BE2-6AE6-5A442999AD60}"/>
              </a:ext>
            </a:extLst>
          </p:cNvPr>
          <p:cNvSpPr txBox="1">
            <a:spLocks/>
          </p:cNvSpPr>
          <p:nvPr/>
        </p:nvSpPr>
        <p:spPr>
          <a:xfrm>
            <a:off x="8262257" y="1825625"/>
            <a:ext cx="34290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400" b="0" i="0" u="sng" strike="noStrike" kern="1200" cap="none" spc="0" normalizeH="0" baseline="0" noProof="0" dirty="0">
                <a:ln>
                  <a:noFill/>
                </a:ln>
                <a:solidFill>
                  <a:srgbClr val="4472C4"/>
                </a:solidFill>
                <a:effectLst/>
                <a:uLnTx/>
                <a:uFillTx/>
                <a:latin typeface="Calibri" panose="020F0502020204030204"/>
                <a:ea typeface="+mn-ea"/>
                <a:cs typeface="+mn-cs"/>
              </a:rPr>
              <a:t>Supportive psychotherapy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ar-J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Purpose is to help patient feel safe during a difficult time and help to build up the patient’s healthy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defenses.Treatment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not insight oriented but instead focuses on empathy, understanding, and education. Supportive therapy is commonly used as adjunctive treatment in even the most severe mental disorders.</a:t>
            </a:r>
            <a:endParaRPr kumimoji="0" lang="x-non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defRPr/>
            </a:pPr>
            <a:endParaRPr lang="ar-JO" sz="24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52485190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615E30-4DC8-0DA9-259A-1A63FB2209E8}"/>
              </a:ext>
            </a:extLst>
          </p:cNvPr>
          <p:cNvSpPr>
            <a:spLocks noGrp="1"/>
          </p:cNvSpPr>
          <p:nvPr>
            <p:ph type="title"/>
          </p:nvPr>
        </p:nvSpPr>
        <p:spPr>
          <a:xfrm>
            <a:off x="712492" y="365497"/>
            <a:ext cx="5274651" cy="1223818"/>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dirty="0"/>
              <a:t>Behavioral therapy</a:t>
            </a:r>
            <a:endParaRPr lang="x-none" dirty="0"/>
          </a:p>
        </p:txBody>
      </p:sp>
      <p:sp>
        <p:nvSpPr>
          <p:cNvPr id="3" name="Content Placeholder 2">
            <a:extLst>
              <a:ext uri="{FF2B5EF4-FFF2-40B4-BE49-F238E27FC236}">
                <a16:creationId xmlns:a16="http://schemas.microsoft.com/office/drawing/2014/main" id="{7ECE59C8-53C4-725C-A128-32635E670807}"/>
              </a:ext>
            </a:extLst>
          </p:cNvPr>
          <p:cNvSpPr>
            <a:spLocks noGrp="1"/>
          </p:cNvSpPr>
          <p:nvPr>
            <p:ph idx="1"/>
          </p:nvPr>
        </p:nvSpPr>
        <p:spPr>
          <a:xfrm>
            <a:off x="1137034" y="2198362"/>
            <a:ext cx="4958966" cy="3917773"/>
          </a:xfrm>
        </p:spPr>
        <p:txBody>
          <a:bodyPr>
            <a:normAutofit/>
          </a:bodyPr>
          <a:lstStyle/>
          <a:p>
            <a:r>
              <a:rPr lang="en-US" sz="2000"/>
              <a:t>Behavioral therapy is based on learning theory, which states that behaviors are learned by conditioning and can similarly be unlearned by deconditioning.</a:t>
            </a:r>
          </a:p>
          <a:p>
            <a:r>
              <a:rPr lang="en-US" sz="2000"/>
              <a:t>treat psychiatric disorders by helping patients change behaviors that contribute to their symptoms. It can be used to extinguish maladaptive behaviors (such as phobic avoidance, compulsions, etc.) by replacing them with healthy alternatives. The time course is usually brief, and it is usually combined with cognitive therapy as CBT</a:t>
            </a:r>
            <a:endParaRPr lang="x-none" sz="2000"/>
          </a:p>
        </p:txBody>
      </p:sp>
      <p:pic>
        <p:nvPicPr>
          <p:cNvPr id="4" name="Picture 4">
            <a:extLst>
              <a:ext uri="{FF2B5EF4-FFF2-40B4-BE49-F238E27FC236}">
                <a16:creationId xmlns:a16="http://schemas.microsoft.com/office/drawing/2014/main" id="{6EE543C0-BBEE-06EA-E18B-1C1486548A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662" y="2184914"/>
            <a:ext cx="3755915"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3786706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32741D-A75A-6F4D-D256-3DC8379D0F4D}"/>
              </a:ext>
            </a:extLst>
          </p:cNvPr>
          <p:cNvSpPr>
            <a:spLocks noGrp="1"/>
          </p:cNvSpPr>
          <p:nvPr>
            <p:ph type="title"/>
          </p:nvPr>
        </p:nvSpPr>
        <p:spPr>
          <a:xfrm>
            <a:off x="1137034" y="609597"/>
            <a:ext cx="9392421" cy="1330841"/>
          </a:xfrm>
        </p:spPr>
        <p:style>
          <a:lnRef idx="2">
            <a:schemeClr val="accent5"/>
          </a:lnRef>
          <a:fillRef idx="1">
            <a:schemeClr val="lt1"/>
          </a:fillRef>
          <a:effectRef idx="0">
            <a:schemeClr val="accent5"/>
          </a:effectRef>
          <a:fontRef idx="minor">
            <a:schemeClr val="dk1"/>
          </a:fontRef>
        </p:style>
        <p:txBody>
          <a:bodyPr>
            <a:normAutofit/>
          </a:bodyPr>
          <a:lstStyle/>
          <a:p>
            <a:r>
              <a:rPr lang="en-US" dirty="0"/>
              <a:t>Some techniques used in behavioral therapy:</a:t>
            </a:r>
            <a:endParaRPr lang="x-none" dirty="0"/>
          </a:p>
        </p:txBody>
      </p:sp>
      <p:sp>
        <p:nvSpPr>
          <p:cNvPr id="3" name="Content Placeholder 2">
            <a:extLst>
              <a:ext uri="{FF2B5EF4-FFF2-40B4-BE49-F238E27FC236}">
                <a16:creationId xmlns:a16="http://schemas.microsoft.com/office/drawing/2014/main" id="{AC706BA7-5A68-1A6B-3929-3EFFED8DD032}"/>
              </a:ext>
            </a:extLst>
          </p:cNvPr>
          <p:cNvSpPr>
            <a:spLocks noGrp="1"/>
          </p:cNvSpPr>
          <p:nvPr>
            <p:ph idx="1"/>
          </p:nvPr>
        </p:nvSpPr>
        <p:spPr>
          <a:xfrm>
            <a:off x="163285" y="2198362"/>
            <a:ext cx="6651171" cy="3917773"/>
          </a:xfrm>
        </p:spPr>
        <p:txBody>
          <a:bodyPr>
            <a:noAutofit/>
          </a:bodyPr>
          <a:lstStyle/>
          <a:p>
            <a:r>
              <a:rPr lang="en-US" sz="2200" u="sng" dirty="0"/>
              <a:t>Systematic desensitization</a:t>
            </a:r>
            <a:r>
              <a:rPr lang="en-US" sz="2200" dirty="0"/>
              <a:t>: </a:t>
            </a:r>
          </a:p>
          <a:p>
            <a:r>
              <a:rPr lang="en-US" sz="2200" dirty="0"/>
              <a:t>The patient performs relaxation techniques while being exposed to increasing doses of an anxiety-provoking stimulus. Gradually, he or she learns to associate the stimulus with a state of relaxation. Commonly used to treat phobic disorders. </a:t>
            </a:r>
          </a:p>
          <a:p>
            <a:r>
              <a:rPr lang="en-US" sz="2200" dirty="0"/>
              <a:t>Example: A patient who has a fear of spiders is first shown a photograph of a spider, followed by exposure to a stuffed toy spider, then a videotape of a spider, and finally a live spider. At each step, the patient learns to relax while exposed to an increasing dose of the phobia</a:t>
            </a:r>
            <a:endParaRPr lang="x-none" sz="2200" dirty="0"/>
          </a:p>
        </p:txBody>
      </p:sp>
      <p:pic>
        <p:nvPicPr>
          <p:cNvPr id="4" name="Picture 4">
            <a:extLst>
              <a:ext uri="{FF2B5EF4-FFF2-40B4-BE49-F238E27FC236}">
                <a16:creationId xmlns:a16="http://schemas.microsoft.com/office/drawing/2014/main" id="{86AB9060-2466-159B-0987-250B803DA55E}"/>
              </a:ext>
            </a:extLst>
          </p:cNvPr>
          <p:cNvPicPr>
            <a:picLocks noChangeAspect="1"/>
          </p:cNvPicPr>
          <p:nvPr/>
        </p:nvPicPr>
        <p:blipFill rotWithShape="1">
          <a:blip r:embed="rId2">
            <a:extLst>
              <a:ext uri="{28A0092B-C50C-407E-A947-70E740481C1C}">
                <a14:useLocalDpi xmlns:a14="http://schemas.microsoft.com/office/drawing/2010/main" val="0"/>
              </a:ext>
            </a:extLst>
          </a:blip>
          <a:srcRect l="1" t="21286" r="-5436" b="17384"/>
          <a:stretch/>
        </p:blipFill>
        <p:spPr>
          <a:xfrm>
            <a:off x="6977741" y="3043177"/>
            <a:ext cx="4788505" cy="2089053"/>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521900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4AA3D8F-A5D1-10BB-C3FE-AEFAE8C416D2}"/>
              </a:ext>
            </a:extLst>
          </p:cNvPr>
          <p:cNvSpPr>
            <a:spLocks noGrp="1"/>
          </p:cNvSpPr>
          <p:nvPr>
            <p:ph idx="1"/>
          </p:nvPr>
        </p:nvSpPr>
        <p:spPr>
          <a:xfrm>
            <a:off x="76199" y="1959430"/>
            <a:ext cx="6509657" cy="4156706"/>
          </a:xfrm>
        </p:spPr>
        <p:txBody>
          <a:bodyPr>
            <a:noAutofit/>
          </a:bodyPr>
          <a:lstStyle/>
          <a:p>
            <a:r>
              <a:rPr lang="en-US" sz="2400" b="1" u="sng" dirty="0"/>
              <a:t>Flooding and implosion</a:t>
            </a:r>
            <a:r>
              <a:rPr lang="en-US" sz="2400" b="1" dirty="0"/>
              <a:t>: </a:t>
            </a:r>
          </a:p>
          <a:p>
            <a:r>
              <a:rPr lang="en-US" sz="2400" dirty="0"/>
              <a:t>Through habituation, the patient is confronted with a real (flooding) or imagined (implosion) anxiety-provoking stimulus and not allowed to withdraw from it until he or she feels calm and in control. Relaxation exercises are used to help the patient tolerate the stimulus. Less commonly (than systematic desensitization) used to treat phobic disorders. </a:t>
            </a:r>
          </a:p>
          <a:p>
            <a:r>
              <a:rPr lang="en-US" sz="2400" dirty="0"/>
              <a:t>Example: A patient who has a fear of flying is made to fly in an airplane [flooding] or imagine flying [implosion].</a:t>
            </a:r>
            <a:endParaRPr lang="x-none" sz="2400" dirty="0"/>
          </a:p>
        </p:txBody>
      </p:sp>
      <p:pic>
        <p:nvPicPr>
          <p:cNvPr id="4" name="Picture 4">
            <a:extLst>
              <a:ext uri="{FF2B5EF4-FFF2-40B4-BE49-F238E27FC236}">
                <a16:creationId xmlns:a16="http://schemas.microsoft.com/office/drawing/2014/main" id="{B5D3A47F-BE7A-AE96-84DB-C4B552D2E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9367" y="2446751"/>
            <a:ext cx="4788505" cy="3232240"/>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4570173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0443CAB-1815-0FF7-FE8F-118CE127CBE5}"/>
              </a:ext>
            </a:extLst>
          </p:cNvPr>
          <p:cNvSpPr>
            <a:spLocks/>
          </p:cNvSpPr>
          <p:nvPr/>
        </p:nvSpPr>
        <p:spPr>
          <a:xfrm>
            <a:off x="1120477" y="1292702"/>
            <a:ext cx="4880877" cy="779678"/>
          </a:xfrm>
          <a:prstGeom prst="rect">
            <a:avLst/>
          </a:prstGeom>
        </p:spPr>
        <p:txBody>
          <a:bodyPr/>
          <a:lstStyle/>
          <a:p>
            <a:pPr defTabSz="859536">
              <a:spcAft>
                <a:spcPts val="600"/>
              </a:spcAft>
              <a:defRPr/>
            </a:pPr>
            <a:r>
              <a:rPr lang="en-US" sz="2256" b="1" u="sng" kern="1200" dirty="0">
                <a:solidFill>
                  <a:prstClr val="black"/>
                </a:solidFill>
                <a:latin typeface="Calibri" panose="020F0502020204030204"/>
                <a:ea typeface="+mn-ea"/>
                <a:cs typeface="+mn-cs"/>
              </a:rPr>
              <a:t>Token economy</a:t>
            </a:r>
            <a:r>
              <a:rPr lang="en-US" sz="2256" b="1" kern="1200" dirty="0">
                <a:solidFill>
                  <a:prstClr val="black"/>
                </a:solidFill>
                <a:latin typeface="Calibri" panose="020F0502020204030204"/>
                <a:ea typeface="+mn-ea"/>
                <a:cs typeface="+mn-cs"/>
              </a:rPr>
              <a:t>: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7A3DD4F-AF40-3F23-108B-D67C84861C47}"/>
              </a:ext>
            </a:extLst>
          </p:cNvPr>
          <p:cNvSpPr>
            <a:spLocks/>
          </p:cNvSpPr>
          <p:nvPr/>
        </p:nvSpPr>
        <p:spPr>
          <a:xfrm>
            <a:off x="928277" y="1835030"/>
            <a:ext cx="4498507" cy="3486771"/>
          </a:xfrm>
          <a:prstGeom prst="rect">
            <a:avLst/>
          </a:prstGeom>
        </p:spPr>
        <p:txBody>
          <a:bodyPr/>
          <a:lstStyle/>
          <a:p>
            <a:pPr marL="214884" indent="-214884" defTabSz="859536">
              <a:lnSpc>
                <a:spcPct val="90000"/>
              </a:lnSpc>
              <a:spcBef>
                <a:spcPts val="940"/>
              </a:spcBef>
              <a:buFont typeface="Arial" panose="020B0604020202020204" pitchFamily="34" charset="0"/>
              <a:buChar char="•"/>
              <a:defRPr/>
            </a:pPr>
            <a:r>
              <a:rPr lang="en-US" sz="2000" kern="1200" dirty="0">
                <a:solidFill>
                  <a:prstClr val="black"/>
                </a:solidFill>
                <a:latin typeface="Calibri" panose="020F0502020204030204"/>
                <a:ea typeface="+mn-ea"/>
                <a:cs typeface="+mn-cs"/>
              </a:rPr>
              <a:t>Rewards are given after specific behaviors to positively reinforce them. Commonly used to encourage showering, shaving, and other positive behaviors in disorganized patients or individuals on addiction rehabilitation units</a:t>
            </a:r>
            <a:endParaRPr lang="x-none" sz="2000" kern="1200" dirty="0">
              <a:solidFill>
                <a:prstClr val="black"/>
              </a:solidFill>
              <a:latin typeface="Calibri" panose="020F0502020204030204"/>
              <a:ea typeface="+mn-ea"/>
              <a:cs typeface="+mn-cs"/>
            </a:endParaRPr>
          </a:p>
          <a:p>
            <a:endParaRPr lang="en-US" dirty="0"/>
          </a:p>
        </p:txBody>
      </p:sp>
      <p:sp>
        <p:nvSpPr>
          <p:cNvPr id="6" name="Content Placeholder 5">
            <a:extLst>
              <a:ext uri="{FF2B5EF4-FFF2-40B4-BE49-F238E27FC236}">
                <a16:creationId xmlns:a16="http://schemas.microsoft.com/office/drawing/2014/main" id="{57FA3EC5-0100-83C1-4872-745B6165D900}"/>
              </a:ext>
            </a:extLst>
          </p:cNvPr>
          <p:cNvSpPr>
            <a:spLocks/>
          </p:cNvSpPr>
          <p:nvPr/>
        </p:nvSpPr>
        <p:spPr>
          <a:xfrm>
            <a:off x="5785438" y="1867874"/>
            <a:ext cx="4904914" cy="3486771"/>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negative stimulus (such as an electric shock) is repeatedly paired with a specific behavior to create an unpleasant response. Used to treat addictions or paraphilias.</a:t>
            </a:r>
          </a:p>
          <a:p>
            <a:pPr marL="228600" marR="0" lvl="0" indent="-228600" algn="l" defTabSz="914400" rtl="0" eaLnBrk="1" fontAlgn="auto" latinLnBrk="0" hangingPunct="1">
              <a:lnSpc>
                <a:spcPct val="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Example: An </a:t>
            </a:r>
          </a:p>
          <a:p>
            <a:pPr marR="0" lvl="0" algn="l" defTabSz="914400" rtl="0" eaLnBrk="1" fontAlgn="auto" latinLnBrk="0" hangingPunct="1">
              <a:lnSpc>
                <a:spcPct val="50000"/>
              </a:lnSpc>
              <a:spcBef>
                <a:spcPts val="1000"/>
              </a:spcBef>
              <a:spcAft>
                <a:spcPts val="0"/>
              </a:spcAft>
              <a:buClrTx/>
              <a:buSzTx/>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alcoholic patient is </a:t>
            </a:r>
          </a:p>
          <a:p>
            <a:pPr marR="0" lvl="0" algn="l" defTabSz="914400" rtl="0" eaLnBrk="1" fontAlgn="auto" latinLnBrk="0" hangingPunct="1">
              <a:lnSpc>
                <a:spcPct val="50000"/>
              </a:lnSpc>
              <a:spcBef>
                <a:spcPts val="1000"/>
              </a:spcBef>
              <a:spcAft>
                <a:spcPts val="0"/>
              </a:spcAft>
              <a:buClrTx/>
              <a:buSzTx/>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prescribed Antabuse,</a:t>
            </a:r>
          </a:p>
          <a:p>
            <a:pPr marR="0" lvl="0" algn="l" defTabSz="914400" rtl="0" eaLnBrk="1" fontAlgn="auto" latinLnBrk="0" hangingPunct="1">
              <a:lnSpc>
                <a:spcPct val="50000"/>
              </a:lnSpc>
              <a:spcBef>
                <a:spcPts val="1000"/>
              </a:spcBef>
              <a:spcAft>
                <a:spcPts val="0"/>
              </a:spcAft>
              <a:buClrTx/>
              <a:buSzTx/>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which</a:t>
            </a:r>
            <a:r>
              <a:rPr lang="en-US" sz="2000" dirty="0">
                <a:solidFill>
                  <a:prstClr val="black">
                    <a:lumMod val="85000"/>
                    <a:lumOff val="15000"/>
                  </a:prstClr>
                </a:solidFill>
                <a:latin typeface="Calibri" panose="020F0502020204030204"/>
              </a:rPr>
              <a:t> </a:t>
            </a: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makes him ill </a:t>
            </a:r>
          </a:p>
          <a:p>
            <a:pPr marR="0" lvl="0" algn="l" defTabSz="914400" rtl="0" eaLnBrk="1" fontAlgn="auto" latinLnBrk="0" hangingPunct="1">
              <a:lnSpc>
                <a:spcPct val="50000"/>
              </a:lnSpc>
              <a:spcBef>
                <a:spcPts val="1000"/>
              </a:spcBef>
              <a:spcAft>
                <a:spcPts val="0"/>
              </a:spcAft>
              <a:buClrTx/>
              <a:buSzTx/>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Every</a:t>
            </a:r>
            <a:r>
              <a:rPr lang="en-US" sz="2000" dirty="0">
                <a:solidFill>
                  <a:prstClr val="black">
                    <a:lumMod val="85000"/>
                    <a:lumOff val="15000"/>
                  </a:prstClr>
                </a:solidFill>
                <a:latin typeface="Calibri" panose="020F0502020204030204"/>
              </a:rPr>
              <a:t> </a:t>
            </a: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time he drinks</a:t>
            </a:r>
          </a:p>
          <a:p>
            <a:pPr marR="0" lvl="0" algn="l" defTabSz="914400" rtl="0" eaLnBrk="1" fontAlgn="auto" latinLnBrk="0" hangingPunct="1">
              <a:lnSpc>
                <a:spcPct val="50000"/>
              </a:lnSpc>
              <a:spcBef>
                <a:spcPts val="1000"/>
              </a:spcBef>
              <a:spcAft>
                <a:spcPts val="0"/>
              </a:spcAft>
              <a:buClrTx/>
              <a:buSzTx/>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alcohol.</a:t>
            </a:r>
            <a:endParaRPr kumimoji="0" lang="x-none"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5E62519-27E0-635C-6F43-254A7A71FFB9}"/>
              </a:ext>
            </a:extLst>
          </p:cNvPr>
          <p:cNvSpPr txBox="1"/>
          <p:nvPr/>
        </p:nvSpPr>
        <p:spPr>
          <a:xfrm>
            <a:off x="5785442" y="1283829"/>
            <a:ext cx="6096000" cy="439479"/>
          </a:xfrm>
          <a:prstGeom prst="rect">
            <a:avLst/>
          </a:prstGeom>
          <a:noFill/>
        </p:spPr>
        <p:txBody>
          <a:bodyPr wrap="square">
            <a:spAutoFit/>
          </a:bodyPr>
          <a:lstStyle/>
          <a:p>
            <a:pPr marL="0" marR="0" lvl="0" indent="0" algn="l" defTabSz="859536" rtl="0" eaLnBrk="1" fontAlgn="auto" latinLnBrk="0" hangingPunct="1">
              <a:lnSpc>
                <a:spcPct val="100000"/>
              </a:lnSpc>
              <a:spcBef>
                <a:spcPts val="0"/>
              </a:spcBef>
              <a:spcAft>
                <a:spcPts val="600"/>
              </a:spcAft>
              <a:buClrTx/>
              <a:buSzTx/>
              <a:buFontTx/>
              <a:buNone/>
              <a:tabLst/>
              <a:defRPr/>
            </a:pPr>
            <a:r>
              <a:rPr kumimoji="0" lang="en-US" sz="2256" b="1" i="0" u="sng" strike="noStrike" kern="1200" cap="none" spc="0" normalizeH="0" baseline="0" noProof="0" dirty="0">
                <a:ln>
                  <a:noFill/>
                </a:ln>
                <a:solidFill>
                  <a:prstClr val="black"/>
                </a:solidFill>
                <a:effectLst/>
                <a:uLnTx/>
                <a:uFillTx/>
                <a:latin typeface="Calibri" panose="020F0502020204030204"/>
                <a:ea typeface="+mn-ea"/>
                <a:cs typeface="+mn-cs"/>
              </a:rPr>
              <a:t>Aversion therapy: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45932AC-036E-3934-E6DD-34E91C561182}"/>
              </a:ext>
            </a:extLst>
          </p:cNvPr>
          <p:cNvPicPr>
            <a:picLocks noChangeAspect="1"/>
          </p:cNvPicPr>
          <p:nvPr/>
        </p:nvPicPr>
        <p:blipFill>
          <a:blip r:embed="rId2"/>
          <a:stretch>
            <a:fillRect/>
          </a:stretch>
        </p:blipFill>
        <p:spPr>
          <a:xfrm>
            <a:off x="8237895" y="3021997"/>
            <a:ext cx="3118438" cy="3118438"/>
          </a:xfrm>
          <a:prstGeom prst="rect">
            <a:avLst/>
          </a:prstGeom>
        </p:spPr>
      </p:pic>
      <p:pic>
        <p:nvPicPr>
          <p:cNvPr id="5" name="Picture 4">
            <a:extLst>
              <a:ext uri="{FF2B5EF4-FFF2-40B4-BE49-F238E27FC236}">
                <a16:creationId xmlns:a16="http://schemas.microsoft.com/office/drawing/2014/main" id="{200F2C7F-9D66-6E66-ACCA-30153DA17540}"/>
              </a:ext>
            </a:extLst>
          </p:cNvPr>
          <p:cNvPicPr>
            <a:picLocks noChangeAspect="1"/>
          </p:cNvPicPr>
          <p:nvPr/>
        </p:nvPicPr>
        <p:blipFill>
          <a:blip r:embed="rId3"/>
          <a:stretch>
            <a:fillRect/>
          </a:stretch>
        </p:blipFill>
        <p:spPr>
          <a:xfrm>
            <a:off x="1652541" y="3497528"/>
            <a:ext cx="3466916" cy="2600187"/>
          </a:xfrm>
          <a:prstGeom prst="rect">
            <a:avLst/>
          </a:prstGeom>
        </p:spPr>
      </p:pic>
    </p:spTree>
    <p:extLst>
      <p:ext uri="{BB962C8B-B14F-4D97-AF65-F5344CB8AC3E}">
        <p14:creationId xmlns:p14="http://schemas.microsoft.com/office/powerpoint/2010/main" val="27761129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48A99E-6E41-3697-05C6-7B61FD3E80CB}"/>
              </a:ext>
            </a:extLst>
          </p:cNvPr>
          <p:cNvSpPr>
            <a:spLocks noGrp="1"/>
          </p:cNvSpPr>
          <p:nvPr>
            <p:ph type="title"/>
          </p:nvPr>
        </p:nvSpPr>
        <p:spPr>
          <a:xfrm>
            <a:off x="922827" y="352086"/>
            <a:ext cx="3739341" cy="1330839"/>
          </a:xfrm>
        </p:spPr>
        <p:txBody>
          <a:bodyPr>
            <a:normAutofit/>
          </a:bodyPr>
          <a:lstStyle/>
          <a:p>
            <a:r>
              <a:rPr lang="en-US" dirty="0"/>
              <a:t>Definition</a:t>
            </a:r>
            <a:endParaRPr lang="x-none" dirty="0"/>
          </a:p>
        </p:txBody>
      </p:sp>
      <p:sp>
        <p:nvSpPr>
          <p:cNvPr id="3" name="Content Placeholder 2">
            <a:extLst>
              <a:ext uri="{FF2B5EF4-FFF2-40B4-BE49-F238E27FC236}">
                <a16:creationId xmlns:a16="http://schemas.microsoft.com/office/drawing/2014/main" id="{A5A46AB1-34A3-A27C-05FC-EC19CB4AC63D}"/>
              </a:ext>
            </a:extLst>
          </p:cNvPr>
          <p:cNvSpPr>
            <a:spLocks noGrp="1"/>
          </p:cNvSpPr>
          <p:nvPr>
            <p:ph idx="1"/>
          </p:nvPr>
        </p:nvSpPr>
        <p:spPr>
          <a:xfrm>
            <a:off x="242568" y="1545771"/>
            <a:ext cx="4177032" cy="4909457"/>
          </a:xfrm>
        </p:spPr>
        <p:txBody>
          <a:bodyPr>
            <a:noAutofit/>
          </a:bodyPr>
          <a:lstStyle/>
          <a:p>
            <a:r>
              <a:rPr lang="en-US" sz="1800" dirty="0"/>
              <a:t>"Psychotherapy“ also called “ Talking Therapy”</a:t>
            </a:r>
            <a:endParaRPr lang="ar-JO" sz="1800" dirty="0"/>
          </a:p>
          <a:p>
            <a:r>
              <a:rPr lang="en-US" sz="1800" dirty="0"/>
              <a:t>is an umbrella term that describes the use of psychological methods, when based on regular personal interaction, to help a person change and overcome problems in desired ways</a:t>
            </a:r>
          </a:p>
          <a:p>
            <a:pPr lvl="0"/>
            <a:r>
              <a:rPr lang="en-US" sz="1800" dirty="0"/>
              <a:t>It is defined by the interaction or treatment between a trained professional and a client, patient, family, couple, or group. The Problems addressed are psychological in nature and can vary in terms of causes, influences, triggers, and resolutions.</a:t>
            </a:r>
            <a:endParaRPr lang="ar-JO" sz="1800" dirty="0"/>
          </a:p>
          <a:p>
            <a:r>
              <a:rPr lang="en-US" sz="1800" dirty="0"/>
              <a:t>it increase sense of well-being, reduce discomfort.</a:t>
            </a:r>
            <a:r>
              <a:rPr lang="ar-JO" sz="1800" dirty="0"/>
              <a:t> </a:t>
            </a:r>
            <a:r>
              <a:rPr lang="en-US" sz="1800" dirty="0"/>
              <a:t>It could be short term or with many session over years. Can be combined with medication.</a:t>
            </a:r>
            <a:endParaRPr lang="ar-JO" sz="1800" dirty="0"/>
          </a:p>
          <a:p>
            <a:endParaRPr lang="x-none" sz="1800" dirty="0"/>
          </a:p>
        </p:txBody>
      </p:sp>
      <p:pic>
        <p:nvPicPr>
          <p:cNvPr id="4" name="Picture 4">
            <a:extLst>
              <a:ext uri="{FF2B5EF4-FFF2-40B4-BE49-F238E27FC236}">
                <a16:creationId xmlns:a16="http://schemas.microsoft.com/office/drawing/2014/main" id="{8096EA3A-77A8-0FBB-F749-2F288F5E4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073" y="661916"/>
            <a:ext cx="5557909" cy="5557909"/>
          </a:xfrm>
          <a:prstGeom prst="rect">
            <a:avLst/>
          </a:prstGeom>
        </p:spPr>
      </p:pic>
    </p:spTree>
    <p:extLst>
      <p:ext uri="{BB962C8B-B14F-4D97-AF65-F5344CB8AC3E}">
        <p14:creationId xmlns:p14="http://schemas.microsoft.com/office/powerpoint/2010/main" val="2207719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79334A6-E1F1-3B72-550C-56653DFAA7CC}"/>
              </a:ext>
            </a:extLst>
          </p:cNvPr>
          <p:cNvSpPr>
            <a:spLocks noGrp="1"/>
          </p:cNvSpPr>
          <p:nvPr>
            <p:ph type="ctrTitle"/>
          </p:nvPr>
        </p:nvSpPr>
        <p:spPr>
          <a:xfrm>
            <a:off x="838200" y="609600"/>
            <a:ext cx="3739341" cy="1330839"/>
          </a:xfrm>
        </p:spPr>
        <p:txBody>
          <a:bodyPr vert="horz" lIns="91440" tIns="45720" rIns="91440" bIns="45720" rtlCol="0" anchor="ctr">
            <a:normAutofit/>
          </a:bodyPr>
          <a:lstStyle/>
          <a:p>
            <a:pPr marL="214884" marR="0" lvl="0" indent="-214884" algn="l" fontAlgn="auto">
              <a:spcAft>
                <a:spcPts val="0"/>
              </a:spcAft>
              <a:tabLst/>
              <a:defRPr/>
            </a:pPr>
            <a:r>
              <a:rPr kumimoji="0" lang="en-US" sz="4400" b="1" i="0" u="sng" strike="noStrike" kern="1200" cap="none" spc="0" normalizeH="0" baseline="0" noProof="0">
                <a:ln>
                  <a:noFill/>
                </a:ln>
                <a:solidFill>
                  <a:schemeClr val="tx1"/>
                </a:solidFill>
                <a:effectLst/>
                <a:uLnTx/>
                <a:uFillTx/>
                <a:latin typeface="+mj-lt"/>
                <a:ea typeface="+mj-ea"/>
                <a:cs typeface="+mj-cs"/>
              </a:rPr>
              <a:t>Biofeedback</a:t>
            </a:r>
            <a:r>
              <a:rPr kumimoji="0" lang="en-US" sz="4400" b="1" i="0" u="none" strike="noStrike" kern="1200" cap="none" spc="0" normalizeH="0" baseline="0" noProof="0">
                <a:ln>
                  <a:noFill/>
                </a:ln>
                <a:solidFill>
                  <a:schemeClr val="tx1"/>
                </a:solidFill>
                <a:effectLst/>
                <a:uLnTx/>
                <a:uFillTx/>
                <a:latin typeface="+mj-lt"/>
                <a:ea typeface="+mj-ea"/>
                <a:cs typeface="+mj-cs"/>
              </a:rPr>
              <a:t>: </a:t>
            </a:r>
            <a:br>
              <a:rPr kumimoji="0" lang="en-US" sz="4400" b="1" i="0" u="none" strike="noStrike" kern="1200" cap="none" spc="0" normalizeH="0" baseline="0" noProof="0">
                <a:ln>
                  <a:noFill/>
                </a:ln>
                <a:solidFill>
                  <a:schemeClr val="tx1"/>
                </a:solidFill>
                <a:effectLst/>
                <a:uLnTx/>
                <a:uFillTx/>
                <a:latin typeface="+mj-lt"/>
                <a:ea typeface="+mj-ea"/>
                <a:cs typeface="+mj-cs"/>
              </a:rPr>
            </a:br>
            <a:endParaRPr lang="en-US" sz="4400"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B70A724A-01E8-1CBF-09C4-1ADB2B83355C}"/>
              </a:ext>
            </a:extLst>
          </p:cNvPr>
          <p:cNvSpPr>
            <a:spLocks noGrp="1"/>
          </p:cNvSpPr>
          <p:nvPr>
            <p:ph type="subTitle" idx="1"/>
          </p:nvPr>
        </p:nvSpPr>
        <p:spPr>
          <a:xfrm>
            <a:off x="246798" y="1386592"/>
            <a:ext cx="4096602" cy="5319008"/>
          </a:xfrm>
        </p:spPr>
        <p:txBody>
          <a:bodyPr vert="horz" lIns="91440" tIns="45720" rIns="91440" bIns="45720" rtlCol="0">
            <a:noAutofit/>
          </a:bodyPr>
          <a:lstStyle/>
          <a:p>
            <a:pPr marL="214884" marR="0" lvl="0" indent="-228600" algn="l" fontAlgn="auto">
              <a:spcBef>
                <a:spcPts val="940"/>
              </a:spcBef>
              <a:spcAft>
                <a:spcPts val="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Physiological data (such as heart rate and blood pressure measurements) are given to patients as they try to mentally control physiological states. </a:t>
            </a:r>
          </a:p>
          <a:p>
            <a:pPr marL="214884" marR="0" lvl="0" indent="-228600" algn="l" fontAlgn="auto">
              <a:spcBef>
                <a:spcPts val="940"/>
              </a:spcBef>
              <a:spcAft>
                <a:spcPts val="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Can be used to treat anxiety disorders, migraines, hypertension, chronic pain, asthma, and incontinence.</a:t>
            </a:r>
          </a:p>
          <a:p>
            <a:pPr marL="214884" marR="0" lvl="0" indent="-228600" algn="l" fontAlgn="auto">
              <a:spcBef>
                <a:spcPts val="940"/>
              </a:spcBef>
              <a:spcAft>
                <a:spcPts val="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 Example: A patient is given her heart rate and blood pressure measurements during a migraine while being instructed to mentally control visceral changes that affect her pain.</a:t>
            </a:r>
          </a:p>
          <a:p>
            <a:pPr indent="-228600" algn="l">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82D56C1D-99AF-8B4F-D3C2-2586BD7CBDFE}"/>
              </a:ext>
            </a:extLst>
          </p:cNvPr>
          <p:cNvPicPr>
            <a:picLocks noChangeAspect="1"/>
          </p:cNvPicPr>
          <p:nvPr/>
        </p:nvPicPr>
        <p:blipFill>
          <a:blip r:embed="rId2"/>
          <a:stretch>
            <a:fillRect/>
          </a:stretch>
        </p:blipFill>
        <p:spPr>
          <a:xfrm>
            <a:off x="5445457" y="1386592"/>
            <a:ext cx="6155141" cy="4108557"/>
          </a:xfrm>
          <a:prstGeom prst="rect">
            <a:avLst/>
          </a:prstGeom>
        </p:spPr>
      </p:pic>
    </p:spTree>
    <p:extLst>
      <p:ext uri="{BB962C8B-B14F-4D97-AF65-F5344CB8AC3E}">
        <p14:creationId xmlns:p14="http://schemas.microsoft.com/office/powerpoint/2010/main" val="99530457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8A1619-D025-5946-D5C8-020C1901E575}"/>
              </a:ext>
            </a:extLst>
          </p:cNvPr>
          <p:cNvSpPr>
            <a:spLocks noGrp="1"/>
          </p:cNvSpPr>
          <p:nvPr>
            <p:ph type="title"/>
          </p:nvPr>
        </p:nvSpPr>
        <p:spPr>
          <a:xfrm>
            <a:off x="326572" y="0"/>
            <a:ext cx="2307772" cy="6857999"/>
          </a:xfrm>
        </p:spPr>
        <p:style>
          <a:lnRef idx="2">
            <a:schemeClr val="accent5"/>
          </a:lnRef>
          <a:fillRef idx="1">
            <a:schemeClr val="lt1"/>
          </a:fillRef>
          <a:effectRef idx="0">
            <a:schemeClr val="accent5"/>
          </a:effectRef>
          <a:fontRef idx="minor">
            <a:schemeClr val="dk1"/>
          </a:fontRef>
        </p:style>
        <p:txBody>
          <a:bodyPr>
            <a:normAutofit/>
          </a:bodyPr>
          <a:lstStyle/>
          <a:p>
            <a:r>
              <a:rPr lang="en-US" dirty="0"/>
              <a:t>Cognitive therapy</a:t>
            </a:r>
            <a:endParaRPr lang="x-none" dirty="0"/>
          </a:p>
        </p:txBody>
      </p:sp>
      <p:sp>
        <p:nvSpPr>
          <p:cNvPr id="3" name="Content Placeholder 2">
            <a:extLst>
              <a:ext uri="{FF2B5EF4-FFF2-40B4-BE49-F238E27FC236}">
                <a16:creationId xmlns:a16="http://schemas.microsoft.com/office/drawing/2014/main" id="{94D89D01-5AA9-0101-949F-CB918B29B338}"/>
              </a:ext>
            </a:extLst>
          </p:cNvPr>
          <p:cNvSpPr>
            <a:spLocks noGrp="1"/>
          </p:cNvSpPr>
          <p:nvPr>
            <p:ph idx="1"/>
          </p:nvPr>
        </p:nvSpPr>
        <p:spPr>
          <a:xfrm>
            <a:off x="6095999" y="713313"/>
            <a:ext cx="5257801" cy="5431376"/>
          </a:xfrm>
        </p:spPr>
        <p:txBody>
          <a:bodyPr anchor="ctr">
            <a:normAutofit/>
          </a:bodyPr>
          <a:lstStyle/>
          <a:p>
            <a:r>
              <a:rPr lang="en-US" sz="2000"/>
              <a:t>•seeks to </a:t>
            </a:r>
            <a:r>
              <a:rPr lang="en-US" sz="2000" b="1"/>
              <a:t>correct</a:t>
            </a:r>
            <a:r>
              <a:rPr lang="en-US" sz="2000"/>
              <a:t> faulty assumptions and negative feelings that exacerbate psychiatric symptoms.</a:t>
            </a:r>
          </a:p>
          <a:p>
            <a:r>
              <a:rPr lang="en-US" sz="2000"/>
              <a:t>• The patient is taught to identify maladaptive thoughts and replace them with positive ones.</a:t>
            </a:r>
          </a:p>
          <a:p>
            <a:r>
              <a:rPr lang="en-US" sz="2000"/>
              <a:t>Most commonly used to treat :</a:t>
            </a:r>
          </a:p>
          <a:p>
            <a:r>
              <a:rPr lang="en-US" sz="2000"/>
              <a:t>depressive and anxiety disorders</a:t>
            </a:r>
          </a:p>
          <a:p>
            <a:r>
              <a:rPr lang="en-US" sz="2000"/>
              <a:t>paranoid personality disorder</a:t>
            </a:r>
          </a:p>
          <a:p>
            <a:r>
              <a:rPr lang="en-US" sz="2000"/>
              <a:t> obsessive-compulsive disorder</a:t>
            </a:r>
          </a:p>
          <a:p>
            <a:r>
              <a:rPr lang="en-US" sz="2000"/>
              <a:t>somatic symptom disorders eating disorders.</a:t>
            </a:r>
          </a:p>
          <a:p>
            <a:r>
              <a:rPr lang="en-US" sz="2000" b="1"/>
              <a:t> It is usually combined with behavioral therapy as CBT.</a:t>
            </a:r>
            <a:endParaRPr lang="x-none" sz="2000" b="1"/>
          </a:p>
        </p:txBody>
      </p:sp>
    </p:spTree>
    <p:extLst>
      <p:ext uri="{BB962C8B-B14F-4D97-AF65-F5344CB8AC3E}">
        <p14:creationId xmlns:p14="http://schemas.microsoft.com/office/powerpoint/2010/main" val="90416839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42F3D9-3964-1451-CC97-41B1C3883033}"/>
              </a:ext>
            </a:extLst>
          </p:cNvPr>
          <p:cNvSpPr>
            <a:spLocks noGrp="1"/>
          </p:cNvSpPr>
          <p:nvPr>
            <p:ph type="title"/>
          </p:nvPr>
        </p:nvSpPr>
        <p:spPr>
          <a:xfrm>
            <a:off x="1137036" y="548640"/>
            <a:ext cx="9543405" cy="1188720"/>
          </a:xfrm>
        </p:spPr>
        <p:txBody>
          <a:bodyPr>
            <a:normAutofit/>
          </a:bodyPr>
          <a:lstStyle/>
          <a:p>
            <a:endParaRPr lang="x-none"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E659D370-8DCA-8892-0411-20D1BAE4BC17}"/>
              </a:ext>
            </a:extLst>
          </p:cNvPr>
          <p:cNvSpPr>
            <a:spLocks noGrp="1"/>
          </p:cNvSpPr>
          <p:nvPr>
            <p:ph idx="1"/>
          </p:nvPr>
        </p:nvSpPr>
        <p:spPr>
          <a:xfrm>
            <a:off x="1957987" y="2431765"/>
            <a:ext cx="8276026" cy="3320031"/>
          </a:xfrm>
        </p:spPr>
        <p:txBody>
          <a:bodyPr anchor="ctr">
            <a:normAutofit/>
          </a:bodyPr>
          <a:lstStyle/>
          <a:p>
            <a:endParaRPr lang="x-none" sz="2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16" t="24891" r="38017" b="12076"/>
          <a:stretch/>
        </p:blipFill>
        <p:spPr bwMode="auto">
          <a:xfrm>
            <a:off x="774700" y="990600"/>
            <a:ext cx="10718800" cy="542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95924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1E778CB-7D96-1B92-9AF9-B71E0B2FFA4D}"/>
              </a:ext>
            </a:extLst>
          </p:cNvPr>
          <p:cNvSpPr>
            <a:spLocks noGrp="1"/>
          </p:cNvSpPr>
          <p:nvPr>
            <p:ph type="title"/>
          </p:nvPr>
        </p:nvSpPr>
        <p:spPr>
          <a:xfrm>
            <a:off x="838200" y="713312"/>
            <a:ext cx="4038600" cy="5431376"/>
          </a:xfrm>
        </p:spPr>
        <p:txBody>
          <a:bodyPr>
            <a:normAutofit/>
          </a:bodyPr>
          <a:lstStyle/>
          <a:p>
            <a:r>
              <a:rPr lang="en-US" dirty="0"/>
              <a:t>Cognitive behavioral therapy (CBT) </a:t>
            </a:r>
            <a:br>
              <a:rPr lang="ar-JO" dirty="0"/>
            </a:br>
            <a:endParaRPr lang="x-none" dirty="0"/>
          </a:p>
        </p:txBody>
      </p:sp>
      <p:sp>
        <p:nvSpPr>
          <p:cNvPr id="3" name="Content Placeholder 2">
            <a:extLst>
              <a:ext uri="{FF2B5EF4-FFF2-40B4-BE49-F238E27FC236}">
                <a16:creationId xmlns:a16="http://schemas.microsoft.com/office/drawing/2014/main" id="{4D076121-6FB1-81FE-648E-A75411CCF71F}"/>
              </a:ext>
            </a:extLst>
          </p:cNvPr>
          <p:cNvSpPr>
            <a:spLocks noGrp="1"/>
          </p:cNvSpPr>
          <p:nvPr>
            <p:ph idx="1"/>
          </p:nvPr>
        </p:nvSpPr>
        <p:spPr>
          <a:xfrm>
            <a:off x="6095999" y="713313"/>
            <a:ext cx="5257801" cy="5431376"/>
          </a:xfrm>
        </p:spPr>
        <p:txBody>
          <a:bodyPr anchor="ctr">
            <a:normAutofit/>
          </a:bodyPr>
          <a:lstStyle/>
          <a:p>
            <a:r>
              <a:rPr lang="en-US" sz="2000" dirty="0"/>
              <a:t>is a type of psychotherapeutic treatment that helps people learn how to identify and change the destructive or disturbing thought patterns that have a negative influence on their behavior and emotions</a:t>
            </a:r>
            <a:endParaRPr lang="ar-JO" sz="2000" dirty="0"/>
          </a:p>
          <a:p>
            <a:endParaRPr lang="x-none" sz="2000"/>
          </a:p>
        </p:txBody>
      </p:sp>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t="29420" b="9210"/>
          <a:stretch/>
        </p:blipFill>
        <p:spPr>
          <a:xfrm>
            <a:off x="6462776" y="4175081"/>
            <a:ext cx="3760724" cy="1301837"/>
          </a:xfrm>
          <a:prstGeom prst="rect">
            <a:avLst/>
          </a:prstGeom>
        </p:spPr>
      </p:pic>
    </p:spTree>
    <p:extLst>
      <p:ext uri="{BB962C8B-B14F-4D97-AF65-F5344CB8AC3E}">
        <p14:creationId xmlns:p14="http://schemas.microsoft.com/office/powerpoint/2010/main" val="45456316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F185B5-6FB4-45DC-9AE7-F7A26BD7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5B116B-4263-41E0-B09F-AAFE919C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491" y="655607"/>
            <a:ext cx="10725509" cy="54508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16F67D-EB91-7C4B-434B-E5C3F0A67CF5}"/>
              </a:ext>
            </a:extLst>
          </p:cNvPr>
          <p:cNvSpPr>
            <a:spLocks noGrp="1"/>
          </p:cNvSpPr>
          <p:nvPr>
            <p:ph idx="1"/>
          </p:nvPr>
        </p:nvSpPr>
        <p:spPr>
          <a:xfrm>
            <a:off x="1559396" y="655607"/>
            <a:ext cx="8666150" cy="5546785"/>
          </a:xfrm>
        </p:spPr>
        <p:txBody>
          <a:bodyPr anchor="t">
            <a:noAutofit/>
          </a:bodyPr>
          <a:lstStyle/>
          <a:p>
            <a:pPr marL="0" indent="0">
              <a:buNone/>
            </a:pPr>
            <a:r>
              <a:rPr lang="en-US" sz="1800"/>
              <a:t>•Characteristics of Cognitive-Behavioral Therapies:</a:t>
            </a:r>
          </a:p>
          <a:p>
            <a:pPr marL="0" indent="0">
              <a:buNone/>
            </a:pPr>
            <a:r>
              <a:rPr lang="en-US" sz="1800"/>
              <a:t>1.Thoughts cause Feelings and Behaviors. </a:t>
            </a:r>
          </a:p>
          <a:p>
            <a:pPr marL="0" indent="0">
              <a:buNone/>
            </a:pPr>
            <a:r>
              <a:rPr lang="en-US" sz="1800"/>
              <a:t> 2.Brief and Time-Limited.  Average number of sessions = 16 Sessions psychoanalysis = several years </a:t>
            </a:r>
          </a:p>
          <a:p>
            <a:pPr marL="0" indent="0">
              <a:buNone/>
            </a:pPr>
            <a:r>
              <a:rPr lang="en-US" sz="1800"/>
              <a:t>3.Emphasis placed on current behavior </a:t>
            </a:r>
          </a:p>
          <a:p>
            <a:pPr marL="0" indent="0">
              <a:buNone/>
            </a:pPr>
            <a:r>
              <a:rPr lang="en-US" sz="1800"/>
              <a:t>4.CBT is a collaborative effort between the therapist and the client. </a:t>
            </a:r>
          </a:p>
          <a:p>
            <a:pPr marL="0" indent="0">
              <a:buNone/>
            </a:pPr>
            <a:r>
              <a:rPr lang="en-US" sz="1800"/>
              <a:t> 5. Teaches the benefit of remaining calm or at least neutral when faced with difficult situations. (If you are upset by your problems, you now have 2 problems:</a:t>
            </a:r>
          </a:p>
          <a:p>
            <a:pPr marL="0" indent="0">
              <a:buNone/>
            </a:pPr>
            <a:r>
              <a:rPr lang="en-US" sz="1800"/>
              <a:t> 1) the problem, and 2) your upsetness </a:t>
            </a:r>
          </a:p>
          <a:p>
            <a:pPr marL="0" indent="0">
              <a:buNone/>
            </a:pPr>
            <a:r>
              <a:rPr lang="en-US" sz="1800"/>
              <a:t> 6. Based on "rational thought." - Fact not assumptions.</a:t>
            </a:r>
          </a:p>
          <a:p>
            <a:pPr marL="0" indent="0">
              <a:buNone/>
            </a:pPr>
            <a:r>
              <a:rPr lang="en-US" sz="1800"/>
              <a:t> 7. CBT is structured and directive. Based on notion that maladaptive behaviors are the result of skill deficits.</a:t>
            </a:r>
          </a:p>
          <a:p>
            <a:pPr marL="0" indent="0">
              <a:buNone/>
            </a:pPr>
            <a:r>
              <a:rPr lang="en-US" sz="1800"/>
              <a:t> 8. Based on assumption that most emotional and behavioral reactions are learned. Therefore, the goal of therapy is to help clients unlearn their unwanted reactions and to learn a new way of reacting.</a:t>
            </a:r>
          </a:p>
          <a:p>
            <a:pPr marL="0" indent="0">
              <a:buNone/>
            </a:pPr>
            <a:r>
              <a:rPr lang="en-US" sz="1800"/>
              <a:t> 9. Homework is a central feature of CBT</a:t>
            </a:r>
            <a:endParaRPr lang="x-none" sz="1800" dirty="0"/>
          </a:p>
        </p:txBody>
      </p:sp>
      <p:cxnSp>
        <p:nvCxnSpPr>
          <p:cNvPr id="15" name="Straight Connector 14">
            <a:extLst>
              <a:ext uri="{FF2B5EF4-FFF2-40B4-BE49-F238E27FC236}">
                <a16:creationId xmlns:a16="http://schemas.microsoft.com/office/drawing/2014/main" id="{B5F2DA1D-C1F2-44D4-8BB3-F29B9DD0B2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6FECB-D48F-4DB7-A7B4-3A9E377B1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66941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ربع نص 6"/>
          <p:cNvSpPr txBox="1"/>
          <p:nvPr/>
        </p:nvSpPr>
        <p:spPr>
          <a:xfrm>
            <a:off x="1143000" y="3640317"/>
            <a:ext cx="1981200" cy="1200329"/>
          </a:xfrm>
          <a:prstGeom prst="rect">
            <a:avLst/>
          </a:prstGeom>
          <a:noFill/>
        </p:spPr>
        <p:txBody>
          <a:bodyPr wrap="square" rtlCol="1">
            <a:spAutoFit/>
          </a:bodyPr>
          <a:lstStyle/>
          <a:p>
            <a:r>
              <a:rPr lang="en-US" b="1" dirty="0"/>
              <a:t>Identify troubling situations or conditions in your life</a:t>
            </a:r>
            <a:endParaRPr lang="ar-JO" dirty="0"/>
          </a:p>
        </p:txBody>
      </p:sp>
      <p:sp>
        <p:nvSpPr>
          <p:cNvPr id="9" name="مربع نص 8"/>
          <p:cNvSpPr txBox="1"/>
          <p:nvPr/>
        </p:nvSpPr>
        <p:spPr>
          <a:xfrm>
            <a:off x="3962400" y="3578761"/>
            <a:ext cx="1828800" cy="1323439"/>
          </a:xfrm>
          <a:prstGeom prst="rect">
            <a:avLst/>
          </a:prstGeom>
          <a:noFill/>
        </p:spPr>
        <p:txBody>
          <a:bodyPr wrap="square" rtlCol="1">
            <a:spAutoFit/>
          </a:bodyPr>
          <a:lstStyle/>
          <a:p>
            <a:r>
              <a:rPr lang="en-US" sz="1600" b="1" dirty="0"/>
              <a:t>Become aware of your thoughts, emotions and beliefs about these problems.</a:t>
            </a:r>
            <a:endParaRPr lang="ar-JO" sz="1600" dirty="0"/>
          </a:p>
        </p:txBody>
      </p:sp>
      <p:sp>
        <p:nvSpPr>
          <p:cNvPr id="11" name="مربع نص 10"/>
          <p:cNvSpPr txBox="1"/>
          <p:nvPr/>
        </p:nvSpPr>
        <p:spPr>
          <a:xfrm>
            <a:off x="6172200" y="3734882"/>
            <a:ext cx="2590800" cy="646331"/>
          </a:xfrm>
          <a:prstGeom prst="rect">
            <a:avLst/>
          </a:prstGeom>
          <a:noFill/>
        </p:spPr>
        <p:txBody>
          <a:bodyPr wrap="square" rtlCol="1">
            <a:spAutoFit/>
          </a:bodyPr>
          <a:lstStyle/>
          <a:p>
            <a:r>
              <a:rPr lang="en-US" b="1" dirty="0"/>
              <a:t>Identify negative or inaccurate thinking.</a:t>
            </a:r>
            <a:endParaRPr lang="ar-JO" dirty="0"/>
          </a:p>
        </p:txBody>
      </p:sp>
      <p:sp>
        <p:nvSpPr>
          <p:cNvPr id="13" name="مستطيل 12"/>
          <p:cNvSpPr/>
          <p:nvPr/>
        </p:nvSpPr>
        <p:spPr>
          <a:xfrm>
            <a:off x="8991600" y="3640317"/>
            <a:ext cx="2105378" cy="646331"/>
          </a:xfrm>
          <a:prstGeom prst="rect">
            <a:avLst/>
          </a:prstGeom>
        </p:spPr>
        <p:txBody>
          <a:bodyPr wrap="square">
            <a:spAutoFit/>
          </a:bodyPr>
          <a:lstStyle/>
          <a:p>
            <a:r>
              <a:rPr lang="en-US" b="1" dirty="0"/>
              <a:t>Reshape negative or inaccurate thinking.</a:t>
            </a:r>
            <a:endParaRPr lang="ar-JO" dirty="0"/>
          </a:p>
        </p:txBody>
      </p:sp>
      <p:sp>
        <p:nvSpPr>
          <p:cNvPr id="14" name="مستطيل 13"/>
          <p:cNvSpPr/>
          <p:nvPr/>
        </p:nvSpPr>
        <p:spPr>
          <a:xfrm>
            <a:off x="4284945" y="2198114"/>
            <a:ext cx="2511841" cy="646331"/>
          </a:xfrm>
          <a:prstGeom prst="rect">
            <a:avLst/>
          </a:prstGeom>
          <a:ln>
            <a:solidFill>
              <a:schemeClr val="bg1">
                <a:lumMod val="65000"/>
              </a:schemeClr>
            </a:solidFill>
          </a:ln>
        </p:spPr>
        <p:txBody>
          <a:bodyPr wrap="none">
            <a:spAutoFit/>
          </a:bodyPr>
          <a:lstStyle/>
          <a:p>
            <a:r>
              <a:rPr lang="en-US" sz="3600" b="1" dirty="0"/>
              <a:t>Steps in CBT</a:t>
            </a:r>
          </a:p>
        </p:txBody>
      </p:sp>
      <p:cxnSp>
        <p:nvCxnSpPr>
          <p:cNvPr id="15" name="رابط كسهم مستقيم 14"/>
          <p:cNvCxnSpPr/>
          <p:nvPr/>
        </p:nvCxnSpPr>
        <p:spPr>
          <a:xfrm>
            <a:off x="3048000" y="4058047"/>
            <a:ext cx="6858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5638800" y="3963482"/>
            <a:ext cx="4572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a:endCxn id="13" idx="1"/>
          </p:cNvCxnSpPr>
          <p:nvPr/>
        </p:nvCxnSpPr>
        <p:spPr>
          <a:xfrm>
            <a:off x="8229600" y="3963482"/>
            <a:ext cx="762000" cy="1"/>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34938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A1E778CB-7D96-1B92-9AF9-B71E0B2FFA4D}"/>
              </a:ext>
            </a:extLst>
          </p:cNvPr>
          <p:cNvSpPr>
            <a:spLocks noGrp="1"/>
          </p:cNvSpPr>
          <p:nvPr>
            <p:ph type="title"/>
          </p:nvPr>
        </p:nvSpPr>
        <p:spPr>
          <a:xfrm>
            <a:off x="838200" y="713312"/>
            <a:ext cx="4038600" cy="5431376"/>
          </a:xfrm>
        </p:spPr>
        <p:txBody>
          <a:bodyPr>
            <a:normAutofit/>
          </a:bodyPr>
          <a:lstStyle/>
          <a:p>
            <a:r>
              <a:rPr lang="en-US" dirty="0"/>
              <a:t>Types of CBT</a:t>
            </a:r>
            <a:endParaRPr lang="x-none" dirty="0"/>
          </a:p>
        </p:txBody>
      </p:sp>
      <p:sp>
        <p:nvSpPr>
          <p:cNvPr id="3" name="Content Placeholder 2">
            <a:extLst>
              <a:ext uri="{FF2B5EF4-FFF2-40B4-BE49-F238E27FC236}">
                <a16:creationId xmlns:a16="http://schemas.microsoft.com/office/drawing/2014/main" id="{4D076121-6FB1-81FE-648E-A75411CCF71F}"/>
              </a:ext>
            </a:extLst>
          </p:cNvPr>
          <p:cNvSpPr>
            <a:spLocks noGrp="1"/>
          </p:cNvSpPr>
          <p:nvPr>
            <p:ph idx="1"/>
          </p:nvPr>
        </p:nvSpPr>
        <p:spPr>
          <a:xfrm>
            <a:off x="6095999" y="713313"/>
            <a:ext cx="5257801" cy="5431376"/>
          </a:xfrm>
        </p:spPr>
        <p:txBody>
          <a:bodyPr anchor="ctr">
            <a:normAutofit/>
          </a:bodyPr>
          <a:lstStyle/>
          <a:p>
            <a:r>
              <a:rPr lang="en-US" sz="2000" b="1"/>
              <a:t>Brief CBT</a:t>
            </a:r>
            <a:r>
              <a:rPr lang="en-US" sz="2000"/>
              <a:t> : Brief cognitive behavioral therapy (BCBT) is a form of CBT which has been developed for situations in which there are time constraints on the therapy sessions. BCBT takes place over a couple of sessions that can last up to 12 accumulated hours by design. This technique was first implemented and developed on soldiers overseas in active duty</a:t>
            </a:r>
            <a:endParaRPr lang="x-none" sz="2000"/>
          </a:p>
        </p:txBody>
      </p:sp>
    </p:spTree>
    <p:extLst>
      <p:ext uri="{BB962C8B-B14F-4D97-AF65-F5344CB8AC3E}">
        <p14:creationId xmlns:p14="http://schemas.microsoft.com/office/powerpoint/2010/main" val="408138149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BAE42F-2763-E6AC-120F-42E4E4A3B528}"/>
              </a:ext>
            </a:extLst>
          </p:cNvPr>
          <p:cNvSpPr>
            <a:spLocks/>
          </p:cNvSpPr>
          <p:nvPr/>
        </p:nvSpPr>
        <p:spPr>
          <a:xfrm>
            <a:off x="682590" y="643467"/>
            <a:ext cx="5280008" cy="5632311"/>
          </a:xfrm>
          <a:prstGeom prst="rect">
            <a:avLst/>
          </a:prstGeom>
          <a:ln>
            <a:solidFill>
              <a:schemeClr val="tx1"/>
            </a:solidFill>
          </a:ln>
        </p:spPr>
        <p:txBody>
          <a:bodyPr>
            <a:noAutofit/>
          </a:bodyPr>
          <a:lstStyle/>
          <a:p>
            <a:pPr defTabSz="859536">
              <a:spcAft>
                <a:spcPts val="600"/>
              </a:spcAft>
            </a:pPr>
            <a:r>
              <a:rPr lang="en-US" sz="2400" b="1" kern="1200" dirty="0">
                <a:latin typeface="+mn-lt"/>
                <a:ea typeface="+mn-ea"/>
                <a:cs typeface="+mn-cs"/>
              </a:rPr>
              <a:t>Rational Emotive Behavioral Therapy:</a:t>
            </a:r>
            <a:r>
              <a:rPr lang="en-US" sz="2400" kern="1200" dirty="0">
                <a:latin typeface="+mn-lt"/>
                <a:ea typeface="+mn-ea"/>
                <a:cs typeface="+mn-cs"/>
              </a:rPr>
              <a:t> A form of cognitive-behavioral therapy in which somebody is encouraged to examine and change irrational thought patterns(irrational thinking) and beliefs in order to reduce dysfunctional behavior .Probably the most important REBT strategy is homework. This can include such activities </a:t>
            </a:r>
            <a:r>
              <a:rPr lang="en-US" sz="2400" kern="1200" dirty="0" err="1">
                <a:latin typeface="+mn-lt"/>
                <a:ea typeface="+mn-ea"/>
                <a:cs typeface="+mn-cs"/>
              </a:rPr>
              <a:t>as:Reading</a:t>
            </a:r>
            <a:r>
              <a:rPr lang="en-US" sz="2400" kern="1200" dirty="0">
                <a:latin typeface="+mn-lt"/>
                <a:ea typeface="+mn-ea"/>
                <a:cs typeface="+mn-cs"/>
              </a:rPr>
              <a:t> Self-help exercises Experiential activities Journaling Thought Stopping Intentional Reframing Therapy sessions are really ‘training sessions’, between which the client tries out and uses what they have learned</a:t>
            </a:r>
            <a:endParaRPr lang="en-US" sz="2400" dirty="0"/>
          </a:p>
        </p:txBody>
      </p:sp>
      <p:sp>
        <p:nvSpPr>
          <p:cNvPr id="6" name="TextBox 5">
            <a:extLst>
              <a:ext uri="{FF2B5EF4-FFF2-40B4-BE49-F238E27FC236}">
                <a16:creationId xmlns:a16="http://schemas.microsoft.com/office/drawing/2014/main" id="{D690E6F2-CD4C-E2BE-DE0A-B758D4C9095A}"/>
              </a:ext>
            </a:extLst>
          </p:cNvPr>
          <p:cNvSpPr txBox="1"/>
          <p:nvPr/>
        </p:nvSpPr>
        <p:spPr>
          <a:xfrm>
            <a:off x="5962598" y="662398"/>
            <a:ext cx="5546812" cy="5416868"/>
          </a:xfrm>
          <a:prstGeom prst="rect">
            <a:avLst/>
          </a:prstGeom>
          <a:noFill/>
          <a:ln>
            <a:solidFill>
              <a:schemeClr val="tx1"/>
            </a:solidFill>
          </a:ln>
        </p:spPr>
        <p:txBody>
          <a:bodyPr wrap="square">
            <a:spAutoFit/>
          </a:bodyPr>
          <a:lstStyle/>
          <a:p>
            <a:pPr defTabSz="859536">
              <a:spcAft>
                <a:spcPts val="600"/>
              </a:spcAft>
            </a:pPr>
            <a:r>
              <a:rPr lang="en-US" sz="2400" b="1" kern="1200" dirty="0">
                <a:solidFill>
                  <a:schemeClr val="tx1"/>
                </a:solidFill>
              </a:rPr>
              <a:t>Clinical applications of REBT: </a:t>
            </a:r>
            <a:r>
              <a:rPr lang="en-US" sz="2400" kern="1200" dirty="0">
                <a:solidFill>
                  <a:schemeClr val="tx1"/>
                </a:solidFill>
              </a:rPr>
              <a:t>Depression, Anxiety disorders ,  Eating disorders, addictions, impulse control disorders,  Anger management, antisocial </a:t>
            </a:r>
            <a:r>
              <a:rPr lang="en-US" sz="2400" kern="1200" dirty="0" err="1">
                <a:solidFill>
                  <a:schemeClr val="tx1"/>
                </a:solidFill>
              </a:rPr>
              <a:t>behaviour</a:t>
            </a:r>
            <a:r>
              <a:rPr lang="en-US" sz="2400" kern="1200" dirty="0">
                <a:solidFill>
                  <a:schemeClr val="tx1"/>
                </a:solidFill>
              </a:rPr>
              <a:t>, personality disorders,  Sexual abuse recovery,  Adjustment to chronic health problem, physical disability, or mental disorder,  Pain management, General stress management,  Child or adolescent </a:t>
            </a:r>
            <a:r>
              <a:rPr lang="en-US" sz="2400" kern="1200" dirty="0" err="1">
                <a:solidFill>
                  <a:schemeClr val="tx1"/>
                </a:solidFill>
              </a:rPr>
              <a:t>behaviour</a:t>
            </a:r>
            <a:r>
              <a:rPr lang="en-US" sz="2400" kern="1200" dirty="0">
                <a:solidFill>
                  <a:schemeClr val="tx1"/>
                </a:solidFill>
              </a:rPr>
              <a:t> disorders, Relationship and family problem,  Personal growth, Workplace effectiveness</a:t>
            </a:r>
          </a:p>
          <a:p>
            <a:pPr defTabSz="859536">
              <a:spcAft>
                <a:spcPts val="600"/>
              </a:spcAft>
            </a:pPr>
            <a:endParaRPr lang="en-US" sz="2400" dirty="0"/>
          </a:p>
          <a:p>
            <a:pPr defTabSz="859536">
              <a:spcAft>
                <a:spcPts val="600"/>
              </a:spcAft>
            </a:pPr>
            <a:endParaRPr lang="en-US" sz="2400" dirty="0"/>
          </a:p>
        </p:txBody>
      </p:sp>
    </p:spTree>
    <p:extLst>
      <p:ext uri="{BB962C8B-B14F-4D97-AF65-F5344CB8AC3E}">
        <p14:creationId xmlns:p14="http://schemas.microsoft.com/office/powerpoint/2010/main" val="275128268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F185B5-6FB4-45DC-9AE7-F7A26BD7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5B116B-4263-41E0-B09F-AAFE919C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491" y="655607"/>
            <a:ext cx="10725509" cy="54508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273687-D015-C78F-36B9-98CBE365328C}"/>
              </a:ext>
            </a:extLst>
          </p:cNvPr>
          <p:cNvSpPr>
            <a:spLocks noGrp="1"/>
          </p:cNvSpPr>
          <p:nvPr>
            <p:ph idx="1"/>
          </p:nvPr>
        </p:nvSpPr>
        <p:spPr>
          <a:xfrm>
            <a:off x="1876879" y="1130008"/>
            <a:ext cx="8976175" cy="4116905"/>
          </a:xfrm>
        </p:spPr>
        <p:txBody>
          <a:bodyPr anchor="t">
            <a:noAutofit/>
          </a:bodyPr>
          <a:lstStyle/>
          <a:p>
            <a:r>
              <a:rPr lang="en-US" sz="2400" b="1" dirty="0"/>
              <a:t>Structured cognitive behavioral training (SCBT):</a:t>
            </a:r>
          </a:p>
          <a:p>
            <a:pPr marL="305639" indent="-305639"/>
            <a:r>
              <a:rPr lang="en-US" sz="2400" dirty="0">
                <a:ea typeface="+mn-lt"/>
                <a:cs typeface="+mn-lt"/>
              </a:rPr>
              <a:t>is a regimented cognitive-behavioral process that uses a systematic, highly structured workshop-style approach to break down and replace dysfunctional emotionally dependent behaviors.</a:t>
            </a:r>
            <a:endParaRPr lang="ar-JO" sz="2400" dirty="0">
              <a:ea typeface="+mn-lt"/>
              <a:cs typeface="+mn-lt"/>
            </a:endParaRPr>
          </a:p>
          <a:p>
            <a:pPr marL="305639" indent="-305639"/>
            <a:r>
              <a:rPr lang="en-US" sz="2400" dirty="0">
                <a:ea typeface="+mn-lt"/>
                <a:cs typeface="+mn-lt"/>
              </a:rPr>
              <a:t>Structured cognitive behavioral training is currently used primarily in the behavioral health industry and in criminal psychology</a:t>
            </a:r>
            <a:endParaRPr lang="ar-AE" sz="2400" dirty="0"/>
          </a:p>
          <a:p>
            <a:endParaRPr lang="x-none" sz="2400"/>
          </a:p>
          <a:p>
            <a:endParaRPr lang="x-none" sz="2400" dirty="0"/>
          </a:p>
        </p:txBody>
      </p:sp>
      <p:cxnSp>
        <p:nvCxnSpPr>
          <p:cNvPr id="12" name="Straight Connector 11">
            <a:extLst>
              <a:ext uri="{FF2B5EF4-FFF2-40B4-BE49-F238E27FC236}">
                <a16:creationId xmlns:a16="http://schemas.microsoft.com/office/drawing/2014/main" id="{B5F2DA1D-C1F2-44D4-8BB3-F29B9DD0B2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6FECB-D48F-4DB7-A7B4-3A9E377B1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8789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F185B5-6FB4-45DC-9AE7-F7A26BD7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5B116B-4263-41E0-B09F-AAFE919C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491" y="655607"/>
            <a:ext cx="10725509" cy="54508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DFA2C9-E617-8A25-4860-0F9BB6A0C135}"/>
              </a:ext>
            </a:extLst>
          </p:cNvPr>
          <p:cNvSpPr>
            <a:spLocks noGrp="1"/>
          </p:cNvSpPr>
          <p:nvPr>
            <p:ph idx="1"/>
          </p:nvPr>
        </p:nvSpPr>
        <p:spPr>
          <a:xfrm>
            <a:off x="1466491" y="1404667"/>
            <a:ext cx="9718203" cy="4212361"/>
          </a:xfrm>
        </p:spPr>
        <p:txBody>
          <a:bodyPr anchor="t">
            <a:noAutofit/>
          </a:bodyPr>
          <a:lstStyle/>
          <a:p>
            <a:r>
              <a:rPr lang="en-US" sz="2400" b="1" dirty="0"/>
              <a:t>Dialectical </a:t>
            </a:r>
            <a:r>
              <a:rPr lang="en-US" sz="2400" b="1" dirty="0" err="1"/>
              <a:t>behaviour</a:t>
            </a:r>
            <a:r>
              <a:rPr lang="en-US" sz="2400" b="1" dirty="0"/>
              <a:t> therapy (DBT</a:t>
            </a:r>
            <a:r>
              <a:rPr lang="en-US" sz="2400" dirty="0"/>
              <a:t>) :</a:t>
            </a:r>
          </a:p>
          <a:p>
            <a:r>
              <a:rPr lang="en-US" sz="2400" dirty="0"/>
              <a:t>Dialectical behavior therapy (DBT) is a modified type of cognitive behavioral therapy (CBT). </a:t>
            </a:r>
          </a:p>
          <a:p>
            <a:r>
              <a:rPr lang="en-US" sz="2400" dirty="0"/>
              <a:t>Its main goals are to teach people how to live in the moment, develop healthy ways to cope with stress, regulate their emotions, and improve their relationships with others.</a:t>
            </a:r>
          </a:p>
          <a:p>
            <a:r>
              <a:rPr lang="en-US" sz="2400" dirty="0"/>
              <a:t>DBT was originally intended to treat borderline personality disorder (BPD), but it has been adapted to treat other mental health conditions beyond BPD. It can help people who have difficulty with emotional regulation or are exhibiting self-destructive behaviors (such as eating disorders and substance use disorders).2 This type of therapy is also sometimes used to treat post-traumatic stress disorder (PTSD).</a:t>
            </a:r>
          </a:p>
          <a:p>
            <a:endParaRPr lang="x-none" sz="2400" dirty="0"/>
          </a:p>
        </p:txBody>
      </p:sp>
      <p:cxnSp>
        <p:nvCxnSpPr>
          <p:cNvPr id="12" name="Straight Connector 11">
            <a:extLst>
              <a:ext uri="{FF2B5EF4-FFF2-40B4-BE49-F238E27FC236}">
                <a16:creationId xmlns:a16="http://schemas.microsoft.com/office/drawing/2014/main" id="{B5F2DA1D-C1F2-44D4-8BB3-F29B9DD0B2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6FECB-D48F-4DB7-A7B4-3A9E377B1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29671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3D6A8B-110A-FF0D-EDDF-9E1D93586177}"/>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4100" kern="1200">
                <a:solidFill>
                  <a:schemeClr val="tx1"/>
                </a:solidFill>
                <a:latin typeface="+mj-lt"/>
                <a:ea typeface="+mj-ea"/>
                <a:cs typeface="+mj-cs"/>
              </a:rPr>
              <a:t>Who seeks psychotherapy? </a:t>
            </a:r>
          </a:p>
        </p:txBody>
      </p:sp>
      <p:pic>
        <p:nvPicPr>
          <p:cNvPr id="4" name="Picture 4">
            <a:extLst>
              <a:ext uri="{FF2B5EF4-FFF2-40B4-BE49-F238E27FC236}">
                <a16:creationId xmlns:a16="http://schemas.microsoft.com/office/drawing/2014/main" id="{1738B9EC-4768-EB19-62B6-891DB78E83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5751" y="680997"/>
            <a:ext cx="5708649" cy="5466030"/>
          </a:xfrm>
          <a:prstGeom prst="rect">
            <a:avLst/>
          </a:prstGeom>
        </p:spPr>
      </p:pic>
    </p:spTree>
    <p:extLst>
      <p:ext uri="{BB962C8B-B14F-4D97-AF65-F5344CB8AC3E}">
        <p14:creationId xmlns:p14="http://schemas.microsoft.com/office/powerpoint/2010/main" val="255415466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C1245E-2AE3-4C32-6AF3-362CDCDF6728}"/>
              </a:ext>
            </a:extLst>
          </p:cNvPr>
          <p:cNvSpPr>
            <a:spLocks noGrp="1"/>
          </p:cNvSpPr>
          <p:nvPr>
            <p:ph type="title"/>
          </p:nvPr>
        </p:nvSpPr>
        <p:spPr>
          <a:xfrm>
            <a:off x="710243" y="2394857"/>
            <a:ext cx="2805842" cy="1828800"/>
          </a:xfrm>
        </p:spPr>
        <p:txBody>
          <a:bodyPr>
            <a:normAutofit/>
          </a:bodyPr>
          <a:lstStyle/>
          <a:p>
            <a:pPr algn="ctr"/>
            <a:r>
              <a:rPr lang="en-US" sz="4800" dirty="0"/>
              <a:t>When is CBT used? </a:t>
            </a:r>
            <a:endParaRPr lang="x-none" sz="4800" dirty="0"/>
          </a:p>
        </p:txBody>
      </p:sp>
      <p:pic>
        <p:nvPicPr>
          <p:cNvPr id="4" name="Picture 4">
            <a:extLst>
              <a:ext uri="{FF2B5EF4-FFF2-40B4-BE49-F238E27FC236}">
                <a16:creationId xmlns:a16="http://schemas.microsoft.com/office/drawing/2014/main" id="{BCB14AC7-16B0-C6C9-9086-923BEE37A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009" y="1371601"/>
            <a:ext cx="7084354" cy="4463142"/>
          </a:xfrm>
          <a:prstGeom prst="rect">
            <a:avLst/>
          </a:prstGeom>
        </p:spPr>
      </p:pic>
    </p:spTree>
    <p:extLst>
      <p:ext uri="{BB962C8B-B14F-4D97-AF65-F5344CB8AC3E}">
        <p14:creationId xmlns:p14="http://schemas.microsoft.com/office/powerpoint/2010/main" val="157115576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عنوان 1"/>
          <p:cNvSpPr>
            <a:spLocks noGrp="1"/>
          </p:cNvSpPr>
          <p:nvPr>
            <p:ph type="title"/>
          </p:nvPr>
        </p:nvSpPr>
        <p:spPr>
          <a:xfrm>
            <a:off x="2941176" y="365125"/>
            <a:ext cx="8412623" cy="1325563"/>
          </a:xfrm>
        </p:spPr>
        <p:txBody>
          <a:bodyPr>
            <a:normAutofit/>
          </a:bodyPr>
          <a:lstStyle/>
          <a:p>
            <a:r>
              <a:rPr lang="en-US" b="1" dirty="0"/>
              <a:t>Group therapy</a:t>
            </a:r>
            <a:endParaRPr lang="ar-JO" b="1" dirty="0"/>
          </a:p>
        </p:txBody>
      </p:sp>
      <p:sp>
        <p:nvSpPr>
          <p:cNvPr id="3" name="عنصر نائب للمحتوى 2"/>
          <p:cNvSpPr>
            <a:spLocks/>
          </p:cNvSpPr>
          <p:nvPr/>
        </p:nvSpPr>
        <p:spPr>
          <a:xfrm>
            <a:off x="685384" y="5022951"/>
            <a:ext cx="5525808" cy="2286570"/>
          </a:xfrm>
          <a:prstGeom prst="rect">
            <a:avLst/>
          </a:prstGeom>
        </p:spPr>
        <p:txBody>
          <a:bodyPr/>
          <a:lstStyle/>
          <a:p>
            <a:pPr>
              <a:spcAft>
                <a:spcPts val="600"/>
              </a:spcAft>
            </a:pPr>
            <a:endParaRPr lang="ar-JO" dirty="0"/>
          </a:p>
        </p:txBody>
      </p:sp>
      <p:pic>
        <p:nvPicPr>
          <p:cNvPr id="4" name="Picture 4">
            <a:extLst>
              <a:ext uri="{FF2B5EF4-FFF2-40B4-BE49-F238E27FC236}">
                <a16:creationId xmlns:a16="http://schemas.microsoft.com/office/drawing/2014/main" id="{6F6DE724-167F-6802-A06D-041D7B0D5E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6985" y="2593729"/>
            <a:ext cx="3557058" cy="2177658"/>
          </a:xfrm>
          <a:prstGeom prst="rect">
            <a:avLst/>
          </a:prstGeom>
        </p:spPr>
      </p:pic>
      <p:sp>
        <p:nvSpPr>
          <p:cNvPr id="5" name="مستطيل 4"/>
          <p:cNvSpPr/>
          <p:nvPr/>
        </p:nvSpPr>
        <p:spPr>
          <a:xfrm>
            <a:off x="517546" y="2519474"/>
            <a:ext cx="6884739" cy="4308872"/>
          </a:xfrm>
          <a:prstGeom prst="rect">
            <a:avLst/>
          </a:prstGeom>
        </p:spPr>
        <p:txBody>
          <a:bodyPr wrap="square">
            <a:spAutoFit/>
          </a:bodyPr>
          <a:lstStyle/>
          <a:p>
            <a:pPr marL="178308" indent="-178308" defTabSz="475488">
              <a:spcAft>
                <a:spcPts val="600"/>
              </a:spcAft>
              <a:buFont typeface="Arial" panose="020B0604020202020204" pitchFamily="34" charset="0"/>
              <a:buChar char="•"/>
              <a:defRPr/>
            </a:pPr>
            <a:r>
              <a:rPr lang="en-US" sz="2400" kern="1200" dirty="0">
                <a:solidFill>
                  <a:prstClr val="black"/>
                </a:solidFill>
                <a:latin typeface="Calibri" panose="020F0502020204030204"/>
                <a:ea typeface="+mn-ea"/>
                <a:cs typeface="+mn-cs"/>
              </a:rPr>
              <a:t>Three or more patients with a similar problem or pathology meet together with a therapist for group sessions. Many of the psychotherapeutic techniques already reviewed are used, including behavioral, cognitive, and supportive.</a:t>
            </a:r>
            <a:endParaRPr lang="ar-JO" sz="2400" kern="1200" dirty="0">
              <a:solidFill>
                <a:prstClr val="black"/>
              </a:solidFill>
              <a:latin typeface="Calibri" panose="020F0502020204030204"/>
              <a:ea typeface="+mn-ea"/>
              <a:cs typeface="+mn-cs"/>
            </a:endParaRPr>
          </a:p>
          <a:p>
            <a:pPr marL="178308" indent="-178308" defTabSz="475488">
              <a:spcAft>
                <a:spcPts val="600"/>
              </a:spcAft>
              <a:buFont typeface="Arial" panose="020B0604020202020204" pitchFamily="34" charset="0"/>
              <a:buChar char="•"/>
              <a:defRPr/>
            </a:pPr>
            <a:r>
              <a:rPr lang="en-US" sz="2400" kern="1200" dirty="0">
                <a:solidFill>
                  <a:schemeClr val="tx1"/>
                </a:solidFill>
                <a:latin typeface="+mn-lt"/>
                <a:ea typeface="+mn-ea"/>
                <a:cs typeface="+mn-cs"/>
              </a:rPr>
              <a:t>is a modality that employs a professionally trained leader who selects, composes, organizes, and leads a collection of members to work together toward the maximal attainment of the goals for each individual in the group and for the group itself</a:t>
            </a:r>
          </a:p>
          <a:p>
            <a:pPr marL="178308" indent="-178308" defTabSz="475488">
              <a:spcAft>
                <a:spcPts val="600"/>
              </a:spcAft>
              <a:buFont typeface="Arial" panose="020B0604020202020204" pitchFamily="34" charset="0"/>
              <a:buChar char="•"/>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26108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p:cNvSpPr>
            <a:spLocks noGrp="1"/>
          </p:cNvSpPr>
          <p:nvPr>
            <p:ph type="title"/>
          </p:nvPr>
        </p:nvSpPr>
        <p:spPr>
          <a:xfrm>
            <a:off x="1137036" y="548640"/>
            <a:ext cx="9543405" cy="1188720"/>
          </a:xfrm>
        </p:spPr>
        <p:txBody>
          <a:bodyPr>
            <a:normAutofit/>
          </a:bodyPr>
          <a:lstStyle/>
          <a:p>
            <a:endParaRPr lang="ar-JO">
              <a:solidFill>
                <a:schemeClr val="tx1">
                  <a:lumMod val="85000"/>
                  <a:lumOff val="15000"/>
                </a:schemeClr>
              </a:solidFill>
            </a:endParaRPr>
          </a:p>
        </p:txBody>
      </p:sp>
      <p:sp>
        <p:nvSpPr>
          <p:cNvPr id="3" name="عنصر نائب للمحتوى 2"/>
          <p:cNvSpPr>
            <a:spLocks noGrp="1"/>
          </p:cNvSpPr>
          <p:nvPr>
            <p:ph idx="1"/>
          </p:nvPr>
        </p:nvSpPr>
        <p:spPr>
          <a:xfrm>
            <a:off x="1328057" y="2431765"/>
            <a:ext cx="8905956" cy="3457406"/>
          </a:xfrm>
        </p:spPr>
        <p:txBody>
          <a:bodyPr anchor="ctr">
            <a:normAutofit/>
          </a:bodyPr>
          <a:lstStyle/>
          <a:p>
            <a:r>
              <a:rPr lang="en-US" sz="2400" dirty="0">
                <a:solidFill>
                  <a:schemeClr val="tx1">
                    <a:lumMod val="85000"/>
                    <a:lumOff val="15000"/>
                  </a:schemeClr>
                </a:solidFill>
                <a:ea typeface="+mn-lt"/>
                <a:cs typeface="+mn-lt"/>
              </a:rPr>
              <a:t>Aims to form a support network for individuals with similar diseases or difficulties</a:t>
            </a:r>
          </a:p>
          <a:p>
            <a:r>
              <a:rPr lang="en-US" sz="2400" dirty="0">
                <a:solidFill>
                  <a:schemeClr val="tx1">
                    <a:lumMod val="85000"/>
                    <a:lumOff val="15000"/>
                  </a:schemeClr>
                </a:solidFill>
                <a:ea typeface="+mn-lt"/>
                <a:cs typeface="+mn-lt"/>
              </a:rPr>
              <a:t>Allows direct interaction between therapists and patients, and direct interaction between patients</a:t>
            </a:r>
          </a:p>
          <a:p>
            <a:r>
              <a:rPr lang="en-US" sz="2400" dirty="0">
                <a:solidFill>
                  <a:schemeClr val="tx1">
                    <a:lumMod val="85000"/>
                    <a:lumOff val="15000"/>
                  </a:schemeClr>
                </a:solidFill>
                <a:ea typeface="+mn-lt"/>
                <a:cs typeface="+mn-lt"/>
              </a:rPr>
              <a:t>Certain groups can be peer-lead and do not need to have a therapist present (e.g., Alcoholics Anonymous)These groups meet to discuss problems, share feelings, and provide support to each other.</a:t>
            </a:r>
          </a:p>
          <a:p>
            <a:endParaRPr lang="ar-JO" sz="2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35820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3C01F8-66CB-C3DA-523D-503CA5A815A8}"/>
              </a:ext>
            </a:extLst>
          </p:cNvPr>
          <p:cNvSpPr>
            <a:spLocks noGrp="1"/>
          </p:cNvSpPr>
          <p:nvPr>
            <p:ph idx="1"/>
          </p:nvPr>
        </p:nvSpPr>
        <p:spPr>
          <a:xfrm>
            <a:off x="1555215" y="2181394"/>
            <a:ext cx="8276026" cy="3320031"/>
          </a:xfrm>
        </p:spPr>
        <p:txBody>
          <a:bodyPr anchor="ctr">
            <a:normAutofit/>
          </a:bodyPr>
          <a:lstStyle/>
          <a:p>
            <a:r>
              <a:rPr lang="en-US" sz="2400" dirty="0">
                <a:solidFill>
                  <a:schemeClr val="tx1">
                    <a:lumMod val="85000"/>
                    <a:lumOff val="15000"/>
                  </a:schemeClr>
                </a:solidFill>
              </a:rPr>
              <a:t>Advantages of group therapy over individual therapy include:</a:t>
            </a:r>
          </a:p>
          <a:p>
            <a:r>
              <a:rPr lang="en-US" sz="2400" dirty="0">
                <a:solidFill>
                  <a:schemeClr val="tx1">
                    <a:lumMod val="85000"/>
                    <a:lumOff val="15000"/>
                  </a:schemeClr>
                </a:solidFill>
              </a:rPr>
              <a:t>1. Patients get immediate feedback and support from their peers</a:t>
            </a:r>
          </a:p>
          <a:p>
            <a:r>
              <a:rPr lang="en-US" sz="2400" dirty="0">
                <a:solidFill>
                  <a:schemeClr val="tx1">
                    <a:lumMod val="85000"/>
                    <a:lumOff val="15000"/>
                  </a:schemeClr>
                </a:solidFill>
              </a:rPr>
              <a:t>2.Patients gain insight into their own condition by listening to others with similar problems.</a:t>
            </a:r>
          </a:p>
          <a:p>
            <a:r>
              <a:rPr lang="en-US" sz="2400" dirty="0">
                <a:solidFill>
                  <a:schemeClr val="tx1">
                    <a:lumMod val="85000"/>
                    <a:lumOff val="15000"/>
                  </a:schemeClr>
                </a:solidFill>
              </a:rPr>
              <a:t> 3. If a therapist is present, there is an opportunity to observe interactions between others.</a:t>
            </a:r>
            <a:endParaRPr lang="x-none" sz="2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39208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عنوان 1"/>
          <p:cNvSpPr>
            <a:spLocks noGrp="1"/>
          </p:cNvSpPr>
          <p:nvPr>
            <p:ph type="title"/>
          </p:nvPr>
        </p:nvSpPr>
        <p:spPr>
          <a:xfrm>
            <a:off x="838200" y="713312"/>
            <a:ext cx="4038600" cy="5431376"/>
          </a:xfrm>
        </p:spPr>
        <p:txBody>
          <a:bodyPr>
            <a:normAutofit/>
          </a:bodyPr>
          <a:lstStyle/>
          <a:p>
            <a:r>
              <a:rPr lang="en-US" b="1" dirty="0">
                <a:ea typeface="+mn-lt"/>
                <a:cs typeface="+mn-lt"/>
              </a:rPr>
              <a:t>Indications : </a:t>
            </a:r>
            <a:endParaRPr lang="ar-JO" dirty="0"/>
          </a:p>
        </p:txBody>
      </p:sp>
      <p:sp>
        <p:nvSpPr>
          <p:cNvPr id="4" name="Text Placeholder 2">
            <a:extLst>
              <a:ext uri="{FF2B5EF4-FFF2-40B4-BE49-F238E27FC236}">
                <a16:creationId xmlns:a16="http://schemas.microsoft.com/office/drawing/2014/main" id="{3628EBD5-B135-D66E-5DF8-2CF1473F4AFE}"/>
              </a:ext>
            </a:extLst>
          </p:cNvPr>
          <p:cNvSpPr>
            <a:spLocks noGrp="1"/>
          </p:cNvSpPr>
          <p:nvPr>
            <p:ph idx="1"/>
          </p:nvPr>
        </p:nvSpPr>
        <p:spPr>
          <a:xfrm>
            <a:off x="6095999" y="713313"/>
            <a:ext cx="5257801" cy="5431376"/>
          </a:xfrm>
        </p:spPr>
        <p:txBody>
          <a:bodyPr anchor="ctr">
            <a:normAutofit/>
          </a:bodyPr>
          <a:lstStyle/>
          <a:p>
            <a:pPr marL="914400" lvl="1" indent="-457200">
              <a:buFont typeface="Arial" panose="020B0604020202020204" pitchFamily="34" charset="0"/>
              <a:buChar char="•"/>
            </a:pPr>
            <a:r>
              <a:rPr lang="en-US" sz="2000">
                <a:ea typeface="+mn-lt"/>
                <a:cs typeface="+mn-lt"/>
              </a:rPr>
              <a:t>Personality disorders</a:t>
            </a:r>
          </a:p>
          <a:p>
            <a:pPr marL="914400" lvl="1" indent="-457200">
              <a:buFont typeface="Arial" panose="020B0604020202020204" pitchFamily="34" charset="0"/>
              <a:buChar char="•"/>
            </a:pPr>
            <a:r>
              <a:rPr lang="en-US" sz="2000">
                <a:ea typeface="+mn-lt"/>
                <a:cs typeface="+mn-lt"/>
              </a:rPr>
              <a:t>Substance use disorders</a:t>
            </a:r>
          </a:p>
          <a:p>
            <a:pPr marL="914400" lvl="1" indent="-457200">
              <a:buFont typeface="Arial" panose="020B0604020202020204" pitchFamily="34" charset="0"/>
              <a:buChar char="•"/>
            </a:pPr>
            <a:r>
              <a:rPr lang="en-US" sz="2000">
                <a:ea typeface="+mn-lt"/>
                <a:cs typeface="+mn-lt"/>
              </a:rPr>
              <a:t>Family and group disorders</a:t>
            </a:r>
          </a:p>
          <a:p>
            <a:pPr marL="914400" lvl="1" indent="-457200">
              <a:buFont typeface="Arial" panose="020B0604020202020204" pitchFamily="34" charset="0"/>
              <a:buChar char="•"/>
            </a:pPr>
            <a:r>
              <a:rPr lang="en-US" sz="2000">
                <a:ea typeface="+mn-lt"/>
                <a:cs typeface="+mn-lt"/>
              </a:rPr>
              <a:t>Chronic or life-threatening conditions (e.g., diabetes, cancer)</a:t>
            </a:r>
          </a:p>
          <a:p>
            <a:pPr marL="0" indent="0">
              <a:buNone/>
            </a:pPr>
            <a:endParaRPr lang="en-US" sz="2000" b="1"/>
          </a:p>
        </p:txBody>
      </p:sp>
    </p:spTree>
    <p:extLst>
      <p:ext uri="{BB962C8B-B14F-4D97-AF65-F5344CB8AC3E}">
        <p14:creationId xmlns:p14="http://schemas.microsoft.com/office/powerpoint/2010/main" val="256128806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p:cNvSpPr>
            <a:spLocks noGrp="1"/>
          </p:cNvSpPr>
          <p:nvPr>
            <p:ph type="title"/>
          </p:nvPr>
        </p:nvSpPr>
        <p:spPr>
          <a:xfrm>
            <a:off x="1137037" y="741082"/>
            <a:ext cx="9274512" cy="949606"/>
          </a:xfrm>
        </p:spPr>
        <p:txBody>
          <a:bodyPr>
            <a:normAutofit/>
          </a:bodyPr>
          <a:lstStyle/>
          <a:p>
            <a:r>
              <a:rPr lang="en-US" b="1" dirty="0"/>
              <a:t>Family therapy</a:t>
            </a:r>
            <a:endParaRPr lang="ar-JO" b="1" dirty="0"/>
          </a:p>
        </p:txBody>
      </p:sp>
      <p:sp>
        <p:nvSpPr>
          <p:cNvPr id="25" name="Freeform: Shape 24">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D01D13D0-EF90-6756-AC30-BC7F8B325B12}"/>
              </a:ext>
            </a:extLst>
          </p:cNvPr>
          <p:cNvSpPr>
            <a:spLocks/>
          </p:cNvSpPr>
          <p:nvPr/>
        </p:nvSpPr>
        <p:spPr>
          <a:xfrm>
            <a:off x="868889" y="2447000"/>
            <a:ext cx="8678741" cy="3591249"/>
          </a:xfrm>
          <a:prstGeom prst="rect">
            <a:avLst/>
          </a:prstGeom>
        </p:spPr>
        <p:txBody>
          <a:bodyPr>
            <a:normAutofit/>
          </a:bodyPr>
          <a:lstStyle/>
          <a:p>
            <a:pPr defTabSz="749808">
              <a:spcAft>
                <a:spcPts val="1749"/>
              </a:spcAft>
            </a:pPr>
            <a:r>
              <a:rPr lang="en-US" sz="1640" kern="1200" dirty="0">
                <a:solidFill>
                  <a:schemeClr val="tx1"/>
                </a:solidFill>
                <a:latin typeface="+mn-lt"/>
                <a:ea typeface="+mn-ea"/>
                <a:cs typeface="+mn-cs"/>
              </a:rPr>
              <a:t>is a type of treatment designed to help with issues that specifically affect families' mental health and functioning.</a:t>
            </a:r>
          </a:p>
          <a:p>
            <a:pPr defTabSz="749808">
              <a:spcAft>
                <a:spcPts val="1749"/>
              </a:spcAft>
            </a:pPr>
            <a:r>
              <a:rPr lang="en-US" sz="1640" kern="1200" dirty="0">
                <a:solidFill>
                  <a:schemeClr val="tx1"/>
                </a:solidFill>
                <a:latin typeface="+mn-lt"/>
                <a:ea typeface="+mn-ea"/>
                <a:cs typeface="+mn-cs"/>
              </a:rPr>
              <a:t> It can help individual family members build stronger relationships, improve communication, and manage conflicts within the family system.</a:t>
            </a:r>
          </a:p>
          <a:p>
            <a:pPr defTabSz="749808">
              <a:spcAft>
                <a:spcPts val="1749"/>
              </a:spcAft>
            </a:pPr>
            <a:r>
              <a:rPr lang="en-US" sz="1640" kern="1200" dirty="0">
                <a:solidFill>
                  <a:schemeClr val="tx1"/>
                </a:solidFill>
                <a:latin typeface="+mn-lt"/>
                <a:ea typeface="+mn-ea"/>
                <a:cs typeface="+mn-cs"/>
              </a:rPr>
              <a:t> By improving how family members interact and relate to one another, family therapy can foster change in close relationships.</a:t>
            </a:r>
            <a:endParaRPr lang="en-US" sz="2000" dirty="0"/>
          </a:p>
        </p:txBody>
      </p:sp>
      <p:sp>
        <p:nvSpPr>
          <p:cNvPr id="6" name="مستطيل 5"/>
          <p:cNvSpPr/>
          <p:nvPr/>
        </p:nvSpPr>
        <p:spPr>
          <a:xfrm>
            <a:off x="1098357" y="4575700"/>
            <a:ext cx="8112736" cy="674031"/>
          </a:xfrm>
          <a:prstGeom prst="rect">
            <a:avLst/>
          </a:prstGeom>
        </p:spPr>
        <p:txBody>
          <a:bodyPr wrap="square">
            <a:spAutoFit/>
          </a:bodyPr>
          <a:lstStyle/>
          <a:p>
            <a:pPr marL="234315" indent="-234315" defTabSz="749808">
              <a:spcAft>
                <a:spcPts val="600"/>
              </a:spcAft>
              <a:buFont typeface="Arial" panose="020B0604020202020204" pitchFamily="34" charset="0"/>
              <a:buChar char="•"/>
              <a:defRPr/>
            </a:pPr>
            <a:r>
              <a:rPr lang="en-US" sz="1640" kern="1200" dirty="0">
                <a:solidFill>
                  <a:prstClr val="black"/>
                </a:solidFill>
                <a:latin typeface="Calibri" panose="020F0502020204030204"/>
                <a:ea typeface="+mn-ea"/>
                <a:cs typeface="+mn-cs"/>
              </a:rPr>
              <a:t>Interrupt rigid patters that cause distress</a:t>
            </a:r>
          </a:p>
          <a:p>
            <a:pPr marL="234315" indent="-234315" defTabSz="749808">
              <a:spcAft>
                <a:spcPts val="600"/>
              </a:spcAft>
              <a:buFont typeface="Arial" panose="020B0604020202020204" pitchFamily="34" charset="0"/>
              <a:buChar char="•"/>
              <a:defRPr/>
            </a:pPr>
            <a:r>
              <a:rPr lang="en-US" sz="1640" kern="1200" dirty="0">
                <a:solidFill>
                  <a:prstClr val="black"/>
                </a:solidFill>
                <a:latin typeface="Calibri" panose="020F0502020204030204"/>
                <a:ea typeface="+mn-ea"/>
                <a:cs typeface="+mn-cs"/>
              </a:rPr>
              <a:t>Family systems theory: family units act as though their homeostasis must be maintained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1600" y="4128564"/>
            <a:ext cx="2062082" cy="1568305"/>
          </a:xfrm>
          <a:prstGeom prst="rect">
            <a:avLst/>
          </a:prstGeom>
          <a:ln>
            <a:noFill/>
          </a:ln>
          <a:effectLst>
            <a:softEdge rad="112500"/>
          </a:effectLst>
        </p:spPr>
      </p:pic>
    </p:spTree>
    <p:extLst>
      <p:ext uri="{BB962C8B-B14F-4D97-AF65-F5344CB8AC3E}">
        <p14:creationId xmlns:p14="http://schemas.microsoft.com/office/powerpoint/2010/main" val="394811723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p:cNvSpPr>
            <a:spLocks noGrp="1"/>
          </p:cNvSpPr>
          <p:nvPr>
            <p:ph idx="1"/>
          </p:nvPr>
        </p:nvSpPr>
        <p:spPr>
          <a:xfrm>
            <a:off x="1137035" y="2147358"/>
            <a:ext cx="8548386" cy="4076394"/>
          </a:xfrm>
        </p:spPr>
        <p:txBody>
          <a:bodyPr>
            <a:normAutofit/>
          </a:bodyPr>
          <a:lstStyle/>
          <a:p>
            <a:r>
              <a:rPr lang="en-US" sz="2000"/>
              <a:t>Focuses on identifying and resolving familial dysfunctions and problems of individual members that affect the family as a whole.</a:t>
            </a:r>
          </a:p>
          <a:p>
            <a:r>
              <a:rPr lang="en-US" sz="2000"/>
              <a:t>Aims to improve communication skills between family members.</a:t>
            </a:r>
          </a:p>
          <a:p>
            <a:r>
              <a:rPr lang="en-US" sz="2000" b="1"/>
              <a:t>Indications : </a:t>
            </a:r>
          </a:p>
          <a:p>
            <a:pPr marL="472012" indent="-285750"/>
            <a:r>
              <a:rPr lang="en-US" sz="2000"/>
              <a:t>Behavioral problems in family members (e.g., antisocial behavior in adolescents, substance use)</a:t>
            </a:r>
          </a:p>
          <a:p>
            <a:pPr marL="472012" indent="-285750"/>
            <a:r>
              <a:rPr lang="en-US" sz="2000"/>
              <a:t>Conflict between parents, siblings, or parents and children</a:t>
            </a:r>
          </a:p>
          <a:p>
            <a:pPr marL="472012" indent="-285750"/>
            <a:r>
              <a:rPr lang="en-US" sz="2000"/>
              <a:t>Changes and other challenges within the family (e.g., illness, death, etc....)</a:t>
            </a:r>
          </a:p>
          <a:p>
            <a:endParaRPr lang="en-US" sz="2000"/>
          </a:p>
          <a:p>
            <a:endParaRPr lang="en-US" sz="2000"/>
          </a:p>
          <a:p>
            <a:endParaRPr lang="ar-JO" sz="2000"/>
          </a:p>
        </p:txBody>
      </p:sp>
      <p:sp>
        <p:nvSpPr>
          <p:cNvPr id="10" name="Freeform: Shape 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427699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E10A70-BAB8-9B97-CBFF-B77A87395444}"/>
              </a:ext>
            </a:extLst>
          </p:cNvPr>
          <p:cNvSpPr>
            <a:spLocks noGrp="1"/>
          </p:cNvSpPr>
          <p:nvPr>
            <p:ph type="title"/>
          </p:nvPr>
        </p:nvSpPr>
        <p:spPr>
          <a:xfrm>
            <a:off x="1137036" y="548640"/>
            <a:ext cx="9543405" cy="1188720"/>
          </a:xfrm>
        </p:spPr>
        <p:txBody>
          <a:bodyPr>
            <a:normAutofit/>
          </a:bodyPr>
          <a:lstStyle/>
          <a:p>
            <a:r>
              <a:rPr kumimoji="0" lang="en-US" b="1"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rPr>
              <a:t>STRUCTURAL THEORY</a:t>
            </a:r>
            <a:endParaRPr lang="en-US" b="1">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328AE86A-0D95-30EA-E183-5856CF0973AC}"/>
              </a:ext>
            </a:extLst>
          </p:cNvPr>
          <p:cNvSpPr>
            <a:spLocks noGrp="1"/>
          </p:cNvSpPr>
          <p:nvPr>
            <p:ph idx="1"/>
          </p:nvPr>
        </p:nvSpPr>
        <p:spPr>
          <a:xfrm>
            <a:off x="1317172" y="2295242"/>
            <a:ext cx="9243413" cy="3539131"/>
          </a:xfrm>
        </p:spPr>
        <p:txBody>
          <a:bodyPr anchor="ctr">
            <a:noAutofit/>
          </a:bodyPr>
          <a:lstStyle/>
          <a:p>
            <a:r>
              <a:rPr lang="en-US" sz="2400" dirty="0">
                <a:solidFill>
                  <a:schemeClr val="tx1">
                    <a:lumMod val="85000"/>
                    <a:lumOff val="15000"/>
                  </a:schemeClr>
                </a:solidFill>
              </a:rPr>
              <a:t>Id: Unconscious; involves instinctual sexual/aggressive urges and primary process thinking. </a:t>
            </a:r>
          </a:p>
          <a:p>
            <a:r>
              <a:rPr lang="en-US" sz="2400" dirty="0">
                <a:solidFill>
                  <a:schemeClr val="tx1">
                    <a:lumMod val="85000"/>
                    <a:lumOff val="15000"/>
                  </a:schemeClr>
                </a:solidFill>
              </a:rPr>
              <a:t>Superego: Moral conscience and ego ideal (inner image of oneself that one wants to become).</a:t>
            </a:r>
          </a:p>
          <a:p>
            <a:r>
              <a:rPr lang="en-US" sz="2400" dirty="0">
                <a:solidFill>
                  <a:schemeClr val="tx1">
                    <a:lumMod val="85000"/>
                    <a:lumOff val="15000"/>
                  </a:schemeClr>
                </a:solidFill>
              </a:rPr>
              <a:t> Ego: Serves as a mediator between the id, superego, and external environment, and seeks to develop satisfying interpersonal relationships; uses defense mechanisms (see below) to control instinctual urges and distinguishes fantasy from reality using reality testing. Problems with reality testing occur in psychotic individuals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8774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2CB2E5-279F-7A98-4041-658F82122210}"/>
              </a:ext>
            </a:extLst>
          </p:cNvPr>
          <p:cNvSpPr>
            <a:spLocks noGrp="1"/>
          </p:cNvSpPr>
          <p:nvPr>
            <p:ph type="title"/>
          </p:nvPr>
        </p:nvSpPr>
        <p:spPr>
          <a:xfrm>
            <a:off x="1137036" y="548640"/>
            <a:ext cx="9543405" cy="1188720"/>
          </a:xfrm>
        </p:spPr>
        <p:txBody>
          <a:bodyPr>
            <a:normAutofit/>
          </a:bodyPr>
          <a:lstStyle/>
          <a:p>
            <a:r>
              <a:rPr kumimoji="0" lang="en-US" b="1"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rPr>
              <a:t>TOPOGRAPHIC THEORY</a:t>
            </a:r>
            <a:endParaRPr lang="en-US" b="1">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EDEE884B-5924-018D-B42D-B3B639046AEE}"/>
              </a:ext>
            </a:extLst>
          </p:cNvPr>
          <p:cNvSpPr>
            <a:spLocks noGrp="1"/>
          </p:cNvSpPr>
          <p:nvPr>
            <p:ph idx="1"/>
          </p:nvPr>
        </p:nvSpPr>
        <p:spPr>
          <a:xfrm>
            <a:off x="875665" y="2409411"/>
            <a:ext cx="9543405" cy="3465800"/>
          </a:xfrm>
        </p:spPr>
        <p:txBody>
          <a:bodyPr anchor="ctr">
            <a:noAutofit/>
          </a:bodyPr>
          <a:lstStyle/>
          <a:p>
            <a:r>
              <a:rPr lang="en-US" sz="2400" dirty="0">
                <a:solidFill>
                  <a:schemeClr val="tx1">
                    <a:lumMod val="85000"/>
                    <a:lumOff val="15000"/>
                  </a:schemeClr>
                </a:solidFill>
              </a:rPr>
              <a:t>Unconscious: Includes repressed thoughts that are out of one’s awareness; involves primary process thinking (primitive, pleasure-seeking urges with no regard to logic or time, prominent in children and psychosis). Thoughts and ideas may be repressed into the unconscious because they are embarrassing, shameful, or otherwise too painful.</a:t>
            </a:r>
          </a:p>
          <a:p>
            <a:r>
              <a:rPr lang="en-US" sz="2400" dirty="0">
                <a:solidFill>
                  <a:schemeClr val="tx1">
                    <a:lumMod val="85000"/>
                    <a:lumOff val="15000"/>
                  </a:schemeClr>
                </a:solidFill>
              </a:rPr>
              <a:t> Preconscious: Contains memories that are easy to bring into awareness, but not unless consciously retrieved.</a:t>
            </a:r>
          </a:p>
          <a:p>
            <a:r>
              <a:rPr lang="en-US" sz="2400" dirty="0">
                <a:solidFill>
                  <a:schemeClr val="tx1">
                    <a:lumMod val="85000"/>
                    <a:lumOff val="15000"/>
                  </a:schemeClr>
                </a:solidFill>
              </a:rPr>
              <a:t> Conscious: Involves current thoughts and secondary process thinking (logical, organized, mature, and can delay gratification)</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99351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7325841-84F9-4C44-B6E8-7FB5C33A5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descr="Iceberg with text on it&#10;&#10;Description automatically generated">
            <a:extLst>
              <a:ext uri="{FF2B5EF4-FFF2-40B4-BE49-F238E27FC236}">
                <a16:creationId xmlns:a16="http://schemas.microsoft.com/office/drawing/2014/main" id="{7E9EF227-A403-61EB-F1D4-C36B9E7B0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9466" y="867370"/>
            <a:ext cx="6289334" cy="4717001"/>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8" name="Picture 7" descr="A iceberg in water with words&#10;&#10;Description automatically generated">
            <a:extLst>
              <a:ext uri="{FF2B5EF4-FFF2-40B4-BE49-F238E27FC236}">
                <a16:creationId xmlns:a16="http://schemas.microsoft.com/office/drawing/2014/main" id="{D5BC16CF-DF3D-FFF1-958E-5FBBAF11C576}"/>
              </a:ext>
            </a:extLst>
          </p:cNvPr>
          <p:cNvPicPr>
            <a:picLocks noChangeAspect="1"/>
          </p:cNvPicPr>
          <p:nvPr/>
        </p:nvPicPr>
        <p:blipFill rotWithShape="1">
          <a:blip r:embed="rId3">
            <a:extLst>
              <a:ext uri="{28A0092B-C50C-407E-A947-70E740481C1C}">
                <a14:useLocalDpi xmlns:a14="http://schemas.microsoft.com/office/drawing/2010/main" val="0"/>
              </a:ext>
            </a:extLst>
          </a:blip>
          <a:srcRect l="19242" t="893" r="22901" b="179"/>
          <a:stretch/>
        </p:blipFill>
        <p:spPr>
          <a:xfrm>
            <a:off x="7169037" y="642344"/>
            <a:ext cx="4184763" cy="5366570"/>
          </a:xfrm>
          <a:prstGeom prst="rect">
            <a:avLst/>
          </a:prstGeom>
        </p:spPr>
      </p:pic>
    </p:spTree>
    <p:extLst>
      <p:ext uri="{BB962C8B-B14F-4D97-AF65-F5344CB8AC3E}">
        <p14:creationId xmlns:p14="http://schemas.microsoft.com/office/powerpoint/2010/main" val="374144881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D6743A-73A8-4DB1-9693-16170604187A}"/>
              </a:ext>
            </a:extLst>
          </p:cNvPr>
          <p:cNvSpPr>
            <a:spLocks noGrp="1"/>
          </p:cNvSpPr>
          <p:nvPr>
            <p:ph type="title"/>
          </p:nvPr>
        </p:nvSpPr>
        <p:spPr>
          <a:xfrm>
            <a:off x="1137036" y="548640"/>
            <a:ext cx="9543405" cy="1188720"/>
          </a:xfrm>
        </p:spPr>
        <p:txBody>
          <a:bodyPr>
            <a:normAutofit/>
          </a:bodyPr>
          <a:lstStyle/>
          <a:p>
            <a:r>
              <a:rPr lang="en-US" b="1" dirty="0">
                <a:solidFill>
                  <a:schemeClr val="tx1">
                    <a:lumMod val="85000"/>
                    <a:lumOff val="15000"/>
                  </a:schemeClr>
                </a:solidFill>
              </a:rPr>
              <a:t>Defense Mechanisms</a:t>
            </a:r>
          </a:p>
        </p:txBody>
      </p:sp>
      <p:sp>
        <p:nvSpPr>
          <p:cNvPr id="3" name="Content Placeholder 2">
            <a:extLst>
              <a:ext uri="{FF2B5EF4-FFF2-40B4-BE49-F238E27FC236}">
                <a16:creationId xmlns:a16="http://schemas.microsoft.com/office/drawing/2014/main" id="{8917BBB5-2671-D934-1A22-9662CFF98322}"/>
              </a:ext>
            </a:extLst>
          </p:cNvPr>
          <p:cNvSpPr>
            <a:spLocks noGrp="1"/>
          </p:cNvSpPr>
          <p:nvPr>
            <p:ph idx="1"/>
          </p:nvPr>
        </p:nvSpPr>
        <p:spPr>
          <a:xfrm>
            <a:off x="353786" y="2432983"/>
            <a:ext cx="11484428" cy="4014118"/>
          </a:xfrm>
        </p:spPr>
        <p:txBody>
          <a:bodyPr anchor="ctr">
            <a:noAutofit/>
          </a:bodyPr>
          <a:lstStyle/>
          <a:p>
            <a:r>
              <a:rPr lang="en-US" sz="2200" dirty="0">
                <a:solidFill>
                  <a:schemeClr val="tx1">
                    <a:lumMod val="85000"/>
                    <a:lumOff val="15000"/>
                  </a:schemeClr>
                </a:solidFill>
              </a:rPr>
              <a:t>Defense mechanisms are used by the ego to protect oneself and relieve anxiety by keeping conflicts out of awareness. They are (mostly) unconscious processes that are normal and healthy if they are mature in nature and used in moderation (i.e., adaptive). They may be unhealthy if immature (i.e., maladaptive). Immature defense mechanisms can be used excessively as seen in some psychiatric disorders. </a:t>
            </a:r>
          </a:p>
          <a:p>
            <a:r>
              <a:rPr lang="en-US" sz="2200" dirty="0">
                <a:solidFill>
                  <a:schemeClr val="tx1">
                    <a:lumMod val="85000"/>
                    <a:lumOff val="15000"/>
                  </a:schemeClr>
                </a:solidFill>
              </a:rPr>
              <a:t>Defense mechanisms are often classified </a:t>
            </a:r>
          </a:p>
          <a:p>
            <a:pPr marL="0" indent="0">
              <a:buNone/>
            </a:pPr>
            <a:r>
              <a:rPr lang="en-US" sz="2200" dirty="0">
                <a:solidFill>
                  <a:schemeClr val="tx1">
                    <a:lumMod val="85000"/>
                    <a:lumOff val="15000"/>
                  </a:schemeClr>
                </a:solidFill>
              </a:rPr>
              <a:t>-Mature defense mechanisms are healthy and adaptive, and they are seen in normal adults</a:t>
            </a:r>
          </a:p>
          <a:p>
            <a:pPr marL="0" indent="0">
              <a:buNone/>
            </a:pPr>
            <a:r>
              <a:rPr lang="en-US" sz="2200" dirty="0">
                <a:solidFill>
                  <a:schemeClr val="tx1">
                    <a:lumMod val="85000"/>
                    <a:lumOff val="15000"/>
                  </a:schemeClr>
                </a:solidFill>
              </a:rPr>
              <a:t>-Neurotic defenses are encountered in obsessive-compulsive patients, patients with other anxiety disorders, and adults under stress.</a:t>
            </a:r>
          </a:p>
          <a:p>
            <a:pPr marL="0" indent="0">
              <a:buNone/>
            </a:pPr>
            <a:r>
              <a:rPr lang="en-US" sz="2200" dirty="0">
                <a:solidFill>
                  <a:schemeClr val="tx1">
                    <a:lumMod val="85000"/>
                    <a:lumOff val="15000"/>
                  </a:schemeClr>
                </a:solidFill>
              </a:rPr>
              <a:t>-Immature defenses are seen in children, adolescents, psychotic patients, and some nonpsychotic patients, such as patients with severe personality disorders. They are the most primitive defense mechanisms.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46404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82FCF7-ACCF-AF35-3BA4-35561006C453}"/>
              </a:ext>
            </a:extLst>
          </p:cNvPr>
          <p:cNvSpPr>
            <a:spLocks noGrp="1"/>
          </p:cNvSpPr>
          <p:nvPr>
            <p:ph type="title"/>
          </p:nvPr>
        </p:nvSpPr>
        <p:spPr>
          <a:xfrm>
            <a:off x="1137036" y="548640"/>
            <a:ext cx="9543405" cy="1188720"/>
          </a:xfrm>
        </p:spPr>
        <p:txBody>
          <a:bodyPr>
            <a:normAutofit/>
          </a:bodyPr>
          <a:lstStyle/>
          <a:p>
            <a:r>
              <a:rPr kumimoji="0" lang="en-US" b="1"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rPr>
              <a:t>MATURE DEFENSES</a:t>
            </a:r>
            <a:endParaRPr lang="en-US" b="1">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EAAFB95B-BAAB-059A-030C-87F4FAFFE1CF}"/>
              </a:ext>
            </a:extLst>
          </p:cNvPr>
          <p:cNvSpPr>
            <a:spLocks noGrp="1"/>
          </p:cNvSpPr>
          <p:nvPr>
            <p:ph idx="1"/>
          </p:nvPr>
        </p:nvSpPr>
        <p:spPr>
          <a:xfrm>
            <a:off x="97971" y="2285996"/>
            <a:ext cx="11604172" cy="3877595"/>
          </a:xfrm>
        </p:spPr>
        <p:txBody>
          <a:bodyPr anchor="ctr">
            <a:noAutofit/>
          </a:bodyPr>
          <a:lstStyle/>
          <a:p>
            <a:pPr marL="0" indent="0">
              <a:buNone/>
            </a:pPr>
            <a:r>
              <a:rPr lang="en-US" sz="2400" dirty="0">
                <a:solidFill>
                  <a:schemeClr val="tx1">
                    <a:lumMod val="85000"/>
                    <a:lumOff val="15000"/>
                  </a:schemeClr>
                </a:solidFill>
              </a:rPr>
              <a:t>Mature ego defenses are commonly found in healthy, high-functioning adults. These defenses often help people integrate conflicting emotions and thoughts.</a:t>
            </a:r>
          </a:p>
          <a:p>
            <a:r>
              <a:rPr lang="en-US" sz="2400" dirty="0">
                <a:solidFill>
                  <a:schemeClr val="tx1">
                    <a:lumMod val="85000"/>
                    <a:lumOff val="15000"/>
                  </a:schemeClr>
                </a:solidFill>
              </a:rPr>
              <a:t>Altruism: Performing acts that benefit others in order to vicariously experience pleasure. </a:t>
            </a:r>
          </a:p>
          <a:p>
            <a:r>
              <a:rPr lang="en-US" sz="2400" dirty="0">
                <a:solidFill>
                  <a:schemeClr val="tx1">
                    <a:lumMod val="85000"/>
                    <a:lumOff val="15000"/>
                  </a:schemeClr>
                </a:solidFill>
              </a:rPr>
              <a:t>Humor: Expressing (usually) unpleasant or uncomfortable feelings with out causing discomfort to self or others. </a:t>
            </a:r>
            <a:endParaRPr lang="ar-JO" sz="2400" dirty="0">
              <a:solidFill>
                <a:schemeClr val="tx1">
                  <a:lumMod val="85000"/>
                  <a:lumOff val="15000"/>
                </a:schemeClr>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Sublimation: Satisfying socially objectionable impulses in an acceptable manner (thus channeling them rather than preventing them).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Suppression: Purposely ignoring an unacceptable impulse or emotion in order to diminish discomfort and accomplish a task. </a:t>
            </a:r>
          </a:p>
          <a:p>
            <a:endParaRPr lang="en-US" sz="2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39366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2C19E7-34B5-36B1-4518-8A11B72D2D53}"/>
              </a:ext>
            </a:extLst>
          </p:cNvPr>
          <p:cNvSpPr>
            <a:spLocks noGrp="1"/>
          </p:cNvSpPr>
          <p:nvPr>
            <p:ph type="title"/>
          </p:nvPr>
        </p:nvSpPr>
        <p:spPr>
          <a:xfrm>
            <a:off x="1137036" y="548640"/>
            <a:ext cx="9543405" cy="1188720"/>
          </a:xfrm>
        </p:spPr>
        <p:txBody>
          <a:bodyPr>
            <a:normAutofit/>
          </a:bodyPr>
          <a:lstStyle/>
          <a:p>
            <a:r>
              <a:rPr kumimoji="0" lang="en-US" b="1"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rPr>
              <a:t>NEUROTIC DEFENSES</a:t>
            </a:r>
            <a:endParaRPr lang="en-US" b="1">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1068EF81-C288-132C-1961-D9CAC7CD83C3}"/>
              </a:ext>
            </a:extLst>
          </p:cNvPr>
          <p:cNvSpPr>
            <a:spLocks noGrp="1"/>
          </p:cNvSpPr>
          <p:nvPr>
            <p:ph idx="1"/>
          </p:nvPr>
        </p:nvSpPr>
        <p:spPr>
          <a:xfrm>
            <a:off x="381000" y="2473053"/>
            <a:ext cx="10179585" cy="3927747"/>
          </a:xfrm>
        </p:spPr>
        <p:txBody>
          <a:bodyPr anchor="ctr">
            <a:noAutofit/>
          </a:bodyPr>
          <a:lstStyle/>
          <a:p>
            <a:r>
              <a:rPr lang="en-US" sz="2000" dirty="0">
                <a:solidFill>
                  <a:schemeClr val="tx1">
                    <a:lumMod val="85000"/>
                    <a:lumOff val="15000"/>
                  </a:schemeClr>
                </a:solidFill>
              </a:rPr>
              <a:t> Controlling: Regulating situations and events of external environment to relieve anxiety.</a:t>
            </a:r>
          </a:p>
          <a:p>
            <a:r>
              <a:rPr lang="en-US" sz="2000" dirty="0">
                <a:solidFill>
                  <a:schemeClr val="tx1">
                    <a:lumMod val="85000"/>
                    <a:lumOff val="15000"/>
                  </a:schemeClr>
                </a:solidFill>
              </a:rPr>
              <a:t> Displacement: Shifting emotions from an undesirable situation to one that is personally tolerable</a:t>
            </a:r>
            <a:endParaRPr lang="ar-JO" sz="2000" dirty="0">
              <a:solidFill>
                <a:schemeClr val="tx1">
                  <a:lumMod val="85000"/>
                  <a:lumOff val="15000"/>
                </a:schemeClr>
              </a:solidFill>
            </a:endParaRPr>
          </a:p>
          <a:p>
            <a:r>
              <a:rPr lang="en-US" sz="2000" dirty="0">
                <a:solidFill>
                  <a:schemeClr val="tx1">
                    <a:lumMod val="85000"/>
                    <a:lumOff val="15000"/>
                  </a:schemeClr>
                </a:solidFill>
              </a:rPr>
              <a:t> Intellectualization: Avoiding negative feelings by excessive use of intellectual functions and by focusing on irrelevant details. </a:t>
            </a:r>
          </a:p>
          <a:p>
            <a:r>
              <a:rPr lang="en-US" sz="2000" dirty="0">
                <a:solidFill>
                  <a:schemeClr val="tx1">
                    <a:lumMod val="85000"/>
                    <a:lumOff val="15000"/>
                  </a:schemeClr>
                </a:solidFill>
              </a:rPr>
              <a:t>Isolation of affect: Unconsciously limiting the experience of feelings or emotions associated with a stressful life event in order to avoid anxiety. </a:t>
            </a:r>
            <a:endParaRPr lang="ar-JO" sz="2000" dirty="0">
              <a:solidFill>
                <a:schemeClr val="tx1">
                  <a:lumMod val="85000"/>
                  <a:lumOff val="15000"/>
                </a:schemeClr>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Rationalization: Explanations of an event to justify outcomes or behaviors and to make them acceptable.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Reaction formation: Doing the opposite of an unacceptable impulse.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Repression: Preventing a thought or feeling from entering consciousness. (Repression is unconscious, whereas suppression is a conscious act.)</a:t>
            </a:r>
          </a:p>
          <a:p>
            <a:endParaRPr lang="en-US"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61089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2778</Words>
  <Application>Microsoft Office PowerPoint</Application>
  <PresentationFormat>Widescreen</PresentationFormat>
  <Paragraphs>165</Paragraphs>
  <Slides>36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Calibri Light</vt:lpstr>
      <vt:lpstr>Office Theme</vt:lpstr>
      <vt:lpstr>2_Office Theme</vt:lpstr>
      <vt:lpstr>Psychotherapy </vt:lpstr>
      <vt:lpstr>Definition</vt:lpstr>
      <vt:lpstr>Who seeks psychotherapy? </vt:lpstr>
      <vt:lpstr>STRUCTURAL THEORY</vt:lpstr>
      <vt:lpstr>TOPOGRAPHIC THEORY</vt:lpstr>
      <vt:lpstr>PowerPoint Presentation</vt:lpstr>
      <vt:lpstr>Defense Mechanisms</vt:lpstr>
      <vt:lpstr>MATURE DEFENSES</vt:lpstr>
      <vt:lpstr>NEUROTIC DEFENSES</vt:lpstr>
      <vt:lpstr>IMMATURE DEFENSES</vt:lpstr>
      <vt:lpstr>Types of Psychotherapy </vt:lpstr>
      <vt:lpstr>PSYCHOANALYSIS</vt:lpstr>
      <vt:lpstr>PowerPoint Presentation</vt:lpstr>
      <vt:lpstr>Important concepts &amp; techniques used in psychoanalysis </vt:lpstr>
      <vt:lpstr>PSYCHOANALYSIS-RELATED THERAPIES</vt:lpstr>
      <vt:lpstr>Behavioral therapy</vt:lpstr>
      <vt:lpstr>Some techniques used in behavioral therapy:</vt:lpstr>
      <vt:lpstr>PowerPoint Presentation</vt:lpstr>
      <vt:lpstr>PowerPoint Presentation</vt:lpstr>
      <vt:lpstr>Biofeedback:  </vt:lpstr>
      <vt:lpstr>Cognitive therapy</vt:lpstr>
      <vt:lpstr>PowerPoint Presentation</vt:lpstr>
      <vt:lpstr>Cognitive behavioral therapy (CBT)  </vt:lpstr>
      <vt:lpstr>PowerPoint Presentation</vt:lpstr>
      <vt:lpstr>PowerPoint Presentation</vt:lpstr>
      <vt:lpstr>Types of CBT</vt:lpstr>
      <vt:lpstr>PowerPoint Presentation</vt:lpstr>
      <vt:lpstr>PowerPoint Presentation</vt:lpstr>
      <vt:lpstr>PowerPoint Presentation</vt:lpstr>
      <vt:lpstr>When is CBT used? </vt:lpstr>
      <vt:lpstr>Group therapy</vt:lpstr>
      <vt:lpstr>PowerPoint Presentation</vt:lpstr>
      <vt:lpstr>PowerPoint Presentation</vt:lpstr>
      <vt:lpstr>Indications : </vt:lpstr>
      <vt:lpstr>Family therapy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Psychotherapy</dc:title>
  <dc:creator>Sundos Yousef</dc:creator>
  <cp:lastModifiedBy>سرى نضال عبد الحميد الضمور</cp:lastModifiedBy>
  <cp:revision>15</cp:revision>
  <dcterms:created xsi:type="dcterms:W3CDTF">2022-07-14T13:17:15Z</dcterms:created>
  <dcterms:modified xsi:type="dcterms:W3CDTF">2024-07-08T03:42:37Z</dcterms:modified>
</cp:coreProperties>
</file>