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79" r:id="rId8"/>
    <p:sldId id="280" r:id="rId9"/>
    <p:sldId id="281" r:id="rId10"/>
    <p:sldId id="282" r:id="rId11"/>
    <p:sldId id="283" r:id="rId12"/>
    <p:sldId id="284" r:id="rId13"/>
    <p:sldId id="263" r:id="rId14"/>
    <p:sldId id="288" r:id="rId15"/>
    <p:sldId id="289" r:id="rId16"/>
    <p:sldId id="264" r:id="rId17"/>
    <p:sldId id="285" r:id="rId18"/>
    <p:sldId id="286" r:id="rId19"/>
    <p:sldId id="287" r:id="rId20"/>
    <p:sldId id="265" r:id="rId21"/>
    <p:sldId id="266" r:id="rId22"/>
    <p:sldId id="267" r:id="rId23"/>
    <p:sldId id="268" r:id="rId24"/>
    <p:sldId id="269" r:id="rId25"/>
    <p:sldId id="270" r:id="rId26"/>
    <p:sldId id="271" r:id="rId27"/>
    <p:sldId id="290" r:id="rId28"/>
    <p:sldId id="291" r:id="rId29"/>
    <p:sldId id="292" r:id="rId30"/>
    <p:sldId id="293" r:id="rId31"/>
    <p:sldId id="294" r:id="rId32"/>
    <p:sldId id="272" r:id="rId33"/>
    <p:sldId id="273" r:id="rId34"/>
    <p:sldId id="274" r:id="rId35"/>
    <p:sldId id="275" r:id="rId36"/>
    <p:sldId id="276" r:id="rId37"/>
    <p:sldId id="277" r:id="rId38"/>
    <p:sldId id="278" r:id="rId39"/>
    <p:sldId id="295" r:id="rId40"/>
    <p:sldId id="296" r:id="rId41"/>
    <p:sldId id="2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02EA24-5237-4F29-A45A-0A51CDA1564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261376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EA24-5237-4F29-A45A-0A51CDA1564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396640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EA24-5237-4F29-A45A-0A51CDA1564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2050548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02EA24-5237-4F29-A45A-0A51CDA1564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2798559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2EA24-5237-4F29-A45A-0A51CDA15640}" type="datetimeFigureOut">
              <a:rPr lang="en-US" smtClean="0"/>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1849085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02EA24-5237-4F29-A45A-0A51CDA15640}"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71181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02EA24-5237-4F29-A45A-0A51CDA15640}" type="datetimeFigureOut">
              <a:rPr lang="en-US" smtClean="0"/>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236558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02EA24-5237-4F29-A45A-0A51CDA15640}" type="datetimeFigureOut">
              <a:rPr lang="en-US" smtClean="0"/>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203371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2EA24-5237-4F29-A45A-0A51CDA15640}"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121462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2EA24-5237-4F29-A45A-0A51CDA15640}"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388816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02EA24-5237-4F29-A45A-0A51CDA15640}" type="datetimeFigureOut">
              <a:rPr lang="en-US" smtClean="0"/>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FD5D5-A06D-4B4A-B8D4-B5DB042613E3}" type="slidenum">
              <a:rPr lang="en-US" smtClean="0"/>
              <a:t>‹#›</a:t>
            </a:fld>
            <a:endParaRPr lang="en-US"/>
          </a:p>
        </p:txBody>
      </p:sp>
    </p:spTree>
    <p:extLst>
      <p:ext uri="{BB962C8B-B14F-4D97-AF65-F5344CB8AC3E}">
        <p14:creationId xmlns:p14="http://schemas.microsoft.com/office/powerpoint/2010/main" val="87690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2EA24-5237-4F29-A45A-0A51CDA15640}" type="datetimeFigureOut">
              <a:rPr lang="en-US" smtClean="0"/>
              <a:t>5/17/2023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FD5D5-A06D-4B4A-B8D4-B5DB042613E3}" type="slidenum">
              <a:rPr lang="en-US" smtClean="0"/>
              <a:t>‹#›</a:t>
            </a:fld>
            <a:endParaRPr lang="en-US"/>
          </a:p>
        </p:txBody>
      </p:sp>
    </p:spTree>
    <p:extLst>
      <p:ext uri="{BB962C8B-B14F-4D97-AF65-F5344CB8AC3E}">
        <p14:creationId xmlns:p14="http://schemas.microsoft.com/office/powerpoint/2010/main" val="853581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1044" y="985886"/>
            <a:ext cx="9144000" cy="2387600"/>
          </a:xfrm>
          <a:ln>
            <a:solidFill>
              <a:schemeClr val="tx1"/>
            </a:solidFill>
          </a:ln>
        </p:spPr>
        <p:txBody>
          <a:bodyPr/>
          <a:lstStyle/>
          <a:p>
            <a:r>
              <a:rPr lang="en-US" dirty="0" smtClean="0"/>
              <a:t>Tumor of the kidney and urinary tracts</a:t>
            </a:r>
            <a:endParaRPr lang="en-US" dirty="0"/>
          </a:p>
        </p:txBody>
      </p:sp>
      <p:sp>
        <p:nvSpPr>
          <p:cNvPr id="3" name="Subtitle 2"/>
          <p:cNvSpPr>
            <a:spLocks noGrp="1"/>
          </p:cNvSpPr>
          <p:nvPr>
            <p:ph type="subTitle" idx="1"/>
          </p:nvPr>
        </p:nvSpPr>
        <p:spPr>
          <a:xfrm>
            <a:off x="2394044" y="3509962"/>
            <a:ext cx="6858000" cy="2149523"/>
          </a:xfrm>
        </p:spPr>
        <p:txBody>
          <a:bodyPr>
            <a:normAutofit/>
          </a:bodyPr>
          <a:lstStyle/>
          <a:p>
            <a:r>
              <a:rPr lang="en" sz="2800" b="1" dirty="0" smtClean="0">
                <a:solidFill>
                  <a:schemeClr val="tx1"/>
                </a:solidFill>
              </a:rPr>
              <a:t>Dr</a:t>
            </a:r>
            <a:r>
              <a:rPr lang="en" sz="2800" b="1" dirty="0">
                <a:solidFill>
                  <a:schemeClr val="tx1"/>
                </a:solidFill>
              </a:rPr>
              <a:t>. </a:t>
            </a:r>
            <a:r>
              <a:rPr lang="en" sz="2800" b="1" dirty="0" smtClean="0">
                <a:solidFill>
                  <a:schemeClr val="tx1"/>
                </a:solidFill>
              </a:rPr>
              <a:t>Omar Hamdan</a:t>
            </a:r>
            <a:endParaRPr lang="en" sz="2800" b="1" dirty="0">
              <a:solidFill>
                <a:schemeClr val="tx1"/>
              </a:solidFill>
            </a:endParaRPr>
          </a:p>
          <a:p>
            <a:r>
              <a:rPr lang="en-US" b="1" dirty="0" smtClean="0">
                <a:solidFill>
                  <a:schemeClr val="tx1"/>
                </a:solidFill>
              </a:rPr>
              <a:t>Gastrointestinal and liver pathologist</a:t>
            </a:r>
            <a:r>
              <a:rPr lang="en" b="1" dirty="0">
                <a:solidFill>
                  <a:schemeClr val="tx1"/>
                </a:solidFill>
              </a:rPr>
              <a:t/>
            </a:r>
            <a:br>
              <a:rPr lang="en" b="1" dirty="0">
                <a:solidFill>
                  <a:schemeClr val="tx1"/>
                </a:solidFill>
              </a:rPr>
            </a:br>
            <a:r>
              <a:rPr lang="en" sz="2800" dirty="0" smtClean="0">
                <a:solidFill>
                  <a:schemeClr val="tx1"/>
                </a:solidFill>
              </a:rPr>
              <a:t>Mutah </a:t>
            </a:r>
            <a:r>
              <a:rPr lang="en" sz="2800" dirty="0">
                <a:solidFill>
                  <a:schemeClr val="tx1"/>
                </a:solidFill>
              </a:rPr>
              <a:t>University</a:t>
            </a:r>
            <a:br>
              <a:rPr lang="en" sz="2800" dirty="0">
                <a:solidFill>
                  <a:schemeClr val="tx1"/>
                </a:solidFill>
              </a:rPr>
            </a:br>
            <a:r>
              <a:rPr lang="en-US" sz="2800" dirty="0">
                <a:solidFill>
                  <a:schemeClr val="tx1"/>
                </a:solidFill>
              </a:rPr>
              <a:t>S</a:t>
            </a:r>
            <a:r>
              <a:rPr lang="en" sz="2800" dirty="0">
                <a:solidFill>
                  <a:schemeClr val="tx1"/>
                </a:solidFill>
              </a:rPr>
              <a:t>chool of </a:t>
            </a:r>
            <a:r>
              <a:rPr lang="en" sz="2800" dirty="0" smtClean="0">
                <a:solidFill>
                  <a:schemeClr val="tx1"/>
                </a:solidFill>
              </a:rPr>
              <a:t>Medicine-</a:t>
            </a:r>
            <a:r>
              <a:rPr lang="en-US" sz="2800" dirty="0" smtClean="0">
                <a:solidFill>
                  <a:schemeClr val="tx1"/>
                </a:solidFill>
              </a:rPr>
              <a:t>Pathology </a:t>
            </a:r>
            <a:r>
              <a:rPr lang="en" sz="2800" dirty="0" smtClean="0">
                <a:solidFill>
                  <a:schemeClr val="tx1"/>
                </a:solidFill>
              </a:rPr>
              <a:t>Department</a:t>
            </a:r>
            <a:r>
              <a:rPr lang="en" sz="2800" dirty="0">
                <a:solidFill>
                  <a:schemeClr val="tx1"/>
                </a:solidFill>
              </a:rPr>
              <a:t/>
            </a:r>
            <a:br>
              <a:rPr lang="en" sz="2800" dirty="0">
                <a:solidFill>
                  <a:schemeClr val="tx1"/>
                </a:solidFill>
              </a:rPr>
            </a:br>
            <a:r>
              <a:rPr lang="en-US" sz="2800" dirty="0">
                <a:solidFill>
                  <a:schemeClr val="tx1"/>
                </a:solidFill>
              </a:rPr>
              <a:t>U</a:t>
            </a:r>
            <a:r>
              <a:rPr lang="en" sz="2800" dirty="0">
                <a:solidFill>
                  <a:schemeClr val="tx1"/>
                </a:solidFill>
              </a:rPr>
              <a:t>ndergraduate </a:t>
            </a:r>
            <a:r>
              <a:rPr lang="en" sz="2800" dirty="0" smtClean="0">
                <a:solidFill>
                  <a:schemeClr val="tx1"/>
                </a:solidFill>
              </a:rPr>
              <a:t>Lectures 2023</a:t>
            </a:r>
            <a:endParaRPr lang="en-US" sz="2800" dirty="0">
              <a:solidFill>
                <a:schemeClr val="tx1"/>
              </a:solidFill>
            </a:endParaRPr>
          </a:p>
          <a:p>
            <a:endParaRPr lang="en" sz="2800" b="1" dirty="0"/>
          </a:p>
        </p:txBody>
      </p:sp>
      <p:pic>
        <p:nvPicPr>
          <p:cNvPr id="4" name="Picture 3"/>
          <p:cNvPicPr>
            <a:picLocks noChangeAspect="1"/>
          </p:cNvPicPr>
          <p:nvPr/>
        </p:nvPicPr>
        <p:blipFill rotWithShape="1">
          <a:blip r:embed="rId2"/>
          <a:srcRect l="53620" t="35615" r="19515" b="22573"/>
          <a:stretch/>
        </p:blipFill>
        <p:spPr>
          <a:xfrm>
            <a:off x="486770" y="3549981"/>
            <a:ext cx="2081284" cy="2149523"/>
          </a:xfrm>
          <a:prstGeom prst="rect">
            <a:avLst/>
          </a:prstGeom>
        </p:spPr>
      </p:pic>
    </p:spTree>
    <p:extLst>
      <p:ext uri="{BB962C8B-B14F-4D97-AF65-F5344CB8AC3E}">
        <p14:creationId xmlns:p14="http://schemas.microsoft.com/office/powerpoint/2010/main" val="1588348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888" t="21081" r="28134" b="16003"/>
          <a:stretch/>
        </p:blipFill>
        <p:spPr>
          <a:xfrm>
            <a:off x="573206" y="272955"/>
            <a:ext cx="5759355" cy="6155141"/>
          </a:xfrm>
          <a:prstGeom prst="rect">
            <a:avLst/>
          </a:prstGeom>
        </p:spPr>
      </p:pic>
      <p:pic>
        <p:nvPicPr>
          <p:cNvPr id="3" name="Picture 2"/>
          <p:cNvPicPr>
            <a:picLocks noChangeAspect="1"/>
          </p:cNvPicPr>
          <p:nvPr/>
        </p:nvPicPr>
        <p:blipFill rotWithShape="1">
          <a:blip r:embed="rId3"/>
          <a:srcRect l="26307" t="20683" r="29924" b="21379"/>
          <a:stretch/>
        </p:blipFill>
        <p:spPr>
          <a:xfrm>
            <a:off x="6482688" y="272955"/>
            <a:ext cx="5609230" cy="6155141"/>
          </a:xfrm>
          <a:prstGeom prst="rect">
            <a:avLst/>
          </a:prstGeom>
        </p:spPr>
      </p:pic>
    </p:spTree>
    <p:extLst>
      <p:ext uri="{BB962C8B-B14F-4D97-AF65-F5344CB8AC3E}">
        <p14:creationId xmlns:p14="http://schemas.microsoft.com/office/powerpoint/2010/main" val="243191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530" t="21877" r="26120" b="19985"/>
          <a:stretch/>
        </p:blipFill>
        <p:spPr>
          <a:xfrm>
            <a:off x="1392072" y="366828"/>
            <a:ext cx="9403307" cy="6491172"/>
          </a:xfrm>
          <a:prstGeom prst="rect">
            <a:avLst/>
          </a:prstGeom>
        </p:spPr>
      </p:pic>
    </p:spTree>
    <p:extLst>
      <p:ext uri="{BB962C8B-B14F-4D97-AF65-F5344CB8AC3E}">
        <p14:creationId xmlns:p14="http://schemas.microsoft.com/office/powerpoint/2010/main" val="1274694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649" t="19090" r="31045" b="20583"/>
          <a:stretch/>
        </p:blipFill>
        <p:spPr>
          <a:xfrm>
            <a:off x="1132764" y="322886"/>
            <a:ext cx="10072048" cy="6118858"/>
          </a:xfrm>
          <a:prstGeom prst="rect">
            <a:avLst/>
          </a:prstGeom>
        </p:spPr>
      </p:pic>
    </p:spTree>
    <p:extLst>
      <p:ext uri="{BB962C8B-B14F-4D97-AF65-F5344CB8AC3E}">
        <p14:creationId xmlns:p14="http://schemas.microsoft.com/office/powerpoint/2010/main" val="58988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Renal Cell Carcinomas</a:t>
            </a:r>
          </a:p>
        </p:txBody>
      </p:sp>
      <p:sp>
        <p:nvSpPr>
          <p:cNvPr id="3" name="Content Placeholder 2"/>
          <p:cNvSpPr>
            <a:spLocks noGrp="1"/>
          </p:cNvSpPr>
          <p:nvPr>
            <p:ph idx="1"/>
          </p:nvPr>
        </p:nvSpPr>
        <p:spPr/>
        <p:txBody>
          <a:bodyPr>
            <a:normAutofit fontScale="92500" lnSpcReduction="10000"/>
          </a:bodyPr>
          <a:lstStyle/>
          <a:p>
            <a:r>
              <a:rPr lang="en-US" dirty="0"/>
              <a:t>Papillary renal cell carcinomas account for 10% to 15% </a:t>
            </a:r>
            <a:r>
              <a:rPr lang="en-US" dirty="0" smtClean="0"/>
              <a:t>of all </a:t>
            </a:r>
            <a:r>
              <a:rPr lang="en-US" dirty="0"/>
              <a:t>renal cancers and are defined in part by their </a:t>
            </a:r>
            <a:r>
              <a:rPr lang="en-US" dirty="0" smtClean="0"/>
              <a:t>papillary growth </a:t>
            </a:r>
            <a:r>
              <a:rPr lang="en-US" dirty="0"/>
              <a:t>pattern. These neoplasms are frequently </a:t>
            </a:r>
            <a:r>
              <a:rPr lang="en-US" dirty="0" smtClean="0"/>
              <a:t>multifocal and </a:t>
            </a:r>
            <a:r>
              <a:rPr lang="en-US" dirty="0"/>
              <a:t>bilateral and appear as early-stage tumors. Like </a:t>
            </a:r>
            <a:r>
              <a:rPr lang="en-US" dirty="0" smtClean="0"/>
              <a:t>clear cell </a:t>
            </a:r>
            <a:r>
              <a:rPr lang="en-US" dirty="0"/>
              <a:t>carcinomas, they occur in familial and sporadic forms</a:t>
            </a:r>
            <a:r>
              <a:rPr lang="en-US" dirty="0" smtClean="0"/>
              <a:t>,</a:t>
            </a:r>
            <a:r>
              <a:rPr lang="en-US" dirty="0"/>
              <a:t> but unlike these neoplasms, papillary renal cancers are </a:t>
            </a:r>
            <a:r>
              <a:rPr lang="en-US" dirty="0" smtClean="0"/>
              <a:t>not associated </a:t>
            </a:r>
            <a:r>
              <a:rPr lang="en-US" dirty="0"/>
              <a:t>with abnormalities of chromosome 3. </a:t>
            </a:r>
            <a:endParaRPr lang="en-US" dirty="0" smtClean="0"/>
          </a:p>
          <a:p>
            <a:r>
              <a:rPr lang="en-US" dirty="0" smtClean="0"/>
              <a:t>The culprit in </a:t>
            </a:r>
            <a:r>
              <a:rPr lang="en-US" dirty="0"/>
              <a:t>most cases of hereditary papillary renal cell cancers </a:t>
            </a:r>
            <a:r>
              <a:rPr lang="en-US" dirty="0" smtClean="0"/>
              <a:t>is the </a:t>
            </a:r>
            <a:r>
              <a:rPr lang="en-US" i="1" dirty="0"/>
              <a:t>MET </a:t>
            </a:r>
            <a:r>
              <a:rPr lang="en-US" dirty="0"/>
              <a:t>proto-oncogene, located on chromosome 7q. </a:t>
            </a:r>
            <a:r>
              <a:rPr lang="en-US" dirty="0" smtClean="0"/>
              <a:t>The </a:t>
            </a:r>
            <a:r>
              <a:rPr lang="en-US" i="1" dirty="0" smtClean="0"/>
              <a:t>MET </a:t>
            </a:r>
            <a:r>
              <a:rPr lang="en-US" dirty="0"/>
              <a:t>gene encodes a tyrosine kinase receptor for </a:t>
            </a:r>
            <a:r>
              <a:rPr lang="en-US" dirty="0" smtClean="0"/>
              <a:t>hepatocyte growth </a:t>
            </a:r>
            <a:r>
              <a:rPr lang="en-US" dirty="0"/>
              <a:t>factor. The increased dosage of the </a:t>
            </a:r>
            <a:r>
              <a:rPr lang="en-US" i="1" dirty="0"/>
              <a:t>MET </a:t>
            </a:r>
            <a:r>
              <a:rPr lang="en-US" dirty="0" smtClean="0"/>
              <a:t>gene due </a:t>
            </a:r>
            <a:r>
              <a:rPr lang="en-US" dirty="0"/>
              <a:t>to duplications of chromosome 7 </a:t>
            </a:r>
            <a:r>
              <a:rPr lang="en-US" dirty="0" smtClean="0"/>
              <a:t>lead to</a:t>
            </a:r>
            <a:r>
              <a:rPr lang="en-US" dirty="0" smtClean="0"/>
              <a:t> </a:t>
            </a:r>
            <a:r>
              <a:rPr lang="en-US" dirty="0" smtClean="0"/>
              <a:t>abnormal growth </a:t>
            </a:r>
            <a:r>
              <a:rPr lang="en-US" dirty="0"/>
              <a:t>in the proximal tubular epithelial cell </a:t>
            </a:r>
            <a:r>
              <a:rPr lang="en-US" dirty="0" smtClean="0"/>
              <a:t>precursors of </a:t>
            </a:r>
            <a:r>
              <a:rPr lang="en-US" dirty="0"/>
              <a:t>papillary </a:t>
            </a:r>
            <a:r>
              <a:rPr lang="en-US" dirty="0" smtClean="0"/>
              <a:t>carcinomas.</a:t>
            </a:r>
            <a:endParaRPr lang="en-US" dirty="0"/>
          </a:p>
        </p:txBody>
      </p:sp>
    </p:spTree>
    <p:extLst>
      <p:ext uri="{BB962C8B-B14F-4D97-AF65-F5344CB8AC3E}">
        <p14:creationId xmlns:p14="http://schemas.microsoft.com/office/powerpoint/2010/main" val="1794860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970" t="19090" r="28022" b="16003"/>
          <a:stretch/>
        </p:blipFill>
        <p:spPr>
          <a:xfrm>
            <a:off x="1323833" y="428127"/>
            <a:ext cx="10126639" cy="5672423"/>
          </a:xfrm>
          <a:prstGeom prst="rect">
            <a:avLst/>
          </a:prstGeom>
        </p:spPr>
      </p:pic>
    </p:spTree>
    <p:extLst>
      <p:ext uri="{BB962C8B-B14F-4D97-AF65-F5344CB8AC3E}">
        <p14:creationId xmlns:p14="http://schemas.microsoft.com/office/powerpoint/2010/main" val="2754866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217" t="22473" r="26231" b="16999"/>
          <a:stretch/>
        </p:blipFill>
        <p:spPr>
          <a:xfrm>
            <a:off x="1255594" y="573207"/>
            <a:ext cx="9853683" cy="5936776"/>
          </a:xfrm>
          <a:prstGeom prst="rect">
            <a:avLst/>
          </a:prstGeom>
        </p:spPr>
      </p:pic>
    </p:spTree>
    <p:extLst>
      <p:ext uri="{BB962C8B-B14F-4D97-AF65-F5344CB8AC3E}">
        <p14:creationId xmlns:p14="http://schemas.microsoft.com/office/powerpoint/2010/main" val="231594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Chromophobe</a:t>
            </a:r>
            <a:r>
              <a:rPr lang="en-US" dirty="0"/>
              <a:t> Renal Carcinomas</a:t>
            </a:r>
          </a:p>
        </p:txBody>
      </p:sp>
      <p:sp>
        <p:nvSpPr>
          <p:cNvPr id="3" name="Content Placeholder 2"/>
          <p:cNvSpPr>
            <a:spLocks noGrp="1"/>
          </p:cNvSpPr>
          <p:nvPr>
            <p:ph idx="1"/>
          </p:nvPr>
        </p:nvSpPr>
        <p:spPr/>
        <p:txBody>
          <a:bodyPr>
            <a:normAutofit/>
          </a:bodyPr>
          <a:lstStyle/>
          <a:p>
            <a:r>
              <a:rPr lang="en-US" dirty="0" err="1"/>
              <a:t>Chromophobe</a:t>
            </a:r>
            <a:r>
              <a:rPr lang="en-US" dirty="0"/>
              <a:t> renal carcinomas are the least </a:t>
            </a:r>
            <a:r>
              <a:rPr lang="en-US" dirty="0" smtClean="0"/>
              <a:t>common form</a:t>
            </a:r>
            <a:r>
              <a:rPr lang="en-US" dirty="0"/>
              <a:t>, representing 5% of all renal cell carcinomas. </a:t>
            </a:r>
            <a:r>
              <a:rPr lang="en-US" dirty="0" smtClean="0"/>
              <a:t>Their </a:t>
            </a:r>
            <a:r>
              <a:rPr lang="en-US" dirty="0" smtClean="0"/>
              <a:t>name derives </a:t>
            </a:r>
            <a:r>
              <a:rPr lang="en-US" dirty="0"/>
              <a:t>from the observation that the tumor cells </a:t>
            </a:r>
            <a:r>
              <a:rPr lang="en-US" dirty="0" smtClean="0"/>
              <a:t>stain more </a:t>
            </a:r>
            <a:r>
              <a:rPr lang="en-US" dirty="0"/>
              <a:t>darkly (i.e., they are less clear) than cells in clear </a:t>
            </a:r>
            <a:r>
              <a:rPr lang="en-US" dirty="0" smtClean="0"/>
              <a:t>cell carcinomas</a:t>
            </a:r>
            <a:r>
              <a:rPr lang="en-US" dirty="0"/>
              <a:t>. These neoplasms are unique in having </a:t>
            </a:r>
            <a:r>
              <a:rPr lang="en-US" dirty="0" smtClean="0">
                <a:solidFill>
                  <a:srgbClr val="FF0000"/>
                </a:solidFill>
              </a:rPr>
              <a:t>multiple losses </a:t>
            </a:r>
            <a:r>
              <a:rPr lang="en-US" dirty="0">
                <a:solidFill>
                  <a:srgbClr val="FF0000"/>
                </a:solidFill>
              </a:rPr>
              <a:t>of entire chromosomes </a:t>
            </a:r>
            <a:r>
              <a:rPr lang="en-US" dirty="0"/>
              <a:t>leading to extreme </a:t>
            </a:r>
            <a:r>
              <a:rPr lang="en-US" dirty="0" err="1" smtClean="0">
                <a:solidFill>
                  <a:srgbClr val="FF0000"/>
                </a:solidFill>
              </a:rPr>
              <a:t>hypoploidy</a:t>
            </a:r>
            <a:r>
              <a:rPr lang="en-US" dirty="0" smtClean="0"/>
              <a:t>. </a:t>
            </a:r>
            <a:endParaRPr lang="en-US" dirty="0" smtClean="0"/>
          </a:p>
          <a:p>
            <a:r>
              <a:rPr lang="en-US" dirty="0" smtClean="0"/>
              <a:t>In </a:t>
            </a:r>
            <a:r>
              <a:rPr lang="en-US" dirty="0"/>
              <a:t>general, </a:t>
            </a:r>
            <a:r>
              <a:rPr lang="en-US" dirty="0" err="1"/>
              <a:t>chromophobe</a:t>
            </a:r>
            <a:r>
              <a:rPr lang="en-US" dirty="0"/>
              <a:t> renal </a:t>
            </a:r>
            <a:r>
              <a:rPr lang="en-US" dirty="0" smtClean="0"/>
              <a:t>cancers have </a:t>
            </a:r>
            <a:r>
              <a:rPr lang="en-US" dirty="0"/>
              <a:t>a favorable prognosis.</a:t>
            </a:r>
          </a:p>
        </p:txBody>
      </p:sp>
    </p:spTree>
    <p:extLst>
      <p:ext uri="{BB962C8B-B14F-4D97-AF65-F5344CB8AC3E}">
        <p14:creationId xmlns:p14="http://schemas.microsoft.com/office/powerpoint/2010/main" val="2238617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dirty="0"/>
              <a:t>Solid tumor composed of granular pale cells with prominent cell borders, finely reticular cytoplasm, perinuclear halos and wrinkled hyperchromatic nuclei</a:t>
            </a:r>
          </a:p>
          <a:p>
            <a:pPr fontAlgn="base"/>
            <a:r>
              <a:rPr lang="en-US" dirty="0"/>
              <a:t>First described in 1985 </a:t>
            </a:r>
          </a:p>
          <a:p>
            <a:pPr fontAlgn="base"/>
            <a:r>
              <a:rPr lang="en-US" dirty="0"/>
              <a:t>Cell of origin: intercalated cells of distal convoluted </a:t>
            </a:r>
            <a:r>
              <a:rPr lang="en-US" dirty="0" smtClean="0"/>
              <a:t>tubules</a:t>
            </a:r>
          </a:p>
          <a:p>
            <a:pPr fontAlgn="base"/>
            <a:r>
              <a:rPr lang="en-US" dirty="0"/>
              <a:t>Solitary kidney mass</a:t>
            </a:r>
          </a:p>
          <a:p>
            <a:pPr fontAlgn="base"/>
            <a:r>
              <a:rPr lang="en-US" dirty="0"/>
              <a:t>Most commonly in renal cortex</a:t>
            </a:r>
          </a:p>
          <a:p>
            <a:pPr fontAlgn="base"/>
            <a:endParaRPr lang="en-US" dirty="0"/>
          </a:p>
          <a:p>
            <a:endParaRPr lang="en-US" dirty="0"/>
          </a:p>
        </p:txBody>
      </p:sp>
    </p:spTree>
    <p:extLst>
      <p:ext uri="{BB962C8B-B14F-4D97-AF65-F5344CB8AC3E}">
        <p14:creationId xmlns:p14="http://schemas.microsoft.com/office/powerpoint/2010/main" val="275440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Birt</a:t>
            </a:r>
            <a:r>
              <a:rPr lang="en-US" b="1" dirty="0"/>
              <a:t>-Hogg-</a:t>
            </a:r>
            <a:r>
              <a:rPr lang="en-US" b="1" dirty="0" err="1"/>
              <a:t>Dubé</a:t>
            </a:r>
            <a:r>
              <a:rPr lang="en-US" b="1" dirty="0"/>
              <a:t> syndrome</a:t>
            </a:r>
            <a:endParaRPr lang="en-US" dirty="0"/>
          </a:p>
        </p:txBody>
      </p:sp>
      <p:sp>
        <p:nvSpPr>
          <p:cNvPr id="3" name="Content Placeholder 2"/>
          <p:cNvSpPr>
            <a:spLocks noGrp="1"/>
          </p:cNvSpPr>
          <p:nvPr>
            <p:ph idx="1"/>
          </p:nvPr>
        </p:nvSpPr>
        <p:spPr/>
        <p:txBody>
          <a:bodyPr>
            <a:normAutofit/>
          </a:bodyPr>
          <a:lstStyle/>
          <a:p>
            <a:pPr fontAlgn="base"/>
            <a:r>
              <a:rPr lang="en-US" dirty="0"/>
              <a:t>Multiple tumors (mean 5.3); mean age 51 years at first renal tumor diagnosis</a:t>
            </a:r>
          </a:p>
          <a:p>
            <a:pPr fontAlgn="base"/>
            <a:r>
              <a:rPr lang="en-US" dirty="0"/>
              <a:t>Bilateral multifocal </a:t>
            </a:r>
            <a:r>
              <a:rPr lang="en-US" dirty="0" err="1"/>
              <a:t>ChRCC</a:t>
            </a:r>
            <a:r>
              <a:rPr lang="en-US" dirty="0"/>
              <a:t>, </a:t>
            </a:r>
            <a:r>
              <a:rPr lang="en-US" dirty="0" err="1"/>
              <a:t>oncocytomas</a:t>
            </a:r>
            <a:r>
              <a:rPr lang="en-US" dirty="0"/>
              <a:t> or hybrid oncocytic </a:t>
            </a:r>
            <a:r>
              <a:rPr lang="en-US" dirty="0" err="1"/>
              <a:t>chromophobe</a:t>
            </a:r>
            <a:r>
              <a:rPr lang="en-US" dirty="0"/>
              <a:t> tumor (HOCT), also may have </a:t>
            </a:r>
            <a:r>
              <a:rPr lang="en-US" dirty="0" err="1" smtClean="0"/>
              <a:t>oncocytosis</a:t>
            </a:r>
            <a:endParaRPr lang="en-US" dirty="0"/>
          </a:p>
          <a:p>
            <a:pPr fontAlgn="base"/>
            <a:r>
              <a:rPr lang="en-US" dirty="0"/>
              <a:t>Autosomal dominant syndrome: small dome shaped </a:t>
            </a:r>
            <a:r>
              <a:rPr lang="en-US" dirty="0" err="1"/>
              <a:t>papular</a:t>
            </a:r>
            <a:r>
              <a:rPr lang="en-US" dirty="0"/>
              <a:t> </a:t>
            </a:r>
            <a:r>
              <a:rPr lang="en-US" dirty="0" err="1"/>
              <a:t>fibrofolliculomas</a:t>
            </a:r>
            <a:r>
              <a:rPr lang="en-US" dirty="0"/>
              <a:t> of face, neck and upper trunk, renal tumors, lung cysts and spontaneous pneumothorax</a:t>
            </a:r>
          </a:p>
          <a:p>
            <a:pPr fontAlgn="base"/>
            <a:r>
              <a:rPr lang="en-US" dirty="0"/>
              <a:t>Mutations in the </a:t>
            </a:r>
            <a:r>
              <a:rPr lang="en-US" dirty="0" err="1" smtClean="0"/>
              <a:t>folliculin</a:t>
            </a:r>
            <a:r>
              <a:rPr lang="en-US" dirty="0" smtClean="0"/>
              <a:t> </a:t>
            </a:r>
            <a:r>
              <a:rPr lang="en-US" dirty="0"/>
              <a:t>gene (</a:t>
            </a:r>
            <a:r>
              <a:rPr lang="en-US" i="1" dirty="0"/>
              <a:t>FLCN</a:t>
            </a:r>
            <a:r>
              <a:rPr lang="en-US" dirty="0"/>
              <a:t>) at </a:t>
            </a:r>
            <a:r>
              <a:rPr lang="en-US" dirty="0" smtClean="0"/>
              <a:t>17p11.2</a:t>
            </a:r>
            <a:r>
              <a:rPr lang="en-US" dirty="0"/>
              <a:t>.</a:t>
            </a:r>
            <a:endParaRPr lang="en-US" dirty="0"/>
          </a:p>
        </p:txBody>
      </p:sp>
    </p:spTree>
    <p:extLst>
      <p:ext uri="{BB962C8B-B14F-4D97-AF65-F5344CB8AC3E}">
        <p14:creationId xmlns:p14="http://schemas.microsoft.com/office/powerpoint/2010/main" val="623249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568" t="18890" r="18955" b="15405"/>
          <a:stretch/>
        </p:blipFill>
        <p:spPr>
          <a:xfrm>
            <a:off x="832513" y="627608"/>
            <a:ext cx="10172131" cy="5827785"/>
          </a:xfrm>
          <a:prstGeom prst="rect">
            <a:avLst/>
          </a:prstGeom>
        </p:spPr>
      </p:pic>
    </p:spTree>
    <p:extLst>
      <p:ext uri="{BB962C8B-B14F-4D97-AF65-F5344CB8AC3E}">
        <p14:creationId xmlns:p14="http://schemas.microsoft.com/office/powerpoint/2010/main" val="3780976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Many types of benign and malignant neoplasms occur </a:t>
            </a:r>
            <a:r>
              <a:rPr lang="en-US" dirty="0" smtClean="0"/>
              <a:t>in the </a:t>
            </a:r>
            <a:r>
              <a:rPr lang="en-US" dirty="0"/>
              <a:t>urinary tract. In general, benign neoplasms such </a:t>
            </a:r>
            <a:r>
              <a:rPr lang="en-US" dirty="0" smtClean="0"/>
              <a:t>as small </a:t>
            </a:r>
            <a:r>
              <a:rPr lang="en-US" dirty="0"/>
              <a:t>cortical papillary adenomas (&lt;0.5 cm in diameter</a:t>
            </a:r>
            <a:r>
              <a:rPr lang="en-US" dirty="0" smtClean="0"/>
              <a:t>), which </a:t>
            </a:r>
            <a:r>
              <a:rPr lang="en-US" dirty="0"/>
              <a:t>are found in up to 40% of adults in autopsies, </a:t>
            </a:r>
            <a:r>
              <a:rPr lang="en-US" dirty="0" smtClean="0"/>
              <a:t>have limited </a:t>
            </a:r>
            <a:r>
              <a:rPr lang="en-US" dirty="0"/>
              <a:t>clinical significance. </a:t>
            </a:r>
            <a:endParaRPr lang="en-US" dirty="0" smtClean="0"/>
          </a:p>
          <a:p>
            <a:r>
              <a:rPr lang="en-US" dirty="0" smtClean="0"/>
              <a:t>The </a:t>
            </a:r>
            <a:r>
              <a:rPr lang="en-US" dirty="0"/>
              <a:t>most common </a:t>
            </a:r>
            <a:r>
              <a:rPr lang="en-US" dirty="0" smtClean="0"/>
              <a:t>malignant neoplasm </a:t>
            </a:r>
            <a:r>
              <a:rPr lang="en-US" dirty="0"/>
              <a:t>of the kidney is renal cell carcinoma, </a:t>
            </a:r>
            <a:r>
              <a:rPr lang="en-US" dirty="0" smtClean="0"/>
              <a:t>followed in </a:t>
            </a:r>
            <a:r>
              <a:rPr lang="en-US" dirty="0"/>
              <a:t>frequency by </a:t>
            </a:r>
            <a:r>
              <a:rPr lang="en-US" dirty="0" err="1"/>
              <a:t>nephroblastoma</a:t>
            </a:r>
            <a:r>
              <a:rPr lang="en-US" dirty="0"/>
              <a:t> (Wilms tumor) and </a:t>
            </a:r>
            <a:r>
              <a:rPr lang="en-US" dirty="0" smtClean="0"/>
              <a:t>by primary </a:t>
            </a:r>
            <a:r>
              <a:rPr lang="en-US" dirty="0"/>
              <a:t>neoplasms of the calyces and pelvis. </a:t>
            </a:r>
            <a:endParaRPr lang="en-US" dirty="0" smtClean="0"/>
          </a:p>
          <a:p>
            <a:r>
              <a:rPr lang="en-US" dirty="0" smtClean="0"/>
              <a:t>Other types of </a:t>
            </a:r>
            <a:r>
              <a:rPr lang="en-US" dirty="0"/>
              <a:t>renal cancer are </a:t>
            </a:r>
            <a:r>
              <a:rPr lang="en-US" dirty="0" smtClean="0"/>
              <a:t>rare.</a:t>
            </a:r>
          </a:p>
          <a:p>
            <a:r>
              <a:rPr lang="en-US" dirty="0" smtClean="0"/>
              <a:t> Neoplasms of </a:t>
            </a:r>
            <a:r>
              <a:rPr lang="en-US" dirty="0"/>
              <a:t>the lower urinary tract are about twice </a:t>
            </a:r>
            <a:r>
              <a:rPr lang="en-US" dirty="0" smtClean="0"/>
              <a:t>as common </a:t>
            </a:r>
            <a:r>
              <a:rPr lang="en-US" dirty="0"/>
              <a:t>as renal cell carcinomas. </a:t>
            </a:r>
          </a:p>
        </p:txBody>
      </p:sp>
    </p:spTree>
    <p:extLst>
      <p:ext uri="{BB962C8B-B14F-4D97-AF65-F5344CB8AC3E}">
        <p14:creationId xmlns:p14="http://schemas.microsoft.com/office/powerpoint/2010/main" val="1688244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p>
        </p:txBody>
      </p:sp>
      <p:sp>
        <p:nvSpPr>
          <p:cNvPr id="3" name="Content Placeholder 2"/>
          <p:cNvSpPr>
            <a:spLocks noGrp="1"/>
          </p:cNvSpPr>
          <p:nvPr>
            <p:ph idx="1"/>
          </p:nvPr>
        </p:nvSpPr>
        <p:spPr/>
        <p:txBody>
          <a:bodyPr>
            <a:normAutofit/>
          </a:bodyPr>
          <a:lstStyle/>
          <a:p>
            <a:r>
              <a:rPr lang="en-US" dirty="0"/>
              <a:t>The signs and symptoms vary, but the </a:t>
            </a:r>
            <a:r>
              <a:rPr lang="en-US" i="1" dirty="0" smtClean="0"/>
              <a:t>most frequent </a:t>
            </a:r>
            <a:r>
              <a:rPr lang="en-US" i="1" dirty="0"/>
              <a:t>presenting manifestation is hematuria, occurring in </a:t>
            </a:r>
            <a:r>
              <a:rPr lang="en-US" i="1" dirty="0" smtClean="0"/>
              <a:t>more than </a:t>
            </a:r>
            <a:r>
              <a:rPr lang="en-US" i="1" dirty="0"/>
              <a:t>50% of cases. </a:t>
            </a:r>
            <a:r>
              <a:rPr lang="en-US" dirty="0"/>
              <a:t>Macroscopic hematuria tends to be </a:t>
            </a:r>
            <a:r>
              <a:rPr lang="en-US" dirty="0" smtClean="0"/>
              <a:t>intermittent, </a:t>
            </a:r>
            <a:r>
              <a:rPr lang="en-US" dirty="0"/>
              <a:t>superimposed on a steady </a:t>
            </a:r>
            <a:r>
              <a:rPr lang="en-US" dirty="0" smtClean="0"/>
              <a:t>microscopic hematuria</a:t>
            </a:r>
            <a:r>
              <a:rPr lang="en-US" dirty="0"/>
              <a:t>. Less </a:t>
            </a:r>
            <a:r>
              <a:rPr lang="en-US" dirty="0" smtClean="0"/>
              <a:t>commonly, when </a:t>
            </a:r>
            <a:r>
              <a:rPr lang="en-US" dirty="0"/>
              <a:t>it has grown large </a:t>
            </a:r>
            <a:r>
              <a:rPr lang="en-US" dirty="0" smtClean="0"/>
              <a:t>enough to </a:t>
            </a:r>
            <a:r>
              <a:rPr lang="en-US" dirty="0"/>
              <a:t>produce flank pain and a </a:t>
            </a:r>
            <a:r>
              <a:rPr lang="en-US" i="1" dirty="0"/>
              <a:t>palpable mass</a:t>
            </a:r>
            <a:r>
              <a:rPr lang="en-US" dirty="0"/>
              <a:t>. Because of </a:t>
            </a:r>
            <a:r>
              <a:rPr lang="en-US" dirty="0" smtClean="0"/>
              <a:t>the widespread </a:t>
            </a:r>
            <a:r>
              <a:rPr lang="en-US" dirty="0"/>
              <a:t>use of imaging studies for unrelated </a:t>
            </a:r>
            <a:r>
              <a:rPr lang="en-US" dirty="0" smtClean="0"/>
              <a:t>conditions, even </a:t>
            </a:r>
            <a:r>
              <a:rPr lang="en-US" dirty="0"/>
              <a:t>smaller tumors are detected</a:t>
            </a:r>
            <a:r>
              <a:rPr lang="en-US" dirty="0" smtClean="0"/>
              <a:t>.</a:t>
            </a:r>
          </a:p>
          <a:p>
            <a:r>
              <a:rPr lang="en-US" dirty="0" smtClean="0"/>
              <a:t> </a:t>
            </a:r>
            <a:r>
              <a:rPr lang="en-US" dirty="0" err="1"/>
              <a:t>Extrarenal</a:t>
            </a:r>
            <a:r>
              <a:rPr lang="en-US" dirty="0"/>
              <a:t> effects are </a:t>
            </a:r>
            <a:r>
              <a:rPr lang="en-US" i="1" dirty="0" smtClean="0"/>
              <a:t>fever </a:t>
            </a:r>
            <a:r>
              <a:rPr lang="en-US" dirty="0" smtClean="0"/>
              <a:t>and </a:t>
            </a:r>
            <a:r>
              <a:rPr lang="en-US" i="1" dirty="0" smtClean="0"/>
              <a:t>polycythemia</a:t>
            </a:r>
            <a:r>
              <a:rPr lang="en-US" i="1" dirty="0"/>
              <a:t>.</a:t>
            </a:r>
            <a:r>
              <a:rPr lang="en-US" dirty="0" smtClean="0"/>
              <a:t> </a:t>
            </a:r>
            <a:r>
              <a:rPr lang="en-US" dirty="0"/>
              <a:t>Polycythemia affects </a:t>
            </a:r>
            <a:r>
              <a:rPr lang="en-US" dirty="0" smtClean="0"/>
              <a:t>5% to </a:t>
            </a:r>
            <a:r>
              <a:rPr lang="en-US" dirty="0"/>
              <a:t>10% of affected individuals and results from </a:t>
            </a:r>
            <a:r>
              <a:rPr lang="en-US" dirty="0" smtClean="0"/>
              <a:t>production of </a:t>
            </a:r>
            <a:r>
              <a:rPr lang="en-US" dirty="0"/>
              <a:t>erythropoietin by the cancer cells</a:t>
            </a:r>
            <a:r>
              <a:rPr lang="en-US" dirty="0" smtClean="0"/>
              <a:t>.</a:t>
            </a:r>
            <a:endParaRPr lang="en-US" dirty="0"/>
          </a:p>
        </p:txBody>
      </p:sp>
    </p:spTree>
    <p:extLst>
      <p:ext uri="{BB962C8B-B14F-4D97-AF65-F5344CB8AC3E}">
        <p14:creationId xmlns:p14="http://schemas.microsoft.com/office/powerpoint/2010/main" val="1954825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Uncommonly, these tumors produce other hormone-like substances, resulting in hypercalcemia, hypertension, Cushing syndrome, or feminization or masculinization. These, as noted, are </a:t>
            </a:r>
            <a:r>
              <a:rPr lang="en-US" i="1" dirty="0" smtClean="0"/>
              <a:t>paraneoplastic syndromes. </a:t>
            </a:r>
            <a:r>
              <a:rPr lang="en-US" dirty="0" smtClean="0"/>
              <a:t>In some patients, the primary tumor remains silent and is discovered only after metastases produce symptoms. The common locations for metastases are the lungs and the bones. It must be apparent that renal cell carcinoma manifests in many ways, some quite devious, </a:t>
            </a:r>
            <a:r>
              <a:rPr lang="en-US" i="1" dirty="0" smtClean="0"/>
              <a:t>but the triad of painless hematuria, a palpable abdominal mass, and dull flank pain is characteristic</a:t>
            </a:r>
            <a:endParaRPr lang="en-US" dirty="0"/>
          </a:p>
        </p:txBody>
      </p:sp>
    </p:spTree>
    <p:extLst>
      <p:ext uri="{BB962C8B-B14F-4D97-AF65-F5344CB8AC3E}">
        <p14:creationId xmlns:p14="http://schemas.microsoft.com/office/powerpoint/2010/main" val="1845194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Wilms Tumor (</a:t>
            </a:r>
            <a:r>
              <a:rPr lang="en-US" b="1" dirty="0" err="1" smtClean="0"/>
              <a:t>nephroblastoma</a:t>
            </a:r>
            <a:r>
              <a:rPr lang="en-US" b="1" dirty="0" smtClean="0"/>
              <a:t>)</a:t>
            </a:r>
            <a:r>
              <a:rPr lang="en-US" i="1" dirty="0" smtClean="0"/>
              <a:t/>
            </a:r>
            <a:br>
              <a:rPr lang="en-US" i="1" dirty="0" smtClean="0"/>
            </a:br>
            <a:endParaRPr lang="en-US" dirty="0"/>
          </a:p>
        </p:txBody>
      </p:sp>
      <p:sp>
        <p:nvSpPr>
          <p:cNvPr id="3" name="Content Placeholder 2"/>
          <p:cNvSpPr>
            <a:spLocks noGrp="1"/>
          </p:cNvSpPr>
          <p:nvPr>
            <p:ph idx="1"/>
          </p:nvPr>
        </p:nvSpPr>
        <p:spPr/>
        <p:txBody>
          <a:bodyPr>
            <a:normAutofit/>
          </a:bodyPr>
          <a:lstStyle/>
          <a:p>
            <a:r>
              <a:rPr lang="en-US" dirty="0" smtClean="0"/>
              <a:t>Although </a:t>
            </a:r>
            <a:r>
              <a:rPr lang="en-US" dirty="0"/>
              <a:t>Wilms tumor is rare in adults, it is the third </a:t>
            </a:r>
            <a:r>
              <a:rPr lang="en-US" dirty="0" smtClean="0"/>
              <a:t>most common </a:t>
            </a:r>
            <a:r>
              <a:rPr lang="en-US" dirty="0"/>
              <a:t>solid (non-hematologic) cancer in </a:t>
            </a:r>
            <a:r>
              <a:rPr lang="en-US" dirty="0" smtClean="0"/>
              <a:t>children younger </a:t>
            </a:r>
            <a:r>
              <a:rPr lang="en-US" dirty="0"/>
              <a:t>than 10 years of age</a:t>
            </a:r>
            <a:r>
              <a:rPr lang="en-US" dirty="0" smtClean="0"/>
              <a:t>.</a:t>
            </a:r>
          </a:p>
          <a:p>
            <a:r>
              <a:rPr lang="en-US" dirty="0" smtClean="0"/>
              <a:t> </a:t>
            </a:r>
            <a:r>
              <a:rPr lang="en-US" dirty="0"/>
              <a:t>These neoplasms contain </a:t>
            </a:r>
            <a:r>
              <a:rPr lang="en-US" dirty="0" smtClean="0"/>
              <a:t>a variety </a:t>
            </a:r>
            <a:r>
              <a:rPr lang="en-US" dirty="0"/>
              <a:t>of cell and tissue components, all derived </a:t>
            </a:r>
            <a:r>
              <a:rPr lang="en-US" dirty="0" smtClean="0"/>
              <a:t>from mesoderm</a:t>
            </a:r>
            <a:r>
              <a:rPr lang="en-US" dirty="0"/>
              <a:t>. Wilms tumor, like retinoblastoma, may </a:t>
            </a:r>
            <a:r>
              <a:rPr lang="en-US" dirty="0" smtClean="0"/>
              <a:t>arise sporadically </a:t>
            </a:r>
            <a:r>
              <a:rPr lang="en-US" dirty="0"/>
              <a:t>or be familial, with the susceptibility </a:t>
            </a:r>
            <a:r>
              <a:rPr lang="en-US" dirty="0" smtClean="0"/>
              <a:t>to tumorigenesis </a:t>
            </a:r>
            <a:r>
              <a:rPr lang="en-US" dirty="0"/>
              <a:t>inherited as an autosomal dominant </a:t>
            </a:r>
            <a:r>
              <a:rPr lang="en-US" dirty="0" smtClean="0"/>
              <a:t>trait.</a:t>
            </a:r>
          </a:p>
          <a:p>
            <a:r>
              <a:rPr lang="en-US" i="1" dirty="0" smtClean="0"/>
              <a:t>WT1 </a:t>
            </a:r>
            <a:r>
              <a:rPr lang="en-US" dirty="0" smtClean="0"/>
              <a:t>is critical to normal renal and gonadal </a:t>
            </a:r>
            <a:r>
              <a:rPr lang="en-US" dirty="0" smtClean="0"/>
              <a:t>development.</a:t>
            </a:r>
            <a:endParaRPr lang="en-US" dirty="0"/>
          </a:p>
        </p:txBody>
      </p:sp>
    </p:spTree>
    <p:extLst>
      <p:ext uri="{BB962C8B-B14F-4D97-AF65-F5344CB8AC3E}">
        <p14:creationId xmlns:p14="http://schemas.microsoft.com/office/powerpoint/2010/main" val="2259727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Three groups of congenital malformations are </a:t>
            </a:r>
            <a:r>
              <a:rPr lang="en-US" dirty="0" smtClean="0"/>
              <a:t>associated with </a:t>
            </a:r>
            <a:r>
              <a:rPr lang="en-US" dirty="0"/>
              <a:t>an increased risk for Wilms tumor. </a:t>
            </a:r>
            <a:r>
              <a:rPr lang="en-US" i="1" dirty="0"/>
              <a:t>These are </a:t>
            </a:r>
            <a:r>
              <a:rPr lang="en-US" i="1" dirty="0" smtClean="0"/>
              <a:t>WAGR syndrome </a:t>
            </a:r>
            <a:r>
              <a:rPr lang="en-US" i="1" dirty="0"/>
              <a:t>(i.e</a:t>
            </a:r>
            <a:r>
              <a:rPr lang="en-US" i="1" dirty="0">
                <a:solidFill>
                  <a:srgbClr val="FF0000"/>
                </a:solidFill>
              </a:rPr>
              <a:t>., Wilms tumor, </a:t>
            </a:r>
            <a:r>
              <a:rPr lang="en-US" i="1" dirty="0" err="1">
                <a:solidFill>
                  <a:srgbClr val="FF0000"/>
                </a:solidFill>
              </a:rPr>
              <a:t>aniridia</a:t>
            </a:r>
            <a:r>
              <a:rPr lang="en-US" i="1" dirty="0">
                <a:solidFill>
                  <a:srgbClr val="FF0000"/>
                </a:solidFill>
              </a:rPr>
              <a:t>, genital abnormalities, </a:t>
            </a:r>
            <a:r>
              <a:rPr lang="en-US" i="1" dirty="0" smtClean="0">
                <a:solidFill>
                  <a:srgbClr val="FF0000"/>
                </a:solidFill>
              </a:rPr>
              <a:t>and mental </a:t>
            </a:r>
            <a:r>
              <a:rPr lang="en-US" i="1" dirty="0">
                <a:solidFill>
                  <a:srgbClr val="FF0000"/>
                </a:solidFill>
              </a:rPr>
              <a:t>retardation</a:t>
            </a:r>
            <a:r>
              <a:rPr lang="en-US" i="1" dirty="0" smtClean="0"/>
              <a:t>); Denys-</a:t>
            </a:r>
            <a:r>
              <a:rPr lang="en-US" i="1" dirty="0" err="1" smtClean="0"/>
              <a:t>Drash</a:t>
            </a:r>
            <a:r>
              <a:rPr lang="en-US" i="1" dirty="0" smtClean="0"/>
              <a:t> </a:t>
            </a:r>
            <a:r>
              <a:rPr lang="en-US" i="1" dirty="0"/>
              <a:t>syndrome (DDS), and </a:t>
            </a:r>
            <a:r>
              <a:rPr lang="en-US" i="1" dirty="0" smtClean="0"/>
              <a:t>Beckwith- </a:t>
            </a:r>
            <a:r>
              <a:rPr lang="en-US" i="1" dirty="0" err="1" smtClean="0"/>
              <a:t>Wiedemann</a:t>
            </a:r>
            <a:r>
              <a:rPr lang="en-US" i="1" dirty="0" smtClean="0"/>
              <a:t> </a:t>
            </a:r>
            <a:r>
              <a:rPr lang="en-US" i="1" dirty="0"/>
              <a:t>syndrome (BWS</a:t>
            </a:r>
            <a:r>
              <a:rPr lang="en-US" i="1" dirty="0" smtClean="0"/>
              <a:t>).</a:t>
            </a:r>
          </a:p>
          <a:p>
            <a:r>
              <a:rPr lang="en-US" i="1" dirty="0" smtClean="0"/>
              <a:t> </a:t>
            </a:r>
            <a:r>
              <a:rPr lang="en-US" dirty="0"/>
              <a:t>Of patients with </a:t>
            </a:r>
            <a:r>
              <a:rPr lang="en-US" i="1" dirty="0" smtClean="0"/>
              <a:t>WAGR syndrome </a:t>
            </a:r>
            <a:r>
              <a:rPr lang="en-US" dirty="0"/>
              <a:t>approximately one in three will go on to </a:t>
            </a:r>
            <a:r>
              <a:rPr lang="en-US" dirty="0" smtClean="0"/>
              <a:t>develop this </a:t>
            </a:r>
            <a:r>
              <a:rPr lang="en-US" dirty="0"/>
              <a:t>tumor. Another group of patients, those with </a:t>
            </a:r>
            <a:r>
              <a:rPr lang="en-US" dirty="0" smtClean="0"/>
              <a:t>so-called </a:t>
            </a:r>
            <a:r>
              <a:rPr lang="en-US" i="1" dirty="0" smtClean="0"/>
              <a:t>“Denys-</a:t>
            </a:r>
            <a:r>
              <a:rPr lang="en-US" i="1" dirty="0" err="1" smtClean="0"/>
              <a:t>Drash</a:t>
            </a:r>
            <a:r>
              <a:rPr lang="en-US" i="1" dirty="0" smtClean="0"/>
              <a:t> </a:t>
            </a:r>
            <a:r>
              <a:rPr lang="en-US" i="1" dirty="0"/>
              <a:t>syndrome” </a:t>
            </a:r>
            <a:r>
              <a:rPr lang="en-US" dirty="0"/>
              <a:t>(DDS), have an even higher </a:t>
            </a:r>
            <a:r>
              <a:rPr lang="en-US" dirty="0" smtClean="0"/>
              <a:t>risk (approximately </a:t>
            </a:r>
            <a:r>
              <a:rPr lang="en-US" dirty="0"/>
              <a:t>90%) of Wilms tumor. </a:t>
            </a:r>
            <a:r>
              <a:rPr lang="en-US" dirty="0" smtClean="0"/>
              <a:t>DD </a:t>
            </a:r>
            <a:r>
              <a:rPr lang="en-US" dirty="0"/>
              <a:t>syndrome is characterized by </a:t>
            </a:r>
            <a:r>
              <a:rPr lang="en-US" dirty="0">
                <a:solidFill>
                  <a:srgbClr val="FF0000"/>
                </a:solidFill>
              </a:rPr>
              <a:t>gonadal </a:t>
            </a:r>
            <a:r>
              <a:rPr lang="en-US" dirty="0" smtClean="0">
                <a:solidFill>
                  <a:srgbClr val="FF0000"/>
                </a:solidFill>
              </a:rPr>
              <a:t>dysgenesis and </a:t>
            </a:r>
            <a:r>
              <a:rPr lang="en-US" dirty="0">
                <a:solidFill>
                  <a:srgbClr val="FF0000"/>
                </a:solidFill>
              </a:rPr>
              <a:t>early onset nephropathy leading to renal failure</a:t>
            </a:r>
            <a:r>
              <a:rPr lang="en-US" dirty="0"/>
              <a:t>. </a:t>
            </a:r>
            <a:r>
              <a:rPr lang="en-US" dirty="0" smtClean="0"/>
              <a:t>Both of </a:t>
            </a:r>
            <a:r>
              <a:rPr lang="en-US" dirty="0"/>
              <a:t>these conditions are associated with abnormalities </a:t>
            </a:r>
            <a:r>
              <a:rPr lang="en-US" dirty="0" smtClean="0"/>
              <a:t>of the </a:t>
            </a:r>
            <a:r>
              <a:rPr lang="en-US" dirty="0"/>
              <a:t>Wilms tumor 1 </a:t>
            </a:r>
            <a:r>
              <a:rPr lang="en-US" i="1" dirty="0"/>
              <a:t>(WT1) </a:t>
            </a:r>
            <a:r>
              <a:rPr lang="en-US" dirty="0"/>
              <a:t>gene, located on 11p13. </a:t>
            </a:r>
            <a:r>
              <a:rPr lang="en-US" dirty="0" smtClean="0"/>
              <a:t>The nature </a:t>
            </a:r>
            <a:r>
              <a:rPr lang="en-US" dirty="0"/>
              <a:t>of the genetic aberration differs, however: </a:t>
            </a:r>
            <a:r>
              <a:rPr lang="en-US" dirty="0" smtClean="0"/>
              <a:t>Patients with </a:t>
            </a:r>
            <a:r>
              <a:rPr lang="en-US" dirty="0"/>
              <a:t>WAGR syndrome demonstrate </a:t>
            </a:r>
            <a:r>
              <a:rPr lang="en-US" u="sng" dirty="0"/>
              <a:t>loss of genetic </a:t>
            </a:r>
            <a:r>
              <a:rPr lang="en-US" u="sng" dirty="0" smtClean="0"/>
              <a:t>material (i.e</a:t>
            </a:r>
            <a:r>
              <a:rPr lang="en-US" u="sng" dirty="0"/>
              <a:t>., deletions) of </a:t>
            </a:r>
            <a:r>
              <a:rPr lang="en-US" i="1" u="sng" dirty="0"/>
              <a:t>WT1</a:t>
            </a:r>
            <a:r>
              <a:rPr lang="en-US" dirty="0"/>
              <a:t>, while persons with DDS </a:t>
            </a:r>
            <a:r>
              <a:rPr lang="en-US" dirty="0" smtClean="0"/>
              <a:t>harbor </a:t>
            </a:r>
            <a:r>
              <a:rPr lang="en-US" dirty="0"/>
              <a:t>a</a:t>
            </a:r>
            <a:r>
              <a:rPr lang="en-US" dirty="0" smtClean="0"/>
              <a:t> </a:t>
            </a:r>
            <a:r>
              <a:rPr lang="en-US" u="sng" dirty="0"/>
              <a:t>negative inactivating mutation in </a:t>
            </a:r>
            <a:r>
              <a:rPr lang="en-US" u="sng" dirty="0" smtClean="0"/>
              <a:t>WT1</a:t>
            </a:r>
            <a:r>
              <a:rPr lang="en-US" dirty="0" smtClean="0"/>
              <a:t>.</a:t>
            </a:r>
            <a:endParaRPr lang="en-US" dirty="0"/>
          </a:p>
        </p:txBody>
      </p:sp>
    </p:spTree>
    <p:extLst>
      <p:ext uri="{BB962C8B-B14F-4D97-AF65-F5344CB8AC3E}">
        <p14:creationId xmlns:p14="http://schemas.microsoft.com/office/powerpoint/2010/main" val="290535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A third group of patients, those with </a:t>
            </a:r>
            <a:r>
              <a:rPr lang="en-US" i="1" dirty="0" smtClean="0"/>
              <a:t>Beckwith- </a:t>
            </a:r>
            <a:r>
              <a:rPr lang="en-US" i="1" dirty="0" err="1" smtClean="0"/>
              <a:t>Wiedemann</a:t>
            </a:r>
            <a:r>
              <a:rPr lang="en-US" i="1" dirty="0" smtClean="0"/>
              <a:t> </a:t>
            </a:r>
            <a:r>
              <a:rPr lang="en-US" i="1" dirty="0"/>
              <a:t>syndrome </a:t>
            </a:r>
            <a:r>
              <a:rPr lang="en-US" dirty="0"/>
              <a:t>(BWS), also are at increased risk </a:t>
            </a:r>
            <a:r>
              <a:rPr lang="en-US" dirty="0" smtClean="0"/>
              <a:t>for the </a:t>
            </a:r>
            <a:r>
              <a:rPr lang="en-US" dirty="0"/>
              <a:t>development of Wilms tumor. These patients </a:t>
            </a:r>
            <a:r>
              <a:rPr lang="en-US" dirty="0" smtClean="0"/>
              <a:t>exhibit </a:t>
            </a:r>
            <a:r>
              <a:rPr lang="en-US" dirty="0" smtClean="0">
                <a:solidFill>
                  <a:srgbClr val="FF0000"/>
                </a:solidFill>
              </a:rPr>
              <a:t>enlargement </a:t>
            </a:r>
            <a:r>
              <a:rPr lang="en-US" dirty="0">
                <a:solidFill>
                  <a:srgbClr val="FF0000"/>
                </a:solidFill>
              </a:rPr>
              <a:t>of individual body organs (e.g., </a:t>
            </a:r>
            <a:r>
              <a:rPr lang="en-US" dirty="0" smtClean="0">
                <a:solidFill>
                  <a:srgbClr val="FF0000"/>
                </a:solidFill>
              </a:rPr>
              <a:t>tongue, kidneys</a:t>
            </a:r>
            <a:r>
              <a:rPr lang="en-US" dirty="0">
                <a:solidFill>
                  <a:srgbClr val="FF0000"/>
                </a:solidFill>
              </a:rPr>
              <a:t>, or liver) or entire body segments (</a:t>
            </a:r>
            <a:r>
              <a:rPr lang="en-US" dirty="0" err="1">
                <a:solidFill>
                  <a:srgbClr val="FF0000"/>
                </a:solidFill>
              </a:rPr>
              <a:t>hemihypertrophy</a:t>
            </a:r>
            <a:r>
              <a:rPr lang="en-US" dirty="0" smtClean="0">
                <a:solidFill>
                  <a:srgbClr val="FF0000"/>
                </a:solidFill>
              </a:rPr>
              <a:t>); enlargement </a:t>
            </a:r>
            <a:r>
              <a:rPr lang="en-US" dirty="0">
                <a:solidFill>
                  <a:srgbClr val="FF0000"/>
                </a:solidFill>
              </a:rPr>
              <a:t>of adrenal cortical cells (adrenal </a:t>
            </a:r>
            <a:r>
              <a:rPr lang="en-US" dirty="0" err="1" smtClean="0">
                <a:solidFill>
                  <a:srgbClr val="FF0000"/>
                </a:solidFill>
              </a:rPr>
              <a:t>cytomegaly</a:t>
            </a:r>
            <a:r>
              <a:rPr lang="en-US" dirty="0" smtClean="0">
                <a:solidFill>
                  <a:srgbClr val="FF0000"/>
                </a:solidFill>
              </a:rPr>
              <a:t>)</a:t>
            </a:r>
            <a:r>
              <a:rPr lang="en-US" dirty="0" smtClean="0"/>
              <a:t> is </a:t>
            </a:r>
            <a:r>
              <a:rPr lang="en-US" dirty="0"/>
              <a:t>a characteristic microscopic feature. BWS is </a:t>
            </a:r>
            <a:r>
              <a:rPr lang="en-US" dirty="0" smtClean="0"/>
              <a:t>an example </a:t>
            </a:r>
            <a:r>
              <a:rPr lang="en-US" dirty="0"/>
              <a:t>of a disorder of </a:t>
            </a:r>
            <a:r>
              <a:rPr lang="en-US" u="sng" dirty="0"/>
              <a:t>genomic </a:t>
            </a:r>
            <a:r>
              <a:rPr lang="en-US" u="sng" dirty="0" smtClean="0"/>
              <a:t>imprinting</a:t>
            </a:r>
            <a:r>
              <a:rPr lang="en-US" dirty="0" smtClean="0"/>
              <a:t>. The </a:t>
            </a:r>
            <a:r>
              <a:rPr lang="en-US" dirty="0"/>
              <a:t>genetic locus that is involved in these patients is </a:t>
            </a:r>
            <a:r>
              <a:rPr lang="en-US" dirty="0" smtClean="0"/>
              <a:t>in band </a:t>
            </a:r>
            <a:r>
              <a:rPr lang="en-US" dirty="0"/>
              <a:t>p15.5 of chromosome 11 distal to the WT1 </a:t>
            </a:r>
            <a:r>
              <a:rPr lang="en-US" dirty="0" smtClean="0"/>
              <a:t>locus. Although </a:t>
            </a:r>
            <a:r>
              <a:rPr lang="en-US" dirty="0"/>
              <a:t>this locus is called “WT2” for the second </a:t>
            </a:r>
            <a:r>
              <a:rPr lang="en-US" dirty="0" smtClean="0"/>
              <a:t>Wilms tumor </a:t>
            </a:r>
            <a:r>
              <a:rPr lang="en-US" dirty="0" smtClean="0"/>
              <a:t>locus.</a:t>
            </a:r>
            <a:endParaRPr lang="en-US" dirty="0"/>
          </a:p>
        </p:txBody>
      </p:sp>
    </p:spTree>
    <p:extLst>
      <p:ext uri="{BB962C8B-B14F-4D97-AF65-F5344CB8AC3E}">
        <p14:creationId xmlns:p14="http://schemas.microsoft.com/office/powerpoint/2010/main" val="41816226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MORPHOLOGY</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Wilms </a:t>
            </a:r>
            <a:r>
              <a:rPr lang="en-US" dirty="0"/>
              <a:t>tumor typically is a large, solitary, </a:t>
            </a:r>
            <a:r>
              <a:rPr lang="en-US" dirty="0" smtClean="0"/>
              <a:t>well-circumscribed mass</a:t>
            </a:r>
            <a:r>
              <a:rPr lang="en-US" dirty="0"/>
              <a:t>, although 10% are either bilateral or </a:t>
            </a:r>
            <a:r>
              <a:rPr lang="en-US" dirty="0" err="1"/>
              <a:t>multicentric</a:t>
            </a:r>
            <a:r>
              <a:rPr lang="en-US" dirty="0"/>
              <a:t> at </a:t>
            </a:r>
            <a:r>
              <a:rPr lang="en-US" dirty="0" smtClean="0"/>
              <a:t>the time </a:t>
            </a:r>
            <a:r>
              <a:rPr lang="en-US" dirty="0"/>
              <a:t>of diagnosis. On cut section, the tumor is soft, </a:t>
            </a:r>
            <a:r>
              <a:rPr lang="en-US" dirty="0" smtClean="0"/>
              <a:t>homogeneous, and </a:t>
            </a:r>
            <a:r>
              <a:rPr lang="en-US" dirty="0"/>
              <a:t>tan to gray, with occasional foci of </a:t>
            </a:r>
            <a:r>
              <a:rPr lang="en-US" dirty="0" smtClean="0"/>
              <a:t>hemorrhage, cystic </a:t>
            </a:r>
            <a:r>
              <a:rPr lang="en-US" dirty="0"/>
              <a:t>degeneration, and </a:t>
            </a:r>
            <a:r>
              <a:rPr lang="en-US" dirty="0" smtClean="0"/>
              <a:t>necrosis.</a:t>
            </a:r>
          </a:p>
          <a:p>
            <a:r>
              <a:rPr lang="en-US" dirty="0" smtClean="0"/>
              <a:t> </a:t>
            </a:r>
            <a:r>
              <a:rPr lang="en-US" dirty="0"/>
              <a:t>The classic </a:t>
            </a:r>
            <a:r>
              <a:rPr lang="en-US" b="1" dirty="0" err="1"/>
              <a:t>triphasic</a:t>
            </a:r>
            <a:r>
              <a:rPr lang="en-US" b="1" dirty="0"/>
              <a:t> combination </a:t>
            </a:r>
            <a:r>
              <a:rPr lang="en-US" dirty="0"/>
              <a:t>of </a:t>
            </a:r>
            <a:r>
              <a:rPr lang="en-US" dirty="0" smtClean="0"/>
              <a:t>blastemal, stromal</a:t>
            </a:r>
            <a:r>
              <a:rPr lang="en-US" dirty="0"/>
              <a:t>, and epithelial cell </a:t>
            </a:r>
            <a:r>
              <a:rPr lang="en-US" dirty="0" smtClean="0"/>
              <a:t>types, although </a:t>
            </a:r>
            <a:r>
              <a:rPr lang="en-US" dirty="0"/>
              <a:t>the percentage of each component is </a:t>
            </a:r>
            <a:r>
              <a:rPr lang="en-US" dirty="0" smtClean="0"/>
              <a:t>variable. </a:t>
            </a:r>
            <a:r>
              <a:rPr lang="en-US" dirty="0"/>
              <a:t>Sheets of small blue cells, with few distinctive </a:t>
            </a:r>
            <a:r>
              <a:rPr lang="en-US" dirty="0" smtClean="0"/>
              <a:t>features, characterize </a:t>
            </a:r>
            <a:r>
              <a:rPr lang="en-US" dirty="0"/>
              <a:t>the </a:t>
            </a:r>
            <a:r>
              <a:rPr lang="en-US" b="1" dirty="0"/>
              <a:t>blastemal component</a:t>
            </a:r>
            <a:r>
              <a:rPr lang="en-US" dirty="0"/>
              <a:t>. Epithelial “</a:t>
            </a:r>
            <a:r>
              <a:rPr lang="en-US" dirty="0" smtClean="0"/>
              <a:t>differentiation” usually </a:t>
            </a:r>
            <a:r>
              <a:rPr lang="en-US" dirty="0"/>
              <a:t>takes the form of </a:t>
            </a:r>
            <a:r>
              <a:rPr lang="en-US" b="1" dirty="0"/>
              <a:t>abortive tubules or </a:t>
            </a:r>
            <a:r>
              <a:rPr lang="en-US" b="1" dirty="0" smtClean="0"/>
              <a:t>glomeruli</a:t>
            </a:r>
            <a:r>
              <a:rPr lang="en-US" dirty="0" smtClean="0"/>
              <a:t>. Stromal </a:t>
            </a:r>
            <a:r>
              <a:rPr lang="en-US" dirty="0"/>
              <a:t>cells are usually </a:t>
            </a:r>
            <a:r>
              <a:rPr lang="en-US" dirty="0" err="1"/>
              <a:t>fibrocytic</a:t>
            </a:r>
            <a:r>
              <a:rPr lang="en-US" dirty="0"/>
              <a:t> or myxoid in </a:t>
            </a:r>
            <a:r>
              <a:rPr lang="en-US" dirty="0" smtClean="0"/>
              <a:t>nature.</a:t>
            </a:r>
            <a:endParaRPr lang="en-US" dirty="0" smtClean="0"/>
          </a:p>
          <a:p>
            <a:r>
              <a:rPr lang="en-US" dirty="0" smtClean="0"/>
              <a:t> Approximately 5</a:t>
            </a:r>
            <a:r>
              <a:rPr lang="en-US" dirty="0"/>
              <a:t>% of tumors contain foci of </a:t>
            </a:r>
            <a:r>
              <a:rPr lang="en-US" b="1" dirty="0"/>
              <a:t>anaplasia </a:t>
            </a:r>
            <a:r>
              <a:rPr lang="en-US" dirty="0"/>
              <a:t>(cells with </a:t>
            </a:r>
            <a:r>
              <a:rPr lang="en-US" dirty="0" smtClean="0"/>
              <a:t>large, hyperchromatic</a:t>
            </a:r>
            <a:r>
              <a:rPr lang="en-US" dirty="0"/>
              <a:t>, pleomorphic nuclei and abnormal mitoses</a:t>
            </a:r>
            <a:r>
              <a:rPr lang="en-US" dirty="0" smtClean="0"/>
              <a:t>). </a:t>
            </a:r>
            <a:r>
              <a:rPr lang="en-US" dirty="0"/>
              <a:t>The presence of anaplasia correlates with the </a:t>
            </a:r>
            <a:r>
              <a:rPr lang="en-US" dirty="0" smtClean="0"/>
              <a:t>presence of </a:t>
            </a:r>
            <a:r>
              <a:rPr lang="en-US" dirty="0"/>
              <a:t>acquired </a:t>
            </a:r>
            <a:r>
              <a:rPr lang="en-US" i="1" dirty="0"/>
              <a:t>TP53 </a:t>
            </a:r>
            <a:r>
              <a:rPr lang="en-US" dirty="0"/>
              <a:t>mutations and the emergence of resistance </a:t>
            </a:r>
            <a:r>
              <a:rPr lang="en-US" dirty="0" smtClean="0"/>
              <a:t>to chemotherapy</a:t>
            </a:r>
            <a:r>
              <a:rPr lang="en-US" dirty="0"/>
              <a:t>. The pattern of distribution of anaplastic </a:t>
            </a:r>
            <a:r>
              <a:rPr lang="en-US" dirty="0" smtClean="0"/>
              <a:t>cells within </a:t>
            </a:r>
            <a:r>
              <a:rPr lang="en-US" dirty="0"/>
              <a:t>the primary tumor (focal versus diffuse) has </a:t>
            </a:r>
            <a:r>
              <a:rPr lang="en-US" dirty="0" smtClean="0"/>
              <a:t>important implications </a:t>
            </a:r>
            <a:r>
              <a:rPr lang="en-US" dirty="0"/>
              <a:t>for </a:t>
            </a:r>
            <a:r>
              <a:rPr lang="en-US" dirty="0" smtClean="0"/>
              <a:t>prognosis.</a:t>
            </a:r>
          </a:p>
        </p:txBody>
      </p:sp>
    </p:spTree>
    <p:extLst>
      <p:ext uri="{BB962C8B-B14F-4D97-AF65-F5344CB8AC3E}">
        <p14:creationId xmlns:p14="http://schemas.microsoft.com/office/powerpoint/2010/main" val="2842168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 </a:t>
            </a:r>
            <a:r>
              <a:rPr lang="en-US" b="1" dirty="0" smtClean="0"/>
              <a:t>Nephrogenic rests </a:t>
            </a:r>
            <a:r>
              <a:rPr lang="en-US" dirty="0" smtClean="0"/>
              <a:t>are </a:t>
            </a:r>
            <a:r>
              <a:rPr lang="en-US" dirty="0" smtClean="0"/>
              <a:t>precursor lesions of Wilms tumors and are sometimes present in the renal parenchyma adjacent to the tumor. Nephrogenic rests have a spectrum of histologic appearances, from </a:t>
            </a:r>
            <a:r>
              <a:rPr lang="en-US" dirty="0" err="1" smtClean="0"/>
              <a:t>expansile</a:t>
            </a:r>
            <a:r>
              <a:rPr lang="en-US" dirty="0" smtClean="0"/>
              <a:t> masses that resemble Wilms tumors (hyperplastic rests) to sclerotic rests consisting predominantly of fibrous tissue with occasional admixed immature tubules or glomeruli. It is important to document the presence of nephrogenic rests in the resected specimen, because these patients are at an increased risk for the development of Wilms tumors in the contralateral kidney.</a:t>
            </a:r>
          </a:p>
          <a:p>
            <a:endParaRPr lang="en-US" dirty="0"/>
          </a:p>
        </p:txBody>
      </p:sp>
    </p:spTree>
    <p:extLst>
      <p:ext uri="{BB962C8B-B14F-4D97-AF65-F5344CB8AC3E}">
        <p14:creationId xmlns:p14="http://schemas.microsoft.com/office/powerpoint/2010/main" val="181671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620" t="18890" r="26119" b="20980"/>
          <a:stretch/>
        </p:blipFill>
        <p:spPr>
          <a:xfrm>
            <a:off x="423081" y="423082"/>
            <a:ext cx="11013743" cy="6086900"/>
          </a:xfrm>
          <a:prstGeom prst="rect">
            <a:avLst/>
          </a:prstGeom>
        </p:spPr>
      </p:pic>
    </p:spTree>
    <p:extLst>
      <p:ext uri="{BB962C8B-B14F-4D97-AF65-F5344CB8AC3E}">
        <p14:creationId xmlns:p14="http://schemas.microsoft.com/office/powerpoint/2010/main" val="1331672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31" t="19288" r="26791" b="17197"/>
          <a:stretch/>
        </p:blipFill>
        <p:spPr>
          <a:xfrm>
            <a:off x="655090" y="641445"/>
            <a:ext cx="10863619" cy="6045959"/>
          </a:xfrm>
          <a:prstGeom prst="rect">
            <a:avLst/>
          </a:prstGeom>
        </p:spPr>
      </p:pic>
    </p:spTree>
    <p:extLst>
      <p:ext uri="{BB962C8B-B14F-4D97-AF65-F5344CB8AC3E}">
        <p14:creationId xmlns:p14="http://schemas.microsoft.com/office/powerpoint/2010/main" val="2790138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843" t="20483" r="27575" b="15804"/>
          <a:stretch/>
        </p:blipFill>
        <p:spPr>
          <a:xfrm>
            <a:off x="818865" y="532262"/>
            <a:ext cx="10522425" cy="5937159"/>
          </a:xfrm>
          <a:prstGeom prst="rect">
            <a:avLst/>
          </a:prstGeom>
        </p:spPr>
      </p:pic>
    </p:spTree>
    <p:extLst>
      <p:ext uri="{BB962C8B-B14F-4D97-AF65-F5344CB8AC3E}">
        <p14:creationId xmlns:p14="http://schemas.microsoft.com/office/powerpoint/2010/main" val="3978006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Renal Cell Carcinoma</a:t>
            </a:r>
            <a:endParaRPr lang="en-US" dirty="0"/>
          </a:p>
        </p:txBody>
      </p:sp>
      <p:sp>
        <p:nvSpPr>
          <p:cNvPr id="3" name="Content Placeholder 2"/>
          <p:cNvSpPr>
            <a:spLocks noGrp="1"/>
          </p:cNvSpPr>
          <p:nvPr>
            <p:ph idx="1"/>
          </p:nvPr>
        </p:nvSpPr>
        <p:spPr/>
        <p:txBody>
          <a:bodyPr>
            <a:normAutofit lnSpcReduction="10000"/>
          </a:bodyPr>
          <a:lstStyle/>
          <a:p>
            <a:r>
              <a:rPr lang="en-US" dirty="0"/>
              <a:t>Renal cell carcinomas are derived from the renal </a:t>
            </a:r>
            <a:r>
              <a:rPr lang="en-US" dirty="0" smtClean="0"/>
              <a:t>tubular epithelium</a:t>
            </a:r>
            <a:r>
              <a:rPr lang="en-US" dirty="0"/>
              <a:t>, and hence they are located predominantly </a:t>
            </a:r>
            <a:r>
              <a:rPr lang="en-US" dirty="0" smtClean="0"/>
              <a:t>in the </a:t>
            </a:r>
            <a:r>
              <a:rPr lang="en-US" dirty="0"/>
              <a:t>cortex. These neoplasms represent 80% to 85% of </a:t>
            </a:r>
            <a:r>
              <a:rPr lang="en-US" dirty="0" smtClean="0"/>
              <a:t>all primary </a:t>
            </a:r>
            <a:r>
              <a:rPr lang="en-US" dirty="0"/>
              <a:t>malignant neoplasms of the kidney and 2% to </a:t>
            </a:r>
            <a:r>
              <a:rPr lang="en-US" dirty="0" smtClean="0"/>
              <a:t>3% of </a:t>
            </a:r>
            <a:r>
              <a:rPr lang="en-US" dirty="0"/>
              <a:t>all cancers in adults</a:t>
            </a:r>
            <a:r>
              <a:rPr lang="en-US" dirty="0" smtClean="0"/>
              <a:t>.</a:t>
            </a:r>
          </a:p>
          <a:p>
            <a:r>
              <a:rPr lang="en-US" dirty="0"/>
              <a:t>Carcinomas of the kidney are </a:t>
            </a:r>
            <a:r>
              <a:rPr lang="en-US" dirty="0" smtClean="0"/>
              <a:t>most common </a:t>
            </a:r>
            <a:r>
              <a:rPr lang="en-US" dirty="0"/>
              <a:t>from the sixth to seventh decades, and men </a:t>
            </a:r>
            <a:r>
              <a:rPr lang="en-US" dirty="0" smtClean="0"/>
              <a:t>are affected </a:t>
            </a:r>
            <a:r>
              <a:rPr lang="en-US" dirty="0"/>
              <a:t>about twice as commonly as women. The </a:t>
            </a:r>
            <a:r>
              <a:rPr lang="en-US" dirty="0" smtClean="0"/>
              <a:t>risk for </a:t>
            </a:r>
            <a:r>
              <a:rPr lang="en-US" dirty="0"/>
              <a:t>developing these neoplasms is higher in smokers</a:t>
            </a:r>
            <a:r>
              <a:rPr lang="en-US" dirty="0" smtClean="0"/>
              <a:t>,</a:t>
            </a:r>
            <a:r>
              <a:rPr lang="en-US" dirty="0"/>
              <a:t> hypertensive or obese patients, and those who have </a:t>
            </a:r>
            <a:r>
              <a:rPr lang="en-US" dirty="0" smtClean="0"/>
              <a:t>had occupational </a:t>
            </a:r>
            <a:r>
              <a:rPr lang="en-US" dirty="0"/>
              <a:t>exposure to cadmium. The risk for </a:t>
            </a:r>
            <a:r>
              <a:rPr lang="en-US" dirty="0" smtClean="0"/>
              <a:t>developing renal </a:t>
            </a:r>
            <a:r>
              <a:rPr lang="en-US" dirty="0"/>
              <a:t>cell cancer is increased </a:t>
            </a:r>
            <a:r>
              <a:rPr lang="en-US" dirty="0" smtClean="0"/>
              <a:t>in </a:t>
            </a:r>
            <a:r>
              <a:rPr lang="en-US" dirty="0"/>
              <a:t>individuals </a:t>
            </a:r>
            <a:r>
              <a:rPr lang="en-US" dirty="0" smtClean="0"/>
              <a:t>with acquired </a:t>
            </a:r>
            <a:r>
              <a:rPr lang="en-US" dirty="0"/>
              <a:t>polycystic disease as a complication of </a:t>
            </a:r>
            <a:r>
              <a:rPr lang="en-US" dirty="0" smtClean="0"/>
              <a:t>chronic dialysis</a:t>
            </a:r>
            <a:r>
              <a:rPr lang="en-US" dirty="0"/>
              <a:t>.</a:t>
            </a:r>
          </a:p>
        </p:txBody>
      </p:sp>
    </p:spTree>
    <p:extLst>
      <p:ext uri="{BB962C8B-B14F-4D97-AF65-F5344CB8AC3E}">
        <p14:creationId xmlns:p14="http://schemas.microsoft.com/office/powerpoint/2010/main" val="3021421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747" t="18691" r="24664" b="16003"/>
          <a:stretch/>
        </p:blipFill>
        <p:spPr>
          <a:xfrm>
            <a:off x="1064524" y="382137"/>
            <a:ext cx="10222173" cy="6086902"/>
          </a:xfrm>
          <a:prstGeom prst="rect">
            <a:avLst/>
          </a:prstGeom>
        </p:spPr>
      </p:pic>
    </p:spTree>
    <p:extLst>
      <p:ext uri="{BB962C8B-B14F-4D97-AF65-F5344CB8AC3E}">
        <p14:creationId xmlns:p14="http://schemas.microsoft.com/office/powerpoint/2010/main" val="854315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731" t="19686" r="25895" b="17397"/>
          <a:stretch/>
        </p:blipFill>
        <p:spPr>
          <a:xfrm>
            <a:off x="887103" y="170599"/>
            <a:ext cx="10672551" cy="6305264"/>
          </a:xfrm>
          <a:prstGeom prst="rect">
            <a:avLst/>
          </a:prstGeom>
        </p:spPr>
      </p:pic>
    </p:spTree>
    <p:extLst>
      <p:ext uri="{BB962C8B-B14F-4D97-AF65-F5344CB8AC3E}">
        <p14:creationId xmlns:p14="http://schemas.microsoft.com/office/powerpoint/2010/main" val="3208760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Course</a:t>
            </a:r>
          </a:p>
        </p:txBody>
      </p:sp>
      <p:sp>
        <p:nvSpPr>
          <p:cNvPr id="3" name="Content Placeholder 2"/>
          <p:cNvSpPr>
            <a:spLocks noGrp="1"/>
          </p:cNvSpPr>
          <p:nvPr>
            <p:ph idx="1"/>
          </p:nvPr>
        </p:nvSpPr>
        <p:spPr/>
        <p:txBody>
          <a:bodyPr>
            <a:normAutofit lnSpcReduction="10000"/>
          </a:bodyPr>
          <a:lstStyle/>
          <a:p>
            <a:r>
              <a:rPr lang="en-US" dirty="0"/>
              <a:t>Patients typically present with a palpable abdominal </a:t>
            </a:r>
            <a:r>
              <a:rPr lang="en-US" dirty="0" smtClean="0"/>
              <a:t>mass, which </a:t>
            </a:r>
            <a:r>
              <a:rPr lang="en-US" dirty="0"/>
              <a:t>may extend across the midline and down into </a:t>
            </a:r>
            <a:r>
              <a:rPr lang="en-US" dirty="0" smtClean="0"/>
              <a:t>the pelvis</a:t>
            </a:r>
            <a:r>
              <a:rPr lang="en-US" dirty="0"/>
              <a:t>. Less often, the presenting features are fever </a:t>
            </a:r>
            <a:r>
              <a:rPr lang="en-US" dirty="0" smtClean="0"/>
              <a:t>and abdominal </a:t>
            </a:r>
            <a:r>
              <a:rPr lang="en-US" dirty="0"/>
              <a:t>pain, hematuria or, occasionally, </a:t>
            </a:r>
            <a:r>
              <a:rPr lang="en-US" dirty="0" smtClean="0"/>
              <a:t>intestinal obstruction </a:t>
            </a:r>
            <a:r>
              <a:rPr lang="en-US" dirty="0"/>
              <a:t>as a result of pressure from the tumor. </a:t>
            </a:r>
            <a:endParaRPr lang="en-US" dirty="0" smtClean="0"/>
          </a:p>
          <a:p>
            <a:r>
              <a:rPr lang="en-US" dirty="0" smtClean="0"/>
              <a:t>The prognosis </a:t>
            </a:r>
            <a:r>
              <a:rPr lang="en-US" dirty="0"/>
              <a:t>for Wilms tumor generally is very good, </a:t>
            </a:r>
            <a:r>
              <a:rPr lang="en-US" dirty="0" smtClean="0"/>
              <a:t>and excellent </a:t>
            </a:r>
            <a:r>
              <a:rPr lang="en-US" dirty="0"/>
              <a:t>results are obtained with a combination </a:t>
            </a:r>
            <a:r>
              <a:rPr lang="en-US" dirty="0" smtClean="0"/>
              <a:t>of nephrectomy </a:t>
            </a:r>
            <a:r>
              <a:rPr lang="en-US" dirty="0"/>
              <a:t>and chemotherapy. Anaplasia is a </a:t>
            </a:r>
            <a:r>
              <a:rPr lang="en-US" dirty="0" smtClean="0"/>
              <a:t>harbinger of </a:t>
            </a:r>
            <a:r>
              <a:rPr lang="en-US" dirty="0"/>
              <a:t>adverse prognosis, but only if it is diffuse. If the </a:t>
            </a:r>
            <a:r>
              <a:rPr lang="en-US" dirty="0" smtClean="0"/>
              <a:t>anaplasia is </a:t>
            </a:r>
            <a:r>
              <a:rPr lang="en-US" dirty="0"/>
              <a:t>focal and confined within the resected </a:t>
            </a:r>
            <a:r>
              <a:rPr lang="en-US" dirty="0" smtClean="0"/>
              <a:t>nephrectomy the </a:t>
            </a:r>
            <a:r>
              <a:rPr lang="en-US" dirty="0"/>
              <a:t>outcome is no different from that for </a:t>
            </a:r>
            <a:r>
              <a:rPr lang="en-US" dirty="0" smtClean="0"/>
              <a:t>tumors without </a:t>
            </a:r>
            <a:r>
              <a:rPr lang="en-US" dirty="0"/>
              <a:t>evidence of anaplasia.</a:t>
            </a:r>
          </a:p>
        </p:txBody>
      </p:sp>
    </p:spTree>
    <p:extLst>
      <p:ext uri="{BB962C8B-B14F-4D97-AF65-F5344CB8AC3E}">
        <p14:creationId xmlns:p14="http://schemas.microsoft.com/office/powerpoint/2010/main" val="3296217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Urinary Bladder</a:t>
            </a:r>
          </a:p>
        </p:txBody>
      </p:sp>
      <p:sp>
        <p:nvSpPr>
          <p:cNvPr id="3" name="Content Placeholder 2"/>
          <p:cNvSpPr>
            <a:spLocks noGrp="1"/>
          </p:cNvSpPr>
          <p:nvPr>
            <p:ph idx="1"/>
          </p:nvPr>
        </p:nvSpPr>
        <p:spPr/>
        <p:txBody>
          <a:bodyPr>
            <a:normAutofit/>
          </a:bodyPr>
          <a:lstStyle/>
          <a:p>
            <a:r>
              <a:rPr lang="en-US" dirty="0" smtClean="0"/>
              <a:t>Bladder </a:t>
            </a:r>
            <a:r>
              <a:rPr lang="en-US" dirty="0"/>
              <a:t>cancer accounts for approximately 5% of </a:t>
            </a:r>
            <a:r>
              <a:rPr lang="en-US" dirty="0" smtClean="0"/>
              <a:t>cancers. The </a:t>
            </a:r>
            <a:r>
              <a:rPr lang="en-US" dirty="0" smtClean="0"/>
              <a:t>vast majority </a:t>
            </a:r>
            <a:r>
              <a:rPr lang="en-US" dirty="0" smtClean="0"/>
              <a:t>of bladder cancers </a:t>
            </a:r>
            <a:r>
              <a:rPr lang="en-US" dirty="0"/>
              <a:t>are urothelial carcinomas. </a:t>
            </a:r>
            <a:r>
              <a:rPr lang="en-US" dirty="0" smtClean="0"/>
              <a:t>Squamous cell </a:t>
            </a:r>
            <a:r>
              <a:rPr lang="en-US" dirty="0"/>
              <a:t>carcinomas represent about 3% to 7% of </a:t>
            </a:r>
            <a:r>
              <a:rPr lang="en-US" dirty="0" smtClean="0"/>
              <a:t>bladder cancers </a:t>
            </a:r>
            <a:r>
              <a:rPr lang="en-US" dirty="0"/>
              <a:t>in the United States but are much more </a:t>
            </a:r>
            <a:r>
              <a:rPr lang="en-US" dirty="0" smtClean="0"/>
              <a:t>common in </a:t>
            </a:r>
            <a:r>
              <a:rPr lang="en-US" dirty="0"/>
              <a:t>countries such as Egypt, where urinary </a:t>
            </a:r>
            <a:r>
              <a:rPr lang="en-US" dirty="0" smtClean="0"/>
              <a:t>schistosomiasis is </a:t>
            </a:r>
            <a:r>
              <a:rPr lang="en-US" dirty="0"/>
              <a:t>endemic. Adenocarcinomas of the bladder </a:t>
            </a:r>
            <a:r>
              <a:rPr lang="en-US" dirty="0" smtClean="0"/>
              <a:t>are rare</a:t>
            </a:r>
            <a:r>
              <a:rPr lang="en-US" dirty="0"/>
              <a:t>. </a:t>
            </a:r>
            <a:endParaRPr lang="en-US" dirty="0" smtClean="0"/>
          </a:p>
          <a:p>
            <a:r>
              <a:rPr lang="en-US" dirty="0" smtClean="0"/>
              <a:t>Carcinoma of </a:t>
            </a:r>
            <a:r>
              <a:rPr lang="en-US" dirty="0"/>
              <a:t>the bladder is more common in men than </a:t>
            </a:r>
            <a:r>
              <a:rPr lang="en-US" dirty="0" smtClean="0"/>
              <a:t>in </a:t>
            </a:r>
            <a:r>
              <a:rPr lang="en-US" dirty="0" smtClean="0"/>
              <a:t>women, </a:t>
            </a:r>
            <a:r>
              <a:rPr lang="en-US" dirty="0" smtClean="0"/>
              <a:t>and </a:t>
            </a:r>
            <a:r>
              <a:rPr lang="en-US" dirty="0"/>
              <a:t>in whites than in </a:t>
            </a:r>
            <a:r>
              <a:rPr lang="en-US" dirty="0" smtClean="0"/>
              <a:t>African- Americans</a:t>
            </a:r>
            <a:r>
              <a:rPr lang="en-US" dirty="0"/>
              <a:t>. About 80% of patients are between 50 and </a:t>
            </a:r>
            <a:r>
              <a:rPr lang="en-US" dirty="0" smtClean="0"/>
              <a:t>80 years </a:t>
            </a:r>
            <a:r>
              <a:rPr lang="en-US" dirty="0"/>
              <a:t>of age.</a:t>
            </a:r>
          </a:p>
        </p:txBody>
      </p:sp>
    </p:spTree>
    <p:extLst>
      <p:ext uri="{BB962C8B-B14F-4D97-AF65-F5344CB8AC3E}">
        <p14:creationId xmlns:p14="http://schemas.microsoft.com/office/powerpoint/2010/main" val="190125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Pathogenesis</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Environmental </a:t>
            </a:r>
            <a:r>
              <a:rPr lang="en-US" dirty="0"/>
              <a:t>factors are important in the pathogenesis </a:t>
            </a:r>
            <a:r>
              <a:rPr lang="en-US" dirty="0" smtClean="0"/>
              <a:t>of urothelial </a:t>
            </a:r>
            <a:r>
              <a:rPr lang="en-US" dirty="0"/>
              <a:t>carcinoma and include </a:t>
            </a:r>
            <a:r>
              <a:rPr lang="en-US" i="1" dirty="0"/>
              <a:t>cigarette smoking, </a:t>
            </a:r>
            <a:r>
              <a:rPr lang="en-US" i="1" dirty="0" smtClean="0"/>
              <a:t>various occupational </a:t>
            </a:r>
            <a:r>
              <a:rPr lang="en-US" i="1" dirty="0"/>
              <a:t>carcinogens, and prior cyclophosphamide or </a:t>
            </a:r>
            <a:r>
              <a:rPr lang="en-US" i="1" dirty="0" smtClean="0"/>
              <a:t>radiation therapy</a:t>
            </a:r>
            <a:r>
              <a:rPr lang="en-US" i="1" dirty="0" smtClean="0"/>
              <a:t>. </a:t>
            </a:r>
            <a:r>
              <a:rPr lang="en-US" dirty="0"/>
              <a:t>A family history of bladder cancer is a </a:t>
            </a:r>
            <a:r>
              <a:rPr lang="en-US" dirty="0" smtClean="0"/>
              <a:t>known risk </a:t>
            </a:r>
            <a:r>
              <a:rPr lang="en-US" dirty="0"/>
              <a:t>factor. </a:t>
            </a:r>
            <a:endParaRPr lang="en-US" dirty="0" smtClean="0"/>
          </a:p>
          <a:p>
            <a:r>
              <a:rPr lang="en-US" dirty="0" smtClean="0"/>
              <a:t>Squamous </a:t>
            </a:r>
            <a:r>
              <a:rPr lang="en-US" dirty="0"/>
              <a:t>cell carcinoma is related to </a:t>
            </a:r>
            <a:r>
              <a:rPr lang="en-US" i="1" dirty="0" smtClean="0"/>
              <a:t>Schistosoma </a:t>
            </a:r>
            <a:r>
              <a:rPr lang="en-US" i="1" dirty="0" err="1" smtClean="0"/>
              <a:t>haematobium</a:t>
            </a:r>
            <a:r>
              <a:rPr lang="en-US" i="1" dirty="0" smtClean="0"/>
              <a:t> </a:t>
            </a:r>
            <a:r>
              <a:rPr lang="en-US" dirty="0"/>
              <a:t>infections in areas where it is </a:t>
            </a:r>
            <a:r>
              <a:rPr lang="en-US" dirty="0" smtClean="0"/>
              <a:t>endemic. Cancers </a:t>
            </a:r>
            <a:r>
              <a:rPr lang="en-US" dirty="0"/>
              <a:t>occurring in the setting of </a:t>
            </a:r>
            <a:r>
              <a:rPr lang="en-US" dirty="0" err="1"/>
              <a:t>schistosoma</a:t>
            </a:r>
            <a:r>
              <a:rPr lang="en-US" dirty="0"/>
              <a:t> </a:t>
            </a:r>
            <a:r>
              <a:rPr lang="en-US" dirty="0" smtClean="0"/>
              <a:t>infections arise </a:t>
            </a:r>
            <a:r>
              <a:rPr lang="en-US" dirty="0"/>
              <a:t>in a background of chronic </a:t>
            </a:r>
            <a:r>
              <a:rPr lang="en-US" dirty="0" smtClean="0"/>
              <a:t>inflammation</a:t>
            </a:r>
            <a:r>
              <a:rPr lang="en-US" dirty="0"/>
              <a:t>.</a:t>
            </a:r>
          </a:p>
        </p:txBody>
      </p:sp>
    </p:spTree>
    <p:extLst>
      <p:ext uri="{BB962C8B-B14F-4D97-AF65-F5344CB8AC3E}">
        <p14:creationId xmlns:p14="http://schemas.microsoft.com/office/powerpoint/2010/main" val="192478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Based on these observations, a </a:t>
            </a:r>
            <a:r>
              <a:rPr lang="en-US" dirty="0" smtClean="0"/>
              <a:t>model for </a:t>
            </a:r>
            <a:r>
              <a:rPr lang="en-US" dirty="0"/>
              <a:t>bladder carcinogenesis has been proposed in which </a:t>
            </a:r>
            <a:r>
              <a:rPr lang="en-US" dirty="0" smtClean="0"/>
              <a:t>the tumor </a:t>
            </a:r>
            <a:r>
              <a:rPr lang="en-US" dirty="0"/>
              <a:t>is initiated by </a:t>
            </a:r>
            <a:r>
              <a:rPr lang="en-US" dirty="0">
                <a:solidFill>
                  <a:srgbClr val="FF0000"/>
                </a:solidFill>
              </a:rPr>
              <a:t>deletions of tumor-suppressor </a:t>
            </a:r>
            <a:r>
              <a:rPr lang="en-US" dirty="0" smtClean="0">
                <a:solidFill>
                  <a:srgbClr val="FF0000"/>
                </a:solidFill>
              </a:rPr>
              <a:t>genes on </a:t>
            </a:r>
            <a:r>
              <a:rPr lang="en-US" dirty="0">
                <a:solidFill>
                  <a:srgbClr val="FF0000"/>
                </a:solidFill>
              </a:rPr>
              <a:t>9p and 9q</a:t>
            </a:r>
            <a:r>
              <a:rPr lang="en-US" dirty="0"/>
              <a:t>, leading to the formation of </a:t>
            </a:r>
            <a:r>
              <a:rPr lang="en-US" dirty="0" smtClean="0"/>
              <a:t>superficial papillary </a:t>
            </a:r>
            <a:r>
              <a:rPr lang="en-US" dirty="0"/>
              <a:t>tumors, which may then acquire </a:t>
            </a:r>
            <a:r>
              <a:rPr lang="en-US" i="1" dirty="0"/>
              <a:t>TP53 </a:t>
            </a:r>
            <a:r>
              <a:rPr lang="en-US" dirty="0" smtClean="0"/>
              <a:t>mutations and </a:t>
            </a:r>
            <a:r>
              <a:rPr lang="en-US" dirty="0"/>
              <a:t>progress to invasive disease. A second pathway, </a:t>
            </a:r>
            <a:r>
              <a:rPr lang="en-US" dirty="0" smtClean="0"/>
              <a:t>possibly initiated </a:t>
            </a:r>
            <a:r>
              <a:rPr lang="en-US" dirty="0"/>
              <a:t>by </a:t>
            </a:r>
            <a:r>
              <a:rPr lang="en-US" i="1" dirty="0"/>
              <a:t>TP53 </a:t>
            </a:r>
            <a:r>
              <a:rPr lang="en-US" dirty="0"/>
              <a:t>mutations, leads first to </a:t>
            </a:r>
            <a:r>
              <a:rPr lang="en-US" dirty="0" smtClean="0"/>
              <a:t>carcinoma in </a:t>
            </a:r>
            <a:r>
              <a:rPr lang="en-US" dirty="0"/>
              <a:t>situ and then, with loss of genes from chromosome </a:t>
            </a:r>
            <a:r>
              <a:rPr lang="en-US" dirty="0" smtClean="0"/>
              <a:t>9, progresses </a:t>
            </a:r>
            <a:r>
              <a:rPr lang="en-US" dirty="0"/>
              <a:t>to invasion</a:t>
            </a:r>
          </a:p>
        </p:txBody>
      </p:sp>
    </p:spTree>
    <p:extLst>
      <p:ext uri="{BB962C8B-B14F-4D97-AF65-F5344CB8AC3E}">
        <p14:creationId xmlns:p14="http://schemas.microsoft.com/office/powerpoint/2010/main" val="518964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p>
        </p:txBody>
      </p:sp>
      <p:sp>
        <p:nvSpPr>
          <p:cNvPr id="3" name="Content Placeholder 2"/>
          <p:cNvSpPr>
            <a:spLocks noGrp="1"/>
          </p:cNvSpPr>
          <p:nvPr>
            <p:ph idx="1"/>
          </p:nvPr>
        </p:nvSpPr>
        <p:spPr/>
        <p:txBody>
          <a:bodyPr>
            <a:normAutofit fontScale="92500" lnSpcReduction="10000"/>
          </a:bodyPr>
          <a:lstStyle/>
          <a:p>
            <a:r>
              <a:rPr lang="en-US" dirty="0"/>
              <a:t>Bladder tumors most commonly present with </a:t>
            </a:r>
            <a:r>
              <a:rPr lang="en-US" i="1" dirty="0"/>
              <a:t>painless </a:t>
            </a:r>
            <a:r>
              <a:rPr lang="en-US" i="1" dirty="0" smtClean="0"/>
              <a:t>hematuria. </a:t>
            </a:r>
            <a:r>
              <a:rPr lang="en-US" dirty="0" smtClean="0"/>
              <a:t>Patients </a:t>
            </a:r>
            <a:r>
              <a:rPr lang="en-US" dirty="0"/>
              <a:t>with urothelial tumors, whatever their </a:t>
            </a:r>
            <a:r>
              <a:rPr lang="en-US" dirty="0" smtClean="0"/>
              <a:t>grade, have </a:t>
            </a:r>
            <a:r>
              <a:rPr lang="en-US" dirty="0"/>
              <a:t>a tendency to develop new tumors after excision, </a:t>
            </a:r>
            <a:r>
              <a:rPr lang="en-US" dirty="0" smtClean="0"/>
              <a:t>and </a:t>
            </a:r>
            <a:r>
              <a:rPr lang="en-US" dirty="0" smtClean="0">
                <a:solidFill>
                  <a:srgbClr val="FF0000"/>
                </a:solidFill>
              </a:rPr>
              <a:t>recurrences </a:t>
            </a:r>
            <a:r>
              <a:rPr lang="en-US" dirty="0">
                <a:solidFill>
                  <a:srgbClr val="FF0000"/>
                </a:solidFill>
              </a:rPr>
              <a:t>may exhibit a higher grade</a:t>
            </a:r>
            <a:r>
              <a:rPr lang="en-US" dirty="0"/>
              <a:t>. The risk for </a:t>
            </a:r>
            <a:r>
              <a:rPr lang="en-US" dirty="0" smtClean="0"/>
              <a:t>recurrence is </a:t>
            </a:r>
            <a:r>
              <a:rPr lang="en-US" dirty="0"/>
              <a:t>related to several factors, including tumor size, </a:t>
            </a:r>
            <a:r>
              <a:rPr lang="en-US" dirty="0" smtClean="0"/>
              <a:t>stage, grade</a:t>
            </a:r>
            <a:r>
              <a:rPr lang="en-US" dirty="0"/>
              <a:t>, </a:t>
            </a:r>
            <a:r>
              <a:rPr lang="en-US" dirty="0" err="1"/>
              <a:t>multifocality</a:t>
            </a:r>
            <a:r>
              <a:rPr lang="en-US" dirty="0"/>
              <a:t>, mitotic index, and associated </a:t>
            </a:r>
            <a:r>
              <a:rPr lang="en-US" dirty="0" smtClean="0"/>
              <a:t>dysplasia and/or </a:t>
            </a:r>
            <a:r>
              <a:rPr lang="en-US" dirty="0"/>
              <a:t>CIS in the surrounding mucosa. </a:t>
            </a:r>
            <a:endParaRPr lang="en-US" dirty="0" smtClean="0"/>
          </a:p>
          <a:p>
            <a:r>
              <a:rPr lang="en-US" dirty="0" smtClean="0"/>
              <a:t>Many </a:t>
            </a:r>
            <a:r>
              <a:rPr lang="en-US" dirty="0" smtClean="0">
                <a:solidFill>
                  <a:srgbClr val="FF0000"/>
                </a:solidFill>
              </a:rPr>
              <a:t>recurrent tumors </a:t>
            </a:r>
            <a:r>
              <a:rPr lang="en-US" dirty="0">
                <a:solidFill>
                  <a:srgbClr val="FF0000"/>
                </a:solidFill>
              </a:rPr>
              <a:t>arise at sites different than that of the original </a:t>
            </a:r>
            <a:r>
              <a:rPr lang="en-US" dirty="0" smtClean="0">
                <a:solidFill>
                  <a:srgbClr val="FF0000"/>
                </a:solidFill>
              </a:rPr>
              <a:t>lesion</a:t>
            </a:r>
            <a:r>
              <a:rPr lang="en-US" dirty="0" smtClean="0"/>
              <a:t>, </a:t>
            </a:r>
            <a:r>
              <a:rPr lang="en-US" dirty="0" smtClean="0"/>
              <a:t>but may be</a:t>
            </a:r>
            <a:r>
              <a:rPr lang="en-US" dirty="0" smtClean="0"/>
              <a:t> </a:t>
            </a:r>
            <a:r>
              <a:rPr lang="en-US" dirty="0"/>
              <a:t>share the same clonal abnormalities as those of the </a:t>
            </a:r>
            <a:r>
              <a:rPr lang="en-US" dirty="0" smtClean="0"/>
              <a:t>initial tumor</a:t>
            </a:r>
            <a:r>
              <a:rPr lang="en-US" dirty="0"/>
              <a:t>; thus, these are true recurrences that stem from </a:t>
            </a:r>
            <a:r>
              <a:rPr lang="en-US" dirty="0" smtClean="0"/>
              <a:t>shedding and </a:t>
            </a:r>
            <a:r>
              <a:rPr lang="en-US" dirty="0"/>
              <a:t>implantation of the original tumor cells at </a:t>
            </a:r>
            <a:r>
              <a:rPr lang="en-US" dirty="0" smtClean="0"/>
              <a:t>new sites</a:t>
            </a:r>
            <a:r>
              <a:rPr lang="en-US" dirty="0"/>
              <a:t>. </a:t>
            </a:r>
            <a:r>
              <a:rPr lang="en-US" b="1" dirty="0"/>
              <a:t>Whereas high-grade papillary urothelial </a:t>
            </a:r>
            <a:r>
              <a:rPr lang="en-US" b="1" dirty="0" smtClean="0"/>
              <a:t>carcinomas frequently </a:t>
            </a:r>
            <a:r>
              <a:rPr lang="en-US" b="1" dirty="0"/>
              <a:t>are associated with either concurrent or </a:t>
            </a:r>
            <a:r>
              <a:rPr lang="en-US" b="1" dirty="0" smtClean="0"/>
              <a:t>subsequent invasive </a:t>
            </a:r>
            <a:r>
              <a:rPr lang="en-US" b="1" dirty="0"/>
              <a:t>urothelial carcinoma, lower-grade </a:t>
            </a:r>
            <a:r>
              <a:rPr lang="en-US" b="1" dirty="0" smtClean="0"/>
              <a:t>papillary urothelial </a:t>
            </a:r>
            <a:r>
              <a:rPr lang="en-US" b="1" dirty="0"/>
              <a:t>neoplasms often recur but </a:t>
            </a:r>
            <a:r>
              <a:rPr lang="en-US" b="1" dirty="0" smtClean="0"/>
              <a:t>infrequently invade</a:t>
            </a:r>
            <a:endParaRPr lang="en-US" dirty="0"/>
          </a:p>
        </p:txBody>
      </p:sp>
    </p:spTree>
    <p:extLst>
      <p:ext uri="{BB962C8B-B14F-4D97-AF65-F5344CB8AC3E}">
        <p14:creationId xmlns:p14="http://schemas.microsoft.com/office/powerpoint/2010/main" val="913394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Treatment of bladder cancer depends on tumor </a:t>
            </a:r>
            <a:r>
              <a:rPr lang="en-US" dirty="0" smtClean="0"/>
              <a:t>grade and </a:t>
            </a:r>
            <a:r>
              <a:rPr lang="en-US" dirty="0"/>
              <a:t>stage and on whether the lesion is flat or papillary. </a:t>
            </a:r>
            <a:endParaRPr lang="en-US" dirty="0" smtClean="0"/>
          </a:p>
          <a:p>
            <a:r>
              <a:rPr lang="en-US" dirty="0" smtClean="0"/>
              <a:t>For small</a:t>
            </a:r>
            <a:r>
              <a:rPr lang="en-US" dirty="0"/>
              <a:t>, localized papillary tumors that are not </a:t>
            </a:r>
            <a:r>
              <a:rPr lang="en-US" dirty="0" smtClean="0"/>
              <a:t>high-grade, transurethral </a:t>
            </a:r>
            <a:r>
              <a:rPr lang="en-US" dirty="0"/>
              <a:t>resection is both diagnostic and </a:t>
            </a:r>
            <a:r>
              <a:rPr lang="en-US" dirty="0" smtClean="0"/>
              <a:t>therapeutically sufficient</a:t>
            </a:r>
            <a:r>
              <a:rPr lang="en-US" dirty="0"/>
              <a:t>. Patients with tumors that are at high </a:t>
            </a:r>
            <a:r>
              <a:rPr lang="en-US" dirty="0" smtClean="0"/>
              <a:t>risk for </a:t>
            </a:r>
            <a:r>
              <a:rPr lang="en-US" dirty="0"/>
              <a:t>recurrence or progression typically receive </a:t>
            </a:r>
            <a:r>
              <a:rPr lang="en-US" dirty="0" smtClean="0"/>
              <a:t>topical immunotherapy </a:t>
            </a:r>
            <a:r>
              <a:rPr lang="en-US" dirty="0"/>
              <a:t>consisting of </a:t>
            </a:r>
            <a:r>
              <a:rPr lang="en-US" dirty="0" err="1"/>
              <a:t>intravesical</a:t>
            </a:r>
            <a:r>
              <a:rPr lang="en-US" dirty="0"/>
              <a:t> instillation of </a:t>
            </a:r>
            <a:r>
              <a:rPr lang="en-US" dirty="0" smtClean="0"/>
              <a:t>an attenuated </a:t>
            </a:r>
            <a:r>
              <a:rPr lang="en-US" dirty="0"/>
              <a:t>strain of the tuberculosis bacillus called </a:t>
            </a:r>
            <a:r>
              <a:rPr lang="en-US" i="1" dirty="0" smtClean="0"/>
              <a:t>Bacillus </a:t>
            </a:r>
            <a:r>
              <a:rPr lang="en-US" i="1" dirty="0" err="1" smtClean="0"/>
              <a:t>Calmette-Guérin</a:t>
            </a:r>
            <a:r>
              <a:rPr lang="en-US" i="1" dirty="0" smtClean="0"/>
              <a:t> </a:t>
            </a:r>
            <a:r>
              <a:rPr lang="en-US" i="1" dirty="0"/>
              <a:t>(BCG), </a:t>
            </a:r>
            <a:r>
              <a:rPr lang="en-US" dirty="0"/>
              <a:t>sometimes followed by </a:t>
            </a:r>
            <a:r>
              <a:rPr lang="en-US" dirty="0" err="1" smtClean="0"/>
              <a:t>intravesical</a:t>
            </a:r>
            <a:r>
              <a:rPr lang="en-US" dirty="0" smtClean="0"/>
              <a:t> chemotherapy</a:t>
            </a:r>
            <a:r>
              <a:rPr lang="en-US" dirty="0"/>
              <a:t>. </a:t>
            </a:r>
          </a:p>
        </p:txBody>
      </p:sp>
    </p:spTree>
    <p:extLst>
      <p:ext uri="{BB962C8B-B14F-4D97-AF65-F5344CB8AC3E}">
        <p14:creationId xmlns:p14="http://schemas.microsoft.com/office/powerpoint/2010/main" val="2939654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BCG elicits a granulomatous reaction that also triggers an effective local anti-tumor immune response. Patients are</a:t>
            </a:r>
            <a:r>
              <a:rPr lang="en-US" dirty="0" smtClean="0">
                <a:solidFill>
                  <a:srgbClr val="FF0000"/>
                </a:solidFill>
              </a:rPr>
              <a:t> closely monitored for tumor recurrence with periodic cystoscopy and urine cytologic studies</a:t>
            </a:r>
            <a:r>
              <a:rPr lang="en-US" dirty="0" smtClean="0"/>
              <a:t>. Radical cystectomy is reserved for (1) tumor invading the </a:t>
            </a:r>
            <a:r>
              <a:rPr lang="en-US" dirty="0" err="1" smtClean="0"/>
              <a:t>muscularis</a:t>
            </a:r>
            <a:r>
              <a:rPr lang="en-US" dirty="0" smtClean="0"/>
              <a:t> propria; (2) CIS or high-grade papillary cancer refractory to BCG; and (3) CIS extending into the prostatic urethra and down the prostatic ducts, where BCG cannot come in contact the neoplastic cells. </a:t>
            </a:r>
          </a:p>
          <a:p>
            <a:r>
              <a:rPr lang="en-US" dirty="0" smtClean="0"/>
              <a:t>Advanced bladder cancer is treated using chemotherapy, which can palliate but is seldom curative.</a:t>
            </a:r>
            <a:endParaRPr lang="en-US" dirty="0"/>
          </a:p>
        </p:txBody>
      </p:sp>
    </p:spTree>
    <p:extLst>
      <p:ext uri="{BB962C8B-B14F-4D97-AF65-F5344CB8AC3E}">
        <p14:creationId xmlns:p14="http://schemas.microsoft.com/office/powerpoint/2010/main" val="1314475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657" t="17486" r="26679" b="16402"/>
          <a:stretch/>
        </p:blipFill>
        <p:spPr>
          <a:xfrm>
            <a:off x="1037230" y="281354"/>
            <a:ext cx="9949218" cy="6258274"/>
          </a:xfrm>
          <a:prstGeom prst="rect">
            <a:avLst/>
          </a:prstGeom>
        </p:spPr>
      </p:pic>
    </p:spTree>
    <p:extLst>
      <p:ext uri="{BB962C8B-B14F-4D97-AF65-F5344CB8AC3E}">
        <p14:creationId xmlns:p14="http://schemas.microsoft.com/office/powerpoint/2010/main" val="150643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Renal cell cancers are classified on the basis of </a:t>
            </a:r>
            <a:r>
              <a:rPr lang="en-US" dirty="0" smtClean="0"/>
              <a:t>morphology and </a:t>
            </a:r>
            <a:r>
              <a:rPr lang="en-US" dirty="0"/>
              <a:t>growth patterns. However, </a:t>
            </a:r>
            <a:r>
              <a:rPr lang="en-US" dirty="0">
                <a:solidFill>
                  <a:srgbClr val="FF0000"/>
                </a:solidFill>
              </a:rPr>
              <a:t>recent </a:t>
            </a:r>
            <a:r>
              <a:rPr lang="en-US" dirty="0" smtClean="0">
                <a:solidFill>
                  <a:srgbClr val="FF0000"/>
                </a:solidFill>
              </a:rPr>
              <a:t>advances</a:t>
            </a:r>
            <a:r>
              <a:rPr lang="en-US" dirty="0" smtClean="0"/>
              <a:t> in </a:t>
            </a:r>
            <a:r>
              <a:rPr lang="en-US" dirty="0"/>
              <a:t>the understanding of the genetic basis of renal </a:t>
            </a:r>
            <a:r>
              <a:rPr lang="en-US" dirty="0" smtClean="0"/>
              <a:t>carcinomas have </a:t>
            </a:r>
            <a:r>
              <a:rPr lang="en-US" dirty="0"/>
              <a:t>led to a new classification that takes into </a:t>
            </a:r>
            <a:r>
              <a:rPr lang="en-US" dirty="0" smtClean="0"/>
              <a:t>account the </a:t>
            </a:r>
            <a:r>
              <a:rPr lang="en-US" dirty="0">
                <a:solidFill>
                  <a:srgbClr val="FF0000"/>
                </a:solidFill>
              </a:rPr>
              <a:t>molecular origins of these tumors</a:t>
            </a:r>
            <a:r>
              <a:rPr lang="en-US" dirty="0"/>
              <a:t>. The three </a:t>
            </a:r>
            <a:r>
              <a:rPr lang="en-US" dirty="0" smtClean="0"/>
              <a:t>most common forms, </a:t>
            </a:r>
            <a:r>
              <a:rPr lang="en-US" dirty="0"/>
              <a:t>are clear cell </a:t>
            </a:r>
            <a:r>
              <a:rPr lang="en-US" dirty="0" smtClean="0"/>
              <a:t>carcinoma, papillary </a:t>
            </a:r>
            <a:r>
              <a:rPr lang="en-US" dirty="0"/>
              <a:t>renal cell carcinoma, and </a:t>
            </a:r>
            <a:r>
              <a:rPr lang="en-US" dirty="0" err="1"/>
              <a:t>chromophobe</a:t>
            </a:r>
            <a:r>
              <a:rPr lang="en-US" dirty="0"/>
              <a:t> </a:t>
            </a:r>
            <a:r>
              <a:rPr lang="en-US" dirty="0" smtClean="0"/>
              <a:t>renal carcinoma</a:t>
            </a:r>
            <a:r>
              <a:rPr lang="en-US" dirty="0"/>
              <a:t>.</a:t>
            </a:r>
          </a:p>
        </p:txBody>
      </p:sp>
    </p:spTree>
    <p:extLst>
      <p:ext uri="{BB962C8B-B14F-4D97-AF65-F5344CB8AC3E}">
        <p14:creationId xmlns:p14="http://schemas.microsoft.com/office/powerpoint/2010/main" val="359784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858" t="21280" r="27015" b="15406"/>
          <a:stretch/>
        </p:blipFill>
        <p:spPr>
          <a:xfrm>
            <a:off x="1446661" y="245659"/>
            <a:ext cx="10017457" cy="6373504"/>
          </a:xfrm>
          <a:prstGeom prst="rect">
            <a:avLst/>
          </a:prstGeom>
        </p:spPr>
      </p:pic>
    </p:spTree>
    <p:extLst>
      <p:ext uri="{BB962C8B-B14F-4D97-AF65-F5344CB8AC3E}">
        <p14:creationId xmlns:p14="http://schemas.microsoft.com/office/powerpoint/2010/main" val="1137696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5261" t="20881" r="37873" b="17198"/>
          <a:stretch/>
        </p:blipFill>
        <p:spPr>
          <a:xfrm>
            <a:off x="1132763" y="286603"/>
            <a:ext cx="10031106" cy="6393976"/>
          </a:xfrm>
          <a:prstGeom prst="rect">
            <a:avLst/>
          </a:prstGeom>
        </p:spPr>
      </p:pic>
    </p:spTree>
    <p:extLst>
      <p:ext uri="{BB962C8B-B14F-4D97-AF65-F5344CB8AC3E}">
        <p14:creationId xmlns:p14="http://schemas.microsoft.com/office/powerpoint/2010/main" val="309208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Clear Cell Carcinomas</a:t>
            </a:r>
          </a:p>
        </p:txBody>
      </p:sp>
      <p:sp>
        <p:nvSpPr>
          <p:cNvPr id="3" name="Content Placeholder 2"/>
          <p:cNvSpPr>
            <a:spLocks noGrp="1"/>
          </p:cNvSpPr>
          <p:nvPr>
            <p:ph idx="1"/>
          </p:nvPr>
        </p:nvSpPr>
        <p:spPr/>
        <p:txBody>
          <a:bodyPr>
            <a:normAutofit/>
          </a:bodyPr>
          <a:lstStyle/>
          <a:p>
            <a:r>
              <a:rPr lang="en-US" dirty="0"/>
              <a:t>Clear cell carcinomas are the most common type, </a:t>
            </a:r>
            <a:r>
              <a:rPr lang="en-US" dirty="0" smtClean="0"/>
              <a:t>accounting for </a:t>
            </a:r>
            <a:r>
              <a:rPr lang="en-US" dirty="0"/>
              <a:t>65% of renal cell cancers. Histologically, they </a:t>
            </a:r>
            <a:r>
              <a:rPr lang="en-US" dirty="0" smtClean="0"/>
              <a:t>are composed </a:t>
            </a:r>
            <a:r>
              <a:rPr lang="en-US" dirty="0"/>
              <a:t>of cells with clear cytoplasm. Although most </a:t>
            </a:r>
            <a:r>
              <a:rPr lang="en-US" dirty="0" smtClean="0"/>
              <a:t>are sporadic</a:t>
            </a:r>
            <a:r>
              <a:rPr lang="en-US" dirty="0"/>
              <a:t>, they also occur in familial forms or in </a:t>
            </a:r>
            <a:r>
              <a:rPr lang="en-US" dirty="0" smtClean="0"/>
              <a:t>association with </a:t>
            </a:r>
            <a:r>
              <a:rPr lang="en-US" dirty="0"/>
              <a:t>von Hippel-Lindau (VHL) disease</a:t>
            </a:r>
            <a:r>
              <a:rPr lang="en-US" dirty="0" smtClean="0"/>
              <a:t>.</a:t>
            </a:r>
          </a:p>
          <a:p>
            <a:r>
              <a:rPr lang="en-US" dirty="0"/>
              <a:t>VHL disease is </a:t>
            </a:r>
            <a:r>
              <a:rPr lang="en-US" dirty="0" smtClean="0"/>
              <a:t>inherited as </a:t>
            </a:r>
            <a:r>
              <a:rPr lang="en-US" dirty="0"/>
              <a:t>an autosomal dominant trait and is characterized </a:t>
            </a:r>
            <a:r>
              <a:rPr lang="en-US" dirty="0" smtClean="0"/>
              <a:t>by predisposition </a:t>
            </a:r>
            <a:r>
              <a:rPr lang="en-US" dirty="0"/>
              <a:t>to a variety of neoplasms, but </a:t>
            </a:r>
            <a:r>
              <a:rPr lang="en-US" dirty="0" smtClean="0"/>
              <a:t>particularly to </a:t>
            </a:r>
            <a:r>
              <a:rPr lang="en-US" dirty="0" err="1"/>
              <a:t>hemangioblastomas</a:t>
            </a:r>
            <a:r>
              <a:rPr lang="en-US" dirty="0"/>
              <a:t> of the cerebellum and retina. </a:t>
            </a:r>
            <a:r>
              <a:rPr lang="en-US" dirty="0" smtClean="0"/>
              <a:t>Hundreds of </a:t>
            </a:r>
            <a:r>
              <a:rPr lang="en-US" dirty="0"/>
              <a:t>bilateral renal cysts and bilateral, often </a:t>
            </a:r>
            <a:r>
              <a:rPr lang="en-US" dirty="0" smtClean="0"/>
              <a:t>multiple, clear </a:t>
            </a:r>
            <a:r>
              <a:rPr lang="en-US" dirty="0"/>
              <a:t>cell carcinomas develop in 40% to 60% of </a:t>
            </a:r>
            <a:r>
              <a:rPr lang="en-US" dirty="0" smtClean="0"/>
              <a:t>affected individuals.</a:t>
            </a:r>
            <a:endParaRPr lang="en-US" dirty="0"/>
          </a:p>
        </p:txBody>
      </p:sp>
    </p:spTree>
    <p:extLst>
      <p:ext uri="{BB962C8B-B14F-4D97-AF65-F5344CB8AC3E}">
        <p14:creationId xmlns:p14="http://schemas.microsoft.com/office/powerpoint/2010/main" val="399126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dirty="0"/>
              <a:t>loss </a:t>
            </a:r>
            <a:r>
              <a:rPr lang="en-US" dirty="0" smtClean="0"/>
              <a:t>or inactivation </a:t>
            </a:r>
            <a:r>
              <a:rPr lang="en-US" dirty="0"/>
              <a:t>of both copies of the </a:t>
            </a:r>
            <a:r>
              <a:rPr lang="en-US" i="1" dirty="0"/>
              <a:t>VHL </a:t>
            </a:r>
            <a:r>
              <a:rPr lang="en-US" dirty="0"/>
              <a:t>gene seems to be </a:t>
            </a:r>
            <a:r>
              <a:rPr lang="en-US" dirty="0" smtClean="0"/>
              <a:t>the common </a:t>
            </a:r>
            <a:r>
              <a:rPr lang="en-US" dirty="0"/>
              <a:t>underlying molecular abnormality in both </a:t>
            </a:r>
            <a:r>
              <a:rPr lang="en-US" dirty="0" smtClean="0"/>
              <a:t>sporadic and </a:t>
            </a:r>
            <a:r>
              <a:rPr lang="en-US" dirty="0"/>
              <a:t>familial forms of clear cell carcinomas</a:t>
            </a:r>
            <a:r>
              <a:rPr lang="en-US" dirty="0" smtClean="0"/>
              <a:t>.</a:t>
            </a:r>
          </a:p>
          <a:p>
            <a:r>
              <a:rPr lang="en-US" dirty="0"/>
              <a:t>The </a:t>
            </a:r>
            <a:r>
              <a:rPr lang="en-US" dirty="0" smtClean="0"/>
              <a:t>VHL protein </a:t>
            </a:r>
            <a:r>
              <a:rPr lang="en-US" dirty="0"/>
              <a:t>causes the degradation of hypoxia-induced </a:t>
            </a:r>
            <a:r>
              <a:rPr lang="en-US" dirty="0" smtClean="0"/>
              <a:t>factors (HIFs</a:t>
            </a:r>
            <a:r>
              <a:rPr lang="en-US" dirty="0"/>
              <a:t>), and in the absence of VHL, HIFs are stabilized</a:t>
            </a:r>
            <a:r>
              <a:rPr lang="en-US" dirty="0" smtClean="0"/>
              <a:t>.</a:t>
            </a:r>
          </a:p>
          <a:p>
            <a:r>
              <a:rPr lang="en-US" dirty="0"/>
              <a:t>HIFs are transcription factors that contribute to </a:t>
            </a:r>
            <a:r>
              <a:rPr lang="en-US" dirty="0" smtClean="0"/>
              <a:t>carcinogenesis by </a:t>
            </a:r>
            <a:r>
              <a:rPr lang="en-US" dirty="0"/>
              <a:t>stimulating the expression of vascular </a:t>
            </a:r>
            <a:r>
              <a:rPr lang="en-US" dirty="0" smtClean="0"/>
              <a:t>endothelial growth </a:t>
            </a:r>
            <a:r>
              <a:rPr lang="en-US" dirty="0"/>
              <a:t>factor (VEGF), an important </a:t>
            </a:r>
            <a:r>
              <a:rPr lang="en-US" dirty="0" err="1"/>
              <a:t>angiogenic</a:t>
            </a:r>
            <a:r>
              <a:rPr lang="en-US" dirty="0"/>
              <a:t> </a:t>
            </a:r>
            <a:r>
              <a:rPr lang="en-US" dirty="0" smtClean="0"/>
              <a:t>factor, as </a:t>
            </a:r>
            <a:r>
              <a:rPr lang="en-US" dirty="0"/>
              <a:t>well as a number of other genes that drive tumor </a:t>
            </a:r>
            <a:r>
              <a:rPr lang="en-US" dirty="0" smtClean="0"/>
              <a:t>cell growth.</a:t>
            </a:r>
          </a:p>
          <a:p>
            <a:r>
              <a:rPr lang="en-US" dirty="0" smtClean="0"/>
              <a:t> </a:t>
            </a:r>
            <a:r>
              <a:rPr lang="en-US" dirty="0"/>
              <a:t>An uncommon familial form of </a:t>
            </a:r>
            <a:r>
              <a:rPr lang="en-US" dirty="0" smtClean="0"/>
              <a:t>clear cell </a:t>
            </a:r>
            <a:r>
              <a:rPr lang="en-US" dirty="0"/>
              <a:t>carcinoma unrelated to VHL disease also is </a:t>
            </a:r>
            <a:r>
              <a:rPr lang="en-US" dirty="0" smtClean="0"/>
              <a:t>associated with </a:t>
            </a:r>
            <a:r>
              <a:rPr lang="en-US" dirty="0"/>
              <a:t>cytogenetic abnormalities involving the short arm </a:t>
            </a:r>
            <a:r>
              <a:rPr lang="en-US" dirty="0" smtClean="0"/>
              <a:t>of chromosome </a:t>
            </a:r>
            <a:r>
              <a:rPr lang="en-US" dirty="0"/>
              <a:t>3 (3p). </a:t>
            </a:r>
          </a:p>
        </p:txBody>
      </p:sp>
    </p:spTree>
    <p:extLst>
      <p:ext uri="{BB962C8B-B14F-4D97-AF65-F5344CB8AC3E}">
        <p14:creationId xmlns:p14="http://schemas.microsoft.com/office/powerpoint/2010/main" val="1689942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fontAlgn="base"/>
            <a:r>
              <a:rPr lang="en-US" dirty="0"/>
              <a:t>Arises in epithelial cells lining the proximal convoluted tubule</a:t>
            </a:r>
          </a:p>
          <a:p>
            <a:pPr fontAlgn="base"/>
            <a:r>
              <a:rPr lang="en-US" dirty="0" smtClean="0"/>
              <a:t>Cortical </a:t>
            </a:r>
            <a:r>
              <a:rPr lang="en-US" dirty="0"/>
              <a:t>mass with golden </a:t>
            </a:r>
            <a:r>
              <a:rPr lang="en-US" dirty="0" smtClean="0"/>
              <a:t>yellow </a:t>
            </a:r>
            <a:r>
              <a:rPr lang="en-US" dirty="0"/>
              <a:t>cut </a:t>
            </a:r>
            <a:r>
              <a:rPr lang="en-US" dirty="0" smtClean="0"/>
              <a:t>surface</a:t>
            </a:r>
          </a:p>
          <a:p>
            <a:pPr fontAlgn="base"/>
            <a:r>
              <a:rPr lang="en-US" dirty="0"/>
              <a:t>Clear or granular eosinophilic cytoplasm and prominent but delicate capillary network</a:t>
            </a:r>
          </a:p>
          <a:p>
            <a:pPr fontAlgn="base"/>
            <a:r>
              <a:rPr lang="en-US" dirty="0"/>
              <a:t>Metastases:</a:t>
            </a:r>
          </a:p>
          <a:p>
            <a:pPr lvl="1" fontAlgn="base"/>
            <a:r>
              <a:rPr lang="en-US" dirty="0"/>
              <a:t>Hematogenous more common: lung (most common), bone, liver, pleura, CNS, head and neck </a:t>
            </a:r>
          </a:p>
          <a:p>
            <a:pPr lvl="1" fontAlgn="base"/>
            <a:r>
              <a:rPr lang="en-US" dirty="0"/>
              <a:t>Lymphatic less common: hilar, aortic, </a:t>
            </a:r>
            <a:r>
              <a:rPr lang="en-US" dirty="0" err="1"/>
              <a:t>caval</a:t>
            </a:r>
            <a:r>
              <a:rPr lang="en-US" dirty="0"/>
              <a:t> and thoracic lymph nodes</a:t>
            </a:r>
          </a:p>
          <a:p>
            <a:pPr lvl="1" fontAlgn="base"/>
            <a:r>
              <a:rPr lang="en-US" dirty="0"/>
              <a:t>Extension into the renal sinus the most common pathway of spread, usually involving extension within the renal vein</a:t>
            </a:r>
          </a:p>
          <a:p>
            <a:pPr fontAlgn="base"/>
            <a:endParaRPr lang="en-US" dirty="0"/>
          </a:p>
        </p:txBody>
      </p:sp>
    </p:spTree>
    <p:extLst>
      <p:ext uri="{BB962C8B-B14F-4D97-AF65-F5344CB8AC3E}">
        <p14:creationId xmlns:p14="http://schemas.microsoft.com/office/powerpoint/2010/main" val="105452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Worse prognosis within the same stage: higher histologic grade, </a:t>
            </a:r>
            <a:r>
              <a:rPr lang="en-US" dirty="0" err="1"/>
              <a:t>sarcomatoid</a:t>
            </a:r>
            <a:r>
              <a:rPr lang="en-US" dirty="0"/>
              <a:t> and </a:t>
            </a:r>
            <a:r>
              <a:rPr lang="en-US" dirty="0" err="1"/>
              <a:t>rhabdoid</a:t>
            </a:r>
            <a:r>
              <a:rPr lang="en-US" dirty="0"/>
              <a:t> differentiation</a:t>
            </a:r>
          </a:p>
          <a:p>
            <a:r>
              <a:rPr lang="en-US" dirty="0"/>
              <a:t>Clear cell RCC has worse prognosis than papillary and </a:t>
            </a:r>
            <a:r>
              <a:rPr lang="en-US" dirty="0" err="1"/>
              <a:t>chromophobe</a:t>
            </a:r>
            <a:r>
              <a:rPr lang="en-US" dirty="0"/>
              <a:t> RCC</a:t>
            </a:r>
          </a:p>
          <a:p>
            <a:endParaRPr lang="en-US" dirty="0"/>
          </a:p>
        </p:txBody>
      </p:sp>
    </p:spTree>
    <p:extLst>
      <p:ext uri="{BB962C8B-B14F-4D97-AF65-F5344CB8AC3E}">
        <p14:creationId xmlns:p14="http://schemas.microsoft.com/office/powerpoint/2010/main" val="218969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709" t="18692" r="29141" b="17397"/>
          <a:stretch/>
        </p:blipFill>
        <p:spPr>
          <a:xfrm>
            <a:off x="887105" y="477672"/>
            <a:ext cx="8284191" cy="5677467"/>
          </a:xfrm>
          <a:prstGeom prst="rect">
            <a:avLst/>
          </a:prstGeom>
        </p:spPr>
      </p:pic>
    </p:spTree>
    <p:extLst>
      <p:ext uri="{BB962C8B-B14F-4D97-AF65-F5344CB8AC3E}">
        <p14:creationId xmlns:p14="http://schemas.microsoft.com/office/powerpoint/2010/main" val="1502468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4055</TotalTime>
  <Words>2507</Words>
  <Application>Microsoft Office PowerPoint</Application>
  <PresentationFormat>Widescreen</PresentationFormat>
  <Paragraphs>76</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Tumor of the kidney and urinary tracts</vt:lpstr>
      <vt:lpstr>PowerPoint Presentation</vt:lpstr>
      <vt:lpstr>Renal Cell Carcinoma</vt:lpstr>
      <vt:lpstr>PowerPoint Presentation</vt:lpstr>
      <vt:lpstr>Clear Cell Carcinomas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Papillary Renal Cell Carcinomas</vt:lpstr>
      <vt:lpstr>PowerPoint Presentation</vt:lpstr>
      <vt:lpstr>PowerPoint Presentation</vt:lpstr>
      <vt:lpstr>Chromophobe Renal Carcinomas</vt:lpstr>
      <vt:lpstr>PowerPoint Presentation</vt:lpstr>
      <vt:lpstr>Birt-Hogg-Dubé syndrome</vt:lpstr>
      <vt:lpstr>PowerPoint Presentation</vt:lpstr>
      <vt:lpstr>Clinical Features</vt:lpstr>
      <vt:lpstr>PowerPoint Presentation</vt:lpstr>
      <vt:lpstr>Wilms Tumor (nephroblastoma) </vt:lpstr>
      <vt:lpstr>PowerPoint Presentation</vt:lpstr>
      <vt:lpstr>PowerPoint Presentation</vt:lpstr>
      <vt:lpstr>MORPHOLOGY </vt:lpstr>
      <vt:lpstr>PowerPoint Presentation</vt:lpstr>
      <vt:lpstr>PowerPoint Presentation</vt:lpstr>
      <vt:lpstr>PowerPoint Presentation</vt:lpstr>
      <vt:lpstr>PowerPoint Presentation</vt:lpstr>
      <vt:lpstr>PowerPoint Presentation</vt:lpstr>
      <vt:lpstr>PowerPoint Presentation</vt:lpstr>
      <vt:lpstr>Clinical Course</vt:lpstr>
      <vt:lpstr>Urinary Bladder</vt:lpstr>
      <vt:lpstr>Pathogenesis </vt:lpstr>
      <vt:lpstr>PowerPoint Presentation</vt:lpstr>
      <vt:lpstr>Clinical Features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63</cp:revision>
  <dcterms:created xsi:type="dcterms:W3CDTF">2023-05-12T18:12:48Z</dcterms:created>
  <dcterms:modified xsi:type="dcterms:W3CDTF">2023-05-18T04:41:20Z</dcterms:modified>
</cp:coreProperties>
</file>