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307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88" r:id="rId11"/>
    <p:sldId id="295" r:id="rId12"/>
    <p:sldId id="296" r:id="rId13"/>
    <p:sldId id="289" r:id="rId14"/>
    <p:sldId id="290" r:id="rId15"/>
    <p:sldId id="291" r:id="rId16"/>
    <p:sldId id="292" r:id="rId17"/>
    <p:sldId id="294" r:id="rId1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87D8"/>
    <a:srgbClr val="C327EA"/>
    <a:srgbClr val="C00000"/>
    <a:srgbClr val="F32BF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65" autoAdjust="0"/>
    <p:restoredTop sz="86332" autoAdjust="0"/>
  </p:normalViewPr>
  <p:slideViewPr>
    <p:cSldViewPr>
      <p:cViewPr varScale="1">
        <p:scale>
          <a:sx n="56" d="100"/>
          <a:sy n="56" d="100"/>
        </p:scale>
        <p:origin x="200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5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036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925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186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9436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56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0558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060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824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145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981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98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14‏/10‏/1443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jp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Fructose &amp; Galactose Metabolism 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5661" r="939" b="13218"/>
          <a:stretch/>
        </p:blipFill>
        <p:spPr>
          <a:xfrm>
            <a:off x="2769568" y="2991976"/>
            <a:ext cx="3744416" cy="201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3"/>
    </mc:Choice>
    <mc:Fallback xmlns="">
      <p:transition spd="slow" advTm="337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Abnormalities in Fructose Metabolism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908720"/>
            <a:ext cx="8856984" cy="61206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Inborn errors in fructose metabolism:</a:t>
            </a:r>
          </a:p>
          <a:p>
            <a:pPr algn="l" rtl="0"/>
            <a:endParaRPr lang="en-US" sz="6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Essential fructosuria: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hepatic fructokinase enzyme which results in the incomplete metabolism of fructose in the liver and consequently its excretion in the urine unchanged. It does not require a treatment as it is asymptomatic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(benign condition)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aldolase B enzyme which results in the accumulation of fructose-1-phosphate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(severe condition)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Symptoms: vomiting, abdominal pain,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hypoglycemia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Jaundice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hemorrhage,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hepatomegaly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renal failure. It can be treated by limiting fructose intake (fructose, sucrose and sorbitol).    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Reduced phosphorylation potential: </a:t>
            </a:r>
          </a:p>
          <a:p>
            <a:pPr marL="0" indent="0" algn="l" rtl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Intravenous (I.V.) infusion  of fructose can lower the phosphorylation potential of liver cells by trapping P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due to phosphorylation of fructose by fructokinase. Additionally, fructose in high amounts is lipogenic so fructose is contraindicated for total parenteral nutrition (TPN) solutions </a:t>
            </a:r>
            <a:endParaRPr lang="en-US" sz="2400" b="1" baseline="-25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44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6723B9-0FE9-5C48-A7AC-262CF48E9CD0}"/>
              </a:ext>
            </a:extLst>
          </p:cNvPr>
          <p:cNvGrpSpPr/>
          <p:nvPr/>
        </p:nvGrpSpPr>
        <p:grpSpPr>
          <a:xfrm>
            <a:off x="467544" y="1568232"/>
            <a:ext cx="8539455" cy="5005313"/>
            <a:chOff x="467544" y="1568232"/>
            <a:chExt cx="8539455" cy="5005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31"/>
            <a:stretch/>
          </p:blipFill>
          <p:spPr>
            <a:xfrm>
              <a:off x="467544" y="1568232"/>
              <a:ext cx="8539455" cy="38049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6BA65A-48BC-AF4A-A72C-333C28116DB9}"/>
                </a:ext>
              </a:extLst>
            </p:cNvPr>
            <p:cNvSpPr txBox="1"/>
            <p:nvPr/>
          </p:nvSpPr>
          <p:spPr>
            <a:xfrm>
              <a:off x="1031010" y="5373216"/>
              <a:ext cx="34689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Inhibition of gluconeogenesis and glycogenolysis due to depletion of inorganic phosphate (P</a:t>
              </a:r>
              <a:r>
                <a:rPr lang="en-GB" b="1" baseline="-25000" dirty="0"/>
                <a:t>i</a:t>
              </a:r>
              <a:r>
                <a:rPr lang="en-GB" b="1" dirty="0"/>
                <a:t>) stores in liver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13AC48-AF9E-3E46-9B76-4A8B4E77B9B8}"/>
                </a:ext>
              </a:extLst>
            </p:cNvPr>
            <p:cNvSpPr txBox="1"/>
            <p:nvPr/>
          </p:nvSpPr>
          <p:spPr>
            <a:xfrm>
              <a:off x="5279482" y="5446965"/>
              <a:ext cx="3468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Cirrhosis, liver damage and kidney failure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1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21"/>
    </mc:Choice>
    <mc:Fallback xmlns="">
      <p:transition spd="slow" advTm="690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Dietary Fructose Intolerance (DFI)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Dietary Fructose Intolerance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(DFI)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is also known as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malabsorption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due to impaired absorption of fructose from small intestine as result of deficiency in fructose carriers (GLUT5)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Symptoms: abdominal pain &amp; cramps, diarrhea, bloating and flatulence, nausea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7"/>
          <a:stretch/>
        </p:blipFill>
        <p:spPr>
          <a:xfrm>
            <a:off x="556574" y="3140968"/>
            <a:ext cx="4211960" cy="3386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5" r="-433"/>
          <a:stretch/>
        </p:blipFill>
        <p:spPr>
          <a:xfrm>
            <a:off x="4886291" y="3140968"/>
            <a:ext cx="4104455" cy="3386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2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29"/>
    </mc:Choice>
    <mc:Fallback xmlns="">
      <p:transition spd="slow" advTm="13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Sources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5329920" cy="6480720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Galactose: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Lactose (milk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galactose</a:t>
            </a:r>
          </a:p>
          <a:p>
            <a:pPr marL="0" indent="0" algn="l" rtl="0">
              <a:buNone/>
            </a:pP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galactose: fruits &amp; vegetables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such as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avocadoes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papaya,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bananas, apples </a:t>
            </a:r>
          </a:p>
          <a:p>
            <a:pPr marL="0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Obtained also from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lysosomal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degradation of complex CHO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(e.g. glycoproteins and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glycolipids which are important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membrane components)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2118" y="3213838"/>
            <a:ext cx="3191822" cy="1444497"/>
            <a:chOff x="5712118" y="3213838"/>
            <a:chExt cx="3191822" cy="1444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361458"/>
              <a:ext cx="1667644" cy="11492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1"/>
            <a:stretch/>
          </p:blipFill>
          <p:spPr>
            <a:xfrm>
              <a:off x="5712118" y="3213838"/>
              <a:ext cx="1427972" cy="144449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4195" r="25240" b="5433"/>
          <a:stretch/>
        </p:blipFill>
        <p:spPr>
          <a:xfrm>
            <a:off x="5724128" y="1521840"/>
            <a:ext cx="877681" cy="160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8" y="4907810"/>
            <a:ext cx="2896096" cy="1620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2"/>
    </mc:Choice>
    <mc:Fallback xmlns="">
      <p:transition spd="slow" advTm="7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7"/>
            <a:ext cx="8714296" cy="4869161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galactose is absorbed from intestinal lumen through SGLT1 (sodium dependent) found at the apical membrane of the intestinal absorptive cells (enterocytes)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absorption and entrance into cells is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insulin independent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2962925" y="3717032"/>
            <a:ext cx="5628626" cy="302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7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9"/>
    </mc:Choice>
    <mc:Fallback xmlns="">
      <p:transition spd="slow" advTm="7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Unlike glucose, galactose as well as fructose do not have their own catabolic pathways and should be metabolized into molecules which are part of the glycolysis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 is metabolized to </a:t>
            </a:r>
            <a:r>
              <a:rPr lang="en-US" sz="2400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glucose-6-phosphate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 3 steps:</a:t>
            </a: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galactose to galactose-1-phosphate (Gal-1-p) by galactokinase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(trapping,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continuous influx of galactose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and destabilization or                        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activation)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644008" y="3573016"/>
            <a:ext cx="4104456" cy="3061702"/>
            <a:chOff x="4127135" y="3573016"/>
            <a:chExt cx="4104456" cy="306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5" y="3573016"/>
              <a:ext cx="4104456" cy="30617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428194" y="4748819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4"/>
    </mc:Choice>
    <mc:Fallback xmlns="">
      <p:transition spd="slow" advTm="9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635896" y="2719043"/>
            <a:ext cx="3653953" cy="2870197"/>
            <a:chOff x="4681249" y="2309296"/>
            <a:chExt cx="3653953" cy="2870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232" y="2348880"/>
              <a:ext cx="3600970" cy="283061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 rot="16374166">
              <a:off x="4577378" y="2413167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 t="46902" r="36998" b="34573"/>
          <a:stretch/>
        </p:blipFill>
        <p:spPr>
          <a:xfrm>
            <a:off x="3937783" y="4630892"/>
            <a:ext cx="1584176" cy="86409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836712"/>
            <a:ext cx="5185904" cy="8208912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Gal-1-p Uridyltransferase enzyme transfers uridine monophosphate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(UMP)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group to Gal-1-p forming UDP galactose and glucose-1-phospate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Glu1-p is converted to                 glu6-p by the enzyme phosphoglucomutase      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Regeneration of UDP-Glu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from UDP-Gal using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epimerase enzyme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(flip OH group at             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C4 from up to down)   </a:t>
            </a: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r="2801"/>
          <a:stretch/>
        </p:blipFill>
        <p:spPr>
          <a:xfrm>
            <a:off x="7236296" y="4509120"/>
            <a:ext cx="1872208" cy="21845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660232" y="6525344"/>
            <a:ext cx="1584176" cy="0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076056" y="5805264"/>
            <a:ext cx="1728192" cy="908744"/>
          </a:xfrm>
          <a:prstGeom prst="cloud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Glycolysis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5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92"/>
    </mc:Choice>
    <mc:Fallback xmlns="">
      <p:transition spd="slow" advTm="251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</a:t>
            </a:r>
            <a:r>
              <a:rPr lang="en-GB" sz="4000" dirty="0" err="1">
                <a:solidFill>
                  <a:srgbClr val="C00000"/>
                </a:solidFill>
              </a:rPr>
              <a:t>Galactosemia</a:t>
            </a:r>
            <a:r>
              <a:rPr lang="en-GB" sz="4000" dirty="0">
                <a:solidFill>
                  <a:srgbClr val="C00000"/>
                </a:solidFill>
              </a:rPr>
              <a:t>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Galactosemia: is a rare genetic disorder characterized by the inability to metabolize galactose due to deficiency in one of the three enzymes involved in galactose metabolism: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586682" y="2448759"/>
            <a:ext cx="7017766" cy="4364617"/>
            <a:chOff x="1187624" y="2493383"/>
            <a:chExt cx="7017766" cy="4364617"/>
          </a:xfrm>
        </p:grpSpPr>
        <p:grpSp>
          <p:nvGrpSpPr>
            <p:cNvPr id="13" name="Group 12"/>
            <p:cNvGrpSpPr/>
            <p:nvPr/>
          </p:nvGrpSpPr>
          <p:grpSpPr>
            <a:xfrm>
              <a:off x="1187624" y="2493383"/>
              <a:ext cx="7017766" cy="4364617"/>
              <a:chOff x="1187624" y="2493383"/>
              <a:chExt cx="7017766" cy="436461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87624" y="2493383"/>
                <a:ext cx="7017766" cy="4364617"/>
                <a:chOff x="1187624" y="2493383"/>
                <a:chExt cx="7017766" cy="436461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13"/>
                <a:stretch/>
              </p:blipFill>
              <p:spPr>
                <a:xfrm>
                  <a:off x="1396401" y="2493383"/>
                  <a:ext cx="6808989" cy="4364617"/>
                </a:xfrm>
                <a:prstGeom prst="rect">
                  <a:avLst/>
                </a:prstGeom>
              </p:spPr>
            </p:pic>
            <p:sp>
              <p:nvSpPr>
                <p:cNvPr id="10" name="Rounded Rectangle 9"/>
                <p:cNvSpPr/>
                <p:nvPr/>
              </p:nvSpPr>
              <p:spPr>
                <a:xfrm>
                  <a:off x="1187624" y="5649443"/>
                  <a:ext cx="3960440" cy="11967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2195736" y="4509120"/>
                <a:ext cx="1008112" cy="126631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670134" y="5139875"/>
              <a:ext cx="360040" cy="8199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ultiply 16"/>
          <p:cNvSpPr/>
          <p:nvPr/>
        </p:nvSpPr>
        <p:spPr>
          <a:xfrm>
            <a:off x="4777728" y="3749153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836944" y="270892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851920" y="486916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22797" y="3707740"/>
            <a:ext cx="215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Classic Galactosemia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69"/>
    </mc:Choice>
    <mc:Fallback xmlns="">
      <p:transition spd="slow" advTm="7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Other substrates enter Glycolysis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3419872" y="1584508"/>
            <a:ext cx="2808312" cy="4724812"/>
            <a:chOff x="2987824" y="1440493"/>
            <a:chExt cx="2808312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1440493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63888" y="244860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352872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27984" y="1946545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299695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563888" y="4536837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4008" y="5733257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G3P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7824" y="5733256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427984" y="397734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63888" y="5057467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44008" y="5096572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72610" y="5949280"/>
              <a:ext cx="44043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85677" y="2639857"/>
            <a:ext cx="3482572" cy="345246"/>
            <a:chOff x="385677" y="2639857"/>
            <a:chExt cx="3482572" cy="345246"/>
          </a:xfrm>
        </p:grpSpPr>
        <p:grpSp>
          <p:nvGrpSpPr>
            <p:cNvPr id="57" name="Group 56"/>
            <p:cNvGrpSpPr/>
            <p:nvPr/>
          </p:nvGrpSpPr>
          <p:grpSpPr>
            <a:xfrm>
              <a:off x="385677" y="2639857"/>
              <a:ext cx="2818171" cy="345246"/>
              <a:chOff x="320361" y="2541883"/>
              <a:chExt cx="2818171" cy="3452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20361" y="2545159"/>
                <a:ext cx="1017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Galactose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80911" y="2548575"/>
                <a:ext cx="742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Gal-1P</a:t>
                </a:r>
                <a:endParaRPr lang="en-US" sz="2000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09220" y="2541883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G1P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3182449" y="2829915"/>
              <a:ext cx="685800" cy="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4" idx="3"/>
              <a:endCxn id="56" idx="1"/>
            </p:cNvCxnSpPr>
            <p:nvPr/>
          </p:nvCxnSpPr>
          <p:spPr>
            <a:xfrm flipV="1">
              <a:off x="2388739" y="2809134"/>
              <a:ext cx="285797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341277" y="2829915"/>
              <a:ext cx="334784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877448" y="6139338"/>
            <a:ext cx="147710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179736" y="5267845"/>
            <a:ext cx="3256360" cy="969467"/>
            <a:chOff x="2179736" y="5229200"/>
            <a:chExt cx="3256360" cy="969467"/>
          </a:xfrm>
        </p:grpSpPr>
        <p:cxnSp>
          <p:nvCxnSpPr>
            <p:cNvPr id="103" name="Curved Connector 102"/>
            <p:cNvCxnSpPr/>
            <p:nvPr/>
          </p:nvCxnSpPr>
          <p:spPr>
            <a:xfrm flipV="1">
              <a:off x="2426915" y="5733255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2179736" y="5229200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354556" y="5517232"/>
              <a:ext cx="2081540" cy="681435"/>
              <a:chOff x="3354556" y="5517232"/>
              <a:chExt cx="2081540" cy="681435"/>
            </a:xfrm>
          </p:grpSpPr>
          <p:cxnSp>
            <p:nvCxnSpPr>
              <p:cNvPr id="118" name="Elbow Connector 117"/>
              <p:cNvCxnSpPr/>
              <p:nvPr/>
            </p:nvCxnSpPr>
            <p:spPr>
              <a:xfrm>
                <a:off x="3354556" y="5775551"/>
                <a:ext cx="2081540" cy="423116"/>
              </a:xfrm>
              <a:prstGeom prst="bentConnector3">
                <a:avLst>
                  <a:gd name="adj1" fmla="val 64904"/>
                </a:avLst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3370885" y="5517232"/>
                <a:ext cx="0" cy="25832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 flipH="1">
            <a:off x="6169820" y="2836607"/>
            <a:ext cx="2376263" cy="10244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99973" lon="11099993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73760" y="2852936"/>
            <a:ext cx="2558680" cy="1028492"/>
          </a:xfrm>
          <a:prstGeom prst="straightConnector1">
            <a:avLst/>
          </a:prstGeom>
          <a:ln w="123825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965666" y="1772816"/>
            <a:ext cx="2926814" cy="2082750"/>
            <a:chOff x="5821650" y="1860322"/>
            <a:chExt cx="2926814" cy="2082750"/>
          </a:xfrm>
        </p:grpSpPr>
        <p:sp>
          <p:nvSpPr>
            <p:cNvPr id="7" name="TextBox 6"/>
            <p:cNvSpPr txBox="1"/>
            <p:nvPr/>
          </p:nvSpPr>
          <p:spPr>
            <a:xfrm>
              <a:off x="7092280" y="2298358"/>
              <a:ext cx="1138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hexokinase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20163144">
              <a:off x="6467690" y="3035773"/>
              <a:ext cx="1050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isomerase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821650" y="1860322"/>
              <a:ext cx="2926814" cy="2082750"/>
              <a:chOff x="5821650" y="1860322"/>
              <a:chExt cx="2926814" cy="208275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821650" y="1860322"/>
                <a:ext cx="2926814" cy="2021706"/>
                <a:chOff x="5821650" y="1772816"/>
                <a:chExt cx="2926814" cy="202170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585966" y="2580402"/>
                  <a:ext cx="11624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Mannose-6p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171324" y="2188026"/>
                  <a:ext cx="1076" cy="50762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7724079" y="1772816"/>
                  <a:ext cx="8803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5821650" y="2858418"/>
                  <a:ext cx="2299071" cy="93610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Arrow Connector 64"/>
              <p:cNvCxnSpPr/>
              <p:nvPr/>
            </p:nvCxnSpPr>
            <p:spPr>
              <a:xfrm flipV="1">
                <a:off x="5925423" y="2960456"/>
                <a:ext cx="2381669" cy="9826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1331640" y="3337828"/>
            <a:ext cx="2545794" cy="735828"/>
            <a:chOff x="1331640" y="3337828"/>
            <a:chExt cx="2545794" cy="735828"/>
          </a:xfrm>
        </p:grpSpPr>
        <p:grpSp>
          <p:nvGrpSpPr>
            <p:cNvPr id="40" name="Group 39"/>
            <p:cNvGrpSpPr/>
            <p:nvPr/>
          </p:nvGrpSpPr>
          <p:grpSpPr>
            <a:xfrm>
              <a:off x="1331640" y="3735102"/>
              <a:ext cx="2413212" cy="338554"/>
              <a:chOff x="1331640" y="3735102"/>
              <a:chExt cx="2413212" cy="338554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1331640" y="3735102"/>
                <a:ext cx="91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Fructose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2267744" y="3933056"/>
                <a:ext cx="1477108" cy="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2099448" y="3337828"/>
              <a:ext cx="1777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 tissues)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96616" y="4033164"/>
            <a:ext cx="671483" cy="2204148"/>
            <a:chOff x="1296616" y="4033164"/>
            <a:chExt cx="671483" cy="2204148"/>
          </a:xfrm>
        </p:grpSpPr>
        <p:grpSp>
          <p:nvGrpSpPr>
            <p:cNvPr id="43" name="Group 42"/>
            <p:cNvGrpSpPr/>
            <p:nvPr/>
          </p:nvGrpSpPr>
          <p:grpSpPr>
            <a:xfrm>
              <a:off x="1475656" y="4033164"/>
              <a:ext cx="492443" cy="2204148"/>
              <a:chOff x="1475656" y="4033164"/>
              <a:chExt cx="492443" cy="2204148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H="1">
                <a:off x="1691680" y="4033164"/>
                <a:ext cx="4868" cy="1873019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475656" y="5898758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F1P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1084346" y="4778504"/>
              <a:ext cx="763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 liver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623" y="1143374"/>
            <a:ext cx="2924752" cy="1433698"/>
            <a:chOff x="660623" y="1143374"/>
            <a:chExt cx="2924752" cy="1433698"/>
          </a:xfrm>
        </p:grpSpPr>
        <p:grpSp>
          <p:nvGrpSpPr>
            <p:cNvPr id="17" name="Group 16"/>
            <p:cNvGrpSpPr/>
            <p:nvPr/>
          </p:nvGrpSpPr>
          <p:grpSpPr>
            <a:xfrm>
              <a:off x="660623" y="1143374"/>
              <a:ext cx="2924752" cy="1433698"/>
              <a:chOff x="477421" y="853179"/>
              <a:chExt cx="2924752" cy="143369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18" r="11831" b="73130"/>
              <a:stretch/>
            </p:blipFill>
            <p:spPr>
              <a:xfrm>
                <a:off x="477421" y="853179"/>
                <a:ext cx="1267625" cy="70145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83" t="61149"/>
              <a:stretch/>
            </p:blipFill>
            <p:spPr>
              <a:xfrm>
                <a:off x="2073286" y="1390859"/>
                <a:ext cx="1328887" cy="896018"/>
              </a:xfrm>
              <a:prstGeom prst="rect">
                <a:avLst/>
              </a:prstGeom>
            </p:spPr>
          </p:pic>
          <p:cxnSp>
            <p:nvCxnSpPr>
              <p:cNvPr id="66" name="Straight Arrow Connector 65"/>
              <p:cNvCxnSpPr/>
              <p:nvPr/>
            </p:nvCxnSpPr>
            <p:spPr>
              <a:xfrm flipV="1">
                <a:off x="1763688" y="1429923"/>
                <a:ext cx="287124" cy="699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2627784" y="1815796"/>
              <a:ext cx="0" cy="633493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27652" y="6325649"/>
            <a:ext cx="4995440" cy="415719"/>
            <a:chOff x="627652" y="6307439"/>
            <a:chExt cx="4995440" cy="415719"/>
          </a:xfrm>
        </p:grpSpPr>
        <p:grpSp>
          <p:nvGrpSpPr>
            <p:cNvPr id="84" name="Group 83"/>
            <p:cNvGrpSpPr/>
            <p:nvPr/>
          </p:nvGrpSpPr>
          <p:grpSpPr>
            <a:xfrm>
              <a:off x="627652" y="6358306"/>
              <a:ext cx="3368284" cy="364852"/>
              <a:chOff x="627652" y="6358306"/>
              <a:chExt cx="3368284" cy="36485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27652" y="6381328"/>
                <a:ext cx="2576196" cy="341830"/>
                <a:chOff x="475252" y="2639857"/>
                <a:chExt cx="2576196" cy="34183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75252" y="2639857"/>
                  <a:ext cx="2576196" cy="341830"/>
                  <a:chOff x="409936" y="2541883"/>
                  <a:chExt cx="2576196" cy="341830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09936" y="2545159"/>
                    <a:ext cx="9283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 </a:t>
                    </a:r>
                    <a:endParaRPr lang="en-US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765991" y="2541883"/>
                    <a:ext cx="1220141" cy="338554"/>
                  </a:xfrm>
                  <a:prstGeom prst="rect">
                    <a:avLst/>
                  </a:prstGeom>
                  <a:noFill/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Glycerol-3-P</a:t>
                    </a:r>
                    <a:endParaRPr lang="en-US" sz="1400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455580" y="2829915"/>
                  <a:ext cx="334784" cy="6692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Elbow Connector 81"/>
              <p:cNvCxnSpPr/>
              <p:nvPr/>
            </p:nvCxnSpPr>
            <p:spPr>
              <a:xfrm flipV="1">
                <a:off x="3203848" y="6358306"/>
                <a:ext cx="792088" cy="241286"/>
              </a:xfrm>
              <a:prstGeom prst="bentConnector2">
                <a:avLst/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3193674" y="6307439"/>
              <a:ext cx="2429418" cy="397929"/>
              <a:chOff x="3193674" y="6307439"/>
              <a:chExt cx="2429418" cy="397929"/>
            </a:xfrm>
          </p:grpSpPr>
          <p:cxnSp>
            <p:nvCxnSpPr>
              <p:cNvPr id="76" name="Elbow Connector 75"/>
              <p:cNvCxnSpPr/>
              <p:nvPr/>
            </p:nvCxnSpPr>
            <p:spPr>
              <a:xfrm rot="10800000" flipV="1">
                <a:off x="3193674" y="6366814"/>
                <a:ext cx="1807874" cy="33855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4110924" y="6307439"/>
                <a:ext cx="1512168" cy="128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1" name="Straight Arrow Connector 80"/>
          <p:cNvCxnSpPr/>
          <p:nvPr/>
        </p:nvCxnSpPr>
        <p:spPr>
          <a:xfrm flipH="1">
            <a:off x="3132403" y="2922494"/>
            <a:ext cx="721332" cy="176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98803" y="635514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glycerol</a:t>
            </a:r>
          </a:p>
          <a:p>
            <a:r>
              <a:rPr lang="en-US" sz="600" b="1" dirty="0"/>
              <a:t> </a:t>
            </a:r>
            <a:endParaRPr lang="en-US" sz="300" b="1" dirty="0"/>
          </a:p>
          <a:p>
            <a:pPr algn="ctr"/>
            <a:r>
              <a:rPr lang="en-US" sz="1050" b="1" dirty="0"/>
              <a:t>kinase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4F6720B-BD4A-824A-BB63-130DE1EFDAE0}"/>
              </a:ext>
            </a:extLst>
          </p:cNvPr>
          <p:cNvCxnSpPr>
            <a:cxnSpLocks/>
          </p:cNvCxnSpPr>
          <p:nvPr/>
        </p:nvCxnSpPr>
        <p:spPr>
          <a:xfrm flipH="1">
            <a:off x="4572000" y="6021288"/>
            <a:ext cx="431522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22FDF0EB-6F6C-984A-9A79-0DFB9410B92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43609" y="5589240"/>
            <a:ext cx="1368151" cy="892909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3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86"/>
    </mc:Choice>
    <mc:Fallback xmlns="">
      <p:transition spd="slow" advTm="470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Sources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980728"/>
            <a:ext cx="5113896" cy="4176464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Fructose: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Sucrose (table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 </a:t>
            </a: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fructose: fruits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(fruit sugar)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honey, vegetables</a:t>
            </a: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Sweetener: High Fructose Corn     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Syrup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(HFCS)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62" t="6196" r="15467" b="427"/>
          <a:stretch/>
        </p:blipFill>
        <p:spPr>
          <a:xfrm>
            <a:off x="6012160" y="1196752"/>
            <a:ext cx="1586464" cy="11953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72785" y="2580473"/>
            <a:ext cx="3763711" cy="1208567"/>
            <a:chOff x="5272785" y="2580473"/>
            <a:chExt cx="3763711" cy="1208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t="15919" b="9721"/>
            <a:stretch/>
          </p:blipFill>
          <p:spPr>
            <a:xfrm>
              <a:off x="5272785" y="2709797"/>
              <a:ext cx="2035519" cy="10072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4065" t="8356" r="12067" b="5153"/>
            <a:stretch/>
          </p:blipFill>
          <p:spPr>
            <a:xfrm>
              <a:off x="7380312" y="2580473"/>
              <a:ext cx="1656184" cy="120856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7475" t="27951" r="29526" b="5901"/>
          <a:stretch/>
        </p:blipFill>
        <p:spPr>
          <a:xfrm>
            <a:off x="3419872" y="4159088"/>
            <a:ext cx="3187647" cy="2510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3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15"/>
    </mc:Choice>
    <mc:Fallback xmlns="">
      <p:transition spd="slow" advTm="46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1700808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fructose is absorbed from intestinal lumen through GLUT5 found at the apical membrane of the intestinal absorptive cells (enterocytes)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2276872"/>
            <a:ext cx="8568952" cy="43651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absorption and entrance into cells is insulin independent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4427984" y="3633215"/>
            <a:ext cx="4680520" cy="2514906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394208" y="3849263"/>
            <a:ext cx="4470448" cy="24928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Glucose and Galactose are absorbed via SGLT1 at the apical end and then through GLUT2 at the basolateral membrane.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18"/>
    </mc:Choice>
    <mc:Fallback xmlns="">
      <p:transition spd="slow" advTm="21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Metabolic Pathways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5705872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can be metabolized by one of two metabolic pathways:</a:t>
            </a:r>
          </a:p>
          <a:p>
            <a:pPr algn="l" rtl="0"/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Major Pathway (called Fructose-1-phosphate) in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Liver</a:t>
            </a: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0050" lvl="1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 startAt="2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Minor Pathway in other tissues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(Extrahepatic cells like kidney and testis)</a:t>
            </a:r>
          </a:p>
          <a:p>
            <a:pPr algn="l" rtl="0"/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the fructose is phosphorylated by hexokinase and the generated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fructose-6-phosphate directly joins the glycolysis 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13833" b="6247"/>
          <a:stretch/>
        </p:blipFill>
        <p:spPr>
          <a:xfrm>
            <a:off x="1475656" y="2348880"/>
            <a:ext cx="6052768" cy="2289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34"/>
    </mc:Choice>
    <mc:Fallback xmlns="">
      <p:transition spd="slow" advTm="17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0686" y="1052736"/>
            <a:ext cx="8679940" cy="101099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Fructose-1-phosphate (F-1-P) pathway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(Fructolysis)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consists of 3 steps: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9173" b="8272"/>
          <a:stretch/>
        </p:blipFill>
        <p:spPr>
          <a:xfrm>
            <a:off x="5652120" y="2492896"/>
            <a:ext cx="2314924" cy="20162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04048" y="4642031"/>
            <a:ext cx="4157164" cy="1811305"/>
            <a:chOff x="4951340" y="4642031"/>
            <a:chExt cx="4157164" cy="1811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56729" r="52089"/>
            <a:stretch/>
          </p:blipFill>
          <p:spPr>
            <a:xfrm>
              <a:off x="4951340" y="4642031"/>
              <a:ext cx="4157164" cy="173929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16616" y="6084004"/>
              <a:ext cx="883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(DHAP)</a:t>
              </a:r>
            </a:p>
          </p:txBody>
        </p:sp>
      </p:grp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467544" y="1700808"/>
            <a:ext cx="5109426" cy="51292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fructose by the hepatic enzyme </a:t>
            </a: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fructokinase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to generate fructose-1-phosphate. This step is important to trap fructose inside hepatocytes and to destabilize fructose (an activation step)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cleavage of F-1-P by aldolase b (also known as F-1-P Aldolase)   to produce dihydroxyacetone phosphate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(DHAP)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glyceraldehyde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18"/>
    </mc:Choice>
    <mc:Fallback xmlns="">
      <p:transition spd="slow" advTm="38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123728" y="949370"/>
            <a:ext cx="3744416" cy="4032643"/>
            <a:chOff x="4788024" y="908720"/>
            <a:chExt cx="4359460" cy="48967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24" y="908720"/>
              <a:ext cx="4063960" cy="489673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788024" y="4221088"/>
              <a:ext cx="2448272" cy="936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60500" r="20029" b="1878"/>
          <a:stretch/>
        </p:blipFill>
        <p:spPr>
          <a:xfrm>
            <a:off x="3815916" y="4581128"/>
            <a:ext cx="3420380" cy="16561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70385" y="3018160"/>
            <a:ext cx="2283213" cy="2355056"/>
            <a:chOff x="7236296" y="3437867"/>
            <a:chExt cx="2283213" cy="235505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281053" y="3848576"/>
              <a:ext cx="14017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46159" y="3677624"/>
              <a:ext cx="706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Glycerol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36296" y="3437867"/>
              <a:ext cx="1446457" cy="37238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dehydrogenase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9049361" y="3899507"/>
              <a:ext cx="6674" cy="14445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8654543" y="4267582"/>
              <a:ext cx="842364" cy="3810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kinase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04829" y="5331258"/>
              <a:ext cx="1014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Glycerol-3-phosphate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2553" y="5066265"/>
            <a:ext cx="1302441" cy="1153691"/>
            <a:chOff x="7524328" y="5085184"/>
            <a:chExt cx="1302441" cy="115369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9" t="79400" r="15897" b="2751"/>
            <a:stretch/>
          </p:blipFill>
          <p:spPr>
            <a:xfrm>
              <a:off x="7524328" y="5365490"/>
              <a:ext cx="1084611" cy="655798"/>
            </a:xfrm>
            <a:prstGeom prst="rect">
              <a:avLst/>
            </a:prstGeom>
          </p:spPr>
        </p:pic>
        <p:sp>
          <p:nvSpPr>
            <p:cNvPr id="43" name="Rounded Rectangle 42"/>
            <p:cNvSpPr/>
            <p:nvPr/>
          </p:nvSpPr>
          <p:spPr>
            <a:xfrm rot="16200000">
              <a:off x="8102759" y="5514865"/>
              <a:ext cx="1153691" cy="29432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Triglycerides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67121" y="3702626"/>
            <a:ext cx="1414271" cy="551668"/>
            <a:chOff x="3508896" y="3702626"/>
            <a:chExt cx="1414271" cy="55166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842335" y="3702626"/>
              <a:ext cx="1051431" cy="55166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3508896" y="3861048"/>
              <a:ext cx="1414271" cy="3012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Triose phosphate isomerase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74023" y="3721100"/>
            <a:ext cx="4364502" cy="1485900"/>
            <a:chOff x="3115798" y="3721100"/>
            <a:chExt cx="4364502" cy="1485900"/>
          </a:xfrm>
        </p:grpSpPr>
        <p:sp>
          <p:nvSpPr>
            <p:cNvPr id="21" name="Freeform 20"/>
            <p:cNvSpPr/>
            <p:nvPr/>
          </p:nvSpPr>
          <p:spPr>
            <a:xfrm>
              <a:off x="3115798" y="3721100"/>
              <a:ext cx="4364502" cy="1485900"/>
            </a:xfrm>
            <a:custGeom>
              <a:avLst/>
              <a:gdLst>
                <a:gd name="connsiteX0" fmla="*/ 313202 w 4364502"/>
                <a:gd name="connsiteY0" fmla="*/ 0 h 1485900"/>
                <a:gd name="connsiteX1" fmla="*/ 414802 w 4364502"/>
                <a:gd name="connsiteY1" fmla="*/ 660400 h 1485900"/>
                <a:gd name="connsiteX2" fmla="*/ 4364502 w 4364502"/>
                <a:gd name="connsiteY2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4502" h="1485900">
                  <a:moveTo>
                    <a:pt x="313202" y="0"/>
                  </a:moveTo>
                  <a:cubicBezTo>
                    <a:pt x="26393" y="206375"/>
                    <a:pt x="-260415" y="412750"/>
                    <a:pt x="414802" y="660400"/>
                  </a:cubicBezTo>
                  <a:cubicBezTo>
                    <a:pt x="1090019" y="908050"/>
                    <a:pt x="4364502" y="1485900"/>
                    <a:pt x="4364502" y="1485900"/>
                  </a:cubicBezTo>
                </a:path>
              </a:pathLst>
            </a:custGeom>
            <a:noFill/>
            <a:ln>
              <a:solidFill>
                <a:srgbClr val="0000FF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894033" y="4797152"/>
              <a:ext cx="1414271" cy="301205"/>
            </a:xfrm>
            <a:prstGeom prst="roundRect">
              <a:avLst/>
            </a:prstGeom>
            <a:solidFill>
              <a:srgbClr val="F58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Dehydrogenase </a:t>
              </a:r>
              <a:endParaRPr lang="en-US" sz="1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14433" y="3501008"/>
            <a:ext cx="527585" cy="648072"/>
            <a:chOff x="5314433" y="3501008"/>
            <a:chExt cx="527585" cy="648072"/>
          </a:xfrm>
        </p:grpSpPr>
        <p:sp>
          <p:nvSpPr>
            <p:cNvPr id="20" name="Freeform 19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44815" y="3718723"/>
            <a:ext cx="527585" cy="648072"/>
            <a:chOff x="5314433" y="3501008"/>
            <a:chExt cx="527585" cy="648072"/>
          </a:xfrm>
        </p:grpSpPr>
        <p:sp>
          <p:nvSpPr>
            <p:cNvPr id="48" name="Freeform 47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94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261"/>
    </mc:Choice>
    <mc:Fallback xmlns="">
      <p:transition spd="slow" advTm="59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1225655"/>
            <a:ext cx="8748464" cy="55157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glyceraldehyde to form glyceraldehyde-3-phosphate (GAP) by triose kinase. Alternatively, glyceraldehyde is reduced to glycerol by glycerol dehydrogenase then       phosphorylated by glycerol kinase to produce  glycerol-3-phosphate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(reversibly converted to DHAP)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DHAP is reversibly converted by isomerase to GAP so can join the glycolysis at this point.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u="sng" dirty="0">
                <a:latin typeface="Arial" charset="0"/>
                <a:ea typeface="Arial" charset="0"/>
                <a:cs typeface="Arial" charset="0"/>
              </a:rPr>
              <a:t>Conclusion: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glyceraldehyde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are very important intermediates which connect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carbohydrates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lipid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81"/>
    </mc:Choice>
    <mc:Fallback xmlns="">
      <p:transition spd="slow" advTm="17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Fates of Fructolysis intermediates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5" y="980729"/>
            <a:ext cx="7066093" cy="72728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Fates of fructose metabolism                  intermediates in liver: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ATP generation 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Directed towards glycogen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replenishment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Once liver glycogen is  </a:t>
            </a:r>
          </a:p>
          <a:p>
            <a:pPr marL="0" indent="0" algn="l" rtl="0"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replenished, the intermediates </a:t>
            </a:r>
          </a:p>
          <a:p>
            <a:pPr marL="0" indent="0" algn="l" rtl="0"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are primarily directed toward </a:t>
            </a:r>
          </a:p>
          <a:p>
            <a:pPr marL="0" indent="0" algn="l" rtl="0"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triglyceride synthesis (T.G) and the                                   </a:t>
            </a:r>
          </a:p>
          <a:p>
            <a:pPr marL="0" indent="0" algn="l" rtl="0"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prolonged unregulated T.G.                                    </a:t>
            </a:r>
          </a:p>
          <a:p>
            <a:pPr marL="0" indent="0" algn="l" rtl="0"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formation can lead to                                                  </a:t>
            </a:r>
          </a:p>
          <a:p>
            <a:pPr marL="0" indent="0" algn="l" rtl="0"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non-alcoholic to fatty liver                                     </a:t>
            </a:r>
          </a:p>
          <a:p>
            <a:pPr marL="0" indent="0" algn="l" rtl="0"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disease and obesity   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76256" y="1268760"/>
            <a:ext cx="2232248" cy="4724812"/>
            <a:chOff x="6885564" y="1648008"/>
            <a:chExt cx="2232248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6885564" y="1648008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85564" y="265612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85564" y="373624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749660" y="2154060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749660" y="320446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6885564" y="4744352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65684" y="5940772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G3P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749660" y="418486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885564" y="5264982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965684" y="5304087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244185" y="5253916"/>
            <a:ext cx="2081540" cy="681435"/>
            <a:chOff x="3354556" y="5517232"/>
            <a:chExt cx="2081540" cy="681435"/>
          </a:xfrm>
        </p:grpSpPr>
        <p:cxnSp>
          <p:nvCxnSpPr>
            <p:cNvPr id="25" name="Elbow Connector 24"/>
            <p:cNvCxnSpPr/>
            <p:nvPr/>
          </p:nvCxnSpPr>
          <p:spPr>
            <a:xfrm>
              <a:off x="3354556" y="5775551"/>
              <a:ext cx="2081540" cy="423116"/>
            </a:xfrm>
            <a:prstGeom prst="bentConnector3">
              <a:avLst>
                <a:gd name="adj1" fmla="val 64904"/>
              </a:avLst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0885" y="5517232"/>
              <a:ext cx="0" cy="25832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420671" y="3140968"/>
            <a:ext cx="1383578" cy="746305"/>
            <a:chOff x="5420670" y="3250251"/>
            <a:chExt cx="1383578" cy="74630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583498" y="3996556"/>
              <a:ext cx="122075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20670" y="3250251"/>
              <a:ext cx="12327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</a:t>
              </a:r>
            </a:p>
            <a:p>
              <a:pPr algn="ctr"/>
              <a:r>
                <a:rPr lang="en-US" sz="1400" b="1" dirty="0"/>
                <a:t> tissues)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66337" y="3405425"/>
            <a:ext cx="2713975" cy="2574217"/>
            <a:chOff x="4666336" y="3798602"/>
            <a:chExt cx="2713975" cy="2574217"/>
          </a:xfrm>
        </p:grpSpPr>
        <p:sp>
          <p:nvSpPr>
            <p:cNvPr id="16" name="Rounded Rectangle 15"/>
            <p:cNvSpPr/>
            <p:nvPr/>
          </p:nvSpPr>
          <p:spPr>
            <a:xfrm>
              <a:off x="6228183" y="5940771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05443" y="5835400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69364" y="5331345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6336" y="3798602"/>
              <a:ext cx="913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Fructose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737502" y="4096664"/>
              <a:ext cx="577989" cy="2204148"/>
              <a:chOff x="1390110" y="4033164"/>
              <a:chExt cx="577989" cy="220414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5656" y="4033164"/>
                <a:ext cx="492443" cy="2204148"/>
                <a:chOff x="1475656" y="4033164"/>
                <a:chExt cx="492443" cy="2204148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1691680" y="4033164"/>
                  <a:ext cx="4868" cy="1873019"/>
                </a:xfrm>
                <a:prstGeom prst="straightConnector1">
                  <a:avLst/>
                </a:prstGeom>
                <a:ln w="28575">
                  <a:solidFill>
                    <a:schemeClr val="accent6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475656" y="5898758"/>
                  <a:ext cx="4924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effectLst>
                        <a:glow rad="101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F1P</a:t>
                  </a:r>
                  <a:endParaRPr lang="en-US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1177840" y="4778504"/>
                <a:ext cx="7630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in liver</a:t>
                </a:r>
              </a:p>
            </p:txBody>
          </p:sp>
        </p:grp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 flipV="1">
              <a:off x="5219299" y="6186509"/>
              <a:ext cx="864868" cy="16329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61297" y="6050786"/>
            <a:ext cx="4373896" cy="523220"/>
            <a:chOff x="3517280" y="6418647"/>
            <a:chExt cx="4373896" cy="523220"/>
          </a:xfrm>
        </p:grpSpPr>
        <p:grpSp>
          <p:nvGrpSpPr>
            <p:cNvPr id="37" name="Group 36"/>
            <p:cNvGrpSpPr/>
            <p:nvPr/>
          </p:nvGrpSpPr>
          <p:grpSpPr>
            <a:xfrm>
              <a:off x="3517280" y="6440016"/>
              <a:ext cx="4373896" cy="364852"/>
              <a:chOff x="627652" y="6358306"/>
              <a:chExt cx="4373896" cy="36485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27652" y="6358306"/>
                <a:ext cx="3368284" cy="364852"/>
                <a:chOff x="627652" y="6358306"/>
                <a:chExt cx="3368284" cy="36485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627652" y="6381328"/>
                  <a:ext cx="2576196" cy="341830"/>
                  <a:chOff x="475252" y="2639857"/>
                  <a:chExt cx="2576196" cy="34183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475252" y="2639857"/>
                    <a:ext cx="2576196" cy="341830"/>
                    <a:chOff x="409936" y="2541883"/>
                    <a:chExt cx="2576196" cy="341830"/>
                  </a:xfrm>
                </p:grpSpPr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409936" y="2545159"/>
                      <a:ext cx="92839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 </a:t>
                      </a:r>
                      <a:endParaRPr lang="en-US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765991" y="2541883"/>
                      <a:ext cx="1220141" cy="338554"/>
                    </a:xfrm>
                    <a:prstGeom prst="rect">
                      <a:avLst/>
                    </a:prstGeom>
                    <a:noFill/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Glycerol-3-P</a:t>
                      </a:r>
                      <a:endParaRPr lang="en-US" sz="14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</p:grpSp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1455580" y="2829915"/>
                    <a:ext cx="334784" cy="6692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tailEnd type="triangle"/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Elbow Connector 42"/>
                <p:cNvCxnSpPr/>
                <p:nvPr/>
              </p:nvCxnSpPr>
              <p:spPr>
                <a:xfrm flipV="1">
                  <a:off x="3203848" y="6358306"/>
                  <a:ext cx="792088" cy="241286"/>
                </a:xfrm>
                <a:prstGeom prst="bentConnector2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Elbow Connector 39"/>
              <p:cNvCxnSpPr/>
              <p:nvPr/>
            </p:nvCxnSpPr>
            <p:spPr>
              <a:xfrm rot="10800000" flipV="1">
                <a:off x="3193674" y="6366814"/>
                <a:ext cx="1807874" cy="33855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317459" y="6418647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glycerol</a:t>
              </a:r>
            </a:p>
            <a:p>
              <a:r>
                <a:rPr lang="en-US" sz="600" b="1" dirty="0"/>
                <a:t> </a:t>
              </a:r>
              <a:endParaRPr lang="en-US" sz="300" b="1" dirty="0"/>
            </a:p>
            <a:p>
              <a:pPr algn="ctr"/>
              <a:r>
                <a:rPr lang="en-US" sz="1050" b="1" dirty="0"/>
                <a:t>kinase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71800" y="1909095"/>
            <a:ext cx="4053657" cy="1075157"/>
            <a:chOff x="416745" y="1353425"/>
            <a:chExt cx="4053657" cy="1075157"/>
          </a:xfrm>
        </p:grpSpPr>
        <p:grpSp>
          <p:nvGrpSpPr>
            <p:cNvPr id="52" name="Group 51"/>
            <p:cNvGrpSpPr/>
            <p:nvPr/>
          </p:nvGrpSpPr>
          <p:grpSpPr>
            <a:xfrm>
              <a:off x="416745" y="1353425"/>
              <a:ext cx="3939231" cy="1075157"/>
              <a:chOff x="416745" y="1353425"/>
              <a:chExt cx="3930854" cy="107515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16745" y="1628800"/>
                <a:ext cx="3930854" cy="577772"/>
                <a:chOff x="416745" y="1628800"/>
                <a:chExt cx="3930854" cy="577772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16745" y="1662916"/>
                  <a:ext cx="3930854" cy="410813"/>
                  <a:chOff x="378648" y="1650035"/>
                  <a:chExt cx="3930854" cy="410813"/>
                </a:xfrm>
              </p:grpSpPr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78648" y="1731863"/>
                    <a:ext cx="2430923" cy="328985"/>
                    <a:chOff x="353248" y="2511251"/>
                    <a:chExt cx="2430923" cy="328985"/>
                  </a:xfrm>
                </p:grpSpPr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729780" y="2532459"/>
                      <a:ext cx="105439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Glucose 1-p</a:t>
                      </a:r>
                      <a:endParaRPr lang="en-US" b="1" dirty="0"/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53248" y="2511251"/>
                      <a:ext cx="9191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Glycogen </a:t>
                      </a:r>
                      <a:endParaRPr lang="en-US" b="1" dirty="0"/>
                    </a:p>
                  </p:txBody>
                </p:sp>
              </p:grp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924186" y="1650035"/>
                    <a:ext cx="1385316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r>
                      <a:rPr lang="en-US" sz="105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phosphoglucomutase</a:t>
                    </a:r>
                    <a:endParaRPr lang="en-US" b="1" dirty="0">
                      <a:solidFill>
                        <a:sysClr val="windowText" lastClr="000000"/>
                      </a:solidFill>
                      <a:effectLst>
                        <a:glow rad="101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34209" r="50836" b="58234"/>
                <a:stretch/>
              </p:blipFill>
              <p:spPr>
                <a:xfrm>
                  <a:off x="1158443" y="1628800"/>
                  <a:ext cx="787403" cy="144016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46568" r="50836" b="43120"/>
                <a:stretch/>
              </p:blipFill>
              <p:spPr>
                <a:xfrm>
                  <a:off x="1155079" y="2010049"/>
                  <a:ext cx="787403" cy="196523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1013505" y="2166972"/>
                <a:ext cx="918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glycogenesis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70986" y="1353425"/>
                <a:ext cx="10256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glycogenolysis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832016" y="1915922"/>
              <a:ext cx="1638386" cy="77839"/>
              <a:chOff x="2832016" y="1915922"/>
              <a:chExt cx="1638386" cy="77839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2836098" y="1915922"/>
                <a:ext cx="1634304" cy="91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2832016" y="1988840"/>
                <a:ext cx="1604520" cy="4921"/>
              </a:xfrm>
              <a:prstGeom prst="straightConnector1">
                <a:avLst/>
              </a:prstGeom>
              <a:ln w="19050">
                <a:tailEnd type="triangl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Curved Connector 27"/>
          <p:cNvCxnSpPr>
            <a:cxnSpLocks/>
          </p:cNvCxnSpPr>
          <p:nvPr/>
        </p:nvCxnSpPr>
        <p:spPr>
          <a:xfrm rot="10800000" flipV="1">
            <a:off x="4067945" y="5272394"/>
            <a:ext cx="1368151" cy="892909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03F9573-FD63-7946-BB5B-B096EDE1C534}"/>
              </a:ext>
            </a:extLst>
          </p:cNvPr>
          <p:cNvGrpSpPr/>
          <p:nvPr/>
        </p:nvGrpSpPr>
        <p:grpSpPr>
          <a:xfrm>
            <a:off x="7236296" y="6144163"/>
            <a:ext cx="2232248" cy="678505"/>
            <a:chOff x="7236296" y="6216171"/>
            <a:chExt cx="2232248" cy="67850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F04C1E9-82C1-4743-9F86-46BAEAEFFF45}"/>
                </a:ext>
              </a:extLst>
            </p:cNvPr>
            <p:cNvCxnSpPr>
              <a:cxnSpLocks/>
            </p:cNvCxnSpPr>
            <p:nvPr/>
          </p:nvCxnSpPr>
          <p:spPr>
            <a:xfrm>
              <a:off x="8532440" y="6216171"/>
              <a:ext cx="0" cy="383421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6D5AF8F-7115-F747-AA65-B21F678505F9}"/>
                </a:ext>
              </a:extLst>
            </p:cNvPr>
            <p:cNvSpPr txBox="1"/>
            <p:nvPr/>
          </p:nvSpPr>
          <p:spPr>
            <a:xfrm>
              <a:off x="7236296" y="652534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ATP generation</a:t>
              </a: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CF47143-BBD3-7642-B085-1A750F185F86}"/>
              </a:ext>
            </a:extLst>
          </p:cNvPr>
          <p:cNvCxnSpPr>
            <a:cxnSpLocks/>
          </p:cNvCxnSpPr>
          <p:nvPr/>
        </p:nvCxnSpPr>
        <p:spPr>
          <a:xfrm flipH="1">
            <a:off x="7452320" y="5733256"/>
            <a:ext cx="431522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4A768C9-ED22-2344-8000-A7716A2F6509}"/>
              </a:ext>
            </a:extLst>
          </p:cNvPr>
          <p:cNvCxnSpPr/>
          <p:nvPr/>
        </p:nvCxnSpPr>
        <p:spPr>
          <a:xfrm>
            <a:off x="7452320" y="5805264"/>
            <a:ext cx="440432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7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29"/>
    </mc:Choice>
    <mc:Fallback xmlns="">
      <p:transition spd="slow" advTm="215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|76.2|183.1|23|8.9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31.2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|27.9|2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.6|26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5|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5.1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|10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2|74.8|33.8|53.7|6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93.3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649.6|325.7|2.4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4" ma:contentTypeDescription="Create a new document." ma:contentTypeScope="" ma:versionID="f379bdb86385d437c40248a7db96be05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3ad48cd864f16927c1f2a7bf6f2fb2e3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E6B607-A76A-42C3-BCA8-A71625978CD1}"/>
</file>

<file path=customXml/itemProps2.xml><?xml version="1.0" encoding="utf-8"?>
<ds:datastoreItem xmlns:ds="http://schemas.openxmlformats.org/officeDocument/2006/customXml" ds:itemID="{D37D4C66-72B4-4717-988C-0B235125E0A9}"/>
</file>

<file path=customXml/itemProps3.xml><?xml version="1.0" encoding="utf-8"?>
<ds:datastoreItem xmlns:ds="http://schemas.openxmlformats.org/officeDocument/2006/customXml" ds:itemID="{456B2B5A-8C11-4807-84C0-4AF26A0A2E25}"/>
</file>

<file path=docProps/app.xml><?xml version="1.0" encoding="utf-8"?>
<Properties xmlns="http://schemas.openxmlformats.org/officeDocument/2006/extended-properties" xmlns:vt="http://schemas.openxmlformats.org/officeDocument/2006/docPropsVTypes">
  <TotalTime>77357</TotalTime>
  <Words>1031</Words>
  <Application>Microsoft Macintosh PowerPoint</Application>
  <PresentationFormat>On-screen Show (4:3)</PresentationFormat>
  <Paragraphs>243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سمة Office</vt:lpstr>
      <vt:lpstr>Fructose &amp; Galactose Metabolism </vt:lpstr>
      <vt:lpstr>Other substrates enter Glycolysis</vt:lpstr>
      <vt:lpstr>  Fructose Sources  </vt:lpstr>
      <vt:lpstr>  Fructose Absorption  </vt:lpstr>
      <vt:lpstr>  Fructose Metabolic Pathways </vt:lpstr>
      <vt:lpstr>  Fructose Metabolism in Liver</vt:lpstr>
      <vt:lpstr>  Fructose Metabolism in Liver</vt:lpstr>
      <vt:lpstr>  Fructose Metabolism in Liver</vt:lpstr>
      <vt:lpstr>  Fates of Fructolysis intermediates </vt:lpstr>
      <vt:lpstr>  Abnormalities in Fructose Metabolism </vt:lpstr>
      <vt:lpstr>Hereditary Fructose Intolerance (HFI)</vt:lpstr>
      <vt:lpstr>Dietary Fructose Intolerance (DFI)</vt:lpstr>
      <vt:lpstr>  Galactose Sources </vt:lpstr>
      <vt:lpstr>  Galactose Absorption  </vt:lpstr>
      <vt:lpstr>  Galactose Metabolism   </vt:lpstr>
      <vt:lpstr>  Galactose Metabolism   </vt:lpstr>
      <vt:lpstr>  Galactosemia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851</cp:revision>
  <dcterms:created xsi:type="dcterms:W3CDTF">2014-10-12T07:45:16Z</dcterms:created>
  <dcterms:modified xsi:type="dcterms:W3CDTF">2022-05-15T08:59:32Z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