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15211-4254-4C6F-B01B-DB239E6EB1D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4218-5078-4040-84E3-66A93118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0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5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6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06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AD90-C364-48BD-ACDE-DDF8E7058367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8BD2-1951-4CF8-B343-6EE4BB944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1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DIGESTIVE SYSTEM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2" t="10727" r="864" b="13415"/>
          <a:stretch/>
        </p:blipFill>
        <p:spPr>
          <a:xfrm>
            <a:off x="97353" y="0"/>
            <a:ext cx="119536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2" t="10727" r="821" b="7841"/>
          <a:stretch/>
        </p:blipFill>
        <p:spPr>
          <a:xfrm>
            <a:off x="100084" y="122830"/>
            <a:ext cx="12091916" cy="66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7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9" t="9931" r="1493" b="25560"/>
          <a:stretch/>
        </p:blipFill>
        <p:spPr>
          <a:xfrm>
            <a:off x="0" y="122830"/>
            <a:ext cx="12010031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41" t="11523" r="1716" b="11225"/>
          <a:stretch/>
        </p:blipFill>
        <p:spPr>
          <a:xfrm>
            <a:off x="0" y="136478"/>
            <a:ext cx="12192000" cy="6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8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40" t="11523" r="1045" b="29144"/>
          <a:stretch/>
        </p:blipFill>
        <p:spPr>
          <a:xfrm>
            <a:off x="0" y="95534"/>
            <a:ext cx="12064621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9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8" t="13913" r="1269" b="7044"/>
          <a:stretch/>
        </p:blipFill>
        <p:spPr>
          <a:xfrm>
            <a:off x="0" y="95535"/>
            <a:ext cx="12037325" cy="6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3" t="10925" r="1268" b="26955"/>
          <a:stretch/>
        </p:blipFill>
        <p:spPr>
          <a:xfrm>
            <a:off x="95534" y="0"/>
            <a:ext cx="119417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29" t="11126" r="5411" b="72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84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105" t="11723" r="5298" b="67571"/>
          <a:stretch/>
        </p:blipFill>
        <p:spPr>
          <a:xfrm>
            <a:off x="341194" y="457200"/>
            <a:ext cx="11218460" cy="2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11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194" t="11125" r="8993" b="7641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1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3028"/>
            <a:ext cx="10515600" cy="1325563"/>
          </a:xfrm>
        </p:spPr>
        <p:txBody>
          <a:bodyPr/>
          <a:lstStyle/>
          <a:p>
            <a:r>
              <a:rPr lang="en-US" b="1" dirty="0"/>
              <a:t>Anatomy and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4766"/>
            <a:ext cx="6531429" cy="567463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digestive system, also called the </a:t>
            </a:r>
            <a:r>
              <a:rPr lang="en-US" sz="2400" b="1" i="1" dirty="0" smtClean="0"/>
              <a:t>gastrointestinal </a:t>
            </a:r>
            <a:r>
              <a:rPr lang="en-US" sz="2400" b="1" dirty="0" smtClean="0"/>
              <a:t>(GI</a:t>
            </a:r>
            <a:r>
              <a:rPr lang="en-US" sz="2400" b="1" dirty="0"/>
              <a:t>) </a:t>
            </a:r>
            <a:r>
              <a:rPr lang="en-US" sz="2400" dirty="0"/>
              <a:t>system, consists of a digestive tube called </a:t>
            </a:r>
            <a:r>
              <a:rPr lang="en-US" sz="2400" dirty="0" smtClean="0"/>
              <a:t>the </a:t>
            </a:r>
            <a:r>
              <a:rPr lang="en-US" sz="2400" b="1" i="1" dirty="0" smtClean="0"/>
              <a:t>GI </a:t>
            </a:r>
            <a:r>
              <a:rPr lang="en-US" sz="2400" b="1" i="1" dirty="0"/>
              <a:t>tract </a:t>
            </a:r>
            <a:r>
              <a:rPr lang="en-US" sz="2400" dirty="0"/>
              <a:t>or </a:t>
            </a:r>
            <a:r>
              <a:rPr lang="en-US" sz="2400" b="1" i="1" dirty="0"/>
              <a:t>alimentary canal</a:t>
            </a:r>
            <a:r>
              <a:rPr lang="en-US" sz="2400" i="1" dirty="0"/>
              <a:t>, </a:t>
            </a:r>
            <a:r>
              <a:rPr lang="en-US" sz="2400" dirty="0"/>
              <a:t>and several </a:t>
            </a:r>
            <a:r>
              <a:rPr lang="en-US" sz="2400" dirty="0" smtClean="0"/>
              <a:t>accessory organs </a:t>
            </a:r>
            <a:r>
              <a:rPr lang="en-US" sz="2400" dirty="0"/>
              <a:t>whose primary function is to break </a:t>
            </a:r>
            <a:r>
              <a:rPr lang="en-US" sz="2400" dirty="0" smtClean="0"/>
              <a:t>down food</a:t>
            </a:r>
            <a:r>
              <a:rPr lang="en-US" sz="2400" dirty="0"/>
              <a:t>, prepare it for absorption, and eliminate </a:t>
            </a:r>
            <a:r>
              <a:rPr lang="en-US" sz="2400" dirty="0" smtClean="0"/>
              <a:t>waste. The </a:t>
            </a:r>
            <a:r>
              <a:rPr lang="en-US" sz="2400" dirty="0"/>
              <a:t>GI tract, extending from the mouth to the </a:t>
            </a:r>
            <a:r>
              <a:rPr lang="en-US" sz="2400" dirty="0" smtClean="0"/>
              <a:t>anus.</a:t>
            </a:r>
          </a:p>
          <a:p>
            <a:pPr algn="just"/>
            <a:r>
              <a:rPr lang="en-US" sz="2400" dirty="0"/>
              <a:t>Food passing along the GI tract is mixed with digestive enzymes and broken down into nutrient molecules, which are absorbed in the bloodstream. </a:t>
            </a:r>
          </a:p>
          <a:p>
            <a:pPr algn="just"/>
            <a:r>
              <a:rPr lang="en-US" sz="2400" dirty="0"/>
              <a:t>Undigested waste materials not absorbed by the blood are then eliminated from the body through defecation. </a:t>
            </a:r>
            <a:r>
              <a:rPr lang="en-US" sz="2400" dirty="0" smtClean="0"/>
              <a:t>Included </a:t>
            </a:r>
            <a:r>
              <a:rPr lang="en-US" sz="2400" dirty="0"/>
              <a:t>in the digestive system are the accessory organs of digestion: the liver, gallbladder, and pancreas.</a:t>
            </a:r>
          </a:p>
          <a:p>
            <a:pPr algn="just"/>
            <a:endParaRPr lang="en-US" sz="1200" dirty="0"/>
          </a:p>
        </p:txBody>
      </p:sp>
      <p:pic>
        <p:nvPicPr>
          <p:cNvPr id="1028" name="Picture 4" descr="Overview of the Digestive System | Anatomy and Physiology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26" y="753156"/>
            <a:ext cx="4430119" cy="560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5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05" t="13116" r="8657" b="33723"/>
          <a:stretch/>
        </p:blipFill>
        <p:spPr>
          <a:xfrm>
            <a:off x="0" y="95535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53" t="11723" r="6081" b="98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1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329" t="11324" r="5298" b="7243"/>
          <a:stretch/>
        </p:blipFill>
        <p:spPr>
          <a:xfrm>
            <a:off x="0" y="95534"/>
            <a:ext cx="12192000" cy="67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7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52" t="10926" r="10112" b="12021"/>
          <a:stretch/>
        </p:blipFill>
        <p:spPr>
          <a:xfrm>
            <a:off x="0" y="0"/>
            <a:ext cx="12192000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15" t="10752" r="10448" b="44052"/>
          <a:stretch/>
        </p:blipFill>
        <p:spPr>
          <a:xfrm>
            <a:off x="136478" y="163773"/>
            <a:ext cx="12055521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63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56" t="10329" r="6754" b="983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4" t="10528" r="8657" b="8039"/>
          <a:stretch/>
        </p:blipFill>
        <p:spPr>
          <a:xfrm>
            <a:off x="0" y="122831"/>
            <a:ext cx="12192000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94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34" t="14311" r="4963" b="30339"/>
          <a:stretch/>
        </p:blipFill>
        <p:spPr>
          <a:xfrm>
            <a:off x="341194" y="415712"/>
            <a:ext cx="11495964" cy="61898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24131" y="1542197"/>
            <a:ext cx="4203511" cy="382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rgbClr val="FF0000"/>
                </a:solidFill>
              </a:rPr>
              <a:t>ملاحظة: اسماء الادوية  للاطلاع فقط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04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164" t="10528" r="13023" b="18990"/>
          <a:stretch/>
        </p:blipFill>
        <p:spPr>
          <a:xfrm>
            <a:off x="395785" y="286603"/>
            <a:ext cx="11682484" cy="6198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0859" y="1009934"/>
            <a:ext cx="4230806" cy="3821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 smtClean="0">
                <a:solidFill>
                  <a:srgbClr val="FF0000"/>
                </a:solidFill>
              </a:rPr>
              <a:t>ملاحظة: اسماء الادوية  للاطلاع فقط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1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28" t="11921" r="12351" b="11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5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16" t="38965" r="10794" b="6147"/>
          <a:stretch/>
        </p:blipFill>
        <p:spPr>
          <a:xfrm>
            <a:off x="838200" y="1351128"/>
            <a:ext cx="11103590" cy="5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23" t="11524" r="8881" b="8635"/>
          <a:stretch/>
        </p:blipFill>
        <p:spPr>
          <a:xfrm>
            <a:off x="95534" y="0"/>
            <a:ext cx="12096466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73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20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545" t="14510" r="5970" b="11225"/>
          <a:stretch/>
        </p:blipFill>
        <p:spPr>
          <a:xfrm>
            <a:off x="0" y="102358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0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Stomach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14" t="13246" r="5504" b="10539"/>
          <a:stretch/>
        </p:blipFill>
        <p:spPr>
          <a:xfrm>
            <a:off x="838199" y="1296537"/>
            <a:ext cx="11226421" cy="53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421"/>
            <a:ext cx="10515600" cy="832513"/>
          </a:xfrm>
        </p:spPr>
        <p:txBody>
          <a:bodyPr/>
          <a:lstStyle/>
          <a:p>
            <a:r>
              <a:rPr lang="en-US" b="1" dirty="0"/>
              <a:t>Accessory Organs of Digestion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50" t="19205" r="6034" b="12734"/>
          <a:stretch/>
        </p:blipFill>
        <p:spPr>
          <a:xfrm>
            <a:off x="838200" y="1009934"/>
            <a:ext cx="10645253" cy="53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9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53" t="12121" r="6865" b="8088"/>
          <a:stretch/>
        </p:blipFill>
        <p:spPr>
          <a:xfrm>
            <a:off x="232012" y="95535"/>
            <a:ext cx="11805313" cy="661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382" t="10727" r="1716" b="13415"/>
          <a:stretch/>
        </p:blipFill>
        <p:spPr>
          <a:xfrm>
            <a:off x="191069" y="109183"/>
            <a:ext cx="11723428" cy="66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88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01" t="10646" r="986" b="44815"/>
          <a:stretch/>
        </p:blipFill>
        <p:spPr>
          <a:xfrm>
            <a:off x="375138" y="458418"/>
            <a:ext cx="11554265" cy="57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2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322504-C9A0-40A4-A717-A25A03548685}"/>
</file>

<file path=customXml/itemProps2.xml><?xml version="1.0" encoding="utf-8"?>
<ds:datastoreItem xmlns:ds="http://schemas.openxmlformats.org/officeDocument/2006/customXml" ds:itemID="{60F77253-417E-4E1C-9F38-795D06763C0E}"/>
</file>

<file path=customXml/itemProps3.xml><?xml version="1.0" encoding="utf-8"?>
<ds:datastoreItem xmlns:ds="http://schemas.openxmlformats.org/officeDocument/2006/customXml" ds:itemID="{1217E211-F42C-4D66-B49D-FE77E6E7C1A2}"/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148</Words>
  <Application>Microsoft Office PowerPoint</Application>
  <PresentationFormat>مخصص</PresentationFormat>
  <Paragraphs>11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2" baseType="lpstr">
      <vt:lpstr>Office Theme</vt:lpstr>
      <vt:lpstr>DIGESTIVE SYSTEM</vt:lpstr>
      <vt:lpstr>Anatomy and Physiology</vt:lpstr>
      <vt:lpstr>Mouth</vt:lpstr>
      <vt:lpstr>عرض تقديمي في PowerPoint</vt:lpstr>
      <vt:lpstr>Stomach</vt:lpstr>
      <vt:lpstr>Accessory Organs of Digestion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</dc:title>
  <dc:creator>User</dc:creator>
  <cp:lastModifiedBy>MCC</cp:lastModifiedBy>
  <cp:revision>40</cp:revision>
  <dcterms:created xsi:type="dcterms:W3CDTF">2019-11-08T20:07:09Z</dcterms:created>
  <dcterms:modified xsi:type="dcterms:W3CDTF">2020-11-16T20:02:56Z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