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6"/>
  </p:notesMasterIdLst>
  <p:sldIdLst>
    <p:sldId id="256" r:id="rId2"/>
    <p:sldId id="286" r:id="rId3"/>
    <p:sldId id="287" r:id="rId4"/>
    <p:sldId id="289" r:id="rId5"/>
    <p:sldId id="457" r:id="rId6"/>
    <p:sldId id="292" r:id="rId7"/>
    <p:sldId id="436" r:id="rId8"/>
    <p:sldId id="294" r:id="rId9"/>
    <p:sldId id="296" r:id="rId10"/>
    <p:sldId id="309" r:id="rId11"/>
    <p:sldId id="310" r:id="rId12"/>
    <p:sldId id="437" r:id="rId13"/>
    <p:sldId id="311" r:id="rId14"/>
    <p:sldId id="312" r:id="rId15"/>
    <p:sldId id="337" r:id="rId16"/>
    <p:sldId id="314" r:id="rId17"/>
    <p:sldId id="438" r:id="rId18"/>
    <p:sldId id="315" r:id="rId19"/>
    <p:sldId id="388" r:id="rId20"/>
    <p:sldId id="316" r:id="rId21"/>
    <p:sldId id="439" r:id="rId22"/>
    <p:sldId id="389" r:id="rId23"/>
    <p:sldId id="318" r:id="rId24"/>
    <p:sldId id="442" r:id="rId25"/>
    <p:sldId id="390" r:id="rId26"/>
    <p:sldId id="443" r:id="rId27"/>
    <p:sldId id="319" r:id="rId28"/>
    <p:sldId id="444" r:id="rId29"/>
    <p:sldId id="320" r:id="rId30"/>
    <p:sldId id="398" r:id="rId31"/>
    <p:sldId id="391" r:id="rId32"/>
    <p:sldId id="445" r:id="rId33"/>
    <p:sldId id="321" r:id="rId34"/>
    <p:sldId id="392" r:id="rId35"/>
    <p:sldId id="322" r:id="rId36"/>
    <p:sldId id="394" r:id="rId37"/>
    <p:sldId id="395" r:id="rId38"/>
    <p:sldId id="323" r:id="rId39"/>
    <p:sldId id="447" r:id="rId40"/>
    <p:sldId id="396" r:id="rId41"/>
    <p:sldId id="324" r:id="rId42"/>
    <p:sldId id="325" r:id="rId43"/>
    <p:sldId id="448" r:id="rId44"/>
    <p:sldId id="472" r:id="rId45"/>
    <p:sldId id="397" r:id="rId46"/>
    <p:sldId id="328" r:id="rId47"/>
    <p:sldId id="329" r:id="rId48"/>
    <p:sldId id="330" r:id="rId49"/>
    <p:sldId id="331" r:id="rId50"/>
    <p:sldId id="399" r:id="rId51"/>
    <p:sldId id="332" r:id="rId52"/>
    <p:sldId id="462" r:id="rId53"/>
    <p:sldId id="333" r:id="rId54"/>
    <p:sldId id="463" r:id="rId55"/>
    <p:sldId id="339" r:id="rId56"/>
    <p:sldId id="464" r:id="rId57"/>
    <p:sldId id="340" r:id="rId58"/>
    <p:sldId id="473" r:id="rId59"/>
    <p:sldId id="341" r:id="rId60"/>
    <p:sldId id="342" r:id="rId61"/>
    <p:sldId id="343" r:id="rId62"/>
    <p:sldId id="344" r:id="rId63"/>
    <p:sldId id="465" r:id="rId64"/>
    <p:sldId id="345" r:id="rId65"/>
    <p:sldId id="346" r:id="rId66"/>
    <p:sldId id="347" r:id="rId67"/>
    <p:sldId id="466" r:id="rId68"/>
    <p:sldId id="348" r:id="rId69"/>
    <p:sldId id="400" r:id="rId70"/>
    <p:sldId id="421" r:id="rId71"/>
    <p:sldId id="402" r:id="rId72"/>
    <p:sldId id="349" r:id="rId73"/>
    <p:sldId id="350" r:id="rId74"/>
    <p:sldId id="351" r:id="rId75"/>
    <p:sldId id="352" r:id="rId76"/>
    <p:sldId id="335" r:id="rId77"/>
    <p:sldId id="458" r:id="rId78"/>
    <p:sldId id="403" r:id="rId79"/>
    <p:sldId id="336" r:id="rId80"/>
    <p:sldId id="354" r:id="rId81"/>
    <p:sldId id="355" r:id="rId82"/>
    <p:sldId id="356" r:id="rId83"/>
    <p:sldId id="357" r:id="rId84"/>
    <p:sldId id="359" r:id="rId85"/>
    <p:sldId id="404" r:id="rId86"/>
    <p:sldId id="362" r:id="rId87"/>
    <p:sldId id="405" r:id="rId88"/>
    <p:sldId id="363" r:id="rId89"/>
    <p:sldId id="364" r:id="rId90"/>
    <p:sldId id="467" r:id="rId91"/>
    <p:sldId id="365" r:id="rId92"/>
    <p:sldId id="366" r:id="rId93"/>
    <p:sldId id="367" r:id="rId94"/>
    <p:sldId id="468" r:id="rId95"/>
    <p:sldId id="368" r:id="rId96"/>
    <p:sldId id="409" r:id="rId97"/>
    <p:sldId id="369" r:id="rId98"/>
    <p:sldId id="370" r:id="rId99"/>
    <p:sldId id="469" r:id="rId100"/>
    <p:sldId id="373" r:id="rId101"/>
    <p:sldId id="419" r:id="rId102"/>
    <p:sldId id="470" r:id="rId103"/>
    <p:sldId id="459" r:id="rId104"/>
    <p:sldId id="410" r:id="rId105"/>
    <p:sldId id="374" r:id="rId106"/>
    <p:sldId id="418" r:id="rId107"/>
    <p:sldId id="375" r:id="rId108"/>
    <p:sldId id="417" r:id="rId109"/>
    <p:sldId id="376" r:id="rId110"/>
    <p:sldId id="416" r:id="rId111"/>
    <p:sldId id="377" r:id="rId112"/>
    <p:sldId id="471" r:id="rId113"/>
    <p:sldId id="378" r:id="rId114"/>
    <p:sldId id="379" r:id="rId115"/>
    <p:sldId id="411" r:id="rId116"/>
    <p:sldId id="412" r:id="rId117"/>
    <p:sldId id="460" r:id="rId118"/>
    <p:sldId id="380" r:id="rId119"/>
    <p:sldId id="413" r:id="rId120"/>
    <p:sldId id="381" r:id="rId121"/>
    <p:sldId id="414" r:id="rId122"/>
    <p:sldId id="382" r:id="rId123"/>
    <p:sldId id="415" r:id="rId124"/>
    <p:sldId id="461" r:id="rId1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viewProps" Target="view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BBB87C8-7915-4745-B7BA-FFCC73EF18B6}" type="datetimeFigureOut">
              <a:rPr lang="en-US" smtClean="0"/>
              <a:t>11/3/2021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065FE1-B60D-4491-97BE-358ED13CA62D}" type="slidenum">
              <a:rPr lang="en-US" smtClean="0"/>
              <a:t>‹#›</a:t>
            </a:fld>
            <a:endParaRPr lang="en-US"/>
          </a:p>
        </p:txBody>
      </p:sp>
    </p:spTree>
    <p:extLst>
      <p:ext uri="{BB962C8B-B14F-4D97-AF65-F5344CB8AC3E}">
        <p14:creationId xmlns:p14="http://schemas.microsoft.com/office/powerpoint/2010/main" val="42827097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6E0924B-CBCF-49C3-87A2-334E810E0C7F}"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22472173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E0924B-CBCF-49C3-87A2-334E810E0C7F}"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2342865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E0924B-CBCF-49C3-87A2-334E810E0C7F}"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1261220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6E0924B-CBCF-49C3-87A2-334E810E0C7F}"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34875145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E0924B-CBCF-49C3-87A2-334E810E0C7F}" type="datetimeFigureOut">
              <a:rPr lang="en-US" smtClean="0"/>
              <a:t>11/3/2021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14076108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6E0924B-CBCF-49C3-87A2-334E810E0C7F}"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1673411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6E0924B-CBCF-49C3-87A2-334E810E0C7F}" type="datetimeFigureOut">
              <a:rPr lang="en-US" smtClean="0"/>
              <a:t>11/3/2021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3045894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6E0924B-CBCF-49C3-87A2-334E810E0C7F}" type="datetimeFigureOut">
              <a:rPr lang="en-US" smtClean="0"/>
              <a:t>11/3/2021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2658228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E0924B-CBCF-49C3-87A2-334E810E0C7F}" type="datetimeFigureOut">
              <a:rPr lang="en-US" smtClean="0"/>
              <a:t>11/3/2021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5802262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E0924B-CBCF-49C3-87A2-334E810E0C7F}"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3406356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E0924B-CBCF-49C3-87A2-334E810E0C7F}" type="datetimeFigureOut">
              <a:rPr lang="en-US" smtClean="0"/>
              <a:t>11/3/2021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5FA8E8-CAAA-4D9B-A485-6B4728C16D1F}" type="slidenum">
              <a:rPr lang="en-US" smtClean="0"/>
              <a:t>‹#›</a:t>
            </a:fld>
            <a:endParaRPr lang="en-US"/>
          </a:p>
        </p:txBody>
      </p:sp>
    </p:spTree>
    <p:extLst>
      <p:ext uri="{BB962C8B-B14F-4D97-AF65-F5344CB8AC3E}">
        <p14:creationId xmlns:p14="http://schemas.microsoft.com/office/powerpoint/2010/main" val="1907885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E0924B-CBCF-49C3-87A2-334E810E0C7F}" type="datetimeFigureOut">
              <a:rPr lang="en-US" smtClean="0"/>
              <a:t>11/3/2021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5FA8E8-CAAA-4D9B-A485-6B4728C16D1F}" type="slidenum">
              <a:rPr lang="en-US" smtClean="0"/>
              <a:t>‹#›</a:t>
            </a:fld>
            <a:endParaRPr lang="en-US"/>
          </a:p>
        </p:txBody>
      </p:sp>
    </p:spTree>
    <p:extLst>
      <p:ext uri="{BB962C8B-B14F-4D97-AF65-F5344CB8AC3E}">
        <p14:creationId xmlns:p14="http://schemas.microsoft.com/office/powerpoint/2010/main" val="32204992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style>
          <a:lnRef idx="2">
            <a:schemeClr val="accent2"/>
          </a:lnRef>
          <a:fillRef idx="1">
            <a:schemeClr val="lt1"/>
          </a:fillRef>
          <a:effectRef idx="0">
            <a:schemeClr val="accent2"/>
          </a:effectRef>
          <a:fontRef idx="minor">
            <a:schemeClr val="dk1"/>
          </a:fontRef>
        </p:style>
        <p:txBody>
          <a:bodyPr/>
          <a:lstStyle/>
          <a:p>
            <a:r>
              <a:rPr lang="en-US" b="1" dirty="0" smtClean="0"/>
              <a:t> </a:t>
            </a:r>
            <a:r>
              <a:rPr lang="en-US" b="1" dirty="0"/>
              <a:t>G</a:t>
            </a:r>
            <a:r>
              <a:rPr lang="en-US" b="1" dirty="0" smtClean="0"/>
              <a:t>lucose metabolism disorders during pregnancy </a:t>
            </a:r>
            <a:endParaRPr lang="en-US" b="1" dirty="0"/>
          </a:p>
        </p:txBody>
      </p:sp>
      <p:sp>
        <p:nvSpPr>
          <p:cNvPr id="3" name="Subtitle 2"/>
          <p:cNvSpPr>
            <a:spLocks noGrp="1"/>
          </p:cNvSpPr>
          <p:nvPr>
            <p:ph type="subTitle" idx="1"/>
          </p:nvPr>
        </p:nvSpPr>
        <p:spPr>
          <a:xfrm>
            <a:off x="838200" y="3886200"/>
            <a:ext cx="7620000" cy="1752600"/>
          </a:xfrm>
        </p:spPr>
        <p:txBody>
          <a:bodyPr/>
          <a:lstStyle/>
          <a:p>
            <a:r>
              <a:rPr lang="en-US" dirty="0" err="1" smtClean="0">
                <a:solidFill>
                  <a:srgbClr val="FF0000"/>
                </a:solidFill>
              </a:rPr>
              <a:t>Dr</a:t>
            </a:r>
            <a:r>
              <a:rPr lang="en-US" dirty="0" smtClean="0">
                <a:solidFill>
                  <a:srgbClr val="FF0000"/>
                </a:solidFill>
              </a:rPr>
              <a:t>- ASHWAQ TRAWNEH</a:t>
            </a:r>
          </a:p>
          <a:p>
            <a:endParaRPr lang="en-US" dirty="0">
              <a:solidFill>
                <a:srgbClr val="FF0000"/>
              </a:solidFill>
            </a:endParaRPr>
          </a:p>
        </p:txBody>
      </p:sp>
    </p:spTree>
    <p:extLst>
      <p:ext uri="{BB962C8B-B14F-4D97-AF65-F5344CB8AC3E}">
        <p14:creationId xmlns:p14="http://schemas.microsoft.com/office/powerpoint/2010/main" val="741445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smtClean="0"/>
              <a:t>Women </a:t>
            </a:r>
            <a:r>
              <a:rPr lang="en-US" dirty="0"/>
              <a:t>planning pregnancy should also be offered </a:t>
            </a:r>
            <a:r>
              <a:rPr lang="en-US" b="1" u="sng" dirty="0">
                <a:solidFill>
                  <a:srgbClr val="FF0000"/>
                </a:solidFill>
              </a:rPr>
              <a:t>ketone testing strips</a:t>
            </a:r>
            <a:r>
              <a:rPr lang="en-US" dirty="0"/>
              <a:t> </a:t>
            </a:r>
            <a:r>
              <a:rPr lang="en-US" dirty="0" smtClean="0"/>
              <a:t>and </a:t>
            </a:r>
            <a:r>
              <a:rPr lang="en-US" dirty="0"/>
              <a:t>be advised to self-monitor for </a:t>
            </a:r>
            <a:r>
              <a:rPr lang="en-US" dirty="0" err="1"/>
              <a:t>ketonaemia</a:t>
            </a:r>
            <a:r>
              <a:rPr lang="en-US" dirty="0"/>
              <a:t> if they become unwell or </a:t>
            </a:r>
            <a:r>
              <a:rPr lang="en-US" dirty="0" err="1"/>
              <a:t>hyperglycaemic</a:t>
            </a:r>
            <a:r>
              <a:rPr lang="en-US" dirty="0" smtClean="0"/>
              <a:t>.</a:t>
            </a:r>
          </a:p>
          <a:p>
            <a:r>
              <a:rPr lang="en-US" dirty="0" smtClean="0"/>
              <a:t>Women </a:t>
            </a:r>
            <a:r>
              <a:rPr lang="en-US" dirty="0"/>
              <a:t>should be prescribed </a:t>
            </a:r>
            <a:r>
              <a:rPr lang="en-US" b="1" u="sng" dirty="0">
                <a:solidFill>
                  <a:srgbClr val="FF0000"/>
                </a:solidFill>
              </a:rPr>
              <a:t>5 mg of folic acid </a:t>
            </a:r>
            <a:r>
              <a:rPr lang="en-US" dirty="0"/>
              <a:t>to be taken pre-conception and for the first 12 weeks of pregnancy </a:t>
            </a:r>
            <a:r>
              <a:rPr lang="en-US" dirty="0" smtClean="0"/>
              <a:t>.</a:t>
            </a:r>
          </a:p>
          <a:p>
            <a:r>
              <a:rPr lang="en-US" dirty="0" smtClean="0"/>
              <a:t>The risks </a:t>
            </a:r>
            <a:r>
              <a:rPr lang="en-US" dirty="0"/>
              <a:t>of other complications of pregnancy, including pre-</a:t>
            </a:r>
            <a:r>
              <a:rPr lang="en-US" dirty="0" err="1"/>
              <a:t>eclampsia</a:t>
            </a:r>
            <a:r>
              <a:rPr lang="en-US" dirty="0"/>
              <a:t>, birth trauma, fetal </a:t>
            </a:r>
            <a:r>
              <a:rPr lang="en-US" dirty="0" err="1"/>
              <a:t>macrosomia</a:t>
            </a:r>
            <a:r>
              <a:rPr lang="en-US" dirty="0"/>
              <a:t> and the increased risk of caesarean section, should also be discussed. </a:t>
            </a:r>
          </a:p>
        </p:txBody>
      </p:sp>
    </p:spTree>
    <p:extLst>
      <p:ext uri="{BB962C8B-B14F-4D97-AF65-F5344CB8AC3E}">
        <p14:creationId xmlns:p14="http://schemas.microsoft.com/office/powerpoint/2010/main" val="273751181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u="sng" dirty="0" smtClean="0">
                <a:effectLst>
                  <a:outerShdw blurRad="38100" dist="38100" dir="2700000" algn="tl">
                    <a:srgbClr val="000000">
                      <a:alpha val="43137"/>
                    </a:srgbClr>
                  </a:outerShdw>
                </a:effectLst>
              </a:rPr>
              <a:t>The </a:t>
            </a:r>
            <a:r>
              <a:rPr lang="en-US" b="1" u="sng" dirty="0">
                <a:effectLst>
                  <a:outerShdw blurRad="38100" dist="38100" dir="2700000" algn="tl">
                    <a:srgbClr val="000000">
                      <a:alpha val="43137"/>
                    </a:srgbClr>
                  </a:outerShdw>
                </a:effectLst>
              </a:rPr>
              <a:t>current Scottish guidelines (SIGN 2010</a:t>
            </a:r>
            <a:r>
              <a:rPr lang="en-US" b="1" dirty="0"/>
              <a:t>) </a:t>
            </a:r>
            <a:r>
              <a:rPr lang="en-US" dirty="0"/>
              <a:t>recommend initial metformin or glibenclamide for women in whom lifestyle measures have two or more values above the following targets in a 2-week period</a:t>
            </a:r>
            <a:r>
              <a:rPr lang="en-US" dirty="0" smtClean="0"/>
              <a:t>.:</a:t>
            </a:r>
          </a:p>
          <a:p>
            <a:pPr>
              <a:buFont typeface="Wingdings" pitchFamily="2" charset="2"/>
              <a:buChar char="v"/>
            </a:pPr>
            <a:r>
              <a:rPr lang="en-US" dirty="0" smtClean="0"/>
              <a:t> ≥</a:t>
            </a:r>
            <a:r>
              <a:rPr lang="en-US" dirty="0"/>
              <a:t>5.5 </a:t>
            </a:r>
            <a:r>
              <a:rPr lang="en-US" dirty="0" err="1"/>
              <a:t>mmol</a:t>
            </a:r>
            <a:r>
              <a:rPr lang="en-US" dirty="0"/>
              <a:t>/L pre-meal or ≥7.0 </a:t>
            </a:r>
            <a:r>
              <a:rPr lang="en-US" dirty="0" err="1"/>
              <a:t>mmol</a:t>
            </a:r>
            <a:r>
              <a:rPr lang="en-US" dirty="0"/>
              <a:t>/L 2 hours post-meal at ≤35 weeks </a:t>
            </a:r>
          </a:p>
          <a:p>
            <a:pPr>
              <a:buFont typeface="Wingdings" pitchFamily="2" charset="2"/>
              <a:buChar char="v"/>
            </a:pPr>
            <a:r>
              <a:rPr lang="en-US" dirty="0"/>
              <a:t>≥5.5 </a:t>
            </a:r>
            <a:r>
              <a:rPr lang="en-US" dirty="0" err="1"/>
              <a:t>mmol</a:t>
            </a:r>
            <a:r>
              <a:rPr lang="en-US" dirty="0"/>
              <a:t>/L pre-meal or ≥8.0 </a:t>
            </a:r>
            <a:r>
              <a:rPr lang="en-US" dirty="0" err="1"/>
              <a:t>mmol</a:t>
            </a:r>
            <a:r>
              <a:rPr lang="en-US" dirty="0"/>
              <a:t>/L 2 hours post-meal at &gt;35 weeks </a:t>
            </a:r>
          </a:p>
          <a:p>
            <a:pPr>
              <a:buFont typeface="Wingdings" pitchFamily="2" charset="2"/>
              <a:buChar char="v"/>
            </a:pPr>
            <a:r>
              <a:rPr lang="en-US" dirty="0"/>
              <a:t>Any post-meal levels &gt;9.0 </a:t>
            </a:r>
            <a:r>
              <a:rPr lang="en-US" dirty="0" err="1"/>
              <a:t>mmol</a:t>
            </a:r>
            <a:r>
              <a:rPr lang="en-US" dirty="0"/>
              <a:t>/L. </a:t>
            </a:r>
          </a:p>
          <a:p>
            <a:endParaRPr lang="en-US" dirty="0"/>
          </a:p>
        </p:txBody>
      </p:sp>
    </p:spTree>
    <p:extLst>
      <p:ext uri="{BB962C8B-B14F-4D97-AF65-F5344CB8AC3E}">
        <p14:creationId xmlns:p14="http://schemas.microsoft.com/office/powerpoint/2010/main" val="338966941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NICE guidelines (2015</a:t>
            </a:r>
            <a:r>
              <a:rPr lang="en-US" dirty="0"/>
              <a:t>) recommend metformin if blood glucose is not within the targets stated in box 25.2 within 1-2 weeks of diet and exercise intervention.</a:t>
            </a:r>
          </a:p>
          <a:p>
            <a:r>
              <a:rPr lang="en-US" dirty="0"/>
              <a:t> In addition, women with </a:t>
            </a:r>
            <a:r>
              <a:rPr lang="en-US" dirty="0" err="1"/>
              <a:t>polyhydramnios</a:t>
            </a:r>
            <a:r>
              <a:rPr lang="en-US" dirty="0"/>
              <a:t> or </a:t>
            </a:r>
            <a:r>
              <a:rPr lang="en-US" dirty="0" err="1"/>
              <a:t>macrosomia</a:t>
            </a:r>
            <a:r>
              <a:rPr lang="en-US" dirty="0"/>
              <a:t> and a fasting plasma glucose of between 6-6.9mmol/l should be offered immediate treatment with insulin, with or without metformin. </a:t>
            </a:r>
          </a:p>
        </p:txBody>
      </p:sp>
    </p:spTree>
    <p:extLst>
      <p:ext uri="{BB962C8B-B14F-4D97-AF65-F5344CB8AC3E}">
        <p14:creationId xmlns:p14="http://schemas.microsoft.com/office/powerpoint/2010/main" val="4028304861"/>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Similarly, if fasting blood glucose is 7.0mmol/l or more at diagnosis, insulin, with or without metformin should be offered as a treatment in addition to diet and exercise.</a:t>
            </a:r>
          </a:p>
          <a:p>
            <a:r>
              <a:rPr lang="en-US" dirty="0"/>
              <a:t> This, and the recommended daily monitoring regimen is summarized in table 25.2. </a:t>
            </a:r>
          </a:p>
          <a:p>
            <a:endParaRPr lang="en-US" dirty="0"/>
          </a:p>
          <a:p>
            <a:endParaRPr lang="en-US" dirty="0"/>
          </a:p>
        </p:txBody>
      </p:sp>
    </p:spTree>
    <p:extLst>
      <p:ext uri="{BB962C8B-B14F-4D97-AF65-F5344CB8AC3E}">
        <p14:creationId xmlns:p14="http://schemas.microsoft.com/office/powerpoint/2010/main" val="3667321727"/>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MANAGEMENT  OF GDM AT DIAGNOSIS(NICE)</a:t>
            </a:r>
            <a:endParaRPr lang="en-US" dirty="0"/>
          </a:p>
        </p:txBody>
      </p:sp>
      <p:sp>
        <p:nvSpPr>
          <p:cNvPr id="3" name="Content Placeholder 2"/>
          <p:cNvSpPr>
            <a:spLocks noGrp="1"/>
          </p:cNvSpPr>
          <p:nvPr>
            <p:ph idx="1"/>
          </p:nvPr>
        </p:nvSpPr>
        <p:spPr/>
        <p:txBody>
          <a:bodyPr/>
          <a:lstStyle/>
          <a:p>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057400"/>
            <a:ext cx="88392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3144753"/>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If metformin is contraindicated or the woman finds the treatment unacceptable, then insulin therapy should be offered.</a:t>
            </a:r>
          </a:p>
          <a:p>
            <a:r>
              <a:rPr lang="en-US" dirty="0" smtClean="0"/>
              <a:t>Glibenclamide </a:t>
            </a:r>
            <a:r>
              <a:rPr lang="en-US" dirty="0"/>
              <a:t>can be offered as an alternative to women who decline insulin, or in whom metformin cannot be tolerated.</a:t>
            </a:r>
          </a:p>
          <a:p>
            <a:r>
              <a:rPr lang="en-US" dirty="0" smtClean="0"/>
              <a:t>HbA1c </a:t>
            </a:r>
            <a:r>
              <a:rPr lang="en-US" dirty="0"/>
              <a:t>levels should not be used for monitoring blood glucose control routinely in the second or third trimesters of pregnancy in women with GDM.</a:t>
            </a:r>
          </a:p>
          <a:p>
            <a:r>
              <a:rPr lang="en-US" dirty="0" smtClean="0"/>
              <a:t>However</a:t>
            </a:r>
            <a:r>
              <a:rPr lang="en-US" dirty="0"/>
              <a:t>, it is recommended that HBA1c is tested at the time of diagnosis of GDM in order to exclude pre-existing type 2 diabetes. </a:t>
            </a:r>
          </a:p>
          <a:p>
            <a:endParaRPr lang="en-US" dirty="0"/>
          </a:p>
        </p:txBody>
      </p:sp>
    </p:spTree>
    <p:extLst>
      <p:ext uri="{BB962C8B-B14F-4D97-AF65-F5344CB8AC3E}">
        <p14:creationId xmlns:p14="http://schemas.microsoft.com/office/powerpoint/2010/main" val="3798323570"/>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Fetal monitoring </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Women </a:t>
            </a:r>
            <a:r>
              <a:rPr lang="en-US" dirty="0"/>
              <a:t>with GDM are at risk of developing fetal </a:t>
            </a:r>
            <a:r>
              <a:rPr lang="en-US" dirty="0" err="1"/>
              <a:t>macrosomia</a:t>
            </a:r>
            <a:r>
              <a:rPr lang="en-US" dirty="0" smtClean="0"/>
              <a:t>.</a:t>
            </a:r>
          </a:p>
          <a:p>
            <a:r>
              <a:rPr lang="en-US" dirty="0" smtClean="0"/>
              <a:t> </a:t>
            </a:r>
            <a:r>
              <a:rPr lang="en-US" dirty="0"/>
              <a:t>It has been suggested that this can be detected and predicted by the measurement of fetal abdominal circumference on ultrasound. </a:t>
            </a:r>
            <a:endParaRPr lang="en-US" dirty="0" smtClean="0"/>
          </a:p>
          <a:p>
            <a:r>
              <a:rPr lang="en-US" dirty="0" smtClean="0"/>
              <a:t>A </a:t>
            </a:r>
            <a:r>
              <a:rPr lang="en-US" dirty="0"/>
              <a:t>cohort study of 201 women with GDM reported the sensitivity of abdominal circumference at 30–33 weeks’ gestation to predict </a:t>
            </a:r>
            <a:r>
              <a:rPr lang="en-US" dirty="0" err="1"/>
              <a:t>macrosomia</a:t>
            </a:r>
            <a:r>
              <a:rPr lang="en-US" dirty="0"/>
              <a:t> as 88 per cent, with a specificity of 83 per cent. </a:t>
            </a:r>
            <a:endParaRPr lang="en-US" dirty="0" smtClean="0"/>
          </a:p>
          <a:p>
            <a:r>
              <a:rPr lang="en-US" dirty="0" smtClean="0"/>
              <a:t>The </a:t>
            </a:r>
            <a:r>
              <a:rPr lang="en-US" dirty="0"/>
              <a:t>positive predictive value was 56 per cent and the negative predictive value 96 per cent</a:t>
            </a:r>
            <a:r>
              <a:rPr lang="en-US" dirty="0" smtClean="0"/>
              <a:t>.</a:t>
            </a:r>
          </a:p>
        </p:txBody>
      </p:sp>
    </p:spTree>
    <p:extLst>
      <p:ext uri="{BB962C8B-B14F-4D97-AF65-F5344CB8AC3E}">
        <p14:creationId xmlns:p14="http://schemas.microsoft.com/office/powerpoint/2010/main" val="50263306"/>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 One RCT of 141 women with GDM compared ultrasound at 28 and 32 weeks with 32 weeks alone</a:t>
            </a:r>
            <a:r>
              <a:rPr lang="en-US" dirty="0" smtClean="0"/>
              <a:t>.</a:t>
            </a:r>
          </a:p>
          <a:p>
            <a:r>
              <a:rPr lang="en-US" b="1" u="sng" dirty="0" smtClean="0">
                <a:solidFill>
                  <a:srgbClr val="FF0000"/>
                </a:solidFill>
              </a:rPr>
              <a:t> </a:t>
            </a:r>
            <a:r>
              <a:rPr lang="en-US" b="1" u="sng" dirty="0">
                <a:solidFill>
                  <a:srgbClr val="FF0000"/>
                </a:solidFill>
              </a:rPr>
              <a:t>Insulin therapy was commenced if the abdominal circumference was greater that the 75th </a:t>
            </a:r>
            <a:r>
              <a:rPr lang="en-US" b="1" u="sng" dirty="0" smtClean="0">
                <a:solidFill>
                  <a:srgbClr val="FF0000"/>
                </a:solidFill>
              </a:rPr>
              <a:t>percentile.</a:t>
            </a:r>
            <a:endParaRPr lang="en-US" b="1" u="sng" dirty="0">
              <a:solidFill>
                <a:srgbClr val="FF0000"/>
              </a:solidFill>
            </a:endParaRPr>
          </a:p>
          <a:p>
            <a:r>
              <a:rPr lang="en-US" dirty="0"/>
              <a:t>This study found that there were more </a:t>
            </a:r>
            <a:r>
              <a:rPr lang="en-US" dirty="0" err="1"/>
              <a:t>macrosomic</a:t>
            </a:r>
            <a:r>
              <a:rPr lang="en-US" dirty="0"/>
              <a:t> babies in the group scanned only at 32 weeks</a:t>
            </a:r>
            <a:r>
              <a:rPr lang="en-US" dirty="0" smtClean="0"/>
              <a:t>.</a:t>
            </a:r>
          </a:p>
          <a:p>
            <a:r>
              <a:rPr lang="en-US" b="1" u="sng" dirty="0" smtClean="0">
                <a:effectLst>
                  <a:outerShdw blurRad="38100" dist="38100" dir="2700000" algn="tl">
                    <a:srgbClr val="000000">
                      <a:alpha val="43137"/>
                    </a:srgbClr>
                  </a:outerShdw>
                </a:effectLst>
              </a:rPr>
              <a:t>NICE </a:t>
            </a:r>
            <a:r>
              <a:rPr lang="en-US" b="1" u="sng" dirty="0">
                <a:effectLst>
                  <a:outerShdw blurRad="38100" dist="38100" dir="2700000" algn="tl">
                    <a:srgbClr val="000000">
                      <a:alpha val="43137"/>
                    </a:srgbClr>
                  </a:outerShdw>
                </a:effectLst>
              </a:rPr>
              <a:t>suggests that insulin therapy should be considered if </a:t>
            </a:r>
            <a:r>
              <a:rPr lang="en-US" b="1" u="sng" dirty="0" err="1">
                <a:effectLst>
                  <a:outerShdw blurRad="38100" dist="38100" dir="2700000" algn="tl">
                    <a:srgbClr val="000000">
                      <a:alpha val="43137"/>
                    </a:srgbClr>
                  </a:outerShdw>
                </a:effectLst>
              </a:rPr>
              <a:t>macrosomia</a:t>
            </a:r>
            <a:r>
              <a:rPr lang="en-US" b="1" u="sng" dirty="0">
                <a:effectLst>
                  <a:outerShdw blurRad="38100" dist="38100" dir="2700000" algn="tl">
                    <a:srgbClr val="000000">
                      <a:alpha val="43137"/>
                    </a:srgbClr>
                  </a:outerShdw>
                </a:effectLst>
              </a:rPr>
              <a:t> is present.</a:t>
            </a:r>
          </a:p>
          <a:p>
            <a:r>
              <a:rPr lang="en-US" dirty="0"/>
              <a:t>There are no studies clearly demonstrating benefits of particular monitoring regimens in terms of frequency of ultrasound scans. </a:t>
            </a:r>
          </a:p>
          <a:p>
            <a:r>
              <a:rPr lang="en-US" dirty="0"/>
              <a:t>However, fetal monitoring should be conducted as for women with pre-existing DM .</a:t>
            </a:r>
          </a:p>
          <a:p>
            <a:endParaRPr lang="en-US" dirty="0"/>
          </a:p>
        </p:txBody>
      </p:sp>
    </p:spTree>
    <p:extLst>
      <p:ext uri="{BB962C8B-B14F-4D97-AF65-F5344CB8AC3E}">
        <p14:creationId xmlns:p14="http://schemas.microsoft.com/office/powerpoint/2010/main" val="4002896534"/>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
            </a:r>
            <a:br>
              <a:rPr lang="en-US" dirty="0">
                <a:solidFill>
                  <a:srgbClr val="FF0000"/>
                </a:solidFill>
              </a:rPr>
            </a:br>
            <a:r>
              <a:rPr lang="en-US" b="1" dirty="0">
                <a:solidFill>
                  <a:srgbClr val="FF0000"/>
                </a:solidFill>
              </a:rPr>
              <a:t>Timing and mode of delivery </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The </a:t>
            </a:r>
            <a:r>
              <a:rPr lang="en-US" dirty="0"/>
              <a:t>majority of studies investigating timing and mode of delivery include women with pre-existing and gestational diabetes</a:t>
            </a:r>
            <a:r>
              <a:rPr lang="en-US" dirty="0" smtClean="0"/>
              <a:t>.</a:t>
            </a:r>
          </a:p>
          <a:p>
            <a:r>
              <a:rPr lang="en-US" dirty="0" smtClean="0"/>
              <a:t>The </a:t>
            </a:r>
            <a:r>
              <a:rPr lang="en-US" dirty="0"/>
              <a:t>timing and mode of delivery should be discussed with women, especially during the third trimester. </a:t>
            </a:r>
          </a:p>
          <a:p>
            <a:r>
              <a:rPr lang="en-US" b="1" u="sng" dirty="0"/>
              <a:t>NICE recommends that pregnant women with uncomplicated GDM be offered elective birth no later than 40+6 weeks’ </a:t>
            </a:r>
            <a:r>
              <a:rPr lang="en-US" b="1" u="sng" dirty="0" smtClean="0"/>
              <a:t>gestation.</a:t>
            </a:r>
          </a:p>
          <a:p>
            <a:r>
              <a:rPr lang="en-US" dirty="0" smtClean="0"/>
              <a:t>This </a:t>
            </a:r>
            <a:r>
              <a:rPr lang="en-US" dirty="0"/>
              <a:t>represents a change from previous guidelines and the current Scottish guidelines (SIGN 2010) that suggest delivery between 38 and 40 weeks if parameters are normal</a:t>
            </a:r>
            <a:r>
              <a:rPr lang="en-US" dirty="0" smtClean="0"/>
              <a:t>.</a:t>
            </a:r>
          </a:p>
        </p:txBody>
      </p:sp>
    </p:spTree>
    <p:extLst>
      <p:ext uri="{BB962C8B-B14F-4D97-AF65-F5344CB8AC3E}">
        <p14:creationId xmlns:p14="http://schemas.microsoft.com/office/powerpoint/2010/main" val="902211078"/>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a:t> Patient management should be </a:t>
            </a:r>
            <a:r>
              <a:rPr lang="en-US" dirty="0" err="1"/>
              <a:t>individualised</a:t>
            </a:r>
            <a:r>
              <a:rPr lang="en-US" dirty="0"/>
              <a:t> and timing and mode of delivery considered in the context of </a:t>
            </a:r>
            <a:r>
              <a:rPr lang="en-US" dirty="0" err="1"/>
              <a:t>glycaemic</a:t>
            </a:r>
            <a:r>
              <a:rPr lang="en-US" dirty="0"/>
              <a:t> control and fetal ultrasound findings.</a:t>
            </a:r>
          </a:p>
          <a:p>
            <a:r>
              <a:rPr lang="en-US" dirty="0"/>
              <a:t> Women with complications should be electively delivered before this gestation but a woman with diet-controlled GDM, with good control and no evidence of </a:t>
            </a:r>
            <a:r>
              <a:rPr lang="en-US" dirty="0" err="1"/>
              <a:t>macrosomia</a:t>
            </a:r>
            <a:r>
              <a:rPr lang="en-US" dirty="0"/>
              <a:t>, does not need delivery before 40+6 weeks. </a:t>
            </a:r>
          </a:p>
          <a:p>
            <a:endParaRPr lang="en-US" dirty="0"/>
          </a:p>
        </p:txBody>
      </p:sp>
    </p:spTree>
    <p:extLst>
      <p:ext uri="{BB962C8B-B14F-4D97-AF65-F5344CB8AC3E}">
        <p14:creationId xmlns:p14="http://schemas.microsoft.com/office/powerpoint/2010/main" val="2055536594"/>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solidFill>
                  <a:srgbClr val="FF0000"/>
                </a:solidFill>
              </a:rPr>
              <a:t>Intrapartum</a:t>
            </a:r>
            <a:r>
              <a:rPr lang="en-US" b="1" dirty="0">
                <a:solidFill>
                  <a:srgbClr val="FF0000"/>
                </a:solidFill>
              </a:rPr>
              <a:t> care </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err="1" smtClean="0"/>
              <a:t>Intrapartum</a:t>
            </a:r>
            <a:r>
              <a:rPr lang="en-US" dirty="0" smtClean="0"/>
              <a:t> </a:t>
            </a:r>
            <a:r>
              <a:rPr lang="en-US" dirty="0"/>
              <a:t>maternal </a:t>
            </a:r>
            <a:r>
              <a:rPr lang="en-US" dirty="0" err="1"/>
              <a:t>hyperglycaemia</a:t>
            </a:r>
            <a:r>
              <a:rPr lang="en-US" dirty="0"/>
              <a:t> poses the same risks to the fetus of neonatal </a:t>
            </a:r>
            <a:r>
              <a:rPr lang="en-US" dirty="0" err="1"/>
              <a:t>hypoglycaemia</a:t>
            </a:r>
            <a:r>
              <a:rPr lang="en-US" dirty="0"/>
              <a:t> in GDM as in type 1 and type 2 diabetes. </a:t>
            </a:r>
            <a:endParaRPr lang="en-US" dirty="0" smtClean="0"/>
          </a:p>
          <a:p>
            <a:r>
              <a:rPr lang="en-US" dirty="0" smtClean="0"/>
              <a:t>Thus</a:t>
            </a:r>
            <a:r>
              <a:rPr lang="en-US" dirty="0"/>
              <a:t>, blood glucose should be tested every hour and maintained between </a:t>
            </a:r>
            <a:r>
              <a:rPr lang="en-US" b="1" u="sng" dirty="0">
                <a:solidFill>
                  <a:srgbClr val="FF0000"/>
                </a:solidFill>
                <a:effectLst>
                  <a:outerShdw blurRad="38100" dist="38100" dir="2700000" algn="tl">
                    <a:srgbClr val="000000">
                      <a:alpha val="43137"/>
                    </a:srgbClr>
                  </a:outerShdw>
                </a:effectLst>
              </a:rPr>
              <a:t>4 and 7 </a:t>
            </a:r>
            <a:r>
              <a:rPr lang="en-US" b="1" u="sng" dirty="0" err="1">
                <a:solidFill>
                  <a:srgbClr val="FF0000"/>
                </a:solidFill>
                <a:effectLst>
                  <a:outerShdw blurRad="38100" dist="38100" dir="2700000" algn="tl">
                    <a:srgbClr val="000000">
                      <a:alpha val="43137"/>
                    </a:srgbClr>
                  </a:outerShdw>
                </a:effectLst>
              </a:rPr>
              <a:t>mmol</a:t>
            </a:r>
            <a:r>
              <a:rPr lang="en-US" b="1" u="sng" dirty="0">
                <a:solidFill>
                  <a:srgbClr val="FF0000"/>
                </a:solidFill>
                <a:effectLst>
                  <a:outerShdw blurRad="38100" dist="38100" dir="2700000" algn="tl">
                    <a:srgbClr val="000000">
                      <a:alpha val="43137"/>
                    </a:srgbClr>
                  </a:outerShdw>
                </a:effectLst>
              </a:rPr>
              <a:t>/L</a:t>
            </a:r>
            <a:r>
              <a:rPr lang="en-US" dirty="0" smtClean="0"/>
              <a:t>.</a:t>
            </a:r>
          </a:p>
          <a:p>
            <a:r>
              <a:rPr lang="en-US" dirty="0" smtClean="0"/>
              <a:t>A </a:t>
            </a:r>
            <a:r>
              <a:rPr lang="en-US" dirty="0"/>
              <a:t>sliding scale of intravenous insulin and dextrose should be instituted if blood glucose falls outside this range</a:t>
            </a:r>
            <a:r>
              <a:rPr lang="en-US" dirty="0" smtClean="0"/>
              <a:t>.</a:t>
            </a:r>
          </a:p>
          <a:p>
            <a:r>
              <a:rPr lang="en-US" dirty="0" smtClean="0"/>
              <a:t>Women </a:t>
            </a:r>
            <a:r>
              <a:rPr lang="en-US" dirty="0"/>
              <a:t>who have not required treatment with insulin in the antenatal period are less likely to require IV insulin and dextrose. </a:t>
            </a:r>
            <a:endParaRPr lang="en-US" dirty="0" smtClean="0"/>
          </a:p>
        </p:txBody>
      </p:sp>
    </p:spTree>
    <p:extLst>
      <p:ext uri="{BB962C8B-B14F-4D97-AF65-F5344CB8AC3E}">
        <p14:creationId xmlns:p14="http://schemas.microsoft.com/office/powerpoint/2010/main" val="11412788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smtClean="0">
                <a:solidFill>
                  <a:srgbClr val="FF0000"/>
                </a:solidFill>
              </a:rPr>
              <a:t>Other </a:t>
            </a:r>
            <a:r>
              <a:rPr lang="en-US" b="1" dirty="0">
                <a:solidFill>
                  <a:srgbClr val="FF0000"/>
                </a:solidFill>
              </a:rPr>
              <a:t>aspects of the women’s diabetes should also be reviewed, such as </a:t>
            </a:r>
            <a:r>
              <a:rPr lang="en-US" dirty="0" smtClean="0"/>
              <a:t>:</a:t>
            </a:r>
          </a:p>
          <a:p>
            <a:r>
              <a:rPr lang="en-US" dirty="0" smtClean="0"/>
              <a:t>blood </a:t>
            </a:r>
            <a:r>
              <a:rPr lang="en-US" dirty="0"/>
              <a:t>pressure, renal function and retinal assessment. </a:t>
            </a:r>
            <a:endParaRPr lang="en-US" dirty="0" smtClean="0"/>
          </a:p>
          <a:p>
            <a:r>
              <a:rPr lang="en-US" b="1" dirty="0" smtClean="0">
                <a:solidFill>
                  <a:srgbClr val="FF0000"/>
                </a:solidFill>
              </a:rPr>
              <a:t>Retinal </a:t>
            </a:r>
            <a:r>
              <a:rPr lang="en-US" b="1" dirty="0">
                <a:solidFill>
                  <a:srgbClr val="FF0000"/>
                </a:solidFill>
              </a:rPr>
              <a:t>assessment </a:t>
            </a:r>
            <a:r>
              <a:rPr lang="en-US" dirty="0"/>
              <a:t>should be offered preconception unless this has been performed within the last 6 months</a:t>
            </a:r>
            <a:r>
              <a:rPr lang="en-US" dirty="0" smtClean="0"/>
              <a:t>.</a:t>
            </a:r>
          </a:p>
          <a:p>
            <a:r>
              <a:rPr lang="en-US" dirty="0" smtClean="0"/>
              <a:t> </a:t>
            </a:r>
            <a:r>
              <a:rPr lang="en-US" dirty="0"/>
              <a:t>The use of any medications that are </a:t>
            </a:r>
            <a:r>
              <a:rPr lang="en-US" dirty="0" smtClean="0"/>
              <a:t>contraindicated </a:t>
            </a:r>
            <a:r>
              <a:rPr lang="en-US" dirty="0"/>
              <a:t>in pregnancy should be assessed, and changed if a suitable alternative exists. </a:t>
            </a:r>
          </a:p>
        </p:txBody>
      </p:sp>
    </p:spTree>
    <p:extLst>
      <p:ext uri="{BB962C8B-B14F-4D97-AF65-F5344CB8AC3E}">
        <p14:creationId xmlns:p14="http://schemas.microsoft.com/office/powerpoint/2010/main" val="2785918235"/>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Similarly, women undergoing elective caesarean section are unlikely to require intraoperative insulin and dextrose infusions if they have not required antenatal insulin treatment. </a:t>
            </a:r>
          </a:p>
          <a:p>
            <a:r>
              <a:rPr lang="en-US" dirty="0"/>
              <a:t>Women who require steroid treatment for lung maturity should be treated in the same way as women with pre-existing diabetes .</a:t>
            </a:r>
          </a:p>
          <a:p>
            <a:endParaRPr lang="en-US" dirty="0"/>
          </a:p>
        </p:txBody>
      </p:sp>
    </p:spTree>
    <p:extLst>
      <p:ext uri="{BB962C8B-B14F-4D97-AF65-F5344CB8AC3E}">
        <p14:creationId xmlns:p14="http://schemas.microsoft.com/office/powerpoint/2010/main" val="2653410583"/>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Postnatal care </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Women </a:t>
            </a:r>
            <a:r>
              <a:rPr lang="en-US" dirty="0"/>
              <a:t>with true GDM are unlikely to require insulin following delivery, so women with GDM should stop all hypoglycemic agents (oral or insulin) immediately after birth. </a:t>
            </a:r>
            <a:endParaRPr lang="en-US" dirty="0" smtClean="0"/>
          </a:p>
          <a:p>
            <a:r>
              <a:rPr lang="en-US" dirty="0" smtClean="0"/>
              <a:t>In </a:t>
            </a:r>
            <a:r>
              <a:rPr lang="en-US" dirty="0"/>
              <a:t>order to detect women with previously undiagnosed pre-existing diabetes, it is recommended that blood glucose monitoring be conducted in the early postnatal period</a:t>
            </a:r>
            <a:r>
              <a:rPr lang="en-US" dirty="0" smtClean="0"/>
              <a:t>.</a:t>
            </a:r>
          </a:p>
        </p:txBody>
      </p:sp>
    </p:spTree>
    <p:extLst>
      <p:ext uri="{BB962C8B-B14F-4D97-AF65-F5344CB8AC3E}">
        <p14:creationId xmlns:p14="http://schemas.microsoft.com/office/powerpoint/2010/main" val="373079519"/>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NICE do not recommend a particular regimen for postnatal testing, but pre-meal and bedtime testing until blood glucose levels return to normal (4–6 </a:t>
            </a:r>
            <a:r>
              <a:rPr lang="en-US" dirty="0" err="1"/>
              <a:t>mmol</a:t>
            </a:r>
            <a:r>
              <a:rPr lang="en-US" dirty="0"/>
              <a:t>/L), then once daily while an inpatient, would be appropriate. </a:t>
            </a:r>
          </a:p>
          <a:p>
            <a:r>
              <a:rPr lang="en-US" dirty="0"/>
              <a:t>Contraception should also be discussed prior to discharge.</a:t>
            </a:r>
          </a:p>
          <a:p>
            <a:endParaRPr lang="en-US" dirty="0"/>
          </a:p>
        </p:txBody>
      </p:sp>
    </p:spTree>
    <p:extLst>
      <p:ext uri="{BB962C8B-B14F-4D97-AF65-F5344CB8AC3E}">
        <p14:creationId xmlns:p14="http://schemas.microsoft.com/office/powerpoint/2010/main" val="785727526"/>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
            </a:r>
            <a:br>
              <a:rPr lang="en-US" dirty="0">
                <a:solidFill>
                  <a:srgbClr val="FF0000"/>
                </a:solidFill>
              </a:rPr>
            </a:br>
            <a:r>
              <a:rPr lang="en-US" b="1" dirty="0">
                <a:solidFill>
                  <a:srgbClr val="FF0000"/>
                </a:solidFill>
              </a:rPr>
              <a:t>Future risks of developing DM </a:t>
            </a:r>
            <a:r>
              <a:rPr lang="en-US" dirty="0">
                <a:solidFill>
                  <a:srgbClr val="FF0000"/>
                </a:solidFill>
              </a:rPr>
              <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Women </a:t>
            </a:r>
            <a:r>
              <a:rPr lang="en-US" dirty="0"/>
              <a:t>who have developed GDM are at increased risk of subsequent type 2 diabetes, with rates of progression within 5 years between 15 and 50 per cent </a:t>
            </a:r>
            <a:r>
              <a:rPr lang="en-US" dirty="0" smtClean="0"/>
              <a:t>.</a:t>
            </a:r>
          </a:p>
          <a:p>
            <a:r>
              <a:rPr lang="en-US" dirty="0" smtClean="0"/>
              <a:t>A </a:t>
            </a:r>
            <a:r>
              <a:rPr lang="en-US" dirty="0"/>
              <a:t>systematic review and meta-analysis concluded that lifestyle interventions reduced the progression of impaired glucose tolerance to type 2 </a:t>
            </a:r>
            <a:r>
              <a:rPr lang="en-US" dirty="0" err="1"/>
              <a:t>iabetes</a:t>
            </a:r>
            <a:r>
              <a:rPr lang="en-US" dirty="0"/>
              <a:t> with a hazard ratio of </a:t>
            </a:r>
            <a:r>
              <a:rPr lang="en-US" dirty="0" smtClean="0"/>
              <a:t>0.5 .</a:t>
            </a:r>
          </a:p>
          <a:p>
            <a:r>
              <a:rPr lang="en-US" dirty="0" smtClean="0"/>
              <a:t>NICE </a:t>
            </a:r>
            <a:r>
              <a:rPr lang="en-US" dirty="0"/>
              <a:t>guidelines (2015) therefore recommend that women undergo testing for diabetes between 6 and 13 weeks after birth .</a:t>
            </a:r>
          </a:p>
        </p:txBody>
      </p:sp>
    </p:spTree>
    <p:extLst>
      <p:ext uri="{BB962C8B-B14F-4D97-AF65-F5344CB8AC3E}">
        <p14:creationId xmlns:p14="http://schemas.microsoft.com/office/powerpoint/2010/main" val="1534298303"/>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Prior </a:t>
            </a:r>
            <a:r>
              <a:rPr lang="en-US" dirty="0"/>
              <a:t>to the 2008 NICE guidelines, the recommended test was the </a:t>
            </a:r>
            <a:r>
              <a:rPr lang="en-US" b="1" u="sng" dirty="0" smtClean="0">
                <a:solidFill>
                  <a:srgbClr val="FF0000"/>
                </a:solidFill>
              </a:rPr>
              <a:t>75 </a:t>
            </a:r>
            <a:r>
              <a:rPr lang="en-US" b="1" u="sng" dirty="0">
                <a:solidFill>
                  <a:srgbClr val="FF0000"/>
                </a:solidFill>
              </a:rPr>
              <a:t>g </a:t>
            </a:r>
            <a:r>
              <a:rPr lang="en-US" b="1" u="sng" dirty="0" smtClean="0">
                <a:solidFill>
                  <a:srgbClr val="FF0000"/>
                </a:solidFill>
              </a:rPr>
              <a:t>OGTT </a:t>
            </a:r>
            <a:r>
              <a:rPr lang="en-US" dirty="0"/>
              <a:t>at 6 weeks postpartum and annually thereafter</a:t>
            </a:r>
            <a:r>
              <a:rPr lang="en-US" dirty="0" smtClean="0"/>
              <a:t>.</a:t>
            </a:r>
          </a:p>
          <a:p>
            <a:r>
              <a:rPr lang="en-US" dirty="0" smtClean="0"/>
              <a:t>Subsequently </a:t>
            </a:r>
            <a:r>
              <a:rPr lang="en-US" dirty="0"/>
              <a:t>a study suggested that a postnatal </a:t>
            </a:r>
            <a:r>
              <a:rPr lang="en-US" b="1" u="sng" dirty="0">
                <a:solidFill>
                  <a:srgbClr val="FF0000"/>
                </a:solidFill>
              </a:rPr>
              <a:t>fasting plasma glucose </a:t>
            </a:r>
            <a:r>
              <a:rPr lang="en-US" dirty="0"/>
              <a:t>of 6.0 </a:t>
            </a:r>
            <a:r>
              <a:rPr lang="en-US" dirty="0" err="1"/>
              <a:t>mmol</a:t>
            </a:r>
            <a:r>
              <a:rPr lang="en-US" dirty="0"/>
              <a:t>/L or more could be used to select women who should undergo a full glucose tolerance test</a:t>
            </a:r>
            <a:r>
              <a:rPr lang="en-US" dirty="0" smtClean="0"/>
              <a:t>.</a:t>
            </a:r>
          </a:p>
        </p:txBody>
      </p:sp>
    </p:spTree>
    <p:extLst>
      <p:ext uri="{BB962C8B-B14F-4D97-AF65-F5344CB8AC3E}">
        <p14:creationId xmlns:p14="http://schemas.microsoft.com/office/powerpoint/2010/main" val="46245350"/>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a:t>Thus, NICE suggested that changing from a glucose tolerance test to fasting plasma glucose could represent a cost saving to the NHS</a:t>
            </a:r>
            <a:r>
              <a:rPr lang="en-US" dirty="0" smtClean="0"/>
              <a:t>.</a:t>
            </a:r>
          </a:p>
          <a:p>
            <a:r>
              <a:rPr lang="en-US" dirty="0" smtClean="0"/>
              <a:t> </a:t>
            </a:r>
            <a:r>
              <a:rPr lang="en-US" b="1" u="sng" dirty="0" smtClean="0"/>
              <a:t>Current </a:t>
            </a:r>
            <a:r>
              <a:rPr lang="en-US" b="1" u="sng" dirty="0"/>
              <a:t>NICE guidelines </a:t>
            </a:r>
            <a:r>
              <a:rPr lang="en-US" dirty="0"/>
              <a:t>recommend a fasting plasma glucose at 6-13 weeks, which may most conveniently be performed when the woman attends for her postnatal check</a:t>
            </a:r>
            <a:r>
              <a:rPr lang="en-US" dirty="0" smtClean="0"/>
              <a:t>.</a:t>
            </a:r>
          </a:p>
          <a:p>
            <a:r>
              <a:rPr lang="en-US" dirty="0" smtClean="0"/>
              <a:t> If </a:t>
            </a:r>
            <a:r>
              <a:rPr lang="en-US" dirty="0"/>
              <a:t>this is not possible or has not been performed, a fasting glucose or HbA1c should be offered after 13 weeks</a:t>
            </a:r>
            <a:r>
              <a:rPr lang="en-US" dirty="0" smtClean="0"/>
              <a:t>.</a:t>
            </a:r>
          </a:p>
          <a:p>
            <a:r>
              <a:rPr lang="en-US" dirty="0" smtClean="0"/>
              <a:t>The </a:t>
            </a:r>
            <a:r>
              <a:rPr lang="en-US" dirty="0"/>
              <a:t>recommended actions based on this test is outlined in table 25.4. </a:t>
            </a:r>
          </a:p>
        </p:txBody>
      </p:sp>
    </p:spTree>
    <p:extLst>
      <p:ext uri="{BB962C8B-B14F-4D97-AF65-F5344CB8AC3E}">
        <p14:creationId xmlns:p14="http://schemas.microsoft.com/office/powerpoint/2010/main" val="442297631"/>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Women </a:t>
            </a:r>
            <a:r>
              <a:rPr lang="en-US" dirty="0"/>
              <a:t>whose postnatal screening test is negative should be offered annual testing for diabetes. </a:t>
            </a:r>
            <a:endParaRPr lang="en-US" dirty="0" smtClean="0"/>
          </a:p>
          <a:p>
            <a:r>
              <a:rPr lang="en-US" b="1" u="sng" dirty="0" smtClean="0"/>
              <a:t>The </a:t>
            </a:r>
            <a:r>
              <a:rPr lang="en-US" b="1" u="sng" dirty="0"/>
              <a:t>2010 SIGN guidelines </a:t>
            </a:r>
            <a:r>
              <a:rPr lang="en-US" dirty="0"/>
              <a:t>recommend assessment at 6 weeks </a:t>
            </a:r>
            <a:r>
              <a:rPr lang="en-US" dirty="0" err="1"/>
              <a:t>postnatally</a:t>
            </a:r>
            <a:r>
              <a:rPr lang="en-US" dirty="0"/>
              <a:t> with a fasting blood glucose and then an OGTT if clinically indicated, followed by annual fasting blood glucose or </a:t>
            </a:r>
            <a:r>
              <a:rPr lang="en-US" dirty="0" smtClean="0"/>
              <a:t>HbA1c.</a:t>
            </a:r>
            <a:endParaRPr lang="en-US" dirty="0"/>
          </a:p>
          <a:p>
            <a:endParaRPr lang="en-US" dirty="0"/>
          </a:p>
          <a:p>
            <a:endParaRPr lang="en-US" dirty="0"/>
          </a:p>
        </p:txBody>
      </p:sp>
    </p:spTree>
    <p:extLst>
      <p:ext uri="{BB962C8B-B14F-4D97-AF65-F5344CB8AC3E}">
        <p14:creationId xmlns:p14="http://schemas.microsoft.com/office/powerpoint/2010/main" val="64002447"/>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219324"/>
            <a:ext cx="9131741" cy="2962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normAutofit fontScale="90000"/>
          </a:bodyPr>
          <a:lstStyle/>
          <a:p>
            <a:r>
              <a:rPr lang="en-US" b="1" dirty="0"/>
              <a:t>Table 25.4 </a:t>
            </a:r>
            <a:r>
              <a:rPr lang="en-US" dirty="0"/>
              <a:t>Recommended postnatal testing and actions in women </a:t>
            </a:r>
          </a:p>
        </p:txBody>
      </p:sp>
      <p:sp>
        <p:nvSpPr>
          <p:cNvPr id="5" name="Content Placeholder 4"/>
          <p:cNvSpPr>
            <a:spLocks noGrp="1"/>
          </p:cNvSpPr>
          <p:nvPr>
            <p:ph idx="1"/>
          </p:nvPr>
        </p:nvSpPr>
        <p:spPr/>
        <p:txBody>
          <a:bodyPr/>
          <a:lstStyle/>
          <a:p>
            <a:endParaRPr lang="en-US"/>
          </a:p>
        </p:txBody>
      </p:sp>
    </p:spTree>
    <p:extLst>
      <p:ext uri="{BB962C8B-B14F-4D97-AF65-F5344CB8AC3E}">
        <p14:creationId xmlns:p14="http://schemas.microsoft.com/office/powerpoint/2010/main" val="3576523850"/>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74638"/>
            <a:ext cx="7924800" cy="487362"/>
          </a:xfrm>
        </p:spPr>
        <p:style>
          <a:lnRef idx="2">
            <a:schemeClr val="accent2"/>
          </a:lnRef>
          <a:fillRef idx="1">
            <a:schemeClr val="lt1"/>
          </a:fillRef>
          <a:effectRef idx="0">
            <a:schemeClr val="accent2"/>
          </a:effectRef>
          <a:fontRef idx="minor">
            <a:schemeClr val="dk1"/>
          </a:fontRef>
        </p:style>
        <p:txBody>
          <a:bodyPr>
            <a:normAutofit fontScale="90000"/>
          </a:bodyPr>
          <a:lstStyle/>
          <a:p>
            <a:r>
              <a:rPr lang="en-US" dirty="0" smtClean="0"/>
              <a:t>KEY POINTS </a:t>
            </a:r>
            <a:endParaRPr lang="en-US" dirty="0"/>
          </a:p>
        </p:txBody>
      </p:sp>
      <p:sp>
        <p:nvSpPr>
          <p:cNvPr id="3" name="Content Placeholder 2"/>
          <p:cNvSpPr>
            <a:spLocks noGrp="1"/>
          </p:cNvSpPr>
          <p:nvPr>
            <p:ph idx="1"/>
          </p:nvPr>
        </p:nvSpPr>
        <p:spPr>
          <a:xfrm>
            <a:off x="228600" y="838200"/>
            <a:ext cx="8686800" cy="58674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smtClean="0"/>
              <a:t>GDM is impaired carbohydrate tolerance that first develops during pregnancy. </a:t>
            </a:r>
          </a:p>
          <a:p>
            <a:r>
              <a:rPr lang="en-US" dirty="0" smtClean="0"/>
              <a:t>GDM is associated with increased risks of </a:t>
            </a:r>
            <a:r>
              <a:rPr lang="en-US" dirty="0" err="1" smtClean="0"/>
              <a:t>macrosomia</a:t>
            </a:r>
            <a:r>
              <a:rPr lang="en-US" dirty="0" smtClean="0"/>
              <a:t> and its associated complications, neonatal </a:t>
            </a:r>
            <a:r>
              <a:rPr lang="en-US" dirty="0" err="1" smtClean="0"/>
              <a:t>hypoglycaemia</a:t>
            </a:r>
            <a:r>
              <a:rPr lang="en-US" dirty="0" smtClean="0"/>
              <a:t> and late pregnancy loss. </a:t>
            </a:r>
          </a:p>
          <a:p>
            <a:r>
              <a:rPr lang="en-US" dirty="0" smtClean="0"/>
              <a:t>There are many well-defined risk factors, the main ones being ethnic origin, obesity and GDM in a previous pregnancy. </a:t>
            </a:r>
          </a:p>
          <a:p>
            <a:r>
              <a:rPr lang="en-US" dirty="0" smtClean="0"/>
              <a:t>There is current debate regarding screening and diagnostic testing for GDM. NICE guidelines recommend that women at risk should be tested using the 2-hour 75 g OGTT at 24–28 weeks’ gestation. </a:t>
            </a:r>
          </a:p>
        </p:txBody>
      </p:sp>
    </p:spTree>
    <p:extLst>
      <p:ext uri="{BB962C8B-B14F-4D97-AF65-F5344CB8AC3E}">
        <p14:creationId xmlns:p14="http://schemas.microsoft.com/office/powerpoint/2010/main" val="842708860"/>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228600"/>
            <a:ext cx="8839200" cy="6400800"/>
          </a:xfrm>
        </p:spPr>
        <p:style>
          <a:lnRef idx="1">
            <a:schemeClr val="accent6"/>
          </a:lnRef>
          <a:fillRef idx="2">
            <a:schemeClr val="accent6"/>
          </a:fillRef>
          <a:effectRef idx="1">
            <a:schemeClr val="accent6"/>
          </a:effectRef>
          <a:fontRef idx="minor">
            <a:schemeClr val="dk1"/>
          </a:fontRef>
        </p:style>
        <p:txBody>
          <a:bodyPr>
            <a:normAutofit/>
          </a:bodyPr>
          <a:lstStyle/>
          <a:p>
            <a:r>
              <a:rPr lang="en-US" dirty="0"/>
              <a:t>Women who have had GDM in a previous pregnancy should be offered early self-monitoring of blood glucose or an OGTT as soon as possible after booking and repeat at 24-28 weeks if normal. </a:t>
            </a:r>
          </a:p>
          <a:p>
            <a:r>
              <a:rPr lang="en-US" dirty="0"/>
              <a:t>Diagnose GDM using a 75g 2 hour OGTT. Diagnosis should be made if the fasting plasma glucose is 5.6mmmol/l or more, or the 2 hour level is 7.8mmol/l or more. </a:t>
            </a:r>
          </a:p>
          <a:p>
            <a:r>
              <a:rPr lang="en-US" dirty="0"/>
              <a:t>Treating GDM reduces the incidence of complications. </a:t>
            </a:r>
          </a:p>
          <a:p>
            <a:endParaRPr lang="en-US" dirty="0"/>
          </a:p>
        </p:txBody>
      </p:sp>
    </p:spTree>
    <p:extLst>
      <p:ext uri="{BB962C8B-B14F-4D97-AF65-F5344CB8AC3E}">
        <p14:creationId xmlns:p14="http://schemas.microsoft.com/office/powerpoint/2010/main" val="14415060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Typical drugs falling into this category are statins, angiotensin II-converting enzyme (ACE) inhibitors and angiotensin receptor blockers (ARBs).</a:t>
            </a:r>
          </a:p>
          <a:p>
            <a:r>
              <a:rPr lang="en-US" dirty="0"/>
              <a:t> ACE </a:t>
            </a:r>
            <a:r>
              <a:rPr lang="en-US" dirty="0" err="1"/>
              <a:t>inhbitors</a:t>
            </a:r>
            <a:r>
              <a:rPr lang="en-US" dirty="0"/>
              <a:t>, ARBs and statins should be discontinued prior to pregnancy, or as soon as pregnancy is confirmed and antihypertensive agents suitable for use in pregnancy be used. </a:t>
            </a:r>
          </a:p>
          <a:p>
            <a:endParaRPr lang="en-US" dirty="0"/>
          </a:p>
        </p:txBody>
      </p:sp>
    </p:spTree>
    <p:extLst>
      <p:ext uri="{BB962C8B-B14F-4D97-AF65-F5344CB8AC3E}">
        <p14:creationId xmlns:p14="http://schemas.microsoft.com/office/powerpoint/2010/main" val="1134408531"/>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228600"/>
            <a:ext cx="8839200" cy="64770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smtClean="0"/>
              <a:t>Diet and lifestyle modifications should be offered to all women. Additional treatment with oral </a:t>
            </a:r>
            <a:r>
              <a:rPr lang="en-US" dirty="0" err="1" smtClean="0"/>
              <a:t>hypoglycaemic</a:t>
            </a:r>
            <a:r>
              <a:rPr lang="en-US" dirty="0" smtClean="0"/>
              <a:t> agents and/or insulin may also be needed. </a:t>
            </a:r>
          </a:p>
          <a:p>
            <a:r>
              <a:rPr lang="en-US" dirty="0" smtClean="0"/>
              <a:t>Pregnant women with GDM should be managed in a joint obstetric/diabetic clinic involving the input of obstetricians, </a:t>
            </a:r>
            <a:r>
              <a:rPr lang="en-US" dirty="0" err="1" smtClean="0"/>
              <a:t>diabetologists</a:t>
            </a:r>
            <a:r>
              <a:rPr lang="en-US" dirty="0" smtClean="0"/>
              <a:t>, dieticians, specialist nurses and midwives. Review should be offered within 1 week of diagnosis. </a:t>
            </a:r>
          </a:p>
          <a:p>
            <a:r>
              <a:rPr lang="en-US" dirty="0" smtClean="0"/>
              <a:t>Women should be taught how to self monitor plasma glucose </a:t>
            </a:r>
          </a:p>
          <a:p>
            <a:r>
              <a:rPr lang="en-US" dirty="0" smtClean="0"/>
              <a:t>The target for fasting plasma glucose is less than 5.3mmol/l. </a:t>
            </a:r>
          </a:p>
          <a:p>
            <a:r>
              <a:rPr lang="en-US" dirty="0" smtClean="0"/>
              <a:t>Postprandial levels should be less than 7.8 </a:t>
            </a:r>
            <a:r>
              <a:rPr lang="en-US" dirty="0" err="1" smtClean="0"/>
              <a:t>mmol</a:t>
            </a:r>
            <a:r>
              <a:rPr lang="en-US" dirty="0" smtClean="0"/>
              <a:t>/L. </a:t>
            </a:r>
          </a:p>
          <a:p>
            <a:endParaRPr lang="en-US" dirty="0" smtClean="0"/>
          </a:p>
          <a:p>
            <a:endParaRPr lang="en-US" dirty="0"/>
          </a:p>
        </p:txBody>
      </p:sp>
    </p:spTree>
    <p:extLst>
      <p:ext uri="{BB962C8B-B14F-4D97-AF65-F5344CB8AC3E}">
        <p14:creationId xmlns:p14="http://schemas.microsoft.com/office/powerpoint/2010/main" val="3955866685"/>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
            <a:ext cx="8915400" cy="6553200"/>
          </a:xfrm>
        </p:spPr>
        <p:style>
          <a:lnRef idx="1">
            <a:schemeClr val="accent6"/>
          </a:lnRef>
          <a:fillRef idx="2">
            <a:schemeClr val="accent6"/>
          </a:fillRef>
          <a:effectRef idx="1">
            <a:schemeClr val="accent6"/>
          </a:effectRef>
          <a:fontRef idx="minor">
            <a:schemeClr val="dk1"/>
          </a:fontRef>
        </p:style>
        <p:txBody>
          <a:bodyPr>
            <a:normAutofit lnSpcReduction="10000"/>
          </a:bodyPr>
          <a:lstStyle/>
          <a:p>
            <a:r>
              <a:rPr lang="en-US" dirty="0"/>
              <a:t>Women on insulin or glibenclamide should be advised to maintain plasma glucose above 4mmol/l. </a:t>
            </a:r>
          </a:p>
          <a:p>
            <a:r>
              <a:rPr lang="en-US" dirty="0"/>
              <a:t>Women with GDM should be offered monitoring of fetal growth and wellbeing. </a:t>
            </a:r>
          </a:p>
          <a:p>
            <a:r>
              <a:rPr lang="en-US" dirty="0"/>
              <a:t>Women with uncomplicated GDM should be offered elective delivery by 40+6 weeks gestation.. Care should be </a:t>
            </a:r>
            <a:r>
              <a:rPr lang="en-US" dirty="0" err="1"/>
              <a:t>individualised</a:t>
            </a:r>
            <a:r>
              <a:rPr lang="en-US" dirty="0"/>
              <a:t>, and will depend on </a:t>
            </a:r>
            <a:r>
              <a:rPr lang="en-US" dirty="0" err="1"/>
              <a:t>glycaemic</a:t>
            </a:r>
            <a:r>
              <a:rPr lang="en-US" dirty="0"/>
              <a:t> control and development of </a:t>
            </a:r>
            <a:r>
              <a:rPr lang="en-US" dirty="0" err="1"/>
              <a:t>macrosomia</a:t>
            </a:r>
            <a:r>
              <a:rPr lang="en-US" dirty="0"/>
              <a:t>. </a:t>
            </a:r>
          </a:p>
          <a:p>
            <a:r>
              <a:rPr lang="en-US" dirty="0"/>
              <a:t>Women with </a:t>
            </a:r>
            <a:r>
              <a:rPr lang="en-US" dirty="0" err="1"/>
              <a:t>macrosomia</a:t>
            </a:r>
            <a:r>
              <a:rPr lang="en-US" dirty="0"/>
              <a:t> should have the risks and benefits of different modes of delivery discussed with them. </a:t>
            </a:r>
          </a:p>
          <a:p>
            <a:endParaRPr lang="en-US" dirty="0"/>
          </a:p>
        </p:txBody>
      </p:sp>
    </p:spTree>
    <p:extLst>
      <p:ext uri="{BB962C8B-B14F-4D97-AF65-F5344CB8AC3E}">
        <p14:creationId xmlns:p14="http://schemas.microsoft.com/office/powerpoint/2010/main" val="3727439347"/>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dirty="0"/>
          </a:p>
        </p:txBody>
      </p:sp>
      <p:sp>
        <p:nvSpPr>
          <p:cNvPr id="6" name="Content Placeholder 5"/>
          <p:cNvSpPr>
            <a:spLocks noGrp="1"/>
          </p:cNvSpPr>
          <p:nvPr>
            <p:ph idx="1"/>
          </p:nvPr>
        </p:nvSpPr>
        <p:spPr>
          <a:xfrm>
            <a:off x="228600" y="76200"/>
            <a:ext cx="8763000" cy="6629400"/>
          </a:xfrm>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t>Maternal </a:t>
            </a:r>
            <a:r>
              <a:rPr lang="en-US" dirty="0"/>
              <a:t>blood glucose should be monitored hourly during </a:t>
            </a:r>
            <a:r>
              <a:rPr lang="en-US" dirty="0" err="1"/>
              <a:t>labour</a:t>
            </a:r>
            <a:r>
              <a:rPr lang="en-US" dirty="0"/>
              <a:t> and be kept between 4 and 7 </a:t>
            </a:r>
            <a:r>
              <a:rPr lang="en-US" dirty="0" err="1"/>
              <a:t>mmol</a:t>
            </a:r>
            <a:r>
              <a:rPr lang="en-US" dirty="0"/>
              <a:t>/L during </a:t>
            </a:r>
            <a:r>
              <a:rPr lang="en-US" dirty="0" err="1"/>
              <a:t>labour</a:t>
            </a:r>
            <a:r>
              <a:rPr lang="en-US" dirty="0"/>
              <a:t> and delivery. Women who are diet controlled are unlikely to need any specific treatment during </a:t>
            </a:r>
            <a:r>
              <a:rPr lang="en-US" dirty="0" err="1"/>
              <a:t>labour</a:t>
            </a:r>
            <a:r>
              <a:rPr lang="en-US" dirty="0"/>
              <a:t>. </a:t>
            </a:r>
          </a:p>
          <a:p>
            <a:r>
              <a:rPr lang="en-US" dirty="0"/>
              <a:t>Women GDM are unlikely to require insulin </a:t>
            </a:r>
            <a:r>
              <a:rPr lang="en-US" dirty="0" err="1"/>
              <a:t>postnatally</a:t>
            </a:r>
            <a:r>
              <a:rPr lang="en-US" dirty="0"/>
              <a:t> so should stop all </a:t>
            </a:r>
            <a:r>
              <a:rPr lang="en-US" dirty="0" err="1"/>
              <a:t>hypoglycaemic</a:t>
            </a:r>
            <a:r>
              <a:rPr lang="en-US" dirty="0"/>
              <a:t> agents immediately after birth. </a:t>
            </a:r>
          </a:p>
          <a:p>
            <a:endParaRPr lang="en-US" dirty="0"/>
          </a:p>
        </p:txBody>
      </p:sp>
    </p:spTree>
    <p:extLst>
      <p:ext uri="{BB962C8B-B14F-4D97-AF65-F5344CB8AC3E}">
        <p14:creationId xmlns:p14="http://schemas.microsoft.com/office/powerpoint/2010/main" val="3011101576"/>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152400"/>
            <a:ext cx="9067800" cy="6705600"/>
          </a:xfrm>
        </p:spPr>
        <p:style>
          <a:lnRef idx="1">
            <a:schemeClr val="accent6"/>
          </a:lnRef>
          <a:fillRef idx="2">
            <a:schemeClr val="accent6"/>
          </a:fillRef>
          <a:effectRef idx="1">
            <a:schemeClr val="accent6"/>
          </a:effectRef>
          <a:fontRef idx="minor">
            <a:schemeClr val="dk1"/>
          </a:fontRef>
        </p:style>
        <p:txBody>
          <a:bodyPr>
            <a:normAutofit/>
          </a:bodyPr>
          <a:lstStyle/>
          <a:p>
            <a:r>
              <a:rPr lang="en-US" dirty="0"/>
              <a:t>Women should undergo early postnatal glucose monitoring to ensure that their blood glucose is in the normal range. </a:t>
            </a:r>
          </a:p>
          <a:p>
            <a:r>
              <a:rPr lang="en-US" dirty="0"/>
              <a:t>Women who have had GDM are at high risk of developing type 2 diabetes in the future. This risk can probably be reduced by lifestyle modifications. </a:t>
            </a:r>
          </a:p>
          <a:p>
            <a:r>
              <a:rPr lang="en-US" dirty="0"/>
              <a:t>Women should be screened for diabetes at the 6-week postnatal check with a fasting plasma glucose and annually thereafter. </a:t>
            </a:r>
          </a:p>
          <a:p>
            <a:r>
              <a:rPr lang="en-US" dirty="0"/>
              <a:t>All women should receive postnatal advice regarding contraception and planning their next pregnancy </a:t>
            </a:r>
          </a:p>
          <a:p>
            <a:endParaRPr lang="en-US" dirty="0"/>
          </a:p>
        </p:txBody>
      </p:sp>
    </p:spTree>
    <p:extLst>
      <p:ext uri="{BB962C8B-B14F-4D97-AF65-F5344CB8AC3E}">
        <p14:creationId xmlns:p14="http://schemas.microsoft.com/office/powerpoint/2010/main" val="4138927493"/>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rmAutofit/>
          </a:bodyPr>
          <a:lstStyle/>
          <a:p>
            <a:r>
              <a:rPr lang="en-US" sz="8800" b="1" u="sng" dirty="0" smtClean="0">
                <a:solidFill>
                  <a:srgbClr val="FF0000"/>
                </a:solidFill>
              </a:rPr>
              <a:t>THANK YOU</a:t>
            </a:r>
            <a:endParaRPr lang="en-US" sz="8800" b="1" u="sng" dirty="0">
              <a:solidFill>
                <a:srgbClr val="FF0000"/>
              </a:solidFill>
            </a:endParaRPr>
          </a:p>
        </p:txBody>
      </p:sp>
    </p:spTree>
    <p:extLst>
      <p:ext uri="{BB962C8B-B14F-4D97-AF65-F5344CB8AC3E}">
        <p14:creationId xmlns:p14="http://schemas.microsoft.com/office/powerpoint/2010/main" val="510677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u="sng" dirty="0" smtClean="0">
                <a:solidFill>
                  <a:srgbClr val="FF0000"/>
                </a:solidFill>
              </a:rPr>
              <a:t>Renal </a:t>
            </a:r>
            <a:r>
              <a:rPr lang="en-US" b="1" u="sng" dirty="0">
                <a:solidFill>
                  <a:srgbClr val="FF0000"/>
                </a:solidFill>
              </a:rPr>
              <a:t>function </a:t>
            </a:r>
            <a:r>
              <a:rPr lang="en-US" dirty="0"/>
              <a:t>should be checked and women with </a:t>
            </a:r>
            <a:r>
              <a:rPr lang="en-US" dirty="0" err="1"/>
              <a:t>creatinine</a:t>
            </a:r>
            <a:r>
              <a:rPr lang="en-US" dirty="0"/>
              <a:t> levels greater than 120 </a:t>
            </a:r>
            <a:r>
              <a:rPr lang="en-US" dirty="0" err="1"/>
              <a:t>μmol</a:t>
            </a:r>
            <a:r>
              <a:rPr lang="en-US" dirty="0"/>
              <a:t>/L, a urinary </a:t>
            </a:r>
            <a:r>
              <a:rPr lang="en-US" dirty="0" err="1"/>
              <a:t>albumin:creatinine</a:t>
            </a:r>
            <a:r>
              <a:rPr lang="en-US" dirty="0"/>
              <a:t> ratio &gt;30mg/ </a:t>
            </a:r>
            <a:r>
              <a:rPr lang="en-US" dirty="0" err="1"/>
              <a:t>mmol</a:t>
            </a:r>
            <a:r>
              <a:rPr lang="en-US" dirty="0"/>
              <a:t> or a glomerular filtration rate of less than 45ml/min/ 1.73m2 should be referred to a renal physician prior to stopping contraception use. </a:t>
            </a:r>
          </a:p>
        </p:txBody>
      </p:sp>
    </p:spTree>
    <p:extLst>
      <p:ext uri="{BB962C8B-B14F-4D97-AF65-F5344CB8AC3E}">
        <p14:creationId xmlns:p14="http://schemas.microsoft.com/office/powerpoint/2010/main" val="13001659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Women </a:t>
            </a:r>
            <a:r>
              <a:rPr lang="en-US" dirty="0"/>
              <a:t>who have significant </a:t>
            </a:r>
            <a:r>
              <a:rPr lang="en-US" b="1" u="sng" dirty="0">
                <a:solidFill>
                  <a:srgbClr val="FF0000"/>
                </a:solidFill>
              </a:rPr>
              <a:t>retinopathy or nephropathy </a:t>
            </a:r>
            <a:r>
              <a:rPr lang="en-US" dirty="0"/>
              <a:t>should be advised that pregnancy may accelerate these pathological processes</a:t>
            </a:r>
            <a:r>
              <a:rPr lang="en-US" dirty="0" smtClean="0"/>
              <a:t>.</a:t>
            </a:r>
          </a:p>
          <a:p>
            <a:r>
              <a:rPr lang="en-US" dirty="0" smtClean="0"/>
              <a:t> </a:t>
            </a:r>
            <a:r>
              <a:rPr lang="en-US" dirty="0"/>
              <a:t>Some women, with </a:t>
            </a:r>
            <a:r>
              <a:rPr lang="en-US" b="1" u="sng" dirty="0">
                <a:solidFill>
                  <a:srgbClr val="FF0000"/>
                </a:solidFill>
              </a:rPr>
              <a:t>severe end-organ damage</a:t>
            </a:r>
            <a:r>
              <a:rPr lang="en-US" dirty="0"/>
              <a:t>, such as diabetic nephropathy with glomerular filtration rate of &lt;30%, severe cardiac damage or neuropathy, face significant maternal risk in pregnancy and may be better advised to </a:t>
            </a:r>
            <a:r>
              <a:rPr lang="en-US" b="1" u="sng" dirty="0">
                <a:solidFill>
                  <a:srgbClr val="FF0000"/>
                </a:solidFill>
              </a:rPr>
              <a:t>avoid pregnancy</a:t>
            </a:r>
            <a:r>
              <a:rPr lang="en-US" dirty="0" smtClean="0"/>
              <a:t>.</a:t>
            </a:r>
          </a:p>
          <a:p>
            <a:r>
              <a:rPr lang="en-US" dirty="0" smtClean="0"/>
              <a:t>Due </a:t>
            </a:r>
            <a:r>
              <a:rPr lang="en-US" dirty="0"/>
              <a:t>to the close association with other autoimmune disorders, some advocate screening for thyroid dysfunction.</a:t>
            </a:r>
          </a:p>
        </p:txBody>
      </p:sp>
    </p:spTree>
    <p:extLst>
      <p:ext uri="{BB962C8B-B14F-4D97-AF65-F5344CB8AC3E}">
        <p14:creationId xmlns:p14="http://schemas.microsoft.com/office/powerpoint/2010/main" val="10176094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Pre-conceptual </a:t>
            </a:r>
            <a:r>
              <a:rPr lang="en-US" b="1" dirty="0" err="1" smtClean="0">
                <a:solidFill>
                  <a:srgbClr val="FF0000"/>
                </a:solidFill>
              </a:rPr>
              <a:t>counselling</a:t>
            </a:r>
            <a:r>
              <a:rPr lang="en-US" b="1" dirty="0" smtClean="0">
                <a:solidFill>
                  <a:srgbClr val="FF0000"/>
                </a:solidFill>
              </a:rPr>
              <a:t> </a:t>
            </a:r>
            <a:endParaRPr lang="en-US" b="1" dirty="0">
              <a:solidFill>
                <a:srgbClr val="FF0000"/>
              </a:solidFill>
            </a:endParaRPr>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r>
              <a:rPr lang="en-US" dirty="0" smtClean="0"/>
              <a:t>Multidisciplinary </a:t>
            </a:r>
            <a:r>
              <a:rPr lang="en-US" dirty="0"/>
              <a:t>management </a:t>
            </a:r>
          </a:p>
          <a:p>
            <a:r>
              <a:rPr lang="en-US" dirty="0" err="1"/>
              <a:t>Optimise</a:t>
            </a:r>
            <a:r>
              <a:rPr lang="en-US" dirty="0"/>
              <a:t> </a:t>
            </a:r>
            <a:r>
              <a:rPr lang="en-US" dirty="0" err="1"/>
              <a:t>glycaemic</a:t>
            </a:r>
            <a:r>
              <a:rPr lang="en-US" dirty="0"/>
              <a:t> control – aim HbA1c 43 </a:t>
            </a:r>
            <a:r>
              <a:rPr lang="en-US" dirty="0" err="1"/>
              <a:t>mmol</a:t>
            </a:r>
            <a:r>
              <a:rPr lang="en-US" dirty="0"/>
              <a:t>/</a:t>
            </a:r>
            <a:r>
              <a:rPr lang="en-US" dirty="0" err="1"/>
              <a:t>mol</a:t>
            </a:r>
            <a:r>
              <a:rPr lang="en-US" dirty="0"/>
              <a:t> or less </a:t>
            </a:r>
          </a:p>
          <a:p>
            <a:r>
              <a:rPr lang="en-US" dirty="0"/>
              <a:t>Discuss </a:t>
            </a:r>
            <a:r>
              <a:rPr lang="en-US" dirty="0" err="1"/>
              <a:t>hypoglycaemia</a:t>
            </a:r>
            <a:r>
              <a:rPr lang="en-US" dirty="0"/>
              <a:t> </a:t>
            </a:r>
          </a:p>
          <a:p>
            <a:r>
              <a:rPr lang="en-US" dirty="0"/>
              <a:t>Review diet and weight loss </a:t>
            </a:r>
          </a:p>
          <a:p>
            <a:r>
              <a:rPr lang="en-US" dirty="0"/>
              <a:t>Discuss complications of pregnancy </a:t>
            </a:r>
          </a:p>
          <a:p>
            <a:r>
              <a:rPr lang="en-US" dirty="0"/>
              <a:t>Prescribe folic acid 5 mg </a:t>
            </a:r>
          </a:p>
          <a:p>
            <a:r>
              <a:rPr lang="en-US" dirty="0"/>
              <a:t>Review renal function and blood pressure </a:t>
            </a:r>
          </a:p>
          <a:p>
            <a:r>
              <a:rPr lang="en-US" dirty="0"/>
              <a:t>Retinal assessment </a:t>
            </a:r>
          </a:p>
          <a:p>
            <a:r>
              <a:rPr lang="en-US" dirty="0"/>
              <a:t>Review other medications, e.g. ACE inhibitors, statins </a:t>
            </a:r>
          </a:p>
          <a:p>
            <a:r>
              <a:rPr lang="en-US" dirty="0"/>
              <a:t>Smoking cessation 	</a:t>
            </a:r>
          </a:p>
          <a:p>
            <a:endParaRPr lang="en-US" dirty="0"/>
          </a:p>
        </p:txBody>
      </p:sp>
    </p:spTree>
    <p:extLst>
      <p:ext uri="{BB962C8B-B14F-4D97-AF65-F5344CB8AC3E}">
        <p14:creationId xmlns:p14="http://schemas.microsoft.com/office/powerpoint/2010/main" val="14395516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Type 2 </a:t>
            </a:r>
          </a:p>
        </p:txBody>
      </p:sp>
      <p:sp>
        <p:nvSpPr>
          <p:cNvPr id="3" name="Content Placeholder 2"/>
          <p:cNvSpPr>
            <a:spLocks noGrp="1"/>
          </p:cNvSpPr>
          <p:nvPr>
            <p:ph idx="1"/>
          </p:nvPr>
        </p:nvSpPr>
        <p:spPr/>
        <p:txBody>
          <a:bodyPr>
            <a:normAutofit fontScale="92500" lnSpcReduction="10000"/>
          </a:bodyPr>
          <a:lstStyle/>
          <a:p>
            <a:r>
              <a:rPr lang="en-US" dirty="0" smtClean="0"/>
              <a:t>recent </a:t>
            </a:r>
            <a:r>
              <a:rPr lang="en-US" dirty="0"/>
              <a:t>data suggest that women with type 2 diabetes have a similar increase in risk of congenital abnormality to those with type 1, at around double that of women without </a:t>
            </a:r>
            <a:r>
              <a:rPr lang="en-US" dirty="0" smtClean="0"/>
              <a:t>diabetes</a:t>
            </a:r>
          </a:p>
          <a:p>
            <a:r>
              <a:rPr lang="en-US" b="1" dirty="0" smtClean="0">
                <a:solidFill>
                  <a:srgbClr val="FF0000"/>
                </a:solidFill>
              </a:rPr>
              <a:t>Therefore</a:t>
            </a:r>
            <a:r>
              <a:rPr lang="en-US" b="1" dirty="0">
                <a:solidFill>
                  <a:srgbClr val="FF0000"/>
                </a:solidFill>
              </a:rPr>
              <a:t>, the pre-conception advice is the same as that for type 1 diabetes</a:t>
            </a:r>
            <a:r>
              <a:rPr lang="en-US" b="1" dirty="0" smtClean="0">
                <a:solidFill>
                  <a:srgbClr val="FF0000"/>
                </a:solidFill>
              </a:rPr>
              <a:t>.</a:t>
            </a:r>
          </a:p>
          <a:p>
            <a:r>
              <a:rPr lang="en-US" dirty="0" smtClean="0"/>
              <a:t>This </a:t>
            </a:r>
            <a:r>
              <a:rPr lang="en-US" dirty="0"/>
              <a:t>group of women is more likely to be overweight and should be helped to reduce their weight if their body mass index is greater than 27 </a:t>
            </a:r>
            <a:r>
              <a:rPr lang="en-US" dirty="0" smtClean="0"/>
              <a:t>kg/m2. </a:t>
            </a:r>
          </a:p>
        </p:txBody>
      </p:sp>
    </p:spTree>
    <p:extLst>
      <p:ext uri="{BB962C8B-B14F-4D97-AF65-F5344CB8AC3E}">
        <p14:creationId xmlns:p14="http://schemas.microsoft.com/office/powerpoint/2010/main" val="185853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Women taking </a:t>
            </a:r>
            <a:r>
              <a:rPr lang="en-US" b="1" u="sng" dirty="0">
                <a:effectLst>
                  <a:outerShdw blurRad="38100" dist="38100" dir="2700000" algn="tl">
                    <a:srgbClr val="000000">
                      <a:alpha val="43137"/>
                    </a:srgbClr>
                  </a:outerShdw>
                </a:effectLst>
              </a:rPr>
              <a:t>oral </a:t>
            </a:r>
            <a:r>
              <a:rPr lang="en-US" b="1" u="sng" dirty="0" err="1">
                <a:effectLst>
                  <a:outerShdw blurRad="38100" dist="38100" dir="2700000" algn="tl">
                    <a:srgbClr val="000000">
                      <a:alpha val="43137"/>
                    </a:srgbClr>
                  </a:outerShdw>
                </a:effectLst>
              </a:rPr>
              <a:t>hypoglycaemic</a:t>
            </a:r>
            <a:r>
              <a:rPr lang="en-US" b="1" u="sng" dirty="0">
                <a:effectLst>
                  <a:outerShdw blurRad="38100" dist="38100" dir="2700000" algn="tl">
                    <a:srgbClr val="000000">
                      <a:alpha val="43137"/>
                    </a:srgbClr>
                  </a:outerShdw>
                </a:effectLst>
              </a:rPr>
              <a:t> </a:t>
            </a:r>
            <a:r>
              <a:rPr lang="en-US" dirty="0"/>
              <a:t>agents should have their medication reviewed.</a:t>
            </a:r>
          </a:p>
          <a:p>
            <a:r>
              <a:rPr lang="en-US" b="1" dirty="0" smtClean="0">
                <a:solidFill>
                  <a:srgbClr val="FF0000"/>
                </a:solidFill>
              </a:rPr>
              <a:t>Metformin </a:t>
            </a:r>
            <a:r>
              <a:rPr lang="en-US" dirty="0"/>
              <a:t>is safe to take in pregnancy so can be continued, but current advice is that other oral </a:t>
            </a:r>
            <a:r>
              <a:rPr lang="en-US" dirty="0" err="1"/>
              <a:t>hypoglycaemics</a:t>
            </a:r>
            <a:r>
              <a:rPr lang="en-US" dirty="0"/>
              <a:t> should be changed. </a:t>
            </a:r>
            <a:endParaRPr lang="en-US" dirty="0" smtClean="0"/>
          </a:p>
          <a:p>
            <a:r>
              <a:rPr lang="en-US" dirty="0" smtClean="0"/>
              <a:t>Some </a:t>
            </a:r>
            <a:r>
              <a:rPr lang="en-US" dirty="0"/>
              <a:t>women may achieve better control by converting to insulin, and this should be discussed with the woman. </a:t>
            </a:r>
          </a:p>
          <a:p>
            <a:endParaRPr lang="en-US" dirty="0"/>
          </a:p>
        </p:txBody>
      </p:sp>
    </p:spTree>
    <p:extLst>
      <p:ext uri="{BB962C8B-B14F-4D97-AF65-F5344CB8AC3E}">
        <p14:creationId xmlns:p14="http://schemas.microsoft.com/office/powerpoint/2010/main" val="3955519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Antenatal care </a:t>
            </a:r>
          </a:p>
        </p:txBody>
      </p:sp>
      <p:sp>
        <p:nvSpPr>
          <p:cNvPr id="3" name="Content Placeholder 2"/>
          <p:cNvSpPr>
            <a:spLocks noGrp="1"/>
          </p:cNvSpPr>
          <p:nvPr>
            <p:ph idx="1"/>
          </p:nvPr>
        </p:nvSpPr>
        <p:spPr/>
        <p:txBody>
          <a:bodyPr>
            <a:normAutofit/>
          </a:bodyPr>
          <a:lstStyle/>
          <a:p>
            <a:r>
              <a:rPr lang="en-US" dirty="0" smtClean="0"/>
              <a:t>The </a:t>
            </a:r>
            <a:r>
              <a:rPr lang="en-US" dirty="0"/>
              <a:t>risks and complications of pregnancy in a woman with diabetes are </a:t>
            </a:r>
            <a:r>
              <a:rPr lang="en-US" dirty="0" err="1"/>
              <a:t>summarised</a:t>
            </a:r>
            <a:r>
              <a:rPr lang="en-US" dirty="0"/>
              <a:t> in Box </a:t>
            </a:r>
            <a:r>
              <a:rPr lang="en-US" dirty="0" smtClean="0"/>
              <a:t>9.2. </a:t>
            </a:r>
          </a:p>
          <a:p>
            <a:r>
              <a:rPr lang="en-US" b="1" u="sng" dirty="0" smtClean="0">
                <a:solidFill>
                  <a:srgbClr val="FF0000"/>
                </a:solidFill>
              </a:rPr>
              <a:t>The </a:t>
            </a:r>
            <a:r>
              <a:rPr lang="en-US" b="1" u="sng" dirty="0">
                <a:solidFill>
                  <a:srgbClr val="FF0000"/>
                </a:solidFill>
              </a:rPr>
              <a:t>aim of antenatal care is to target and reduce these risks</a:t>
            </a:r>
            <a:r>
              <a:rPr lang="en-US" b="1" u="sng" dirty="0" smtClean="0">
                <a:solidFill>
                  <a:srgbClr val="FF0000"/>
                </a:solidFill>
              </a:rPr>
              <a:t>.</a:t>
            </a:r>
          </a:p>
          <a:p>
            <a:r>
              <a:rPr lang="en-US" dirty="0" smtClean="0"/>
              <a:t>Women </a:t>
            </a:r>
            <a:r>
              <a:rPr lang="en-US" dirty="0"/>
              <a:t>should be booked for care early in pregnancy, </a:t>
            </a:r>
            <a:r>
              <a:rPr lang="en-US" b="1" u="sng" dirty="0">
                <a:effectLst>
                  <a:outerShdw blurRad="38100" dist="38100" dir="2700000" algn="tl">
                    <a:srgbClr val="000000">
                      <a:alpha val="43137"/>
                    </a:srgbClr>
                  </a:outerShdw>
                </a:effectLst>
              </a:rPr>
              <a:t>preferably before 10 weeks. </a:t>
            </a:r>
          </a:p>
        </p:txBody>
      </p:sp>
    </p:spTree>
    <p:extLst>
      <p:ext uri="{BB962C8B-B14F-4D97-AF65-F5344CB8AC3E}">
        <p14:creationId xmlns:p14="http://schemas.microsoft.com/office/powerpoint/2010/main" val="13206604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style>
          <a:lnRef idx="2">
            <a:schemeClr val="dk1"/>
          </a:lnRef>
          <a:fillRef idx="1">
            <a:schemeClr val="lt1"/>
          </a:fillRef>
          <a:effectRef idx="0">
            <a:schemeClr val="dk1"/>
          </a:effectRef>
          <a:fontRef idx="minor">
            <a:schemeClr val="dk1"/>
          </a:fontRef>
        </p:style>
        <p:txBody>
          <a:bodyPr>
            <a:normAutofit fontScale="90000"/>
          </a:bodyPr>
          <a:lstStyle/>
          <a:p>
            <a:r>
              <a:rPr lang="en-US" dirty="0" smtClean="0"/>
              <a:t>Complications of pregnancy associated with diabetes </a:t>
            </a:r>
            <a:endParaRPr lang="en-US" dirty="0"/>
          </a:p>
        </p:txBody>
      </p:sp>
      <p:sp>
        <p:nvSpPr>
          <p:cNvPr id="6" name="Text Placeholder 5"/>
          <p:cNvSpPr>
            <a:spLocks noGrp="1"/>
          </p:cNvSpPr>
          <p:nvPr>
            <p:ph type="body" idx="1"/>
          </p:nvPr>
        </p:nvSpPr>
        <p:spPr/>
        <p:style>
          <a:lnRef idx="2">
            <a:schemeClr val="accent2"/>
          </a:lnRef>
          <a:fillRef idx="1">
            <a:schemeClr val="lt1"/>
          </a:fillRef>
          <a:effectRef idx="0">
            <a:schemeClr val="accent2"/>
          </a:effectRef>
          <a:fontRef idx="minor">
            <a:schemeClr val="dk1"/>
          </a:fontRef>
        </p:style>
        <p:txBody>
          <a:bodyPr/>
          <a:lstStyle/>
          <a:p>
            <a:r>
              <a:rPr lang="en-US" dirty="0"/>
              <a:t>Fetal risks </a:t>
            </a:r>
            <a:endParaRPr lang="en-US" dirty="0" smtClean="0"/>
          </a:p>
        </p:txBody>
      </p:sp>
      <p:sp>
        <p:nvSpPr>
          <p:cNvPr id="3" name="Content Placeholder 2"/>
          <p:cNvSpPr>
            <a:spLocks noGrp="1"/>
          </p:cNvSpPr>
          <p:nvPr>
            <p:ph sz="half" idx="2"/>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endParaRPr lang="en-US" dirty="0"/>
          </a:p>
          <a:p>
            <a:r>
              <a:rPr lang="en-US" dirty="0" smtClean="0"/>
              <a:t>Miscarriage </a:t>
            </a:r>
            <a:endParaRPr lang="en-US" dirty="0"/>
          </a:p>
          <a:p>
            <a:r>
              <a:rPr lang="en-US" dirty="0"/>
              <a:t>Congenital anomaly </a:t>
            </a:r>
          </a:p>
          <a:p>
            <a:r>
              <a:rPr lang="en-US" dirty="0"/>
              <a:t>Stillbirth </a:t>
            </a:r>
          </a:p>
          <a:p>
            <a:r>
              <a:rPr lang="en-US" dirty="0"/>
              <a:t>Prematurity </a:t>
            </a:r>
          </a:p>
          <a:p>
            <a:r>
              <a:rPr lang="en-US" dirty="0" err="1"/>
              <a:t>Macrosomia</a:t>
            </a:r>
            <a:r>
              <a:rPr lang="en-US" dirty="0"/>
              <a:t> </a:t>
            </a:r>
          </a:p>
          <a:p>
            <a:r>
              <a:rPr lang="en-US" dirty="0"/>
              <a:t>Shoulder dystocia and birth injury </a:t>
            </a:r>
          </a:p>
          <a:p>
            <a:r>
              <a:rPr lang="en-US" dirty="0"/>
              <a:t>Respiratory distress </a:t>
            </a:r>
          </a:p>
          <a:p>
            <a:r>
              <a:rPr lang="en-US" dirty="0"/>
              <a:t>Neonatal </a:t>
            </a:r>
            <a:r>
              <a:rPr lang="en-US" dirty="0" err="1"/>
              <a:t>hypoglycaemia</a:t>
            </a:r>
            <a:r>
              <a:rPr lang="en-US" dirty="0"/>
              <a:t> and poor feeding </a:t>
            </a:r>
          </a:p>
          <a:p>
            <a:r>
              <a:rPr lang="en-US" dirty="0"/>
              <a:t>Risk of diabetes </a:t>
            </a:r>
          </a:p>
        </p:txBody>
      </p:sp>
      <p:sp>
        <p:nvSpPr>
          <p:cNvPr id="7" name="Text Placeholder 6"/>
          <p:cNvSpPr>
            <a:spLocks noGrp="1"/>
          </p:cNvSpPr>
          <p:nvPr>
            <p:ph type="body" sz="quarter" idx="3"/>
          </p:nvPr>
        </p:nvSpPr>
        <p:spPr/>
        <p:style>
          <a:lnRef idx="2">
            <a:schemeClr val="accent3"/>
          </a:lnRef>
          <a:fillRef idx="1">
            <a:schemeClr val="lt1"/>
          </a:fillRef>
          <a:effectRef idx="0">
            <a:schemeClr val="accent3"/>
          </a:effectRef>
          <a:fontRef idx="minor">
            <a:schemeClr val="dk1"/>
          </a:fontRef>
        </p:style>
        <p:txBody>
          <a:bodyPr/>
          <a:lstStyle/>
          <a:p>
            <a:r>
              <a:rPr lang="en-US" dirty="0"/>
              <a:t>Maternal risks </a:t>
            </a:r>
            <a:endParaRPr lang="en-US" dirty="0" smtClean="0"/>
          </a:p>
        </p:txBody>
      </p:sp>
      <p:sp>
        <p:nvSpPr>
          <p:cNvPr id="8" name="Content Placeholder 7"/>
          <p:cNvSpPr>
            <a:spLocks noGrp="1"/>
          </p:cNvSpPr>
          <p:nvPr>
            <p:ph sz="quarter" idx="4"/>
          </p:nvPr>
        </p:nvSpPr>
        <p:spPr/>
        <p:style>
          <a:lnRef idx="1">
            <a:schemeClr val="accent3"/>
          </a:lnRef>
          <a:fillRef idx="2">
            <a:schemeClr val="accent3"/>
          </a:fillRef>
          <a:effectRef idx="1">
            <a:schemeClr val="accent3"/>
          </a:effectRef>
          <a:fontRef idx="minor">
            <a:schemeClr val="dk1"/>
          </a:fontRef>
        </p:style>
        <p:txBody>
          <a:bodyPr/>
          <a:lstStyle/>
          <a:p>
            <a:r>
              <a:rPr lang="en-US" dirty="0" err="1" smtClean="0"/>
              <a:t>Hypoglycaemia</a:t>
            </a:r>
            <a:r>
              <a:rPr lang="en-US" dirty="0" smtClean="0"/>
              <a:t> </a:t>
            </a:r>
          </a:p>
          <a:p>
            <a:r>
              <a:rPr lang="en-US" dirty="0" smtClean="0"/>
              <a:t>Diabetic ketoacidosis </a:t>
            </a:r>
          </a:p>
          <a:p>
            <a:r>
              <a:rPr lang="en-US" dirty="0" smtClean="0"/>
              <a:t>Operative delivery </a:t>
            </a:r>
          </a:p>
          <a:p>
            <a:r>
              <a:rPr lang="en-US" dirty="0" smtClean="0"/>
              <a:t>Worsening of retinal disease </a:t>
            </a:r>
          </a:p>
          <a:p>
            <a:r>
              <a:rPr lang="en-US" dirty="0" smtClean="0"/>
              <a:t>Worsening of pre-existing renal impairment </a:t>
            </a:r>
          </a:p>
          <a:p>
            <a:r>
              <a:rPr lang="en-US" dirty="0" smtClean="0"/>
              <a:t>Pre-</a:t>
            </a:r>
            <a:r>
              <a:rPr lang="en-US" dirty="0" err="1" smtClean="0"/>
              <a:t>eclampsia</a:t>
            </a:r>
            <a:r>
              <a:rPr lang="en-US" dirty="0" smtClean="0"/>
              <a:t> 	</a:t>
            </a:r>
          </a:p>
          <a:p>
            <a:endParaRPr lang="en-US" dirty="0" smtClean="0"/>
          </a:p>
          <a:p>
            <a:endParaRPr lang="en-US" dirty="0"/>
          </a:p>
        </p:txBody>
      </p:sp>
    </p:spTree>
    <p:extLst>
      <p:ext uri="{BB962C8B-B14F-4D97-AF65-F5344CB8AC3E}">
        <p14:creationId xmlns:p14="http://schemas.microsoft.com/office/powerpoint/2010/main" val="242664313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en-US" dirty="0" smtClean="0"/>
              <a:t>Diabetes </a:t>
            </a:r>
            <a:r>
              <a:rPr lang="en-US" dirty="0"/>
              <a:t>mellitus </a:t>
            </a:r>
          </a:p>
        </p:txBody>
      </p:sp>
      <p:sp>
        <p:nvSpPr>
          <p:cNvPr id="3" name="Content Placeholder 2"/>
          <p:cNvSpPr>
            <a:spLocks noGrp="1"/>
          </p:cNvSpPr>
          <p:nvPr>
            <p:ph idx="1"/>
          </p:nvPr>
        </p:nvSpPr>
        <p:spPr/>
        <p:txBody>
          <a:bodyPr>
            <a:normAutofit/>
          </a:bodyPr>
          <a:lstStyle/>
          <a:p>
            <a:r>
              <a:rPr lang="en-US" dirty="0" smtClean="0"/>
              <a:t>Diabetes </a:t>
            </a:r>
            <a:r>
              <a:rPr lang="en-US" dirty="0"/>
              <a:t>mellitus (DM) is a collection of metabolic disorders with </a:t>
            </a:r>
            <a:r>
              <a:rPr lang="en-US" dirty="0" err="1"/>
              <a:t>hyperglycaemia</a:t>
            </a:r>
            <a:r>
              <a:rPr lang="en-US" dirty="0"/>
              <a:t> as the common feature and is predominantly classified outside pregnancy into two major subtypes, type 1 and type </a:t>
            </a:r>
            <a:r>
              <a:rPr lang="en-US" dirty="0" smtClean="0"/>
              <a:t>2.</a:t>
            </a:r>
            <a:endParaRPr lang="en-US" dirty="0"/>
          </a:p>
        </p:txBody>
      </p:sp>
    </p:spTree>
    <p:extLst>
      <p:ext uri="{BB962C8B-B14F-4D97-AF65-F5344CB8AC3E}">
        <p14:creationId xmlns:p14="http://schemas.microsoft.com/office/powerpoint/2010/main" val="249617729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solidFill>
                  <a:srgbClr val="FF0000"/>
                </a:solidFill>
              </a:rPr>
              <a:t>An early ultrasound scan (7-9 weeks) </a:t>
            </a:r>
            <a:r>
              <a:rPr lang="en-US" dirty="0" smtClean="0"/>
              <a:t>will enable viability and dating to be confirmed. </a:t>
            </a:r>
          </a:p>
          <a:p>
            <a:r>
              <a:rPr lang="en-US" dirty="0" smtClean="0"/>
              <a:t>At this early appointment, a full clinical history and medication review should be conducted.</a:t>
            </a:r>
          </a:p>
          <a:p>
            <a:r>
              <a:rPr lang="en-US" dirty="0" smtClean="0"/>
              <a:t> </a:t>
            </a:r>
            <a:r>
              <a:rPr lang="en-US" b="1" u="sng" dirty="0" smtClean="0">
                <a:effectLst>
                  <a:outerShdw blurRad="38100" dist="38100" dir="2700000" algn="tl">
                    <a:srgbClr val="000000">
                      <a:alpha val="43137"/>
                    </a:srgbClr>
                  </a:outerShdw>
                </a:effectLst>
              </a:rPr>
              <a:t>If retinal or renal assessment </a:t>
            </a:r>
            <a:r>
              <a:rPr lang="en-US" dirty="0" smtClean="0"/>
              <a:t>has not occurred during the preceding 3 months, these should be arranged. </a:t>
            </a:r>
          </a:p>
        </p:txBody>
      </p:sp>
    </p:spTree>
    <p:extLst>
      <p:ext uri="{BB962C8B-B14F-4D97-AF65-F5344CB8AC3E}">
        <p14:creationId xmlns:p14="http://schemas.microsoft.com/office/powerpoint/2010/main" val="1086507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solidFill>
                  <a:srgbClr val="FF0000"/>
                </a:solidFill>
              </a:rPr>
              <a:t>NICE guidelines 2015 recommend </a:t>
            </a:r>
            <a:r>
              <a:rPr lang="en-US" dirty="0"/>
              <a:t>digital imaging retinal assessment using </a:t>
            </a:r>
            <a:r>
              <a:rPr lang="en-US" dirty="0" err="1"/>
              <a:t>tropicamide</a:t>
            </a:r>
            <a:r>
              <a:rPr lang="en-US" dirty="0"/>
              <a:t> </a:t>
            </a:r>
            <a:r>
              <a:rPr lang="en-US" dirty="0" err="1"/>
              <a:t>mydriasis</a:t>
            </a:r>
            <a:r>
              <a:rPr lang="en-US" dirty="0"/>
              <a:t> </a:t>
            </a:r>
            <a:r>
              <a:rPr lang="en-US" b="1" u="sng" dirty="0">
                <a:effectLst>
                  <a:outerShdw blurRad="38100" dist="38100" dir="2700000" algn="tl">
                    <a:srgbClr val="000000">
                      <a:alpha val="43137"/>
                    </a:srgbClr>
                  </a:outerShdw>
                </a:effectLst>
              </a:rPr>
              <a:t>both following booking and again at 28 </a:t>
            </a:r>
            <a:r>
              <a:rPr lang="en-US" b="1" u="sng" dirty="0" smtClean="0">
                <a:effectLst>
                  <a:outerShdw blurRad="38100" dist="38100" dir="2700000" algn="tl">
                    <a:srgbClr val="000000">
                      <a:alpha val="43137"/>
                    </a:srgbClr>
                  </a:outerShdw>
                </a:effectLst>
              </a:rPr>
              <a:t>weeks</a:t>
            </a:r>
            <a:r>
              <a:rPr lang="en-US" dirty="0" smtClean="0"/>
              <a:t>.</a:t>
            </a:r>
            <a:endParaRPr lang="en-US" dirty="0"/>
          </a:p>
          <a:p>
            <a:r>
              <a:rPr lang="en-US" dirty="0"/>
              <a:t> If there is any retinopathy present at booking, repeat assessment is recommended at 16-20 weeks. </a:t>
            </a:r>
          </a:p>
          <a:p>
            <a:r>
              <a:rPr lang="en-US" dirty="0"/>
              <a:t>If the woman has a raised </a:t>
            </a:r>
            <a:r>
              <a:rPr lang="en-US" dirty="0" err="1"/>
              <a:t>creatinine</a:t>
            </a:r>
            <a:r>
              <a:rPr lang="en-US" dirty="0"/>
              <a:t> &gt; 120mmol/l or proteinuria greater than 2g/day or a urinary </a:t>
            </a:r>
            <a:r>
              <a:rPr lang="en-US" dirty="0" err="1"/>
              <a:t>albumin:creatinine</a:t>
            </a:r>
            <a:r>
              <a:rPr lang="en-US" dirty="0"/>
              <a:t> ratio of &gt;30mg/</a:t>
            </a:r>
            <a:r>
              <a:rPr lang="en-US" dirty="0" err="1"/>
              <a:t>mmol</a:t>
            </a:r>
            <a:r>
              <a:rPr lang="en-US" dirty="0"/>
              <a:t> then referral to a renal physician should be considered</a:t>
            </a:r>
            <a:r>
              <a:rPr lang="en-US" dirty="0" smtClean="0"/>
              <a:t>.</a:t>
            </a:r>
            <a:endParaRPr lang="en-US" dirty="0"/>
          </a:p>
          <a:p>
            <a:endParaRPr lang="en-US" dirty="0"/>
          </a:p>
        </p:txBody>
      </p:sp>
    </p:spTree>
    <p:extLst>
      <p:ext uri="{BB962C8B-B14F-4D97-AF65-F5344CB8AC3E}">
        <p14:creationId xmlns:p14="http://schemas.microsoft.com/office/powerpoint/2010/main" val="32310916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dirty="0" smtClean="0"/>
              <a:t>Due </a:t>
            </a:r>
            <a:r>
              <a:rPr lang="en-US" dirty="0"/>
              <a:t>to the risk of pre-</a:t>
            </a:r>
            <a:r>
              <a:rPr lang="en-US" dirty="0" err="1"/>
              <a:t>eclampsia</a:t>
            </a:r>
            <a:r>
              <a:rPr lang="en-US" dirty="0"/>
              <a:t>, </a:t>
            </a:r>
            <a:r>
              <a:rPr lang="en-US" u="sng" dirty="0">
                <a:effectLst>
                  <a:outerShdw blurRad="38100" dist="38100" dir="2700000" algn="tl">
                    <a:srgbClr val="000000">
                      <a:alpha val="43137"/>
                    </a:srgbClr>
                  </a:outerShdw>
                </a:effectLst>
              </a:rPr>
              <a:t>all women with diabetes should be offered 75 mg aspirin from the first trimester. </a:t>
            </a:r>
          </a:p>
          <a:p>
            <a:endParaRPr lang="en-US" dirty="0"/>
          </a:p>
        </p:txBody>
      </p:sp>
    </p:spTree>
    <p:extLst>
      <p:ext uri="{BB962C8B-B14F-4D97-AF65-F5344CB8AC3E}">
        <p14:creationId xmlns:p14="http://schemas.microsoft.com/office/powerpoint/2010/main" val="33547736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t>Management of diabetic complications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a:t>longer the duration of the diabetes, the higher the chance of a patient having </a:t>
            </a:r>
            <a:r>
              <a:rPr lang="en-US" b="1" u="sng" dirty="0">
                <a:solidFill>
                  <a:srgbClr val="FF0000"/>
                </a:solidFill>
                <a:effectLst>
                  <a:outerShdw blurRad="38100" dist="38100" dir="2700000" algn="tl">
                    <a:srgbClr val="000000">
                      <a:alpha val="43137"/>
                    </a:srgbClr>
                  </a:outerShdw>
                </a:effectLst>
              </a:rPr>
              <a:t>pre-existing </a:t>
            </a:r>
            <a:r>
              <a:rPr lang="en-US" b="1" u="sng" dirty="0" err="1">
                <a:solidFill>
                  <a:srgbClr val="FF0000"/>
                </a:solidFill>
                <a:effectLst>
                  <a:outerShdw blurRad="38100" dist="38100" dir="2700000" algn="tl">
                    <a:srgbClr val="000000">
                      <a:alpha val="43137"/>
                    </a:srgbClr>
                  </a:outerShdw>
                </a:effectLst>
              </a:rPr>
              <a:t>vasculopathy</a:t>
            </a:r>
            <a:r>
              <a:rPr lang="en-US" dirty="0"/>
              <a:t>, renal dysfunction, neuropathy and diabetic retinopathy. </a:t>
            </a:r>
            <a:endParaRPr lang="en-US" dirty="0" smtClean="0"/>
          </a:p>
          <a:p>
            <a:r>
              <a:rPr lang="en-US" dirty="0" smtClean="0"/>
              <a:t>The </a:t>
            </a:r>
            <a:r>
              <a:rPr lang="en-US" dirty="0"/>
              <a:t>presence of these complications increases the risks of </a:t>
            </a:r>
            <a:r>
              <a:rPr lang="en-US" b="1" u="sng" dirty="0">
                <a:solidFill>
                  <a:srgbClr val="FF0000"/>
                </a:solidFill>
                <a:effectLst>
                  <a:outerShdw blurRad="38100" dist="38100" dir="2700000" algn="tl">
                    <a:srgbClr val="000000">
                      <a:alpha val="43137"/>
                    </a:srgbClr>
                  </a:outerShdw>
                </a:effectLst>
              </a:rPr>
              <a:t>pre-</a:t>
            </a:r>
            <a:r>
              <a:rPr lang="en-US" b="1" u="sng" dirty="0" err="1">
                <a:solidFill>
                  <a:srgbClr val="FF0000"/>
                </a:solidFill>
                <a:effectLst>
                  <a:outerShdw blurRad="38100" dist="38100" dir="2700000" algn="tl">
                    <a:srgbClr val="000000">
                      <a:alpha val="43137"/>
                    </a:srgbClr>
                  </a:outerShdw>
                </a:effectLst>
              </a:rPr>
              <a:t>eclampsia</a:t>
            </a:r>
            <a:r>
              <a:rPr lang="en-US" b="1" u="sng" dirty="0">
                <a:solidFill>
                  <a:srgbClr val="FF0000"/>
                </a:solidFill>
                <a:effectLst>
                  <a:outerShdw blurRad="38100" dist="38100" dir="2700000" algn="tl">
                    <a:srgbClr val="000000">
                      <a:alpha val="43137"/>
                    </a:srgbClr>
                  </a:outerShdw>
                </a:effectLst>
              </a:rPr>
              <a:t> and fetal growth </a:t>
            </a:r>
            <a:r>
              <a:rPr lang="en-US" b="1" u="sng" dirty="0" smtClean="0">
                <a:solidFill>
                  <a:srgbClr val="FF0000"/>
                </a:solidFill>
                <a:effectLst>
                  <a:outerShdw blurRad="38100" dist="38100" dir="2700000" algn="tl">
                    <a:srgbClr val="000000">
                      <a:alpha val="43137"/>
                    </a:srgbClr>
                  </a:outerShdw>
                </a:effectLst>
              </a:rPr>
              <a:t>restriction. </a:t>
            </a:r>
          </a:p>
        </p:txBody>
      </p:sp>
    </p:spTree>
    <p:extLst>
      <p:ext uri="{BB962C8B-B14F-4D97-AF65-F5344CB8AC3E}">
        <p14:creationId xmlns:p14="http://schemas.microsoft.com/office/powerpoint/2010/main" val="157751743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effectLst>
                  <a:outerShdw blurRad="38100" dist="38100" dir="2700000" algn="tl">
                    <a:srgbClr val="000000">
                      <a:alpha val="43137"/>
                    </a:srgbClr>
                  </a:outerShdw>
                </a:effectLst>
              </a:rPr>
              <a:t>Retinopathy</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r>
              <a:rPr lang="en-US" dirty="0"/>
              <a:t>Pregnancy is associated with progression of </a:t>
            </a:r>
            <a:r>
              <a:rPr lang="en-US" b="1" u="sng" dirty="0">
                <a:effectLst>
                  <a:outerShdw blurRad="38100" dist="38100" dir="2700000" algn="tl">
                    <a:srgbClr val="000000">
                      <a:alpha val="43137"/>
                    </a:srgbClr>
                  </a:outerShdw>
                </a:effectLst>
              </a:rPr>
              <a:t>pre-existing retinopathy</a:t>
            </a:r>
            <a:r>
              <a:rPr lang="en-US" dirty="0"/>
              <a:t>, and this is more likely with increased severity of the pre-existing disease, duration of diabetes, poor </a:t>
            </a:r>
            <a:r>
              <a:rPr lang="en-US" dirty="0" err="1"/>
              <a:t>glycaemic</a:t>
            </a:r>
            <a:r>
              <a:rPr lang="en-US" dirty="0"/>
              <a:t> control and rapid improvements in control </a:t>
            </a:r>
            <a:r>
              <a:rPr lang="en-US" b="1" dirty="0">
                <a:solidFill>
                  <a:srgbClr val="FF0000"/>
                </a:solidFill>
              </a:rPr>
              <a:t>.</a:t>
            </a:r>
            <a:endParaRPr lang="en-US" dirty="0"/>
          </a:p>
        </p:txBody>
      </p:sp>
    </p:spTree>
    <p:extLst>
      <p:ext uri="{BB962C8B-B14F-4D97-AF65-F5344CB8AC3E}">
        <p14:creationId xmlns:p14="http://schemas.microsoft.com/office/powerpoint/2010/main" val="38521761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a:t> </a:t>
            </a:r>
            <a:r>
              <a:rPr lang="en-US" b="1" u="sng" dirty="0">
                <a:effectLst>
                  <a:outerShdw blurRad="38100" dist="38100" dir="2700000" algn="tl">
                    <a:srgbClr val="000000">
                      <a:alpha val="43137"/>
                    </a:srgbClr>
                  </a:outerShdw>
                </a:effectLst>
              </a:rPr>
              <a:t>The presence of hypertension </a:t>
            </a:r>
            <a:r>
              <a:rPr lang="en-US" dirty="0"/>
              <a:t>also worsens progression of retinopathy, thus it has been suggested that, in women with these complications, </a:t>
            </a:r>
            <a:r>
              <a:rPr lang="en-US" b="1" dirty="0">
                <a:solidFill>
                  <a:srgbClr val="FF0000"/>
                </a:solidFill>
              </a:rPr>
              <a:t>blood pressure should be kept at 120–130/70–80 mmHg. </a:t>
            </a:r>
            <a:endParaRPr lang="en-US" b="1" dirty="0" smtClean="0">
              <a:solidFill>
                <a:srgbClr val="FF0000"/>
              </a:solidFill>
            </a:endParaRPr>
          </a:p>
          <a:p>
            <a:r>
              <a:rPr lang="en-US" b="1" u="sng" dirty="0" smtClean="0"/>
              <a:t>Beta </a:t>
            </a:r>
            <a:r>
              <a:rPr lang="en-US" b="1" u="sng" dirty="0"/>
              <a:t>blockers should be avoided as </a:t>
            </a:r>
            <a:r>
              <a:rPr lang="en-US" b="1" u="sng" dirty="0" err="1"/>
              <a:t>antihypertensives</a:t>
            </a:r>
            <a:r>
              <a:rPr lang="en-US" b="1" u="sng" dirty="0"/>
              <a:t> due to their possible adverse effects of glucose metabolism</a:t>
            </a:r>
            <a:r>
              <a:rPr lang="en-US" dirty="0"/>
              <a:t>.</a:t>
            </a:r>
          </a:p>
          <a:p>
            <a:r>
              <a:rPr lang="en-US" dirty="0"/>
              <a:t> There is evidence that some diabetic retinopathy may regress after delivery, </a:t>
            </a:r>
            <a:r>
              <a:rPr lang="en-US" b="1" u="sng" dirty="0">
                <a:effectLst>
                  <a:outerShdw blurRad="38100" dist="38100" dir="2700000" algn="tl">
                    <a:srgbClr val="000000">
                      <a:alpha val="43137"/>
                    </a:srgbClr>
                  </a:outerShdw>
                </a:effectLst>
              </a:rPr>
              <a:t>but women with retinopathy should undergo further retinal assessment by 6 months postpartum. </a:t>
            </a:r>
          </a:p>
          <a:p>
            <a:endParaRPr lang="en-US" dirty="0"/>
          </a:p>
        </p:txBody>
      </p:sp>
    </p:spTree>
    <p:extLst>
      <p:ext uri="{BB962C8B-B14F-4D97-AF65-F5344CB8AC3E}">
        <p14:creationId xmlns:p14="http://schemas.microsoft.com/office/powerpoint/2010/main" val="10448875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u="sng" dirty="0"/>
              <a:t>Diabetic nephropathy </a:t>
            </a:r>
            <a:r>
              <a:rPr lang="en-US" dirty="0"/>
              <a:t>is considered as a continuous spectrum from </a:t>
            </a:r>
            <a:r>
              <a:rPr lang="en-US" dirty="0" err="1"/>
              <a:t>microalbuminuria</a:t>
            </a:r>
            <a:r>
              <a:rPr lang="en-US" dirty="0"/>
              <a:t>, proteinuria and impaired renal function to end-stage renal disease in which there is increasing serum urea and </a:t>
            </a:r>
            <a:r>
              <a:rPr lang="en-US" dirty="0" err="1"/>
              <a:t>creatinine</a:t>
            </a:r>
            <a:r>
              <a:rPr lang="en-US" dirty="0"/>
              <a:t>.</a:t>
            </a:r>
          </a:p>
          <a:p>
            <a:r>
              <a:rPr lang="en-US" dirty="0"/>
              <a:t> Overall, with the exception of women with pre-existing renal failure, </a:t>
            </a:r>
            <a:r>
              <a:rPr lang="en-US" dirty="0">
                <a:solidFill>
                  <a:srgbClr val="FF0000"/>
                </a:solidFill>
              </a:rPr>
              <a:t>nephropathy does not deteriorate with pregnancy. </a:t>
            </a:r>
            <a:endParaRPr lang="en-US" dirty="0" smtClean="0">
              <a:solidFill>
                <a:srgbClr val="FF0000"/>
              </a:solidFill>
            </a:endParaRPr>
          </a:p>
          <a:p>
            <a:r>
              <a:rPr lang="en-US" b="1" u="sng" dirty="0" smtClean="0">
                <a:effectLst>
                  <a:outerShdw blurRad="38100" dist="38100" dir="2700000" algn="tl">
                    <a:srgbClr val="000000">
                      <a:alpha val="43137"/>
                    </a:srgbClr>
                  </a:outerShdw>
                </a:effectLst>
              </a:rPr>
              <a:t>However</a:t>
            </a:r>
            <a:r>
              <a:rPr lang="en-US" b="1" u="sng" dirty="0">
                <a:effectLst>
                  <a:outerShdw blurRad="38100" dist="38100" dir="2700000" algn="tl">
                    <a:srgbClr val="000000">
                      <a:alpha val="43137"/>
                    </a:srgbClr>
                  </a:outerShdw>
                </a:effectLst>
              </a:rPr>
              <a:t>, there is an increased risk of growth restriction, pre-</a:t>
            </a:r>
            <a:r>
              <a:rPr lang="en-US" b="1" u="sng" dirty="0" err="1">
                <a:effectLst>
                  <a:outerShdw blurRad="38100" dist="38100" dir="2700000" algn="tl">
                    <a:srgbClr val="000000">
                      <a:alpha val="43137"/>
                    </a:srgbClr>
                  </a:outerShdw>
                </a:effectLst>
              </a:rPr>
              <a:t>eclampsia</a:t>
            </a:r>
            <a:r>
              <a:rPr lang="en-US" b="1" u="sng" dirty="0">
                <a:effectLst>
                  <a:outerShdw blurRad="38100" dist="38100" dir="2700000" algn="tl">
                    <a:srgbClr val="000000">
                      <a:alpha val="43137"/>
                    </a:srgbClr>
                  </a:outerShdw>
                </a:effectLst>
              </a:rPr>
              <a:t> and preterm birth. </a:t>
            </a:r>
          </a:p>
          <a:p>
            <a:r>
              <a:rPr lang="en-US" dirty="0"/>
              <a:t>Thus increased surveillance is required in these women. </a:t>
            </a:r>
          </a:p>
        </p:txBody>
      </p:sp>
    </p:spTree>
    <p:extLst>
      <p:ext uri="{BB962C8B-B14F-4D97-AF65-F5344CB8AC3E}">
        <p14:creationId xmlns:p14="http://schemas.microsoft.com/office/powerpoint/2010/main" val="38554724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Congenital anomalies </a:t>
            </a:r>
            <a:r>
              <a:rPr lang="en-US" dirty="0"/>
              <a:t/>
            </a:r>
            <a:br>
              <a:rPr lang="en-US" dirty="0"/>
            </a:br>
            <a:endParaRPr lang="en-US" dirty="0"/>
          </a:p>
        </p:txBody>
      </p:sp>
      <p:sp>
        <p:nvSpPr>
          <p:cNvPr id="3" name="Content Placeholder 2"/>
          <p:cNvSpPr>
            <a:spLocks noGrp="1"/>
          </p:cNvSpPr>
          <p:nvPr>
            <p:ph idx="1"/>
          </p:nvPr>
        </p:nvSpPr>
        <p:spPr/>
        <p:txBody>
          <a:bodyPr>
            <a:normAutofit fontScale="92500"/>
          </a:bodyPr>
          <a:lstStyle/>
          <a:p>
            <a:r>
              <a:rPr lang="en-US" dirty="0" smtClean="0"/>
              <a:t>the </a:t>
            </a:r>
            <a:r>
              <a:rPr lang="en-US" dirty="0"/>
              <a:t>prevalence of confirmed major anomalies to be 41.8/1000 total births in pregnant women with diabetes</a:t>
            </a:r>
            <a:r>
              <a:rPr lang="en-US" dirty="0" smtClean="0"/>
              <a:t>.</a:t>
            </a:r>
          </a:p>
          <a:p>
            <a:r>
              <a:rPr lang="en-US" dirty="0" smtClean="0"/>
              <a:t>The </a:t>
            </a:r>
            <a:r>
              <a:rPr lang="en-US" b="1" u="sng" dirty="0">
                <a:effectLst>
                  <a:outerShdw blurRad="38100" dist="38100" dir="2700000" algn="tl">
                    <a:srgbClr val="000000">
                      <a:alpha val="43137"/>
                    </a:srgbClr>
                  </a:outerShdw>
                </a:effectLst>
              </a:rPr>
              <a:t>commonest are cardiac </a:t>
            </a:r>
            <a:r>
              <a:rPr lang="en-US" dirty="0"/>
              <a:t>abnormalities in which there is </a:t>
            </a:r>
            <a:r>
              <a:rPr lang="en-US" b="1" dirty="0">
                <a:solidFill>
                  <a:srgbClr val="FF0000"/>
                </a:solidFill>
              </a:rPr>
              <a:t>a 3 to 5-fold </a:t>
            </a:r>
            <a:r>
              <a:rPr lang="en-US" dirty="0"/>
              <a:t>relative increased risk. </a:t>
            </a:r>
            <a:endParaRPr lang="en-US" dirty="0" smtClean="0"/>
          </a:p>
          <a:p>
            <a:r>
              <a:rPr lang="en-US" dirty="0" smtClean="0"/>
              <a:t>Although </a:t>
            </a:r>
            <a:r>
              <a:rPr lang="en-US" b="1" u="sng" dirty="0">
                <a:effectLst>
                  <a:outerShdw blurRad="38100" dist="38100" dir="2700000" algn="tl">
                    <a:srgbClr val="000000">
                      <a:alpha val="43137"/>
                    </a:srgbClr>
                  </a:outerShdw>
                </a:effectLst>
              </a:rPr>
              <a:t>caudal regression </a:t>
            </a:r>
            <a:r>
              <a:rPr lang="en-US" dirty="0"/>
              <a:t>(sacral agenesis) is the most well-known associated abnormality (200-fold increased risk), the prevalence is low</a:t>
            </a:r>
            <a:r>
              <a:rPr lang="en-US" dirty="0" smtClean="0"/>
              <a:t>.</a:t>
            </a:r>
          </a:p>
        </p:txBody>
      </p:sp>
    </p:spTree>
    <p:extLst>
      <p:ext uri="{BB962C8B-B14F-4D97-AF65-F5344CB8AC3E}">
        <p14:creationId xmlns:p14="http://schemas.microsoft.com/office/powerpoint/2010/main" val="79427004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Diabetes conveys a </a:t>
            </a:r>
            <a:r>
              <a:rPr lang="en-US" b="1" dirty="0">
                <a:solidFill>
                  <a:srgbClr val="FF0000"/>
                </a:solidFill>
                <a:effectLst>
                  <a:outerShdw blurRad="38100" dist="38100" dir="2700000" algn="tl">
                    <a:srgbClr val="000000">
                      <a:alpha val="43137"/>
                    </a:srgbClr>
                  </a:outerShdw>
                </a:effectLst>
              </a:rPr>
              <a:t>2 to 10-fold </a:t>
            </a:r>
            <a:r>
              <a:rPr lang="en-US" dirty="0"/>
              <a:t>increased risk  of </a:t>
            </a:r>
            <a:r>
              <a:rPr lang="en-US" b="1" u="sng" dirty="0">
                <a:effectLst>
                  <a:outerShdw blurRad="38100" dist="38100" dir="2700000" algn="tl">
                    <a:srgbClr val="000000">
                      <a:alpha val="43137"/>
                    </a:srgbClr>
                  </a:outerShdw>
                </a:effectLst>
              </a:rPr>
              <a:t>neural tube defects.</a:t>
            </a:r>
          </a:p>
          <a:p>
            <a:r>
              <a:rPr lang="en-US" dirty="0"/>
              <a:t>Thus, all women with diabetes should have a </a:t>
            </a:r>
            <a:r>
              <a:rPr lang="en-US" b="1" u="sng" dirty="0">
                <a:effectLst>
                  <a:outerShdw blurRad="38100" dist="38100" dir="2700000" algn="tl">
                    <a:srgbClr val="000000">
                      <a:alpha val="43137"/>
                    </a:srgbClr>
                  </a:outerShdw>
                </a:effectLst>
              </a:rPr>
              <a:t>detailed fetal anatomy scan at 20 weeks, which should include the four-chamber cardiac view, 3 vessel view and the outflow tracts. </a:t>
            </a:r>
          </a:p>
          <a:p>
            <a:r>
              <a:rPr lang="en-US" dirty="0"/>
              <a:t>NICE and SIGN currently </a:t>
            </a:r>
            <a:r>
              <a:rPr lang="en-US" b="1" dirty="0">
                <a:solidFill>
                  <a:srgbClr val="FF0000"/>
                </a:solidFill>
              </a:rPr>
              <a:t>do not recommend </a:t>
            </a:r>
            <a:r>
              <a:rPr lang="en-US" dirty="0"/>
              <a:t>specialist fetal echocardiography for women with diabetes. </a:t>
            </a:r>
          </a:p>
          <a:p>
            <a:endParaRPr lang="en-US" dirty="0"/>
          </a:p>
        </p:txBody>
      </p:sp>
    </p:spTree>
    <p:extLst>
      <p:ext uri="{BB962C8B-B14F-4D97-AF65-F5344CB8AC3E}">
        <p14:creationId xmlns:p14="http://schemas.microsoft.com/office/powerpoint/2010/main" val="1511768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MEDICATIONS</a:t>
            </a:r>
            <a:r>
              <a:rPr lang="en-US" dirty="0">
                <a:solidFill>
                  <a:srgbClr val="FF0000"/>
                </a:solidFill>
              </a:rPr>
              <a:t>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dirty="0" smtClean="0"/>
              <a:t>Good </a:t>
            </a:r>
            <a:r>
              <a:rPr lang="en-US" dirty="0" err="1"/>
              <a:t>glycaemic</a:t>
            </a:r>
            <a:r>
              <a:rPr lang="en-US" dirty="0"/>
              <a:t> control is the key to improving the outcome of pregnancy in women with diabetes. </a:t>
            </a:r>
            <a:endParaRPr lang="en-US" dirty="0" smtClean="0"/>
          </a:p>
          <a:p>
            <a:r>
              <a:rPr lang="en-US" dirty="0" smtClean="0"/>
              <a:t>This </a:t>
            </a:r>
            <a:r>
              <a:rPr lang="en-US" dirty="0"/>
              <a:t>can be achieved using a combination of diet, insulin and oral </a:t>
            </a:r>
            <a:r>
              <a:rPr lang="en-US" dirty="0" err="1"/>
              <a:t>hypoglycaemic</a:t>
            </a:r>
            <a:r>
              <a:rPr lang="en-US" dirty="0"/>
              <a:t> agents. </a:t>
            </a:r>
          </a:p>
        </p:txBody>
      </p:sp>
    </p:spTree>
    <p:extLst>
      <p:ext uri="{BB962C8B-B14F-4D97-AF65-F5344CB8AC3E}">
        <p14:creationId xmlns:p14="http://schemas.microsoft.com/office/powerpoint/2010/main" val="2026005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PREVALENCE </a:t>
            </a:r>
            <a:endParaRPr lang="en-US" dirty="0"/>
          </a:p>
        </p:txBody>
      </p:sp>
      <p:sp>
        <p:nvSpPr>
          <p:cNvPr id="3" name="Content Placeholder 2"/>
          <p:cNvSpPr>
            <a:spLocks noGrp="1"/>
          </p:cNvSpPr>
          <p:nvPr>
            <p:ph idx="1"/>
          </p:nvPr>
        </p:nvSpPr>
        <p:spPr/>
        <p:txBody>
          <a:bodyPr>
            <a:normAutofit/>
          </a:bodyPr>
          <a:lstStyle/>
          <a:p>
            <a:r>
              <a:rPr lang="en-US" dirty="0" smtClean="0"/>
              <a:t>up </a:t>
            </a:r>
            <a:r>
              <a:rPr lang="en-US" dirty="0"/>
              <a:t>to 5% of pregnancies being complicated by </a:t>
            </a:r>
            <a:r>
              <a:rPr lang="en-US" b="1" u="sng" dirty="0">
                <a:solidFill>
                  <a:srgbClr val="FF0000"/>
                </a:solidFill>
                <a:effectLst>
                  <a:outerShdw blurRad="38100" dist="38100" dir="2700000" algn="tl">
                    <a:srgbClr val="000000">
                      <a:alpha val="43137"/>
                    </a:srgbClr>
                  </a:outerShdw>
                </a:effectLst>
              </a:rPr>
              <a:t>either pre-existing or gestational diabetes. </a:t>
            </a:r>
            <a:endParaRPr lang="en-US" b="1" u="sng" dirty="0" smtClean="0">
              <a:solidFill>
                <a:srgbClr val="FF0000"/>
              </a:solidFill>
              <a:effectLst>
                <a:outerShdw blurRad="38100" dist="38100" dir="2700000" algn="tl">
                  <a:srgbClr val="000000">
                    <a:alpha val="43137"/>
                  </a:srgbClr>
                </a:outerShdw>
              </a:effectLst>
            </a:endParaRPr>
          </a:p>
          <a:p>
            <a:r>
              <a:rPr lang="en-US" b="1" u="sng" dirty="0" smtClean="0">
                <a:effectLst>
                  <a:outerShdw blurRad="38100" dist="38100" dir="2700000" algn="tl">
                    <a:srgbClr val="000000">
                      <a:alpha val="43137"/>
                    </a:srgbClr>
                  </a:outerShdw>
                </a:effectLst>
              </a:rPr>
              <a:t>in </a:t>
            </a:r>
            <a:r>
              <a:rPr lang="en-US" b="1" u="sng" dirty="0">
                <a:effectLst>
                  <a:outerShdw blurRad="38100" dist="38100" dir="2700000" algn="tl">
                    <a:srgbClr val="000000">
                      <a:alpha val="43137"/>
                    </a:srgbClr>
                  </a:outerShdw>
                </a:effectLst>
              </a:rPr>
              <a:t>pregnant women, </a:t>
            </a:r>
            <a:r>
              <a:rPr lang="en-US" dirty="0"/>
              <a:t>with </a:t>
            </a:r>
            <a:r>
              <a:rPr lang="en-US" dirty="0" smtClean="0"/>
              <a:t>diabetes5%having </a:t>
            </a:r>
            <a:r>
              <a:rPr lang="en-US" dirty="0"/>
              <a:t>type 2 diabetes, 7.5% having type 1 Diabetes, and the majority, 87.5% having Gestational </a:t>
            </a:r>
            <a:r>
              <a:rPr lang="en-US" dirty="0" smtClean="0"/>
              <a:t>diabetes.</a:t>
            </a:r>
          </a:p>
        </p:txBody>
      </p:sp>
    </p:spTree>
    <p:extLst>
      <p:ext uri="{BB962C8B-B14F-4D97-AF65-F5344CB8AC3E}">
        <p14:creationId xmlns:p14="http://schemas.microsoft.com/office/powerpoint/2010/main" val="415704071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Oral </a:t>
            </a:r>
            <a:r>
              <a:rPr lang="en-US" dirty="0" err="1">
                <a:solidFill>
                  <a:srgbClr val="FF0000"/>
                </a:solidFill>
              </a:rPr>
              <a:t>hypoglycaemic</a:t>
            </a:r>
            <a:r>
              <a:rPr lang="en-US" dirty="0">
                <a:solidFill>
                  <a:srgbClr val="FF0000"/>
                </a:solidFill>
              </a:rPr>
              <a:t> agents </a:t>
            </a:r>
            <a:endParaRPr lang="en-US" dirty="0"/>
          </a:p>
        </p:txBody>
      </p:sp>
      <p:sp>
        <p:nvSpPr>
          <p:cNvPr id="3" name="Content Placeholder 2"/>
          <p:cNvSpPr>
            <a:spLocks noGrp="1"/>
          </p:cNvSpPr>
          <p:nvPr>
            <p:ph idx="1"/>
          </p:nvPr>
        </p:nvSpPr>
        <p:spPr/>
        <p:txBody>
          <a:bodyPr/>
          <a:lstStyle/>
          <a:p>
            <a:r>
              <a:rPr lang="en-US" dirty="0" smtClean="0"/>
              <a:t>With </a:t>
            </a:r>
            <a:r>
              <a:rPr lang="en-US" dirty="0"/>
              <a:t>the exception of </a:t>
            </a:r>
            <a:r>
              <a:rPr lang="en-US" b="1" u="sng" dirty="0">
                <a:effectLst>
                  <a:outerShdw blurRad="38100" dist="38100" dir="2700000" algn="tl">
                    <a:srgbClr val="000000">
                      <a:alpha val="43137"/>
                    </a:srgbClr>
                  </a:outerShdw>
                </a:effectLst>
              </a:rPr>
              <a:t>metformin </a:t>
            </a:r>
            <a:r>
              <a:rPr lang="en-US" dirty="0"/>
              <a:t>and </a:t>
            </a:r>
            <a:r>
              <a:rPr lang="en-US" b="1" u="sng" dirty="0"/>
              <a:t>glibenclamide</a:t>
            </a:r>
            <a:r>
              <a:rPr lang="en-US" dirty="0"/>
              <a:t>, there are few available data regarding the safety of most of these drugs in pregnancy, or whether they cross the placenta.</a:t>
            </a:r>
          </a:p>
          <a:p>
            <a:endParaRPr lang="en-US" dirty="0"/>
          </a:p>
        </p:txBody>
      </p:sp>
    </p:spTree>
    <p:extLst>
      <p:ext uri="{BB962C8B-B14F-4D97-AF65-F5344CB8AC3E}">
        <p14:creationId xmlns:p14="http://schemas.microsoft.com/office/powerpoint/2010/main" val="319603781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solidFill>
                  <a:srgbClr val="FF0000"/>
                </a:solidFill>
              </a:rPr>
              <a:t> Metformin </a:t>
            </a:r>
            <a:r>
              <a:rPr lang="en-US" dirty="0"/>
              <a:t>is increasingly used in women with </a:t>
            </a:r>
            <a:r>
              <a:rPr lang="en-US" b="1" u="sng" dirty="0">
                <a:effectLst>
                  <a:outerShdw blurRad="38100" dist="38100" dir="2700000" algn="tl">
                    <a:srgbClr val="000000">
                      <a:alpha val="43137"/>
                    </a:srgbClr>
                  </a:outerShdw>
                </a:effectLst>
              </a:rPr>
              <a:t>polycystic ovarian syndrome </a:t>
            </a:r>
            <a:r>
              <a:rPr lang="en-US" dirty="0"/>
              <a:t>as it reduces the risk of first-trimester miscarriage and reduces the risk of developing gestational diabetes. </a:t>
            </a:r>
            <a:endParaRPr lang="en-US" dirty="0" smtClean="0"/>
          </a:p>
          <a:p>
            <a:r>
              <a:rPr lang="en-US" dirty="0" smtClean="0"/>
              <a:t>Metformin </a:t>
            </a:r>
            <a:r>
              <a:rPr lang="en-US" dirty="0"/>
              <a:t>is known to cross the placenta; use in early pregnancy </a:t>
            </a:r>
            <a:r>
              <a:rPr lang="en-US" b="1" u="sng" dirty="0">
                <a:effectLst>
                  <a:outerShdw blurRad="38100" dist="38100" dir="2700000" algn="tl">
                    <a:srgbClr val="000000">
                      <a:alpha val="43137"/>
                    </a:srgbClr>
                  </a:outerShdw>
                </a:effectLst>
              </a:rPr>
              <a:t>does not increase the risk of congenital malformations</a:t>
            </a:r>
            <a:r>
              <a:rPr lang="en-US" b="1" u="sng" dirty="0" smtClean="0">
                <a:effectLst>
                  <a:outerShdw blurRad="38100" dist="38100" dir="2700000" algn="tl">
                    <a:srgbClr val="000000">
                      <a:alpha val="43137"/>
                    </a:srgbClr>
                  </a:outerShdw>
                </a:effectLst>
              </a:rPr>
              <a:t>. </a:t>
            </a:r>
            <a:endParaRPr lang="en-US" b="1" u="sng"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6161423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dirty="0">
                <a:solidFill>
                  <a:srgbClr val="FF0000"/>
                </a:solidFill>
              </a:rPr>
              <a:t>Glibenclamide</a:t>
            </a:r>
            <a:r>
              <a:rPr lang="en-US" dirty="0"/>
              <a:t> may cross the placenta in small amounts and some small observational studies suggest that </a:t>
            </a:r>
            <a:r>
              <a:rPr lang="en-US" b="1" u="sng" dirty="0"/>
              <a:t>it may reduce morbidity and mortality in developing countries </a:t>
            </a:r>
            <a:r>
              <a:rPr lang="en-US" dirty="0"/>
              <a:t>in which insulin use is impractical and expensive.</a:t>
            </a:r>
          </a:p>
          <a:p>
            <a:r>
              <a:rPr lang="en-US" dirty="0"/>
              <a:t>Of the other sulfonylureas, </a:t>
            </a:r>
            <a:r>
              <a:rPr lang="en-US" dirty="0" err="1"/>
              <a:t>chlorpropamide</a:t>
            </a:r>
            <a:r>
              <a:rPr lang="en-US" dirty="0"/>
              <a:t> and </a:t>
            </a:r>
            <a:r>
              <a:rPr lang="en-US" dirty="0" err="1"/>
              <a:t>tolbutamide</a:t>
            </a:r>
            <a:r>
              <a:rPr lang="en-US" dirty="0"/>
              <a:t>, although probably </a:t>
            </a:r>
            <a:r>
              <a:rPr lang="en-US" b="1" u="sng" dirty="0"/>
              <a:t>not associated with congenital malformations</a:t>
            </a:r>
            <a:r>
              <a:rPr lang="en-US" b="1" u="sng" dirty="0">
                <a:solidFill>
                  <a:srgbClr val="FF0000"/>
                </a:solidFill>
                <a:effectLst>
                  <a:outerShdw blurRad="38100" dist="38100" dir="2700000" algn="tl">
                    <a:srgbClr val="000000">
                      <a:alpha val="43137"/>
                    </a:srgbClr>
                  </a:outerShdw>
                </a:effectLst>
              </a:rPr>
              <a:t>, may be associated with prolonged neonatal </a:t>
            </a:r>
            <a:r>
              <a:rPr lang="en-US" b="1" u="sng" dirty="0" err="1">
                <a:solidFill>
                  <a:srgbClr val="FF0000"/>
                </a:solidFill>
                <a:effectLst>
                  <a:outerShdw blurRad="38100" dist="38100" dir="2700000" algn="tl">
                    <a:srgbClr val="000000">
                      <a:alpha val="43137"/>
                    </a:srgbClr>
                  </a:outerShdw>
                </a:effectLst>
              </a:rPr>
              <a:t>hypoglycaemia</a:t>
            </a:r>
            <a:r>
              <a:rPr lang="en-US" b="1" u="sng" dirty="0">
                <a:solidFill>
                  <a:srgbClr val="FF0000"/>
                </a:solidFill>
                <a:effectLst>
                  <a:outerShdw blurRad="38100" dist="38100" dir="2700000" algn="tl">
                    <a:srgbClr val="000000">
                      <a:alpha val="43137"/>
                    </a:srgbClr>
                  </a:outerShdw>
                </a:effectLst>
              </a:rPr>
              <a:t> and seizures. </a:t>
            </a:r>
          </a:p>
        </p:txBody>
      </p:sp>
    </p:spTree>
    <p:extLst>
      <p:ext uri="{BB962C8B-B14F-4D97-AF65-F5344CB8AC3E}">
        <p14:creationId xmlns:p14="http://schemas.microsoft.com/office/powerpoint/2010/main" val="3539229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smtClean="0">
                <a:solidFill>
                  <a:srgbClr val="FF0000"/>
                </a:solidFill>
              </a:rPr>
              <a:t>Current </a:t>
            </a:r>
            <a:r>
              <a:rPr lang="en-US" b="1" dirty="0">
                <a:solidFill>
                  <a:srgbClr val="FF0000"/>
                </a:solidFill>
              </a:rPr>
              <a:t>recommended practice </a:t>
            </a:r>
            <a:r>
              <a:rPr lang="en-US" dirty="0"/>
              <a:t>is for women who conceive on oral </a:t>
            </a:r>
            <a:r>
              <a:rPr lang="en-US" dirty="0" err="1"/>
              <a:t>hypoglycaemic</a:t>
            </a:r>
            <a:r>
              <a:rPr lang="en-US" dirty="0"/>
              <a:t> agents to be switched to insulin therapy as soon as they are pregnant. </a:t>
            </a:r>
            <a:endParaRPr lang="en-US" dirty="0" smtClean="0"/>
          </a:p>
          <a:p>
            <a:r>
              <a:rPr lang="en-US" dirty="0" smtClean="0"/>
              <a:t>However</a:t>
            </a:r>
            <a:r>
              <a:rPr lang="en-US" dirty="0"/>
              <a:t>, there is growing interest in the use of metformin and glibenclamide in the management of type 2 diabetes or gestational diabetes. </a:t>
            </a:r>
            <a:endParaRPr lang="en-US" dirty="0" smtClean="0"/>
          </a:p>
        </p:txBody>
      </p:sp>
    </p:spTree>
    <p:extLst>
      <p:ext uri="{BB962C8B-B14F-4D97-AF65-F5344CB8AC3E}">
        <p14:creationId xmlns:p14="http://schemas.microsoft.com/office/powerpoint/2010/main" val="8680964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solidFill>
                  <a:srgbClr val="FF0000"/>
                </a:solidFill>
              </a:rPr>
              <a:t> Current NICE recommendations </a:t>
            </a:r>
            <a:r>
              <a:rPr lang="en-US" dirty="0"/>
              <a:t>are that metformin may be considered as an alternative to insulin therapy in pregnant women with type 2 diabetes.</a:t>
            </a:r>
          </a:p>
          <a:p>
            <a:r>
              <a:rPr lang="en-US" dirty="0" smtClean="0"/>
              <a:t>However</a:t>
            </a:r>
            <a:r>
              <a:rPr lang="en-US" dirty="0"/>
              <a:t>, this remains the exception rather than the rule in current practice, with most women with pre-existing diabetes managed on insulin therapy. </a:t>
            </a:r>
          </a:p>
          <a:p>
            <a:endParaRPr lang="en-US" dirty="0"/>
          </a:p>
        </p:txBody>
      </p:sp>
    </p:spTree>
    <p:extLst>
      <p:ext uri="{BB962C8B-B14F-4D97-AF65-F5344CB8AC3E}">
        <p14:creationId xmlns:p14="http://schemas.microsoft.com/office/powerpoint/2010/main" val="116047344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solidFill>
                  <a:srgbClr val="FF0000"/>
                </a:solidFill>
              </a:rPr>
              <a:t>Insulin </a:t>
            </a:r>
            <a:endParaRPr lang="en-US" b="1" u="sng" dirty="0"/>
          </a:p>
        </p:txBody>
      </p:sp>
      <p:sp>
        <p:nvSpPr>
          <p:cNvPr id="3" name="Content Placeholder 2"/>
          <p:cNvSpPr>
            <a:spLocks noGrp="1"/>
          </p:cNvSpPr>
          <p:nvPr>
            <p:ph idx="1"/>
          </p:nvPr>
        </p:nvSpPr>
        <p:spPr/>
        <p:txBody>
          <a:bodyPr>
            <a:normAutofit fontScale="85000" lnSpcReduction="10000"/>
          </a:bodyPr>
          <a:lstStyle/>
          <a:p>
            <a:r>
              <a:rPr lang="en-US" dirty="0" smtClean="0"/>
              <a:t>There </a:t>
            </a:r>
            <a:r>
              <a:rPr lang="en-US" dirty="0"/>
              <a:t>are four main types of insulin available for use, </a:t>
            </a:r>
            <a:r>
              <a:rPr lang="en-US" b="1" u="sng" dirty="0" err="1">
                <a:solidFill>
                  <a:srgbClr val="FF0000"/>
                </a:solidFill>
                <a:effectLst>
                  <a:outerShdw blurRad="38100" dist="38100" dir="2700000" algn="tl">
                    <a:srgbClr val="000000">
                      <a:alpha val="43137"/>
                    </a:srgbClr>
                  </a:outerShdw>
                </a:effectLst>
              </a:rPr>
              <a:t>categorised</a:t>
            </a:r>
            <a:r>
              <a:rPr lang="en-US" b="1" u="sng" dirty="0">
                <a:solidFill>
                  <a:srgbClr val="FF0000"/>
                </a:solidFill>
                <a:effectLst>
                  <a:outerShdw blurRad="38100" dist="38100" dir="2700000" algn="tl">
                    <a:srgbClr val="000000">
                      <a:alpha val="43137"/>
                    </a:srgbClr>
                  </a:outerShdw>
                </a:effectLst>
              </a:rPr>
              <a:t> by duration of action </a:t>
            </a:r>
            <a:r>
              <a:rPr lang="en-US" dirty="0"/>
              <a:t>(</a:t>
            </a:r>
            <a:r>
              <a:rPr lang="en-US" dirty="0" err="1"/>
              <a:t>summarised</a:t>
            </a:r>
            <a:r>
              <a:rPr lang="en-US" dirty="0"/>
              <a:t> in Table 9.1). </a:t>
            </a:r>
          </a:p>
          <a:p>
            <a:r>
              <a:rPr lang="en-US" dirty="0" smtClean="0"/>
              <a:t>The </a:t>
            </a:r>
            <a:r>
              <a:rPr lang="en-US" b="1" u="sng" dirty="0">
                <a:effectLst>
                  <a:outerShdw blurRad="38100" dist="38100" dir="2700000" algn="tl">
                    <a:srgbClr val="000000">
                      <a:alpha val="43137"/>
                    </a:srgbClr>
                  </a:outerShdw>
                </a:effectLst>
              </a:rPr>
              <a:t>newer long-acting insulin analogues </a:t>
            </a:r>
            <a:r>
              <a:rPr lang="en-US" dirty="0"/>
              <a:t>may be associated with fewer </a:t>
            </a:r>
            <a:r>
              <a:rPr lang="en-US" dirty="0" err="1"/>
              <a:t>hypoglycaemic</a:t>
            </a:r>
            <a:r>
              <a:rPr lang="en-US" dirty="0"/>
              <a:t> episodes as they provide steady background levels </a:t>
            </a:r>
            <a:r>
              <a:rPr lang="en-US" u="sng" dirty="0">
                <a:effectLst>
                  <a:outerShdw blurRad="38100" dist="38100" dir="2700000" algn="tl">
                    <a:srgbClr val="000000">
                      <a:alpha val="43137"/>
                    </a:srgbClr>
                  </a:outerShdw>
                </a:effectLst>
              </a:rPr>
              <a:t>without peaks</a:t>
            </a:r>
            <a:r>
              <a:rPr lang="en-US" dirty="0" smtClean="0"/>
              <a:t>.</a:t>
            </a:r>
          </a:p>
          <a:p>
            <a:r>
              <a:rPr lang="en-US" dirty="0" smtClean="0"/>
              <a:t>Some </a:t>
            </a:r>
            <a:r>
              <a:rPr lang="en-US" dirty="0"/>
              <a:t>insulin preparations are described as biphasic as they contain a combination of two types of insulin, for example </a:t>
            </a:r>
            <a:r>
              <a:rPr lang="en-US" dirty="0" err="1"/>
              <a:t>Mixtard</a:t>
            </a:r>
            <a:r>
              <a:rPr lang="en-US" dirty="0"/>
              <a:t> 30, which contains a short-acting insulin, together with intermediate insulin, given twice a day</a:t>
            </a:r>
            <a:r>
              <a:rPr lang="en-US" dirty="0" smtClean="0"/>
              <a:t>.</a:t>
            </a:r>
          </a:p>
          <a:p>
            <a:pPr marL="0" indent="0">
              <a:buNone/>
            </a:pPr>
            <a:endParaRPr lang="en-US" dirty="0" smtClean="0"/>
          </a:p>
        </p:txBody>
      </p:sp>
    </p:spTree>
    <p:extLst>
      <p:ext uri="{BB962C8B-B14F-4D97-AF65-F5344CB8AC3E}">
        <p14:creationId xmlns:p14="http://schemas.microsoft.com/office/powerpoint/2010/main" val="14283705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 y="990600"/>
            <a:ext cx="88392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045685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Insulin </a:t>
            </a:r>
            <a:r>
              <a:rPr lang="en-US" b="1" dirty="0" smtClean="0"/>
              <a:t>regimens:</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b="1" u="sng" dirty="0" smtClean="0">
                <a:solidFill>
                  <a:srgbClr val="FF0000"/>
                </a:solidFill>
              </a:rPr>
              <a:t>multiple </a:t>
            </a:r>
            <a:r>
              <a:rPr lang="en-US" b="1" u="sng" dirty="0">
                <a:solidFill>
                  <a:srgbClr val="FF0000"/>
                </a:solidFill>
              </a:rPr>
              <a:t>daily injection (MDI) regimen. </a:t>
            </a:r>
          </a:p>
          <a:p>
            <a:pPr>
              <a:buFont typeface="Wingdings" pitchFamily="2" charset="2"/>
              <a:buChar char="ü"/>
            </a:pPr>
            <a:r>
              <a:rPr lang="en-US" dirty="0" smtClean="0"/>
              <a:t>will </a:t>
            </a:r>
            <a:r>
              <a:rPr lang="en-US" dirty="0"/>
              <a:t>typically </a:t>
            </a:r>
            <a:r>
              <a:rPr lang="en-US" u="sng" dirty="0">
                <a:effectLst>
                  <a:outerShdw blurRad="38100" dist="38100" dir="2700000" algn="tl">
                    <a:srgbClr val="000000">
                      <a:alpha val="43137"/>
                    </a:srgbClr>
                  </a:outerShdw>
                </a:effectLst>
              </a:rPr>
              <a:t>consist of a long-acting basal insulin</a:t>
            </a:r>
            <a:r>
              <a:rPr lang="en-US" dirty="0"/>
              <a:t>, </a:t>
            </a:r>
            <a:r>
              <a:rPr lang="en-US" u="sng" dirty="0">
                <a:effectLst>
                  <a:outerShdw blurRad="38100" dist="38100" dir="2700000" algn="tl">
                    <a:srgbClr val="000000">
                      <a:alpha val="43137"/>
                    </a:srgbClr>
                  </a:outerShdw>
                </a:effectLst>
              </a:rPr>
              <a:t>given once or twice a </a:t>
            </a:r>
            <a:r>
              <a:rPr lang="en-US" dirty="0"/>
              <a:t>day, </a:t>
            </a:r>
            <a:r>
              <a:rPr lang="en-US" u="sng" dirty="0">
                <a:effectLst>
                  <a:outerShdw blurRad="38100" dist="38100" dir="2700000" algn="tl">
                    <a:srgbClr val="000000">
                      <a:alpha val="43137"/>
                    </a:srgbClr>
                  </a:outerShdw>
                </a:effectLst>
              </a:rPr>
              <a:t>with additional boluses given via a pen to cover meal times. </a:t>
            </a:r>
            <a:endParaRPr lang="en-US" u="sng" dirty="0" smtClean="0">
              <a:effectLst>
                <a:outerShdw blurRad="38100" dist="38100" dir="2700000" algn="tl">
                  <a:srgbClr val="000000">
                    <a:alpha val="43137"/>
                  </a:srgbClr>
                </a:outerShdw>
              </a:effectLst>
            </a:endParaRPr>
          </a:p>
          <a:p>
            <a:pPr>
              <a:buFont typeface="Wingdings" pitchFamily="2" charset="2"/>
              <a:buChar char="ü"/>
            </a:pPr>
            <a:r>
              <a:rPr lang="en-US" dirty="0" smtClean="0"/>
              <a:t>The </a:t>
            </a:r>
            <a:r>
              <a:rPr lang="en-US" dirty="0"/>
              <a:t>short acting </a:t>
            </a:r>
            <a:r>
              <a:rPr lang="en-US" dirty="0" err="1"/>
              <a:t>insulins</a:t>
            </a:r>
            <a:r>
              <a:rPr lang="en-US" dirty="0"/>
              <a:t>, </a:t>
            </a:r>
            <a:r>
              <a:rPr lang="en-US" dirty="0" err="1"/>
              <a:t>aspart</a:t>
            </a:r>
            <a:r>
              <a:rPr lang="en-US" dirty="0"/>
              <a:t> and </a:t>
            </a:r>
            <a:r>
              <a:rPr lang="en-US" dirty="0" err="1"/>
              <a:t>lispro</a:t>
            </a:r>
            <a:r>
              <a:rPr lang="en-US" dirty="0"/>
              <a:t>, have been associated with less </a:t>
            </a:r>
            <a:r>
              <a:rPr lang="en-US" dirty="0" err="1"/>
              <a:t>hypoglycaamia</a:t>
            </a:r>
            <a:r>
              <a:rPr lang="en-US" dirty="0"/>
              <a:t>, and better </a:t>
            </a:r>
            <a:r>
              <a:rPr lang="en-US" dirty="0" err="1"/>
              <a:t>glycameic</a:t>
            </a:r>
            <a:r>
              <a:rPr lang="en-US" dirty="0"/>
              <a:t> control overall, therefore use of these preparations should be considered in pregnancy.</a:t>
            </a:r>
          </a:p>
          <a:p>
            <a:endParaRPr lang="en-US" dirty="0"/>
          </a:p>
        </p:txBody>
      </p:sp>
    </p:spTree>
    <p:extLst>
      <p:ext uri="{BB962C8B-B14F-4D97-AF65-F5344CB8AC3E}">
        <p14:creationId xmlns:p14="http://schemas.microsoft.com/office/powerpoint/2010/main" val="10826738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b="1" u="sng" dirty="0" smtClean="0">
                <a:solidFill>
                  <a:srgbClr val="FF0000"/>
                </a:solidFill>
              </a:rPr>
              <a:t>Continuous subcutaneous insulin infusion (CSII) pumps </a:t>
            </a:r>
          </a:p>
          <a:p>
            <a:r>
              <a:rPr lang="en-US" b="1" u="sng" dirty="0" smtClean="0">
                <a:effectLst>
                  <a:outerShdw blurRad="38100" dist="38100" dir="2700000" algn="tl">
                    <a:srgbClr val="000000">
                      <a:alpha val="43137"/>
                    </a:srgbClr>
                  </a:outerShdw>
                </a:effectLst>
              </a:rPr>
              <a:t>Regular and short-acting insulin </a:t>
            </a:r>
            <a:r>
              <a:rPr lang="en-US" dirty="0" smtClean="0"/>
              <a:t>can be delivered via a pump and the benefits include less risks of hyper- and </a:t>
            </a:r>
            <a:r>
              <a:rPr lang="en-US" dirty="0" err="1" smtClean="0"/>
              <a:t>hypoglycaemia</a:t>
            </a:r>
            <a:r>
              <a:rPr lang="en-US" dirty="0" smtClean="0"/>
              <a:t> and better compliance. </a:t>
            </a:r>
          </a:p>
          <a:p>
            <a:r>
              <a:rPr lang="en-US" b="1" dirty="0" smtClean="0"/>
              <a:t>Therefore, they are particularly useful in patients with unstable diabetes and troublesome </a:t>
            </a:r>
            <a:r>
              <a:rPr lang="en-US" b="1" dirty="0" err="1" smtClean="0"/>
              <a:t>hypoglycaemia</a:t>
            </a:r>
            <a:r>
              <a:rPr lang="en-US" b="1" dirty="0" smtClean="0"/>
              <a:t>. </a:t>
            </a:r>
          </a:p>
        </p:txBody>
      </p:sp>
    </p:spTree>
    <p:extLst>
      <p:ext uri="{BB962C8B-B14F-4D97-AF65-F5344CB8AC3E}">
        <p14:creationId xmlns:p14="http://schemas.microsoft.com/office/powerpoint/2010/main" val="6157150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The pumps consist of a cannula that is inserted into the subcutaneous abdominal tissue (</a:t>
            </a:r>
            <a:r>
              <a:rPr lang="en-US" b="1" dirty="0"/>
              <a:t>site changed every 3 days</a:t>
            </a:r>
            <a:r>
              <a:rPr lang="en-US" dirty="0"/>
              <a:t>) through which a </a:t>
            </a:r>
            <a:r>
              <a:rPr lang="en-US" b="1" u="sng" dirty="0">
                <a:effectLst>
                  <a:outerShdw blurRad="38100" dist="38100" dir="2700000" algn="tl">
                    <a:srgbClr val="000000">
                      <a:alpha val="43137"/>
                    </a:srgbClr>
                  </a:outerShdw>
                </a:effectLst>
              </a:rPr>
              <a:t>continuous basal level of fast-acting insulin is administered.</a:t>
            </a:r>
          </a:p>
          <a:p>
            <a:r>
              <a:rPr lang="en-US" b="1" dirty="0" smtClean="0">
                <a:effectLst>
                  <a:outerShdw blurRad="38100" dist="38100" dir="2700000" algn="tl">
                    <a:srgbClr val="000000">
                      <a:alpha val="43137"/>
                    </a:srgbClr>
                  </a:outerShdw>
                </a:effectLst>
              </a:rPr>
              <a:t>Additional </a:t>
            </a:r>
            <a:r>
              <a:rPr lang="en-US" b="1" dirty="0">
                <a:effectLst>
                  <a:outerShdw blurRad="38100" dist="38100" dir="2700000" algn="tl">
                    <a:srgbClr val="000000">
                      <a:alpha val="43137"/>
                    </a:srgbClr>
                  </a:outerShdw>
                </a:effectLst>
              </a:rPr>
              <a:t>boluses are also given through the pump for meal times. </a:t>
            </a:r>
          </a:p>
        </p:txBody>
      </p:sp>
    </p:spTree>
    <p:extLst>
      <p:ext uri="{BB962C8B-B14F-4D97-AF65-F5344CB8AC3E}">
        <p14:creationId xmlns:p14="http://schemas.microsoft.com/office/powerpoint/2010/main" val="25295823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MANAGEMENT</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pPr marL="0" indent="0">
              <a:buNone/>
            </a:pPr>
            <a:r>
              <a:rPr lang="en-US" dirty="0" smtClean="0"/>
              <a:t> </a:t>
            </a:r>
            <a:r>
              <a:rPr lang="en-US" b="1" u="sng" dirty="0" smtClean="0">
                <a:solidFill>
                  <a:srgbClr val="C00000"/>
                </a:solidFill>
              </a:rPr>
              <a:t>Pre-conception </a:t>
            </a:r>
            <a:endParaRPr lang="en-US" b="1" u="sng" dirty="0">
              <a:solidFill>
                <a:srgbClr val="C00000"/>
              </a:solidFill>
            </a:endParaRPr>
          </a:p>
          <a:p>
            <a:r>
              <a:rPr lang="en-US" dirty="0" err="1"/>
              <a:t>Optimising</a:t>
            </a:r>
            <a:r>
              <a:rPr lang="en-US" dirty="0"/>
              <a:t> pre-conception care in women with diabetes has been shown to improve outcome</a:t>
            </a:r>
            <a:r>
              <a:rPr lang="en-US" dirty="0" smtClean="0"/>
              <a:t>.</a:t>
            </a:r>
          </a:p>
          <a:p>
            <a:r>
              <a:rPr lang="en-US" b="1" u="sng" dirty="0" smtClean="0">
                <a:solidFill>
                  <a:srgbClr val="FF0000"/>
                </a:solidFill>
              </a:rPr>
              <a:t>only </a:t>
            </a:r>
            <a:r>
              <a:rPr lang="en-US" b="1" u="sng" dirty="0">
                <a:solidFill>
                  <a:srgbClr val="FF0000"/>
                </a:solidFill>
              </a:rPr>
              <a:t>35% </a:t>
            </a:r>
            <a:r>
              <a:rPr lang="en-US" dirty="0"/>
              <a:t>of pregnant women with diabetes received adequate pre-</a:t>
            </a:r>
            <a:r>
              <a:rPr lang="en-US" dirty="0" err="1"/>
              <a:t>conceptional</a:t>
            </a:r>
            <a:r>
              <a:rPr lang="en-US" dirty="0"/>
              <a:t> </a:t>
            </a:r>
            <a:r>
              <a:rPr lang="en-US" dirty="0" err="1"/>
              <a:t>counselling</a:t>
            </a:r>
            <a:r>
              <a:rPr lang="en-US" dirty="0"/>
              <a:t> and </a:t>
            </a:r>
            <a:r>
              <a:rPr lang="en-US" dirty="0" err="1" smtClean="0"/>
              <a:t>careStudies</a:t>
            </a:r>
            <a:r>
              <a:rPr lang="en-US" dirty="0" smtClean="0"/>
              <a:t> </a:t>
            </a:r>
            <a:r>
              <a:rPr lang="en-US" dirty="0"/>
              <a:t>have shown lower rates of congenital abnormalities and pregnancy complications in women who received multidisciplinary preconception </a:t>
            </a:r>
            <a:r>
              <a:rPr lang="en-US" dirty="0" smtClean="0"/>
              <a:t>care.</a:t>
            </a:r>
            <a:endParaRPr lang="en-US" dirty="0"/>
          </a:p>
        </p:txBody>
      </p:sp>
    </p:spTree>
    <p:extLst>
      <p:ext uri="{BB962C8B-B14F-4D97-AF65-F5344CB8AC3E}">
        <p14:creationId xmlns:p14="http://schemas.microsoft.com/office/powerpoint/2010/main" val="70837868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b="1" dirty="0">
                <a:solidFill>
                  <a:srgbClr val="FF0000"/>
                </a:solidFill>
              </a:rPr>
              <a:t>NICE (2015) </a:t>
            </a:r>
            <a:r>
              <a:rPr lang="en-US" b="1" dirty="0" err="1">
                <a:solidFill>
                  <a:srgbClr val="FF0000"/>
                </a:solidFill>
              </a:rPr>
              <a:t>rcommends</a:t>
            </a:r>
            <a:r>
              <a:rPr lang="en-US" b="1" dirty="0">
                <a:solidFill>
                  <a:srgbClr val="FF0000"/>
                </a:solidFill>
              </a:rPr>
              <a:t> </a:t>
            </a:r>
            <a:r>
              <a:rPr lang="en-US" dirty="0"/>
              <a:t>that CSII pumps be offered to pregnant women if their MDI regimen does not achieve adequate control without problematic </a:t>
            </a:r>
            <a:r>
              <a:rPr lang="en-US" dirty="0" err="1" smtClean="0"/>
              <a:t>hypoglycaemia</a:t>
            </a:r>
            <a:r>
              <a:rPr lang="en-US" dirty="0" smtClean="0"/>
              <a:t>.</a:t>
            </a:r>
            <a:endParaRPr lang="en-US" dirty="0"/>
          </a:p>
          <a:p>
            <a:endParaRPr lang="en-US" dirty="0"/>
          </a:p>
        </p:txBody>
      </p:sp>
    </p:spTree>
    <p:extLst>
      <p:ext uri="{BB962C8B-B14F-4D97-AF65-F5344CB8AC3E}">
        <p14:creationId xmlns:p14="http://schemas.microsoft.com/office/powerpoint/2010/main" val="328843067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GLYCAEMIC CONTROL </a:t>
            </a:r>
          </a:p>
        </p:txBody>
      </p:sp>
      <p:sp>
        <p:nvSpPr>
          <p:cNvPr id="3" name="Content Placeholder 2"/>
          <p:cNvSpPr>
            <a:spLocks noGrp="1"/>
          </p:cNvSpPr>
          <p:nvPr>
            <p:ph idx="1"/>
          </p:nvPr>
        </p:nvSpPr>
        <p:spPr/>
        <p:txBody>
          <a:bodyPr>
            <a:normAutofit/>
          </a:bodyPr>
          <a:lstStyle/>
          <a:p>
            <a:r>
              <a:rPr lang="en-US" dirty="0" smtClean="0"/>
              <a:t>Although </a:t>
            </a:r>
            <a:r>
              <a:rPr lang="en-US" dirty="0"/>
              <a:t>good </a:t>
            </a:r>
            <a:r>
              <a:rPr lang="en-US" dirty="0" err="1"/>
              <a:t>glycaemic</a:t>
            </a:r>
            <a:r>
              <a:rPr lang="en-US" dirty="0"/>
              <a:t> control during pregnancy is likely to reduce the risks of </a:t>
            </a:r>
            <a:r>
              <a:rPr lang="en-US" dirty="0" err="1"/>
              <a:t>macrosomia</a:t>
            </a:r>
            <a:r>
              <a:rPr lang="en-US" dirty="0"/>
              <a:t>, stillbirth, neonatal </a:t>
            </a:r>
            <a:r>
              <a:rPr lang="en-US" dirty="0" err="1"/>
              <a:t>hypoglycaemia</a:t>
            </a:r>
            <a:r>
              <a:rPr lang="en-US" dirty="0"/>
              <a:t> and respiratory distress syndrome</a:t>
            </a:r>
            <a:r>
              <a:rPr lang="en-US" dirty="0" smtClean="0"/>
              <a:t>, the </a:t>
            </a:r>
            <a:r>
              <a:rPr lang="en-US" dirty="0"/>
              <a:t>evidence for the timing and frequency of testing, or target blood glucose ranges, is of poor quality and at times conflicting</a:t>
            </a:r>
            <a:r>
              <a:rPr lang="en-US" dirty="0" smtClean="0"/>
              <a:t>.</a:t>
            </a:r>
          </a:p>
        </p:txBody>
      </p:sp>
    </p:spTree>
    <p:extLst>
      <p:ext uri="{BB962C8B-B14F-4D97-AF65-F5344CB8AC3E}">
        <p14:creationId xmlns:p14="http://schemas.microsoft.com/office/powerpoint/2010/main" val="51555546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a:t>
            </a:r>
            <a:r>
              <a:rPr lang="en-US" dirty="0"/>
              <a:t>satisfactory HbA1c level, </a:t>
            </a:r>
            <a:r>
              <a:rPr lang="en-US" dirty="0">
                <a:solidFill>
                  <a:srgbClr val="FF0000"/>
                </a:solidFill>
              </a:rPr>
              <a:t>does not </a:t>
            </a:r>
            <a:r>
              <a:rPr lang="en-US" dirty="0"/>
              <a:t>reduce the risk of </a:t>
            </a:r>
            <a:r>
              <a:rPr lang="en-US" dirty="0" err="1" smtClean="0"/>
              <a:t>macrosomia</a:t>
            </a:r>
            <a:r>
              <a:rPr lang="en-US" dirty="0" smtClean="0"/>
              <a:t>, </a:t>
            </a:r>
            <a:r>
              <a:rPr lang="en-US" b="1" u="sng" dirty="0" smtClean="0"/>
              <a:t>postprandial </a:t>
            </a:r>
            <a:r>
              <a:rPr lang="en-US" b="1" u="sng" dirty="0"/>
              <a:t>blood glucose measurements in the third trimester correlated with </a:t>
            </a:r>
            <a:r>
              <a:rPr lang="en-US" b="1" u="sng" dirty="0" err="1" smtClean="0"/>
              <a:t>macrosomia</a:t>
            </a:r>
            <a:r>
              <a:rPr lang="en-US" b="1" u="sng" dirty="0" smtClean="0"/>
              <a:t>.</a:t>
            </a:r>
          </a:p>
          <a:p>
            <a:r>
              <a:rPr lang="en-US" dirty="0" smtClean="0"/>
              <a:t>The </a:t>
            </a:r>
            <a:r>
              <a:rPr lang="en-US" dirty="0"/>
              <a:t>HAPO study </a:t>
            </a:r>
            <a:r>
              <a:rPr lang="en-US" dirty="0" smtClean="0"/>
              <a:t>found </a:t>
            </a:r>
            <a:r>
              <a:rPr lang="en-US" dirty="0"/>
              <a:t>that there was </a:t>
            </a:r>
            <a:r>
              <a:rPr lang="en-US" b="1" dirty="0">
                <a:solidFill>
                  <a:srgbClr val="FF0000"/>
                </a:solidFill>
              </a:rPr>
              <a:t>no threshold </a:t>
            </a:r>
            <a:r>
              <a:rPr lang="en-US" dirty="0"/>
              <a:t>level of blood glucose which complications were increased and that there was a continuous linear association between blood glucose levels and complications such as </a:t>
            </a:r>
            <a:r>
              <a:rPr lang="en-US" dirty="0" err="1"/>
              <a:t>macrosomia</a:t>
            </a:r>
            <a:r>
              <a:rPr lang="en-US" dirty="0"/>
              <a:t>. </a:t>
            </a:r>
            <a:endParaRPr lang="en-US" dirty="0" smtClean="0"/>
          </a:p>
        </p:txBody>
      </p:sp>
    </p:spTree>
    <p:extLst>
      <p:ext uri="{BB962C8B-B14F-4D97-AF65-F5344CB8AC3E}">
        <p14:creationId xmlns:p14="http://schemas.microsoft.com/office/powerpoint/2010/main" val="304942659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371600"/>
          </a:xfrm>
        </p:spPr>
        <p:txBody>
          <a:bodyPr>
            <a:normAutofit fontScale="90000"/>
          </a:bodyPr>
          <a:lstStyle/>
          <a:p>
            <a:r>
              <a:rPr lang="en-US" b="1" u="sng" dirty="0">
                <a:solidFill>
                  <a:srgbClr val="FF0000"/>
                </a:solidFill>
              </a:rPr>
              <a:t>Suggested targets for capillary </a:t>
            </a:r>
            <a:r>
              <a:rPr lang="en-US" b="1" u="sng" dirty="0" smtClean="0">
                <a:solidFill>
                  <a:srgbClr val="FF0000"/>
                </a:solidFill>
              </a:rPr>
              <a:t>plasma </a:t>
            </a:r>
            <a:r>
              <a:rPr lang="en-US" b="1" u="sng" dirty="0">
                <a:solidFill>
                  <a:srgbClr val="FF0000"/>
                </a:solidFill>
              </a:rPr>
              <a:t>glucose are</a:t>
            </a:r>
            <a:r>
              <a:rPr lang="en-US" b="1" u="sng" dirty="0" smtClean="0">
                <a:solidFill>
                  <a:srgbClr val="FF0000"/>
                </a:solidFill>
              </a:rPr>
              <a:t>:</a:t>
            </a:r>
            <a:r>
              <a:rPr lang="en-US" b="1" u="sng" dirty="0">
                <a:solidFill>
                  <a:srgbClr val="FF0000"/>
                </a:solidFill>
              </a:rPr>
              <a:t/>
            </a:r>
            <a:br>
              <a:rPr lang="en-US" b="1" u="sng" dirty="0">
                <a:solidFill>
                  <a:srgbClr val="FF0000"/>
                </a:solidFill>
              </a:rPr>
            </a:br>
            <a:endParaRPr lang="en-US" dirty="0"/>
          </a:p>
        </p:txBody>
      </p:sp>
      <p:sp>
        <p:nvSpPr>
          <p:cNvPr id="3" name="Content Placeholder 2"/>
          <p:cNvSpPr>
            <a:spLocks noGrp="1"/>
          </p:cNvSpPr>
          <p:nvPr>
            <p:ph idx="1"/>
          </p:nvPr>
        </p:nvSpPr>
        <p:spPr/>
        <p:txBody>
          <a:bodyPr/>
          <a:lstStyle/>
          <a:p>
            <a:pPr>
              <a:buFont typeface="Wingdings" pitchFamily="2" charset="2"/>
              <a:buChar char="v"/>
            </a:pPr>
            <a:r>
              <a:rPr lang="en-US" dirty="0" smtClean="0"/>
              <a:t>Fasting </a:t>
            </a:r>
            <a:r>
              <a:rPr lang="en-US" dirty="0"/>
              <a:t>less than 5.3mmol/l </a:t>
            </a:r>
            <a:r>
              <a:rPr lang="en-US" dirty="0" smtClean="0"/>
              <a:t>(95 mg)</a:t>
            </a:r>
          </a:p>
          <a:p>
            <a:pPr>
              <a:buFont typeface="Wingdings" pitchFamily="2" charset="2"/>
              <a:buChar char="v"/>
            </a:pPr>
            <a:r>
              <a:rPr lang="en-US" dirty="0" smtClean="0"/>
              <a:t>1 </a:t>
            </a:r>
            <a:r>
              <a:rPr lang="en-US" dirty="0"/>
              <a:t>hour post meal less than 7.8mmol/l </a:t>
            </a:r>
            <a:r>
              <a:rPr lang="en-US" dirty="0" smtClean="0"/>
              <a:t>(140 mg)</a:t>
            </a:r>
          </a:p>
          <a:p>
            <a:pPr>
              <a:buFont typeface="Wingdings" pitchFamily="2" charset="2"/>
              <a:buChar char="v"/>
            </a:pPr>
            <a:r>
              <a:rPr lang="en-US" dirty="0" smtClean="0"/>
              <a:t>2 </a:t>
            </a:r>
            <a:r>
              <a:rPr lang="en-US" dirty="0"/>
              <a:t>hours post meal less than 6.4mmol/l </a:t>
            </a:r>
            <a:r>
              <a:rPr lang="en-US" dirty="0" smtClean="0"/>
              <a:t>(115).</a:t>
            </a:r>
          </a:p>
          <a:p>
            <a:pPr>
              <a:buFont typeface="Wingdings" pitchFamily="2" charset="2"/>
              <a:buChar char="v"/>
            </a:pPr>
            <a:r>
              <a:rPr lang="en-US" dirty="0" smtClean="0"/>
              <a:t>HbA1C less than 6%.</a:t>
            </a:r>
          </a:p>
          <a:p>
            <a:pPr>
              <a:buFont typeface="Wingdings" pitchFamily="2" charset="2"/>
              <a:buChar char="v"/>
            </a:pPr>
            <a:r>
              <a:rPr lang="en-US" dirty="0" smtClean="0"/>
              <a:t>Women taking insulin or glibenclamide should be advised to keep blood glucose greater than 4mmol/l. (72)</a:t>
            </a:r>
          </a:p>
          <a:p>
            <a:endParaRPr lang="en-US" dirty="0"/>
          </a:p>
        </p:txBody>
      </p:sp>
    </p:spTree>
    <p:extLst>
      <p:ext uri="{BB962C8B-B14F-4D97-AF65-F5344CB8AC3E}">
        <p14:creationId xmlns:p14="http://schemas.microsoft.com/office/powerpoint/2010/main" val="193187010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SIGN guidelines</a:t>
            </a:r>
            <a:endParaRPr lang="en-US" dirty="0"/>
          </a:p>
        </p:txBody>
      </p:sp>
      <p:sp>
        <p:nvSpPr>
          <p:cNvPr id="3" name="Content Placeholder 2"/>
          <p:cNvSpPr>
            <a:spLocks noGrp="1"/>
          </p:cNvSpPr>
          <p:nvPr>
            <p:ph idx="1"/>
          </p:nvPr>
        </p:nvSpPr>
        <p:spPr/>
        <p:txBody>
          <a:bodyPr>
            <a:normAutofit lnSpcReduction="10000"/>
          </a:bodyPr>
          <a:lstStyle/>
          <a:p>
            <a:pPr marL="914400" lvl="1" indent="-514350">
              <a:buFont typeface="Wingdings" pitchFamily="2" charset="2"/>
              <a:buChar char="v"/>
            </a:pPr>
            <a:r>
              <a:rPr lang="en-US" dirty="0" smtClean="0"/>
              <a:t>f</a:t>
            </a:r>
            <a:r>
              <a:rPr lang="en-US" b="1" dirty="0" smtClean="0"/>
              <a:t>asting</a:t>
            </a:r>
            <a:r>
              <a:rPr lang="en-US" dirty="0" smtClean="0"/>
              <a:t> </a:t>
            </a:r>
            <a:r>
              <a:rPr lang="en-US" dirty="0"/>
              <a:t>levels of 4–6 </a:t>
            </a:r>
            <a:r>
              <a:rPr lang="en-US" dirty="0" err="1" smtClean="0"/>
              <a:t>mmol</a:t>
            </a:r>
            <a:r>
              <a:rPr lang="en-US" dirty="0" smtClean="0"/>
              <a:t>/L</a:t>
            </a:r>
          </a:p>
          <a:p>
            <a:pPr marL="914400" lvl="1" indent="-514350">
              <a:buFont typeface="Wingdings" pitchFamily="2" charset="2"/>
              <a:buChar char="v"/>
            </a:pPr>
            <a:r>
              <a:rPr lang="en-US" b="1" dirty="0" smtClean="0"/>
              <a:t>1 </a:t>
            </a:r>
            <a:r>
              <a:rPr lang="en-US" b="1" dirty="0"/>
              <a:t>hour </a:t>
            </a:r>
            <a:r>
              <a:rPr lang="en-US" b="1" dirty="0" err="1"/>
              <a:t>postprandially</a:t>
            </a:r>
            <a:r>
              <a:rPr lang="en-US" dirty="0"/>
              <a:t>, &lt;8 </a:t>
            </a:r>
            <a:r>
              <a:rPr lang="en-US" dirty="0" err="1"/>
              <a:t>mmol</a:t>
            </a:r>
            <a:r>
              <a:rPr lang="en-US" dirty="0"/>
              <a:t>/L `</a:t>
            </a:r>
            <a:endParaRPr lang="en-US" dirty="0" smtClean="0"/>
          </a:p>
          <a:p>
            <a:pPr marL="914400" lvl="1" indent="-514350">
              <a:buFont typeface="Wingdings" pitchFamily="2" charset="2"/>
              <a:buChar char="v"/>
            </a:pPr>
            <a:r>
              <a:rPr lang="en-US" b="1" dirty="0" smtClean="0"/>
              <a:t>2 hours </a:t>
            </a:r>
            <a:r>
              <a:rPr lang="en-US" b="1" dirty="0" err="1" smtClean="0"/>
              <a:t>postprandially</a:t>
            </a:r>
            <a:r>
              <a:rPr lang="en-US" b="1" dirty="0" smtClean="0"/>
              <a:t> </a:t>
            </a:r>
            <a:r>
              <a:rPr lang="en-US" dirty="0"/>
              <a:t>&lt;7 </a:t>
            </a:r>
            <a:r>
              <a:rPr lang="en-US" dirty="0" err="1"/>
              <a:t>mmol</a:t>
            </a:r>
            <a:r>
              <a:rPr lang="en-US" dirty="0"/>
              <a:t>/L </a:t>
            </a:r>
            <a:endParaRPr lang="en-US" b="1" dirty="0" smtClean="0"/>
          </a:p>
          <a:p>
            <a:pPr marL="914400" lvl="1" indent="-514350">
              <a:buFont typeface="Wingdings" pitchFamily="2" charset="2"/>
              <a:buChar char="v"/>
            </a:pPr>
            <a:r>
              <a:rPr lang="en-US" b="1" dirty="0" smtClean="0"/>
              <a:t>before bed,</a:t>
            </a:r>
            <a:r>
              <a:rPr lang="en-US" dirty="0" smtClean="0"/>
              <a:t>&gt;</a:t>
            </a:r>
            <a:r>
              <a:rPr lang="en-US" dirty="0"/>
              <a:t>6 </a:t>
            </a:r>
            <a:r>
              <a:rPr lang="en-US" dirty="0" err="1"/>
              <a:t>mmol</a:t>
            </a:r>
            <a:r>
              <a:rPr lang="en-US" dirty="0"/>
              <a:t>/L </a:t>
            </a:r>
            <a:endParaRPr lang="en-US" b="1" dirty="0"/>
          </a:p>
          <a:p>
            <a:r>
              <a:rPr lang="en-US" dirty="0"/>
              <a:t>The physiological adaptations of pregnancy result in increasing insulin requirements with gestation, and obtaining good control necessitates frequent review by a diabetic team </a:t>
            </a:r>
            <a:r>
              <a:rPr lang="en-US" b="1" u="sng" dirty="0"/>
              <a:t>at 1- to 2-weekly </a:t>
            </a:r>
            <a:r>
              <a:rPr lang="en-US" dirty="0"/>
              <a:t>intervals. </a:t>
            </a:r>
          </a:p>
          <a:p>
            <a:endParaRPr lang="en-US" dirty="0"/>
          </a:p>
        </p:txBody>
      </p:sp>
    </p:spTree>
    <p:extLst>
      <p:ext uri="{BB962C8B-B14F-4D97-AF65-F5344CB8AC3E}">
        <p14:creationId xmlns:p14="http://schemas.microsoft.com/office/powerpoint/2010/main" val="96877700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effectLst>
                  <a:outerShdw blurRad="38100" dist="38100" dir="2700000" algn="tl">
                    <a:srgbClr val="000000">
                      <a:alpha val="43137"/>
                    </a:srgbClr>
                  </a:outerShdw>
                </a:effectLst>
              </a:rPr>
              <a:t>HbA1C</a:t>
            </a:r>
            <a:endParaRPr lang="en-US" b="1" dirty="0">
              <a:solidFill>
                <a:srgbClr val="FF0000"/>
              </a:solidFill>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fontScale="85000" lnSpcReduction="10000"/>
          </a:bodyPr>
          <a:lstStyle/>
          <a:p>
            <a:r>
              <a:rPr lang="en-US" b="1" dirty="0">
                <a:solidFill>
                  <a:srgbClr val="FF0000"/>
                </a:solidFill>
              </a:rPr>
              <a:t>HbA1c</a:t>
            </a:r>
            <a:r>
              <a:rPr lang="en-US" dirty="0"/>
              <a:t> represents blood glucose levels in the preceding 4–12 weeks, and does not reflect subtle changes in blood glucose, in particular postprandial levels. </a:t>
            </a:r>
          </a:p>
          <a:p>
            <a:r>
              <a:rPr lang="en-US" dirty="0"/>
              <a:t>Furthermore, it falls in response to the physiological changes in pregnancy, and the timescale may not be appropriate in pregnant women. </a:t>
            </a:r>
          </a:p>
          <a:p>
            <a:r>
              <a:rPr lang="en-US" dirty="0" smtClean="0"/>
              <a:t>It </a:t>
            </a:r>
            <a:r>
              <a:rPr lang="en-US" dirty="0"/>
              <a:t>is recommended </a:t>
            </a:r>
            <a:r>
              <a:rPr lang="en-US" b="1" u="sng" dirty="0">
                <a:solidFill>
                  <a:srgbClr val="FF0000"/>
                </a:solidFill>
              </a:rPr>
              <a:t>at booking in order to determine </a:t>
            </a:r>
            <a:r>
              <a:rPr lang="en-US" dirty="0"/>
              <a:t>the overall risk to the pregnancy from poor pre-existing control and can be considered for women with pre-existing diabetes to aid assessment of ongoing risk .</a:t>
            </a:r>
          </a:p>
        </p:txBody>
      </p:sp>
    </p:spTree>
    <p:extLst>
      <p:ext uri="{BB962C8B-B14F-4D97-AF65-F5344CB8AC3E}">
        <p14:creationId xmlns:p14="http://schemas.microsoft.com/office/powerpoint/2010/main" val="422768569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fontScale="90000"/>
          </a:bodyPr>
          <a:lstStyle/>
          <a:p>
            <a:r>
              <a:rPr lang="en-US" b="1" u="sng" dirty="0" err="1" smtClean="0">
                <a:solidFill>
                  <a:srgbClr val="FF0000"/>
                </a:solidFill>
              </a:rPr>
              <a:t>Glycaemiccontrol</a:t>
            </a:r>
            <a:r>
              <a:rPr lang="en-US" b="1" u="sng" dirty="0" smtClean="0">
                <a:solidFill>
                  <a:srgbClr val="FF0000"/>
                </a:solidFill>
              </a:rPr>
              <a:t> recommended </a:t>
            </a:r>
            <a:r>
              <a:rPr lang="en-US" b="1" u="sng" dirty="0" err="1" smtClean="0">
                <a:solidFill>
                  <a:srgbClr val="FF0000"/>
                </a:solidFill>
              </a:rPr>
              <a:t>leveles</a:t>
            </a:r>
            <a:endParaRPr lang="en-US" b="1" u="sng" dirty="0">
              <a:solidFill>
                <a:srgbClr val="FF0000"/>
              </a:solidFill>
            </a:endParaRPr>
          </a:p>
        </p:txBody>
      </p:sp>
      <p:sp>
        <p:nvSpPr>
          <p:cNvPr id="3" name="Content Placeholder 2"/>
          <p:cNvSpPr>
            <a:spLocks noGrp="1"/>
          </p:cNvSpPr>
          <p:nvPr>
            <p:ph idx="1"/>
          </p:nvPr>
        </p:nvSpPr>
        <p:spPr/>
        <p:txBody>
          <a:bodyPr/>
          <a:lstStyle/>
          <a:p>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345" y="1219200"/>
            <a:ext cx="8995309" cy="54863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55659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89" y="762000"/>
            <a:ext cx="8842117" cy="56387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8469698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solidFill>
                  <a:srgbClr val="C00000"/>
                </a:solidFill>
              </a:rPr>
              <a:t>Hypoglycaemia</a:t>
            </a:r>
            <a:r>
              <a:rPr lang="en-US" dirty="0">
                <a:solidFill>
                  <a:srgbClr val="C00000"/>
                </a:solidFill>
              </a:rPr>
              <a:t> </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Tighter </a:t>
            </a:r>
            <a:r>
              <a:rPr lang="en-US" dirty="0" err="1"/>
              <a:t>glycaemic</a:t>
            </a:r>
            <a:r>
              <a:rPr lang="en-US" dirty="0"/>
              <a:t> control in pregnancy is associated with an increase in the risk of </a:t>
            </a:r>
            <a:r>
              <a:rPr lang="en-US" dirty="0" err="1"/>
              <a:t>hypoglycaemia</a:t>
            </a:r>
            <a:r>
              <a:rPr lang="en-US" dirty="0" smtClean="0"/>
              <a:t>.</a:t>
            </a:r>
          </a:p>
          <a:p>
            <a:r>
              <a:rPr lang="en-US" dirty="0" smtClean="0"/>
              <a:t>This </a:t>
            </a:r>
            <a:r>
              <a:rPr lang="en-US" dirty="0"/>
              <a:t>is compounded by the fact that pregnant women also have an altered hormonal response to </a:t>
            </a:r>
            <a:r>
              <a:rPr lang="en-US" dirty="0" err="1"/>
              <a:t>hypoglycaemia</a:t>
            </a:r>
            <a:r>
              <a:rPr lang="en-US" dirty="0"/>
              <a:t> and reduced awareness, often worsened by pregnancy-related nausea and vomiting. </a:t>
            </a:r>
            <a:endParaRPr lang="en-US" dirty="0" smtClean="0"/>
          </a:p>
          <a:p>
            <a:r>
              <a:rPr lang="en-US" b="1" dirty="0" smtClean="0">
                <a:solidFill>
                  <a:srgbClr val="FF0000"/>
                </a:solidFill>
              </a:rPr>
              <a:t>Studies </a:t>
            </a:r>
            <a:r>
              <a:rPr lang="en-US" b="1" dirty="0">
                <a:solidFill>
                  <a:srgbClr val="FF0000"/>
                </a:solidFill>
              </a:rPr>
              <a:t>have shown that the highest risk time for </a:t>
            </a:r>
            <a:r>
              <a:rPr lang="en-US" b="1" dirty="0" err="1">
                <a:solidFill>
                  <a:srgbClr val="FF0000"/>
                </a:solidFill>
              </a:rPr>
              <a:t>hypoglycaemic</a:t>
            </a:r>
            <a:r>
              <a:rPr lang="en-US" b="1" dirty="0">
                <a:solidFill>
                  <a:srgbClr val="FF0000"/>
                </a:solidFill>
              </a:rPr>
              <a:t> episodes is between </a:t>
            </a:r>
            <a:r>
              <a:rPr lang="en-US" b="1" u="sng" dirty="0">
                <a:solidFill>
                  <a:srgbClr val="FF0000"/>
                </a:solidFill>
              </a:rPr>
              <a:t>8 and 16 </a:t>
            </a:r>
            <a:r>
              <a:rPr lang="en-US" b="1" dirty="0">
                <a:solidFill>
                  <a:srgbClr val="FF0000"/>
                </a:solidFill>
              </a:rPr>
              <a:t>weeks</a:t>
            </a:r>
            <a:r>
              <a:rPr lang="en-US" dirty="0" smtClean="0"/>
              <a:t>.</a:t>
            </a:r>
          </a:p>
        </p:txBody>
      </p:sp>
    </p:spTree>
    <p:extLst>
      <p:ext uri="{BB962C8B-B14F-4D97-AF65-F5344CB8AC3E}">
        <p14:creationId xmlns:p14="http://schemas.microsoft.com/office/powerpoint/2010/main" val="71816973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u="sng" dirty="0" smtClean="0">
                <a:solidFill>
                  <a:srgbClr val="FF0000"/>
                </a:solidFill>
              </a:rPr>
              <a:t>NICE defines </a:t>
            </a:r>
            <a:r>
              <a:rPr lang="en-US" b="1" u="sng" dirty="0" err="1">
                <a:solidFill>
                  <a:srgbClr val="FF0000"/>
                </a:solidFill>
              </a:rPr>
              <a:t>hypoglycaemia</a:t>
            </a:r>
            <a:r>
              <a:rPr lang="en-US" b="1" u="sng" dirty="0">
                <a:solidFill>
                  <a:srgbClr val="FF0000"/>
                </a:solidFill>
              </a:rPr>
              <a:t> as </a:t>
            </a:r>
            <a:r>
              <a:rPr lang="en-US" b="1" u="sng" dirty="0" smtClean="0">
                <a:solidFill>
                  <a:srgbClr val="FF0000"/>
                </a:solidFill>
              </a:rPr>
              <a:t>: </a:t>
            </a:r>
            <a:r>
              <a:rPr lang="en-US" b="1" dirty="0" smtClean="0">
                <a:solidFill>
                  <a:srgbClr val="FF0000"/>
                </a:solidFill>
              </a:rPr>
              <a:t>a </a:t>
            </a:r>
            <a:r>
              <a:rPr lang="en-US" b="1" dirty="0">
                <a:solidFill>
                  <a:srgbClr val="FF0000"/>
                </a:solidFill>
              </a:rPr>
              <a:t>blood glucose of &lt;3.5mmol/L</a:t>
            </a:r>
            <a:r>
              <a:rPr lang="en-US" dirty="0"/>
              <a:t>, and this level of blood glucose should be treated even if the patient is asymptomatic. </a:t>
            </a:r>
            <a:r>
              <a:rPr lang="en-US" b="1" u="sng" dirty="0" err="1" smtClean="0">
                <a:solidFill>
                  <a:srgbClr val="FF0000"/>
                </a:solidFill>
              </a:rPr>
              <a:t>Manegment</a:t>
            </a:r>
            <a:r>
              <a:rPr lang="en-US" b="1" u="sng" dirty="0" smtClean="0">
                <a:solidFill>
                  <a:srgbClr val="FF0000"/>
                </a:solidFill>
              </a:rPr>
              <a:t> of </a:t>
            </a:r>
            <a:r>
              <a:rPr lang="en-US" b="1" u="sng" dirty="0" err="1" smtClean="0">
                <a:solidFill>
                  <a:srgbClr val="FF0000"/>
                </a:solidFill>
              </a:rPr>
              <a:t>hypoglycaemia</a:t>
            </a:r>
            <a:r>
              <a:rPr lang="en-US" b="1" u="sng" dirty="0" smtClean="0">
                <a:solidFill>
                  <a:srgbClr val="FF0000"/>
                </a:solidFill>
              </a:rPr>
              <a:t>:</a:t>
            </a:r>
          </a:p>
          <a:p>
            <a:pPr>
              <a:buFont typeface="Wingdings" pitchFamily="2" charset="2"/>
              <a:buChar char="v"/>
            </a:pPr>
            <a:r>
              <a:rPr lang="en-US" b="1" u="sng" dirty="0" smtClean="0"/>
              <a:t>If </a:t>
            </a:r>
            <a:r>
              <a:rPr lang="en-US" b="1" u="sng" dirty="0"/>
              <a:t>the patient is conscious</a:t>
            </a:r>
            <a:r>
              <a:rPr lang="en-US" dirty="0"/>
              <a:t>, this should be by consuming 10–15 g of glucose (approximates to 4 teaspoons of sugar or half a can of juice or 3 glucose tablets</a:t>
            </a:r>
            <a:r>
              <a:rPr lang="en-US" dirty="0" smtClean="0"/>
              <a:t>).</a:t>
            </a:r>
          </a:p>
          <a:p>
            <a:pPr>
              <a:buFont typeface="Wingdings" pitchFamily="2" charset="2"/>
              <a:buChar char="v"/>
            </a:pPr>
            <a:r>
              <a:rPr lang="en-US" dirty="0" smtClean="0"/>
              <a:t> </a:t>
            </a:r>
            <a:r>
              <a:rPr lang="en-US" dirty="0"/>
              <a:t>Alternatives include a glucose gel (2 tubes of </a:t>
            </a:r>
            <a:r>
              <a:rPr lang="en-US" dirty="0" err="1"/>
              <a:t>HypoStop</a:t>
            </a:r>
            <a:r>
              <a:rPr lang="en-US" dirty="0"/>
              <a:t>/</a:t>
            </a:r>
            <a:r>
              <a:rPr lang="en-US" dirty="0" err="1"/>
              <a:t>Glucogel</a:t>
            </a:r>
            <a:r>
              <a:rPr lang="en-US" dirty="0"/>
              <a:t>) which can be rubbed on the inside of the cheek</a:t>
            </a:r>
            <a:r>
              <a:rPr lang="en-US" dirty="0" smtClean="0"/>
              <a:t>.</a:t>
            </a:r>
          </a:p>
          <a:p>
            <a:pPr>
              <a:buFont typeface="Wingdings" pitchFamily="2" charset="2"/>
              <a:buChar char="v"/>
            </a:pPr>
            <a:r>
              <a:rPr lang="en-US" dirty="0" smtClean="0"/>
              <a:t> </a:t>
            </a:r>
            <a:r>
              <a:rPr lang="en-US" dirty="0"/>
              <a:t>This should be followed by a slower-releasing carbohydrate such as bread or a sandwich</a:t>
            </a:r>
            <a:r>
              <a:rPr lang="en-US" dirty="0" smtClean="0"/>
              <a:t>.</a:t>
            </a:r>
          </a:p>
        </p:txBody>
      </p:sp>
    </p:spTree>
    <p:extLst>
      <p:ext uri="{BB962C8B-B14F-4D97-AF65-F5344CB8AC3E}">
        <p14:creationId xmlns:p14="http://schemas.microsoft.com/office/powerpoint/2010/main" val="33219108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Pre-conceptual </a:t>
            </a:r>
            <a:r>
              <a:rPr lang="en-US" b="1" dirty="0" err="1" smtClean="0">
                <a:solidFill>
                  <a:srgbClr val="FF0000"/>
                </a:solidFill>
              </a:rPr>
              <a:t>counselling</a:t>
            </a:r>
            <a:r>
              <a:rPr lang="en-US" b="1" dirty="0" smtClean="0">
                <a:solidFill>
                  <a:srgbClr val="FF0000"/>
                </a:solidFill>
              </a:rPr>
              <a:t> </a:t>
            </a:r>
            <a:endParaRPr lang="en-US" b="1" dirty="0">
              <a:solidFill>
                <a:srgbClr val="FF0000"/>
              </a:solidFill>
            </a:endParaRPr>
          </a:p>
        </p:txBody>
      </p:sp>
      <p:sp>
        <p:nvSpPr>
          <p:cNvPr id="3" name="Content Placeholder 2"/>
          <p:cNvSpPr>
            <a:spLocks noGrp="1"/>
          </p:cNvSpPr>
          <p:nvPr>
            <p:ph idx="1"/>
          </p:nvPr>
        </p:nvSpPr>
        <p:spPr>
          <a:xfrm>
            <a:off x="228600" y="1371600"/>
            <a:ext cx="8763000" cy="5334000"/>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r>
              <a:rPr lang="en-US" dirty="0" smtClean="0"/>
              <a:t>Multidisciplinary </a:t>
            </a:r>
            <a:r>
              <a:rPr lang="en-US" dirty="0"/>
              <a:t>management </a:t>
            </a:r>
          </a:p>
          <a:p>
            <a:r>
              <a:rPr lang="en-US" dirty="0" err="1"/>
              <a:t>Optimise</a:t>
            </a:r>
            <a:r>
              <a:rPr lang="en-US" dirty="0"/>
              <a:t> </a:t>
            </a:r>
            <a:r>
              <a:rPr lang="en-US" dirty="0" err="1"/>
              <a:t>glycaemic</a:t>
            </a:r>
            <a:r>
              <a:rPr lang="en-US" dirty="0"/>
              <a:t> control – aim HbA1c 43 </a:t>
            </a:r>
            <a:r>
              <a:rPr lang="en-US" dirty="0" err="1"/>
              <a:t>mmol</a:t>
            </a:r>
            <a:r>
              <a:rPr lang="en-US" dirty="0"/>
              <a:t>/</a:t>
            </a:r>
            <a:r>
              <a:rPr lang="en-US" dirty="0" err="1"/>
              <a:t>mol</a:t>
            </a:r>
            <a:r>
              <a:rPr lang="en-US" dirty="0"/>
              <a:t> or </a:t>
            </a:r>
            <a:r>
              <a:rPr lang="en-US" dirty="0" smtClean="0"/>
              <a:t>less. </a:t>
            </a:r>
            <a:endParaRPr lang="en-US" dirty="0"/>
          </a:p>
          <a:p>
            <a:r>
              <a:rPr lang="en-US" dirty="0"/>
              <a:t>Discuss </a:t>
            </a:r>
            <a:r>
              <a:rPr lang="en-US" dirty="0" err="1" smtClean="0"/>
              <a:t>hypoglycaemia</a:t>
            </a:r>
            <a:r>
              <a:rPr lang="en-US" dirty="0" smtClean="0"/>
              <a:t>. </a:t>
            </a:r>
            <a:endParaRPr lang="en-US" dirty="0"/>
          </a:p>
          <a:p>
            <a:r>
              <a:rPr lang="en-US" dirty="0"/>
              <a:t>Review diet and weight loss </a:t>
            </a:r>
            <a:r>
              <a:rPr lang="en-US" dirty="0" smtClean="0"/>
              <a:t>.</a:t>
            </a:r>
            <a:endParaRPr lang="en-US" dirty="0"/>
          </a:p>
          <a:p>
            <a:r>
              <a:rPr lang="en-US" dirty="0"/>
              <a:t>Discuss complications of pregnancy </a:t>
            </a:r>
            <a:r>
              <a:rPr lang="en-US" dirty="0" smtClean="0"/>
              <a:t>.</a:t>
            </a:r>
            <a:endParaRPr lang="en-US" dirty="0"/>
          </a:p>
          <a:p>
            <a:r>
              <a:rPr lang="en-US" dirty="0"/>
              <a:t>Prescribe folic acid 5 mg </a:t>
            </a:r>
            <a:r>
              <a:rPr lang="en-US" dirty="0" smtClean="0"/>
              <a:t>.</a:t>
            </a:r>
            <a:endParaRPr lang="en-US" dirty="0"/>
          </a:p>
          <a:p>
            <a:r>
              <a:rPr lang="en-US" dirty="0"/>
              <a:t>Review renal function and blood pressure </a:t>
            </a:r>
            <a:r>
              <a:rPr lang="en-US" dirty="0" smtClean="0"/>
              <a:t>.</a:t>
            </a:r>
            <a:endParaRPr lang="en-US" dirty="0"/>
          </a:p>
          <a:p>
            <a:r>
              <a:rPr lang="en-US" dirty="0"/>
              <a:t>Retinal assessment </a:t>
            </a:r>
            <a:r>
              <a:rPr lang="en-US" dirty="0" smtClean="0"/>
              <a:t>.</a:t>
            </a:r>
            <a:endParaRPr lang="en-US" dirty="0"/>
          </a:p>
          <a:p>
            <a:r>
              <a:rPr lang="en-US" dirty="0"/>
              <a:t>Review other medications, e.g. ACE inhibitors, statins </a:t>
            </a:r>
          </a:p>
          <a:p>
            <a:r>
              <a:rPr lang="en-US" dirty="0"/>
              <a:t>Smoking cessation </a:t>
            </a:r>
            <a:r>
              <a:rPr lang="en-US" dirty="0" smtClean="0"/>
              <a:t>.</a:t>
            </a:r>
            <a:r>
              <a:rPr lang="en-US" dirty="0"/>
              <a:t>	</a:t>
            </a:r>
          </a:p>
          <a:p>
            <a:endParaRPr lang="en-US" dirty="0"/>
          </a:p>
        </p:txBody>
      </p:sp>
    </p:spTree>
    <p:extLst>
      <p:ext uri="{BB962C8B-B14F-4D97-AF65-F5344CB8AC3E}">
        <p14:creationId xmlns:p14="http://schemas.microsoft.com/office/powerpoint/2010/main" val="4203545897"/>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v"/>
            </a:pPr>
            <a:r>
              <a:rPr lang="en-US" b="1" u="sng" dirty="0"/>
              <a:t> If unconscious, </a:t>
            </a:r>
            <a:r>
              <a:rPr lang="en-US" dirty="0"/>
              <a:t>a family member can administer glucagon (0.5–1 mg) intramuscularly. This has a rapid onset and lasts approximately 90 minutes. For these reasons, it is recommended that patients carry information identifying them as having diabetes.</a:t>
            </a:r>
          </a:p>
          <a:p>
            <a:pPr>
              <a:buFont typeface="Wingdings" pitchFamily="2" charset="2"/>
              <a:buChar char="v"/>
            </a:pPr>
            <a:r>
              <a:rPr lang="en-US" dirty="0"/>
              <a:t> </a:t>
            </a:r>
            <a:r>
              <a:rPr lang="en-US" b="1" u="sng" dirty="0"/>
              <a:t>Patients in hospital </a:t>
            </a:r>
            <a:r>
              <a:rPr lang="en-US" dirty="0"/>
              <a:t>can be given 150 mL of 10% dextrose intravenously. </a:t>
            </a:r>
          </a:p>
          <a:p>
            <a:pPr>
              <a:buFont typeface="Wingdings" pitchFamily="2" charset="2"/>
              <a:buChar char="v"/>
            </a:pPr>
            <a:r>
              <a:rPr lang="en-US" dirty="0"/>
              <a:t>Once a patient is conscious, they should be given oral therapy as above.</a:t>
            </a:r>
          </a:p>
          <a:p>
            <a:pPr>
              <a:buFont typeface="Wingdings" pitchFamily="2" charset="2"/>
              <a:buChar char="v"/>
            </a:pPr>
            <a:r>
              <a:rPr lang="en-US" dirty="0"/>
              <a:t> If after 10 minutes the blood glucose remains less than </a:t>
            </a:r>
            <a:r>
              <a:rPr lang="en-US" dirty="0" smtClean="0"/>
              <a:t>5 </a:t>
            </a:r>
            <a:r>
              <a:rPr lang="en-US" dirty="0" err="1"/>
              <a:t>mmol</a:t>
            </a:r>
            <a:r>
              <a:rPr lang="en-US" dirty="0"/>
              <a:t>/L, the treatment should be repeated.</a:t>
            </a:r>
          </a:p>
          <a:p>
            <a:pPr>
              <a:buFont typeface="Wingdings" pitchFamily="2" charset="2"/>
              <a:buChar char="v"/>
            </a:pPr>
            <a:r>
              <a:rPr lang="en-US" b="1" dirty="0"/>
              <a:t> </a:t>
            </a:r>
            <a:r>
              <a:rPr lang="en-US" b="1" u="sng" dirty="0">
                <a:solidFill>
                  <a:srgbClr val="FF0000"/>
                </a:solidFill>
              </a:rPr>
              <a:t>Insulin doses with the next meal should not be withheld but may require modification. </a:t>
            </a:r>
          </a:p>
          <a:p>
            <a:endParaRPr lang="en-US" dirty="0"/>
          </a:p>
        </p:txBody>
      </p:sp>
    </p:spTree>
    <p:extLst>
      <p:ext uri="{BB962C8B-B14F-4D97-AF65-F5344CB8AC3E}">
        <p14:creationId xmlns:p14="http://schemas.microsoft.com/office/powerpoint/2010/main" val="354692942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Diabetic ketoacidosis </a:t>
            </a:r>
          </a:p>
        </p:txBody>
      </p:sp>
      <p:sp>
        <p:nvSpPr>
          <p:cNvPr id="3" name="Content Placeholder 2"/>
          <p:cNvSpPr>
            <a:spLocks noGrp="1"/>
          </p:cNvSpPr>
          <p:nvPr>
            <p:ph idx="1"/>
          </p:nvPr>
        </p:nvSpPr>
        <p:spPr/>
        <p:txBody>
          <a:bodyPr>
            <a:normAutofit lnSpcReduction="10000"/>
          </a:bodyPr>
          <a:lstStyle/>
          <a:p>
            <a:endParaRPr lang="en-US" dirty="0"/>
          </a:p>
          <a:p>
            <a:r>
              <a:rPr lang="en-US" b="1" u="sng" dirty="0" smtClean="0">
                <a:solidFill>
                  <a:srgbClr val="FF0000"/>
                </a:solidFill>
              </a:rPr>
              <a:t>Diabetic </a:t>
            </a:r>
            <a:r>
              <a:rPr lang="en-US" b="1" u="sng" dirty="0">
                <a:solidFill>
                  <a:srgbClr val="FF0000"/>
                </a:solidFill>
              </a:rPr>
              <a:t>ketoacidosis (DKA) </a:t>
            </a:r>
            <a:r>
              <a:rPr lang="en-US" b="1" u="sng" dirty="0" smtClean="0">
                <a:solidFill>
                  <a:srgbClr val="FF0000"/>
                </a:solidFill>
              </a:rPr>
              <a:t>is </a:t>
            </a:r>
            <a:r>
              <a:rPr lang="en-US" b="1" u="sng" dirty="0">
                <a:solidFill>
                  <a:srgbClr val="FF0000"/>
                </a:solidFill>
              </a:rPr>
              <a:t>defined </a:t>
            </a:r>
            <a:r>
              <a:rPr lang="en-US" b="1" u="sng" dirty="0" smtClean="0">
                <a:solidFill>
                  <a:srgbClr val="FF0000"/>
                </a:solidFill>
              </a:rPr>
              <a:t>as:  </a:t>
            </a:r>
            <a:r>
              <a:rPr lang="en-US" dirty="0"/>
              <a:t>a plasma glucose over 12 </a:t>
            </a:r>
            <a:r>
              <a:rPr lang="en-US" dirty="0" err="1"/>
              <a:t>mmol</a:t>
            </a:r>
            <a:r>
              <a:rPr lang="en-US" dirty="0"/>
              <a:t>/L, </a:t>
            </a:r>
            <a:r>
              <a:rPr lang="en-US" dirty="0" smtClean="0"/>
              <a:t>an </a:t>
            </a:r>
            <a:r>
              <a:rPr lang="en-US" dirty="0"/>
              <a:t>arterial pH of less than 7.3, with </a:t>
            </a:r>
            <a:r>
              <a:rPr lang="en-US" dirty="0" err="1"/>
              <a:t>ketonuria</a:t>
            </a:r>
            <a:r>
              <a:rPr lang="en-US" dirty="0"/>
              <a:t> or </a:t>
            </a:r>
            <a:r>
              <a:rPr lang="en-US" dirty="0" err="1"/>
              <a:t>ketonaemia</a:t>
            </a:r>
            <a:r>
              <a:rPr lang="en-US" dirty="0"/>
              <a:t>,  </a:t>
            </a:r>
            <a:r>
              <a:rPr lang="en-US" dirty="0" smtClean="0"/>
              <a:t>associated </a:t>
            </a:r>
            <a:r>
              <a:rPr lang="en-US" dirty="0"/>
              <a:t>with poor maternal and fetal outcome</a:t>
            </a:r>
            <a:r>
              <a:rPr lang="en-US" dirty="0" smtClean="0"/>
              <a:t>. </a:t>
            </a:r>
          </a:p>
          <a:p>
            <a:r>
              <a:rPr lang="en-US" dirty="0" smtClean="0"/>
              <a:t>CTG </a:t>
            </a:r>
            <a:r>
              <a:rPr lang="en-US" dirty="0"/>
              <a:t>abnormalities are typical in the third trimester and resolve with treatment of the </a:t>
            </a:r>
            <a:r>
              <a:rPr lang="en-US" dirty="0" err="1"/>
              <a:t>hyperglycaemia</a:t>
            </a:r>
            <a:r>
              <a:rPr lang="en-US" dirty="0"/>
              <a:t>. </a:t>
            </a:r>
            <a:endParaRPr lang="en-US" dirty="0" smtClean="0"/>
          </a:p>
        </p:txBody>
      </p:sp>
    </p:spTree>
    <p:extLst>
      <p:ext uri="{BB962C8B-B14F-4D97-AF65-F5344CB8AC3E}">
        <p14:creationId xmlns:p14="http://schemas.microsoft.com/office/powerpoint/2010/main" val="278072128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Management should involve the diabetic teams and treatment of the precipitating cause, and will usually require intravenous insulin via a sliding scale.</a:t>
            </a:r>
          </a:p>
          <a:p>
            <a:r>
              <a:rPr lang="en-US" dirty="0" smtClean="0"/>
              <a:t>Volume </a:t>
            </a:r>
            <a:r>
              <a:rPr lang="en-US" dirty="0"/>
              <a:t>replacement with careful monitoring and replacement of potassium are also needed. </a:t>
            </a:r>
          </a:p>
          <a:p>
            <a:r>
              <a:rPr lang="en-US" dirty="0"/>
              <a:t>It is recommended that this therapy is administered within a level 2 critical care unit, where both medical and obstetric care is available. </a:t>
            </a:r>
          </a:p>
          <a:p>
            <a:r>
              <a:rPr lang="en-US" dirty="0"/>
              <a:t>A continuous CTG may be necessary.</a:t>
            </a:r>
          </a:p>
          <a:p>
            <a:endParaRPr lang="en-US" dirty="0"/>
          </a:p>
        </p:txBody>
      </p:sp>
    </p:spTree>
    <p:extLst>
      <p:ext uri="{BB962C8B-B14F-4D97-AF65-F5344CB8AC3E}">
        <p14:creationId xmlns:p14="http://schemas.microsoft.com/office/powerpoint/2010/main" val="212455224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abnormalities </a:t>
            </a:r>
            <a:r>
              <a:rPr lang="en-US" dirty="0"/>
              <a:t>are to be expected in a woman with DKA, and it would be </a:t>
            </a:r>
            <a:r>
              <a:rPr lang="en-US" b="1" u="sng" dirty="0"/>
              <a:t>unsafe to perform an emergency caesarean until the woman is stable from metabolic and </a:t>
            </a:r>
            <a:r>
              <a:rPr lang="en-US" b="1" u="sng" dirty="0" err="1"/>
              <a:t>haemodynamic</a:t>
            </a:r>
            <a:r>
              <a:rPr lang="en-US" b="1" u="sng" dirty="0"/>
              <a:t> perspectives</a:t>
            </a:r>
            <a:r>
              <a:rPr lang="en-US" b="1" u="sng" dirty="0" smtClean="0"/>
              <a:t>.</a:t>
            </a:r>
          </a:p>
        </p:txBody>
      </p:sp>
    </p:spTree>
    <p:extLst>
      <p:ext uri="{BB962C8B-B14F-4D97-AF65-F5344CB8AC3E}">
        <p14:creationId xmlns:p14="http://schemas.microsoft.com/office/powerpoint/2010/main" val="2287872132"/>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dirty="0">
                <a:solidFill>
                  <a:srgbClr val="FF0000"/>
                </a:solidFill>
              </a:rPr>
              <a:t>NICE guidelines 2015 recommend </a:t>
            </a:r>
            <a:r>
              <a:rPr lang="en-US" dirty="0"/>
              <a:t>that all pregnant women with type 1 diabetes should be given testing strips and a meter for blood ketones and instructed in their use. </a:t>
            </a:r>
          </a:p>
          <a:p>
            <a:r>
              <a:rPr lang="en-US" dirty="0"/>
              <a:t>A pregnant woman present with </a:t>
            </a:r>
            <a:r>
              <a:rPr lang="en-US" dirty="0" err="1"/>
              <a:t>hyperglycaemia</a:t>
            </a:r>
            <a:r>
              <a:rPr lang="en-US" dirty="0"/>
              <a:t> or feeling unwell should be tested for </a:t>
            </a:r>
            <a:r>
              <a:rPr lang="en-US" dirty="0" err="1"/>
              <a:t>ketonaemia</a:t>
            </a:r>
            <a:r>
              <a:rPr lang="en-US" dirty="0"/>
              <a:t>. </a:t>
            </a:r>
          </a:p>
        </p:txBody>
      </p:sp>
    </p:spTree>
    <p:extLst>
      <p:ext uri="{BB962C8B-B14F-4D97-AF65-F5344CB8AC3E}">
        <p14:creationId xmlns:p14="http://schemas.microsoft.com/office/powerpoint/2010/main" val="315478306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Administration of corticosteroids </a:t>
            </a:r>
            <a:endParaRPr lang="en-US" dirty="0"/>
          </a:p>
        </p:txBody>
      </p:sp>
      <p:sp>
        <p:nvSpPr>
          <p:cNvPr id="3" name="Content Placeholder 2"/>
          <p:cNvSpPr>
            <a:spLocks noGrp="1"/>
          </p:cNvSpPr>
          <p:nvPr>
            <p:ph idx="1"/>
          </p:nvPr>
        </p:nvSpPr>
        <p:spPr/>
        <p:txBody>
          <a:bodyPr>
            <a:normAutofit lnSpcReduction="10000"/>
          </a:bodyPr>
          <a:lstStyle/>
          <a:p>
            <a:r>
              <a:rPr lang="en-US" dirty="0" smtClean="0"/>
              <a:t>Corticosteroids</a:t>
            </a:r>
            <a:r>
              <a:rPr lang="en-US" dirty="0"/>
              <a:t>, given to reduce neonatal morbidity and mortality associated with prematurity, almost always have an adverse effect on glucose tolerance, resulting in an increased insulin requirement in diabetic women. </a:t>
            </a:r>
            <a:endParaRPr lang="en-US" dirty="0" smtClean="0"/>
          </a:p>
          <a:p>
            <a:r>
              <a:rPr lang="en-US" dirty="0" smtClean="0"/>
              <a:t>This </a:t>
            </a:r>
            <a:r>
              <a:rPr lang="en-US" dirty="0"/>
              <a:t>can be managed by increasing subcutaneous doses, or by the use of intravenous insulin via a sliding scale</a:t>
            </a:r>
            <a:r>
              <a:rPr lang="en-US" dirty="0" smtClean="0"/>
              <a:t>.</a:t>
            </a:r>
          </a:p>
        </p:txBody>
      </p:sp>
    </p:spTree>
    <p:extLst>
      <p:ext uri="{BB962C8B-B14F-4D97-AF65-F5344CB8AC3E}">
        <p14:creationId xmlns:p14="http://schemas.microsoft.com/office/powerpoint/2010/main" val="39775524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solidFill>
                  <a:srgbClr val="FF0000"/>
                </a:solidFill>
              </a:rPr>
              <a:t>The peaks </a:t>
            </a:r>
            <a:r>
              <a:rPr lang="en-US" dirty="0"/>
              <a:t>in blood glucose usually occur between </a:t>
            </a:r>
            <a:r>
              <a:rPr lang="en-US" b="1" u="sng" dirty="0"/>
              <a:t>9 and 15 hours </a:t>
            </a:r>
            <a:r>
              <a:rPr lang="en-US" dirty="0"/>
              <a:t>after the first dose and </a:t>
            </a:r>
            <a:r>
              <a:rPr lang="en-US" b="1" u="sng" dirty="0"/>
              <a:t>8–15 hours </a:t>
            </a:r>
            <a:r>
              <a:rPr lang="en-US" dirty="0"/>
              <a:t>after the second dose. </a:t>
            </a:r>
          </a:p>
          <a:p>
            <a:r>
              <a:rPr lang="en-US" dirty="0"/>
              <a:t>Diabetes should not be considered a contraindication to the use of antenatal steroids, but close monitoring and additional insulin will probably be needed, often requiring a sliding scale. </a:t>
            </a:r>
          </a:p>
          <a:p>
            <a:endParaRPr lang="en-US" dirty="0"/>
          </a:p>
        </p:txBody>
      </p:sp>
    </p:spTree>
    <p:extLst>
      <p:ext uri="{BB962C8B-B14F-4D97-AF65-F5344CB8AC3E}">
        <p14:creationId xmlns:p14="http://schemas.microsoft.com/office/powerpoint/2010/main" val="84967783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FETAL MONITORING </a:t>
            </a:r>
            <a:endParaRPr lang="en-US" dirty="0"/>
          </a:p>
        </p:txBody>
      </p:sp>
      <p:sp>
        <p:nvSpPr>
          <p:cNvPr id="3" name="Content Placeholder 2"/>
          <p:cNvSpPr>
            <a:spLocks noGrp="1"/>
          </p:cNvSpPr>
          <p:nvPr>
            <p:ph idx="1"/>
          </p:nvPr>
        </p:nvSpPr>
        <p:spPr/>
        <p:txBody>
          <a:bodyPr>
            <a:normAutofit/>
          </a:bodyPr>
          <a:lstStyle/>
          <a:p>
            <a:r>
              <a:rPr lang="en-US" b="1" dirty="0" smtClean="0"/>
              <a:t>The </a:t>
            </a:r>
            <a:r>
              <a:rPr lang="en-US" b="1" dirty="0"/>
              <a:t>aim of fetal monitoring is to detect the two extremes of fetal weight and to reduce the risk of stillbirth</a:t>
            </a:r>
            <a:r>
              <a:rPr lang="en-US" b="1" dirty="0" smtClean="0"/>
              <a:t>.</a:t>
            </a:r>
          </a:p>
          <a:p>
            <a:r>
              <a:rPr lang="en-US" dirty="0" smtClean="0"/>
              <a:t> </a:t>
            </a:r>
            <a:r>
              <a:rPr lang="en-US" dirty="0"/>
              <a:t>Women, usually those with long-standing type 1 disease involving </a:t>
            </a:r>
            <a:r>
              <a:rPr lang="en-US" dirty="0" smtClean="0"/>
              <a:t>end organ </a:t>
            </a:r>
            <a:r>
              <a:rPr lang="en-US" dirty="0"/>
              <a:t>damage, are at risk of pre-</a:t>
            </a:r>
            <a:r>
              <a:rPr lang="en-US" dirty="0" err="1"/>
              <a:t>eclampsia</a:t>
            </a:r>
            <a:r>
              <a:rPr lang="en-US" dirty="0"/>
              <a:t> and fetal growth restriction. </a:t>
            </a:r>
            <a:endParaRPr lang="en-US" dirty="0" smtClean="0"/>
          </a:p>
        </p:txBody>
      </p:sp>
    </p:spTree>
    <p:extLst>
      <p:ext uri="{BB962C8B-B14F-4D97-AF65-F5344CB8AC3E}">
        <p14:creationId xmlns:p14="http://schemas.microsoft.com/office/powerpoint/2010/main" val="217684093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b="1" u="sng" dirty="0" smtClean="0">
                <a:solidFill>
                  <a:srgbClr val="FF0000"/>
                </a:solidFill>
                <a:effectLst>
                  <a:outerShdw blurRad="38100" dist="38100" dir="2700000" algn="tl">
                    <a:srgbClr val="000000">
                      <a:alpha val="43137"/>
                    </a:srgbClr>
                  </a:outerShdw>
                </a:effectLst>
              </a:rPr>
              <a:t>According to ACOG </a:t>
            </a:r>
            <a:r>
              <a:rPr lang="en-US" dirty="0" smtClean="0"/>
              <a:t>, fetal surveillance should begin  between 32-34 weeks in stable diabetes  and at 28 weeks  for growth restricted fetuses.</a:t>
            </a:r>
          </a:p>
          <a:p>
            <a:r>
              <a:rPr lang="en-US" b="1" u="sng" dirty="0" smtClean="0">
                <a:solidFill>
                  <a:srgbClr val="FF0000"/>
                </a:solidFill>
                <a:effectLst>
                  <a:outerShdw blurRad="38100" dist="38100" dir="2700000" algn="tl">
                    <a:srgbClr val="000000">
                      <a:alpha val="43137"/>
                    </a:srgbClr>
                  </a:outerShdw>
                </a:effectLst>
              </a:rPr>
              <a:t>Fetal surveillance methods are </a:t>
            </a:r>
            <a:r>
              <a:rPr lang="en-US" dirty="0" smtClean="0"/>
              <a:t>: </a:t>
            </a:r>
          </a:p>
          <a:p>
            <a:pPr>
              <a:buFont typeface="Wingdings" pitchFamily="2" charset="2"/>
              <a:buChar char="q"/>
            </a:pPr>
            <a:r>
              <a:rPr lang="en-US" dirty="0" smtClean="0"/>
              <a:t>Kick count.</a:t>
            </a:r>
          </a:p>
          <a:p>
            <a:pPr>
              <a:buFont typeface="Wingdings" pitchFamily="2" charset="2"/>
              <a:buChar char="q"/>
            </a:pPr>
            <a:r>
              <a:rPr lang="en-US" dirty="0" smtClean="0"/>
              <a:t>Weekly BPP.</a:t>
            </a:r>
          </a:p>
          <a:p>
            <a:pPr>
              <a:buFont typeface="Wingdings" pitchFamily="2" charset="2"/>
              <a:buChar char="q"/>
            </a:pPr>
            <a:r>
              <a:rPr lang="en-US" dirty="0" smtClean="0"/>
              <a:t>Biweekly NST.</a:t>
            </a:r>
          </a:p>
          <a:p>
            <a:pPr>
              <a:buFont typeface="Wingdings" pitchFamily="2" charset="2"/>
              <a:buChar char="q"/>
            </a:pPr>
            <a:r>
              <a:rPr lang="en-US" dirty="0" smtClean="0"/>
              <a:t>Overt DM  and GDM on insulin  are admitted at 34 weeks.</a:t>
            </a:r>
            <a:endParaRPr lang="en-US" dirty="0"/>
          </a:p>
        </p:txBody>
      </p:sp>
    </p:spTree>
    <p:extLst>
      <p:ext uri="{BB962C8B-B14F-4D97-AF65-F5344CB8AC3E}">
        <p14:creationId xmlns:p14="http://schemas.microsoft.com/office/powerpoint/2010/main" val="66772221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Although </a:t>
            </a:r>
            <a:r>
              <a:rPr lang="en-US" dirty="0"/>
              <a:t>uterine artery Doppler at 20–22 weeks’ gestation can be used to aid prediction of growth restriction, the negative likelihood ratio is not good enough to negate the risk or alter the management of regular growth scans starting from 26–28 weeks gestation. </a:t>
            </a:r>
            <a:endParaRPr lang="en-US" dirty="0" smtClean="0"/>
          </a:p>
          <a:p>
            <a:r>
              <a:rPr lang="en-US" b="1" dirty="0" smtClean="0"/>
              <a:t>Therefore</a:t>
            </a:r>
            <a:r>
              <a:rPr lang="en-US" b="1" dirty="0"/>
              <a:t>, the RCOG do not recommend uterine artery Doppler for these women.</a:t>
            </a:r>
          </a:p>
        </p:txBody>
      </p:sp>
    </p:spTree>
    <p:extLst>
      <p:ext uri="{BB962C8B-B14F-4D97-AF65-F5344CB8AC3E}">
        <p14:creationId xmlns:p14="http://schemas.microsoft.com/office/powerpoint/2010/main" val="14817435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a:solidFill>
                  <a:srgbClr val="FF0000"/>
                </a:solidFill>
              </a:rPr>
              <a:t>Type 1</a:t>
            </a:r>
            <a:endParaRPr lang="en-US"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The </a:t>
            </a:r>
            <a:r>
              <a:rPr lang="en-US" dirty="0"/>
              <a:t>risk of major congenital malformations, in particular cardiac and neural tube defects, increases with poor control of blood glucose during the </a:t>
            </a:r>
            <a:r>
              <a:rPr lang="en-US" b="1" dirty="0">
                <a:solidFill>
                  <a:srgbClr val="FF0000"/>
                </a:solidFill>
              </a:rPr>
              <a:t>first 8 weeks of pregnancy</a:t>
            </a:r>
            <a:r>
              <a:rPr lang="en-US" dirty="0" smtClean="0"/>
              <a:t>.</a:t>
            </a:r>
          </a:p>
          <a:p>
            <a:r>
              <a:rPr lang="en-US" dirty="0" smtClean="0"/>
              <a:t> </a:t>
            </a:r>
            <a:r>
              <a:rPr lang="en-US" dirty="0"/>
              <a:t>Levels of </a:t>
            </a:r>
            <a:r>
              <a:rPr lang="en-US" dirty="0" err="1"/>
              <a:t>glycated</a:t>
            </a:r>
            <a:r>
              <a:rPr lang="en-US" dirty="0"/>
              <a:t> </a:t>
            </a:r>
            <a:r>
              <a:rPr lang="en-US" dirty="0" err="1"/>
              <a:t>haemoglobin</a:t>
            </a:r>
            <a:r>
              <a:rPr lang="en-US" dirty="0"/>
              <a:t>, HbA1c, are used to reflect long-term </a:t>
            </a:r>
            <a:r>
              <a:rPr lang="en-US" dirty="0" err="1"/>
              <a:t>glycaemic</a:t>
            </a:r>
            <a:r>
              <a:rPr lang="en-US" dirty="0"/>
              <a:t> control, and in general, all congenital malformations are associated with poor control in the first trimester</a:t>
            </a:r>
            <a:r>
              <a:rPr lang="en-US" dirty="0" smtClean="0"/>
              <a:t>.</a:t>
            </a:r>
          </a:p>
        </p:txBody>
      </p:sp>
    </p:spTree>
    <p:extLst>
      <p:ext uri="{BB962C8B-B14F-4D97-AF65-F5344CB8AC3E}">
        <p14:creationId xmlns:p14="http://schemas.microsoft.com/office/powerpoint/2010/main" val="5982882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u="sng" dirty="0" smtClean="0"/>
              <a:t>Fetal </a:t>
            </a:r>
            <a:r>
              <a:rPr lang="en-US" b="1" u="sng" dirty="0" err="1"/>
              <a:t>macrosomia</a:t>
            </a:r>
            <a:r>
              <a:rPr lang="en-US" dirty="0"/>
              <a:t>, defined by either a </a:t>
            </a:r>
            <a:r>
              <a:rPr lang="en-US" dirty="0" err="1"/>
              <a:t>birthweight</a:t>
            </a:r>
            <a:r>
              <a:rPr lang="en-US" dirty="0"/>
              <a:t> greater than 4 kg or a </a:t>
            </a:r>
            <a:r>
              <a:rPr lang="en-US" dirty="0" err="1"/>
              <a:t>birthweight</a:t>
            </a:r>
            <a:r>
              <a:rPr lang="en-US" dirty="0"/>
              <a:t> centile greater than </a:t>
            </a:r>
            <a:r>
              <a:rPr lang="en-US" dirty="0" smtClean="0"/>
              <a:t>90th, </a:t>
            </a:r>
            <a:r>
              <a:rPr lang="en-US" dirty="0"/>
              <a:t>is associated with increased rates of caesarean section, and birth injury such as shoulder dystocia, fractures and brachial plexus injury</a:t>
            </a:r>
            <a:r>
              <a:rPr lang="en-US" dirty="0" smtClean="0"/>
              <a:t>.</a:t>
            </a:r>
          </a:p>
        </p:txBody>
      </p:sp>
    </p:spTree>
    <p:extLst>
      <p:ext uri="{BB962C8B-B14F-4D97-AF65-F5344CB8AC3E}">
        <p14:creationId xmlns:p14="http://schemas.microsoft.com/office/powerpoint/2010/main" val="293672620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t>Monitoring </a:t>
            </a:r>
            <a:r>
              <a:rPr lang="en-US" b="1" dirty="0"/>
              <a:t>strategies </a:t>
            </a:r>
            <a:r>
              <a:rPr lang="en-US" dirty="0"/>
              <a:t>aimed at reducing these risks consist of </a:t>
            </a:r>
            <a:r>
              <a:rPr lang="en-US" dirty="0" smtClean="0"/>
              <a:t>:</a:t>
            </a:r>
          </a:p>
          <a:p>
            <a:r>
              <a:rPr lang="en-US" dirty="0" smtClean="0"/>
              <a:t>regular </a:t>
            </a:r>
            <a:r>
              <a:rPr lang="en-US" dirty="0"/>
              <a:t>ultrasound scans and </a:t>
            </a:r>
            <a:r>
              <a:rPr lang="en-US" dirty="0" smtClean="0"/>
              <a:t>NSTs</a:t>
            </a:r>
            <a:r>
              <a:rPr lang="en-US" b="1" dirty="0"/>
              <a:t>, but </a:t>
            </a:r>
            <a:r>
              <a:rPr lang="en-US" dirty="0"/>
              <a:t>there is no good evidence for the use of any of these in the care of women with diabetes</a:t>
            </a:r>
            <a:r>
              <a:rPr lang="en-US" dirty="0" smtClean="0"/>
              <a:t>.</a:t>
            </a:r>
          </a:p>
          <a:p>
            <a:r>
              <a:rPr lang="en-US" dirty="0" smtClean="0"/>
              <a:t> NST </a:t>
            </a:r>
            <a:r>
              <a:rPr lang="en-US" dirty="0"/>
              <a:t>interpretation can be challenging as diabetes may reduce the variability and increase the baseline fetal heart rate</a:t>
            </a:r>
            <a:r>
              <a:rPr lang="en-US" dirty="0" smtClean="0"/>
              <a:t>. </a:t>
            </a:r>
            <a:r>
              <a:rPr lang="en-US" dirty="0"/>
              <a:t>There may also be fewer movements and thus fewer accelerations. </a:t>
            </a:r>
            <a:r>
              <a:rPr lang="en-US" b="1" u="sng" dirty="0">
                <a:solidFill>
                  <a:srgbClr val="FF0000"/>
                </a:solidFill>
              </a:rPr>
              <a:t>Therefore, patterns of change may be a better indicator of deterioration in fetal wellbeing. </a:t>
            </a:r>
          </a:p>
        </p:txBody>
      </p:sp>
    </p:spTree>
    <p:extLst>
      <p:ext uri="{BB962C8B-B14F-4D97-AF65-F5344CB8AC3E}">
        <p14:creationId xmlns:p14="http://schemas.microsoft.com/office/powerpoint/2010/main" val="187420797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b="1" dirty="0" smtClean="0">
                <a:solidFill>
                  <a:srgbClr val="FF0000"/>
                </a:solidFill>
              </a:rPr>
              <a:t>NICE </a:t>
            </a:r>
            <a:r>
              <a:rPr lang="en-US" b="1" dirty="0">
                <a:solidFill>
                  <a:srgbClr val="FF0000"/>
                </a:solidFill>
              </a:rPr>
              <a:t>guidelines </a:t>
            </a:r>
            <a:r>
              <a:rPr lang="en-US" dirty="0"/>
              <a:t>recommend regular ultrasound scans for growth, liquor volume and umbilical artery Doppler in women with diabetes at 4-weekly intervals, guided by findings and control of blood glucose </a:t>
            </a:r>
            <a:r>
              <a:rPr lang="en-US" dirty="0" err="1"/>
              <a:t>betweeen</a:t>
            </a:r>
            <a:r>
              <a:rPr lang="en-US" dirty="0"/>
              <a:t> 28 and 36 </a:t>
            </a:r>
            <a:r>
              <a:rPr lang="en-US" dirty="0" smtClean="0"/>
              <a:t>weeks.</a:t>
            </a:r>
            <a:endParaRPr lang="en-US" dirty="0"/>
          </a:p>
          <a:p>
            <a:r>
              <a:rPr lang="en-US" dirty="0" smtClean="0"/>
              <a:t> </a:t>
            </a:r>
            <a:r>
              <a:rPr lang="en-US" dirty="0"/>
              <a:t>Ultrasound estimation of fetal weight to detect </a:t>
            </a:r>
            <a:r>
              <a:rPr lang="en-US" dirty="0" err="1"/>
              <a:t>macrosomia</a:t>
            </a:r>
            <a:r>
              <a:rPr lang="en-US" dirty="0"/>
              <a:t> is subject to inaccuracy, with sensitivities and positive predictive values 36–76% and 51–85% respectively, and there is evidence that this increases caesarean section rate without clinical benefit</a:t>
            </a:r>
            <a:r>
              <a:rPr lang="en-US" dirty="0" smtClean="0"/>
              <a:t>.</a:t>
            </a:r>
          </a:p>
        </p:txBody>
      </p:sp>
    </p:spTree>
    <p:extLst>
      <p:ext uri="{BB962C8B-B14F-4D97-AF65-F5344CB8AC3E}">
        <p14:creationId xmlns:p14="http://schemas.microsoft.com/office/powerpoint/2010/main" val="358215420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negative predictive value is better at 80–96%, hence there is probably a role for ultrasound in the exclusion of </a:t>
            </a:r>
            <a:r>
              <a:rPr lang="en-US" dirty="0" err="1"/>
              <a:t>macrosomia</a:t>
            </a:r>
            <a:r>
              <a:rPr lang="en-US" dirty="0"/>
              <a:t>. </a:t>
            </a:r>
          </a:p>
          <a:p>
            <a:r>
              <a:rPr lang="en-US" b="1" dirty="0">
                <a:solidFill>
                  <a:srgbClr val="FF0000"/>
                </a:solidFill>
              </a:rPr>
              <a:t>Routine monitoring before 38 weeks of biophysical profile or CTG is not recommended unless there is a particular risk of growth restriction.</a:t>
            </a:r>
          </a:p>
          <a:p>
            <a:endParaRPr lang="en-US" dirty="0"/>
          </a:p>
        </p:txBody>
      </p:sp>
    </p:spTree>
    <p:extLst>
      <p:ext uri="{BB962C8B-B14F-4D97-AF65-F5344CB8AC3E}">
        <p14:creationId xmlns:p14="http://schemas.microsoft.com/office/powerpoint/2010/main" val="364555541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solidFill>
                  <a:srgbClr val="FF0000"/>
                </a:solidFill>
              </a:rPr>
              <a:t>MODE AND TIMING OF DELIVERY </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dirty="0" smtClean="0"/>
              <a:t>There </a:t>
            </a:r>
            <a:r>
              <a:rPr lang="en-US" dirty="0"/>
              <a:t>is evidence to suggest that </a:t>
            </a:r>
            <a:r>
              <a:rPr lang="en-US" b="1" u="sng" dirty="0">
                <a:solidFill>
                  <a:srgbClr val="FF0000"/>
                </a:solidFill>
                <a:effectLst>
                  <a:outerShdw blurRad="38100" dist="38100" dir="2700000" algn="tl">
                    <a:srgbClr val="000000">
                      <a:alpha val="43137"/>
                    </a:srgbClr>
                  </a:outerShdw>
                </a:effectLst>
              </a:rPr>
              <a:t>induction of </a:t>
            </a:r>
            <a:r>
              <a:rPr lang="en-US" b="1" u="sng" dirty="0" err="1">
                <a:solidFill>
                  <a:srgbClr val="FF0000"/>
                </a:solidFill>
                <a:effectLst>
                  <a:outerShdw blurRad="38100" dist="38100" dir="2700000" algn="tl">
                    <a:srgbClr val="000000">
                      <a:alpha val="43137"/>
                    </a:srgbClr>
                  </a:outerShdw>
                </a:effectLst>
              </a:rPr>
              <a:t>labour</a:t>
            </a:r>
            <a:r>
              <a:rPr lang="en-US" b="1" u="sng" dirty="0">
                <a:solidFill>
                  <a:srgbClr val="FF0000"/>
                </a:solidFill>
                <a:effectLst>
                  <a:outerShdw blurRad="38100" dist="38100" dir="2700000" algn="tl">
                    <a:srgbClr val="000000">
                      <a:alpha val="43137"/>
                    </a:srgbClr>
                  </a:outerShdw>
                </a:effectLst>
              </a:rPr>
              <a:t> at 38 </a:t>
            </a:r>
            <a:r>
              <a:rPr lang="en-US" b="1" u="sng" dirty="0">
                <a:effectLst>
                  <a:outerShdw blurRad="38100" dist="38100" dir="2700000" algn="tl">
                    <a:srgbClr val="000000">
                      <a:alpha val="43137"/>
                    </a:srgbClr>
                  </a:outerShdw>
                </a:effectLst>
              </a:rPr>
              <a:t>weeks </a:t>
            </a:r>
            <a:r>
              <a:rPr lang="en-US" dirty="0"/>
              <a:t>may reduce the risk of shoulder dystocia in </a:t>
            </a:r>
            <a:r>
              <a:rPr lang="en-US" dirty="0" err="1"/>
              <a:t>macrosomic</a:t>
            </a:r>
            <a:r>
              <a:rPr lang="en-US" dirty="0"/>
              <a:t> infants of women with diabetes. </a:t>
            </a:r>
            <a:endParaRPr lang="en-US" dirty="0" smtClean="0"/>
          </a:p>
          <a:p>
            <a:r>
              <a:rPr lang="en-US" dirty="0" smtClean="0"/>
              <a:t>An </a:t>
            </a:r>
            <a:r>
              <a:rPr lang="en-US" dirty="0"/>
              <a:t>RCT compared induction with expectant management in women requiring insulin (most had gestational diabetes) and found that </a:t>
            </a:r>
            <a:r>
              <a:rPr lang="en-US" b="1" dirty="0">
                <a:effectLst>
                  <a:outerShdw blurRad="38100" dist="38100" dir="2700000" algn="tl">
                    <a:srgbClr val="000000">
                      <a:alpha val="43137"/>
                    </a:srgbClr>
                  </a:outerShdw>
                </a:effectLst>
              </a:rPr>
              <a:t>expectant management did not reduce caesarean section rates and increased the rates of large babies and shoulder </a:t>
            </a:r>
            <a:r>
              <a:rPr lang="en-US" b="1" dirty="0" smtClean="0">
                <a:effectLst>
                  <a:outerShdw blurRad="38100" dist="38100" dir="2700000" algn="tl">
                    <a:srgbClr val="000000">
                      <a:alpha val="43137"/>
                    </a:srgbClr>
                  </a:outerShdw>
                </a:effectLst>
              </a:rPr>
              <a:t>dystocia.</a:t>
            </a:r>
            <a:endParaRPr lang="en-US"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7520371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The </a:t>
            </a:r>
            <a:r>
              <a:rPr lang="en-US" dirty="0"/>
              <a:t>rate of shoulder dystocia was lower in the induction </a:t>
            </a:r>
            <a:r>
              <a:rPr lang="en-US" dirty="0" smtClean="0"/>
              <a:t>group.</a:t>
            </a:r>
          </a:p>
          <a:p>
            <a:r>
              <a:rPr lang="en-US" dirty="0" smtClean="0"/>
              <a:t>Interestingly</a:t>
            </a:r>
            <a:r>
              <a:rPr lang="en-US" dirty="0"/>
              <a:t>, there are also retrospective data suggesting that induction is associated with a reduction in caesarean section rates in women with diabetes </a:t>
            </a:r>
            <a:r>
              <a:rPr lang="en-US" dirty="0" smtClean="0"/>
              <a:t>.</a:t>
            </a:r>
          </a:p>
          <a:p>
            <a:r>
              <a:rPr lang="en-US" b="1" dirty="0" smtClean="0">
                <a:solidFill>
                  <a:srgbClr val="FF0000"/>
                </a:solidFill>
              </a:rPr>
              <a:t>Current </a:t>
            </a:r>
            <a:r>
              <a:rPr lang="en-US" b="1" dirty="0">
                <a:solidFill>
                  <a:srgbClr val="FF0000"/>
                </a:solidFill>
              </a:rPr>
              <a:t>NICE (2015) guidelines </a:t>
            </a:r>
            <a:r>
              <a:rPr lang="en-US" dirty="0"/>
              <a:t>advise that timing and mode of delivery should be discussed with women with diabetes, and that </a:t>
            </a:r>
            <a:r>
              <a:rPr lang="en-US" b="1" dirty="0"/>
              <a:t>women with any pre-existing diabetes without </a:t>
            </a:r>
            <a:r>
              <a:rPr lang="en-US" b="1" dirty="0" err="1"/>
              <a:t>compliations</a:t>
            </a:r>
            <a:r>
              <a:rPr lang="en-US" b="1" dirty="0"/>
              <a:t> be offered an elective birth between 37+0 and 38+6 weeks gestation</a:t>
            </a:r>
            <a:r>
              <a:rPr lang="en-US" b="1" dirty="0" smtClean="0"/>
              <a:t>.</a:t>
            </a:r>
          </a:p>
        </p:txBody>
      </p:sp>
    </p:spTree>
    <p:extLst>
      <p:ext uri="{BB962C8B-B14F-4D97-AF65-F5344CB8AC3E}">
        <p14:creationId xmlns:p14="http://schemas.microsoft.com/office/powerpoint/2010/main" val="1864360528"/>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b="1" dirty="0" smtClean="0">
                <a:solidFill>
                  <a:srgbClr val="FF0000"/>
                </a:solidFill>
              </a:rPr>
              <a:t>SIGN </a:t>
            </a:r>
            <a:r>
              <a:rPr lang="en-US" b="1" dirty="0">
                <a:solidFill>
                  <a:srgbClr val="FF0000"/>
                </a:solidFill>
              </a:rPr>
              <a:t>(2010) guidance </a:t>
            </a:r>
            <a:r>
              <a:rPr lang="en-US" dirty="0"/>
              <a:t>is that women with diabetes and a normally grown baby should be offered delivery (induction or caesarean section if </a:t>
            </a:r>
            <a:r>
              <a:rPr lang="en-US" dirty="0" smtClean="0"/>
              <a:t>indicated)after </a:t>
            </a:r>
            <a:r>
              <a:rPr lang="en-US" dirty="0"/>
              <a:t>38 completed weeks, and certainly by 40 weeks. </a:t>
            </a:r>
            <a:endParaRPr lang="en-US" dirty="0" smtClean="0"/>
          </a:p>
          <a:p>
            <a:r>
              <a:rPr lang="en-US" b="1" dirty="0" smtClean="0"/>
              <a:t>Women </a:t>
            </a:r>
            <a:r>
              <a:rPr lang="en-US" b="1" dirty="0"/>
              <a:t>with pre-existing diabetes and any complications </a:t>
            </a:r>
            <a:r>
              <a:rPr lang="en-US" dirty="0"/>
              <a:t>may need to be offered delivery before 37 weeks</a:t>
            </a:r>
            <a:r>
              <a:rPr lang="en-US" dirty="0" smtClean="0"/>
              <a:t>.</a:t>
            </a:r>
          </a:p>
          <a:p>
            <a:r>
              <a:rPr lang="en-US" dirty="0" smtClean="0"/>
              <a:t> </a:t>
            </a:r>
            <a:r>
              <a:rPr lang="en-US" dirty="0"/>
              <a:t>Women with an ultrasound diagnosis of </a:t>
            </a:r>
            <a:r>
              <a:rPr lang="en-US" dirty="0" err="1"/>
              <a:t>macrosomia</a:t>
            </a:r>
            <a:r>
              <a:rPr lang="en-US" dirty="0"/>
              <a:t> should be informed of the risks and benefits of induction of </a:t>
            </a:r>
            <a:r>
              <a:rPr lang="en-US" dirty="0" err="1"/>
              <a:t>labour</a:t>
            </a:r>
            <a:r>
              <a:rPr lang="en-US" dirty="0"/>
              <a:t>, vaginal birth and caesarean section</a:t>
            </a:r>
            <a:r>
              <a:rPr lang="en-US" dirty="0" smtClean="0"/>
              <a:t>.</a:t>
            </a:r>
          </a:p>
        </p:txBody>
      </p:sp>
    </p:spTree>
    <p:extLst>
      <p:ext uri="{BB962C8B-B14F-4D97-AF65-F5344CB8AC3E}">
        <p14:creationId xmlns:p14="http://schemas.microsoft.com/office/powerpoint/2010/main" val="3881768712"/>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b="1" dirty="0"/>
              <a:t>One retrospective case–control study suggested that </a:t>
            </a:r>
            <a:r>
              <a:rPr lang="en-US" b="1" u="sng" dirty="0">
                <a:solidFill>
                  <a:srgbClr val="FF0000"/>
                </a:solidFill>
                <a:effectLst>
                  <a:outerShdw blurRad="38100" dist="38100" dir="2700000" algn="tl">
                    <a:srgbClr val="000000">
                      <a:alpha val="43137"/>
                    </a:srgbClr>
                  </a:outerShdw>
                </a:effectLst>
              </a:rPr>
              <a:t>caesarean section was safer with estimated fetal weights greater than 4.25 kg;</a:t>
            </a:r>
            <a:r>
              <a:rPr lang="en-US" b="1" dirty="0"/>
              <a:t> </a:t>
            </a:r>
            <a:r>
              <a:rPr lang="en-US" b="1" u="sng" dirty="0"/>
              <a:t>thus some advocate this fetal weight as a cut-off </a:t>
            </a:r>
            <a:r>
              <a:rPr lang="en-US" dirty="0"/>
              <a:t>, but this is poor quality data.</a:t>
            </a:r>
          </a:p>
          <a:p>
            <a:r>
              <a:rPr lang="en-US" dirty="0"/>
              <a:t> Diabetes is not a contraindication for attempting a vaginal birth after Caesarean section. </a:t>
            </a:r>
          </a:p>
          <a:p>
            <a:endParaRPr lang="en-US" dirty="0"/>
          </a:p>
        </p:txBody>
      </p:sp>
    </p:spTree>
    <p:extLst>
      <p:ext uri="{BB962C8B-B14F-4D97-AF65-F5344CB8AC3E}">
        <p14:creationId xmlns:p14="http://schemas.microsoft.com/office/powerpoint/2010/main" val="87977081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INTRAPARTUM CARE </a:t>
            </a:r>
          </a:p>
        </p:txBody>
      </p:sp>
      <p:sp>
        <p:nvSpPr>
          <p:cNvPr id="3" name="Content Placeholder 2"/>
          <p:cNvSpPr>
            <a:spLocks noGrp="1"/>
          </p:cNvSpPr>
          <p:nvPr>
            <p:ph idx="1"/>
          </p:nvPr>
        </p:nvSpPr>
        <p:spPr/>
        <p:txBody>
          <a:bodyPr>
            <a:normAutofit fontScale="77500" lnSpcReduction="20000"/>
          </a:bodyPr>
          <a:lstStyle/>
          <a:p>
            <a:r>
              <a:rPr lang="en-US" dirty="0" smtClean="0"/>
              <a:t>Good </a:t>
            </a:r>
            <a:r>
              <a:rPr lang="en-US" dirty="0"/>
              <a:t>control of maternal blood glucose during </a:t>
            </a:r>
            <a:r>
              <a:rPr lang="en-US" dirty="0" err="1"/>
              <a:t>labour</a:t>
            </a:r>
            <a:r>
              <a:rPr lang="en-US" dirty="0"/>
              <a:t> is important as maternal </a:t>
            </a:r>
            <a:r>
              <a:rPr lang="en-US" dirty="0" err="1"/>
              <a:t>hyperglycaemia</a:t>
            </a:r>
            <a:r>
              <a:rPr lang="en-US" dirty="0"/>
              <a:t> is associated with </a:t>
            </a:r>
            <a:r>
              <a:rPr lang="en-US" dirty="0" smtClean="0"/>
              <a:t>:</a:t>
            </a:r>
          </a:p>
          <a:p>
            <a:pPr marL="0" indent="0">
              <a:buNone/>
            </a:pPr>
            <a:r>
              <a:rPr lang="en-US" dirty="0" smtClean="0">
                <a:solidFill>
                  <a:srgbClr val="FF0000"/>
                </a:solidFill>
              </a:rPr>
              <a:t>1-neonatal </a:t>
            </a:r>
            <a:r>
              <a:rPr lang="en-US" dirty="0" err="1" smtClean="0">
                <a:solidFill>
                  <a:srgbClr val="FF0000"/>
                </a:solidFill>
              </a:rPr>
              <a:t>hypoglycaemia</a:t>
            </a:r>
            <a:r>
              <a:rPr lang="en-US" dirty="0" smtClean="0">
                <a:solidFill>
                  <a:srgbClr val="FF0000"/>
                </a:solidFill>
              </a:rPr>
              <a:t>. </a:t>
            </a:r>
            <a:r>
              <a:rPr lang="en-US" b="1" dirty="0" smtClean="0"/>
              <a:t>A </a:t>
            </a:r>
            <a:r>
              <a:rPr lang="en-US" b="1" dirty="0"/>
              <a:t>maternal blood glucose of greater than 7.1 </a:t>
            </a:r>
            <a:r>
              <a:rPr lang="en-US" b="1" dirty="0" err="1"/>
              <a:t>mmol</a:t>
            </a:r>
            <a:r>
              <a:rPr lang="en-US" b="1" dirty="0"/>
              <a:t>/L is associated with neonatal </a:t>
            </a:r>
            <a:r>
              <a:rPr lang="en-US" b="1" dirty="0" err="1"/>
              <a:t>hypoglycaemia</a:t>
            </a:r>
            <a:r>
              <a:rPr lang="en-US" b="1" dirty="0"/>
              <a:t> </a:t>
            </a:r>
            <a:r>
              <a:rPr lang="en-US" dirty="0" smtClean="0"/>
              <a:t>.</a:t>
            </a:r>
          </a:p>
          <a:p>
            <a:pPr marL="0" indent="0">
              <a:buNone/>
            </a:pPr>
            <a:r>
              <a:rPr lang="en-US" dirty="0" smtClean="0">
                <a:solidFill>
                  <a:srgbClr val="FF0000"/>
                </a:solidFill>
              </a:rPr>
              <a:t>2-</a:t>
            </a:r>
            <a:r>
              <a:rPr lang="en-US" b="1" dirty="0" smtClean="0">
                <a:solidFill>
                  <a:srgbClr val="FF0000"/>
                </a:solidFill>
              </a:rPr>
              <a:t>perinatal </a:t>
            </a:r>
            <a:r>
              <a:rPr lang="en-US" b="1" dirty="0">
                <a:solidFill>
                  <a:srgbClr val="FF0000"/>
                </a:solidFill>
              </a:rPr>
              <a:t>asphyxia</a:t>
            </a:r>
            <a:r>
              <a:rPr lang="en-US" b="1" dirty="0"/>
              <a:t>’ </a:t>
            </a:r>
            <a:endParaRPr lang="en-US" b="1" dirty="0" smtClean="0"/>
          </a:p>
          <a:p>
            <a:pPr marL="0" indent="0">
              <a:buNone/>
            </a:pPr>
            <a:r>
              <a:rPr lang="en-US" b="1" dirty="0" smtClean="0">
                <a:solidFill>
                  <a:srgbClr val="FF0000"/>
                </a:solidFill>
              </a:rPr>
              <a:t>3-fetal </a:t>
            </a:r>
            <a:r>
              <a:rPr lang="en-US" b="1" dirty="0">
                <a:solidFill>
                  <a:srgbClr val="FF0000"/>
                </a:solidFill>
              </a:rPr>
              <a:t>distress’ </a:t>
            </a:r>
            <a:r>
              <a:rPr lang="en-US" b="1" dirty="0" smtClean="0"/>
              <a:t>.</a:t>
            </a:r>
          </a:p>
          <a:p>
            <a:r>
              <a:rPr lang="en-US" dirty="0" smtClean="0">
                <a:solidFill>
                  <a:srgbClr val="FF0000"/>
                </a:solidFill>
              </a:rPr>
              <a:t> </a:t>
            </a:r>
            <a:r>
              <a:rPr lang="en-US" dirty="0">
                <a:solidFill>
                  <a:srgbClr val="FF0000"/>
                </a:solidFill>
              </a:rPr>
              <a:t>Thus, current guidance is that maternal blood glucose should be kept between 4 and 7 </a:t>
            </a:r>
            <a:r>
              <a:rPr lang="en-US" dirty="0" err="1">
                <a:solidFill>
                  <a:srgbClr val="FF0000"/>
                </a:solidFill>
              </a:rPr>
              <a:t>mmol</a:t>
            </a:r>
            <a:r>
              <a:rPr lang="en-US" dirty="0">
                <a:solidFill>
                  <a:srgbClr val="FF0000"/>
                </a:solidFill>
              </a:rPr>
              <a:t>/L during </a:t>
            </a:r>
            <a:r>
              <a:rPr lang="en-US" dirty="0" err="1">
                <a:solidFill>
                  <a:srgbClr val="FF0000"/>
                </a:solidFill>
              </a:rPr>
              <a:t>labour</a:t>
            </a:r>
            <a:r>
              <a:rPr lang="en-US" dirty="0">
                <a:solidFill>
                  <a:srgbClr val="FF0000"/>
                </a:solidFill>
              </a:rPr>
              <a:t> and </a:t>
            </a:r>
            <a:r>
              <a:rPr lang="en-US" dirty="0" smtClean="0">
                <a:solidFill>
                  <a:srgbClr val="FF0000"/>
                </a:solidFill>
              </a:rPr>
              <a:t>delivery.(72—126)</a:t>
            </a:r>
          </a:p>
          <a:p>
            <a:r>
              <a:rPr lang="en-US" dirty="0" smtClean="0">
                <a:solidFill>
                  <a:srgbClr val="FF0000"/>
                </a:solidFill>
              </a:rPr>
              <a:t> </a:t>
            </a:r>
            <a:r>
              <a:rPr lang="en-US" b="1" dirty="0"/>
              <a:t>However, there are no studies investigating the best method of achieving this</a:t>
            </a:r>
            <a:r>
              <a:rPr lang="en-US" dirty="0"/>
              <a:t>. </a:t>
            </a:r>
            <a:endParaRPr lang="en-US" dirty="0" smtClean="0"/>
          </a:p>
        </p:txBody>
      </p:sp>
    </p:spTree>
    <p:extLst>
      <p:ext uri="{BB962C8B-B14F-4D97-AF65-F5344CB8AC3E}">
        <p14:creationId xmlns:p14="http://schemas.microsoft.com/office/powerpoint/2010/main" val="402267282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normAutofit fontScale="92500" lnSpcReduction="20000"/>
          </a:bodyPr>
          <a:lstStyle/>
          <a:p>
            <a:r>
              <a:rPr lang="en-US" b="1" dirty="0"/>
              <a:t>Blood glucose should be tested hourly and women not maintaining their blood glucose within this range should be commenced on an intravenous insulin and dextrose infusion via a sliding scale. </a:t>
            </a:r>
            <a:endParaRPr lang="en-US" b="1" dirty="0" smtClean="0"/>
          </a:p>
          <a:p>
            <a:r>
              <a:rPr lang="en-US" dirty="0" smtClean="0">
                <a:solidFill>
                  <a:srgbClr val="FF0000"/>
                </a:solidFill>
              </a:rPr>
              <a:t>Sliding </a:t>
            </a:r>
            <a:r>
              <a:rPr lang="en-US" dirty="0">
                <a:solidFill>
                  <a:srgbClr val="FF0000"/>
                </a:solidFill>
              </a:rPr>
              <a:t>scales </a:t>
            </a:r>
            <a:r>
              <a:rPr lang="en-US" dirty="0"/>
              <a:t>should be developed together with local </a:t>
            </a:r>
            <a:r>
              <a:rPr lang="en-US" dirty="0" err="1"/>
              <a:t>diabetologists</a:t>
            </a:r>
            <a:r>
              <a:rPr lang="en-US" dirty="0"/>
              <a:t>, but an example is given in Table 9.2. </a:t>
            </a:r>
          </a:p>
          <a:p>
            <a:r>
              <a:rPr lang="en-US" dirty="0"/>
              <a:t>This may be considered at the onset of </a:t>
            </a:r>
            <a:r>
              <a:rPr lang="en-US" dirty="0" err="1"/>
              <a:t>labour</a:t>
            </a:r>
            <a:r>
              <a:rPr lang="en-US" dirty="0"/>
              <a:t> for women with type 1 diabetes, particularly if their oral intake is reduced</a:t>
            </a:r>
            <a:r>
              <a:rPr lang="en-US" dirty="0" smtClean="0"/>
              <a:t>.</a:t>
            </a:r>
            <a:endParaRPr lang="en-US" dirty="0"/>
          </a:p>
        </p:txBody>
      </p:sp>
    </p:spTree>
    <p:extLst>
      <p:ext uri="{BB962C8B-B14F-4D97-AF65-F5344CB8AC3E}">
        <p14:creationId xmlns:p14="http://schemas.microsoft.com/office/powerpoint/2010/main" val="32837342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solidFill>
                  <a:srgbClr val="FF0000"/>
                </a:solidFill>
              </a:rPr>
              <a:t>If significantly raised, to greater than 69–80 </a:t>
            </a:r>
            <a:r>
              <a:rPr lang="en-US" b="1" dirty="0" err="1">
                <a:solidFill>
                  <a:srgbClr val="FF0000"/>
                </a:solidFill>
              </a:rPr>
              <a:t>mmol</a:t>
            </a:r>
            <a:r>
              <a:rPr lang="en-US" b="1" dirty="0">
                <a:solidFill>
                  <a:srgbClr val="FF0000"/>
                </a:solidFill>
              </a:rPr>
              <a:t>/</a:t>
            </a:r>
            <a:r>
              <a:rPr lang="en-US" b="1" dirty="0" err="1">
                <a:solidFill>
                  <a:srgbClr val="FF0000"/>
                </a:solidFill>
              </a:rPr>
              <a:t>mol</a:t>
            </a:r>
            <a:r>
              <a:rPr lang="en-US" b="1" dirty="0">
                <a:solidFill>
                  <a:srgbClr val="FF0000"/>
                </a:solidFill>
              </a:rPr>
              <a:t> (8.5–9.5%), malformation rates of around 20% </a:t>
            </a:r>
            <a:r>
              <a:rPr lang="en-US" dirty="0"/>
              <a:t>Therefore, women should be advised that </a:t>
            </a:r>
            <a:r>
              <a:rPr lang="en-US" dirty="0" err="1"/>
              <a:t>optimising</a:t>
            </a:r>
            <a:r>
              <a:rPr lang="en-US" dirty="0"/>
              <a:t> diabetic control pre-pregnancy will improve outcome of pregnancy.</a:t>
            </a:r>
          </a:p>
          <a:p>
            <a:r>
              <a:rPr lang="en-US" dirty="0"/>
              <a:t> Good </a:t>
            </a:r>
            <a:r>
              <a:rPr lang="en-US" dirty="0" err="1"/>
              <a:t>glycaemic</a:t>
            </a:r>
            <a:r>
              <a:rPr lang="en-US" dirty="0"/>
              <a:t> control will also reduce the risks of miscarriage, stillbirth and neonatal death.</a:t>
            </a:r>
          </a:p>
          <a:p>
            <a:endParaRPr lang="en-US" dirty="0"/>
          </a:p>
        </p:txBody>
      </p:sp>
    </p:spTree>
    <p:extLst>
      <p:ext uri="{BB962C8B-B14F-4D97-AF65-F5344CB8AC3E}">
        <p14:creationId xmlns:p14="http://schemas.microsoft.com/office/powerpoint/2010/main" val="173318980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It will also be required for women delivered by elective caesarean section. </a:t>
            </a:r>
          </a:p>
          <a:p>
            <a:r>
              <a:rPr lang="en-US" dirty="0" smtClean="0"/>
              <a:t>. </a:t>
            </a:r>
            <a:r>
              <a:rPr lang="en-US" dirty="0"/>
              <a:t>Care should be taken with the use of sliding scales, and the intravenous infusions regularly checked (preferably hourly), as severe clinical incidents and death have occurred when infusions have become blocked or run too fast. </a:t>
            </a:r>
          </a:p>
          <a:p>
            <a:endParaRPr lang="en-US" dirty="0"/>
          </a:p>
        </p:txBody>
      </p:sp>
    </p:spTree>
    <p:extLst>
      <p:ext uri="{BB962C8B-B14F-4D97-AF65-F5344CB8AC3E}">
        <p14:creationId xmlns:p14="http://schemas.microsoft.com/office/powerpoint/2010/main" val="2320685628"/>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54302"/>
            <a:ext cx="9032220" cy="58988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28602731"/>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r>
              <a:rPr lang="en-US" dirty="0" smtClean="0"/>
              <a:t>Induction </a:t>
            </a:r>
            <a:r>
              <a:rPr lang="en-US" dirty="0"/>
              <a:t>of </a:t>
            </a:r>
            <a:r>
              <a:rPr lang="en-US" dirty="0" err="1"/>
              <a:t>labour</a:t>
            </a:r>
            <a:r>
              <a:rPr lang="en-US" dirty="0"/>
              <a:t> in women with diabetes is conducted in the same way as women without diabetes (</a:t>
            </a:r>
            <a:r>
              <a:rPr lang="en-US" dirty="0" err="1"/>
              <a:t>Syntocinon</a:t>
            </a:r>
            <a:r>
              <a:rPr lang="en-US" dirty="0"/>
              <a:t> infusions should be administered in saline), and </a:t>
            </a:r>
            <a:r>
              <a:rPr lang="en-US" dirty="0">
                <a:solidFill>
                  <a:srgbClr val="FF0000"/>
                </a:solidFill>
              </a:rPr>
              <a:t>NICE guidelines </a:t>
            </a:r>
            <a:r>
              <a:rPr lang="en-US" dirty="0"/>
              <a:t>state that diabetes alone is not a contraindication to allowing a vaginal birth after a caesarean </a:t>
            </a:r>
            <a:r>
              <a:rPr lang="en-US" dirty="0" smtClean="0"/>
              <a:t>section..</a:t>
            </a:r>
          </a:p>
          <a:p>
            <a:r>
              <a:rPr lang="en-US" dirty="0" smtClean="0">
                <a:solidFill>
                  <a:srgbClr val="FF0000"/>
                </a:solidFill>
              </a:rPr>
              <a:t>NICE </a:t>
            </a:r>
            <a:r>
              <a:rPr lang="en-US" dirty="0">
                <a:solidFill>
                  <a:srgbClr val="FF0000"/>
                </a:solidFill>
              </a:rPr>
              <a:t>guidelines </a:t>
            </a:r>
            <a:r>
              <a:rPr lang="en-US" dirty="0"/>
              <a:t>state that analgesia for women with diabetes should be managed in the usual way</a:t>
            </a:r>
            <a:r>
              <a:rPr lang="en-US" dirty="0" smtClean="0"/>
              <a:t>.</a:t>
            </a:r>
          </a:p>
          <a:p>
            <a:r>
              <a:rPr lang="en-US" dirty="0" smtClean="0"/>
              <a:t> Diabetes </a:t>
            </a:r>
            <a:r>
              <a:rPr lang="en-US" dirty="0"/>
              <a:t>may be associated with delayed gastric emptying, thus increasing risks for women requiring a general </a:t>
            </a:r>
            <a:r>
              <a:rPr lang="en-US" dirty="0" err="1"/>
              <a:t>anaesthetic</a:t>
            </a:r>
            <a:r>
              <a:rPr lang="en-US" dirty="0"/>
              <a:t> </a:t>
            </a:r>
            <a:r>
              <a:rPr lang="en-US" dirty="0" smtClean="0"/>
              <a:t>.</a:t>
            </a:r>
            <a:endParaRPr lang="en-US" dirty="0"/>
          </a:p>
        </p:txBody>
      </p:sp>
    </p:spTree>
    <p:extLst>
      <p:ext uri="{BB962C8B-B14F-4D97-AF65-F5344CB8AC3E}">
        <p14:creationId xmlns:p14="http://schemas.microsoft.com/office/powerpoint/2010/main" val="101549376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b="1" dirty="0" smtClean="0"/>
              <a:t>General </a:t>
            </a:r>
            <a:r>
              <a:rPr lang="en-US" b="1" dirty="0" err="1"/>
              <a:t>anaesthesia</a:t>
            </a:r>
            <a:r>
              <a:rPr lang="en-US" b="1" dirty="0"/>
              <a:t> </a:t>
            </a:r>
            <a:r>
              <a:rPr lang="en-US" dirty="0"/>
              <a:t>also increases risks of </a:t>
            </a:r>
            <a:r>
              <a:rPr lang="en-US" dirty="0" err="1"/>
              <a:t>hypoglycaemia</a:t>
            </a:r>
            <a:r>
              <a:rPr lang="en-US" dirty="0"/>
              <a:t> and reduces awareness, thus these women should have blood glucose </a:t>
            </a:r>
            <a:r>
              <a:rPr lang="en-US" dirty="0">
                <a:solidFill>
                  <a:srgbClr val="FF0000"/>
                </a:solidFill>
              </a:rPr>
              <a:t>monitoring every 30 minutes </a:t>
            </a:r>
            <a:r>
              <a:rPr lang="en-US" dirty="0"/>
              <a:t>until fully conscious. </a:t>
            </a:r>
            <a:endParaRPr lang="en-US" dirty="0" smtClean="0"/>
          </a:p>
          <a:p>
            <a:r>
              <a:rPr lang="en-US" dirty="0" smtClean="0"/>
              <a:t>Since </a:t>
            </a:r>
            <a:r>
              <a:rPr lang="en-US" dirty="0"/>
              <a:t>women with other co-morbidities such as autonomic neuropathy or obesity face additional risks, these women should be offered </a:t>
            </a:r>
            <a:r>
              <a:rPr lang="en-US" dirty="0" err="1"/>
              <a:t>anaesthetic</a:t>
            </a:r>
            <a:r>
              <a:rPr lang="en-US" dirty="0"/>
              <a:t> review during the third trimester. </a:t>
            </a:r>
          </a:p>
        </p:txBody>
      </p:sp>
    </p:spTree>
    <p:extLst>
      <p:ext uri="{BB962C8B-B14F-4D97-AF65-F5344CB8AC3E}">
        <p14:creationId xmlns:p14="http://schemas.microsoft.com/office/powerpoint/2010/main" val="199401942"/>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POSTPARTUM CARE </a:t>
            </a:r>
          </a:p>
        </p:txBody>
      </p:sp>
      <p:sp>
        <p:nvSpPr>
          <p:cNvPr id="3" name="Content Placeholder 2"/>
          <p:cNvSpPr>
            <a:spLocks noGrp="1"/>
          </p:cNvSpPr>
          <p:nvPr>
            <p:ph idx="1"/>
          </p:nvPr>
        </p:nvSpPr>
        <p:spPr/>
        <p:txBody>
          <a:bodyPr>
            <a:normAutofit fontScale="77500" lnSpcReduction="20000"/>
          </a:bodyPr>
          <a:lstStyle/>
          <a:p>
            <a:r>
              <a:rPr lang="en-US" dirty="0" smtClean="0"/>
              <a:t>Some </a:t>
            </a:r>
            <a:r>
              <a:rPr lang="en-US" dirty="0"/>
              <a:t>suggest changing insulin regimens to the pre-pregnancy dosing, others suggest halving of insulin doses, and this should be carefully planned by the diabetic team</a:t>
            </a:r>
            <a:r>
              <a:rPr lang="en-US" dirty="0" smtClean="0"/>
              <a:t>.</a:t>
            </a:r>
          </a:p>
          <a:p>
            <a:r>
              <a:rPr lang="en-US" dirty="0" smtClean="0"/>
              <a:t> </a:t>
            </a:r>
            <a:r>
              <a:rPr lang="en-US" dirty="0"/>
              <a:t>Careful capillary blood glucose monitoring is recommended to aid insulin dose adjustment for the first 2–3 days following delivery, aiming for values of 5–9 </a:t>
            </a:r>
            <a:r>
              <a:rPr lang="en-US" dirty="0" err="1"/>
              <a:t>mmol</a:t>
            </a:r>
            <a:r>
              <a:rPr lang="en-US" dirty="0"/>
              <a:t>/L. </a:t>
            </a:r>
            <a:endParaRPr lang="en-US" dirty="0" smtClean="0"/>
          </a:p>
          <a:p>
            <a:r>
              <a:rPr lang="en-US" dirty="0" smtClean="0"/>
              <a:t>Women </a:t>
            </a:r>
            <a:r>
              <a:rPr lang="en-US" dirty="0"/>
              <a:t>who have undergone </a:t>
            </a:r>
            <a:r>
              <a:rPr lang="en-US" b="1" u="sng" dirty="0"/>
              <a:t>caesarean section </a:t>
            </a:r>
            <a:r>
              <a:rPr lang="en-US" dirty="0"/>
              <a:t>will require continuation of the sliding scale until normal eating has been resumed. </a:t>
            </a:r>
            <a:endParaRPr lang="en-US" dirty="0" smtClean="0"/>
          </a:p>
          <a:p>
            <a:r>
              <a:rPr lang="en-US" dirty="0" smtClean="0"/>
              <a:t>Women </a:t>
            </a:r>
            <a:r>
              <a:rPr lang="en-US" dirty="0"/>
              <a:t>with </a:t>
            </a:r>
            <a:r>
              <a:rPr lang="en-US" b="1" u="sng" dirty="0"/>
              <a:t>type 2 diabetes </a:t>
            </a:r>
            <a:r>
              <a:rPr lang="en-US" dirty="0"/>
              <a:t>can change from insulin back to their oral </a:t>
            </a:r>
            <a:r>
              <a:rPr lang="en-US" dirty="0" err="1"/>
              <a:t>hypoglycaemic</a:t>
            </a:r>
            <a:r>
              <a:rPr lang="en-US" dirty="0"/>
              <a:t> agents. </a:t>
            </a:r>
          </a:p>
        </p:txBody>
      </p:sp>
    </p:spTree>
    <p:extLst>
      <p:ext uri="{BB962C8B-B14F-4D97-AF65-F5344CB8AC3E}">
        <p14:creationId xmlns:p14="http://schemas.microsoft.com/office/powerpoint/2010/main" val="254463112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Breastfeeding </a:t>
            </a:r>
          </a:p>
        </p:txBody>
      </p:sp>
      <p:sp>
        <p:nvSpPr>
          <p:cNvPr id="3" name="Content Placeholder 2"/>
          <p:cNvSpPr>
            <a:spLocks noGrp="1"/>
          </p:cNvSpPr>
          <p:nvPr>
            <p:ph idx="1"/>
          </p:nvPr>
        </p:nvSpPr>
        <p:spPr/>
        <p:txBody>
          <a:bodyPr>
            <a:normAutofit fontScale="85000" lnSpcReduction="10000"/>
          </a:bodyPr>
          <a:lstStyle/>
          <a:p>
            <a:r>
              <a:rPr lang="en-US" dirty="0" err="1" smtClean="0"/>
              <a:t>Glycaemic</a:t>
            </a:r>
            <a:r>
              <a:rPr lang="en-US" dirty="0" smtClean="0"/>
              <a:t> </a:t>
            </a:r>
            <a:r>
              <a:rPr lang="en-US" dirty="0"/>
              <a:t>control is better in women who exclusively breastfeed than in those who </a:t>
            </a:r>
            <a:r>
              <a:rPr lang="en-US" dirty="0" err="1"/>
              <a:t>bottlefeed</a:t>
            </a:r>
            <a:r>
              <a:rPr lang="en-US" dirty="0"/>
              <a:t> </a:t>
            </a:r>
            <a:r>
              <a:rPr lang="en-US" dirty="0" smtClean="0"/>
              <a:t>.</a:t>
            </a:r>
          </a:p>
          <a:p>
            <a:r>
              <a:rPr lang="en-US" dirty="0" smtClean="0"/>
              <a:t>so </a:t>
            </a:r>
            <a:r>
              <a:rPr lang="en-US" dirty="0"/>
              <a:t>overall breastfeeding should be supported</a:t>
            </a:r>
            <a:r>
              <a:rPr lang="en-US" dirty="0" smtClean="0"/>
              <a:t>. </a:t>
            </a:r>
          </a:p>
          <a:p>
            <a:r>
              <a:rPr lang="en-US" dirty="0" smtClean="0"/>
              <a:t>Small </a:t>
            </a:r>
            <a:r>
              <a:rPr lang="en-US" dirty="0"/>
              <a:t>cohort studies have demonstrated that breastfeeding increases the frequency of </a:t>
            </a:r>
            <a:r>
              <a:rPr lang="en-US" dirty="0" err="1"/>
              <a:t>hypoglycaemia</a:t>
            </a:r>
            <a:r>
              <a:rPr lang="en-US" dirty="0"/>
              <a:t> in type 1 diabetics </a:t>
            </a:r>
            <a:r>
              <a:rPr lang="en-US" dirty="0" smtClean="0"/>
              <a:t>.</a:t>
            </a:r>
          </a:p>
          <a:p>
            <a:r>
              <a:rPr lang="en-US" dirty="0" smtClean="0"/>
              <a:t>Thus </a:t>
            </a:r>
            <a:r>
              <a:rPr lang="en-US" dirty="0"/>
              <a:t>women should be advised to have a snack before or during breastfeeding and be advised of this risk</a:t>
            </a:r>
            <a:r>
              <a:rPr lang="en-US" dirty="0" smtClean="0"/>
              <a:t>.</a:t>
            </a:r>
          </a:p>
          <a:p>
            <a:r>
              <a:rPr lang="en-US" b="1" dirty="0" smtClean="0"/>
              <a:t>NICE </a:t>
            </a:r>
            <a:r>
              <a:rPr lang="en-US" b="1" dirty="0"/>
              <a:t>currently recommends </a:t>
            </a:r>
            <a:r>
              <a:rPr lang="en-US" dirty="0"/>
              <a:t>that women with pre-existing type 2 diabetes can safely take metformin and glibenclamide while breastfeeding</a:t>
            </a:r>
            <a:r>
              <a:rPr lang="en-US" dirty="0" smtClean="0"/>
              <a:t>.</a:t>
            </a:r>
            <a:endParaRPr lang="en-US" dirty="0"/>
          </a:p>
        </p:txBody>
      </p:sp>
    </p:spTree>
    <p:extLst>
      <p:ext uri="{BB962C8B-B14F-4D97-AF65-F5344CB8AC3E}">
        <p14:creationId xmlns:p14="http://schemas.microsoft.com/office/powerpoint/2010/main" val="3481408697"/>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b="1" dirty="0">
                <a:solidFill>
                  <a:srgbClr val="FF0000"/>
                </a:solidFill>
              </a:rPr>
              <a:t>KEY POINTS </a:t>
            </a:r>
          </a:p>
        </p:txBody>
      </p:sp>
      <p:sp>
        <p:nvSpPr>
          <p:cNvPr id="3" name="Content Placeholder 2"/>
          <p:cNvSpPr>
            <a:spLocks noGrp="1"/>
          </p:cNvSpPr>
          <p:nvPr>
            <p:ph idx="1"/>
          </p:nvPr>
        </p:nvSpPr>
        <p:spPr>
          <a:xfrm>
            <a:off x="152400" y="914400"/>
            <a:ext cx="8991600" cy="5791200"/>
          </a:xfrm>
        </p:spPr>
        <p:style>
          <a:lnRef idx="1">
            <a:schemeClr val="accent6"/>
          </a:lnRef>
          <a:fillRef idx="2">
            <a:schemeClr val="accent6"/>
          </a:fillRef>
          <a:effectRef idx="1">
            <a:schemeClr val="accent6"/>
          </a:effectRef>
          <a:fontRef idx="minor">
            <a:schemeClr val="dk1"/>
          </a:fontRef>
        </p:style>
        <p:txBody>
          <a:bodyPr>
            <a:normAutofit/>
          </a:bodyPr>
          <a:lstStyle/>
          <a:p>
            <a:r>
              <a:rPr lang="en-US" dirty="0" smtClean="0"/>
              <a:t>Women </a:t>
            </a:r>
            <a:r>
              <a:rPr lang="en-US" dirty="0"/>
              <a:t>with diabetes have poorer pregnancy outcomes than women without diabetes. </a:t>
            </a:r>
          </a:p>
          <a:p>
            <a:r>
              <a:rPr lang="en-US" dirty="0"/>
              <a:t>Good </a:t>
            </a:r>
            <a:r>
              <a:rPr lang="en-US" dirty="0" err="1"/>
              <a:t>glycaemic</a:t>
            </a:r>
            <a:r>
              <a:rPr lang="en-US" dirty="0"/>
              <a:t> control pre-conception and in the first 8 weeks reduces the risk of congenital abnormalities. </a:t>
            </a:r>
          </a:p>
          <a:p>
            <a:r>
              <a:rPr lang="en-US" dirty="0"/>
              <a:t>Pregnant women with diabetes should be managed in a joint obstetric/diabetic clinic involving the input of obstetricians, </a:t>
            </a:r>
            <a:r>
              <a:rPr lang="en-US" dirty="0" err="1"/>
              <a:t>diabetologists</a:t>
            </a:r>
            <a:r>
              <a:rPr lang="en-US" dirty="0"/>
              <a:t>, dieticians, specialist nurses and midwives. </a:t>
            </a:r>
          </a:p>
          <a:p>
            <a:r>
              <a:rPr lang="en-US" dirty="0"/>
              <a:t>Insulin requirements usually increase during pregnancy. </a:t>
            </a:r>
          </a:p>
        </p:txBody>
      </p:sp>
    </p:spTree>
    <p:extLst>
      <p:ext uri="{BB962C8B-B14F-4D97-AF65-F5344CB8AC3E}">
        <p14:creationId xmlns:p14="http://schemas.microsoft.com/office/powerpoint/2010/main" val="403698948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
            <a:ext cx="8839200" cy="65532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a:t>Fasting blood glucose should be less than 5.3 </a:t>
            </a:r>
            <a:r>
              <a:rPr lang="en-US" dirty="0" err="1"/>
              <a:t>mmol</a:t>
            </a:r>
            <a:r>
              <a:rPr lang="en-US" dirty="0"/>
              <a:t>/L. </a:t>
            </a:r>
          </a:p>
          <a:p>
            <a:r>
              <a:rPr lang="en-US" dirty="0"/>
              <a:t>Postprandial levels at one hour should be less than 7.8 </a:t>
            </a:r>
            <a:r>
              <a:rPr lang="en-US" dirty="0" err="1"/>
              <a:t>mmol</a:t>
            </a:r>
            <a:r>
              <a:rPr lang="en-US" dirty="0"/>
              <a:t>/L. . </a:t>
            </a:r>
          </a:p>
          <a:p>
            <a:r>
              <a:rPr lang="en-US" dirty="0"/>
              <a:t>Tight </a:t>
            </a:r>
            <a:r>
              <a:rPr lang="en-US" dirty="0" err="1"/>
              <a:t>glycaemic</a:t>
            </a:r>
            <a:r>
              <a:rPr lang="en-US" dirty="0"/>
              <a:t> control results in a higher incidence of </a:t>
            </a:r>
            <a:r>
              <a:rPr lang="en-US" dirty="0" err="1"/>
              <a:t>hypoglycaemia</a:t>
            </a:r>
            <a:r>
              <a:rPr lang="en-US" dirty="0"/>
              <a:t>, hence education of the woman and her family about these risks is paramount. </a:t>
            </a:r>
          </a:p>
          <a:p>
            <a:r>
              <a:rPr lang="en-US" dirty="0"/>
              <a:t>Diabetic ketoacidosis is associated with poor maternal and fetal outcome. </a:t>
            </a:r>
          </a:p>
          <a:p>
            <a:r>
              <a:rPr lang="en-US" dirty="0"/>
              <a:t>Women with diabetes should be offered 4 weekly ultrasound monitoring of fetal growth and wellbeing, although there is no good evidence that these monitoring strategies reduce the risks of stillbirth and </a:t>
            </a:r>
            <a:r>
              <a:rPr lang="en-US" dirty="0" err="1"/>
              <a:t>macrosomia</a:t>
            </a:r>
            <a:r>
              <a:rPr lang="en-US" dirty="0"/>
              <a:t>. </a:t>
            </a:r>
          </a:p>
          <a:p>
            <a:endParaRPr lang="en-US" dirty="0"/>
          </a:p>
        </p:txBody>
      </p:sp>
    </p:spTree>
    <p:extLst>
      <p:ext uri="{BB962C8B-B14F-4D97-AF65-F5344CB8AC3E}">
        <p14:creationId xmlns:p14="http://schemas.microsoft.com/office/powerpoint/2010/main" val="2494305190"/>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style>
          <a:lnRef idx="1">
            <a:schemeClr val="accent6"/>
          </a:lnRef>
          <a:fillRef idx="2">
            <a:schemeClr val="accent6"/>
          </a:fillRef>
          <a:effectRef idx="1">
            <a:schemeClr val="accent6"/>
          </a:effectRef>
          <a:fontRef idx="minor">
            <a:schemeClr val="dk1"/>
          </a:fontRef>
        </p:style>
        <p:txBody>
          <a:bodyPr>
            <a:normAutofit fontScale="92500" lnSpcReduction="10000"/>
          </a:bodyPr>
          <a:lstStyle/>
          <a:p>
            <a:r>
              <a:rPr lang="en-US" dirty="0" smtClean="0"/>
              <a:t>Women </a:t>
            </a:r>
            <a:r>
              <a:rPr lang="en-US" dirty="0"/>
              <a:t>with pre-existing diabetes and no complications should be offered delivery after between 37+0 and 38+6 weeks. </a:t>
            </a:r>
          </a:p>
          <a:p>
            <a:r>
              <a:rPr lang="en-US" dirty="0"/>
              <a:t>Women with </a:t>
            </a:r>
            <a:r>
              <a:rPr lang="en-US" dirty="0" err="1"/>
              <a:t>macrosomia</a:t>
            </a:r>
            <a:r>
              <a:rPr lang="en-US" dirty="0"/>
              <a:t> should have the risks and benefits of different modes of delivery discussed with them. </a:t>
            </a:r>
          </a:p>
          <a:p>
            <a:r>
              <a:rPr lang="en-US" dirty="0"/>
              <a:t>Maternal blood glucose should be kept between 4 and 7 </a:t>
            </a:r>
            <a:r>
              <a:rPr lang="en-US" dirty="0" err="1"/>
              <a:t>mmol</a:t>
            </a:r>
            <a:r>
              <a:rPr lang="en-US" dirty="0"/>
              <a:t>/L during </a:t>
            </a:r>
            <a:r>
              <a:rPr lang="en-US" dirty="0" err="1"/>
              <a:t>labour</a:t>
            </a:r>
            <a:r>
              <a:rPr lang="en-US" dirty="0"/>
              <a:t> and delivery to reduce the risks of neonatal </a:t>
            </a:r>
            <a:r>
              <a:rPr lang="en-US" dirty="0" err="1"/>
              <a:t>hypoglycaemia</a:t>
            </a:r>
            <a:r>
              <a:rPr lang="en-US" dirty="0"/>
              <a:t>. This may require an insulin/ dextrose infusion. </a:t>
            </a:r>
          </a:p>
          <a:p>
            <a:r>
              <a:rPr lang="en-US" dirty="0"/>
              <a:t>Insulin requirements fall rapidly </a:t>
            </a:r>
            <a:r>
              <a:rPr lang="en-US" dirty="0" err="1"/>
              <a:t>postnatally</a:t>
            </a:r>
            <a:r>
              <a:rPr lang="en-US" dirty="0"/>
              <a:t>. </a:t>
            </a:r>
          </a:p>
          <a:p>
            <a:r>
              <a:rPr lang="en-US" dirty="0"/>
              <a:t>Breastfeeding is associated with better </a:t>
            </a:r>
            <a:r>
              <a:rPr lang="en-US" dirty="0" err="1"/>
              <a:t>glycaemic</a:t>
            </a:r>
            <a:r>
              <a:rPr lang="en-US" dirty="0"/>
              <a:t> control and a risk of </a:t>
            </a:r>
            <a:r>
              <a:rPr lang="en-US" dirty="0" err="1"/>
              <a:t>hypoglycaemia</a:t>
            </a:r>
            <a:r>
              <a:rPr lang="en-US" dirty="0"/>
              <a:t>. </a:t>
            </a:r>
          </a:p>
          <a:p>
            <a:r>
              <a:rPr lang="en-US" dirty="0"/>
              <a:t>All women should receive postnatal advice regarding contraception and planning of their next pregnancy. </a:t>
            </a:r>
          </a:p>
          <a:p>
            <a:endParaRPr lang="en-US" dirty="0"/>
          </a:p>
          <a:p>
            <a:endParaRPr lang="en-US" dirty="0"/>
          </a:p>
        </p:txBody>
      </p:sp>
    </p:spTree>
    <p:extLst>
      <p:ext uri="{BB962C8B-B14F-4D97-AF65-F5344CB8AC3E}">
        <p14:creationId xmlns:p14="http://schemas.microsoft.com/office/powerpoint/2010/main" val="213460556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b="1" dirty="0">
                <a:solidFill>
                  <a:srgbClr val="FF0000"/>
                </a:solidFill>
              </a:rPr>
              <a:t>Gestational diabetes </a:t>
            </a:r>
          </a:p>
        </p:txBody>
      </p:sp>
      <p:sp>
        <p:nvSpPr>
          <p:cNvPr id="3" name="Content Placeholder 2"/>
          <p:cNvSpPr>
            <a:spLocks noGrp="1"/>
          </p:cNvSpPr>
          <p:nvPr>
            <p:ph idx="1"/>
          </p:nvPr>
        </p:nvSpPr>
        <p:spPr/>
        <p:txBody>
          <a:bodyPr/>
          <a:lstStyle/>
          <a:p>
            <a:endParaRPr lang="en-US" dirty="0"/>
          </a:p>
          <a:p>
            <a:r>
              <a:rPr lang="en-US" dirty="0"/>
              <a:t>Gestational diabetes mellitus (GDM) is defined as impaired carbohydrate tolerance resulting in </a:t>
            </a:r>
            <a:r>
              <a:rPr lang="en-US" dirty="0" err="1"/>
              <a:t>hyperglycaemia</a:t>
            </a:r>
            <a:r>
              <a:rPr lang="en-US" dirty="0"/>
              <a:t>, which first develops or becomes diagnosed during pregnancy. </a:t>
            </a:r>
          </a:p>
        </p:txBody>
      </p:sp>
    </p:spTree>
    <p:extLst>
      <p:ext uri="{BB962C8B-B14F-4D97-AF65-F5344CB8AC3E}">
        <p14:creationId xmlns:p14="http://schemas.microsoft.com/office/powerpoint/2010/main" val="34133095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b="1" u="sng" dirty="0" smtClean="0">
                <a:solidFill>
                  <a:srgbClr val="FF0000"/>
                </a:solidFill>
              </a:rPr>
              <a:t>Smoking </a:t>
            </a:r>
            <a:r>
              <a:rPr lang="en-US" b="1" u="sng" dirty="0">
                <a:solidFill>
                  <a:srgbClr val="FF0000"/>
                </a:solidFill>
              </a:rPr>
              <a:t>and diet </a:t>
            </a:r>
            <a:r>
              <a:rPr lang="en-US" dirty="0"/>
              <a:t>should also be discussed and women with a body mass index of greater than 27kg/m</a:t>
            </a:r>
            <a:r>
              <a:rPr lang="en-US" baseline="30000" dirty="0"/>
              <a:t>2</a:t>
            </a:r>
            <a:r>
              <a:rPr lang="en-US" dirty="0"/>
              <a:t> be supported to lose weight. </a:t>
            </a:r>
            <a:endParaRPr lang="en-US" dirty="0" smtClean="0"/>
          </a:p>
          <a:p>
            <a:r>
              <a:rPr lang="en-US" dirty="0" smtClean="0"/>
              <a:t>Risks </a:t>
            </a:r>
            <a:r>
              <a:rPr lang="en-US" dirty="0"/>
              <a:t>of pregnancy should also be outlined, and the need for frequent and regular attendance at clinics during the antenatal period</a:t>
            </a:r>
            <a:r>
              <a:rPr lang="en-US" dirty="0" smtClean="0"/>
              <a:t>.</a:t>
            </a:r>
          </a:p>
          <a:p>
            <a:r>
              <a:rPr lang="en-US" dirty="0" smtClean="0"/>
              <a:t>.</a:t>
            </a:r>
            <a:endParaRPr lang="en-US" dirty="0"/>
          </a:p>
        </p:txBody>
      </p:sp>
    </p:spTree>
    <p:extLst>
      <p:ext uri="{BB962C8B-B14F-4D97-AF65-F5344CB8AC3E}">
        <p14:creationId xmlns:p14="http://schemas.microsoft.com/office/powerpoint/2010/main" val="1890698039"/>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Risk factors for gestational </a:t>
            </a:r>
            <a:r>
              <a:rPr lang="en-US" b="1" dirty="0" smtClean="0">
                <a:solidFill>
                  <a:srgbClr val="FF0000"/>
                </a:solidFill>
              </a:rPr>
              <a:t>diabetes</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
            </a:pPr>
            <a:r>
              <a:rPr lang="en-US" dirty="0" smtClean="0"/>
              <a:t>Body </a:t>
            </a:r>
            <a:r>
              <a:rPr lang="en-US" dirty="0"/>
              <a:t>mass index &gt;30 kg/m2 </a:t>
            </a:r>
          </a:p>
          <a:p>
            <a:pPr>
              <a:buFont typeface="Wingdings" pitchFamily="2" charset="2"/>
              <a:buChar char="§"/>
            </a:pPr>
            <a:r>
              <a:rPr lang="en-US" dirty="0"/>
              <a:t>Previous  </a:t>
            </a:r>
            <a:r>
              <a:rPr lang="en-US" dirty="0" smtClean="0"/>
              <a:t>H\O:</a:t>
            </a:r>
          </a:p>
          <a:p>
            <a:pPr marL="571500" indent="-571500">
              <a:buFont typeface="+mj-lt"/>
              <a:buAutoNum type="romanUcPeriod"/>
            </a:pPr>
            <a:r>
              <a:rPr lang="en-US" dirty="0" err="1" smtClean="0"/>
              <a:t>macrosomic</a:t>
            </a:r>
            <a:r>
              <a:rPr lang="en-US" dirty="0" smtClean="0"/>
              <a:t> </a:t>
            </a:r>
            <a:r>
              <a:rPr lang="en-US" dirty="0"/>
              <a:t>infant ≥4.5 kg </a:t>
            </a:r>
            <a:endParaRPr lang="en-US" dirty="0" smtClean="0"/>
          </a:p>
          <a:p>
            <a:pPr marL="571500" indent="-571500">
              <a:buFont typeface="+mj-lt"/>
              <a:buAutoNum type="romanUcPeriod"/>
            </a:pPr>
            <a:r>
              <a:rPr lang="en-US" dirty="0" smtClean="0"/>
              <a:t>Still birth \IUFD.</a:t>
            </a:r>
          </a:p>
          <a:p>
            <a:pPr marL="571500" indent="-571500">
              <a:buFont typeface="+mj-lt"/>
              <a:buAutoNum type="romanUcPeriod"/>
            </a:pPr>
            <a:r>
              <a:rPr lang="en-US" dirty="0" err="1" smtClean="0"/>
              <a:t>Polyhydraminos</a:t>
            </a:r>
            <a:r>
              <a:rPr lang="en-US" dirty="0" smtClean="0"/>
              <a:t>.</a:t>
            </a:r>
            <a:endParaRPr lang="en-US" dirty="0"/>
          </a:p>
          <a:p>
            <a:pPr>
              <a:buFont typeface="Wingdings" pitchFamily="2" charset="2"/>
              <a:buChar char="§"/>
            </a:pPr>
            <a:r>
              <a:rPr lang="en-US" dirty="0"/>
              <a:t>Previous gestational diabetes </a:t>
            </a:r>
          </a:p>
          <a:p>
            <a:pPr>
              <a:buFont typeface="Wingdings" pitchFamily="2" charset="2"/>
              <a:buChar char="§"/>
            </a:pPr>
            <a:r>
              <a:rPr lang="en-US" dirty="0"/>
              <a:t>First-degree relative with diabetes </a:t>
            </a:r>
            <a:r>
              <a:rPr lang="en-US" dirty="0" smtClean="0"/>
              <a:t>type 2.</a:t>
            </a:r>
            <a:endParaRPr lang="en-US" dirty="0"/>
          </a:p>
          <a:p>
            <a:pPr>
              <a:buFont typeface="Wingdings" pitchFamily="2" charset="2"/>
              <a:buChar char="§"/>
            </a:pPr>
            <a:r>
              <a:rPr lang="en-US" dirty="0"/>
              <a:t>Ethnic origin: </a:t>
            </a:r>
            <a:r>
              <a:rPr lang="en-US" dirty="0" smtClean="0"/>
              <a:t>(South </a:t>
            </a:r>
            <a:r>
              <a:rPr lang="en-US" dirty="0"/>
              <a:t>Asia </a:t>
            </a:r>
            <a:r>
              <a:rPr lang="en-US" dirty="0" smtClean="0"/>
              <a:t>.Black </a:t>
            </a:r>
            <a:r>
              <a:rPr lang="en-US" dirty="0"/>
              <a:t>Caribbean </a:t>
            </a:r>
            <a:r>
              <a:rPr lang="en-US" dirty="0" smtClean="0"/>
              <a:t>middle Eastern) .</a:t>
            </a:r>
          </a:p>
          <a:p>
            <a:endParaRPr lang="en-US" dirty="0"/>
          </a:p>
        </p:txBody>
      </p:sp>
    </p:spTree>
    <p:extLst>
      <p:ext uri="{BB962C8B-B14F-4D97-AF65-F5344CB8AC3E}">
        <p14:creationId xmlns:p14="http://schemas.microsoft.com/office/powerpoint/2010/main" val="2202370268"/>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a:t>
            </a:r>
            <a:r>
              <a:rPr lang="en-US" dirty="0"/>
              <a:t>risks of developing GDM in subsequent pregnancies are high, with </a:t>
            </a:r>
            <a:r>
              <a:rPr lang="en-US" b="1" dirty="0"/>
              <a:t>recurrence rates between 30 and 84 per </a:t>
            </a:r>
            <a:r>
              <a:rPr lang="en-US" b="1" dirty="0" smtClean="0"/>
              <a:t>cent.</a:t>
            </a:r>
          </a:p>
          <a:p>
            <a:r>
              <a:rPr lang="en-US" dirty="0" smtClean="0"/>
              <a:t>systematic </a:t>
            </a:r>
            <a:r>
              <a:rPr lang="en-US" dirty="0"/>
              <a:t>review found that the risk was highest in the ethnic groups at particular risk of an initial presentation of GDM</a:t>
            </a:r>
            <a:r>
              <a:rPr lang="en-US" dirty="0" smtClean="0"/>
              <a:t>.</a:t>
            </a:r>
          </a:p>
          <a:p>
            <a:r>
              <a:rPr lang="en-US" dirty="0" smtClean="0"/>
              <a:t> </a:t>
            </a:r>
            <a:r>
              <a:rPr lang="en-US" dirty="0"/>
              <a:t>Furthermore, </a:t>
            </a:r>
            <a:r>
              <a:rPr lang="en-US" b="1" dirty="0"/>
              <a:t>women who have required insulin treatment for GDM in a previous pregnancy have a recurrence risk of 75%. </a:t>
            </a:r>
          </a:p>
        </p:txBody>
      </p:sp>
    </p:spTree>
    <p:extLst>
      <p:ext uri="{BB962C8B-B14F-4D97-AF65-F5344CB8AC3E}">
        <p14:creationId xmlns:p14="http://schemas.microsoft.com/office/powerpoint/2010/main" val="217161612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SCREENING AND DIAGNOSIS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There </a:t>
            </a:r>
            <a:r>
              <a:rPr lang="en-US" dirty="0"/>
              <a:t>is now good evidence that the treatment of GDM improves pregnancy outcome and these women are at risk of type 2 DM in later life</a:t>
            </a:r>
            <a:r>
              <a:rPr lang="en-US" dirty="0" smtClean="0"/>
              <a:t>.</a:t>
            </a:r>
          </a:p>
          <a:p>
            <a:r>
              <a:rPr lang="en-US" dirty="0" smtClean="0"/>
              <a:t>Women </a:t>
            </a:r>
            <a:r>
              <a:rPr lang="en-US" dirty="0"/>
              <a:t>with any of the risk factors </a:t>
            </a:r>
            <a:r>
              <a:rPr lang="en-US" dirty="0" smtClean="0"/>
              <a:t>should </a:t>
            </a:r>
            <a:r>
              <a:rPr lang="en-US" dirty="0"/>
              <a:t>be offered screening for GDM using the oral glucose tolerance test (OGTT) at 24-28 weeks</a:t>
            </a:r>
            <a:r>
              <a:rPr lang="en-US" dirty="0" smtClean="0"/>
              <a:t>.</a:t>
            </a:r>
          </a:p>
          <a:p>
            <a:r>
              <a:rPr lang="en-US" dirty="0" smtClean="0"/>
              <a:t>This </a:t>
            </a:r>
            <a:r>
              <a:rPr lang="en-US" dirty="0"/>
              <a:t>involves a fasting venous plasma glucose then ingesting a 75g glucose load and testing the venous plasma blood glucose at 2 hours (Table 25.1). </a:t>
            </a:r>
          </a:p>
        </p:txBody>
      </p:sp>
    </p:spTree>
    <p:extLst>
      <p:ext uri="{BB962C8B-B14F-4D97-AF65-F5344CB8AC3E}">
        <p14:creationId xmlns:p14="http://schemas.microsoft.com/office/powerpoint/2010/main" val="2895762827"/>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In addition, women with more than 2+ glycosuria on a single urine dipstick, or + on 2 or more occasions should also be </a:t>
            </a:r>
            <a:r>
              <a:rPr lang="en-US" dirty="0" smtClean="0"/>
              <a:t>offered testing.</a:t>
            </a:r>
          </a:p>
          <a:p>
            <a:r>
              <a:rPr lang="en-US" b="1" u="sng" dirty="0" smtClean="0"/>
              <a:t>Fasting </a:t>
            </a:r>
            <a:r>
              <a:rPr lang="en-US" b="1" u="sng" dirty="0"/>
              <a:t>or random blood glucose, HbA1c or urinalysis should not be used for screening. </a:t>
            </a:r>
          </a:p>
          <a:p>
            <a:r>
              <a:rPr lang="en-US" b="1" dirty="0">
                <a:solidFill>
                  <a:srgbClr val="FF0000"/>
                </a:solidFill>
              </a:rPr>
              <a:t>According to the NICE Diabetes in Pregnancy guidelines 2015, a diagnosis of GDM is made if the fasting plasma glucose is 5.6mmol/</a:t>
            </a:r>
            <a:r>
              <a:rPr lang="en-US" b="1" dirty="0" err="1">
                <a:solidFill>
                  <a:srgbClr val="FF0000"/>
                </a:solidFill>
              </a:rPr>
              <a:t>litre</a:t>
            </a:r>
            <a:r>
              <a:rPr lang="en-US" b="1" dirty="0">
                <a:solidFill>
                  <a:srgbClr val="FF0000"/>
                </a:solidFill>
              </a:rPr>
              <a:t> or more,</a:t>
            </a:r>
            <a:r>
              <a:rPr lang="en-US" b="1" u="sng" dirty="0">
                <a:solidFill>
                  <a:srgbClr val="FF0000"/>
                </a:solidFill>
              </a:rPr>
              <a:t> or </a:t>
            </a:r>
            <a:r>
              <a:rPr lang="en-US" b="1" dirty="0">
                <a:solidFill>
                  <a:srgbClr val="FF0000"/>
                </a:solidFill>
              </a:rPr>
              <a:t>the two hour level is 7.8mmol/ </a:t>
            </a:r>
            <a:r>
              <a:rPr lang="en-US" b="1" dirty="0" err="1">
                <a:solidFill>
                  <a:srgbClr val="FF0000"/>
                </a:solidFill>
              </a:rPr>
              <a:t>litre</a:t>
            </a:r>
            <a:r>
              <a:rPr lang="en-US" b="1" dirty="0">
                <a:solidFill>
                  <a:srgbClr val="FF0000"/>
                </a:solidFill>
              </a:rPr>
              <a:t> or more </a:t>
            </a:r>
            <a:r>
              <a:rPr lang="en-US" dirty="0" smtClean="0"/>
              <a:t>.</a:t>
            </a:r>
          </a:p>
        </p:txBody>
      </p:sp>
    </p:spTree>
    <p:extLst>
      <p:ext uri="{BB962C8B-B14F-4D97-AF65-F5344CB8AC3E}">
        <p14:creationId xmlns:p14="http://schemas.microsoft.com/office/powerpoint/2010/main" val="2722601007"/>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In </a:t>
            </a:r>
            <a:r>
              <a:rPr lang="en-US" dirty="0"/>
              <a:t>2010, the International Association of Diabetes and Pregnancy Study Groups (IADPSG) published a consensus document in an attempt to achieve universal agreement on diagnostic criteria for GDM</a:t>
            </a:r>
            <a:r>
              <a:rPr lang="en-US" dirty="0" smtClean="0"/>
              <a:t>.</a:t>
            </a:r>
          </a:p>
          <a:p>
            <a:r>
              <a:rPr lang="en-US" dirty="0" smtClean="0"/>
              <a:t> Using </a:t>
            </a:r>
            <a:r>
              <a:rPr lang="en-US" dirty="0"/>
              <a:t>the HAPO data, </a:t>
            </a:r>
            <a:r>
              <a:rPr lang="en-US" dirty="0" smtClean="0"/>
              <a:t>It </a:t>
            </a:r>
            <a:r>
              <a:rPr lang="en-US" dirty="0"/>
              <a:t>suggested universal screening of all pregnant women at 24–26 weeks, using a 2-hour OGTT, with a diagnosis of GDM if any glucose levels given in Table 25.1 are exceeded. </a:t>
            </a:r>
          </a:p>
        </p:txBody>
      </p:sp>
    </p:spTree>
    <p:extLst>
      <p:ext uri="{BB962C8B-B14F-4D97-AF65-F5344CB8AC3E}">
        <p14:creationId xmlns:p14="http://schemas.microsoft.com/office/powerpoint/2010/main" val="171158202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600200"/>
            <a:ext cx="8043862" cy="441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555825"/>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smtClean="0"/>
              <a:t>The </a:t>
            </a:r>
            <a:r>
              <a:rPr lang="en-US" b="1" dirty="0"/>
              <a:t>SIGN (2010) guidelines </a:t>
            </a:r>
            <a:r>
              <a:rPr lang="en-US" b="1" dirty="0" smtClean="0"/>
              <a:t>:</a:t>
            </a:r>
            <a:r>
              <a:rPr lang="en-US" dirty="0" smtClean="0"/>
              <a:t>based </a:t>
            </a:r>
            <a:r>
              <a:rPr lang="en-US" dirty="0"/>
              <a:t>on risk factors (Table 25.2</a:t>
            </a:r>
            <a:r>
              <a:rPr lang="en-US" dirty="0" smtClean="0"/>
              <a:t>).</a:t>
            </a:r>
          </a:p>
          <a:p>
            <a:r>
              <a:rPr lang="en-US" b="1" dirty="0" smtClean="0"/>
              <a:t> Due </a:t>
            </a:r>
            <a:r>
              <a:rPr lang="en-US" b="1" dirty="0"/>
              <a:t>to the high risk of recurrence, women who have had GDM in a previous pregnancy should be offered either early self monitoring of blood glucose or a 2 hour 75g OGTT as soon as possible after booking. </a:t>
            </a:r>
            <a:endParaRPr lang="en-US" b="1" dirty="0" smtClean="0"/>
          </a:p>
          <a:p>
            <a:r>
              <a:rPr lang="en-US" b="1" dirty="0" smtClean="0"/>
              <a:t>If </a:t>
            </a:r>
            <a:r>
              <a:rPr lang="en-US" b="1" dirty="0"/>
              <a:t>this test is normal, a repeat test at 24-28 weeks is </a:t>
            </a:r>
            <a:r>
              <a:rPr lang="en-US" b="1" dirty="0" smtClean="0"/>
              <a:t>recommended.</a:t>
            </a:r>
            <a:endParaRPr lang="en-US" b="1" dirty="0"/>
          </a:p>
        </p:txBody>
      </p:sp>
    </p:spTree>
    <p:extLst>
      <p:ext uri="{BB962C8B-B14F-4D97-AF65-F5344CB8AC3E}">
        <p14:creationId xmlns:p14="http://schemas.microsoft.com/office/powerpoint/2010/main" val="410545735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76200" y="1066800"/>
            <a:ext cx="8610600" cy="5562600"/>
          </a:xfrm>
        </p:spPr>
        <p:txBody>
          <a:bodyPr/>
          <a:lstStyle/>
          <a:p>
            <a:endParaRPr lang="en-US" dirty="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88780"/>
            <a:ext cx="8991600" cy="62644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2951968"/>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
            </a:r>
            <a:br>
              <a:rPr lang="en-US" b="1" dirty="0">
                <a:solidFill>
                  <a:srgbClr val="FF0000"/>
                </a:solidFill>
              </a:rPr>
            </a:br>
            <a:r>
              <a:rPr lang="en-US" b="1" dirty="0">
                <a:solidFill>
                  <a:srgbClr val="FF0000"/>
                </a:solidFill>
              </a:rPr>
              <a:t>MANAGEMENT </a:t>
            </a:r>
            <a:br>
              <a:rPr lang="en-US" b="1" dirty="0">
                <a:solidFill>
                  <a:srgbClr val="FF0000"/>
                </a:solidFill>
              </a:rPr>
            </a:br>
            <a:endParaRPr lang="en-US" dirty="0"/>
          </a:p>
        </p:txBody>
      </p:sp>
      <p:sp>
        <p:nvSpPr>
          <p:cNvPr id="3" name="Content Placeholder 2"/>
          <p:cNvSpPr>
            <a:spLocks noGrp="1"/>
          </p:cNvSpPr>
          <p:nvPr>
            <p:ph idx="1"/>
          </p:nvPr>
        </p:nvSpPr>
        <p:spPr/>
        <p:txBody>
          <a:bodyPr>
            <a:normAutofit fontScale="92500"/>
          </a:bodyPr>
          <a:lstStyle/>
          <a:p>
            <a:r>
              <a:rPr lang="en-US" b="1" dirty="0" smtClean="0"/>
              <a:t>Congenital </a:t>
            </a:r>
            <a:r>
              <a:rPr lang="en-US" b="1" dirty="0"/>
              <a:t>malformations </a:t>
            </a:r>
          </a:p>
          <a:p>
            <a:r>
              <a:rPr lang="en-US" dirty="0"/>
              <a:t>As expected from the pathogenesis, there is no excess risk of major congenital malformations in women developing GDM, as blood glucose would be expected to be normal during organogenesis. </a:t>
            </a:r>
            <a:endParaRPr lang="en-US" dirty="0" smtClean="0"/>
          </a:p>
          <a:p>
            <a:r>
              <a:rPr lang="en-US" dirty="0" smtClean="0"/>
              <a:t>Some </a:t>
            </a:r>
            <a:r>
              <a:rPr lang="en-US" dirty="0"/>
              <a:t>UK </a:t>
            </a:r>
            <a:r>
              <a:rPr lang="en-US" dirty="0" err="1"/>
              <a:t>centres</a:t>
            </a:r>
            <a:r>
              <a:rPr lang="en-US" dirty="0"/>
              <a:t> have described </a:t>
            </a:r>
            <a:r>
              <a:rPr lang="en-US" i="1" dirty="0"/>
              <a:t>12–20 per cent of women with GDM as having persistently impaired glucose tolerance on postnatal </a:t>
            </a:r>
            <a:r>
              <a:rPr lang="en-US" i="1" dirty="0" smtClean="0"/>
              <a:t>testing</a:t>
            </a:r>
            <a:r>
              <a:rPr lang="en-US" i="1" dirty="0"/>
              <a:t>, and are thus likely to have type 2 diabetes. </a:t>
            </a:r>
          </a:p>
        </p:txBody>
      </p:sp>
    </p:spTree>
    <p:extLst>
      <p:ext uri="{BB962C8B-B14F-4D97-AF65-F5344CB8AC3E}">
        <p14:creationId xmlns:p14="http://schemas.microsoft.com/office/powerpoint/2010/main" val="2682163226"/>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solidFill>
                  <a:srgbClr val="FF0000"/>
                </a:solidFill>
              </a:rPr>
              <a:t>Antenatal care </a:t>
            </a:r>
          </a:p>
        </p:txBody>
      </p:sp>
      <p:sp>
        <p:nvSpPr>
          <p:cNvPr id="3" name="Content Placeholder 2"/>
          <p:cNvSpPr>
            <a:spLocks noGrp="1"/>
          </p:cNvSpPr>
          <p:nvPr>
            <p:ph idx="1"/>
          </p:nvPr>
        </p:nvSpPr>
        <p:spPr/>
        <p:txBody>
          <a:bodyPr>
            <a:normAutofit fontScale="92500" lnSpcReduction="10000"/>
          </a:bodyPr>
          <a:lstStyle/>
          <a:p>
            <a:r>
              <a:rPr lang="en-US" dirty="0" smtClean="0"/>
              <a:t>After </a:t>
            </a:r>
            <a:r>
              <a:rPr lang="en-US" dirty="0"/>
              <a:t>diagnosis, women should be offered a review in a Joint diabetic antenatal clinic within one week</a:t>
            </a:r>
            <a:r>
              <a:rPr lang="en-US" dirty="0" smtClean="0"/>
              <a:t>.</a:t>
            </a:r>
          </a:p>
          <a:p>
            <a:r>
              <a:rPr lang="en-US" dirty="0" smtClean="0"/>
              <a:t> </a:t>
            </a:r>
            <a:r>
              <a:rPr lang="en-US" dirty="0"/>
              <a:t>This will enable early discussion of the implications of GDM, and also the recommended management, which will include a discussion of diet and exercise. </a:t>
            </a:r>
            <a:endParaRPr lang="en-US" dirty="0" smtClean="0"/>
          </a:p>
          <a:p>
            <a:r>
              <a:rPr lang="en-US" dirty="0" smtClean="0"/>
              <a:t>In </a:t>
            </a:r>
            <a:r>
              <a:rPr lang="en-US" dirty="0"/>
              <a:t>addition, women should be taught how to self-monitor blood glucose and all women should be referred to a dietician. </a:t>
            </a:r>
            <a:endParaRPr lang="en-US" dirty="0" smtClean="0"/>
          </a:p>
        </p:txBody>
      </p:sp>
    </p:spTree>
    <p:extLst>
      <p:ext uri="{BB962C8B-B14F-4D97-AF65-F5344CB8AC3E}">
        <p14:creationId xmlns:p14="http://schemas.microsoft.com/office/powerpoint/2010/main" val="10114452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FF0000"/>
                </a:solidFill>
              </a:rPr>
              <a:t>Targets for self monitoring of blood glucose</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solidFill>
                  <a:srgbClr val="FF0000"/>
                </a:solidFill>
              </a:rPr>
              <a:t>These </a:t>
            </a:r>
            <a:r>
              <a:rPr lang="en-US" b="1" dirty="0">
                <a:solidFill>
                  <a:srgbClr val="FF0000"/>
                </a:solidFill>
              </a:rPr>
              <a:t>targets should be the same ranges as recommended for all people with type 1 diabetes</a:t>
            </a:r>
            <a:r>
              <a:rPr lang="en-US" dirty="0" smtClean="0"/>
              <a:t>.</a:t>
            </a:r>
          </a:p>
          <a:p>
            <a:r>
              <a:rPr lang="en-US" b="1" u="sng" dirty="0" smtClean="0">
                <a:effectLst>
                  <a:outerShdw blurRad="38100" dist="38100" dir="2700000" algn="tl">
                    <a:srgbClr val="000000">
                      <a:alpha val="43137"/>
                    </a:srgbClr>
                  </a:outerShdw>
                </a:effectLst>
              </a:rPr>
              <a:t> </a:t>
            </a:r>
            <a:r>
              <a:rPr lang="en-US" b="1" u="sng" dirty="0">
                <a:effectLst>
                  <a:outerShdw blurRad="38100" dist="38100" dir="2700000" algn="tl">
                    <a:srgbClr val="000000">
                      <a:alpha val="43137"/>
                    </a:srgbClr>
                  </a:outerShdw>
                </a:effectLst>
              </a:rPr>
              <a:t>Monthly testing of HBA1c </a:t>
            </a:r>
            <a:r>
              <a:rPr lang="en-US" dirty="0"/>
              <a:t>should be offered to women planning pregnancy and women advised to aim for an HbA1c of less than 48 </a:t>
            </a:r>
            <a:r>
              <a:rPr lang="en-US" dirty="0" err="1"/>
              <a:t>mmol</a:t>
            </a:r>
            <a:r>
              <a:rPr lang="en-US" dirty="0"/>
              <a:t>/</a:t>
            </a:r>
            <a:r>
              <a:rPr lang="en-US" dirty="0" err="1"/>
              <a:t>mol</a:t>
            </a:r>
            <a:r>
              <a:rPr lang="en-US" dirty="0"/>
              <a:t> (6.5</a:t>
            </a:r>
            <a:r>
              <a:rPr lang="en-US" dirty="0" smtClean="0"/>
              <a:t>%).</a:t>
            </a:r>
          </a:p>
          <a:p>
            <a:r>
              <a:rPr lang="en-US" dirty="0" smtClean="0"/>
              <a:t>Women </a:t>
            </a:r>
            <a:r>
              <a:rPr lang="en-US" dirty="0"/>
              <a:t>with an HbA1c greater than 86 </a:t>
            </a:r>
            <a:r>
              <a:rPr lang="en-US" dirty="0" err="1"/>
              <a:t>mmol</a:t>
            </a:r>
            <a:r>
              <a:rPr lang="en-US" dirty="0"/>
              <a:t>/</a:t>
            </a:r>
            <a:r>
              <a:rPr lang="en-US" dirty="0" err="1"/>
              <a:t>mol</a:t>
            </a:r>
            <a:r>
              <a:rPr lang="en-US" dirty="0"/>
              <a:t> (10%) should be strongly advised to </a:t>
            </a:r>
            <a:r>
              <a:rPr lang="en-US" b="1" u="sng" dirty="0">
                <a:solidFill>
                  <a:srgbClr val="FF0000"/>
                </a:solidFill>
              </a:rPr>
              <a:t>avoid </a:t>
            </a:r>
            <a:r>
              <a:rPr lang="en-US" b="1" u="sng" dirty="0" smtClean="0">
                <a:solidFill>
                  <a:srgbClr val="FF0000"/>
                </a:solidFill>
              </a:rPr>
              <a:t> pregnancy </a:t>
            </a:r>
            <a:r>
              <a:rPr lang="en-US" dirty="0"/>
              <a:t>until better control is </a:t>
            </a:r>
            <a:r>
              <a:rPr lang="en-US" dirty="0" smtClean="0"/>
              <a:t>achieved.</a:t>
            </a:r>
            <a:endParaRPr lang="en-US" dirty="0"/>
          </a:p>
        </p:txBody>
      </p:sp>
    </p:spTree>
    <p:extLst>
      <p:ext uri="{BB962C8B-B14F-4D97-AF65-F5344CB8AC3E}">
        <p14:creationId xmlns:p14="http://schemas.microsoft.com/office/powerpoint/2010/main" val="213285451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Antenatal care should be focused on reducing the risks of GDM, namely fetal </a:t>
            </a:r>
            <a:r>
              <a:rPr lang="en-US" dirty="0" err="1"/>
              <a:t>macrosomia</a:t>
            </a:r>
            <a:r>
              <a:rPr lang="en-US" dirty="0"/>
              <a:t> and the possible increased risk of pre-</a:t>
            </a:r>
            <a:r>
              <a:rPr lang="en-US" dirty="0" err="1"/>
              <a:t>eclampsia</a:t>
            </a:r>
            <a:r>
              <a:rPr lang="en-US" dirty="0"/>
              <a:t>.</a:t>
            </a:r>
          </a:p>
          <a:p>
            <a:endParaRPr lang="en-US" dirty="0"/>
          </a:p>
        </p:txBody>
      </p:sp>
    </p:spTree>
    <p:extLst>
      <p:ext uri="{BB962C8B-B14F-4D97-AF65-F5344CB8AC3E}">
        <p14:creationId xmlns:p14="http://schemas.microsoft.com/office/powerpoint/2010/main" val="2727316534"/>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solidFill>
                  <a:srgbClr val="FF0000"/>
                </a:solidFill>
              </a:rPr>
              <a:t>Glycaemic</a:t>
            </a:r>
            <a:r>
              <a:rPr lang="en-US" b="1" dirty="0">
                <a:solidFill>
                  <a:srgbClr val="FF0000"/>
                </a:solidFill>
              </a:rPr>
              <a:t> </a:t>
            </a:r>
            <a:r>
              <a:rPr lang="en-US" b="1" dirty="0" smtClean="0">
                <a:solidFill>
                  <a:srgbClr val="FF0000"/>
                </a:solidFill>
              </a:rPr>
              <a:t>control </a:t>
            </a:r>
            <a:endParaRPr lang="en-US" b="1"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pPr marL="0" indent="0">
              <a:buNone/>
            </a:pPr>
            <a:r>
              <a:rPr lang="en-US" b="1" u="sng" dirty="0" smtClean="0">
                <a:solidFill>
                  <a:srgbClr val="FF0000"/>
                </a:solidFill>
              </a:rPr>
              <a:t>Several </a:t>
            </a:r>
            <a:r>
              <a:rPr lang="en-US" b="1" u="sng" dirty="0">
                <a:solidFill>
                  <a:srgbClr val="FF0000"/>
                </a:solidFill>
              </a:rPr>
              <a:t>studies have now demonstrated the benefits of treating </a:t>
            </a:r>
            <a:r>
              <a:rPr lang="en-US" b="1" u="sng" dirty="0" smtClean="0">
                <a:solidFill>
                  <a:srgbClr val="FF0000"/>
                </a:solidFill>
              </a:rPr>
              <a:t>GDM</a:t>
            </a:r>
            <a:r>
              <a:rPr lang="en-US" b="1" u="sng" dirty="0">
                <a:solidFill>
                  <a:srgbClr val="FF0000"/>
                </a:solidFill>
              </a:rPr>
              <a:t>:</a:t>
            </a:r>
            <a:endParaRPr lang="en-US" b="1" u="sng" dirty="0" smtClean="0">
              <a:solidFill>
                <a:srgbClr val="FF0000"/>
              </a:solidFill>
            </a:endParaRPr>
          </a:p>
          <a:p>
            <a:pPr>
              <a:buFont typeface="Wingdings" pitchFamily="2" charset="2"/>
              <a:buChar char="Ø"/>
            </a:pPr>
            <a:r>
              <a:rPr lang="en-US" dirty="0" smtClean="0"/>
              <a:t>There </a:t>
            </a:r>
            <a:r>
              <a:rPr lang="en-US" dirty="0"/>
              <a:t>was a </a:t>
            </a:r>
            <a:r>
              <a:rPr lang="en-US" b="1" u="sng" dirty="0"/>
              <a:t>lower rate of serious perinatal complications</a:t>
            </a:r>
            <a:r>
              <a:rPr lang="en-US" dirty="0"/>
              <a:t> (defined as death, shoulder dystocia, fractures and nerve injury) </a:t>
            </a:r>
            <a:r>
              <a:rPr lang="en-US" dirty="0" smtClean="0"/>
              <a:t>and </a:t>
            </a:r>
            <a:r>
              <a:rPr lang="en-US" dirty="0"/>
              <a:t>more babies were admitted to special care, </a:t>
            </a:r>
            <a:endParaRPr lang="en-US" dirty="0" smtClean="0"/>
          </a:p>
          <a:p>
            <a:pPr>
              <a:buFont typeface="Wingdings" pitchFamily="2" charset="2"/>
              <a:buChar char="Ø"/>
            </a:pPr>
            <a:r>
              <a:rPr lang="en-US" dirty="0" smtClean="0"/>
              <a:t>but </a:t>
            </a:r>
            <a:r>
              <a:rPr lang="en-US" dirty="0"/>
              <a:t>there was </a:t>
            </a:r>
            <a:r>
              <a:rPr lang="en-US" b="1" u="sng" dirty="0"/>
              <a:t>no increase in caesarean </a:t>
            </a:r>
            <a:r>
              <a:rPr lang="en-US" dirty="0"/>
              <a:t>section rate </a:t>
            </a:r>
            <a:endParaRPr lang="en-US" dirty="0" smtClean="0"/>
          </a:p>
          <a:p>
            <a:pPr marL="457200" lvl="1" indent="-457200">
              <a:buFont typeface="Wingdings" pitchFamily="2" charset="2"/>
              <a:buChar char="Ø"/>
            </a:pPr>
            <a:r>
              <a:rPr lang="en-US" dirty="0" smtClean="0"/>
              <a:t>and </a:t>
            </a:r>
            <a:r>
              <a:rPr lang="en-US" dirty="0"/>
              <a:t>significantly </a:t>
            </a:r>
            <a:r>
              <a:rPr lang="en-US" b="1" u="sng" dirty="0"/>
              <a:t>fewer babies had </a:t>
            </a:r>
            <a:r>
              <a:rPr lang="en-US" b="1" u="sng" dirty="0" err="1"/>
              <a:t>macrosomia</a:t>
            </a:r>
            <a:r>
              <a:rPr lang="en-US" b="1" u="sng" dirty="0" smtClean="0"/>
              <a:t>.</a:t>
            </a:r>
          </a:p>
          <a:p>
            <a:pPr marL="457200" lvl="1" indent="-457200">
              <a:buFont typeface="Wingdings" pitchFamily="2" charset="2"/>
              <a:buChar char="Ø"/>
            </a:pPr>
            <a:r>
              <a:rPr lang="en-US" dirty="0" smtClean="0"/>
              <a:t> </a:t>
            </a:r>
            <a:r>
              <a:rPr lang="en-US" b="1" u="sng" dirty="0"/>
              <a:t>A reduction in risk of shoulder dystocia </a:t>
            </a:r>
            <a:r>
              <a:rPr lang="en-US" dirty="0"/>
              <a:t>from 4 per cent to 1.5 per cent, and a reduction in risk of hypertensive disorders. </a:t>
            </a:r>
          </a:p>
          <a:p>
            <a:pPr>
              <a:buFont typeface="Wingdings" pitchFamily="2" charset="2"/>
              <a:buChar char="Ø"/>
            </a:pPr>
            <a:endParaRPr lang="en-US" dirty="0"/>
          </a:p>
        </p:txBody>
      </p:sp>
    </p:spTree>
    <p:extLst>
      <p:ext uri="{BB962C8B-B14F-4D97-AF65-F5344CB8AC3E}">
        <p14:creationId xmlns:p14="http://schemas.microsoft.com/office/powerpoint/2010/main" val="3525472499"/>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u="sng" dirty="0" smtClean="0">
                <a:solidFill>
                  <a:srgbClr val="FF0000"/>
                </a:solidFill>
              </a:rPr>
              <a:t>The </a:t>
            </a:r>
            <a:r>
              <a:rPr lang="en-US" u="sng" dirty="0">
                <a:solidFill>
                  <a:srgbClr val="FF0000"/>
                </a:solidFill>
              </a:rPr>
              <a:t>primary goal of treatment is to achieve near-normal </a:t>
            </a:r>
            <a:r>
              <a:rPr lang="en-US" u="sng" dirty="0" err="1">
                <a:solidFill>
                  <a:srgbClr val="FF0000"/>
                </a:solidFill>
              </a:rPr>
              <a:t>glycaemic</a:t>
            </a:r>
            <a:r>
              <a:rPr lang="en-US" u="sng" dirty="0">
                <a:solidFill>
                  <a:srgbClr val="FF0000"/>
                </a:solidFill>
              </a:rPr>
              <a:t> control </a:t>
            </a:r>
            <a:r>
              <a:rPr lang="en-US" u="sng" dirty="0" smtClean="0">
                <a:solidFill>
                  <a:srgbClr val="FF0000"/>
                </a:solidFill>
              </a:rPr>
              <a:t>using: </a:t>
            </a:r>
          </a:p>
          <a:p>
            <a:pPr>
              <a:buFont typeface="Wingdings" pitchFamily="2" charset="2"/>
              <a:buChar char="q"/>
            </a:pPr>
            <a:r>
              <a:rPr lang="en-US" dirty="0" smtClean="0"/>
              <a:t>blood </a:t>
            </a:r>
            <a:r>
              <a:rPr lang="en-US" dirty="0"/>
              <a:t>glucose monitoring</a:t>
            </a:r>
            <a:r>
              <a:rPr lang="en-US" dirty="0" smtClean="0"/>
              <a:t>,</a:t>
            </a:r>
          </a:p>
          <a:p>
            <a:pPr>
              <a:buFont typeface="Wingdings" pitchFamily="2" charset="2"/>
              <a:buChar char="q"/>
            </a:pPr>
            <a:r>
              <a:rPr lang="en-US" dirty="0" smtClean="0"/>
              <a:t> </a:t>
            </a:r>
            <a:r>
              <a:rPr lang="en-US" dirty="0"/>
              <a:t>diet and exercise</a:t>
            </a:r>
            <a:r>
              <a:rPr lang="en-US" dirty="0" smtClean="0"/>
              <a:t>,</a:t>
            </a:r>
          </a:p>
          <a:p>
            <a:pPr>
              <a:buFont typeface="Wingdings" pitchFamily="2" charset="2"/>
              <a:buChar char="q"/>
            </a:pPr>
            <a:r>
              <a:rPr lang="en-US" dirty="0" smtClean="0"/>
              <a:t> </a:t>
            </a:r>
            <a:r>
              <a:rPr lang="en-US" dirty="0"/>
              <a:t>oral </a:t>
            </a:r>
            <a:r>
              <a:rPr lang="en-US" dirty="0" err="1"/>
              <a:t>hypoglycaemic</a:t>
            </a:r>
            <a:r>
              <a:rPr lang="en-US" dirty="0"/>
              <a:t> agents and </a:t>
            </a:r>
            <a:endParaRPr lang="en-US" dirty="0" smtClean="0"/>
          </a:p>
          <a:p>
            <a:pPr>
              <a:buFont typeface="Wingdings" pitchFamily="2" charset="2"/>
              <a:buChar char="q"/>
            </a:pPr>
            <a:r>
              <a:rPr lang="en-US" dirty="0" smtClean="0"/>
              <a:t>insulin </a:t>
            </a:r>
            <a:r>
              <a:rPr lang="en-US" dirty="0"/>
              <a:t>therapy, </a:t>
            </a:r>
            <a:endParaRPr lang="en-US" dirty="0" smtClean="0"/>
          </a:p>
          <a:p>
            <a:r>
              <a:rPr lang="en-US" dirty="0" smtClean="0"/>
              <a:t>As </a:t>
            </a:r>
            <a:r>
              <a:rPr lang="en-US" dirty="0"/>
              <a:t>studies have shown that women achieving lower glucose </a:t>
            </a:r>
            <a:r>
              <a:rPr lang="en-US" dirty="0" smtClean="0"/>
              <a:t>levels had </a:t>
            </a:r>
            <a:r>
              <a:rPr lang="en-US" dirty="0"/>
              <a:t>the lowest complication rates</a:t>
            </a:r>
            <a:r>
              <a:rPr lang="en-US" dirty="0" smtClean="0"/>
              <a:t>.</a:t>
            </a:r>
          </a:p>
        </p:txBody>
      </p:sp>
    </p:spTree>
    <p:extLst>
      <p:ext uri="{BB962C8B-B14F-4D97-AF65-F5344CB8AC3E}">
        <p14:creationId xmlns:p14="http://schemas.microsoft.com/office/powerpoint/2010/main" val="117502844"/>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Diet and exercise </a:t>
            </a:r>
          </a:p>
        </p:txBody>
      </p:sp>
      <p:sp>
        <p:nvSpPr>
          <p:cNvPr id="3" name="Content Placeholder 2"/>
          <p:cNvSpPr>
            <a:spLocks noGrp="1"/>
          </p:cNvSpPr>
          <p:nvPr>
            <p:ph idx="1"/>
          </p:nvPr>
        </p:nvSpPr>
        <p:spPr/>
        <p:txBody>
          <a:bodyPr>
            <a:normAutofit fontScale="92500" lnSpcReduction="20000"/>
          </a:bodyPr>
          <a:lstStyle/>
          <a:p>
            <a:r>
              <a:rPr lang="en-US" b="1" u="sng" dirty="0" smtClean="0">
                <a:effectLst>
                  <a:outerShdw blurRad="38100" dist="38100" dir="2700000" algn="tl">
                    <a:srgbClr val="000000">
                      <a:alpha val="43137"/>
                    </a:srgbClr>
                  </a:outerShdw>
                </a:effectLst>
              </a:rPr>
              <a:t>Lifestyle </a:t>
            </a:r>
            <a:r>
              <a:rPr lang="en-US" b="1" u="sng" dirty="0">
                <a:effectLst>
                  <a:outerShdw blurRad="38100" dist="38100" dir="2700000" algn="tl">
                    <a:srgbClr val="000000">
                      <a:alpha val="43137"/>
                    </a:srgbClr>
                  </a:outerShdw>
                </a:effectLst>
              </a:rPr>
              <a:t>modifications</a:t>
            </a:r>
            <a:r>
              <a:rPr lang="en-US" b="1" dirty="0"/>
              <a:t>, </a:t>
            </a:r>
            <a:r>
              <a:rPr lang="en-US" dirty="0"/>
              <a:t>including dietary changes and exercise should be offered to all women diagnosed with GDM. </a:t>
            </a:r>
            <a:endParaRPr lang="en-US" dirty="0" smtClean="0"/>
          </a:p>
          <a:p>
            <a:r>
              <a:rPr lang="en-US" dirty="0" smtClean="0"/>
              <a:t>Studies </a:t>
            </a:r>
            <a:r>
              <a:rPr lang="en-US" dirty="0"/>
              <a:t>have shown that diets high in carbohydrates of low </a:t>
            </a:r>
            <a:r>
              <a:rPr lang="en-US" dirty="0" err="1"/>
              <a:t>glycaemic</a:t>
            </a:r>
            <a:r>
              <a:rPr lang="en-US" dirty="0"/>
              <a:t> index (GI) can improve overall </a:t>
            </a:r>
            <a:r>
              <a:rPr lang="en-US" dirty="0" err="1"/>
              <a:t>glycaemic</a:t>
            </a:r>
            <a:r>
              <a:rPr lang="en-US" dirty="0"/>
              <a:t> control and postprandial </a:t>
            </a:r>
            <a:r>
              <a:rPr lang="en-US" dirty="0" err="1"/>
              <a:t>hyperglycaemia</a:t>
            </a:r>
            <a:r>
              <a:rPr lang="en-US" dirty="0"/>
              <a:t> </a:t>
            </a:r>
            <a:r>
              <a:rPr lang="en-US" dirty="0" smtClean="0"/>
              <a:t>[</a:t>
            </a:r>
          </a:p>
          <a:p>
            <a:r>
              <a:rPr lang="en-US" dirty="0" smtClean="0"/>
              <a:t>Increased </a:t>
            </a:r>
            <a:r>
              <a:rPr lang="en-US" dirty="0"/>
              <a:t>exercise may also have beneficial effects, with several small studies showing improved glucose control and reduced need for insulin</a:t>
            </a:r>
            <a:r>
              <a:rPr lang="en-US" dirty="0" smtClean="0"/>
              <a:t>.</a:t>
            </a:r>
          </a:p>
        </p:txBody>
      </p:sp>
    </p:spTree>
    <p:extLst>
      <p:ext uri="{BB962C8B-B14F-4D97-AF65-F5344CB8AC3E}">
        <p14:creationId xmlns:p14="http://schemas.microsoft.com/office/powerpoint/2010/main" val="2379573774"/>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r>
              <a:rPr lang="en-US" b="1" dirty="0">
                <a:solidFill>
                  <a:srgbClr val="FF0000"/>
                </a:solidFill>
              </a:rPr>
              <a:t>Therefore, NICE guidelines suggest that women with GDM should choose diets containing low-GI carbohydrates and low-fat proteins. </a:t>
            </a:r>
          </a:p>
          <a:p>
            <a:r>
              <a:rPr lang="en-US" b="1" dirty="0">
                <a:solidFill>
                  <a:srgbClr val="FF0000"/>
                </a:solidFill>
              </a:rPr>
              <a:t>They should also be advised to undertake moderate exercise (30 minutes a day)</a:t>
            </a:r>
            <a:r>
              <a:rPr lang="en-US" dirty="0"/>
              <a:t>.</a:t>
            </a:r>
          </a:p>
          <a:p>
            <a:endParaRPr lang="en-US" dirty="0"/>
          </a:p>
        </p:txBody>
      </p:sp>
    </p:spTree>
    <p:extLst>
      <p:ext uri="{BB962C8B-B14F-4D97-AF65-F5344CB8AC3E}">
        <p14:creationId xmlns:p14="http://schemas.microsoft.com/office/powerpoint/2010/main" val="2065790384"/>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b="1" u="sng" dirty="0" smtClean="0">
                <a:solidFill>
                  <a:srgbClr val="FF0000"/>
                </a:solidFill>
                <a:effectLst>
                  <a:outerShdw blurRad="38100" dist="38100" dir="2700000" algn="tl">
                    <a:srgbClr val="000000">
                      <a:alpha val="43137"/>
                    </a:srgbClr>
                  </a:outerShdw>
                </a:effectLst>
              </a:rPr>
              <a:t>Diagnosis </a:t>
            </a:r>
            <a:r>
              <a:rPr lang="en-US" b="1" u="sng" dirty="0">
                <a:solidFill>
                  <a:srgbClr val="FF0000"/>
                </a:solidFill>
                <a:effectLst>
                  <a:outerShdw blurRad="38100" dist="38100" dir="2700000" algn="tl">
                    <a:srgbClr val="000000">
                      <a:alpha val="43137"/>
                    </a:srgbClr>
                  </a:outerShdw>
                </a:effectLst>
              </a:rPr>
              <a:t>and recommended management as outlined in NICE guidelines 2015 are </a:t>
            </a:r>
            <a:r>
              <a:rPr lang="en-US" b="1" u="sng" dirty="0" err="1">
                <a:solidFill>
                  <a:srgbClr val="FF0000"/>
                </a:solidFill>
                <a:effectLst>
                  <a:outerShdw blurRad="38100" dist="38100" dir="2700000" algn="tl">
                    <a:srgbClr val="000000">
                      <a:alpha val="43137"/>
                    </a:srgbClr>
                  </a:outerShdw>
                </a:effectLst>
              </a:rPr>
              <a:t>summarised</a:t>
            </a:r>
            <a:r>
              <a:rPr lang="en-US" b="1" u="sng" dirty="0">
                <a:solidFill>
                  <a:srgbClr val="FF0000"/>
                </a:solidFill>
                <a:effectLst>
                  <a:outerShdw blurRad="38100" dist="38100" dir="2700000" algn="tl">
                    <a:srgbClr val="000000">
                      <a:alpha val="43137"/>
                    </a:srgbClr>
                  </a:outerShdw>
                </a:effectLst>
              </a:rPr>
              <a:t> in table </a:t>
            </a:r>
            <a:r>
              <a:rPr lang="en-US" b="1" u="sng" dirty="0" smtClean="0">
                <a:solidFill>
                  <a:srgbClr val="FF0000"/>
                </a:solidFill>
                <a:effectLst>
                  <a:outerShdw blurRad="38100" dist="38100" dir="2700000" algn="tl">
                    <a:srgbClr val="000000">
                      <a:alpha val="43137"/>
                    </a:srgbClr>
                  </a:outerShdw>
                </a:effectLst>
              </a:rPr>
              <a:t>25.2 </a:t>
            </a:r>
          </a:p>
          <a:p>
            <a:r>
              <a:rPr lang="en-US" dirty="0" smtClean="0"/>
              <a:t>As </a:t>
            </a:r>
            <a:r>
              <a:rPr lang="en-US" dirty="0"/>
              <a:t>an initial </a:t>
            </a:r>
            <a:r>
              <a:rPr lang="en-US" dirty="0" err="1"/>
              <a:t>treament</a:t>
            </a:r>
            <a:r>
              <a:rPr lang="en-US" dirty="0"/>
              <a:t>, women with a fasting plasma glucose at diagnosis of less than 7mmol/</a:t>
            </a:r>
            <a:r>
              <a:rPr lang="en-US" dirty="0" err="1"/>
              <a:t>litre</a:t>
            </a:r>
            <a:r>
              <a:rPr lang="en-US" dirty="0"/>
              <a:t> should be offered diet and exercise as a method of controlling blood sugar1 as long as there are no other complications present such as </a:t>
            </a:r>
            <a:r>
              <a:rPr lang="en-US" dirty="0" err="1"/>
              <a:t>polyhydramnios</a:t>
            </a:r>
            <a:r>
              <a:rPr lang="en-US" dirty="0"/>
              <a:t> or </a:t>
            </a:r>
            <a:r>
              <a:rPr lang="en-US" dirty="0" err="1"/>
              <a:t>macrosomia</a:t>
            </a:r>
            <a:r>
              <a:rPr lang="en-US" dirty="0" smtClean="0"/>
              <a:t>.</a:t>
            </a:r>
          </a:p>
          <a:p>
            <a:r>
              <a:rPr lang="en-US" dirty="0" smtClean="0"/>
              <a:t> </a:t>
            </a:r>
            <a:r>
              <a:rPr lang="en-US" dirty="0"/>
              <a:t>They should be advised to test a fasting and a blood glucose one hour after a meal every day and that they should aim for the recommended target blood glucose levels stated in box 25.3. </a:t>
            </a:r>
          </a:p>
        </p:txBody>
      </p:sp>
    </p:spTree>
    <p:extLst>
      <p:ext uri="{BB962C8B-B14F-4D97-AF65-F5344CB8AC3E}">
        <p14:creationId xmlns:p14="http://schemas.microsoft.com/office/powerpoint/2010/main" val="62701165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RECOMMENDED MANAGEMENT  OF GDM AT DIAGNOSIS(NICE)</a:t>
            </a:r>
            <a:endParaRPr lang="en-US" dirty="0"/>
          </a:p>
        </p:txBody>
      </p:sp>
      <p:sp>
        <p:nvSpPr>
          <p:cNvPr id="3" name="Content Placeholder 2"/>
          <p:cNvSpPr>
            <a:spLocks noGrp="1"/>
          </p:cNvSpPr>
          <p:nvPr>
            <p:ph idx="1"/>
          </p:nvPr>
        </p:nvSpPr>
        <p:spPr/>
        <p:txBody>
          <a:bodyPr/>
          <a:lstStyle/>
          <a:p>
            <a:endParaRPr 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2057400"/>
            <a:ext cx="8839200"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84477189"/>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25.2 </a:t>
            </a:r>
            <a:r>
              <a:rPr lang="en-US" dirty="0"/>
              <a:t>Targets for daily </a:t>
            </a:r>
            <a:r>
              <a:rPr lang="en-US" dirty="0" err="1"/>
              <a:t>capiliary</a:t>
            </a:r>
            <a:r>
              <a:rPr lang="en-US" dirty="0"/>
              <a:t> plasma glucose</a:t>
            </a:r>
            <a:r>
              <a:rPr lang="en-US" baseline="30000" dirty="0"/>
              <a:t>1 </a:t>
            </a:r>
            <a:endParaRPr lang="en-US" dirty="0"/>
          </a:p>
        </p:txBody>
      </p:sp>
      <p:sp>
        <p:nvSpPr>
          <p:cNvPr id="3" name="Content Placeholder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lstStyle/>
          <a:p>
            <a:endParaRPr lang="en-US" dirty="0"/>
          </a:p>
          <a:p>
            <a:pPr marL="514350" indent="-514350">
              <a:buFont typeface="+mj-lt"/>
              <a:buAutoNum type="alphaUcPeriod"/>
            </a:pPr>
            <a:r>
              <a:rPr lang="en-US" dirty="0" smtClean="0"/>
              <a:t>Fasting </a:t>
            </a:r>
            <a:r>
              <a:rPr lang="en-US" dirty="0"/>
              <a:t>less than 5.3mmol/l and </a:t>
            </a:r>
          </a:p>
          <a:p>
            <a:pPr marL="514350" indent="-514350">
              <a:buFont typeface="+mj-lt"/>
              <a:buAutoNum type="alphaUcPeriod"/>
            </a:pPr>
            <a:r>
              <a:rPr lang="en-US" dirty="0" smtClean="0"/>
              <a:t>1 </a:t>
            </a:r>
            <a:r>
              <a:rPr lang="en-US" dirty="0"/>
              <a:t>hour after meals less than 7.8 </a:t>
            </a:r>
            <a:r>
              <a:rPr lang="en-US" dirty="0" err="1"/>
              <a:t>mmol</a:t>
            </a:r>
            <a:r>
              <a:rPr lang="en-US" dirty="0"/>
              <a:t>/l </a:t>
            </a:r>
            <a:r>
              <a:rPr lang="en-US" dirty="0" smtClean="0"/>
              <a:t>or</a:t>
            </a:r>
          </a:p>
          <a:p>
            <a:pPr marL="514350" indent="-514350">
              <a:buFont typeface="+mj-lt"/>
              <a:buAutoNum type="alphaUcPeriod"/>
            </a:pPr>
            <a:r>
              <a:rPr lang="en-US" dirty="0" smtClean="0"/>
              <a:t> </a:t>
            </a:r>
            <a:r>
              <a:rPr lang="en-US" dirty="0"/>
              <a:t>2 hours after meals of less than 6.4mmol/l 	</a:t>
            </a:r>
            <a:endParaRPr lang="en-US" dirty="0" smtClean="0"/>
          </a:p>
          <a:p>
            <a:r>
              <a:rPr lang="en-US" dirty="0" smtClean="0"/>
              <a:t>IF After 1-2 weeks of diet and exercise , blood glucose is not within these recommended levels, additional therapy should be offered.</a:t>
            </a:r>
            <a:endParaRPr lang="en-US" dirty="0"/>
          </a:p>
          <a:p>
            <a:endParaRPr lang="en-US" dirty="0"/>
          </a:p>
        </p:txBody>
      </p:sp>
    </p:spTree>
    <p:extLst>
      <p:ext uri="{BB962C8B-B14F-4D97-AF65-F5344CB8AC3E}">
        <p14:creationId xmlns:p14="http://schemas.microsoft.com/office/powerpoint/2010/main" val="421111514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solidFill>
                  <a:srgbClr val="FF0000"/>
                </a:solidFill>
              </a:rPr>
              <a:t>Pharmacological treatments </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smtClean="0"/>
              <a:t>Overall</a:t>
            </a:r>
            <a:r>
              <a:rPr lang="en-US" dirty="0"/>
              <a:t>, </a:t>
            </a:r>
            <a:r>
              <a:rPr lang="en-US" b="1" u="sng" dirty="0"/>
              <a:t>82–93 per cent </a:t>
            </a:r>
            <a:r>
              <a:rPr lang="en-US" dirty="0"/>
              <a:t>of women with GDM will achieve </a:t>
            </a:r>
            <a:r>
              <a:rPr lang="en-US" dirty="0" err="1"/>
              <a:t>glycaemic</a:t>
            </a:r>
            <a:r>
              <a:rPr lang="en-US" dirty="0"/>
              <a:t> control </a:t>
            </a:r>
            <a:r>
              <a:rPr lang="en-US" dirty="0">
                <a:solidFill>
                  <a:srgbClr val="FF0000"/>
                </a:solidFill>
                <a:effectLst>
                  <a:outerShdw blurRad="38100" dist="38100" dir="2700000" algn="tl">
                    <a:srgbClr val="000000">
                      <a:alpha val="43137"/>
                    </a:srgbClr>
                  </a:outerShdw>
                </a:effectLst>
              </a:rPr>
              <a:t>with diet alone</a:t>
            </a:r>
            <a:r>
              <a:rPr lang="en-US" dirty="0" smtClean="0"/>
              <a:t>.</a:t>
            </a:r>
          </a:p>
          <a:p>
            <a:r>
              <a:rPr lang="en-US" dirty="0" smtClean="0"/>
              <a:t>Poor </a:t>
            </a:r>
            <a:r>
              <a:rPr lang="en-US" dirty="0"/>
              <a:t>control of blood glucose is associated with similar complications as for women with pre-existing DM (</a:t>
            </a:r>
            <a:r>
              <a:rPr lang="en-US" dirty="0" err="1"/>
              <a:t>macrosomia</a:t>
            </a:r>
            <a:r>
              <a:rPr lang="en-US" dirty="0"/>
              <a:t>, birth trauma, neonatal </a:t>
            </a:r>
            <a:r>
              <a:rPr lang="en-US" dirty="0" err="1"/>
              <a:t>hypoglycaemia</a:t>
            </a:r>
            <a:r>
              <a:rPr lang="en-US" dirty="0"/>
              <a:t>, perinatal death, induction of </a:t>
            </a:r>
            <a:r>
              <a:rPr lang="en-US" dirty="0" err="1"/>
              <a:t>labour</a:t>
            </a:r>
            <a:r>
              <a:rPr lang="en-US" dirty="0"/>
              <a:t> and caesarean section). </a:t>
            </a:r>
            <a:endParaRPr lang="en-US" dirty="0" smtClean="0"/>
          </a:p>
          <a:p>
            <a:r>
              <a:rPr lang="en-US" b="1" dirty="0" smtClean="0"/>
              <a:t>Therefore</a:t>
            </a:r>
            <a:r>
              <a:rPr lang="en-US" b="1" dirty="0"/>
              <a:t>, NICE guidance suggests that </a:t>
            </a:r>
            <a:r>
              <a:rPr lang="en-US" b="1" dirty="0" err="1"/>
              <a:t>hypoglycaemic</a:t>
            </a:r>
            <a:r>
              <a:rPr lang="en-US" b="1" dirty="0"/>
              <a:t> therapy should be considered if diet and exercise fail to achieve blood glucose targets over a period of 1–2 weeks</a:t>
            </a:r>
            <a:r>
              <a:rPr lang="en-US" b="1" dirty="0" smtClean="0"/>
              <a:t>.</a:t>
            </a:r>
          </a:p>
        </p:txBody>
      </p:sp>
    </p:spTree>
    <p:extLst>
      <p:ext uri="{BB962C8B-B14F-4D97-AF65-F5344CB8AC3E}">
        <p14:creationId xmlns:p14="http://schemas.microsoft.com/office/powerpoint/2010/main" val="422797040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u="sng" dirty="0">
                <a:solidFill>
                  <a:srgbClr val="FF0000"/>
                </a:solidFill>
              </a:rPr>
              <a:t>Options for treatment include </a:t>
            </a:r>
          </a:p>
          <a:p>
            <a:pPr>
              <a:buFont typeface="Wingdings" pitchFamily="2" charset="2"/>
              <a:buChar char="v"/>
            </a:pPr>
            <a:r>
              <a:rPr lang="en-US" dirty="0"/>
              <a:t>oral </a:t>
            </a:r>
            <a:r>
              <a:rPr lang="en-US" dirty="0" err="1"/>
              <a:t>hypoglycaemic</a:t>
            </a:r>
            <a:r>
              <a:rPr lang="en-US" dirty="0"/>
              <a:t> agents (metformin or glibenclamide)</a:t>
            </a:r>
          </a:p>
          <a:p>
            <a:pPr>
              <a:buFont typeface="Wingdings" pitchFamily="2" charset="2"/>
              <a:buChar char="v"/>
            </a:pPr>
            <a:r>
              <a:rPr lang="en-US" dirty="0"/>
              <a:t>, regular insulin or insulin analogues. </a:t>
            </a:r>
          </a:p>
          <a:p>
            <a:r>
              <a:rPr lang="en-US" dirty="0"/>
              <a:t>The choice is dependent on the particular patient and will depend on glucose control and acceptability. </a:t>
            </a:r>
          </a:p>
          <a:p>
            <a:endParaRPr lang="en-US" dirty="0"/>
          </a:p>
        </p:txBody>
      </p:sp>
    </p:spTree>
    <p:extLst>
      <p:ext uri="{BB962C8B-B14F-4D97-AF65-F5344CB8AC3E}">
        <p14:creationId xmlns:p14="http://schemas.microsoft.com/office/powerpoint/2010/main" val="1439438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1092</TotalTime>
  <Words>7125</Words>
  <Application>Microsoft Office PowerPoint</Application>
  <PresentationFormat>On-screen Show (4:3)</PresentationFormat>
  <Paragraphs>417</Paragraphs>
  <Slides>124</Slides>
  <Notes>0</Notes>
  <HiddenSlides>0</HiddenSlides>
  <MMClips>0</MMClips>
  <ScaleCrop>false</ScaleCrop>
  <HeadingPairs>
    <vt:vector size="4" baseType="variant">
      <vt:variant>
        <vt:lpstr>Theme</vt:lpstr>
      </vt:variant>
      <vt:variant>
        <vt:i4>1</vt:i4>
      </vt:variant>
      <vt:variant>
        <vt:lpstr>Slide Titles</vt:lpstr>
      </vt:variant>
      <vt:variant>
        <vt:i4>124</vt:i4>
      </vt:variant>
    </vt:vector>
  </HeadingPairs>
  <TitlesOfParts>
    <vt:vector size="125" baseType="lpstr">
      <vt:lpstr>Office Theme</vt:lpstr>
      <vt:lpstr> Glucose metabolism disorders during pregnancy </vt:lpstr>
      <vt:lpstr>Diabetes mellitus </vt:lpstr>
      <vt:lpstr>PREVALENCE </vt:lpstr>
      <vt:lpstr>MANAGEMENT</vt:lpstr>
      <vt:lpstr>Pre-conceptual counselling </vt:lpstr>
      <vt:lpstr>Type 1</vt:lpstr>
      <vt:lpstr>PowerPoint Presentation</vt:lpstr>
      <vt:lpstr>PowerPoint Presentation</vt:lpstr>
      <vt:lpstr>Targets for self monitoring of blood glucose</vt:lpstr>
      <vt:lpstr>PowerPoint Presentation</vt:lpstr>
      <vt:lpstr>PowerPoint Presentation</vt:lpstr>
      <vt:lpstr>PowerPoint Presentation</vt:lpstr>
      <vt:lpstr>PowerPoint Presentation</vt:lpstr>
      <vt:lpstr>PowerPoint Presentation</vt:lpstr>
      <vt:lpstr>Pre-conceptual counselling </vt:lpstr>
      <vt:lpstr>Type 2 </vt:lpstr>
      <vt:lpstr>PowerPoint Presentation</vt:lpstr>
      <vt:lpstr>Antenatal care </vt:lpstr>
      <vt:lpstr>Complications of pregnancy associated with diabetes </vt:lpstr>
      <vt:lpstr>PowerPoint Presentation</vt:lpstr>
      <vt:lpstr>PowerPoint Presentation</vt:lpstr>
      <vt:lpstr>PowerPoint Presentation</vt:lpstr>
      <vt:lpstr> Management of diabetic complications  </vt:lpstr>
      <vt:lpstr>Retinopathy</vt:lpstr>
      <vt:lpstr>PowerPoint Presentation</vt:lpstr>
      <vt:lpstr>PowerPoint Presentation</vt:lpstr>
      <vt:lpstr>Congenital anomalies  </vt:lpstr>
      <vt:lpstr>PowerPoint Presentation</vt:lpstr>
      <vt:lpstr>MEDICATIONS  </vt:lpstr>
      <vt:lpstr>Oral hypoglycaemic agents </vt:lpstr>
      <vt:lpstr>PowerPoint Presentation</vt:lpstr>
      <vt:lpstr>PowerPoint Presentation</vt:lpstr>
      <vt:lpstr>PowerPoint Presentation</vt:lpstr>
      <vt:lpstr>PowerPoint Presentation</vt:lpstr>
      <vt:lpstr>Insulin </vt:lpstr>
      <vt:lpstr>PowerPoint Presentation</vt:lpstr>
      <vt:lpstr>Insulin regimens:</vt:lpstr>
      <vt:lpstr>PowerPoint Presentation</vt:lpstr>
      <vt:lpstr>PowerPoint Presentation</vt:lpstr>
      <vt:lpstr>PowerPoint Presentation</vt:lpstr>
      <vt:lpstr>GLYCAEMIC CONTROL </vt:lpstr>
      <vt:lpstr>PowerPoint Presentation</vt:lpstr>
      <vt:lpstr>Suggested targets for capillary plasma glucose are: </vt:lpstr>
      <vt:lpstr>SIGN guidelines</vt:lpstr>
      <vt:lpstr>HbA1C</vt:lpstr>
      <vt:lpstr>Glycaemiccontrol recommended leveles</vt:lpstr>
      <vt:lpstr>PowerPoint Presentation</vt:lpstr>
      <vt:lpstr>Hypoglycaemia </vt:lpstr>
      <vt:lpstr>PowerPoint Presentation</vt:lpstr>
      <vt:lpstr>PowerPoint Presentation</vt:lpstr>
      <vt:lpstr>Diabetic ketoacidosis </vt:lpstr>
      <vt:lpstr>PowerPoint Presentation</vt:lpstr>
      <vt:lpstr>PowerPoint Presentation</vt:lpstr>
      <vt:lpstr>PowerPoint Presentation</vt:lpstr>
      <vt:lpstr>Administration of corticosteroids </vt:lpstr>
      <vt:lpstr>PowerPoint Presentation</vt:lpstr>
      <vt:lpstr>FETAL MONITORING </vt:lpstr>
      <vt:lpstr>PowerPoint Presentation</vt:lpstr>
      <vt:lpstr>PowerPoint Presentation</vt:lpstr>
      <vt:lpstr>PowerPoint Presentation</vt:lpstr>
      <vt:lpstr>PowerPoint Presentation</vt:lpstr>
      <vt:lpstr>PowerPoint Presentation</vt:lpstr>
      <vt:lpstr>PowerPoint Presentation</vt:lpstr>
      <vt:lpstr>MODE AND TIMING OF DELIVERY </vt:lpstr>
      <vt:lpstr>PowerPoint Presentation</vt:lpstr>
      <vt:lpstr>PowerPoint Presentation</vt:lpstr>
      <vt:lpstr>PowerPoint Presentation</vt:lpstr>
      <vt:lpstr>INTRAPARTUM CARE </vt:lpstr>
      <vt:lpstr>PowerPoint Presentation</vt:lpstr>
      <vt:lpstr>PowerPoint Presentation</vt:lpstr>
      <vt:lpstr>PowerPoint Presentation</vt:lpstr>
      <vt:lpstr>PowerPoint Presentation</vt:lpstr>
      <vt:lpstr>PowerPoint Presentation</vt:lpstr>
      <vt:lpstr>POSTPARTUM CARE </vt:lpstr>
      <vt:lpstr>Breastfeeding </vt:lpstr>
      <vt:lpstr>KEY POINTS </vt:lpstr>
      <vt:lpstr>PowerPoint Presentation</vt:lpstr>
      <vt:lpstr>PowerPoint Presentation</vt:lpstr>
      <vt:lpstr> Gestational diabetes </vt:lpstr>
      <vt:lpstr>Risk factors for gestational diabetes</vt:lpstr>
      <vt:lpstr>PowerPoint Presentation</vt:lpstr>
      <vt:lpstr>SCREENING AND DIAGNOSIS </vt:lpstr>
      <vt:lpstr>PowerPoint Presentation</vt:lpstr>
      <vt:lpstr>PowerPoint Presentation</vt:lpstr>
      <vt:lpstr>PowerPoint Presentation</vt:lpstr>
      <vt:lpstr>PowerPoint Presentation</vt:lpstr>
      <vt:lpstr>PowerPoint Presentation</vt:lpstr>
      <vt:lpstr> MANAGEMENT  </vt:lpstr>
      <vt:lpstr>Antenatal care </vt:lpstr>
      <vt:lpstr>PowerPoint Presentation</vt:lpstr>
      <vt:lpstr>Glycaemic control </vt:lpstr>
      <vt:lpstr>PowerPoint Presentation</vt:lpstr>
      <vt:lpstr>Diet and exercise </vt:lpstr>
      <vt:lpstr>PowerPoint Presentation</vt:lpstr>
      <vt:lpstr>PowerPoint Presentation</vt:lpstr>
      <vt:lpstr>RECOMMENDED MANAGEMENT  OF GDM AT DIAGNOSIS(NICE)</vt:lpstr>
      <vt:lpstr>25.2 Targets for daily capiliary plasma glucose1 </vt:lpstr>
      <vt:lpstr>Pharmacological treatments </vt:lpstr>
      <vt:lpstr>PowerPoint Presentation</vt:lpstr>
      <vt:lpstr>PowerPoint Presentation</vt:lpstr>
      <vt:lpstr>PowerPoint Presentation</vt:lpstr>
      <vt:lpstr>PowerPoint Presentation</vt:lpstr>
      <vt:lpstr>RECOMMENDED MANAGEMENT  OF GDM AT DIAGNOSIS(NICE)</vt:lpstr>
      <vt:lpstr>PowerPoint Presentation</vt:lpstr>
      <vt:lpstr>Fetal monitoring </vt:lpstr>
      <vt:lpstr>PowerPoint Presentation</vt:lpstr>
      <vt:lpstr> Timing and mode of delivery  </vt:lpstr>
      <vt:lpstr>PowerPoint Presentation</vt:lpstr>
      <vt:lpstr>Intrapartum care </vt:lpstr>
      <vt:lpstr>PowerPoint Presentation</vt:lpstr>
      <vt:lpstr>Postnatal care </vt:lpstr>
      <vt:lpstr>PowerPoint Presentation</vt:lpstr>
      <vt:lpstr> Future risks of developing DM  </vt:lpstr>
      <vt:lpstr>PowerPoint Presentation</vt:lpstr>
      <vt:lpstr>PowerPoint Presentation</vt:lpstr>
      <vt:lpstr>PowerPoint Presentation</vt:lpstr>
      <vt:lpstr>Table 25.4 Recommended postnatal testing and actions in women </vt:lpstr>
      <vt:lpstr>KEY POINTS </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Thyroid and glucose metabolism disorder during pregnancy</dc:title>
  <dc:creator>ahmad</dc:creator>
  <cp:lastModifiedBy>Ahmad Mrayat</cp:lastModifiedBy>
  <cp:revision>105</cp:revision>
  <dcterms:created xsi:type="dcterms:W3CDTF">2018-02-15T02:01:03Z</dcterms:created>
  <dcterms:modified xsi:type="dcterms:W3CDTF">2021-11-03T16:47:33Z</dcterms:modified>
</cp:coreProperties>
</file>