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1" r:id="rId3"/>
    <p:sldId id="256" r:id="rId4"/>
    <p:sldId id="257" r:id="rId5"/>
    <p:sldId id="258" r:id="rId6"/>
    <p:sldId id="259" r:id="rId7"/>
    <p:sldId id="260" r:id="rId8"/>
    <p:sldId id="261" r:id="rId9"/>
    <p:sldId id="27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74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C7417-538B-4444-A824-68F533591734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E4293-3244-4653-B95C-5E39BE902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4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E4293-3244-4653-B95C-5E39BE9025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2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E4293-3244-4653-B95C-5E39BE9025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B724C-9A9E-6DB7-47A4-C224273D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02EBA-D480-E5F6-462B-CB70404D6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25D1-4351-4746-2C26-8C6DFEC5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11A08-999F-DBE0-490A-FE55DF0E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3DC7-C7AB-5C12-E562-A5DF191BE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8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A4F-703E-267B-14EA-02B7957A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CEEF3-C8B9-7E49-9916-5147EF171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1247A-B6CE-6FF5-9544-DE5467E3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A2D4-28EE-DB6A-EAC4-6BB9F9C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EB96-4798-83BB-20B6-F675F3E3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2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556B8-19F6-141C-B27E-AB67AFA90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5E7B6-7B6C-BD7D-D2E5-0FCA97AA8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E9475-34A0-1D35-5F03-01B37C70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3F8FB-6A13-954D-4A7D-88C2FE8F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45CE2-380E-C9F2-6F76-B1FC2295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1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4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5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43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8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9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4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840-75F7-F58C-66CB-703B0333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FDF33-E4F8-8EDA-D00F-BEDAE7651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2915-8877-7577-F9FB-D329CA00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A6790-8363-D6A2-28AD-0CFFE773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3CBC3-A048-6417-08E6-A28ECF14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2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2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766E-6356-A4AA-89EB-6151FCB7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83E76-39B2-E6BC-237F-E5FC4083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1630F-F3AC-E349-0E84-81CFDC2E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33D9F-EB81-3363-ED8A-3BF78A6F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5B61A-0E97-CF75-D16E-9C45E35E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EABA-B076-9A45-1271-3AF6D466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0754B-4C83-9146-6DDD-61BCE8DAB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8D78-17F9-3A8C-C662-D6E022010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D9676-9894-3823-1105-B54523E0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50E86-4BAC-F6F9-95C7-71F518A42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129E3-0C7C-47D3-CC6F-6B6D551E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7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29F1-16AD-2920-2608-F314DC83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64086-EDD9-FE08-B48A-F547D5ACE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588C0-BC49-7D93-61FD-800FF8E65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6637C-2BAA-BDF6-8450-3312609D4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00A31-B0A4-896A-12C2-DB381D5D1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25C97-83BD-2976-BEEA-BDC46CFB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BE4A2-BBCC-4534-7940-F3B14DEB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EA741-32D5-FD56-71C4-829C92A9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3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FFEE-9ECE-0DF0-5D2D-40492906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E1855-D80B-94E1-F8AC-F554213A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3F6C9-15A2-FF51-302C-90C0DFE1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F0A68-83D0-09A8-DB68-1CC6BCDE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7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0B224-2D2F-0FF8-BB95-3C4392B7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7560A-142B-E1AC-3B03-1161E4AF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9D7B3-C0AF-0AC8-E33E-E48BFE4D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FD91-1717-413F-CA44-AC8986F6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40F2E-9B52-D82C-FB5B-BF7CDEF0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D7AE9-F952-26F2-26F8-1A5C4C9B8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9DB9C-5D5A-75B6-6860-932CB3BB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C4C41-161F-0C8B-6522-B3392687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C53BD-B174-9444-4A01-1BDD89A1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9F8A-55ED-7EAB-276D-AC965573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95D19-C160-B605-0DA3-C1682B5B9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E5075-ED21-BF1A-6F9E-1AB339999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9876D-C479-AA5C-2589-9DB6115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8E22C-7F2C-1BF0-4321-A6E17BF4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DC661-CA62-63DF-9005-34CD178C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0766D-8406-61DC-2691-0213C47B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5357A-61B2-7241-8DA8-BD4795924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6D238-190B-DB35-35C7-7DC3FAEE9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0D589-7627-4757-CE44-FA3F656A6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FFEFD-9304-38EE-2696-6C866D70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87BA-5EA8-4B07-9BA6-4A40CB009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Al-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E724-D9E3-4517-AEF6-F4EEBEC0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7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3C0640-A683-3BAE-E6EC-FBB325D671C9}"/>
              </a:ext>
            </a:extLst>
          </p:cNvPr>
          <p:cNvSpPr txBox="1"/>
          <p:nvPr/>
        </p:nvSpPr>
        <p:spPr>
          <a:xfrm>
            <a:off x="214604" y="659363"/>
            <a:ext cx="114579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UROGENITAL SYSTEM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URINARY BLADDER&amp; URETHRA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Dr. Aiman Qais Afar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Surgical Anatomist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College of Medicine / University of  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Mutah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8D91A-7188-7EDA-F91F-F56A1567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9282" y="5209255"/>
            <a:ext cx="4944736" cy="365125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FF00"/>
                </a:solidFill>
                <a:latin typeface="Candara" panose="020E0502030303020204" pitchFamily="34" charset="0"/>
              </a:rPr>
              <a:t>Sunday 7 May 2023</a:t>
            </a:r>
            <a:endParaRPr lang="en-US" sz="3200" b="1" dirty="0">
              <a:solidFill>
                <a:srgbClr val="00FF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E067A-7CDE-8DA6-9222-26B81311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7D14A-36C5-B1A0-F8D3-3649932453A4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A46A5-A2D5-DA29-A2B0-C61B9834E066}"/>
              </a:ext>
            </a:extLst>
          </p:cNvPr>
          <p:cNvSpPr txBox="1"/>
          <p:nvPr/>
        </p:nvSpPr>
        <p:spPr>
          <a:xfrm>
            <a:off x="128296" y="712823"/>
            <a:ext cx="9556881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455" algn="l"/>
                <a:tab pos="129540" algn="l"/>
                <a:tab pos="7194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Neck (inferior angle):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lies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1.5 inches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behind the lower part of the symphysis pubis.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pierced by internal urethral orifice.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a- In male: 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Inferiorly; it rests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base of the prostate gland.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Anteriorly; attached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pubo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-prostatic ligament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Posteriorly, related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ejaculatory duct.</a:t>
            </a:r>
          </a:p>
        </p:txBody>
      </p:sp>
      <p:pic>
        <p:nvPicPr>
          <p:cNvPr id="6" name="Picture 2" descr="Legends Of Surgery on Twitter: &quot;The fascia that separates the prostate and  bladder from the rectum was described in 1836 by French surgeon and  anatomist Charles-Pierre Denonvilliers (1808-1872). It's an important  structure">
            <a:extLst>
              <a:ext uri="{FF2B5EF4-FFF2-40B4-BE49-F238E27FC236}">
                <a16:creationId xmlns:a16="http://schemas.microsoft.com/office/drawing/2014/main" id="{2FC1A866-6FDA-1A08-B71A-3AF8B0B0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55" y="1910096"/>
            <a:ext cx="4809543" cy="431877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EFB13-1E94-86AF-D962-5BF8541B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A27180-66A7-DF0F-7B6A-DDEBBC0A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DCC6CA-37A7-55B4-E5EC-C4B58755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39593-4200-5AE8-029A-39135B2EACE7}"/>
              </a:ext>
            </a:extLst>
          </p:cNvPr>
          <p:cNvSpPr txBox="1"/>
          <p:nvPr/>
        </p:nvSpPr>
        <p:spPr>
          <a:xfrm>
            <a:off x="100303" y="94121"/>
            <a:ext cx="2698881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C1225-280B-CE6A-893C-E5BBECECC5CE}"/>
              </a:ext>
            </a:extLst>
          </p:cNvPr>
          <p:cNvSpPr txBox="1"/>
          <p:nvPr/>
        </p:nvSpPr>
        <p:spPr>
          <a:xfrm>
            <a:off x="0" y="675499"/>
            <a:ext cx="7791061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In female: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    - Inferiorly; it rests on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pelvic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fasica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    - Anteriorly, attached to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b="1" dirty="0" err="1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pubo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-vesical ligament.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    - Posteriorly, related to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anterior wall of the vagina.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Postero</a:t>
            </a: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-superior angles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receive the ureters.</a:t>
            </a:r>
          </a:p>
        </p:txBody>
      </p:sp>
      <p:pic>
        <p:nvPicPr>
          <p:cNvPr id="8196" name="Picture 4" descr="Gynaecology &amp; Obstetrics Notes « Review of Critical Care Medicine">
            <a:extLst>
              <a:ext uri="{FF2B5EF4-FFF2-40B4-BE49-F238E27FC236}">
                <a16:creationId xmlns:a16="http://schemas.microsoft.com/office/drawing/2014/main" id="{2F368133-119D-0CD7-A4B4-06A7AA66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28" y="247183"/>
            <a:ext cx="4496469" cy="362148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ubocervical Ligament">
            <a:extLst>
              <a:ext uri="{FF2B5EF4-FFF2-40B4-BE49-F238E27FC236}">
                <a16:creationId xmlns:a16="http://schemas.microsoft.com/office/drawing/2014/main" id="{5AD2FA0F-4FC4-BB08-9864-450BD1D9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r="1" b="50000"/>
          <a:stretch/>
        </p:blipFill>
        <p:spPr bwMode="auto">
          <a:xfrm>
            <a:off x="171837" y="3052781"/>
            <a:ext cx="5771763" cy="3540335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9185-677A-BC47-1846-E9BBE771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53400" y="6245692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0B72B-1F26-E5F0-090C-5DC9EC643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24396" y="5999938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0FD64-26CD-2334-3122-4EE5B090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9874" y="646901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11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12902-CBF6-006E-CFBF-80D7233362D2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4650C-1FC4-818B-DF30-08E14303F7BA}"/>
              </a:ext>
            </a:extLst>
          </p:cNvPr>
          <p:cNvSpPr txBox="1"/>
          <p:nvPr/>
        </p:nvSpPr>
        <p:spPr>
          <a:xfrm>
            <a:off x="34989" y="712823"/>
            <a:ext cx="12440039" cy="238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</a:t>
            </a: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Interior (mucosa) of the bladder: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lined by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transitional epithelium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and </a:t>
            </a: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shows folds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except the trigone. 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Trigone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(mesodermal in origin)</a:t>
            </a:r>
          </a:p>
          <a:p>
            <a:pPr marL="266065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This is a </a:t>
            </a: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triangular area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on the posterior wall of the bladder wall. </a:t>
            </a:r>
          </a:p>
          <a:p>
            <a:pPr marL="608965" marR="0" indent="-34290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bound by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 lines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connecting the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 ureteric orifices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and the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internal urethral orifice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C293D37-A4B0-A3A8-5E82-327CEAD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924" t="38542" r="27379" b="15625"/>
          <a:stretch>
            <a:fillRect/>
          </a:stretch>
        </p:blipFill>
        <p:spPr bwMode="auto">
          <a:xfrm>
            <a:off x="7787950" y="3075992"/>
            <a:ext cx="3988377" cy="35814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B5CC5F6-F6D7-1F92-2D10-48B0BA90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2972" t="29167" r="27745" b="29167"/>
          <a:stretch>
            <a:fillRect/>
          </a:stretch>
        </p:blipFill>
        <p:spPr bwMode="auto">
          <a:xfrm>
            <a:off x="3055312" y="3101746"/>
            <a:ext cx="4444556" cy="3555645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F5ADFCF-7964-4B4A-8917-99F587B7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1852" y="34769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275B98F-BB99-34B0-D38A-7ADC3290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3518" y="131444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044722-5229-7FDB-99A2-F722A264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510" y="131444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21C5-EA52-232F-EF60-61E1AB0FAA60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86BDF-C9A1-5B73-A274-B199FE70570D}"/>
              </a:ext>
            </a:extLst>
          </p:cNvPr>
          <p:cNvSpPr txBox="1"/>
          <p:nvPr/>
        </p:nvSpPr>
        <p:spPr>
          <a:xfrm>
            <a:off x="128296" y="712823"/>
            <a:ext cx="11730911" cy="1894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8390" algn="dec"/>
                <a:tab pos="57594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lnterureteric ridge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between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ureteric orifices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forms the base of the trigone.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8390" algn="dec"/>
                <a:tab pos="57594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Internal urethral meatus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is situated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at the apex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of the trigone.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8390" algn="dec"/>
                <a:tab pos="57594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In male,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Uvula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of the bladder is a slight elevation behind the internal urethral meatus. It is produced by the median lobe of the prostate.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3F3D5-354B-15BA-53BA-A50FD89C6706}"/>
              </a:ext>
            </a:extLst>
          </p:cNvPr>
          <p:cNvSpPr txBox="1"/>
          <p:nvPr/>
        </p:nvSpPr>
        <p:spPr>
          <a:xfrm>
            <a:off x="100309" y="5958562"/>
            <a:ext cx="9183650" cy="51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065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The mucosa of trigone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smooth,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vascular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elastic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sensitive.</a:t>
            </a:r>
          </a:p>
        </p:txBody>
      </p:sp>
      <p:pic>
        <p:nvPicPr>
          <p:cNvPr id="9218" name="Picture 2" descr="JaypeeDigital | eBook Reader">
            <a:extLst>
              <a:ext uri="{FF2B5EF4-FFF2-40B4-BE49-F238E27FC236}">
                <a16:creationId xmlns:a16="http://schemas.microsoft.com/office/drawing/2014/main" id="{2C05A99E-C22E-0009-47DF-A79383D4E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52" y="2345704"/>
            <a:ext cx="4938855" cy="344190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aypeeDigital | eBook Reader">
            <a:extLst>
              <a:ext uri="{FF2B5EF4-FFF2-40B4-BE49-F238E27FC236}">
                <a16:creationId xmlns:a16="http://schemas.microsoft.com/office/drawing/2014/main" id="{0CC18625-4C1E-9ED2-60D2-73D9C3FD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0" y="2586581"/>
            <a:ext cx="4938854" cy="332907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85C648E-CD2A-1906-D0AA-CC58B435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5646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8DFF7A-09CD-2173-714D-FEBDF93A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5646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85F721-2B37-A7BB-F8DB-46E74A2C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5646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2694E-FFAF-A7FD-1FBE-EE798B24EFB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57409-B8CC-9C4A-DDBD-FAEC3C336EF3}"/>
              </a:ext>
            </a:extLst>
          </p:cNvPr>
          <p:cNvSpPr txBox="1"/>
          <p:nvPr/>
        </p:nvSpPr>
        <p:spPr>
          <a:xfrm>
            <a:off x="-27993" y="703486"/>
            <a:ext cx="12192000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Ligaments of the urinary bladder: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True ligaments;</a:t>
            </a:r>
          </a:p>
          <a:p>
            <a:pPr marL="2286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Median umbilical ligament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oblitrated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urachus)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extending from the apex to the umbilicus.</a:t>
            </a:r>
          </a:p>
        </p:txBody>
      </p:sp>
      <p:pic>
        <p:nvPicPr>
          <p:cNvPr id="11266" name="Picture 2" descr="Unit 28, Inguinal region + Internal surface of anterolateral abdominal wall  Flashcards | Quizlet">
            <a:extLst>
              <a:ext uri="{FF2B5EF4-FFF2-40B4-BE49-F238E27FC236}">
                <a16:creationId xmlns:a16="http://schemas.microsoft.com/office/drawing/2014/main" id="{79A96A8C-59C2-941B-3FE9-5A8B5B933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/>
          <a:stretch/>
        </p:blipFill>
        <p:spPr bwMode="auto">
          <a:xfrm>
            <a:off x="6357257" y="2210446"/>
            <a:ext cx="5710334" cy="4511029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1BD40-94B5-A656-E06F-75101D091FEC}"/>
              </a:ext>
            </a:extLst>
          </p:cNvPr>
          <p:cNvSpPr txBox="1"/>
          <p:nvPr/>
        </p:nvSpPr>
        <p:spPr>
          <a:xfrm>
            <a:off x="-111966" y="3405312"/>
            <a:ext cx="5710333" cy="962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Two medial umbilical ligaments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obliterated umbilical arteries.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7E5FF-6383-00CD-77F1-C6453F0D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C85D8F-D663-0689-4AFD-49B6117E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575" y="6356350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17739E-6607-18EF-0A88-8DA1EB27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4612" y="6356349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B6EEC-D972-F882-A812-8302B14ECBB6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1B5D6-BC08-3F44-6DC2-C7E1B92E4FAA}"/>
              </a:ext>
            </a:extLst>
          </p:cNvPr>
          <p:cNvSpPr txBox="1"/>
          <p:nvPr/>
        </p:nvSpPr>
        <p:spPr>
          <a:xfrm>
            <a:off x="-102637" y="1118857"/>
            <a:ext cx="11702919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4- Posterior true ligament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extends from the bladder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to the sacrum.</a:t>
            </a:r>
          </a:p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5-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Pubo-postatic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(male)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Pubo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-vesical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(female)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ligament;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from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back of the pubis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to the neck of the bladder.</a:t>
            </a:r>
          </a:p>
        </p:txBody>
      </p:sp>
      <p:pic>
        <p:nvPicPr>
          <p:cNvPr id="12290" name="Picture 2" descr="Urinary Bladder , gross features, trigone, arterial and nerve supply ,  Anatomy QA">
            <a:extLst>
              <a:ext uri="{FF2B5EF4-FFF2-40B4-BE49-F238E27FC236}">
                <a16:creationId xmlns:a16="http://schemas.microsoft.com/office/drawing/2014/main" id="{3904EAAD-5D33-153D-72E4-035DDD91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07" y="2726871"/>
            <a:ext cx="5162939" cy="387220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EC166-1A7A-17B1-36C7-1AD5E6A11F16}"/>
              </a:ext>
            </a:extLst>
          </p:cNvPr>
          <p:cNvSpPr txBox="1"/>
          <p:nvPr/>
        </p:nvSpPr>
        <p:spPr>
          <a:xfrm>
            <a:off x="-102637" y="723058"/>
            <a:ext cx="12275975" cy="51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3- Two Lateral true ligaments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extend from the side of the bladder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side of the pelvis.</a:t>
            </a:r>
          </a:p>
        </p:txBody>
      </p:sp>
      <p:pic>
        <p:nvPicPr>
          <p:cNvPr id="12292" name="Picture 4" descr="Pubocervical Ligament">
            <a:extLst>
              <a:ext uri="{FF2B5EF4-FFF2-40B4-BE49-F238E27FC236}">
                <a16:creationId xmlns:a16="http://schemas.microsoft.com/office/drawing/2014/main" id="{330C3A2A-BF6A-CF6C-51E1-246AE5FE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5" y="2577996"/>
            <a:ext cx="3327190" cy="409957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032922-1C0B-8807-9862-2AA58E7B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63750" y="6165809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7218F-A86F-8102-2F36-73C4B41E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094" y="5952379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11DE0-1612-2105-3F50-EB7E54F3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8429" y="6392124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92D6B0-E205-5F7D-FEAE-5EEC38CF904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9BF84-FE3F-2D42-AE27-571BB7873EF0}"/>
              </a:ext>
            </a:extLst>
          </p:cNvPr>
          <p:cNvSpPr txBox="1"/>
          <p:nvPr/>
        </p:nvSpPr>
        <p:spPr>
          <a:xfrm>
            <a:off x="128296" y="712823"/>
            <a:ext cx="10461949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False ligaments; made of the peritoneal folds covering the true ligaments.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Median umbilical fold.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Two medial umbilical folds.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Two lateral false ligaments.</a:t>
            </a:r>
          </a:p>
          <a:p>
            <a:pPr marL="45720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4- Posterior false ligament.</a:t>
            </a:r>
          </a:p>
        </p:txBody>
      </p:sp>
      <p:pic>
        <p:nvPicPr>
          <p:cNvPr id="13314" name="Picture 2" descr="June | 2019 | PAINE Podcast and Medical Blog">
            <a:extLst>
              <a:ext uri="{FF2B5EF4-FFF2-40B4-BE49-F238E27FC236}">
                <a16:creationId xmlns:a16="http://schemas.microsoft.com/office/drawing/2014/main" id="{224A43D0-662C-E42F-F12D-A192C0FC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65" y="1343609"/>
            <a:ext cx="5022903" cy="518014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3314A-D5AD-A60A-B3F1-66216384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02A12-BE41-35B5-3DD3-7DFBD25D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3441" y="6128719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60386-BAA7-A98C-D977-AE0FE049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3115" y="631128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AD8B0E-E291-EE6D-6020-75E17311211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4E669-CAC9-8406-44D0-AFADA7E3CC1D}"/>
              </a:ext>
            </a:extLst>
          </p:cNvPr>
          <p:cNvSpPr txBox="1"/>
          <p:nvPr/>
        </p:nvSpPr>
        <p:spPr>
          <a:xfrm>
            <a:off x="136849" y="712823"/>
            <a:ext cx="11926855" cy="238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6606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Blood supply: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 Arterial supply: 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Superior vesical artery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(patent part of the umbilical artery).</a:t>
            </a:r>
          </a:p>
          <a:p>
            <a:pPr marL="0" marR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Inferior vesical artery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(in male) or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vaginal and uterine arteries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(in female) from the anterior division of the internal iliac artery.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49AED-8109-7C8A-1898-974F0D617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2" t="15510" r="32806" b="40680"/>
          <a:stretch/>
        </p:blipFill>
        <p:spPr>
          <a:xfrm>
            <a:off x="6372808" y="2665991"/>
            <a:ext cx="5699449" cy="4087355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8434" name="Picture 2" descr="021A - Pelvis Viscera 1: Urinary Bladder and Rectum Flashcards | Memorang">
            <a:extLst>
              <a:ext uri="{FF2B5EF4-FFF2-40B4-BE49-F238E27FC236}">
                <a16:creationId xmlns:a16="http://schemas.microsoft.com/office/drawing/2014/main" id="{EB06369D-04E7-67DE-EA89-AAF3DD46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2" y="3101747"/>
            <a:ext cx="5114925" cy="368617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1211C-CDBB-F40F-F497-1CF9E4E6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250" y="34769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EB6B58-81A6-46A2-C7F7-9310F3CE1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2808" y="101393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EACC0-13A6-CB48-FC8F-A832D988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8085" y="239572"/>
            <a:ext cx="399661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A0F2E-BC78-EE92-81F6-E91964856971}"/>
              </a:ext>
            </a:extLst>
          </p:cNvPr>
          <p:cNvSpPr txBox="1"/>
          <p:nvPr/>
        </p:nvSpPr>
        <p:spPr>
          <a:xfrm>
            <a:off x="128296" y="131445"/>
            <a:ext cx="3453104" cy="651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7C758-D2A7-3428-4251-C5046CE017E7}"/>
              </a:ext>
            </a:extLst>
          </p:cNvPr>
          <p:cNvSpPr txBox="1"/>
          <p:nvPr/>
        </p:nvSpPr>
        <p:spPr>
          <a:xfrm>
            <a:off x="128296" y="712823"/>
            <a:ext cx="11786896" cy="2684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 Venous drainage: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veins form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venous plexus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; then drain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internal iliac vein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Lymphatic drainage:</a:t>
            </a:r>
          </a:p>
          <a:p>
            <a:pPr marL="45720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1- Mostly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external iliac lymph nodes.</a:t>
            </a:r>
          </a:p>
          <a:p>
            <a:pPr marL="45720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Partly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internal iliac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common iliac lymph nodes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4BF12-4B30-2F44-C2D7-195FB26DC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7" t="28163" r="28214" b="33741"/>
          <a:stretch/>
        </p:blipFill>
        <p:spPr>
          <a:xfrm>
            <a:off x="276808" y="3380866"/>
            <a:ext cx="7133485" cy="3345689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pic>
        <p:nvPicPr>
          <p:cNvPr id="17410" name="Picture 2" descr="Inferior vesical artery: Anatomy, branches, supply | Kenhub">
            <a:extLst>
              <a:ext uri="{FF2B5EF4-FFF2-40B4-BE49-F238E27FC236}">
                <a16:creationId xmlns:a16="http://schemas.microsoft.com/office/drawing/2014/main" id="{AB3A704D-2CDC-43A6-DD74-1A1A876E5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2" y="3376145"/>
            <a:ext cx="3523765" cy="3330270"/>
          </a:xfrm>
          <a:prstGeom prst="rect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66CE57-480D-1299-1652-C7604470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6910" y="92076"/>
            <a:ext cx="4191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E01A06C3-67BF-29AE-FF71-C99B074019FA}"/>
              </a:ext>
            </a:extLst>
          </p:cNvPr>
          <p:cNvSpPr txBox="1">
            <a:spLocks/>
          </p:cNvSpPr>
          <p:nvPr/>
        </p:nvSpPr>
        <p:spPr>
          <a:xfrm>
            <a:off x="9175920" y="2015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Wednesday 11 April 2022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3A4AEA6D-C6CA-D10A-AD00-65F9F54E6613}"/>
              </a:ext>
            </a:extLst>
          </p:cNvPr>
          <p:cNvSpPr txBox="1">
            <a:spLocks/>
          </p:cNvSpPr>
          <p:nvPr/>
        </p:nvSpPr>
        <p:spPr>
          <a:xfrm>
            <a:off x="8077200" y="190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55C90-A1C0-FDA7-4B11-72A5E0E6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7 May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FE0A4-917C-C19D-1633-6CAF1884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Al- Maathidy</a:t>
            </a:r>
          </a:p>
        </p:txBody>
      </p:sp>
    </p:spTree>
    <p:extLst>
      <p:ext uri="{BB962C8B-B14F-4D97-AF65-F5344CB8AC3E}">
        <p14:creationId xmlns:p14="http://schemas.microsoft.com/office/powerpoint/2010/main" val="42575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0875FB-732C-97FD-4DEB-C4B447D3D25F}"/>
              </a:ext>
            </a:extLst>
          </p:cNvPr>
          <p:cNvSpPr txBox="1"/>
          <p:nvPr/>
        </p:nvSpPr>
        <p:spPr>
          <a:xfrm>
            <a:off x="128296" y="131445"/>
            <a:ext cx="3453104" cy="651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862DC-A011-8F1A-E87F-CD36C65B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427" y="3461174"/>
            <a:ext cx="4508332" cy="3288076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29E9B-0943-AFD7-A881-F4C56C6DB1A1}"/>
              </a:ext>
            </a:extLst>
          </p:cNvPr>
          <p:cNvSpPr txBox="1"/>
          <p:nvPr/>
        </p:nvSpPr>
        <p:spPr>
          <a:xfrm>
            <a:off x="24599" y="712823"/>
            <a:ext cx="12531902" cy="2684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Nerve supply:</a:t>
            </a:r>
          </a:p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Sympathetic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T11, 12 and L 1, 2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segments of the spinal cord. </a:t>
            </a:r>
          </a:p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  <a:tab pos="466725" algn="l"/>
                <a:tab pos="666750" algn="l"/>
                <a:tab pos="770255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- It is inhibitory to the muscle wall and motor to the sphincter.</a:t>
            </a:r>
          </a:p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Parasympathetic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from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 2, 3, 4.</a:t>
            </a:r>
          </a:p>
          <a:p>
            <a:pPr marL="0" marR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       - It is motor to the muscle wall and inhibitory to the sphincter (</a:t>
            </a:r>
            <a:r>
              <a:rPr lang="en-US" sz="2800" b="1" dirty="0" err="1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micturation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B3B2DB-232A-E3BE-F6F9-4F9F974B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545152-1119-62EE-395E-557EA109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356349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06E36F-5C36-242B-B64D-0A3A2A9D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8584" y="6325279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19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BDC89-B58C-6683-AB75-F25C79C5C090}"/>
              </a:ext>
            </a:extLst>
          </p:cNvPr>
          <p:cNvSpPr txBox="1"/>
          <p:nvPr/>
        </p:nvSpPr>
        <p:spPr>
          <a:xfrm>
            <a:off x="72310" y="653699"/>
            <a:ext cx="11833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Site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marR="0" algn="justLow"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During childhood,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is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 abdominal organ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because the pelvis is narrow.</a:t>
            </a:r>
          </a:p>
          <a:p>
            <a:pPr marL="0" marR="0" algn="justLow">
              <a:spcBef>
                <a:spcPts val="0"/>
              </a:spcBef>
              <a:spcAft>
                <a:spcPts val="0"/>
              </a:spcAft>
              <a:tabLst>
                <a:tab pos="129540" algn="l"/>
                <a:tab pos="129540" algn="l"/>
                <a:tab pos="266065" algn="l"/>
              </a:tabLst>
            </a:pPr>
            <a:r>
              <a:rPr lang="en-US" sz="24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At puberty,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 lies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in the pelvic cavity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D6AAA-3A31-0492-0214-2C3F73A42286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CA4BA-37B6-6D9C-58AE-DCF998C9E6D5}"/>
              </a:ext>
            </a:extLst>
          </p:cNvPr>
          <p:cNvSpPr txBox="1"/>
          <p:nvPr/>
        </p:nvSpPr>
        <p:spPr>
          <a:xfrm>
            <a:off x="3511" y="1823011"/>
            <a:ext cx="11292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When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bladder is distended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it raises upwards above the upper border of the symphysis pubis and comes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into direct contact with the anterior abdominal wall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lang="en-US" dirty="0"/>
          </a:p>
        </p:txBody>
      </p:sp>
      <p:pic>
        <p:nvPicPr>
          <p:cNvPr id="4098" name="Picture 2" descr="Lower urinary tract obstruction (LUTO) | Children's Minnesota">
            <a:extLst>
              <a:ext uri="{FF2B5EF4-FFF2-40B4-BE49-F238E27FC236}">
                <a16:creationId xmlns:a16="http://schemas.microsoft.com/office/drawing/2014/main" id="{483E187F-139E-1FA5-C8FB-4729E86C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75" y="3126718"/>
            <a:ext cx="4520662" cy="349323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C23148-1B62-3498-FC81-9FB15B67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33750" r="27929" b="21250"/>
          <a:stretch>
            <a:fillRect/>
          </a:stretch>
        </p:blipFill>
        <p:spPr bwMode="auto">
          <a:xfrm>
            <a:off x="264630" y="3126718"/>
            <a:ext cx="5249762" cy="3599837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10242" name="Picture 2" descr="How to Recognize When A Child Has An Overactive Bladder - Health Beat">
            <a:extLst>
              <a:ext uri="{FF2B5EF4-FFF2-40B4-BE49-F238E27FC236}">
                <a16:creationId xmlns:a16="http://schemas.microsoft.com/office/drawing/2014/main" id="{7F04D0AD-BC65-11B2-94AD-68453FB3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99" y="3694922"/>
            <a:ext cx="1733668" cy="26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86D43-1176-4A35-8D05-49472A7D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0275" y="14296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11F6C-D4A2-B238-BE10-42B14AA5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675" y="-28253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7D798-9387-B7C0-4BD8-ECD6A4B4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942" y="380012"/>
            <a:ext cx="439063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2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44" y="2561675"/>
            <a:ext cx="7693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a full bladder may ascend to the level of the umbilicus.</a:t>
            </a:r>
          </a:p>
        </p:txBody>
      </p:sp>
    </p:spTree>
    <p:extLst>
      <p:ext uri="{BB962C8B-B14F-4D97-AF65-F5344CB8AC3E}">
        <p14:creationId xmlns:p14="http://schemas.microsoft.com/office/powerpoint/2010/main" val="349263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B00614-D549-A453-13BA-1494D618ADD9}"/>
              </a:ext>
            </a:extLst>
          </p:cNvPr>
          <p:cNvSpPr txBox="1"/>
          <p:nvPr/>
        </p:nvSpPr>
        <p:spPr>
          <a:xfrm>
            <a:off x="56376" y="122547"/>
            <a:ext cx="2894822" cy="65133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065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Female Urethra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F1BC4-B49D-D00D-9B3C-3FAEBDB11464}"/>
              </a:ext>
            </a:extLst>
          </p:cNvPr>
          <p:cNvSpPr txBox="1"/>
          <p:nvPr/>
        </p:nvSpPr>
        <p:spPr>
          <a:xfrm>
            <a:off x="0" y="703492"/>
            <a:ext cx="11131420" cy="2795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2000"/>
              </a:lnSpc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The female urethra is very short, </a:t>
            </a:r>
            <a:r>
              <a:rPr lang="en-US" sz="2400" b="1" dirty="0" smtClean="0">
                <a:latin typeface="Candara" panose="020E0502030303020204" pitchFamily="34" charset="0"/>
              </a:rPr>
              <a:t>approximately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4 cm long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6 mm in diameter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 It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wider and more dilatable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than the male urethra.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begins from the bladder neck at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internal urethral orifice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and descends downwards and forwards, traversing the deep perineal pouch.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opens by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external urethral orifice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vestibule of the vagina. 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surrounded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 internal urethral sphincter.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A2E50-8CB5-FDB0-28DE-61B45740B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52" t="30678" r="27755" b="38231"/>
          <a:stretch/>
        </p:blipFill>
        <p:spPr>
          <a:xfrm>
            <a:off x="6642564" y="3429000"/>
            <a:ext cx="5347272" cy="3293706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5362" name="Picture 2" descr="How to Find the Urethra and Avoid UTIs: A Guide for Female Catheter Users -  CompactCath">
            <a:extLst>
              <a:ext uri="{FF2B5EF4-FFF2-40B4-BE49-F238E27FC236}">
                <a16:creationId xmlns:a16="http://schemas.microsoft.com/office/drawing/2014/main" id="{93E436F8-52E8-2E7E-6D3C-04A72AC3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2" y="3554630"/>
            <a:ext cx="5347272" cy="316807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C8C5DE2-31F9-FC21-7161-39BBC37E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7217" y="15242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3152F84-8E8D-394C-257D-408B0E4A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8451" y="138214"/>
            <a:ext cx="346943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DDB847-95F5-A40C-2F22-FB733627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217" y="1240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5D9E23-40F9-9F60-A3D6-47D776A7DB20}"/>
              </a:ext>
            </a:extLst>
          </p:cNvPr>
          <p:cNvSpPr txBox="1"/>
          <p:nvPr/>
        </p:nvSpPr>
        <p:spPr>
          <a:xfrm>
            <a:off x="128296" y="131445"/>
            <a:ext cx="2894822" cy="63863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95660-EF1A-4F14-219F-E580348C5790}"/>
              </a:ext>
            </a:extLst>
          </p:cNvPr>
          <p:cNvSpPr txBox="1"/>
          <p:nvPr/>
        </p:nvSpPr>
        <p:spPr>
          <a:xfrm>
            <a:off x="72310" y="727089"/>
            <a:ext cx="12015496" cy="2684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874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Begins,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internal urethral orifice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 the urinary bladder.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874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Ends: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external urethral orifice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at the tip of the glans penis. 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874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		     - The narrowest point in the whole male urethra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44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Length: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is about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20 cm long.</a:t>
            </a:r>
          </a:p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44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Divisions (parts):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It is divided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 parts</a:t>
            </a:r>
          </a:p>
        </p:txBody>
      </p:sp>
      <p:pic>
        <p:nvPicPr>
          <p:cNvPr id="14338" name="Picture 2" descr="Functional Anatomy of the Male Urethra for the Reconstructive Surgeon |  SpringerLink">
            <a:extLst>
              <a:ext uri="{FF2B5EF4-FFF2-40B4-BE49-F238E27FC236}">
                <a16:creationId xmlns:a16="http://schemas.microsoft.com/office/drawing/2014/main" id="{460E5A2C-0113-AA4C-FA1A-15AF7782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5" y="3446908"/>
            <a:ext cx="4385346" cy="329061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09306-4D36-46AF-83A2-22756BF5A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8" t="44133" r="49184" b="15919"/>
          <a:stretch/>
        </p:blipFill>
        <p:spPr>
          <a:xfrm>
            <a:off x="7418887" y="2450969"/>
            <a:ext cx="4404942" cy="4226730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A02F4F-9F4E-29D4-A6F1-D139BF06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0629" y="42213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59EC56-CEE1-A83F-7F6D-549C51F6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180301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50137-A8D8-5DAD-1246-10BEB7CC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8033" y="271132"/>
            <a:ext cx="41832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5712-4F6F-92BC-495B-F98C7F251877}"/>
              </a:ext>
            </a:extLst>
          </p:cNvPr>
          <p:cNvSpPr txBox="1"/>
          <p:nvPr/>
        </p:nvSpPr>
        <p:spPr>
          <a:xfrm>
            <a:off x="146956" y="816152"/>
            <a:ext cx="6020579" cy="531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I- Prostatic Urethra: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about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 cm long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</a:tabLs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pierces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base of the prostate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and exits from its apex.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70255" algn="l"/>
              </a:tabLs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widest and most dilatable division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of the male urethra.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70255" algn="l"/>
              </a:tabLs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lies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nearer the anterior surfaces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of the prostate.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581BA-B2C2-9751-DD79-D19C1B2ECD8F}"/>
              </a:ext>
            </a:extLst>
          </p:cNvPr>
          <p:cNvSpPr txBox="1"/>
          <p:nvPr/>
        </p:nvSpPr>
        <p:spPr>
          <a:xfrm>
            <a:off x="128296" y="131445"/>
            <a:ext cx="2894822" cy="63863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530" name="Picture 2" descr="Urethral Strictures Overview, Symptoms, Diagnosis &amp; Treatment Options">
            <a:extLst>
              <a:ext uri="{FF2B5EF4-FFF2-40B4-BE49-F238E27FC236}">
                <a16:creationId xmlns:a16="http://schemas.microsoft.com/office/drawing/2014/main" id="{D5B6B8A3-6164-730A-2035-146FCD55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06" y="459764"/>
            <a:ext cx="5467738" cy="564245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C42A6-7606-811C-DAE0-BF99B19B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FADC5-FBAF-8E05-0869-7777A387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9A110-B350-FFAB-8B0B-8B67818F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A9826-CAD4-AF51-4344-C10D74AA3A41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FDF39-7AF0-9624-A421-2548A61BE20C}"/>
              </a:ext>
            </a:extLst>
          </p:cNvPr>
          <p:cNvSpPr txBox="1"/>
          <p:nvPr/>
        </p:nvSpPr>
        <p:spPr>
          <a:xfrm>
            <a:off x="0" y="712823"/>
            <a:ext cx="12063704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770255" algn="l"/>
                <a:tab pos="457200" algn="l"/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posterior wall presents a number of features.</a:t>
            </a:r>
          </a:p>
          <a:p>
            <a:pPr marL="1143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1- Urethral crest,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 median longitudinal elevation.</a:t>
            </a:r>
          </a:p>
          <a:p>
            <a:pPr marL="1143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Prostatic sinuses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shallow grooves around 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urehral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crest receiving the opening of the prostatic glands.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C480D-B573-EC6F-2498-9FAE4D9ADC03}"/>
              </a:ext>
            </a:extLst>
          </p:cNvPr>
          <p:cNvSpPr txBox="1"/>
          <p:nvPr/>
        </p:nvSpPr>
        <p:spPr>
          <a:xfrm>
            <a:off x="16323" y="2735909"/>
            <a:ext cx="5563383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3- Seminal colliculus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is a swelling in the middle of the urethral crest showing 3 openings;</a:t>
            </a:r>
          </a:p>
          <a:p>
            <a:pPr marL="4572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a- The opening of the prostatic utricle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(homologue the uterus in female).</a:t>
            </a:r>
          </a:p>
          <a:p>
            <a:pPr marL="4572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lateral openings of the ejaculatory ducts.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392F2DF9-84AA-6367-102B-41EA94BF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88" y="2296166"/>
            <a:ext cx="6209004" cy="39532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702F5E5-F187-27CE-4FE7-C217634A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E1DE3D-7883-22A1-0EF1-D4112C27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8CFC1B-6F7D-5A7A-CD24-8DE13BDE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A92D6-5F28-F4F9-EF6E-32897BAD7B47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D0F0A-29CC-12A7-9148-4CAB97887CEC}"/>
              </a:ext>
            </a:extLst>
          </p:cNvPr>
          <p:cNvSpPr txBox="1"/>
          <p:nvPr/>
        </p:nvSpPr>
        <p:spPr>
          <a:xfrm>
            <a:off x="0" y="712823"/>
            <a:ext cx="7214896" cy="1938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II- Membranous Urethra: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about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cm long</a:t>
            </a:r>
          </a:p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narrowest division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of the mal urethra.</a:t>
            </a:r>
          </a:p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traverses deep perineal pouch.</a:t>
            </a:r>
          </a:p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surrounded by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sphincter of the urethra. </a:t>
            </a:r>
          </a:p>
        </p:txBody>
      </p:sp>
      <p:pic>
        <p:nvPicPr>
          <p:cNvPr id="20482" name="Picture 2" descr="Ultrasound Study of the Urethra | SpringerLink">
            <a:extLst>
              <a:ext uri="{FF2B5EF4-FFF2-40B4-BE49-F238E27FC236}">
                <a16:creationId xmlns:a16="http://schemas.microsoft.com/office/drawing/2014/main" id="{689BB9AF-CAA2-70A5-96A8-9C6361AF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95" y="336958"/>
            <a:ext cx="4659863" cy="370422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53BDB-66B7-AD96-1E85-F0D2DAE85EE4}"/>
              </a:ext>
            </a:extLst>
          </p:cNvPr>
          <p:cNvSpPr txBox="1"/>
          <p:nvPr/>
        </p:nvSpPr>
        <p:spPr>
          <a:xfrm>
            <a:off x="0" y="2843384"/>
            <a:ext cx="6897655" cy="148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III- Spongy (Penile) Urethra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about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15 cm long</a:t>
            </a:r>
          </a:p>
          <a:p>
            <a:pPr marL="228600" marR="0" lvl="0" indent="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transverses the bulb of the penis and corpus spongiosum.</a:t>
            </a:r>
          </a:p>
        </p:txBody>
      </p:sp>
      <p:pic>
        <p:nvPicPr>
          <p:cNvPr id="20484" name="Picture 4" descr="Figure 5 from Imaging of male pelvic trauma. | Semantic Scholar">
            <a:extLst>
              <a:ext uri="{FF2B5EF4-FFF2-40B4-BE49-F238E27FC236}">
                <a16:creationId xmlns:a16="http://schemas.microsoft.com/office/drawing/2014/main" id="{0B8B7AF3-A226-D5D1-0720-00C66136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73" y="4172727"/>
            <a:ext cx="2190207" cy="259065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2F899B-6360-12F3-B30B-6675F07311A5}"/>
              </a:ext>
            </a:extLst>
          </p:cNvPr>
          <p:cNvSpPr txBox="1"/>
          <p:nvPr/>
        </p:nvSpPr>
        <p:spPr>
          <a:xfrm>
            <a:off x="128295" y="4417050"/>
            <a:ext cx="8402369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presents 2 dilatation</a:t>
            </a:r>
          </a:p>
          <a:p>
            <a:pPr marL="571500" marR="0" lvl="0" indent="-342900" algn="justLow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7025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Intrabulbar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fossa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at its beginning in the bulb.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b- Fossa terminalis (navicularis)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at its termination in the glans.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58FE9F-BE7F-68F0-6EEE-108A3BA7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A1D5ED3-364D-64B2-2A9B-56533EED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752AEBB-AC8A-9D2A-2189-E75CFC5B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9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64250-AFC7-D4CF-3D8F-24CD7E4E6383}"/>
              </a:ext>
            </a:extLst>
          </p:cNvPr>
          <p:cNvSpPr txBox="1"/>
          <p:nvPr/>
        </p:nvSpPr>
        <p:spPr>
          <a:xfrm>
            <a:off x="128296" y="131445"/>
            <a:ext cx="2894822" cy="63863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52D95-C251-469F-18EE-7D8803EC6BFC}"/>
              </a:ext>
            </a:extLst>
          </p:cNvPr>
          <p:cNvSpPr txBox="1"/>
          <p:nvPr/>
        </p:nvSpPr>
        <p:spPr>
          <a:xfrm>
            <a:off x="128296" y="801366"/>
            <a:ext cx="11693589" cy="2158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Urethral sphincters: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1- Internal urethral sphincter (sphincter vesicae).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surrounds the neck of the bladder and the prostatic urethra above the opening of the ejaculatory ducts.</a:t>
            </a:r>
          </a:p>
        </p:txBody>
      </p:sp>
      <p:pic>
        <p:nvPicPr>
          <p:cNvPr id="19458" name="Picture 2" descr="JaypeeDigital | eBook Reader">
            <a:extLst>
              <a:ext uri="{FF2B5EF4-FFF2-40B4-BE49-F238E27FC236}">
                <a16:creationId xmlns:a16="http://schemas.microsoft.com/office/drawing/2014/main" id="{5C441D34-01CB-6196-E7AB-B303BABD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33" y="2476674"/>
            <a:ext cx="5154625" cy="420540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87E47-C1CA-9DB6-ECC8-9E7770CC2C5A}"/>
              </a:ext>
            </a:extLst>
          </p:cNvPr>
          <p:cNvSpPr txBox="1"/>
          <p:nvPr/>
        </p:nvSpPr>
        <p:spPr>
          <a:xfrm>
            <a:off x="128296" y="3025104"/>
            <a:ext cx="65773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</a:rPr>
              <a:t>It is smooth muscle fibers. 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</a:rPr>
              <a:t>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</a:rPr>
              <a:t>involuntary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</a:rPr>
              <a:t> and supplied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</a:rPr>
              <a:t>autonomic fibers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tabLst>
                <a:tab pos="316230" algn="l"/>
                <a:tab pos="3088640" algn="l"/>
              </a:tabLst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This </a:t>
            </a:r>
            <a:r>
              <a:rPr lang="en-US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sphincter contracts during ejaculation to prevent retrograde ejaculation (ejaculatory reflux) of semen into the </a:t>
            </a:r>
            <a:r>
              <a:rPr lang="en-US" sz="28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bladder.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48F93A-2D11-0FA5-DF49-45768AC0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061" y="22393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78901-6E46-3236-55B6-740AF7C5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68413" y="5616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0102F0-36C7-E76A-02A3-62363A3B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5873" y="17592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6B2DFC-44C5-C6FC-C78F-989FACDEB928}"/>
              </a:ext>
            </a:extLst>
          </p:cNvPr>
          <p:cNvSpPr txBox="1"/>
          <p:nvPr/>
        </p:nvSpPr>
        <p:spPr>
          <a:xfrm>
            <a:off x="65314" y="712823"/>
            <a:ext cx="11917524" cy="2158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2- External urethral sphincter (sphincter urethrae) 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surrounds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membranous urethra in the deep perineal pouch.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 striated muscle fibers.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voluntary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 and supplied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perineal branch of the pudendal nerve.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21CD3-1AAF-96A2-B12C-4B337F82A745}"/>
              </a:ext>
            </a:extLst>
          </p:cNvPr>
          <p:cNvSpPr txBox="1"/>
          <p:nvPr/>
        </p:nvSpPr>
        <p:spPr>
          <a:xfrm>
            <a:off x="153955" y="57009"/>
            <a:ext cx="2894822" cy="65133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anose="020E0502030303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54" name="Picture 2" descr="PATH 581: Resident presentation on neoplasia (Liu) Flashcards | Quizlet">
            <a:extLst>
              <a:ext uri="{FF2B5EF4-FFF2-40B4-BE49-F238E27FC236}">
                <a16:creationId xmlns:a16="http://schemas.microsoft.com/office/drawing/2014/main" id="{30F06DCB-A809-D641-5DC1-0A242104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3" y="2877894"/>
            <a:ext cx="6134730" cy="384034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Pelvis and Perineum | Basicmedical Key">
            <a:extLst>
              <a:ext uri="{FF2B5EF4-FFF2-40B4-BE49-F238E27FC236}">
                <a16:creationId xmlns:a16="http://schemas.microsoft.com/office/drawing/2014/main" id="{2CF9C281-8F09-ADBB-7D15-D68B137A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18" y="2945607"/>
            <a:ext cx="2652094" cy="381266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B506A-21DF-665A-8A09-EE0C780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4494" y="32319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66DE9-160B-784A-4300-1A407D1F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02724" y="5700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04A29-C4B1-8754-55CF-2F077518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3208" y="589371"/>
            <a:ext cx="41832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4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C21E5-50FE-F28A-EDE8-6A44B8C3C64E}"/>
              </a:ext>
            </a:extLst>
          </p:cNvPr>
          <p:cNvSpPr txBox="1"/>
          <p:nvPr/>
        </p:nvSpPr>
        <p:spPr>
          <a:xfrm>
            <a:off x="-1" y="712823"/>
            <a:ext cx="12367967" cy="163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230" algn="l"/>
                <a:tab pos="30886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Lymphatic drainage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1- The prostatic and membranous part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 drain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internal iliac lymph nodes.</a:t>
            </a:r>
          </a:p>
          <a:p>
            <a:pPr marL="0" marR="0" lvl="0" indent="0" algn="l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2 - The penile (spongy) urethra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drains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deep inguinal lymph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6034C-9221-721D-C258-90F7D44AEEF0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Male Urethra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4580" name="Picture 4" descr="drainage of superficial inguinal lymph nodes for Sale OFF58%">
            <a:extLst>
              <a:ext uri="{FF2B5EF4-FFF2-40B4-BE49-F238E27FC236}">
                <a16:creationId xmlns:a16="http://schemas.microsoft.com/office/drawing/2014/main" id="{EDA93FF8-8CA7-0D73-724D-1D491500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48" y="2345515"/>
            <a:ext cx="6473313" cy="437596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A6C3D-FF4D-6A87-B9B7-AD79F554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4107" y="635634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7 May 2023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411B2-3306-755C-59D0-5EEDECF9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81269" y="6062387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E8E9B-846A-1E74-3634-515A2ACD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687BA-5EA8-4B07-9BA6-4A40CB0090B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A10DEC-3110-ABCC-7481-51C5EB47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" y="0"/>
            <a:ext cx="1210180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0B0E4-67B6-992A-9C96-C6865388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3304" y="4446229"/>
            <a:ext cx="6717296" cy="365125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Sunday 7 May 2023</a:t>
            </a:r>
            <a:endParaRPr lang="en-US" sz="4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DB55F-B5D1-A578-10F0-0640AA04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19" y="3970610"/>
            <a:ext cx="7810872" cy="365125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Candara" panose="020E0502030303020204" pitchFamily="34" charset="0"/>
              </a:rPr>
              <a:t>Dr. Aiman Al- Maathidy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C191D-2238-B12A-7C0C-B8BAABA9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5F933D-BD71-B4A7-6248-096C0D780EBF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990E0-71E9-FF25-8082-05F3202AA656}"/>
              </a:ext>
            </a:extLst>
          </p:cNvPr>
          <p:cNvSpPr txBox="1"/>
          <p:nvPr/>
        </p:nvSpPr>
        <p:spPr>
          <a:xfrm>
            <a:off x="0" y="712823"/>
            <a:ext cx="12063704" cy="141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>
              <a:lnSpc>
                <a:spcPct val="122000"/>
              </a:lnSpc>
              <a:tabLst>
                <a:tab pos="283845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Size: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average capacity of the bladder is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250 cc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but it can accommodate up to </a:t>
            </a:r>
            <a:r>
              <a:rPr lang="en-US" sz="24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500 cc 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of urine without discomfort</a:t>
            </a:r>
            <a:r>
              <a:rPr lang="en-US" sz="2400" b="1" dirty="0" smtClean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/>
              <a:t> </a:t>
            </a:r>
            <a:r>
              <a:rPr lang="en-US" sz="2400" b="1" dirty="0">
                <a:latin typeface="Candara" panose="020E0502030303020204" pitchFamily="34" charset="0"/>
              </a:rPr>
              <a:t>The walls of the bladder are composed chiefly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detrusor muscle. </a:t>
            </a:r>
            <a:endParaRPr lang="en-US" sz="2400" b="1" dirty="0">
              <a:solidFill>
                <a:srgbClr val="FF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540F4-7B7A-8376-50EF-6C44888A2BE5}"/>
              </a:ext>
            </a:extLst>
          </p:cNvPr>
          <p:cNvSpPr txBox="1"/>
          <p:nvPr/>
        </p:nvSpPr>
        <p:spPr>
          <a:xfrm>
            <a:off x="128296" y="2125517"/>
            <a:ext cx="3268047" cy="231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** Shape and surfaces:</a:t>
            </a:r>
          </a:p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When the bladder is hardened in situ, it has the shape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four-sided pyramid.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0C9B0-27D6-EF9C-10EF-0ABAA5ABE112}"/>
              </a:ext>
            </a:extLst>
          </p:cNvPr>
          <p:cNvSpPr txBox="1"/>
          <p:nvPr/>
        </p:nvSpPr>
        <p:spPr>
          <a:xfrm>
            <a:off x="128296" y="5262860"/>
            <a:ext cx="10748865" cy="11070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It has 4 surfaces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superior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posterior (base)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and right and left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inferior-lateral.</a:t>
            </a:r>
          </a:p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540" algn="l"/>
                <a:tab pos="129540" algn="l"/>
                <a:tab pos="26606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4 angles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anterior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(apex),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inferior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(neck),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and 2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posterior-superior.</a:t>
            </a:r>
          </a:p>
        </p:txBody>
      </p:sp>
      <p:pic>
        <p:nvPicPr>
          <p:cNvPr id="3074" name="Picture 2" descr="Urinary Bladder , gross features, trigone, arterial and nerve supply ,  Anatomy QA">
            <a:extLst>
              <a:ext uri="{FF2B5EF4-FFF2-40B4-BE49-F238E27FC236}">
                <a16:creationId xmlns:a16="http://schemas.microsoft.com/office/drawing/2014/main" id="{9D13F514-B1E0-A0DA-E6F0-62AFC0345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65" y="1819469"/>
            <a:ext cx="8658411" cy="326840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8EA3BA6-9E50-2510-3EE3-47442D99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8991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D607A74-1F85-20F4-1AB2-860C735D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8991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10F42B1-4D88-22E8-042B-0310D0A1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8991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A5AF1-A9C4-B5A1-8AEC-A98428F6A68E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3788B-F049-7819-F45E-6C5D96A7F653}"/>
              </a:ext>
            </a:extLst>
          </p:cNvPr>
          <p:cNvSpPr txBox="1"/>
          <p:nvPr/>
        </p:nvSpPr>
        <p:spPr>
          <a:xfrm>
            <a:off x="54189" y="791201"/>
            <a:ext cx="70544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Peritoneal covering: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3336925" algn="l"/>
                <a:tab pos="4038600" algn="l"/>
                <a:tab pos="3336925" algn="l"/>
                <a:tab pos="388620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In male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peritoneum covers the superior surface and upper part of the base.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3336925" algn="l"/>
                <a:tab pos="4038600" algn="l"/>
                <a:tab pos="3336925" algn="l"/>
                <a:tab pos="3886200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The reflection of the peritoneum from the rectum to the upper part of the base forming </a:t>
            </a:r>
            <a:r>
              <a:rPr lang="en-US" sz="28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recto-vesical pouch.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610B8-685A-79A4-B736-EA09AA50E7A9}"/>
              </a:ext>
            </a:extLst>
          </p:cNvPr>
          <p:cNvSpPr txBox="1"/>
          <p:nvPr/>
        </p:nvSpPr>
        <p:spPr>
          <a:xfrm>
            <a:off x="128296" y="3974177"/>
            <a:ext cx="72811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36925" algn="l"/>
                <a:tab pos="4038600" algn="l"/>
                <a:tab pos="3336925" algn="l"/>
                <a:tab pos="38100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b- In female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only the superior surface is covered by peritoneum.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36925" algn="l"/>
                <a:tab pos="4038600" algn="l"/>
                <a:tab pos="1828800" algn="l"/>
                <a:tab pos="333692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- The reflection of the peritoneum from the uterus to the superior surface of the bladder forming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the utero-vesical pouch.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C27B3A-E59D-048E-6473-39A6A259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84" y="162877"/>
            <a:ext cx="4059971" cy="653224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1781B-8E83-3FB4-6DCA-217661D4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F2799-BF1B-7EFF-72EE-7C74D069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9C4017-6712-CADC-719F-3F709EEE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4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AA5AE-3D7A-A4D8-1092-51D835B90D3D}"/>
              </a:ext>
            </a:extLst>
          </p:cNvPr>
          <p:cNvSpPr txBox="1"/>
          <p:nvPr/>
        </p:nvSpPr>
        <p:spPr>
          <a:xfrm>
            <a:off x="128296" y="131445"/>
            <a:ext cx="2894822" cy="58137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71264-1285-40B8-D59F-D998CF616D55}"/>
              </a:ext>
            </a:extLst>
          </p:cNvPr>
          <p:cNvSpPr txBox="1"/>
          <p:nvPr/>
        </p:nvSpPr>
        <p:spPr>
          <a:xfrm>
            <a:off x="127518" y="712823"/>
            <a:ext cx="11852210" cy="163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** Relations of the urinary bladder: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8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Relations of the surfaces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885190" algn="l"/>
              </a:tabLst>
            </a:pPr>
            <a:r>
              <a:rPr lang="en-US" sz="2800" b="1" dirty="0">
                <a:solidFill>
                  <a:schemeClr val="accent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Superior surface: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is covered by peritoneum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F18F-26DE-8618-4D01-E0E8460607AB}"/>
              </a:ext>
            </a:extLst>
          </p:cNvPr>
          <p:cNvSpPr txBox="1"/>
          <p:nvPr/>
        </p:nvSpPr>
        <p:spPr>
          <a:xfrm>
            <a:off x="127518" y="2637159"/>
            <a:ext cx="44832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a- In male: </a:t>
            </a:r>
            <a:r>
              <a:rPr lang="en-US" sz="2800" b="1" dirty="0">
                <a:latin typeface="Candara" panose="020E0502030303020204" pitchFamily="34" charset="0"/>
              </a:rPr>
              <a:t>It is related to</a:t>
            </a:r>
          </a:p>
          <a:p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1) Sigmoid colon.</a:t>
            </a:r>
          </a:p>
          <a:p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2) Coils of small intestine.</a:t>
            </a:r>
          </a:p>
          <a:p>
            <a:endParaRPr lang="en-US" sz="2800" b="1" dirty="0">
              <a:latin typeface="Candara" panose="020E0502030303020204" pitchFamily="34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b- In female: </a:t>
            </a:r>
            <a:r>
              <a:rPr lang="en-US" sz="2800" b="1" dirty="0">
                <a:latin typeface="Candara" panose="020E0502030303020204" pitchFamily="34" charset="0"/>
              </a:rPr>
              <a:t>It is related to</a:t>
            </a:r>
          </a:p>
          <a:p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1) Anterior surface of the uterus. </a:t>
            </a:r>
          </a:p>
          <a:p>
            <a:r>
              <a:rPr lang="en-US" sz="2800" b="1" dirty="0">
                <a:solidFill>
                  <a:schemeClr val="accent2"/>
                </a:solidFill>
                <a:latin typeface="Candara" panose="020E0502030303020204" pitchFamily="34" charset="0"/>
              </a:rPr>
              <a:t>2) Coils of small intestine.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7D4A284-6651-5F08-6432-3F9218CE6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227" t="31875" r="29687" b="20312"/>
          <a:stretch>
            <a:fillRect/>
          </a:stretch>
        </p:blipFill>
        <p:spPr bwMode="auto">
          <a:xfrm>
            <a:off x="5299788" y="3459699"/>
            <a:ext cx="4176060" cy="32766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E9F219E-141F-996E-0A2F-FEDCDCEF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12187" r="26171" b="20312"/>
          <a:stretch>
            <a:fillRect/>
          </a:stretch>
        </p:blipFill>
        <p:spPr bwMode="auto">
          <a:xfrm>
            <a:off x="8521180" y="131445"/>
            <a:ext cx="3458548" cy="307237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1282BB-7FC7-CE6A-D037-1CE83BD5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E3FC963-BCBF-CF31-60BF-D3F42C4C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70418" y="6145177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6BE30C-BDD9-8B9A-A004-40D5D76E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5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7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D425E-C3C6-555E-3F34-8A71CFABA884}"/>
              </a:ext>
            </a:extLst>
          </p:cNvPr>
          <p:cNvSpPr txBox="1"/>
          <p:nvPr/>
        </p:nvSpPr>
        <p:spPr>
          <a:xfrm>
            <a:off x="109633" y="94121"/>
            <a:ext cx="3227455" cy="651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F97B6-1D28-CA0F-42E6-486532FD637E}"/>
              </a:ext>
            </a:extLst>
          </p:cNvPr>
          <p:cNvSpPr txBox="1"/>
          <p:nvPr/>
        </p:nvSpPr>
        <p:spPr>
          <a:xfrm>
            <a:off x="49763" y="675499"/>
            <a:ext cx="7859325" cy="2684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719455" algn="l"/>
                <a:tab pos="129540" algn="l"/>
                <a:tab pos="719455" algn="l"/>
              </a:tabLst>
            </a:pPr>
            <a:r>
              <a:rPr lang="en-US" sz="2800" b="1" dirty="0">
                <a:solidFill>
                  <a:schemeClr val="accent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Base (posterior surface) of the urinary bladder;</a:t>
            </a:r>
          </a:p>
          <a:p>
            <a:pPr marL="0" marR="0" indent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a- In male: </a:t>
            </a:r>
          </a:p>
          <a:p>
            <a:pPr marL="0" marR="0" indent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The upper part is covered by peritoneum of the rectovesical pouch containing coils of small intestine.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AF7383-C0C3-E617-1836-7A455EB0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26250" r="22070" b="17500"/>
          <a:stretch>
            <a:fillRect/>
          </a:stretch>
        </p:blipFill>
        <p:spPr bwMode="auto">
          <a:xfrm>
            <a:off x="7891674" y="154839"/>
            <a:ext cx="4132424" cy="309931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97F167-2B22-7E2B-BA08-F0DFD6F2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12187" r="26171" b="20312"/>
          <a:stretch>
            <a:fillRect/>
          </a:stretch>
        </p:blipFill>
        <p:spPr bwMode="auto">
          <a:xfrm>
            <a:off x="6347926" y="3429000"/>
            <a:ext cx="3688439" cy="3276600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CADCC0-32D7-2731-E848-71AB8709CE44}"/>
              </a:ext>
            </a:extLst>
          </p:cNvPr>
          <p:cNvSpPr txBox="1"/>
          <p:nvPr/>
        </p:nvSpPr>
        <p:spPr>
          <a:xfrm>
            <a:off x="109634" y="3404937"/>
            <a:ext cx="5845960" cy="2684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2 - The lower part is related to the rectum separated from it by</a:t>
            </a:r>
          </a:p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1) 2 Seminal vesicles.</a:t>
            </a:r>
          </a:p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2) 2 Ampulla of the vas deference.</a:t>
            </a:r>
          </a:p>
          <a:p>
            <a:pPr marL="0" marR="0" lvl="0" indent="0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03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3) 2 Ejaculatory ducts.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7818EB1-7CBF-C6BE-37BE-BAD56AE6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DA35615-A226-A5A9-6202-228839BC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0355" y="6104424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4EB3447-5D21-5563-238A-3C0C5FCD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6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477AE-6780-8E40-7744-8CFA5F5BB6E9}"/>
              </a:ext>
            </a:extLst>
          </p:cNvPr>
          <p:cNvSpPr txBox="1"/>
          <p:nvPr/>
        </p:nvSpPr>
        <p:spPr>
          <a:xfrm>
            <a:off x="128295" y="131445"/>
            <a:ext cx="3265353" cy="651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9F64B-2B12-78EC-130A-507645BECB7D}"/>
              </a:ext>
            </a:extLst>
          </p:cNvPr>
          <p:cNvSpPr txBox="1"/>
          <p:nvPr/>
        </p:nvSpPr>
        <p:spPr>
          <a:xfrm>
            <a:off x="128296" y="785869"/>
            <a:ext cx="11889533" cy="2158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In female: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has no peritoneal covering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related to the rectum separated from it by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1) Cervix of the uterus.  </a:t>
            </a:r>
          </a:p>
          <a:p>
            <a:pPr marL="0" marR="0" indent="0" algn="justLow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tabLst>
                <a:tab pos="500380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2) Anterior wall of the vagina.</a:t>
            </a:r>
          </a:p>
        </p:txBody>
      </p:sp>
      <p:pic>
        <p:nvPicPr>
          <p:cNvPr id="1026" name="Picture 2" descr="Bladder Infection, Female (Adult)">
            <a:extLst>
              <a:ext uri="{FF2B5EF4-FFF2-40B4-BE49-F238E27FC236}">
                <a16:creationId xmlns:a16="http://schemas.microsoft.com/office/drawing/2014/main" id="{393DDDF8-9182-CB48-674B-4379A634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584" y="1966341"/>
            <a:ext cx="5046966" cy="475513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B4122-BB5E-5AB8-B3A0-989E511A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FB24-D595-0430-298B-CEA6C1BA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3441" y="6124061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0C726-E170-3FB2-3786-47AE69C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52600" y="6240205"/>
            <a:ext cx="2743200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7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2A8BC5-282B-D3D5-9F1F-B29C71E6E1BE}"/>
              </a:ext>
            </a:extLst>
          </p:cNvPr>
          <p:cNvSpPr txBox="1"/>
          <p:nvPr/>
        </p:nvSpPr>
        <p:spPr>
          <a:xfrm>
            <a:off x="90192" y="706000"/>
            <a:ext cx="120178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solidFill>
                  <a:schemeClr val="accent6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Two Inferolateral surfaces: </a:t>
            </a: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have no peritoneal covering and related to;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Retropubic pad of fat.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2- Obturator internus muscle.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8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3- Levator ani muscle.</a:t>
            </a:r>
          </a:p>
        </p:txBody>
      </p:sp>
      <p:pic>
        <p:nvPicPr>
          <p:cNvPr id="3" name="Picture 4" descr="urinary bladder | human anatomy | Britannica">
            <a:extLst>
              <a:ext uri="{FF2B5EF4-FFF2-40B4-BE49-F238E27FC236}">
                <a16:creationId xmlns:a16="http://schemas.microsoft.com/office/drawing/2014/main" id="{42F0575B-456B-8679-5690-C231B593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70" y="1498861"/>
            <a:ext cx="6595020" cy="515664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1E8CB2-DC12-EFF3-C9F2-F6AEA0002B06}"/>
              </a:ext>
            </a:extLst>
          </p:cNvPr>
          <p:cNvSpPr txBox="1"/>
          <p:nvPr/>
        </p:nvSpPr>
        <p:spPr>
          <a:xfrm>
            <a:off x="128295" y="131445"/>
            <a:ext cx="3350195" cy="651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EBDBF-A575-1B76-666E-E4494BD6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CB262-6282-CA26-1FDE-AC65D70B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37457" y="6076432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870BE-928D-3261-F8B1-DB7EE13C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212" y="5732171"/>
            <a:ext cx="315686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37403C-E384-76EA-CD5A-C46FF2515994}"/>
              </a:ext>
            </a:extLst>
          </p:cNvPr>
          <p:cNvSpPr txBox="1"/>
          <p:nvPr/>
        </p:nvSpPr>
        <p:spPr>
          <a:xfrm>
            <a:off x="128296" y="712823"/>
            <a:ext cx="120637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283845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B- Relations of the angles: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1- Apex:</a:t>
            </a:r>
          </a:p>
          <a:p>
            <a:pPr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directed anteriorly and lies behind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the upper border of the symphysis pubis</a:t>
            </a: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It is separated from these bones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by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potential </a:t>
            </a:r>
            <a:r>
              <a:rPr lang="en-US" sz="24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Retropubic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space (of Retzius)</a:t>
            </a:r>
            <a:endParaRPr lang="en-US" sz="2400" b="1" dirty="0">
              <a:solidFill>
                <a:srgbClr val="0000FF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en-US" sz="24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 It is continuous with the umbilicus by a </a:t>
            </a:r>
            <a:r>
              <a:rPr lang="en-US" sz="2400" b="1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median umbilical ligament.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A58E8-97B8-EF69-2987-DAAD54E6EC41}"/>
              </a:ext>
            </a:extLst>
          </p:cNvPr>
          <p:cNvSpPr txBox="1"/>
          <p:nvPr/>
        </p:nvSpPr>
        <p:spPr>
          <a:xfrm>
            <a:off x="128295" y="131445"/>
            <a:ext cx="3303061" cy="651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29540" algn="l"/>
                <a:tab pos="129540" algn="l"/>
                <a:tab pos="4572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+mn-cs"/>
              </a:rPr>
              <a:t>Urinary Bladder</a:t>
            </a:r>
          </a:p>
        </p:txBody>
      </p:sp>
      <p:pic>
        <p:nvPicPr>
          <p:cNvPr id="5122" name="Picture 2" descr="EPOS&amp;trade;">
            <a:extLst>
              <a:ext uri="{FF2B5EF4-FFF2-40B4-BE49-F238E27FC236}">
                <a16:creationId xmlns:a16="http://schemas.microsoft.com/office/drawing/2014/main" id="{A84B8F6F-ED48-4705-E64A-4FC83A3F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75" y="2989787"/>
            <a:ext cx="4748635" cy="37197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pex of bladder - e-Anatomy">
            <a:extLst>
              <a:ext uri="{FF2B5EF4-FFF2-40B4-BE49-F238E27FC236}">
                <a16:creationId xmlns:a16="http://schemas.microsoft.com/office/drawing/2014/main" id="{AECBC8D4-8A5F-B4DB-40B8-199CDEDB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04" y="3029377"/>
            <a:ext cx="3680174" cy="368017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2697B-DD66-C068-4739-1395AF67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8648" y="74301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7 May 2023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80067-225D-B536-10C2-E0CC3AE9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93337" y="560455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Dr. Aiman Al- Maathidy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442E-0946-31B9-312A-2FA8E6C6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2921" y="651736"/>
            <a:ext cx="367071" cy="365125"/>
          </a:xfrm>
        </p:spPr>
        <p:txBody>
          <a:bodyPr/>
          <a:lstStyle/>
          <a:p>
            <a:fld id="{035687BA-5EA8-4B07-9BA6-4A40CB0090B6}" type="slidenum">
              <a:rPr lang="en-US" b="1" smtClean="0">
                <a:solidFill>
                  <a:schemeClr val="tx1"/>
                </a:solidFill>
              </a:rPr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1862</Words>
  <Application>Microsoft Office PowerPoint</Application>
  <PresentationFormat>Widescreen</PresentationFormat>
  <Paragraphs>258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Candara</vt:lpstr>
      <vt:lpstr>Symbol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aiman afar</dc:creator>
  <cp:lastModifiedBy>Maher</cp:lastModifiedBy>
  <cp:revision>16</cp:revision>
  <dcterms:created xsi:type="dcterms:W3CDTF">2022-05-05T08:36:05Z</dcterms:created>
  <dcterms:modified xsi:type="dcterms:W3CDTF">2023-05-06T20:22:07Z</dcterms:modified>
</cp:coreProperties>
</file>