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2455" y="2616199"/>
            <a:ext cx="8825658" cy="1157881"/>
          </a:xfrm>
        </p:spPr>
        <p:txBody>
          <a:bodyPr/>
          <a:lstStyle/>
          <a:p>
            <a:pPr algn="ctr"/>
            <a:r>
              <a:rPr lang="en-US" sz="6600" b="1" dirty="0"/>
              <a:t>ADENOMYOSIS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55" y="4434480"/>
            <a:ext cx="8825658" cy="861420"/>
          </a:xfrm>
        </p:spPr>
        <p:txBody>
          <a:bodyPr>
            <a:noAutofit/>
          </a:bodyPr>
          <a:lstStyle/>
          <a:p>
            <a:pPr algn="ctr"/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Dr. SAMER </a:t>
            </a:r>
            <a:r>
              <a:rPr lang="en-US" sz="16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yaghi</a:t>
            </a:r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Consultant </a:t>
            </a:r>
            <a:r>
              <a:rPr lang="en-US" sz="16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obs</a:t>
            </a:r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&amp;</a:t>
            </a:r>
            <a:r>
              <a:rPr lang="en-US" sz="16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gynaecology</a:t>
            </a:r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(</a:t>
            </a:r>
            <a:r>
              <a:rPr lang="en-US" sz="16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jbog</a:t>
            </a:r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</a:p>
          <a:p>
            <a:pPr algn="ctr"/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consultant infertility &amp; </a:t>
            </a:r>
            <a:r>
              <a:rPr lang="en-US" sz="16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ivf</a:t>
            </a:r>
            <a:r>
              <a:rPr lang="en-US" sz="16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(Barcelona university</a:t>
            </a:r>
            <a:r>
              <a:rPr lang="en-US" sz="1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  <a:endParaRPr lang="en-US" sz="1600" b="1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699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Signs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2439"/>
            <a:ext cx="8825659" cy="418563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General </a:t>
            </a:r>
            <a:r>
              <a:rPr lang="en-US" sz="2400" b="1" dirty="0">
                <a:solidFill>
                  <a:srgbClr val="FF0000"/>
                </a:solidFill>
              </a:rPr>
              <a:t>examination </a:t>
            </a:r>
            <a:r>
              <a:rPr lang="en-US" dirty="0"/>
              <a:t>may reveal </a:t>
            </a:r>
            <a:r>
              <a:rPr lang="en-US" dirty="0" smtClean="0"/>
              <a:t>varying degree </a:t>
            </a:r>
            <a:r>
              <a:rPr lang="en-US" dirty="0"/>
              <a:t>of pallor due to </a:t>
            </a:r>
            <a:r>
              <a:rPr lang="en-US" dirty="0" smtClean="0"/>
              <a:t>menorrhagia.</a:t>
            </a:r>
          </a:p>
          <a:p>
            <a:endParaRPr lang="en-US" dirty="0" smtClean="0"/>
          </a:p>
          <a:p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Abdominal </a:t>
            </a:r>
            <a:r>
              <a:rPr lang="en-US" sz="2000" b="1" dirty="0">
                <a:solidFill>
                  <a:srgbClr val="FF0000"/>
                </a:solidFill>
              </a:rPr>
              <a:t>examination</a:t>
            </a:r>
            <a:r>
              <a:rPr lang="en-US" dirty="0"/>
              <a:t>—Uterus may </a:t>
            </a:r>
            <a:r>
              <a:rPr lang="en-US" dirty="0" smtClean="0"/>
              <a:t>be Palpable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Pelvic </a:t>
            </a:r>
            <a:r>
              <a:rPr lang="en-US" sz="2400" b="1" dirty="0">
                <a:solidFill>
                  <a:srgbClr val="FF0000"/>
                </a:solidFill>
              </a:rPr>
              <a:t>examination </a:t>
            </a:r>
            <a:r>
              <a:rPr lang="en-US" dirty="0"/>
              <a:t>may reveal an </a:t>
            </a:r>
            <a:r>
              <a:rPr lang="en-US" dirty="0" smtClean="0"/>
              <a:t>uniformly enlarged </a:t>
            </a:r>
            <a:r>
              <a:rPr lang="en-US" dirty="0"/>
              <a:t>globular uterus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uterus can </a:t>
            </a:r>
            <a:r>
              <a:rPr lang="en-US" dirty="0" smtClean="0"/>
              <a:t>be </a:t>
            </a:r>
            <a:r>
              <a:rPr lang="en-US" sz="1900" b="1" dirty="0" smtClean="0"/>
              <a:t>2–3 </a:t>
            </a:r>
            <a:r>
              <a:rPr lang="en-US" sz="1900" b="1" dirty="0"/>
              <a:t>times normal size</a:t>
            </a:r>
            <a:r>
              <a:rPr lang="en-US" dirty="0"/>
              <a:t> but is usually </a:t>
            </a:r>
            <a:r>
              <a:rPr lang="en-US" b="1" i="1" u="sng" dirty="0"/>
              <a:t>&lt; 14 </a:t>
            </a:r>
            <a:r>
              <a:rPr lang="en-US" b="1" i="1" u="sng" dirty="0" smtClean="0"/>
              <a:t>cm.</a:t>
            </a:r>
          </a:p>
          <a:p>
            <a:r>
              <a:rPr lang="en-US" dirty="0" smtClean="0"/>
              <a:t> The </a:t>
            </a:r>
            <a:r>
              <a:rPr lang="en-US" dirty="0"/>
              <a:t>consistency of the uterus is </a:t>
            </a:r>
            <a:r>
              <a:rPr lang="en-US" dirty="0" smtClean="0"/>
              <a:t>typically softer</a:t>
            </a:r>
            <a:r>
              <a:rPr lang="en-US" dirty="0"/>
              <a:t>, and boggier than the firm, </a:t>
            </a:r>
            <a:r>
              <a:rPr lang="en-US" dirty="0" smtClean="0"/>
              <a:t>rubbery uterus </a:t>
            </a:r>
            <a:r>
              <a:rPr lang="en-US" dirty="0"/>
              <a:t>containing uterine leiomyoma.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adenomyomatous</a:t>
            </a:r>
            <a:r>
              <a:rPr lang="en-US" dirty="0" smtClean="0"/>
              <a:t> </a:t>
            </a:r>
            <a:r>
              <a:rPr lang="en-US" dirty="0"/>
              <a:t>uterus may be </a:t>
            </a:r>
            <a:r>
              <a:rPr lang="en-US" dirty="0" smtClean="0"/>
              <a:t>mildly tender </a:t>
            </a:r>
            <a:r>
              <a:rPr lang="en-US" dirty="0"/>
              <a:t>just before and during </a:t>
            </a:r>
            <a:r>
              <a:rPr lang="en-US" dirty="0" smtClean="0"/>
              <a:t>menses  </a:t>
            </a:r>
            <a:r>
              <a:rPr lang="en-US" dirty="0"/>
              <a:t>but </a:t>
            </a:r>
            <a:r>
              <a:rPr lang="en-US" dirty="0" smtClean="0"/>
              <a:t>should have </a:t>
            </a:r>
            <a:r>
              <a:rPr lang="en-US" dirty="0"/>
              <a:t>normal mobility and </a:t>
            </a:r>
            <a:r>
              <a:rPr lang="en-US" sz="2200" b="1" dirty="0"/>
              <a:t>should not </a:t>
            </a:r>
            <a:r>
              <a:rPr lang="en-US" sz="2200" b="1" dirty="0" smtClean="0"/>
              <a:t>have any </a:t>
            </a:r>
            <a:r>
              <a:rPr lang="en-US" sz="2200" b="1" dirty="0"/>
              <a:t>adnexal pathology.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7191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INVESTIGATIONS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5" y="2228045"/>
            <a:ext cx="11333409" cy="4629955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Pelvic </a:t>
            </a:r>
            <a:r>
              <a:rPr lang="en-US" sz="3000" b="1" dirty="0" smtClean="0">
                <a:solidFill>
                  <a:srgbClr val="FF0000"/>
                </a:solidFill>
              </a:rPr>
              <a:t>Ultrasound </a:t>
            </a:r>
          </a:p>
          <a:p>
            <a:pPr marL="0" indent="0">
              <a:buNone/>
            </a:pPr>
            <a:r>
              <a:rPr lang="en-US" sz="1900" b="1" dirty="0" smtClean="0"/>
              <a:t>Ultrasound </a:t>
            </a:r>
            <a:r>
              <a:rPr lang="en-US" sz="1900" b="1" dirty="0"/>
              <a:t>is usually the first and often </a:t>
            </a:r>
            <a:r>
              <a:rPr lang="en-US" sz="1900" b="1" dirty="0" smtClean="0"/>
              <a:t>the only </a:t>
            </a:r>
            <a:r>
              <a:rPr lang="en-US" sz="1900" b="1" dirty="0"/>
              <a:t>imaging modality employed to </a:t>
            </a:r>
            <a:r>
              <a:rPr lang="en-US" sz="1900" b="1" dirty="0" smtClean="0"/>
              <a:t>investigate menorrhagia </a:t>
            </a:r>
            <a:r>
              <a:rPr lang="en-US" sz="1900" b="1" dirty="0"/>
              <a:t>and dysmenorrhea</a:t>
            </a:r>
            <a:r>
              <a:rPr lang="en-US" sz="1900" b="1" dirty="0" smtClean="0"/>
              <a:t>.</a:t>
            </a:r>
          </a:p>
          <a:p>
            <a:pPr marL="0" indent="0">
              <a:buNone/>
            </a:pPr>
            <a:r>
              <a:rPr lang="en-US" sz="1900" b="1" dirty="0" smtClean="0"/>
              <a:t> Unfortunately the </a:t>
            </a:r>
            <a:r>
              <a:rPr lang="en-US" sz="1900" b="1" dirty="0" err="1"/>
              <a:t>sonographic</a:t>
            </a:r>
            <a:r>
              <a:rPr lang="en-US" sz="1900" b="1" dirty="0"/>
              <a:t> features of </a:t>
            </a:r>
            <a:r>
              <a:rPr lang="en-US" sz="1900" b="1" dirty="0" err="1"/>
              <a:t>adenomyosis</a:t>
            </a:r>
            <a:r>
              <a:rPr lang="en-US" sz="1900" b="1" dirty="0"/>
              <a:t> </a:t>
            </a:r>
            <a:r>
              <a:rPr lang="en-US" sz="1900" b="1" dirty="0" smtClean="0"/>
              <a:t>are variable</a:t>
            </a:r>
            <a:r>
              <a:rPr lang="en-US" sz="1900" b="1" dirty="0"/>
              <a:t>, and may be absent</a:t>
            </a:r>
            <a:r>
              <a:rPr lang="en-US" sz="1900" b="1" dirty="0" smtClean="0"/>
              <a:t>.</a:t>
            </a:r>
          </a:p>
          <a:p>
            <a:pPr marL="0" indent="0">
              <a:buNone/>
            </a:pPr>
            <a:r>
              <a:rPr lang="en-US" sz="1900" b="1" dirty="0" smtClean="0"/>
              <a:t> </a:t>
            </a:r>
            <a:r>
              <a:rPr lang="en-US" sz="1900" b="1" dirty="0" err="1" smtClean="0"/>
              <a:t>Transabdominal</a:t>
            </a:r>
            <a:r>
              <a:rPr lang="en-US" sz="1900" b="1" dirty="0" smtClean="0"/>
              <a:t> ultrasound </a:t>
            </a:r>
            <a:r>
              <a:rPr lang="en-US" sz="1900" b="1" dirty="0"/>
              <a:t>has limited diagnostic value</a:t>
            </a:r>
            <a:r>
              <a:rPr lang="en-US" sz="1900" b="1" dirty="0" smtClean="0"/>
              <a:t>.</a:t>
            </a:r>
          </a:p>
          <a:p>
            <a:pPr marL="0" indent="0">
              <a:buNone/>
            </a:pPr>
            <a:r>
              <a:rPr lang="en-US" sz="1900" b="1" dirty="0" err="1" smtClean="0"/>
              <a:t>Transvaginal</a:t>
            </a:r>
            <a:r>
              <a:rPr lang="en-US" sz="1900" b="1" dirty="0" smtClean="0"/>
              <a:t> </a:t>
            </a:r>
            <a:r>
              <a:rPr lang="en-US" sz="1900" b="1" dirty="0"/>
              <a:t>ultrasonography has better accuracy </a:t>
            </a:r>
            <a:r>
              <a:rPr lang="en-US" sz="1900" b="1" dirty="0" smtClean="0"/>
              <a:t>to diagnose </a:t>
            </a:r>
            <a:r>
              <a:rPr lang="en-US" sz="1900" b="1" dirty="0" err="1"/>
              <a:t>adenomyosis</a:t>
            </a:r>
            <a:r>
              <a:rPr lang="en-US" sz="1900" b="1" dirty="0"/>
              <a:t> than </a:t>
            </a:r>
            <a:r>
              <a:rPr lang="en-US" sz="1900" b="1" dirty="0" err="1" smtClean="0"/>
              <a:t>transabdominal</a:t>
            </a:r>
            <a:r>
              <a:rPr lang="en-US" sz="1900" b="1" dirty="0" smtClean="0"/>
              <a:t> ultrasonography.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spectrum of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findings includes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a) </a:t>
            </a:r>
            <a:r>
              <a:rPr lang="en-US" dirty="0"/>
              <a:t>normal appearing </a:t>
            </a:r>
            <a:r>
              <a:rPr lang="en-US" dirty="0" smtClean="0"/>
              <a:t>uterus.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(b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focal </a:t>
            </a:r>
            <a:r>
              <a:rPr lang="en-US" dirty="0"/>
              <a:t>or diffuse bulkiness, typically of </a:t>
            </a:r>
            <a:r>
              <a:rPr lang="en-US" dirty="0" smtClean="0"/>
              <a:t>the posterior </a:t>
            </a:r>
            <a:r>
              <a:rPr lang="en-US" dirty="0"/>
              <a:t>wall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 </a:t>
            </a:r>
            <a:r>
              <a:rPr lang="en-US" b="1" dirty="0"/>
              <a:t>When an </a:t>
            </a:r>
            <a:r>
              <a:rPr lang="en-US" b="1" dirty="0" err="1"/>
              <a:t>adenomyoma</a:t>
            </a:r>
            <a:r>
              <a:rPr lang="en-US" b="1" dirty="0"/>
              <a:t> </a:t>
            </a:r>
            <a:r>
              <a:rPr lang="en-US" b="1" dirty="0" smtClean="0"/>
              <a:t>is present</a:t>
            </a:r>
            <a:r>
              <a:rPr lang="en-US" b="1" dirty="0"/>
              <a:t>, then appearances may closely </a:t>
            </a:r>
            <a:r>
              <a:rPr lang="en-US" b="1" dirty="0" smtClean="0"/>
              <a:t>mimic those </a:t>
            </a:r>
            <a:r>
              <a:rPr lang="en-US" b="1" dirty="0"/>
              <a:t>of intrauterine leiomyoma, which </a:t>
            </a:r>
            <a:r>
              <a:rPr lang="en-US" b="1" dirty="0" smtClean="0"/>
              <a:t>may also </a:t>
            </a:r>
            <a:r>
              <a:rPr lang="en-US" b="1" dirty="0"/>
              <a:t>co-exist.</a:t>
            </a:r>
          </a:p>
        </p:txBody>
      </p:sp>
    </p:spTree>
    <p:extLst>
      <p:ext uri="{BB962C8B-B14F-4D97-AF65-F5344CB8AC3E}">
        <p14:creationId xmlns:p14="http://schemas.microsoft.com/office/powerpoint/2010/main" val="3795350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Pelvic </a:t>
            </a:r>
            <a:r>
              <a:rPr lang="en-US" sz="3200" b="1" dirty="0" smtClean="0">
                <a:solidFill>
                  <a:srgbClr val="FF0000"/>
                </a:solidFill>
              </a:rPr>
              <a:t>MRI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MRI is the modality of choice to diagnose </a:t>
            </a:r>
            <a:r>
              <a:rPr lang="en-US" dirty="0" smtClean="0"/>
              <a:t>and characterize </a:t>
            </a:r>
            <a:r>
              <a:rPr lang="en-US" dirty="0" err="1"/>
              <a:t>adenomyosis</a:t>
            </a:r>
            <a:r>
              <a:rPr lang="en-US" dirty="0"/>
              <a:t>, and has a very </a:t>
            </a:r>
            <a:r>
              <a:rPr lang="en-US" dirty="0" smtClean="0"/>
              <a:t>high diagnostic </a:t>
            </a:r>
            <a:r>
              <a:rPr lang="en-US" dirty="0"/>
              <a:t>accuracy with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 sensitivity of ~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78– 88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% and a specificity of ~ 67–93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%.</a:t>
            </a:r>
          </a:p>
          <a:p>
            <a:endParaRPr lang="en-US" dirty="0" smtClean="0"/>
          </a:p>
          <a:p>
            <a:r>
              <a:rPr lang="en-US" dirty="0" smtClean="0"/>
              <a:t> However because </a:t>
            </a:r>
            <a:r>
              <a:rPr lang="en-US" dirty="0"/>
              <a:t>of the cost</a:t>
            </a:r>
            <a:r>
              <a:rPr lang="en-US" dirty="0" smtClean="0"/>
              <a:t>,  </a:t>
            </a:r>
            <a:r>
              <a:rPr lang="en-US" dirty="0"/>
              <a:t>MRI may be </a:t>
            </a:r>
            <a:r>
              <a:rPr lang="en-US" b="1" i="1" u="sng" dirty="0" smtClean="0">
                <a:solidFill>
                  <a:srgbClr val="002060"/>
                </a:solidFill>
              </a:rPr>
              <a:t>prohibitive and </a:t>
            </a:r>
            <a:r>
              <a:rPr lang="en-US" b="1" i="1" u="sng" dirty="0">
                <a:solidFill>
                  <a:srgbClr val="002060"/>
                </a:solidFill>
              </a:rPr>
              <a:t>ultrasonography</a:t>
            </a:r>
            <a:r>
              <a:rPr lang="en-US" dirty="0"/>
              <a:t> may be the </a:t>
            </a:r>
            <a:r>
              <a:rPr lang="en-US" dirty="0" smtClean="0"/>
              <a:t>initial investigation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074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Diferential</a:t>
            </a:r>
            <a:r>
              <a:rPr lang="en-US" sz="4800" b="1" dirty="0" smtClean="0">
                <a:solidFill>
                  <a:schemeClr val="bg1"/>
                </a:solidFill>
              </a:rPr>
              <a:t> Diagnosis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951" y="2228045"/>
            <a:ext cx="8825659" cy="4629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differential diagnosis includes </a:t>
            </a:r>
            <a:r>
              <a:rPr lang="en-US" sz="2000" b="1" dirty="0" smtClean="0"/>
              <a:t>disease processes </a:t>
            </a:r>
            <a:r>
              <a:rPr lang="en-US" sz="2000" b="1" dirty="0"/>
              <a:t>resulting in uterine enlargement </a:t>
            </a:r>
            <a:r>
              <a:rPr lang="en-US" sz="2000" b="1" dirty="0" smtClean="0"/>
              <a:t>or menorrhagia </a:t>
            </a:r>
            <a:r>
              <a:rPr lang="en-US" sz="2000" b="1" dirty="0"/>
              <a:t>or </a:t>
            </a:r>
            <a:r>
              <a:rPr lang="en-US" sz="2000" b="1" dirty="0" err="1"/>
              <a:t>dysmenorrhoea</a:t>
            </a:r>
            <a:r>
              <a:rPr lang="en-US" sz="2000" b="1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000" i="1" u="sng" dirty="0">
                <a:solidFill>
                  <a:schemeClr val="tx1"/>
                </a:solidFill>
              </a:rPr>
              <a:t>The </a:t>
            </a:r>
            <a:r>
              <a:rPr lang="en-US" sz="2000" i="1" u="sng" dirty="0" smtClean="0">
                <a:solidFill>
                  <a:schemeClr val="tx1"/>
                </a:solidFill>
              </a:rPr>
              <a:t>conditions </a:t>
            </a:r>
            <a:r>
              <a:rPr lang="en-US" sz="2000" i="1" u="sng" dirty="0">
                <a:solidFill>
                  <a:schemeClr val="tx1"/>
                </a:solidFill>
              </a:rPr>
              <a:t>that are considered in </a:t>
            </a:r>
            <a:r>
              <a:rPr lang="en-US" sz="2000" i="1" u="sng" dirty="0" smtClean="0">
                <a:solidFill>
                  <a:schemeClr val="tx1"/>
                </a:solidFill>
              </a:rPr>
              <a:t>differential diagnosis </a:t>
            </a:r>
            <a:r>
              <a:rPr lang="en-US" sz="2000" i="1" u="sng" dirty="0">
                <a:solidFill>
                  <a:schemeClr val="tx1"/>
                </a:solidFill>
              </a:rPr>
              <a:t>of </a:t>
            </a:r>
            <a:r>
              <a:rPr lang="en-US" sz="2000" i="1" u="sng" dirty="0" err="1">
                <a:solidFill>
                  <a:schemeClr val="tx1"/>
                </a:solidFill>
              </a:rPr>
              <a:t>adenomyosis</a:t>
            </a:r>
            <a:r>
              <a:rPr lang="en-US" sz="2000" i="1" u="sng" dirty="0">
                <a:solidFill>
                  <a:schemeClr val="tx1"/>
                </a:solidFill>
              </a:rPr>
              <a:t> </a:t>
            </a:r>
            <a:r>
              <a:rPr lang="en-US" sz="2000" i="1" u="sng" dirty="0" smtClean="0">
                <a:solidFill>
                  <a:schemeClr val="tx1"/>
                </a:solidFill>
              </a:rPr>
              <a:t>are:</a:t>
            </a:r>
            <a:endParaRPr lang="en-US" sz="2000" i="1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ar-JO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b="1" dirty="0" smtClean="0">
                <a:solidFill>
                  <a:srgbClr val="FF0000"/>
                </a:solidFill>
              </a:rPr>
              <a:t>uterine </a:t>
            </a:r>
            <a:r>
              <a:rPr lang="en-US" b="1" dirty="0" smtClean="0">
                <a:solidFill>
                  <a:srgbClr val="FF0000"/>
                </a:solidFill>
              </a:rPr>
              <a:t>leiomyoma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2. Polyps.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smtClean="0">
                <a:solidFill>
                  <a:srgbClr val="FF0000"/>
                </a:solidFill>
              </a:rPr>
              <a:t>endometrial hyperplasia.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4. </a:t>
            </a:r>
            <a:r>
              <a:rPr lang="en-US" b="1" dirty="0" smtClean="0">
                <a:solidFill>
                  <a:srgbClr val="FF0000"/>
                </a:solidFill>
              </a:rPr>
              <a:t>endometrial </a:t>
            </a:r>
            <a:r>
              <a:rPr lang="en-US" b="1" dirty="0" smtClean="0">
                <a:solidFill>
                  <a:srgbClr val="FF0000"/>
                </a:solidFill>
              </a:rPr>
              <a:t>cancer.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5.  </a:t>
            </a:r>
            <a:r>
              <a:rPr lang="en-US" b="1" dirty="0">
                <a:solidFill>
                  <a:srgbClr val="FF0000"/>
                </a:solidFill>
              </a:rPr>
              <a:t>menstrual </a:t>
            </a:r>
            <a:r>
              <a:rPr lang="en-US" b="1" dirty="0" smtClean="0">
                <a:solidFill>
                  <a:srgbClr val="FF0000"/>
                </a:solidFill>
              </a:rPr>
              <a:t>disorders.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6. pregnancy </a:t>
            </a:r>
            <a:r>
              <a:rPr lang="en-US" b="1" dirty="0">
                <a:solidFill>
                  <a:srgbClr val="FF0000"/>
                </a:solidFill>
              </a:rPr>
              <a:t>and adnexal mass.</a:t>
            </a:r>
          </a:p>
        </p:txBody>
      </p:sp>
    </p:spTree>
    <p:extLst>
      <p:ext uri="{BB962C8B-B14F-4D97-AF65-F5344CB8AC3E}">
        <p14:creationId xmlns:p14="http://schemas.microsoft.com/office/powerpoint/2010/main" val="1975010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Treatment </a:t>
            </a:r>
            <a:r>
              <a:rPr lang="en-US" sz="4400" b="1" dirty="0" smtClean="0"/>
              <a:t>: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Hysterectomy</a:t>
            </a:r>
          </a:p>
          <a:p>
            <a:r>
              <a:rPr lang="en-US" sz="2000" b="1" dirty="0" smtClean="0"/>
              <a:t>Hysterectomy </a:t>
            </a:r>
            <a:r>
              <a:rPr lang="en-US" sz="2000" b="1" dirty="0"/>
              <a:t>is the most commonly </a:t>
            </a:r>
            <a:r>
              <a:rPr lang="en-US" sz="2000" b="1" dirty="0" smtClean="0"/>
              <a:t>employed treatment </a:t>
            </a:r>
            <a:r>
              <a:rPr lang="en-US" sz="2000" b="1" dirty="0"/>
              <a:t>of </a:t>
            </a:r>
            <a:r>
              <a:rPr lang="en-US" sz="2000" b="1" dirty="0" err="1"/>
              <a:t>adenomyosis</a:t>
            </a:r>
            <a:r>
              <a:rPr lang="en-US" sz="2000" b="1" dirty="0"/>
              <a:t> as the results </a:t>
            </a:r>
            <a:r>
              <a:rPr lang="en-US" sz="2000" b="1" dirty="0" smtClean="0"/>
              <a:t>of medical </a:t>
            </a:r>
            <a:r>
              <a:rPr lang="en-US" sz="2000" b="1" dirty="0"/>
              <a:t>treatment is often </a:t>
            </a:r>
            <a:r>
              <a:rPr lang="en-US" sz="2000" b="1" dirty="0" smtClean="0"/>
              <a:t>unsatisfactory.</a:t>
            </a:r>
          </a:p>
          <a:p>
            <a:endParaRPr lang="en-US" sz="2000" b="1" dirty="0"/>
          </a:p>
          <a:p>
            <a:r>
              <a:rPr lang="en-US" sz="2000" b="1" dirty="0" smtClean="0"/>
              <a:t> Although </a:t>
            </a:r>
            <a:r>
              <a:rPr lang="en-US" sz="2000" b="1" dirty="0"/>
              <a:t>focal </a:t>
            </a:r>
            <a:r>
              <a:rPr lang="en-US" sz="2000" b="1" dirty="0" err="1"/>
              <a:t>adenomyomas</a:t>
            </a:r>
            <a:r>
              <a:rPr lang="en-US" sz="2000" b="1" dirty="0"/>
              <a:t> </a:t>
            </a:r>
            <a:r>
              <a:rPr lang="en-US" sz="2000" b="1" dirty="0" smtClean="0"/>
              <a:t>occasionally can </a:t>
            </a:r>
            <a:r>
              <a:rPr lang="en-US" sz="2000" b="1" dirty="0"/>
              <a:t>be successfully removed, hysterectomy </a:t>
            </a:r>
            <a:r>
              <a:rPr lang="en-US" sz="2000" b="1" dirty="0" smtClean="0"/>
              <a:t>is the </a:t>
            </a:r>
            <a:r>
              <a:rPr lang="en-US" sz="2000" b="1" dirty="0"/>
              <a:t>only treatment known to be highly </a:t>
            </a:r>
            <a:r>
              <a:rPr lang="en-US" sz="2000" b="1" dirty="0" smtClean="0"/>
              <a:t>100% effective.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04730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346" y="2240924"/>
            <a:ext cx="11298916" cy="45011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Medical </a:t>
            </a:r>
            <a:r>
              <a:rPr lang="en-US" sz="2400" b="1" dirty="0">
                <a:solidFill>
                  <a:srgbClr val="FF0000"/>
                </a:solidFill>
              </a:rPr>
              <a:t>Treatment</a:t>
            </a:r>
          </a:p>
          <a:p>
            <a:r>
              <a:rPr lang="en-US" sz="2000" dirty="0"/>
              <a:t>The treatment of </a:t>
            </a:r>
            <a:r>
              <a:rPr lang="en-US" sz="2000" dirty="0" err="1"/>
              <a:t>adenomyosis</a:t>
            </a:r>
            <a:r>
              <a:rPr lang="en-US" sz="2000" dirty="0"/>
              <a:t> depends </a:t>
            </a:r>
            <a:r>
              <a:rPr lang="en-US" sz="2000" dirty="0" smtClean="0"/>
              <a:t>on severity </a:t>
            </a:r>
            <a:r>
              <a:rPr lang="en-US" sz="2000" dirty="0"/>
              <a:t>of symptoms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At present </a:t>
            </a:r>
            <a:r>
              <a:rPr lang="en-US" sz="2000" dirty="0" smtClean="0"/>
              <a:t>medical therapy </a:t>
            </a:r>
            <a:r>
              <a:rPr lang="en-US" sz="2000" dirty="0"/>
              <a:t>of </a:t>
            </a:r>
            <a:r>
              <a:rPr lang="en-US" sz="2000" dirty="0" err="1"/>
              <a:t>adenomyosis</a:t>
            </a:r>
            <a:r>
              <a:rPr lang="en-US" sz="2000" dirty="0"/>
              <a:t> can be attempted </a:t>
            </a:r>
            <a:r>
              <a:rPr lang="en-US" sz="2000" dirty="0" smtClean="0"/>
              <a:t>for symptomatic </a:t>
            </a:r>
            <a:r>
              <a:rPr lang="en-US" sz="2000" dirty="0"/>
              <a:t>relief, especially in </a:t>
            </a:r>
            <a:r>
              <a:rPr lang="en-US" sz="2000" dirty="0" smtClean="0"/>
              <a:t>premenopausal </a:t>
            </a:r>
            <a:r>
              <a:rPr lang="en-US" sz="2000" dirty="0"/>
              <a:t>women with mild symptoms and </a:t>
            </a:r>
            <a:r>
              <a:rPr lang="en-US" sz="2000" dirty="0" smtClean="0"/>
              <a:t>in women </a:t>
            </a:r>
            <a:r>
              <a:rPr lang="en-US" sz="2000" dirty="0"/>
              <a:t>who wish to become </a:t>
            </a:r>
            <a:r>
              <a:rPr lang="en-US" sz="2000" dirty="0" smtClean="0"/>
              <a:t>pregnant.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Nonsteroidal</a:t>
            </a:r>
            <a:r>
              <a:rPr lang="en-US" sz="2000" dirty="0" smtClean="0"/>
              <a:t> </a:t>
            </a:r>
            <a:r>
              <a:rPr lang="en-US" sz="2000" dirty="0"/>
              <a:t>anti-inflammatory drugs, </a:t>
            </a:r>
            <a:r>
              <a:rPr lang="en-US" sz="2000" dirty="0" smtClean="0"/>
              <a:t>oral contraceptive </a:t>
            </a:r>
            <a:r>
              <a:rPr lang="en-US" sz="2000" dirty="0"/>
              <a:t>pills, and menstrual </a:t>
            </a:r>
            <a:r>
              <a:rPr lang="en-US" sz="2000" dirty="0" smtClean="0"/>
              <a:t>suppression with </a:t>
            </a:r>
            <a:r>
              <a:rPr lang="en-US" sz="2000" dirty="0" err="1"/>
              <a:t>progestins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2060"/>
                </a:solidFill>
              </a:rPr>
              <a:t>(oral, injectable or </a:t>
            </a:r>
            <a:r>
              <a:rPr lang="en-US" sz="2000" b="1" dirty="0" smtClean="0">
                <a:solidFill>
                  <a:srgbClr val="002060"/>
                </a:solidFill>
              </a:rPr>
              <a:t>intrauterine</a:t>
            </a:r>
            <a:r>
              <a:rPr lang="en-US" sz="2000" b="1" dirty="0">
                <a:solidFill>
                  <a:srgbClr val="002060"/>
                </a:solidFill>
              </a:rPr>
              <a:t>)</a:t>
            </a:r>
            <a:r>
              <a:rPr lang="en-US" sz="2000" dirty="0"/>
              <a:t> or continuous combined </a:t>
            </a:r>
            <a:r>
              <a:rPr lang="en-US" sz="2000" dirty="0" smtClean="0"/>
              <a:t>oral contraceptives </a:t>
            </a:r>
            <a:r>
              <a:rPr lang="en-US" sz="2000" dirty="0"/>
              <a:t>have found to be </a:t>
            </a:r>
            <a:r>
              <a:rPr lang="en-US" sz="2000" dirty="0" smtClean="0"/>
              <a:t>helpful.</a:t>
            </a:r>
          </a:p>
          <a:p>
            <a:endParaRPr lang="en-US" sz="2000" dirty="0" smtClean="0"/>
          </a:p>
          <a:p>
            <a:r>
              <a:rPr lang="en-US" sz="2000" dirty="0" smtClean="0"/>
              <a:t> However</a:t>
            </a:r>
            <a:r>
              <a:rPr lang="en-US" sz="2000" dirty="0"/>
              <a:t>, </a:t>
            </a:r>
            <a:r>
              <a:rPr lang="en-US" sz="2000" dirty="0" err="1"/>
              <a:t>adenomyosis</a:t>
            </a:r>
            <a:r>
              <a:rPr lang="en-US" sz="2000" dirty="0"/>
              <a:t> is less responsive </a:t>
            </a:r>
            <a:r>
              <a:rPr lang="en-US" sz="2000" dirty="0" smtClean="0"/>
              <a:t>to hormone </a:t>
            </a:r>
            <a:r>
              <a:rPr lang="en-US" sz="2000" dirty="0"/>
              <a:t>therapy than endometriosis.</a:t>
            </a:r>
          </a:p>
        </p:txBody>
      </p:sp>
    </p:spTree>
    <p:extLst>
      <p:ext uri="{BB962C8B-B14F-4D97-AF65-F5344CB8AC3E}">
        <p14:creationId xmlns:p14="http://schemas.microsoft.com/office/powerpoint/2010/main" val="1281132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712" y="2629258"/>
            <a:ext cx="10706488" cy="3887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800" b="1" dirty="0" smtClean="0">
                <a:solidFill>
                  <a:srgbClr val="FF0000"/>
                </a:solidFill>
              </a:rPr>
              <a:t>Other treatment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Uterine artery </a:t>
            </a:r>
            <a:r>
              <a:rPr lang="en-US" sz="2200" dirty="0">
                <a:solidFill>
                  <a:schemeClr val="tx1"/>
                </a:solidFill>
              </a:rPr>
              <a:t>embolization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</a:rPr>
              <a:t>(UAE)</a:t>
            </a:r>
            <a:r>
              <a:rPr lang="en-US" sz="2200" dirty="0">
                <a:solidFill>
                  <a:schemeClr val="tx1"/>
                </a:solidFill>
              </a:rPr>
              <a:t>, and the results </a:t>
            </a:r>
            <a:r>
              <a:rPr lang="en-US" sz="2200" dirty="0" smtClean="0">
                <a:solidFill>
                  <a:schemeClr val="tx1"/>
                </a:solidFill>
              </a:rPr>
              <a:t>far </a:t>
            </a:r>
            <a:r>
              <a:rPr lang="en-US" sz="2200" dirty="0">
                <a:solidFill>
                  <a:schemeClr val="tx1"/>
                </a:solidFill>
              </a:rPr>
              <a:t>have been disappointing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dirty="0"/>
              <a:t>the </a:t>
            </a:r>
            <a:r>
              <a:rPr lang="en-US" sz="2200" dirty="0" smtClean="0"/>
              <a:t>progesterone-containing </a:t>
            </a:r>
            <a:r>
              <a:rPr lang="en-US" sz="2200" dirty="0" smtClean="0"/>
              <a:t>IUD 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</a:rPr>
              <a:t>Mirena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sz="2200" dirty="0" smtClean="0"/>
              <a:t> </a:t>
            </a:r>
            <a:r>
              <a:rPr lang="en-US" sz="2200" dirty="0"/>
              <a:t>can help with dysmenorrhea </a:t>
            </a:r>
            <a:r>
              <a:rPr lang="en-US" sz="2200" dirty="0" smtClean="0"/>
              <a:t>in about </a:t>
            </a:r>
            <a:r>
              <a:rPr lang="en-US" sz="2200" b="1" dirty="0">
                <a:solidFill>
                  <a:srgbClr val="002060"/>
                </a:solidFill>
              </a:rPr>
              <a:t>70% of women</a:t>
            </a:r>
            <a:r>
              <a:rPr lang="en-US" sz="2200" b="1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dirty="0"/>
              <a:t>The IUD </a:t>
            </a:r>
            <a:r>
              <a:rPr lang="en-US" sz="2200" dirty="0" smtClean="0"/>
              <a:t>probably works </a:t>
            </a:r>
            <a:r>
              <a:rPr lang="en-US" sz="2200" dirty="0"/>
              <a:t>because it slowly gives off </a:t>
            </a:r>
            <a:r>
              <a:rPr lang="en-US" sz="2200" dirty="0" smtClean="0"/>
              <a:t>progesterone directly </a:t>
            </a:r>
            <a:r>
              <a:rPr lang="en-US" sz="2200" dirty="0"/>
              <a:t>to the lining cells in the uterus and </a:t>
            </a:r>
            <a:r>
              <a:rPr lang="en-US" sz="2200" dirty="0" smtClean="0"/>
              <a:t>in the </a:t>
            </a:r>
            <a:r>
              <a:rPr lang="en-US" sz="2200" dirty="0"/>
              <a:t>uterine muscle wall.</a:t>
            </a:r>
          </a:p>
        </p:txBody>
      </p:sp>
    </p:spTree>
    <p:extLst>
      <p:ext uri="{BB962C8B-B14F-4D97-AF65-F5344CB8AC3E}">
        <p14:creationId xmlns:p14="http://schemas.microsoft.com/office/powerpoint/2010/main" val="316409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90" y="2150772"/>
            <a:ext cx="11736799" cy="3366751"/>
          </a:xfrm>
        </p:spPr>
        <p:txBody>
          <a:bodyPr>
            <a:noAutofit/>
          </a:bodyPr>
          <a:lstStyle/>
          <a:p>
            <a:r>
              <a:rPr lang="en-US" sz="2400" dirty="0" smtClean="0"/>
              <a:t> In this </a:t>
            </a:r>
            <a:r>
              <a:rPr lang="en-US" sz="2400" dirty="0"/>
              <a:t>condition,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endometrial glands and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stroma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are </a:t>
            </a:r>
            <a:r>
              <a:rPr lang="en-US" sz="2400" dirty="0"/>
              <a:t>displaced within the uterine </a:t>
            </a:r>
            <a:r>
              <a:rPr lang="en-US" sz="2400" dirty="0" smtClean="0"/>
              <a:t>myometrium.</a:t>
            </a:r>
          </a:p>
          <a:p>
            <a:r>
              <a:rPr lang="en-US" sz="2400" dirty="0" smtClean="0"/>
              <a:t> The </a:t>
            </a:r>
            <a:r>
              <a:rPr lang="en-US" sz="2400" dirty="0"/>
              <a:t>displaced endometrial tissue may </a:t>
            </a:r>
            <a:r>
              <a:rPr lang="en-US" sz="2400" dirty="0" smtClean="0"/>
              <a:t>be localized </a:t>
            </a:r>
            <a:r>
              <a:rPr lang="en-US" sz="2400" dirty="0"/>
              <a:t>to a discrete mass termed </a:t>
            </a:r>
            <a:r>
              <a:rPr lang="en-US" sz="2400" dirty="0" smtClean="0"/>
              <a:t>as </a:t>
            </a:r>
            <a:r>
              <a:rPr lang="en-US" sz="2400" dirty="0" err="1" smtClean="0"/>
              <a:t>adenomyoma</a:t>
            </a:r>
            <a:r>
              <a:rPr lang="en-US" sz="2400" dirty="0" smtClean="0"/>
              <a:t> </a:t>
            </a:r>
            <a:r>
              <a:rPr lang="en-US" sz="2400" dirty="0"/>
              <a:t>or be seen as diffusely </a:t>
            </a:r>
            <a:r>
              <a:rPr lang="en-US" sz="2400" dirty="0" smtClean="0"/>
              <a:t>scattered island </a:t>
            </a:r>
            <a:r>
              <a:rPr lang="en-US" sz="2400" dirty="0"/>
              <a:t>of abnormal tissue throughout </a:t>
            </a:r>
            <a:r>
              <a:rPr lang="en-US" sz="2400" dirty="0" smtClean="0"/>
              <a:t>the myometrium </a:t>
            </a:r>
            <a:r>
              <a:rPr lang="en-US" sz="2400" b="1" dirty="0">
                <a:solidFill>
                  <a:srgbClr val="FF0000"/>
                </a:solidFill>
              </a:rPr>
              <a:t>(diffuse </a:t>
            </a:r>
            <a:r>
              <a:rPr lang="en-US" sz="2400" b="1" dirty="0" err="1">
                <a:solidFill>
                  <a:srgbClr val="FF0000"/>
                </a:solidFill>
              </a:rPr>
              <a:t>adenomyosis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The endometrial </a:t>
            </a:r>
            <a:r>
              <a:rPr lang="en-US" sz="2400" dirty="0"/>
              <a:t>tissue is frequently </a:t>
            </a:r>
            <a:r>
              <a:rPr lang="en-US" sz="2400" b="1" u="sng" dirty="0">
                <a:solidFill>
                  <a:schemeClr val="accent6">
                    <a:lumMod val="75000"/>
                  </a:schemeClr>
                </a:solidFill>
              </a:rPr>
              <a:t>(not 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</a:rPr>
              <a:t>always)</a:t>
            </a:r>
            <a:r>
              <a:rPr lang="en-US" sz="2400" dirty="0" smtClean="0"/>
              <a:t> surrounded </a:t>
            </a:r>
            <a:r>
              <a:rPr lang="en-US" sz="2400" dirty="0"/>
              <a:t>by myometrium that </a:t>
            </a:r>
            <a:r>
              <a:rPr lang="en-US" sz="2400" dirty="0" smtClean="0"/>
              <a:t>has undergone </a:t>
            </a:r>
            <a:r>
              <a:rPr lang="en-US" sz="2400" dirty="0"/>
              <a:t>hyperplasia and </a:t>
            </a:r>
            <a:r>
              <a:rPr lang="en-US" sz="2400" dirty="0" smtClean="0"/>
              <a:t>hypertrophy. </a:t>
            </a:r>
          </a:p>
          <a:p>
            <a:r>
              <a:rPr lang="en-US" sz="2400" dirty="0" smtClean="0"/>
              <a:t>Thus </a:t>
            </a:r>
            <a:r>
              <a:rPr lang="en-US" sz="2400" dirty="0" err="1"/>
              <a:t>adenomyosis</a:t>
            </a:r>
            <a:r>
              <a:rPr lang="en-US" sz="2400" dirty="0"/>
              <a:t> may be defined as </a:t>
            </a:r>
            <a:r>
              <a:rPr lang="en-US" sz="2400" dirty="0" smtClean="0"/>
              <a:t>the benign </a:t>
            </a:r>
            <a:r>
              <a:rPr lang="en-US" sz="2400" dirty="0"/>
              <a:t>invasion of endometrium into </a:t>
            </a:r>
            <a:r>
              <a:rPr lang="en-US" sz="2400" dirty="0" smtClean="0"/>
              <a:t>the myometrium</a:t>
            </a:r>
            <a:r>
              <a:rPr lang="en-US" sz="2400" dirty="0"/>
              <a:t>, producing a diffusely </a:t>
            </a:r>
            <a:r>
              <a:rPr lang="en-US" sz="2400" dirty="0" smtClean="0"/>
              <a:t>enlarged uterus </a:t>
            </a:r>
            <a:r>
              <a:rPr lang="en-US" sz="2400" dirty="0"/>
              <a:t>which microscopically exhibits </a:t>
            </a:r>
            <a:r>
              <a:rPr lang="en-US" sz="2400" dirty="0" smtClean="0"/>
              <a:t>ectopic non-neoplastic</a:t>
            </a:r>
            <a:r>
              <a:rPr lang="en-US" sz="2400" dirty="0"/>
              <a:t>, endometrial glands </a:t>
            </a:r>
            <a:r>
              <a:rPr lang="en-US" sz="2400" dirty="0" smtClean="0"/>
              <a:t>and </a:t>
            </a:r>
            <a:r>
              <a:rPr lang="en-US" sz="2400" dirty="0" err="1" smtClean="0"/>
              <a:t>stroma</a:t>
            </a:r>
            <a:r>
              <a:rPr lang="en-US" sz="2400" dirty="0" smtClean="0"/>
              <a:t> </a:t>
            </a:r>
            <a:r>
              <a:rPr lang="en-US" sz="2400" dirty="0"/>
              <a:t>surrounded by the hypertrophic </a:t>
            </a:r>
            <a:r>
              <a:rPr lang="en-US" sz="2400" dirty="0" smtClean="0"/>
              <a:t>and hyperplastic </a:t>
            </a:r>
            <a:r>
              <a:rPr lang="en-US" sz="2400" dirty="0"/>
              <a:t>myometrium. </a:t>
            </a:r>
          </a:p>
        </p:txBody>
      </p:sp>
    </p:spTree>
    <p:extLst>
      <p:ext uri="{BB962C8B-B14F-4D97-AF65-F5344CB8AC3E}">
        <p14:creationId xmlns:p14="http://schemas.microsoft.com/office/powerpoint/2010/main" val="287141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743" y="2268649"/>
            <a:ext cx="10011028" cy="435109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 </a:t>
            </a:r>
            <a:r>
              <a:rPr lang="en-US" sz="2400" b="1" dirty="0"/>
              <a:t>The </a:t>
            </a:r>
            <a:r>
              <a:rPr lang="en-US" sz="2400" b="1" dirty="0" smtClean="0"/>
              <a:t>term </a:t>
            </a:r>
            <a:r>
              <a:rPr lang="en-US" sz="2400" b="1" dirty="0" err="1" smtClean="0"/>
              <a:t>adenomyosis</a:t>
            </a:r>
            <a:r>
              <a:rPr lang="en-US" sz="2400" b="1" dirty="0" smtClean="0"/>
              <a:t> </a:t>
            </a:r>
            <a:r>
              <a:rPr lang="en-US" sz="2400" b="1" dirty="0"/>
              <a:t>is derived from the terms </a:t>
            </a:r>
            <a:r>
              <a:rPr lang="en-US" sz="2400" b="1" dirty="0" err="1" smtClean="0"/>
              <a:t>adeno</a:t>
            </a:r>
            <a:r>
              <a:rPr lang="en-US" sz="2400" b="1" dirty="0" smtClean="0"/>
              <a:t>- 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400" b="1" u="sng" dirty="0">
                <a:solidFill>
                  <a:schemeClr val="accent6">
                    <a:lumMod val="75000"/>
                  </a:schemeClr>
                </a:solidFill>
              </a:rPr>
              <a:t>meaning gland), </a:t>
            </a:r>
            <a:r>
              <a:rPr lang="en-US" sz="2400" b="1" dirty="0" err="1"/>
              <a:t>myo</a:t>
            </a:r>
            <a:r>
              <a:rPr lang="en-US" sz="2400" b="1" dirty="0"/>
              <a:t>-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(meaning – muscle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), </a:t>
            </a:r>
            <a:r>
              <a:rPr lang="en-US" sz="2400" b="1" dirty="0" smtClean="0"/>
              <a:t>and </a:t>
            </a:r>
            <a:r>
              <a:rPr lang="en-US" sz="2400" b="1" dirty="0"/>
              <a:t>-</a:t>
            </a:r>
            <a:r>
              <a:rPr lang="en-US" sz="2400" b="1" dirty="0" err="1"/>
              <a:t>osis</a:t>
            </a:r>
            <a:r>
              <a:rPr lang="en-US" sz="2400" b="1" dirty="0"/>
              <a:t> </a:t>
            </a:r>
            <a:r>
              <a:rPr lang="en-US" sz="2400" b="1" u="sng" dirty="0">
                <a:solidFill>
                  <a:schemeClr val="accent6">
                    <a:lumMod val="75000"/>
                  </a:schemeClr>
                </a:solidFill>
              </a:rPr>
              <a:t>(meaning condition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r>
              <a:rPr lang="en-US" sz="2400" b="1" dirty="0" smtClean="0"/>
              <a:t> </a:t>
            </a:r>
            <a:r>
              <a:rPr lang="en-US" sz="2400" b="1" dirty="0"/>
              <a:t>Previously </a:t>
            </a:r>
            <a:r>
              <a:rPr lang="en-US" sz="2400" b="1" dirty="0" smtClean="0"/>
              <a:t>it was </a:t>
            </a:r>
            <a:r>
              <a:rPr lang="en-US" sz="2400" b="1" dirty="0"/>
              <a:t>named as endometriosis </a:t>
            </a:r>
            <a:r>
              <a:rPr lang="en-US" sz="2400" b="1" dirty="0" err="1"/>
              <a:t>interna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But </a:t>
            </a:r>
            <a:r>
              <a:rPr lang="en-US" sz="2400" b="1" dirty="0" err="1" smtClean="0"/>
              <a:t>adenomyosis</a:t>
            </a:r>
            <a:r>
              <a:rPr lang="en-US" sz="2400" b="1" dirty="0" smtClean="0"/>
              <a:t> </a:t>
            </a:r>
            <a:r>
              <a:rPr lang="en-US" sz="2400" b="1" dirty="0"/>
              <a:t>is actually different </a:t>
            </a:r>
            <a:r>
              <a:rPr lang="en-US" sz="2400" b="1" dirty="0" smtClean="0"/>
              <a:t>from endometriosis </a:t>
            </a:r>
            <a:r>
              <a:rPr lang="en-US" sz="2400" b="1" dirty="0"/>
              <a:t>and these two disease </a:t>
            </a:r>
            <a:r>
              <a:rPr lang="en-US" sz="2400" b="1" dirty="0" smtClean="0"/>
              <a:t>entities are </a:t>
            </a:r>
            <a:r>
              <a:rPr lang="en-US" sz="2400" b="1" dirty="0"/>
              <a:t>found together </a:t>
            </a:r>
            <a:r>
              <a:rPr lang="en-US" sz="2400" b="1" dirty="0">
                <a:solidFill>
                  <a:srgbClr val="FF0000"/>
                </a:solidFill>
              </a:rPr>
              <a:t>in only 10% of the </a:t>
            </a:r>
            <a:r>
              <a:rPr lang="en-US" sz="2400" b="1" dirty="0" smtClean="0">
                <a:solidFill>
                  <a:srgbClr val="FF0000"/>
                </a:solidFill>
              </a:rPr>
              <a:t>cases.</a:t>
            </a:r>
          </a:p>
        </p:txBody>
      </p:sp>
    </p:spTree>
    <p:extLst>
      <p:ext uri="{BB962C8B-B14F-4D97-AF65-F5344CB8AC3E}">
        <p14:creationId xmlns:p14="http://schemas.microsoft.com/office/powerpoint/2010/main" val="219998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Pathophysiology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10320122" cy="390033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The precise etiology and the developmental events leading to </a:t>
            </a:r>
            <a:r>
              <a:rPr lang="en-US" sz="2400" b="1" dirty="0" err="1" smtClean="0"/>
              <a:t>adenomyosis</a:t>
            </a:r>
            <a:r>
              <a:rPr lang="en-US" sz="2400" b="1" dirty="0" smtClean="0"/>
              <a:t> is </a:t>
            </a:r>
            <a:r>
              <a:rPr lang="en-US" sz="2400" b="1" dirty="0" smtClean="0">
                <a:solidFill>
                  <a:srgbClr val="FF0000"/>
                </a:solidFill>
              </a:rPr>
              <a:t>unknown</a:t>
            </a:r>
            <a:r>
              <a:rPr lang="en-US" sz="2400" b="1" dirty="0" smtClean="0"/>
              <a:t>.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 Two </a:t>
            </a:r>
            <a:r>
              <a:rPr lang="en-US" sz="2400" b="1" dirty="0"/>
              <a:t>major theories exist for the </a:t>
            </a:r>
            <a:r>
              <a:rPr lang="en-US" sz="2400" b="1" dirty="0" smtClean="0"/>
              <a:t>origination of </a:t>
            </a:r>
            <a:r>
              <a:rPr lang="en-US" sz="2400" b="1" dirty="0" err="1"/>
              <a:t>adenomyosis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One </a:t>
            </a:r>
            <a:r>
              <a:rPr lang="en-US" sz="2400" b="1" dirty="0"/>
              <a:t>is de novo </a:t>
            </a:r>
            <a:r>
              <a:rPr lang="en-US" sz="2400" b="1" dirty="0" smtClean="0"/>
              <a:t>development  from </a:t>
            </a:r>
            <a:r>
              <a:rPr lang="en-US" sz="2400" b="1" dirty="0" err="1"/>
              <a:t>müllerian</a:t>
            </a:r>
            <a:r>
              <a:rPr lang="en-US" sz="2400" b="1" dirty="0"/>
              <a:t> rests which is </a:t>
            </a:r>
            <a:r>
              <a:rPr lang="en-US" sz="2400" b="1" dirty="0" smtClean="0"/>
              <a:t>support observation </a:t>
            </a:r>
            <a:r>
              <a:rPr lang="en-US" sz="2400" b="1" dirty="0"/>
              <a:t>of </a:t>
            </a:r>
            <a:r>
              <a:rPr lang="en-US" sz="2400" b="1" dirty="0" err="1"/>
              <a:t>adenomyosis</a:t>
            </a:r>
            <a:r>
              <a:rPr lang="en-US" sz="2400" b="1" dirty="0"/>
              <a:t> in </a:t>
            </a:r>
            <a:r>
              <a:rPr lang="en-US" sz="2400" b="1" dirty="0" err="1" smtClean="0"/>
              <a:t>mülleria</a:t>
            </a:r>
            <a:r>
              <a:rPr lang="en-US" sz="2400" b="1" dirty="0" smtClean="0"/>
              <a:t> </a:t>
            </a:r>
            <a:r>
              <a:rPr lang="en-US" sz="2400" b="1" dirty="0" smtClean="0"/>
              <a:t>remnants </a:t>
            </a:r>
            <a:r>
              <a:rPr lang="en-US" sz="2400" b="1" dirty="0"/>
              <a:t>lacking endometrium</a:t>
            </a:r>
            <a:r>
              <a:rPr lang="en-US" sz="2400" b="1" dirty="0" smtClean="0"/>
              <a:t>.</a:t>
            </a:r>
          </a:p>
          <a:p>
            <a:pPr marL="0" indent="0">
              <a:buNone/>
            </a:pPr>
            <a:r>
              <a:rPr lang="en-US" sz="2400" b="1" dirty="0" smtClean="0"/>
              <a:t> </a:t>
            </a:r>
            <a:r>
              <a:rPr lang="en-US" sz="2400" b="1" dirty="0"/>
              <a:t>The </a:t>
            </a:r>
            <a:r>
              <a:rPr lang="en-US" sz="2400" b="1" dirty="0" smtClean="0"/>
              <a:t>second theory </a:t>
            </a:r>
            <a:r>
              <a:rPr lang="en-US" sz="2400" b="1" dirty="0"/>
              <a:t>is that </a:t>
            </a:r>
            <a:r>
              <a:rPr lang="en-US" sz="2400" b="1" dirty="0" err="1"/>
              <a:t>adenomyosis</a:t>
            </a:r>
            <a:r>
              <a:rPr lang="en-US" sz="2400" b="1" dirty="0"/>
              <a:t> is derived </a:t>
            </a:r>
            <a:r>
              <a:rPr lang="en-US" sz="2400" b="1" dirty="0" smtClean="0"/>
              <a:t>from endometrium.</a:t>
            </a:r>
          </a:p>
          <a:p>
            <a:pPr marL="0" indent="0">
              <a:buNone/>
            </a:pPr>
            <a:r>
              <a:rPr lang="en-US" sz="2400" b="1" dirty="0" smtClean="0"/>
              <a:t> </a:t>
            </a:r>
            <a:r>
              <a:rPr lang="en-US" sz="2400" b="1" dirty="0"/>
              <a:t>All organs in human body </a:t>
            </a:r>
            <a:r>
              <a:rPr lang="en-US" sz="2400" b="1" dirty="0" smtClean="0"/>
              <a:t>that contains </a:t>
            </a:r>
            <a:r>
              <a:rPr lang="en-US" sz="2400" b="1" dirty="0"/>
              <a:t>a cavity also possesses a </a:t>
            </a:r>
            <a:r>
              <a:rPr lang="en-US" sz="2400" b="1" dirty="0" err="1" smtClean="0"/>
              <a:t>submucous</a:t>
            </a:r>
            <a:r>
              <a:rPr lang="en-US" sz="2400" b="1" dirty="0" smtClean="0"/>
              <a:t> region </a:t>
            </a:r>
            <a:r>
              <a:rPr lang="en-US" sz="2400" b="1" dirty="0"/>
              <a:t>with exception to uterus. It is </a:t>
            </a:r>
            <a:r>
              <a:rPr lang="en-US" sz="2400" b="1" dirty="0" smtClean="0"/>
              <a:t>though that </a:t>
            </a:r>
            <a:r>
              <a:rPr lang="en-US" sz="2400" b="1" dirty="0"/>
              <a:t>main function of </a:t>
            </a:r>
            <a:r>
              <a:rPr lang="en-US" sz="2400" b="1" dirty="0" err="1"/>
              <a:t>submucous</a:t>
            </a:r>
            <a:r>
              <a:rPr lang="en-US" sz="2400" b="1" dirty="0"/>
              <a:t> coat is </a:t>
            </a:r>
            <a:r>
              <a:rPr lang="en-US" sz="2400" b="1" dirty="0" smtClean="0"/>
              <a:t>t prevent </a:t>
            </a:r>
            <a:r>
              <a:rPr lang="en-US" sz="2400" b="1" dirty="0"/>
              <a:t>inward growth of glands that </a:t>
            </a:r>
            <a:r>
              <a:rPr lang="en-US" sz="2400" b="1" dirty="0" smtClean="0"/>
              <a:t>line these </a:t>
            </a:r>
            <a:r>
              <a:rPr lang="en-US" sz="2400" b="1" dirty="0"/>
              <a:t>cavities.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/>
              <a:t>disruption in continuity </a:t>
            </a:r>
            <a:r>
              <a:rPr lang="en-US" sz="2400" b="1" dirty="0" smtClean="0"/>
              <a:t>of basal </a:t>
            </a:r>
            <a:r>
              <a:rPr lang="en-US" sz="2400" b="1" dirty="0"/>
              <a:t>layer and myometrium may </a:t>
            </a:r>
            <a:r>
              <a:rPr lang="en-US" sz="2400" b="1" dirty="0" smtClean="0"/>
              <a:t>occur during </a:t>
            </a:r>
            <a:r>
              <a:rPr lang="en-US" sz="2400" b="1" dirty="0"/>
              <a:t>caesarean section and </a:t>
            </a:r>
            <a:r>
              <a:rPr lang="en-US" sz="2400" b="1" dirty="0" smtClean="0"/>
              <a:t>repeated delivery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66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Gross pathology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873914" cy="4029120"/>
          </a:xfrm>
        </p:spPr>
        <p:txBody>
          <a:bodyPr>
            <a:noAutofit/>
          </a:bodyPr>
          <a:lstStyle/>
          <a:p>
            <a:r>
              <a:rPr lang="en-US" sz="2200" dirty="0"/>
              <a:t>The uterus is uniformly enlarged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(12 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weeks of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pregnant uterus size) </a:t>
            </a:r>
            <a:r>
              <a:rPr lang="en-US" sz="2200" dirty="0"/>
              <a:t>and globular in </a:t>
            </a:r>
            <a:r>
              <a:rPr lang="en-US" sz="2200" dirty="0" smtClean="0"/>
              <a:t>shape.</a:t>
            </a:r>
          </a:p>
          <a:p>
            <a:r>
              <a:rPr lang="en-US" sz="2200" dirty="0" smtClean="0"/>
              <a:t> </a:t>
            </a:r>
            <a:r>
              <a:rPr lang="en-US" sz="2200" dirty="0" err="1" smtClean="0"/>
              <a:t>Adenomyosis</a:t>
            </a:r>
            <a:r>
              <a:rPr lang="en-US" sz="2200" dirty="0" smtClean="0"/>
              <a:t> </a:t>
            </a:r>
            <a:r>
              <a:rPr lang="en-US" sz="2200" dirty="0"/>
              <a:t>foci, on occasion, may </a:t>
            </a:r>
            <a:r>
              <a:rPr lang="en-US" sz="2200" dirty="0" smtClean="0"/>
              <a:t>contain brown </a:t>
            </a:r>
            <a:r>
              <a:rPr lang="en-US" sz="2200" dirty="0"/>
              <a:t>staining old blood corresponding </a:t>
            </a:r>
            <a:r>
              <a:rPr lang="en-US" sz="2200" dirty="0" smtClean="0"/>
              <a:t>to </a:t>
            </a:r>
            <a:r>
              <a:rPr lang="en-US" sz="2200" dirty="0" err="1" smtClean="0"/>
              <a:t>hemolyzed</a:t>
            </a:r>
            <a:r>
              <a:rPr lang="en-US" sz="2200" dirty="0" smtClean="0"/>
              <a:t> </a:t>
            </a:r>
            <a:r>
              <a:rPr lang="en-US" sz="2200" dirty="0"/>
              <a:t>blood and hemosiderin </a:t>
            </a:r>
            <a:r>
              <a:rPr lang="en-US" sz="2200" dirty="0" smtClean="0"/>
              <a:t>pigment deposits.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The focally involved uterus </a:t>
            </a:r>
            <a:r>
              <a:rPr lang="en-US" sz="2200" dirty="0" smtClean="0"/>
              <a:t>with </a:t>
            </a:r>
            <a:r>
              <a:rPr lang="en-US" sz="2200" dirty="0" err="1" smtClean="0"/>
              <a:t>adenomyosis</a:t>
            </a:r>
            <a:r>
              <a:rPr lang="en-US" sz="2200" dirty="0" smtClean="0"/>
              <a:t> </a:t>
            </a:r>
            <a:r>
              <a:rPr lang="en-US" sz="2200" dirty="0"/>
              <a:t>is termed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as </a:t>
            </a:r>
            <a:r>
              <a:rPr lang="en-US" sz="2200" b="1" i="1" dirty="0" err="1">
                <a:solidFill>
                  <a:schemeClr val="accent1">
                    <a:lumMod val="75000"/>
                  </a:schemeClr>
                </a:solidFill>
              </a:rPr>
              <a:t>adenomyoma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and often 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resembles appearance of </a:t>
            </a:r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uterine leiomyoma.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Typically </a:t>
            </a:r>
            <a:r>
              <a:rPr lang="en-US" sz="2200" dirty="0" err="1"/>
              <a:t>adenomyoma</a:t>
            </a:r>
            <a:r>
              <a:rPr lang="en-US" sz="2200" dirty="0"/>
              <a:t> </a:t>
            </a:r>
            <a:r>
              <a:rPr lang="en-US" sz="2200" dirty="0" smtClean="0"/>
              <a:t>has poorly </a:t>
            </a:r>
            <a:r>
              <a:rPr lang="en-US" sz="2200" dirty="0"/>
              <a:t>defined margins as they merge </a:t>
            </a:r>
            <a:r>
              <a:rPr lang="en-US" sz="2200" dirty="0" smtClean="0"/>
              <a:t>with surrounding </a:t>
            </a:r>
            <a:r>
              <a:rPr lang="en-US" sz="2200" dirty="0"/>
              <a:t>normal myometrium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 So </a:t>
            </a:r>
            <a:r>
              <a:rPr lang="en-US" sz="2200" dirty="0" err="1" smtClean="0"/>
              <a:t>adenomyoma</a:t>
            </a:r>
            <a:r>
              <a:rPr lang="en-US" sz="2200" dirty="0" smtClean="0"/>
              <a:t> </a:t>
            </a:r>
            <a:r>
              <a:rPr lang="en-US" sz="2200" dirty="0"/>
              <a:t>can not be enucleated </a:t>
            </a:r>
            <a:r>
              <a:rPr lang="en-US" sz="2200" dirty="0" smtClean="0"/>
              <a:t>like leiomyoma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1819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2142" y="2356834"/>
            <a:ext cx="5769858" cy="3657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6925" y="2356834"/>
            <a:ext cx="609600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Microscopic </a:t>
            </a:r>
            <a:r>
              <a:rPr lang="en-US" sz="2800" b="1" dirty="0" smtClean="0">
                <a:solidFill>
                  <a:srgbClr val="FF0000"/>
                </a:solidFill>
              </a:rPr>
              <a:t>Pathology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200" dirty="0"/>
              <a:t>Histologically </a:t>
            </a:r>
            <a:r>
              <a:rPr lang="en-US" sz="2200" dirty="0" smtClean="0"/>
              <a:t>both </a:t>
            </a:r>
            <a:r>
              <a:rPr lang="en-US" sz="2200" dirty="0"/>
              <a:t>the endometrial glands and </a:t>
            </a:r>
            <a:r>
              <a:rPr lang="en-US" sz="2200" dirty="0" err="1"/>
              <a:t>stroma</a:t>
            </a:r>
            <a:r>
              <a:rPr lang="en-US" sz="2200" dirty="0"/>
              <a:t> </a:t>
            </a:r>
            <a:r>
              <a:rPr lang="en-US" sz="2200" dirty="0" smtClean="0"/>
              <a:t>in foci </a:t>
            </a:r>
            <a:r>
              <a:rPr lang="en-US" sz="2200" dirty="0"/>
              <a:t>of </a:t>
            </a:r>
            <a:r>
              <a:rPr lang="en-US" sz="2200" dirty="0" err="1"/>
              <a:t>adenomyosis</a:t>
            </a:r>
            <a:r>
              <a:rPr lang="en-US" sz="2200" dirty="0"/>
              <a:t> resemble the </a:t>
            </a:r>
            <a:r>
              <a:rPr lang="en-US" sz="2200" dirty="0" err="1"/>
              <a:t>basalis</a:t>
            </a:r>
            <a:endParaRPr lang="en-US" sz="2200" dirty="0"/>
          </a:p>
          <a:p>
            <a:r>
              <a:rPr lang="en-US" sz="2200" dirty="0"/>
              <a:t>endometrium. </a:t>
            </a:r>
            <a:endParaRPr lang="en-US" sz="2200" dirty="0" smtClean="0"/>
          </a:p>
          <a:p>
            <a:r>
              <a:rPr lang="en-US" sz="2200" dirty="0" smtClean="0"/>
              <a:t>Unlike </a:t>
            </a:r>
            <a:r>
              <a:rPr lang="en-US" sz="2200" dirty="0"/>
              <a:t>endometriosis it seldom</a:t>
            </a:r>
          </a:p>
          <a:p>
            <a:r>
              <a:rPr lang="en-US" sz="2200" dirty="0"/>
              <a:t>respond to hormonal stimuli, a phenomenon</a:t>
            </a:r>
          </a:p>
          <a:p>
            <a:r>
              <a:rPr lang="en-US" sz="2200" dirty="0"/>
              <a:t>which explains why one sees occasionally</a:t>
            </a:r>
          </a:p>
          <a:p>
            <a:r>
              <a:rPr lang="en-US" sz="2200" dirty="0"/>
              <a:t>hemorrhagic or reparative morphological</a:t>
            </a:r>
          </a:p>
          <a:p>
            <a:r>
              <a:rPr lang="en-US" sz="2200" dirty="0"/>
              <a:t>events in foci of </a:t>
            </a:r>
            <a:r>
              <a:rPr lang="en-US" sz="2200" dirty="0" err="1"/>
              <a:t>adenomyosis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666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Risk factors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4" y="2603500"/>
            <a:ext cx="11294772" cy="3797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/>
              <a:t>risk factors that have </a:t>
            </a:r>
            <a:r>
              <a:rPr lang="en-US" sz="2400" b="1" dirty="0" smtClean="0"/>
              <a:t>been associated </a:t>
            </a:r>
            <a:r>
              <a:rPr lang="en-US" sz="2400" b="1" dirty="0"/>
              <a:t>with </a:t>
            </a:r>
            <a:r>
              <a:rPr lang="en-US" sz="2400" b="1" dirty="0" err="1"/>
              <a:t>adenomyosis</a:t>
            </a:r>
            <a:r>
              <a:rPr lang="en-US" sz="2400" b="1" dirty="0"/>
              <a:t> </a:t>
            </a:r>
            <a:r>
              <a:rPr lang="en-US" sz="2400" b="1" dirty="0" smtClean="0"/>
              <a:t>include:</a:t>
            </a:r>
          </a:p>
          <a:p>
            <a:r>
              <a:rPr lang="en-US" sz="2000" b="1" dirty="0" smtClean="0"/>
              <a:t> prior uterine </a:t>
            </a:r>
            <a:r>
              <a:rPr lang="en-US" sz="2000" b="1" dirty="0"/>
              <a:t>surgery </a:t>
            </a:r>
            <a:r>
              <a:rPr lang="en-US" sz="2000" b="1" i="1" u="sng" dirty="0">
                <a:solidFill>
                  <a:schemeClr val="accent6">
                    <a:lumMod val="75000"/>
                  </a:schemeClr>
                </a:solidFill>
              </a:rPr>
              <a:t>(caesarean section, </a:t>
            </a:r>
            <a:r>
              <a:rPr lang="en-US" sz="2000" b="1" i="1" u="sng" dirty="0" smtClean="0">
                <a:solidFill>
                  <a:schemeClr val="accent6">
                    <a:lumMod val="75000"/>
                  </a:schemeClr>
                </a:solidFill>
              </a:rPr>
              <a:t>myomectomy)</a:t>
            </a:r>
          </a:p>
          <a:p>
            <a:r>
              <a:rPr lang="en-US" sz="2000" b="1" dirty="0" smtClean="0"/>
              <a:t> endometriosis</a:t>
            </a:r>
          </a:p>
          <a:p>
            <a:r>
              <a:rPr lang="en-US" sz="2000" b="1" dirty="0" smtClean="0"/>
              <a:t> </a:t>
            </a:r>
            <a:r>
              <a:rPr lang="en-US" sz="2000" b="1" dirty="0"/>
              <a:t>uterine </a:t>
            </a:r>
            <a:r>
              <a:rPr lang="en-US" sz="2000" b="1" dirty="0" smtClean="0"/>
              <a:t>leiomyoma</a:t>
            </a:r>
          </a:p>
          <a:p>
            <a:r>
              <a:rPr lang="en-US" sz="2000" b="1" dirty="0" err="1" smtClean="0"/>
              <a:t>Parous</a:t>
            </a:r>
            <a:r>
              <a:rPr lang="en-US" sz="2000" b="1" dirty="0" smtClean="0"/>
              <a:t> women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When radiologic criteria are used </a:t>
            </a:r>
            <a:r>
              <a:rPr lang="en-US" sz="2400" b="1" dirty="0" smtClean="0">
                <a:solidFill>
                  <a:srgbClr val="FF0000"/>
                </a:solidFill>
              </a:rPr>
              <a:t>for diagnosis</a:t>
            </a:r>
            <a:r>
              <a:rPr lang="en-US" sz="2400" b="1" dirty="0">
                <a:solidFill>
                  <a:srgbClr val="FF0000"/>
                </a:solidFill>
              </a:rPr>
              <a:t>, disease can be found in all </a:t>
            </a:r>
            <a:r>
              <a:rPr lang="en-US" sz="2400" b="1" dirty="0" smtClean="0">
                <a:solidFill>
                  <a:srgbClr val="FF0000"/>
                </a:solidFill>
              </a:rPr>
              <a:t>women irrespective </a:t>
            </a:r>
            <a:r>
              <a:rPr lang="en-US" sz="2400" b="1" dirty="0">
                <a:solidFill>
                  <a:srgbClr val="FF0000"/>
                </a:solidFill>
              </a:rPr>
              <a:t>of ages including adolescents.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561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Clinical presentation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034862"/>
            <a:ext cx="9907998" cy="4636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History:</a:t>
            </a:r>
          </a:p>
          <a:p>
            <a:r>
              <a:rPr lang="en-US" sz="1900" dirty="0" smtClean="0"/>
              <a:t> </a:t>
            </a:r>
            <a:r>
              <a:rPr lang="en-US" sz="1900" dirty="0"/>
              <a:t>Around thirty percent of </a:t>
            </a:r>
            <a:r>
              <a:rPr lang="en-US" sz="1900" dirty="0" smtClean="0"/>
              <a:t>patients with </a:t>
            </a:r>
            <a:r>
              <a:rPr lang="en-US" sz="1900" dirty="0" err="1"/>
              <a:t>adenomyosis</a:t>
            </a:r>
            <a:r>
              <a:rPr lang="en-US" sz="1900" dirty="0"/>
              <a:t> are asymptomatic or </a:t>
            </a:r>
            <a:r>
              <a:rPr lang="en-US" sz="1900" dirty="0" smtClean="0"/>
              <a:t>have minor symptoms.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Age </a:t>
            </a:r>
            <a:r>
              <a:rPr lang="en-US" sz="2200" b="1" dirty="0">
                <a:solidFill>
                  <a:srgbClr val="FF0000"/>
                </a:solidFill>
              </a:rPr>
              <a:t>and parity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1900" dirty="0" smtClean="0"/>
              <a:t> </a:t>
            </a:r>
            <a:r>
              <a:rPr lang="en-US" sz="1900" dirty="0"/>
              <a:t>Symptomatic </a:t>
            </a:r>
            <a:r>
              <a:rPr lang="en-US" sz="1900" dirty="0" err="1" smtClean="0"/>
              <a:t>adenomyosis</a:t>
            </a:r>
            <a:r>
              <a:rPr lang="en-US" sz="1900" dirty="0" smtClean="0"/>
              <a:t> occurs </a:t>
            </a:r>
            <a:r>
              <a:rPr lang="en-US" sz="1900" dirty="0"/>
              <a:t>most often in </a:t>
            </a:r>
            <a:r>
              <a:rPr lang="en-US" sz="1900" dirty="0" err="1"/>
              <a:t>parous</a:t>
            </a:r>
            <a:r>
              <a:rPr lang="en-US" sz="1900" dirty="0"/>
              <a:t> women </a:t>
            </a:r>
            <a:r>
              <a:rPr lang="en-US" sz="1900" dirty="0" smtClean="0"/>
              <a:t>between age </a:t>
            </a:r>
            <a:r>
              <a:rPr lang="en-US" sz="1900" b="1" i="1" dirty="0">
                <a:solidFill>
                  <a:schemeClr val="accent1">
                    <a:lumMod val="75000"/>
                  </a:schemeClr>
                </a:solidFill>
              </a:rPr>
              <a:t>35 and </a:t>
            </a:r>
            <a:r>
              <a:rPr lang="en-US" sz="1900" b="1" i="1" dirty="0" smtClean="0">
                <a:solidFill>
                  <a:schemeClr val="accent1">
                    <a:lumMod val="75000"/>
                  </a:schemeClr>
                </a:solidFill>
              </a:rPr>
              <a:t>50.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Symptoms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1900" dirty="0" smtClean="0"/>
              <a:t> </a:t>
            </a:r>
            <a:r>
              <a:rPr lang="en-US" sz="1900" dirty="0"/>
              <a:t>The most frequent symptoms </a:t>
            </a:r>
            <a:r>
              <a:rPr lang="en-US" sz="1900" dirty="0" smtClean="0"/>
              <a:t>are menorrhagia</a:t>
            </a:r>
            <a:r>
              <a:rPr lang="en-US" sz="1900" dirty="0"/>
              <a:t>, secondary dysmenorrhea </a:t>
            </a:r>
            <a:r>
              <a:rPr lang="en-US" sz="1900" dirty="0" smtClean="0"/>
              <a:t>and </a:t>
            </a:r>
            <a:r>
              <a:rPr lang="en-US" sz="1900" dirty="0" err="1" smtClean="0"/>
              <a:t>metrorrhagia</a:t>
            </a:r>
            <a:r>
              <a:rPr lang="en-US" sz="1900" dirty="0" smtClean="0"/>
              <a:t>.</a:t>
            </a:r>
          </a:p>
          <a:p>
            <a:r>
              <a:rPr lang="en-US" sz="1900" dirty="0" smtClean="0"/>
              <a:t> </a:t>
            </a:r>
            <a:r>
              <a:rPr lang="en-US" sz="1900" dirty="0"/>
              <a:t>Occasionally dyspareunia </a:t>
            </a:r>
            <a:r>
              <a:rPr lang="en-US" sz="1900" dirty="0" smtClean="0"/>
              <a:t>may be </a:t>
            </a:r>
            <a:r>
              <a:rPr lang="en-US" sz="1900" dirty="0"/>
              <a:t>an additional symptom</a:t>
            </a:r>
            <a:r>
              <a:rPr lang="en-US" sz="1900" dirty="0" smtClean="0"/>
              <a:t>.</a:t>
            </a:r>
          </a:p>
          <a:p>
            <a:r>
              <a:rPr lang="en-US" sz="1900" dirty="0" smtClean="0"/>
              <a:t> </a:t>
            </a:r>
            <a:r>
              <a:rPr lang="en-US" sz="1900" dirty="0"/>
              <a:t>Patients </a:t>
            </a:r>
            <a:r>
              <a:rPr lang="en-US" sz="1900" dirty="0" smtClean="0"/>
              <a:t>typically present </a:t>
            </a:r>
            <a:r>
              <a:rPr lang="en-US" sz="1900" dirty="0"/>
              <a:t>with increasingly heavy or </a:t>
            </a:r>
            <a:r>
              <a:rPr lang="en-US" sz="1900" dirty="0" smtClean="0"/>
              <a:t>prolonged menstruation </a:t>
            </a:r>
            <a:r>
              <a:rPr lang="en-US" sz="1900" b="1" dirty="0">
                <a:solidFill>
                  <a:schemeClr val="accent1">
                    <a:lumMod val="75000"/>
                  </a:schemeClr>
                </a:solidFill>
              </a:rPr>
              <a:t>(menorrhagia). </a:t>
            </a:r>
          </a:p>
        </p:txBody>
      </p:sp>
    </p:spTree>
    <p:extLst>
      <p:ext uri="{BB962C8B-B14F-4D97-AF65-F5344CB8AC3E}">
        <p14:creationId xmlns:p14="http://schemas.microsoft.com/office/powerpoint/2010/main" val="122125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13305" cy="3977604"/>
          </a:xfrm>
        </p:spPr>
        <p:txBody>
          <a:bodyPr>
            <a:normAutofit/>
          </a:bodyPr>
          <a:lstStyle/>
          <a:p>
            <a:r>
              <a:rPr lang="en-US" sz="2400" b="1" dirty="0"/>
              <a:t> The cause of menorrhagia may be due to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r>
              <a:rPr lang="en-US" dirty="0"/>
              <a:t> Poor contractility of the </a:t>
            </a:r>
            <a:r>
              <a:rPr lang="en-US" dirty="0" err="1"/>
              <a:t>adenomyotic</a:t>
            </a:r>
            <a:r>
              <a:rPr lang="en-US" dirty="0"/>
              <a:t> uterus to stop menstrual blood </a:t>
            </a:r>
            <a:r>
              <a:rPr lang="en-US" dirty="0" smtClean="0"/>
              <a:t>loss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r>
              <a:rPr lang="en-US" dirty="0"/>
              <a:t> Altered prostaglandin synthesis 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r>
              <a:rPr lang="en-US" dirty="0"/>
              <a:t> Associated anovulation and endometrial  hyperplasia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000" dirty="0"/>
              <a:t>Patient may also complaint of progressive dysmenorrhea that may begin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1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week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before</a:t>
            </a:r>
            <a:r>
              <a:rPr lang="en-US" sz="2000" dirty="0"/>
              <a:t> onset of </a:t>
            </a:r>
            <a:r>
              <a:rPr lang="en-US" sz="2000" dirty="0" smtClean="0"/>
              <a:t>menses </a:t>
            </a:r>
            <a:r>
              <a:rPr lang="en-US" sz="2000" dirty="0"/>
              <a:t>and last until cessation of menstruation</a:t>
            </a:r>
            <a:r>
              <a:rPr lang="en-US" sz="20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/>
              <a:t>Other symptoms </a:t>
            </a:r>
            <a:r>
              <a:rPr lang="en-US" sz="2000" dirty="0" smtClean="0"/>
              <a:t>may include </a:t>
            </a:r>
            <a:r>
              <a:rPr lang="en-US" sz="2000" dirty="0"/>
              <a:t>pressure symptoms due to </a:t>
            </a:r>
            <a:r>
              <a:rPr lang="en-US" sz="2000" dirty="0" smtClean="0"/>
              <a:t>pressure on </a:t>
            </a:r>
            <a:r>
              <a:rPr lang="en-US" sz="2000" dirty="0"/>
              <a:t>bladder or rectum by an enlarged uterus.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28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155</TotalTime>
  <Words>1145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 Boardroom</vt:lpstr>
      <vt:lpstr>ADENOMYOSIS</vt:lpstr>
      <vt:lpstr>PowerPoint Presentation</vt:lpstr>
      <vt:lpstr>PowerPoint Presentation</vt:lpstr>
      <vt:lpstr>Pathophysiology</vt:lpstr>
      <vt:lpstr>Gross pathology</vt:lpstr>
      <vt:lpstr>PowerPoint Presentation</vt:lpstr>
      <vt:lpstr>Risk factors </vt:lpstr>
      <vt:lpstr>Clinical presentation </vt:lpstr>
      <vt:lpstr>PowerPoint Presentation</vt:lpstr>
      <vt:lpstr>Signs </vt:lpstr>
      <vt:lpstr>INVESTIGATIONS</vt:lpstr>
      <vt:lpstr>PowerPoint Presentation</vt:lpstr>
      <vt:lpstr>Diferential Diagnosis</vt:lpstr>
      <vt:lpstr>Treatment 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dcterms:created xsi:type="dcterms:W3CDTF">2023-10-10T18:48:46Z</dcterms:created>
  <dcterms:modified xsi:type="dcterms:W3CDTF">2023-10-11T21:05:07Z</dcterms:modified>
</cp:coreProperties>
</file>