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85" r:id="rId4"/>
    <p:sldId id="387" r:id="rId5"/>
    <p:sldId id="386" r:id="rId6"/>
    <p:sldId id="388" r:id="rId7"/>
    <p:sldId id="392" r:id="rId8"/>
    <p:sldId id="389" r:id="rId9"/>
    <p:sldId id="390" r:id="rId10"/>
    <p:sldId id="39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436D5-FC28-4495-8930-5DABCA0607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1C38BF-489C-42CE-B086-B81C9B22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21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3F713-FB4E-2ED9-AB43-2C65CE82B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0B5BF-CBA8-FF6E-5A06-F6A38C81D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8BC1C-D7FB-1573-30CB-5862AAC2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59704-68F0-E221-1E16-9BEBC5A3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B7BD8-EE0E-48FB-BC4B-6F4DCA69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CDA3A-6425-9A1E-A065-2D89E4EB4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6DDF9-5C01-668D-7FEE-D4F2D8743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DA9AC-E475-5F36-D3B1-6613AC1F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3546-BFA0-63B6-A135-077BCC5D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BE6A4-071A-44AA-8B02-E8BCE6D7E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7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26D3C5-CE6A-3E16-E865-EE923D1CC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26696-5544-A014-2D81-FA730880C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6E166-1C4C-44DD-C291-6279D9C19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57AB-857E-FB68-986D-82D90F10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0C4E7-5B30-EED6-5B16-B6EFD8ED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2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BE478-4B0D-D726-3A1C-635B90BF0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5F78-5E86-DDEF-7A87-37FCB0261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A28F5-6C8E-294B-A08D-1ADB41763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F4AAA-B211-5D47-A551-79CCE4D44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0AA0C-61BA-7E41-CD4E-E9273AE5A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0FD8E-79EB-7257-61F2-398F06D34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21074-CC54-BD88-5B3E-AAD87E15C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D33A8-F28F-FEF9-F072-9FB57509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7C7A0-F58B-8610-249F-4A02239FC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E3898-DFE9-E46E-3097-9BF25482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8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4366-5E0F-A9AB-5CA7-25276501F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34AF0-F654-80B9-CEB7-56CBF0985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1C8FA-4A50-D39B-90F1-DDC1FC3CC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A4C75-74CB-24A9-9B2E-6D4EEF59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7C710-8E57-1349-F956-B5546D10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AA9EF-3AE5-1DDA-867E-18FA0EC81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5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D699-DBB2-ACE7-A693-C882C033F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2BCDC-A5E9-5173-82DC-5519040D3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BB5D9-4B92-0C71-5645-BB791FB66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59290B-B183-900E-83B4-F1012938B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7467B-69E1-9A1D-6426-B2F8320A4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D04B96-68CF-7DB2-1BF5-C62C63FBD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F9FE52-ABC2-4E9C-AA6A-5957D50D6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269622-FD37-F125-24D6-D9841AB35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1B22F-547A-99F6-79D3-66E78B1D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F5DFB6-7CD4-4296-CB7D-86514AE6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4AE02-86C6-85A7-0BA0-4973BA9C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8BDE47-F189-EFB1-A334-FD50A6656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5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5A526-CC48-9745-0D02-28886F6E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FAE64C-3E5F-802C-208B-7251B42A2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B4ED5-22F8-1801-893A-2E110B808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8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05815-38D0-D62E-8C35-F42ECDBA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12BF3-A0E3-615C-0689-079AB126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BF6FB-D63A-0C17-2A52-1E1EE99B9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8BBC8-A011-E8A7-1556-18ED5235F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EF662-63E3-5779-9C19-E24AA8D48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1231D-EE79-8D09-7CAE-1B9838ED4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88BB-F6B2-AA36-DC90-F94AE8914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3779EC-87A6-4A73-67A5-D4884C892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72D02-012B-42A6-F46C-9109ADEEB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E5002-AE3D-8E77-2AD9-68C6CA838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45FFC-952A-CEB9-CB8C-F0FF8F0B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3944D-CF4E-6ED1-6E9F-F2E8D7A8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7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53B9F6-1551-4E8F-B668-B8560D26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93430-606D-2EDA-DBBA-269426A47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E876E-D74A-79C8-ED46-02FA81A3D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80409-BD55-4B89-B142-80A628D6B850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98BE5-F684-B0A6-B742-2267D43D8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EF41A-4FCB-C7A5-2672-911471A55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61FEE-555A-4AC6-9AF0-1539393E2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7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89B08D-F96C-848D-4324-087986627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/>
              <a:t>Overviews of renal system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F2D9F-9BE1-CB23-BBC2-77115F663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2800"/>
              <a:t>DR. Arwa Rawashdeh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215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0780ED-F7D3-2F40-79A0-83969931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Distal convoluted duct and collecting duct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3682AB-219A-3747-73BE-6F56749EE8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Principle cells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8B7FA-484B-3D53-C065-3DD97A552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163" y="2357591"/>
            <a:ext cx="5157787" cy="3684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Larger in number</a:t>
            </a:r>
          </a:p>
          <a:p>
            <a:pPr marL="0" indent="0">
              <a:buNone/>
            </a:pPr>
            <a:r>
              <a:rPr lang="en-US" dirty="0"/>
              <a:t>Taller</a:t>
            </a:r>
          </a:p>
          <a:p>
            <a:pPr marL="0" indent="0">
              <a:buNone/>
            </a:pPr>
            <a:r>
              <a:rPr lang="en-US" dirty="0"/>
              <a:t>Collecting duct</a:t>
            </a:r>
          </a:p>
          <a:p>
            <a:pPr marL="0" indent="0">
              <a:buNone/>
            </a:pPr>
            <a:r>
              <a:rPr lang="en-US" dirty="0"/>
              <a:t> Aldosterone </a:t>
            </a:r>
          </a:p>
          <a:p>
            <a:pPr marL="0" indent="0">
              <a:buNone/>
            </a:pPr>
            <a:r>
              <a:rPr lang="en-US" dirty="0"/>
              <a:t>   Na and H2O</a:t>
            </a:r>
          </a:p>
          <a:p>
            <a:pPr marL="0" indent="0">
              <a:buNone/>
            </a:pPr>
            <a:r>
              <a:rPr lang="en-US" dirty="0"/>
              <a:t>H2O reabsorption (ADH)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D73343-9FB9-4CD6-ED2D-A49721BFC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283802"/>
            <a:ext cx="5183188" cy="8239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alpha intercalated  cells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96E646-F502-2991-6B66-E1A4F898A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07714"/>
            <a:ext cx="5183188" cy="36845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Fewer in number</a:t>
            </a:r>
          </a:p>
          <a:p>
            <a:r>
              <a:rPr lang="en-US" dirty="0"/>
              <a:t>Shorter</a:t>
            </a:r>
          </a:p>
          <a:p>
            <a:r>
              <a:rPr lang="en-US" dirty="0"/>
              <a:t>Collecting duct and DCT</a:t>
            </a:r>
          </a:p>
          <a:p>
            <a:r>
              <a:rPr lang="en-US" dirty="0"/>
              <a:t>H+  secretion by H+ and K+ primary active antiport  </a:t>
            </a:r>
            <a:r>
              <a:rPr lang="en-US" dirty="0" err="1"/>
              <a:t>aldo</a:t>
            </a:r>
            <a:endParaRPr lang="en-US" dirty="0"/>
          </a:p>
          <a:p>
            <a:r>
              <a:rPr lang="en-US" dirty="0"/>
              <a:t>Urine limit  pH 4.4 </a:t>
            </a:r>
          </a:p>
          <a:p>
            <a:pPr marL="0" indent="0">
              <a:buNone/>
            </a:pPr>
            <a:r>
              <a:rPr lang="en-US" dirty="0"/>
              <a:t>          Titratable acid </a:t>
            </a:r>
          </a:p>
          <a:p>
            <a:r>
              <a:rPr lang="en-US" dirty="0"/>
              <a:t>HCO3- reabsorption </a:t>
            </a:r>
          </a:p>
        </p:txBody>
      </p:sp>
    </p:spTree>
    <p:extLst>
      <p:ext uri="{BB962C8B-B14F-4D97-AF65-F5344CB8AC3E}">
        <p14:creationId xmlns:p14="http://schemas.microsoft.com/office/powerpoint/2010/main" val="403139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D861F1-F386-4A7D-A4BF-3BEB82DEB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684398"/>
            <a:ext cx="11167447" cy="5206040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DA268B-40FB-052D-6C7D-34B89464E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1408153"/>
            <a:ext cx="10168128" cy="1315035"/>
          </a:xfrm>
        </p:spPr>
        <p:txBody>
          <a:bodyPr>
            <a:normAutofit/>
          </a:bodyPr>
          <a:lstStyle/>
          <a:p>
            <a:r>
              <a:rPr lang="en-US" sz="4000"/>
              <a:t>Function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7136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DF41C-FCA7-351B-4E01-B6F67BA2A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962656"/>
            <a:ext cx="10168128" cy="26243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/>
          </a:p>
          <a:p>
            <a:r>
              <a:rPr lang="en-US" sz="2000"/>
              <a:t>Regulation of water and electrolytes </a:t>
            </a:r>
          </a:p>
          <a:p>
            <a:r>
              <a:rPr lang="en-US" sz="2000"/>
              <a:t>Acid base balance</a:t>
            </a:r>
          </a:p>
          <a:p>
            <a:endParaRPr lang="en-US" sz="2000"/>
          </a:p>
          <a:p>
            <a:pPr marL="0" indent="0">
              <a:buNone/>
            </a:pPr>
            <a:r>
              <a:rPr lang="en-US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449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3" name="Rectangle 11272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4">
            <a:extLst>
              <a:ext uri="{FF2B5EF4-FFF2-40B4-BE49-F238E27FC236}">
                <a16:creationId xmlns:a16="http://schemas.microsoft.com/office/drawing/2014/main" id="{3999FA7E-BF23-42F5-992B-256C2815C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62" y="386930"/>
            <a:ext cx="10066122" cy="12984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800" b="1" dirty="0">
                <a:latin typeface="+mj-lt"/>
                <a:ea typeface="+mj-ea"/>
                <a:cs typeface="+mj-cs"/>
              </a:rPr>
              <a:t>urine formation</a:t>
            </a:r>
          </a:p>
        </p:txBody>
      </p:sp>
      <p:sp>
        <p:nvSpPr>
          <p:cNvPr id="11275" name="Rectangle 1127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7" name="Rectangle 1127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7" name="Rectangle 9">
            <a:extLst>
              <a:ext uri="{FF2B5EF4-FFF2-40B4-BE49-F238E27FC236}">
                <a16:creationId xmlns:a16="http://schemas.microsoft.com/office/drawing/2014/main" id="{BF01D147-A69F-43CF-AFB2-28C3BDC4D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61" y="2599509"/>
            <a:ext cx="4530898" cy="363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Filtration: 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It is directly proportional to renal blood pressure and renal blood flow. Water and solutes is filtered across glomerular capillaries</a:t>
            </a:r>
            <a:endParaRPr lang="en-US" altLang="en-US" sz="1700">
              <a:latin typeface="+mn-lt"/>
              <a:cs typeface="+mn-cs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1700" dirty="0">
              <a:latin typeface="+mn-lt"/>
              <a:cs typeface="+mn-cs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Reabsorption: 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Is the removal of water and solutes from the renal filtrate</a:t>
            </a:r>
            <a:endParaRPr lang="en-US" altLang="en-US" sz="1700">
              <a:latin typeface="+mn-lt"/>
              <a:cs typeface="+mn-cs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 </a:t>
            </a:r>
            <a:endParaRPr lang="en-US" altLang="en-US" sz="1700">
              <a:latin typeface="+mn-lt"/>
              <a:cs typeface="+mn-cs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Secretion: 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700" dirty="0">
                <a:latin typeface="+mn-lt"/>
                <a:cs typeface="+mn-cs"/>
              </a:rPr>
              <a:t>Transport of solutes from peritubular fluid into  the tubular fluid</a:t>
            </a:r>
            <a:endParaRPr lang="en-US" altLang="en-US" sz="1700">
              <a:latin typeface="+mn-lt"/>
              <a:cs typeface="+mn-cs"/>
            </a:endParaRPr>
          </a:p>
        </p:txBody>
      </p:sp>
      <p:pic>
        <p:nvPicPr>
          <p:cNvPr id="11268" name="Picture 5">
            <a:extLst>
              <a:ext uri="{FF2B5EF4-FFF2-40B4-BE49-F238E27FC236}">
                <a16:creationId xmlns:a16="http://schemas.microsoft.com/office/drawing/2014/main" id="{FF21F39F-A00B-4835-981B-D4BACE7135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" r="-3" b="-3"/>
          <a:stretch/>
        </p:blipFill>
        <p:spPr bwMode="auto">
          <a:xfrm>
            <a:off x="5911532" y="2484255"/>
            <a:ext cx="5150277" cy="371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" name="Rectangle 1127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EE0A-1AE7-3A5F-34F5-8EE13C8A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Starling Forces </a:t>
            </a:r>
          </a:p>
        </p:txBody>
      </p:sp>
      <p:grpSp>
        <p:nvGrpSpPr>
          <p:cNvPr id="4" name="Group 2050">
            <a:extLst>
              <a:ext uri="{FF2B5EF4-FFF2-40B4-BE49-F238E27FC236}">
                <a16:creationId xmlns:a16="http://schemas.microsoft.com/office/drawing/2014/main" id="{5490957E-E6A6-1D15-2F04-FE5BF2046A15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785446" y="1825625"/>
            <a:ext cx="4081522" cy="4224338"/>
            <a:chOff x="288" y="192"/>
            <a:chExt cx="5232" cy="3888"/>
          </a:xfrm>
        </p:grpSpPr>
        <p:pic>
          <p:nvPicPr>
            <p:cNvPr id="5" name="Picture 2051" descr="1306">
              <a:extLst>
                <a:ext uri="{FF2B5EF4-FFF2-40B4-BE49-F238E27FC236}">
                  <a16:creationId xmlns:a16="http://schemas.microsoft.com/office/drawing/2014/main" id="{EFDBC285-2565-6653-1331-FC76D57EAB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" y="239"/>
              <a:ext cx="5121" cy="3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2052">
              <a:extLst>
                <a:ext uri="{FF2B5EF4-FFF2-40B4-BE49-F238E27FC236}">
                  <a16:creationId xmlns:a16="http://schemas.microsoft.com/office/drawing/2014/main" id="{58CBE4D2-43BE-D6D5-CAFA-63CE72B39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92"/>
              <a:ext cx="5232" cy="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en-US" altLang="en-US" sz="240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pic>
        <p:nvPicPr>
          <p:cNvPr id="7" name="Picture 2">
            <a:extLst>
              <a:ext uri="{FF2B5EF4-FFF2-40B4-BE49-F238E27FC236}">
                <a16:creationId xmlns:a16="http://schemas.microsoft.com/office/drawing/2014/main" id="{FDA1C31D-AF5E-CFB3-663C-B76B3CFC21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30646" y="1876691"/>
            <a:ext cx="5823154" cy="4351338"/>
          </a:xfrm>
          <a:noFill/>
        </p:spPr>
      </p:pic>
    </p:spTree>
    <p:extLst>
      <p:ext uri="{BB962C8B-B14F-4D97-AF65-F5344CB8AC3E}">
        <p14:creationId xmlns:p14="http://schemas.microsoft.com/office/powerpoint/2010/main" val="1098878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28A4F8-F38D-EB88-7F30-6F98ED1A5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filtration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38BB8-F56A-259C-349F-1AE007530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sz="2200" dirty="0"/>
              <a:t>5L Cardiac output</a:t>
            </a:r>
          </a:p>
          <a:p>
            <a:r>
              <a:rPr lang="en-US" sz="2200" dirty="0"/>
              <a:t>25% kidney</a:t>
            </a:r>
          </a:p>
          <a:p>
            <a:r>
              <a:rPr lang="en-US" sz="2200" dirty="0"/>
              <a:t>55% blood plasma of 25%= 600ml/min</a:t>
            </a:r>
          </a:p>
          <a:p>
            <a:r>
              <a:rPr lang="en-US" sz="2200" dirty="0"/>
              <a:t>20% Renal plasma flow=120ml/min  reabsorbed most </a:t>
            </a:r>
          </a:p>
          <a:p>
            <a:r>
              <a:rPr lang="en-US" sz="2200" dirty="0"/>
              <a:t>GFR is only 20% the remaining 80% go to efferent arterioles</a:t>
            </a:r>
          </a:p>
          <a:p>
            <a:r>
              <a:rPr lang="en-US" sz="2200" dirty="0"/>
              <a:t> 120*60*24=180L/day</a:t>
            </a:r>
          </a:p>
          <a:p>
            <a:r>
              <a:rPr lang="en-US" sz="2200" dirty="0"/>
              <a:t>3L plasma in </a:t>
            </a:r>
            <a:r>
              <a:rPr lang="en-US" sz="2200"/>
              <a:t>the blood</a:t>
            </a:r>
            <a:endParaRPr lang="en-US" sz="2200" dirty="0"/>
          </a:p>
          <a:p>
            <a:r>
              <a:rPr lang="en-US" sz="2200" dirty="0"/>
              <a:t>60 times/day</a:t>
            </a:r>
          </a:p>
        </p:txBody>
      </p:sp>
    </p:spTree>
    <p:extLst>
      <p:ext uri="{BB962C8B-B14F-4D97-AF65-F5344CB8AC3E}">
        <p14:creationId xmlns:p14="http://schemas.microsoft.com/office/powerpoint/2010/main" val="288010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A8E0E-B615-D55C-DFCF-65085ED9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4698" y="2843"/>
            <a:ext cx="1077502" cy="844243"/>
          </a:xfrm>
        </p:spPr>
        <p:txBody>
          <a:bodyPr/>
          <a:lstStyle/>
          <a:p>
            <a:r>
              <a:rPr lang="en-US" dirty="0"/>
              <a:t>PCT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56D6A-3E20-23C1-996E-DE133EBA6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240" y="847086"/>
            <a:ext cx="5304400" cy="601091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400" dirty="0"/>
              <a:t>Reabsorption (Grandmom roles of handling money)</a:t>
            </a:r>
          </a:p>
          <a:p>
            <a:pPr marL="0" indent="0">
              <a:buNone/>
            </a:pPr>
            <a:r>
              <a:rPr lang="en-US" sz="7400" dirty="0"/>
              <a:t>Basolateral membrane </a:t>
            </a:r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r>
              <a:rPr lang="en-US" sz="7400" dirty="0"/>
              <a:t>1. Na+ and K+ pump  once time energy </a:t>
            </a:r>
          </a:p>
          <a:p>
            <a:pPr marL="0" indent="0">
              <a:buNone/>
            </a:pPr>
            <a:r>
              <a:rPr lang="en-US" sz="7400" dirty="0"/>
              <a:t>         Apical Border </a:t>
            </a:r>
          </a:p>
          <a:p>
            <a:pPr marL="0" indent="0">
              <a:buNone/>
            </a:pPr>
            <a:r>
              <a:rPr lang="en-US" sz="7400" dirty="0"/>
              <a:t>            Na+ facilitated diffusion </a:t>
            </a:r>
          </a:p>
          <a:p>
            <a:pPr marL="0" indent="0">
              <a:buNone/>
            </a:pPr>
            <a:r>
              <a:rPr lang="en-US" sz="7400" dirty="0"/>
              <a:t>            SGLT2 Na+ and Glucose  active transport </a:t>
            </a:r>
          </a:p>
          <a:p>
            <a:pPr marL="0" indent="0">
              <a:buNone/>
            </a:pPr>
            <a:r>
              <a:rPr lang="en-US" sz="7400" dirty="0"/>
              <a:t>                                 Amino acid </a:t>
            </a:r>
          </a:p>
          <a:p>
            <a:pPr marL="0" indent="0">
              <a:buNone/>
            </a:pPr>
            <a:r>
              <a:rPr lang="en-US" sz="7400" dirty="0"/>
              <a:t>                                  Ca++</a:t>
            </a:r>
          </a:p>
          <a:p>
            <a:pPr marL="0" indent="0">
              <a:buNone/>
            </a:pPr>
            <a:r>
              <a:rPr lang="en-US" sz="7400" dirty="0"/>
              <a:t>                                  HCO3-</a:t>
            </a:r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r>
              <a:rPr lang="en-US" sz="7400" dirty="0"/>
              <a:t>2. GLUT2   Na+ and glucose facilitated diffusion</a:t>
            </a:r>
          </a:p>
          <a:p>
            <a:pPr marL="0" indent="0">
              <a:buNone/>
            </a:pPr>
            <a:r>
              <a:rPr lang="en-US" sz="7400" dirty="0"/>
              <a:t>Secretion </a:t>
            </a:r>
          </a:p>
          <a:p>
            <a:pPr marL="0" indent="0">
              <a:buNone/>
            </a:pPr>
            <a:r>
              <a:rPr lang="en-US" sz="7400" dirty="0"/>
              <a:t>Uric acid</a:t>
            </a:r>
          </a:p>
          <a:p>
            <a:pPr marL="0" indent="0">
              <a:buNone/>
            </a:pPr>
            <a:r>
              <a:rPr lang="en-US" sz="7400" dirty="0"/>
              <a:t>Oxalic acid </a:t>
            </a:r>
          </a:p>
          <a:p>
            <a:pPr marL="0" indent="0">
              <a:buNone/>
            </a:pPr>
            <a:r>
              <a:rPr lang="en-US" sz="7400" dirty="0"/>
              <a:t>Bile salts </a:t>
            </a:r>
          </a:p>
          <a:p>
            <a:pPr marL="0" indent="0">
              <a:buNone/>
            </a:pPr>
            <a:r>
              <a:rPr lang="en-US" sz="7400" dirty="0"/>
              <a:t>Para </a:t>
            </a:r>
            <a:r>
              <a:rPr lang="en-US" sz="7400" dirty="0" err="1"/>
              <a:t>aminoheppuric</a:t>
            </a:r>
            <a:r>
              <a:rPr lang="en-US" sz="7400" dirty="0"/>
              <a:t> acid </a:t>
            </a:r>
          </a:p>
          <a:p>
            <a:pPr marL="0" indent="0">
              <a:buNone/>
            </a:pPr>
            <a:r>
              <a:rPr lang="en-US" sz="74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A01CF05-438F-617B-9329-1C8A6657E4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847086"/>
            <a:ext cx="5183188" cy="5342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Acid base balance </a:t>
            </a:r>
          </a:p>
          <a:p>
            <a:pPr marL="0" indent="0">
              <a:buNone/>
            </a:pPr>
            <a:r>
              <a:rPr lang="en-US" sz="1800" dirty="0"/>
              <a:t> HCO3  reabsorption </a:t>
            </a:r>
          </a:p>
          <a:p>
            <a:pPr marL="0" indent="0">
              <a:buNone/>
            </a:pPr>
            <a:r>
              <a:rPr lang="en-US" sz="1800" dirty="0"/>
              <a:t> H+       secretion </a:t>
            </a:r>
          </a:p>
          <a:p>
            <a:pPr marL="0" indent="0">
              <a:buNone/>
            </a:pPr>
            <a:r>
              <a:rPr lang="en-US" sz="1800" dirty="0"/>
              <a:t> Apical membrane </a:t>
            </a:r>
          </a:p>
          <a:p>
            <a:pPr marL="0" indent="0">
              <a:buNone/>
            </a:pPr>
            <a:r>
              <a:rPr lang="en-US" sz="1800" dirty="0"/>
              <a:t>Na+ and H+ exchanger  secondary active transport </a:t>
            </a:r>
          </a:p>
          <a:p>
            <a:pPr marL="0" indent="0">
              <a:buNone/>
            </a:pPr>
            <a:r>
              <a:rPr lang="en-US" sz="1800" dirty="0"/>
              <a:t>Carbonic anhydrase inhibiters </a:t>
            </a:r>
          </a:p>
          <a:p>
            <a:pPr marL="0" indent="0">
              <a:buNone/>
            </a:pPr>
            <a:r>
              <a:rPr lang="en-US" sz="1800" dirty="0"/>
              <a:t>No more HCO3 reabsorption</a:t>
            </a:r>
          </a:p>
          <a:p>
            <a:pPr marL="0" indent="0">
              <a:buNone/>
            </a:pPr>
            <a:r>
              <a:rPr lang="en-US" sz="1800" dirty="0"/>
              <a:t>Secreted as NaHCO3 in the lumen </a:t>
            </a:r>
          </a:p>
          <a:p>
            <a:pPr marL="0" indent="0">
              <a:buNone/>
            </a:pPr>
            <a:r>
              <a:rPr lang="en-US" sz="1800" dirty="0"/>
              <a:t>More Na+ in  collecting duct </a:t>
            </a:r>
          </a:p>
          <a:p>
            <a:pPr marL="0" indent="0">
              <a:buNone/>
            </a:pPr>
            <a:r>
              <a:rPr lang="en-US" sz="1800" dirty="0"/>
              <a:t>Because 60 to 70% of Na+ normally absorbed</a:t>
            </a:r>
          </a:p>
          <a:p>
            <a:pPr marL="0" indent="0">
              <a:buNone/>
            </a:pPr>
            <a:r>
              <a:rPr lang="en-US" sz="1800" dirty="0"/>
              <a:t>Great loss in K+</a:t>
            </a:r>
          </a:p>
          <a:p>
            <a:pPr marL="0" indent="0">
              <a:buNone/>
            </a:pPr>
            <a:r>
              <a:rPr lang="en-US" sz="1800" dirty="0"/>
              <a:t>Metabolic acidosis </a:t>
            </a:r>
          </a:p>
        </p:txBody>
      </p:sp>
    </p:spTree>
    <p:extLst>
      <p:ext uri="{BB962C8B-B14F-4D97-AF65-F5344CB8AC3E}">
        <p14:creationId xmlns:p14="http://schemas.microsoft.com/office/powerpoint/2010/main" val="1415636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B72EB5-60EA-3A91-B801-1DEA9D255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31" y="707923"/>
            <a:ext cx="10471355" cy="538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20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0A4F-5294-C68C-1791-1D6129DAF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6825" y="128408"/>
            <a:ext cx="2343074" cy="1066212"/>
          </a:xfrm>
        </p:spPr>
        <p:txBody>
          <a:bodyPr>
            <a:normAutofit/>
          </a:bodyPr>
          <a:lstStyle/>
          <a:p>
            <a:r>
              <a:rPr lang="en-US" sz="2800" dirty="0"/>
              <a:t>Loop of Henle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8FDC9-F903-587D-8F04-3C1777164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977" y="1217997"/>
            <a:ext cx="5157787" cy="3684588"/>
          </a:xfrm>
        </p:spPr>
        <p:txBody>
          <a:bodyPr>
            <a:noAutofit/>
          </a:bodyPr>
          <a:lstStyle/>
          <a:p>
            <a:r>
              <a:rPr lang="en-US" sz="1800" dirty="0"/>
              <a:t>Descending limb is only permeable to water concentrated segment </a:t>
            </a:r>
          </a:p>
          <a:p>
            <a:pPr marL="0" indent="0">
              <a:buNone/>
            </a:pPr>
            <a:r>
              <a:rPr lang="en-US" sz="1800" dirty="0"/>
              <a:t>   300mosm</a:t>
            </a:r>
          </a:p>
          <a:p>
            <a:pPr marL="0" indent="0">
              <a:buNone/>
            </a:pPr>
            <a:r>
              <a:rPr lang="en-US" sz="1800" dirty="0"/>
              <a:t>   1200mosm</a:t>
            </a:r>
          </a:p>
          <a:p>
            <a:r>
              <a:rPr lang="en-US" sz="1800" dirty="0"/>
              <a:t>Thin and Thick  Ascending limb is permeable to salt and water</a:t>
            </a:r>
          </a:p>
          <a:p>
            <a:pPr marL="0" indent="0">
              <a:buNone/>
            </a:pPr>
            <a:r>
              <a:rPr lang="en-US" sz="1800" dirty="0"/>
              <a:t>    Diluting segment 100mosm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Basolateral membrane </a:t>
            </a:r>
          </a:p>
          <a:p>
            <a:pPr marL="0" indent="0">
              <a:buNone/>
            </a:pPr>
            <a:r>
              <a:rPr lang="en-US" sz="1800" dirty="0"/>
              <a:t>Na+ K+ pump Once energy </a:t>
            </a:r>
          </a:p>
          <a:p>
            <a:pPr marL="0" indent="0">
              <a:buNone/>
            </a:pPr>
            <a:r>
              <a:rPr lang="en-US" sz="1800" dirty="0"/>
              <a:t>  </a:t>
            </a:r>
          </a:p>
          <a:p>
            <a:pPr marL="0" indent="0">
              <a:buNone/>
            </a:pPr>
            <a:r>
              <a:rPr lang="en-US" sz="1800" dirty="0"/>
              <a:t>Apical surface</a:t>
            </a:r>
          </a:p>
          <a:p>
            <a:pPr marL="0" indent="0">
              <a:buNone/>
            </a:pPr>
            <a:r>
              <a:rPr lang="en-US" sz="1800" dirty="0"/>
              <a:t>    Thick segment Na+ K+ 2Cl-  secondary symport co-transporter </a:t>
            </a:r>
          </a:p>
          <a:p>
            <a:pPr marL="0" indent="0">
              <a:buNone/>
            </a:pPr>
            <a:r>
              <a:rPr lang="en-US" sz="1800" dirty="0"/>
              <a:t>    Ca+ Mg+ HCO3+ paracellular </a:t>
            </a:r>
            <a:r>
              <a:rPr lang="en-US" sz="1800" baseline="30000" dirty="0"/>
              <a:t> </a:t>
            </a:r>
          </a:p>
          <a:p>
            <a:pPr marL="0" indent="0">
              <a:buNone/>
            </a:pPr>
            <a:r>
              <a:rPr lang="en-US" sz="1800" dirty="0"/>
              <a:t> 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3E32A-396C-B071-BF83-3892C61509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08237" y="1217997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Loop diuretics  ( the most powerful) </a:t>
            </a:r>
          </a:p>
          <a:p>
            <a:pPr marL="0" indent="0">
              <a:buNone/>
            </a:pPr>
            <a:r>
              <a:rPr lang="en-US" sz="2000" dirty="0"/>
              <a:t>25% of Na+ </a:t>
            </a:r>
          </a:p>
          <a:p>
            <a:pPr marL="0" indent="0">
              <a:buNone/>
            </a:pPr>
            <a:r>
              <a:rPr lang="en-US" sz="2000" dirty="0"/>
              <a:t>Na+ K+ 2cl-  that is function is : </a:t>
            </a:r>
          </a:p>
          <a:p>
            <a:pPr marL="0" indent="0">
              <a:buNone/>
            </a:pPr>
            <a:r>
              <a:rPr lang="en-US" sz="2000" dirty="0"/>
              <a:t>Osmolarity of medulla </a:t>
            </a:r>
          </a:p>
          <a:p>
            <a:pPr marL="0" indent="0">
              <a:buNone/>
            </a:pPr>
            <a:r>
              <a:rPr lang="en-US" sz="2000" dirty="0"/>
              <a:t>Concentrated urine </a:t>
            </a:r>
          </a:p>
          <a:p>
            <a:pPr marL="0" indent="0">
              <a:buNone/>
            </a:pPr>
            <a:r>
              <a:rPr lang="en-US" sz="2000" dirty="0"/>
              <a:t>Inhibiting will lead to loss more water in the urine</a:t>
            </a:r>
          </a:p>
          <a:p>
            <a:pPr marL="0" indent="0">
              <a:buNone/>
            </a:pPr>
            <a:r>
              <a:rPr lang="en-US" sz="2000" dirty="0"/>
              <a:t> lost a lot of electrolytes </a:t>
            </a:r>
          </a:p>
        </p:txBody>
      </p:sp>
    </p:spTree>
    <p:extLst>
      <p:ext uri="{BB962C8B-B14F-4D97-AF65-F5344CB8AC3E}">
        <p14:creationId xmlns:p14="http://schemas.microsoft.com/office/powerpoint/2010/main" val="3232105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FDACE-4533-AC9A-F890-E3DB166F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z="4400" b="1" dirty="0">
                <a:solidFill>
                  <a:srgbClr val="002060"/>
                </a:solidFill>
              </a:rPr>
              <a:t>The Counter-Current Mechanism</a:t>
            </a:r>
            <a:endParaRPr lang="en-US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D9497A6-3067-1F66-7650-2D40CD7CADD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626" y="1825625"/>
            <a:ext cx="8893277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4369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417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Overviews of renal system </vt:lpstr>
      <vt:lpstr>Function </vt:lpstr>
      <vt:lpstr>PowerPoint Presentation</vt:lpstr>
      <vt:lpstr>Starling Forces </vt:lpstr>
      <vt:lpstr>filtration</vt:lpstr>
      <vt:lpstr>PCT</vt:lpstr>
      <vt:lpstr>PowerPoint Presentation</vt:lpstr>
      <vt:lpstr>Loop of Henle </vt:lpstr>
      <vt:lpstr>The Counter-Current Mechanism</vt:lpstr>
      <vt:lpstr>Distal convoluted duct and collecting duct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15</cp:revision>
  <dcterms:created xsi:type="dcterms:W3CDTF">2023-03-17T17:24:27Z</dcterms:created>
  <dcterms:modified xsi:type="dcterms:W3CDTF">2023-03-17T21:23:31Z</dcterms:modified>
</cp:coreProperties>
</file>