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6" r:id="rId1"/>
  </p:sldMasterIdLst>
  <p:sldIdLst>
    <p:sldId id="256" r:id="rId2"/>
    <p:sldId id="257" r:id="rId3"/>
    <p:sldId id="279" r:id="rId4"/>
    <p:sldId id="280" r:id="rId5"/>
    <p:sldId id="281" r:id="rId6"/>
    <p:sldId id="282" r:id="rId7"/>
    <p:sldId id="283" r:id="rId8"/>
    <p:sldId id="267" r:id="rId9"/>
    <p:sldId id="268" r:id="rId10"/>
    <p:sldId id="269" r:id="rId11"/>
    <p:sldId id="270" r:id="rId12"/>
    <p:sldId id="271" r:id="rId13"/>
    <p:sldId id="284" r:id="rId14"/>
    <p:sldId id="285" r:id="rId15"/>
    <p:sldId id="287" r:id="rId16"/>
    <p:sldId id="286" r:id="rId17"/>
    <p:sldId id="288" r:id="rId18"/>
    <p:sldId id="273" r:id="rId19"/>
    <p:sldId id="289" r:id="rId20"/>
    <p:sldId id="290" r:id="rId21"/>
    <p:sldId id="274" r:id="rId22"/>
    <p:sldId id="275" r:id="rId23"/>
    <p:sldId id="291" r:id="rId24"/>
    <p:sldId id="292" r:id="rId25"/>
    <p:sldId id="293" r:id="rId26"/>
    <p:sldId id="276" r:id="rId27"/>
    <p:sldId id="277" r:id="rId28"/>
    <p:sldId id="278" r:id="rId29"/>
  </p:sldIdLst>
  <p:sldSz cx="9144000" cy="6858000" type="screen4x3"/>
  <p:notesSz cx="6858000" cy="9144000"/>
  <p:defaultText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108" d="100"/>
          <a:sy n="108" d="100"/>
        </p:scale>
        <p:origin x="170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7" name="مثلث متساوي الساقين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عنوان 7"/>
          <p:cNvSpPr>
            <a:spLocks noGrp="1"/>
          </p:cNvSpPr>
          <p:nvPr>
            <p:ph type="ctrTitle"/>
          </p:nvPr>
        </p:nvSpPr>
        <p:spPr>
          <a:xfrm>
            <a:off x="540544" y="776288"/>
            <a:ext cx="8062912" cy="1470025"/>
          </a:xfrm>
        </p:spPr>
        <p:txBody>
          <a:bodyPr anchor="b">
            <a:normAutofit/>
          </a:bodyPr>
          <a:lstStyle>
            <a:lvl1pPr algn="r">
              <a:defRPr sz="4400"/>
            </a:lvl1pPr>
          </a:lstStyle>
          <a:p>
            <a:r>
              <a:rPr kumimoji="0" lang="ar-SA"/>
              <a:t>انقر لتحرير نمط العنوان الرئيسي</a:t>
            </a:r>
            <a:endParaRPr kumimoji="0" lang="en-US"/>
          </a:p>
        </p:txBody>
      </p:sp>
      <p:sp>
        <p:nvSpPr>
          <p:cNvPr id="9" name="عنوان فرعي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a:t>انقر لتحرير نمط العنوان الثانوي الرئيسي</a:t>
            </a:r>
            <a:endParaRPr kumimoji="0" lang="en-US"/>
          </a:p>
        </p:txBody>
      </p:sp>
      <p:sp>
        <p:nvSpPr>
          <p:cNvPr id="28" name="عنصر نائب للتاريخ 27"/>
          <p:cNvSpPr>
            <a:spLocks noGrp="1"/>
          </p:cNvSpPr>
          <p:nvPr>
            <p:ph type="dt" sz="half" idx="10"/>
          </p:nvPr>
        </p:nvSpPr>
        <p:spPr>
          <a:xfrm>
            <a:off x="1371600" y="6012656"/>
            <a:ext cx="5791200" cy="365125"/>
          </a:xfrm>
        </p:spPr>
        <p:txBody>
          <a:bodyPr tIns="0" bIns="0" anchor="t"/>
          <a:lstStyle>
            <a:lvl1pPr algn="r">
              <a:defRPr sz="1000"/>
            </a:lvl1pPr>
          </a:lstStyle>
          <a:p>
            <a:fld id="{145EC5FF-E129-4E7D-AEFE-560DD117BEF4}" type="datetimeFigureOut">
              <a:rPr lang="ar-JO" smtClean="0"/>
              <a:pPr/>
              <a:t>27/04/1441</a:t>
            </a:fld>
            <a:endParaRPr lang="ar-JO"/>
          </a:p>
        </p:txBody>
      </p:sp>
      <p:sp>
        <p:nvSpPr>
          <p:cNvPr id="17" name="عنصر نائب للتذييل 16"/>
          <p:cNvSpPr>
            <a:spLocks noGrp="1"/>
          </p:cNvSpPr>
          <p:nvPr>
            <p:ph type="ftr" sz="quarter" idx="11"/>
          </p:nvPr>
        </p:nvSpPr>
        <p:spPr>
          <a:xfrm>
            <a:off x="1371600" y="5650704"/>
            <a:ext cx="5791200" cy="365125"/>
          </a:xfrm>
        </p:spPr>
        <p:txBody>
          <a:bodyPr tIns="0" bIns="0" anchor="b"/>
          <a:lstStyle>
            <a:lvl1pPr algn="r">
              <a:defRPr sz="1100"/>
            </a:lvl1pPr>
          </a:lstStyle>
          <a:p>
            <a:endParaRPr lang="ar-JO"/>
          </a:p>
        </p:txBody>
      </p:sp>
      <p:sp>
        <p:nvSpPr>
          <p:cNvPr id="29" name="عنصر نائب لرقم الشريحة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99C57659-EA59-4BDA-9FEB-DF9D111EB3EE}" type="slidenum">
              <a:rPr lang="ar-JO" smtClean="0"/>
              <a:pPr/>
              <a:t>‹#›</a:t>
            </a:fld>
            <a:endParaRPr lang="ar-J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145EC5FF-E129-4E7D-AEFE-560DD117BEF4}" type="datetimeFigureOut">
              <a:rPr lang="ar-JO" smtClean="0"/>
              <a:pPr/>
              <a:t>27/04/1441</a:t>
            </a:fld>
            <a:endParaRPr lang="ar-JO"/>
          </a:p>
        </p:txBody>
      </p:sp>
      <p:sp>
        <p:nvSpPr>
          <p:cNvPr id="5" name="عنصر نائب للتذييل 4"/>
          <p:cNvSpPr>
            <a:spLocks noGrp="1"/>
          </p:cNvSpPr>
          <p:nvPr>
            <p:ph type="ftr" sz="quarter" idx="11"/>
          </p:nvPr>
        </p:nvSpPr>
        <p:spPr/>
        <p:txBody>
          <a:bodyPr/>
          <a:lstStyle/>
          <a:p>
            <a:endParaRPr lang="ar-JO"/>
          </a:p>
        </p:txBody>
      </p:sp>
      <p:sp>
        <p:nvSpPr>
          <p:cNvPr id="6" name="عنصر نائب لرقم الشريحة 5"/>
          <p:cNvSpPr>
            <a:spLocks noGrp="1"/>
          </p:cNvSpPr>
          <p:nvPr>
            <p:ph type="sldNum" sz="quarter" idx="12"/>
          </p:nvPr>
        </p:nvSpPr>
        <p:spPr/>
        <p:txBody>
          <a:bodyPr/>
          <a:lstStyle/>
          <a:p>
            <a:fld id="{99C57659-EA59-4BDA-9FEB-DF9D111EB3EE}" type="slidenum">
              <a:rPr lang="ar-JO" smtClean="0"/>
              <a:pPr/>
              <a:t>‹#›</a:t>
            </a:fld>
            <a:endParaRPr lang="ar-J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781800" y="381000"/>
            <a:ext cx="1905000" cy="5486400"/>
          </a:xfrm>
        </p:spPr>
        <p:txBody>
          <a:bodyPr vert="eaVert"/>
          <a:lstStyle/>
          <a:p>
            <a:r>
              <a:rPr kumimoji="0" lang="ar-SA"/>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381000"/>
            <a:ext cx="6248400" cy="5486400"/>
          </a:xfrm>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145EC5FF-E129-4E7D-AEFE-560DD117BEF4}" type="datetimeFigureOut">
              <a:rPr lang="ar-JO" smtClean="0"/>
              <a:pPr/>
              <a:t>27/04/1441</a:t>
            </a:fld>
            <a:endParaRPr lang="ar-JO"/>
          </a:p>
        </p:txBody>
      </p:sp>
      <p:sp>
        <p:nvSpPr>
          <p:cNvPr id="5" name="عنصر نائب للتذييل 4"/>
          <p:cNvSpPr>
            <a:spLocks noGrp="1"/>
          </p:cNvSpPr>
          <p:nvPr>
            <p:ph type="ftr" sz="quarter" idx="11"/>
          </p:nvPr>
        </p:nvSpPr>
        <p:spPr/>
        <p:txBody>
          <a:bodyPr/>
          <a:lstStyle/>
          <a:p>
            <a:endParaRPr lang="ar-JO"/>
          </a:p>
        </p:txBody>
      </p:sp>
      <p:sp>
        <p:nvSpPr>
          <p:cNvPr id="6" name="عنصر نائب لرقم الشريحة 5"/>
          <p:cNvSpPr>
            <a:spLocks noGrp="1"/>
          </p:cNvSpPr>
          <p:nvPr>
            <p:ph type="sldNum" sz="quarter" idx="12"/>
          </p:nvPr>
        </p:nvSpPr>
        <p:spPr/>
        <p:txBody>
          <a:bodyPr/>
          <a:lstStyle/>
          <a:p>
            <a:fld id="{99C57659-EA59-4BDA-9FEB-DF9D111EB3EE}" type="slidenum">
              <a:rPr lang="ar-JO" smtClean="0"/>
              <a:pPr/>
              <a:t>‹#›</a:t>
            </a:fld>
            <a:endParaRPr lang="ar-J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67494"/>
            <a:ext cx="8229600" cy="1399032"/>
          </a:xfrm>
        </p:spPr>
        <p:txBody>
          <a:bodyPr/>
          <a:lstStyle/>
          <a:p>
            <a:r>
              <a:rPr kumimoji="0" lang="ar-SA"/>
              <a:t>انقر لتحرير نمط العنوان الرئيسي</a:t>
            </a:r>
            <a:endParaRPr kumimoji="0" lang="en-US"/>
          </a:p>
        </p:txBody>
      </p:sp>
      <p:sp>
        <p:nvSpPr>
          <p:cNvPr id="3" name="عنصر نائب للمحتوى 2"/>
          <p:cNvSpPr>
            <a:spLocks noGrp="1"/>
          </p:cNvSpPr>
          <p:nvPr>
            <p:ph idx="1"/>
          </p:nvPr>
        </p:nvSpPr>
        <p:spPr>
          <a:xfrm>
            <a:off x="457200" y="1882808"/>
            <a:ext cx="8229600" cy="4572000"/>
          </a:xfrm>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a:xfrm>
            <a:off x="4791456" y="6480048"/>
            <a:ext cx="2133600" cy="301752"/>
          </a:xfrm>
        </p:spPr>
        <p:txBody>
          <a:bodyPr/>
          <a:lstStyle/>
          <a:p>
            <a:fld id="{145EC5FF-E129-4E7D-AEFE-560DD117BEF4}" type="datetimeFigureOut">
              <a:rPr lang="ar-JO" smtClean="0"/>
              <a:pPr/>
              <a:t>27/04/1441</a:t>
            </a:fld>
            <a:endParaRPr lang="ar-JO"/>
          </a:p>
        </p:txBody>
      </p:sp>
      <p:sp>
        <p:nvSpPr>
          <p:cNvPr id="5" name="عنصر نائب للتذييل 4"/>
          <p:cNvSpPr>
            <a:spLocks noGrp="1"/>
          </p:cNvSpPr>
          <p:nvPr>
            <p:ph type="ftr" sz="quarter" idx="11"/>
          </p:nvPr>
        </p:nvSpPr>
        <p:spPr>
          <a:xfrm>
            <a:off x="457200" y="6480969"/>
            <a:ext cx="4260056" cy="300831"/>
          </a:xfrm>
        </p:spPr>
        <p:txBody>
          <a:bodyPr/>
          <a:lstStyle/>
          <a:p>
            <a:endParaRPr lang="ar-JO"/>
          </a:p>
        </p:txBody>
      </p:sp>
      <p:sp>
        <p:nvSpPr>
          <p:cNvPr id="6" name="عنصر نائب لرقم الشريحة 5"/>
          <p:cNvSpPr>
            <a:spLocks noGrp="1"/>
          </p:cNvSpPr>
          <p:nvPr>
            <p:ph type="sldNum" sz="quarter" idx="12"/>
          </p:nvPr>
        </p:nvSpPr>
        <p:spPr/>
        <p:txBody>
          <a:bodyPr/>
          <a:lstStyle/>
          <a:p>
            <a:fld id="{99C57659-EA59-4BDA-9FEB-DF9D111EB3EE}" type="slidenum">
              <a:rPr lang="ar-JO" smtClean="0"/>
              <a:pPr/>
              <a:t>‹#›</a:t>
            </a:fld>
            <a:endParaRPr lang="ar-J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2">
        <a:schemeClr val="bg1"/>
      </p:bgRef>
    </p:bg>
    <p:spTree>
      <p:nvGrpSpPr>
        <p:cNvPr id="1" name=""/>
        <p:cNvGrpSpPr/>
        <p:nvPr/>
      </p:nvGrpSpPr>
      <p:grpSpPr>
        <a:xfrm>
          <a:off x="0" y="0"/>
          <a:ext cx="0" cy="0"/>
          <a:chOff x="0" y="0"/>
          <a:chExt cx="0" cy="0"/>
        </a:xfrm>
      </p:grpSpPr>
      <p:sp>
        <p:nvSpPr>
          <p:cNvPr id="9" name="مثلث قائم الزاوية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مثلث متساوي الساقين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عنصر نائب للتاريخ 3"/>
          <p:cNvSpPr>
            <a:spLocks noGrp="1"/>
          </p:cNvSpPr>
          <p:nvPr>
            <p:ph type="dt" sz="half" idx="10"/>
          </p:nvPr>
        </p:nvSpPr>
        <p:spPr>
          <a:xfrm>
            <a:off x="6955632" y="6477000"/>
            <a:ext cx="2133600" cy="304800"/>
          </a:xfrm>
        </p:spPr>
        <p:txBody>
          <a:bodyPr/>
          <a:lstStyle/>
          <a:p>
            <a:fld id="{145EC5FF-E129-4E7D-AEFE-560DD117BEF4}" type="datetimeFigureOut">
              <a:rPr lang="ar-JO" smtClean="0"/>
              <a:pPr/>
              <a:t>27/04/1441</a:t>
            </a:fld>
            <a:endParaRPr lang="ar-JO"/>
          </a:p>
        </p:txBody>
      </p:sp>
      <p:sp>
        <p:nvSpPr>
          <p:cNvPr id="5" name="عنصر نائب للتذييل 4"/>
          <p:cNvSpPr>
            <a:spLocks noGrp="1"/>
          </p:cNvSpPr>
          <p:nvPr>
            <p:ph type="ftr" sz="quarter" idx="11"/>
          </p:nvPr>
        </p:nvSpPr>
        <p:spPr>
          <a:xfrm>
            <a:off x="2619376" y="6480969"/>
            <a:ext cx="4260056" cy="300831"/>
          </a:xfrm>
        </p:spPr>
        <p:txBody>
          <a:bodyPr/>
          <a:lstStyle/>
          <a:p>
            <a:endParaRPr lang="ar-JO"/>
          </a:p>
        </p:txBody>
      </p:sp>
      <p:sp>
        <p:nvSpPr>
          <p:cNvPr id="6" name="عنصر نائب لرقم الشريحة 5"/>
          <p:cNvSpPr>
            <a:spLocks noGrp="1"/>
          </p:cNvSpPr>
          <p:nvPr>
            <p:ph type="sldNum" sz="quarter" idx="12"/>
          </p:nvPr>
        </p:nvSpPr>
        <p:spPr>
          <a:xfrm>
            <a:off x="8451056" y="809624"/>
            <a:ext cx="502920" cy="300831"/>
          </a:xfrm>
        </p:spPr>
        <p:txBody>
          <a:bodyPr/>
          <a:lstStyle/>
          <a:p>
            <a:fld id="{99C57659-EA59-4BDA-9FEB-DF9D111EB3EE}" type="slidenum">
              <a:rPr lang="ar-JO" smtClean="0"/>
              <a:pPr/>
              <a:t>‹#›</a:t>
            </a:fld>
            <a:endParaRPr lang="ar-JO"/>
          </a:p>
        </p:txBody>
      </p:sp>
      <p:cxnSp>
        <p:nvCxnSpPr>
          <p:cNvPr id="11" name="رابط مستقيم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رابط مستقيم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عنوان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ar-SA"/>
              <a:t>انقر لتحرير نمط العنوان الرئيسي</a:t>
            </a:r>
            <a:endParaRPr kumimoji="0" lang="en-US"/>
          </a:p>
        </p:txBody>
      </p:sp>
      <p:sp>
        <p:nvSpPr>
          <p:cNvPr id="3" name="عنصر نائب للنص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a:t>انقر لتحرير أنماط النص الرئيسي</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marL="0" algn="l">
              <a:defRPr/>
            </a:lvl1pPr>
          </a:lstStyle>
          <a:p>
            <a:r>
              <a:rPr kumimoji="0" lang="ar-SA"/>
              <a:t>انقر لتحرير نمط العنوان الرئيسي</a:t>
            </a:r>
            <a:endParaRPr kumimoji="0" lang="en-US"/>
          </a:p>
        </p:txBody>
      </p:sp>
      <p:sp>
        <p:nvSpPr>
          <p:cNvPr id="3" name="عنصر نائب للمحتوى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محتوى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5" name="عنصر نائب للتاريخ 4"/>
          <p:cNvSpPr>
            <a:spLocks noGrp="1"/>
          </p:cNvSpPr>
          <p:nvPr>
            <p:ph type="dt" sz="half" idx="10"/>
          </p:nvPr>
        </p:nvSpPr>
        <p:spPr>
          <a:xfrm>
            <a:off x="4791456" y="6480969"/>
            <a:ext cx="2133600" cy="301752"/>
          </a:xfrm>
        </p:spPr>
        <p:txBody>
          <a:bodyPr/>
          <a:lstStyle/>
          <a:p>
            <a:fld id="{145EC5FF-E129-4E7D-AEFE-560DD117BEF4}" type="datetimeFigureOut">
              <a:rPr lang="ar-JO" smtClean="0"/>
              <a:pPr/>
              <a:t>27/04/1441</a:t>
            </a:fld>
            <a:endParaRPr lang="ar-JO"/>
          </a:p>
        </p:txBody>
      </p:sp>
      <p:sp>
        <p:nvSpPr>
          <p:cNvPr id="6" name="عنصر نائب للتذييل 5"/>
          <p:cNvSpPr>
            <a:spLocks noGrp="1"/>
          </p:cNvSpPr>
          <p:nvPr>
            <p:ph type="ftr" sz="quarter" idx="11"/>
          </p:nvPr>
        </p:nvSpPr>
        <p:spPr>
          <a:xfrm>
            <a:off x="457200" y="6480969"/>
            <a:ext cx="4260056" cy="301752"/>
          </a:xfrm>
        </p:spPr>
        <p:txBody>
          <a:bodyPr/>
          <a:lstStyle/>
          <a:p>
            <a:endParaRPr lang="ar-JO"/>
          </a:p>
        </p:txBody>
      </p:sp>
      <p:sp>
        <p:nvSpPr>
          <p:cNvPr id="7" name="عنصر نائب لرقم الشريحة 6"/>
          <p:cNvSpPr>
            <a:spLocks noGrp="1"/>
          </p:cNvSpPr>
          <p:nvPr>
            <p:ph type="sldNum" sz="quarter" idx="12"/>
          </p:nvPr>
        </p:nvSpPr>
        <p:spPr>
          <a:xfrm>
            <a:off x="7589520" y="6480969"/>
            <a:ext cx="502920" cy="301752"/>
          </a:xfrm>
        </p:spPr>
        <p:txBody>
          <a:bodyPr/>
          <a:lstStyle/>
          <a:p>
            <a:fld id="{99C57659-EA59-4BDA-9FEB-DF9D111EB3EE}" type="slidenum">
              <a:rPr lang="ar-JO" smtClean="0"/>
              <a:pPr/>
              <a:t>‹#›</a:t>
            </a:fld>
            <a:endParaRPr lang="ar-J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ar-SA"/>
              <a:t>انقر لتحرير نمط العنوان الرئيسي</a:t>
            </a:r>
            <a:endParaRPr kumimoji="0" lang="en-US"/>
          </a:p>
        </p:txBody>
      </p:sp>
      <p:sp>
        <p:nvSpPr>
          <p:cNvPr id="3" name="عنصر نائب للنص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a:t>انقر لتحرير أنماط النص الرئيسي</a:t>
            </a:r>
          </a:p>
        </p:txBody>
      </p:sp>
      <p:sp>
        <p:nvSpPr>
          <p:cNvPr id="4" name="عنصر نائب للنص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a:t>انقر لتحرير أنماط النص الرئيسي</a:t>
            </a:r>
          </a:p>
        </p:txBody>
      </p:sp>
      <p:sp>
        <p:nvSpPr>
          <p:cNvPr id="5" name="عنصر نائب للمحتوى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6" name="عنصر نائب للمحتوى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7" name="عنصر نائب للتاريخ 6"/>
          <p:cNvSpPr>
            <a:spLocks noGrp="1"/>
          </p:cNvSpPr>
          <p:nvPr>
            <p:ph type="dt" sz="half" idx="10"/>
          </p:nvPr>
        </p:nvSpPr>
        <p:spPr>
          <a:xfrm>
            <a:off x="4791456" y="6480969"/>
            <a:ext cx="2130552" cy="301752"/>
          </a:xfrm>
        </p:spPr>
        <p:txBody>
          <a:bodyPr/>
          <a:lstStyle/>
          <a:p>
            <a:fld id="{145EC5FF-E129-4E7D-AEFE-560DD117BEF4}" type="datetimeFigureOut">
              <a:rPr lang="ar-JO" smtClean="0"/>
              <a:pPr/>
              <a:t>27/04/1441</a:t>
            </a:fld>
            <a:endParaRPr lang="ar-JO"/>
          </a:p>
        </p:txBody>
      </p:sp>
      <p:sp>
        <p:nvSpPr>
          <p:cNvPr id="8" name="عنصر نائب للتذييل 7"/>
          <p:cNvSpPr>
            <a:spLocks noGrp="1"/>
          </p:cNvSpPr>
          <p:nvPr>
            <p:ph type="ftr" sz="quarter" idx="11"/>
          </p:nvPr>
        </p:nvSpPr>
        <p:spPr>
          <a:xfrm>
            <a:off x="457200" y="6480969"/>
            <a:ext cx="4261104" cy="301752"/>
          </a:xfrm>
        </p:spPr>
        <p:txBody>
          <a:bodyPr/>
          <a:lstStyle/>
          <a:p>
            <a:endParaRPr lang="ar-JO"/>
          </a:p>
        </p:txBody>
      </p:sp>
      <p:sp>
        <p:nvSpPr>
          <p:cNvPr id="9" name="عنصر نائب لرقم الشريحة 8"/>
          <p:cNvSpPr>
            <a:spLocks noGrp="1"/>
          </p:cNvSpPr>
          <p:nvPr>
            <p:ph type="sldNum" sz="quarter" idx="12"/>
          </p:nvPr>
        </p:nvSpPr>
        <p:spPr>
          <a:xfrm>
            <a:off x="7589520" y="6483096"/>
            <a:ext cx="502920" cy="301752"/>
          </a:xfrm>
        </p:spPr>
        <p:txBody>
          <a:bodyPr/>
          <a:lstStyle>
            <a:lvl1pPr algn="ctr">
              <a:defRPr/>
            </a:lvl1pPr>
          </a:lstStyle>
          <a:p>
            <a:fld id="{99C57659-EA59-4BDA-9FEB-DF9D111EB3EE}" type="slidenum">
              <a:rPr lang="ar-JO" smtClean="0"/>
              <a:pPr/>
              <a:t>‹#›</a:t>
            </a:fld>
            <a:endParaRPr lang="ar-JO"/>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b="0"/>
            </a:lvl1pPr>
          </a:lstStyle>
          <a:p>
            <a:r>
              <a:rPr kumimoji="0" lang="ar-SA"/>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145EC5FF-E129-4E7D-AEFE-560DD117BEF4}" type="datetimeFigureOut">
              <a:rPr lang="ar-JO" smtClean="0"/>
              <a:pPr/>
              <a:t>27/04/1441</a:t>
            </a:fld>
            <a:endParaRPr lang="ar-JO"/>
          </a:p>
        </p:txBody>
      </p:sp>
      <p:sp>
        <p:nvSpPr>
          <p:cNvPr id="4" name="عنصر نائب للتذييل 3"/>
          <p:cNvSpPr>
            <a:spLocks noGrp="1"/>
          </p:cNvSpPr>
          <p:nvPr>
            <p:ph type="ftr" sz="quarter" idx="11"/>
          </p:nvPr>
        </p:nvSpPr>
        <p:spPr/>
        <p:txBody>
          <a:bodyPr/>
          <a:lstStyle/>
          <a:p>
            <a:endParaRPr lang="ar-JO"/>
          </a:p>
        </p:txBody>
      </p:sp>
      <p:sp>
        <p:nvSpPr>
          <p:cNvPr id="5" name="عنصر نائب لرقم الشريحة 4"/>
          <p:cNvSpPr>
            <a:spLocks noGrp="1"/>
          </p:cNvSpPr>
          <p:nvPr>
            <p:ph type="sldNum" sz="quarter" idx="12"/>
          </p:nvPr>
        </p:nvSpPr>
        <p:spPr/>
        <p:txBody>
          <a:bodyPr/>
          <a:lstStyle/>
          <a:p>
            <a:fld id="{99C57659-EA59-4BDA-9FEB-DF9D111EB3EE}" type="slidenum">
              <a:rPr lang="ar-JO" smtClean="0"/>
              <a:pPr/>
              <a:t>‹#›</a:t>
            </a:fld>
            <a:endParaRPr lang="ar-J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a:xfrm>
            <a:off x="4791456" y="6480969"/>
            <a:ext cx="2133600" cy="301752"/>
          </a:xfrm>
        </p:spPr>
        <p:txBody>
          <a:bodyPr/>
          <a:lstStyle/>
          <a:p>
            <a:fld id="{145EC5FF-E129-4E7D-AEFE-560DD117BEF4}" type="datetimeFigureOut">
              <a:rPr lang="ar-JO" smtClean="0"/>
              <a:pPr/>
              <a:t>27/04/1441</a:t>
            </a:fld>
            <a:endParaRPr lang="ar-JO"/>
          </a:p>
        </p:txBody>
      </p:sp>
      <p:sp>
        <p:nvSpPr>
          <p:cNvPr id="3" name="عنصر نائب للتذييل 2"/>
          <p:cNvSpPr>
            <a:spLocks noGrp="1"/>
          </p:cNvSpPr>
          <p:nvPr>
            <p:ph type="ftr" sz="quarter" idx="11"/>
          </p:nvPr>
        </p:nvSpPr>
        <p:spPr>
          <a:xfrm>
            <a:off x="457200" y="6481890"/>
            <a:ext cx="4260056" cy="300831"/>
          </a:xfrm>
        </p:spPr>
        <p:txBody>
          <a:bodyPr/>
          <a:lstStyle/>
          <a:p>
            <a:endParaRPr lang="ar-JO"/>
          </a:p>
        </p:txBody>
      </p:sp>
      <p:sp>
        <p:nvSpPr>
          <p:cNvPr id="4" name="عنصر نائب لرقم الشريحة 3"/>
          <p:cNvSpPr>
            <a:spLocks noGrp="1"/>
          </p:cNvSpPr>
          <p:nvPr>
            <p:ph type="sldNum" sz="quarter" idx="12"/>
          </p:nvPr>
        </p:nvSpPr>
        <p:spPr>
          <a:xfrm>
            <a:off x="7589520" y="6480969"/>
            <a:ext cx="502920" cy="301752"/>
          </a:xfrm>
        </p:spPr>
        <p:txBody>
          <a:bodyPr/>
          <a:lstStyle/>
          <a:p>
            <a:fld id="{99C57659-EA59-4BDA-9FEB-DF9D111EB3EE}" type="slidenum">
              <a:rPr lang="ar-JO" smtClean="0"/>
              <a:pPr/>
              <a:t>‹#›</a:t>
            </a:fld>
            <a:endParaRPr lang="ar-J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ar-SA"/>
              <a:t>انقر لتحرير نمط العنوان الرئيسي</a:t>
            </a:r>
            <a:endParaRPr kumimoji="0" lang="en-US"/>
          </a:p>
        </p:txBody>
      </p:sp>
      <p:sp>
        <p:nvSpPr>
          <p:cNvPr id="3" name="عنصر نائب للنص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a:t>انقر لتحرير أنماط النص الرئيسي</a:t>
            </a:r>
          </a:p>
        </p:txBody>
      </p:sp>
      <p:sp>
        <p:nvSpPr>
          <p:cNvPr id="4" name="عنصر نائب للمحتوى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5" name="عنصر نائب للتاريخ 4"/>
          <p:cNvSpPr>
            <a:spLocks noGrp="1"/>
          </p:cNvSpPr>
          <p:nvPr>
            <p:ph type="dt" sz="half" idx="10"/>
          </p:nvPr>
        </p:nvSpPr>
        <p:spPr>
          <a:xfrm>
            <a:off x="6278976" y="6556248"/>
            <a:ext cx="2133600" cy="301752"/>
          </a:xfrm>
        </p:spPr>
        <p:txBody>
          <a:bodyPr/>
          <a:lstStyle>
            <a:lvl1pPr>
              <a:defRPr sz="900"/>
            </a:lvl1pPr>
          </a:lstStyle>
          <a:p>
            <a:fld id="{145EC5FF-E129-4E7D-AEFE-560DD117BEF4}" type="datetimeFigureOut">
              <a:rPr lang="ar-JO" smtClean="0"/>
              <a:pPr/>
              <a:t>27/04/1441</a:t>
            </a:fld>
            <a:endParaRPr lang="ar-JO"/>
          </a:p>
        </p:txBody>
      </p:sp>
      <p:sp>
        <p:nvSpPr>
          <p:cNvPr id="6" name="عنصر نائب للتذييل 5"/>
          <p:cNvSpPr>
            <a:spLocks noGrp="1"/>
          </p:cNvSpPr>
          <p:nvPr>
            <p:ph type="ftr" sz="quarter" idx="11"/>
          </p:nvPr>
        </p:nvSpPr>
        <p:spPr>
          <a:xfrm>
            <a:off x="1135856" y="6556248"/>
            <a:ext cx="5143120" cy="301752"/>
          </a:xfrm>
        </p:spPr>
        <p:txBody>
          <a:bodyPr/>
          <a:lstStyle>
            <a:lvl1pPr>
              <a:defRPr sz="900"/>
            </a:lvl1pPr>
          </a:lstStyle>
          <a:p>
            <a:endParaRPr lang="ar-JO"/>
          </a:p>
        </p:txBody>
      </p:sp>
      <p:sp>
        <p:nvSpPr>
          <p:cNvPr id="7" name="عنصر نائب لرقم الشريحة 6"/>
          <p:cNvSpPr>
            <a:spLocks noGrp="1"/>
          </p:cNvSpPr>
          <p:nvPr>
            <p:ph type="sldNum" sz="quarter" idx="12"/>
          </p:nvPr>
        </p:nvSpPr>
        <p:spPr>
          <a:xfrm>
            <a:off x="8410576" y="6556248"/>
            <a:ext cx="502920" cy="301752"/>
          </a:xfrm>
        </p:spPr>
        <p:txBody>
          <a:bodyPr/>
          <a:lstStyle>
            <a:lvl1pPr>
              <a:defRPr sz="900"/>
            </a:lvl1pPr>
          </a:lstStyle>
          <a:p>
            <a:fld id="{99C57659-EA59-4BDA-9FEB-DF9D111EB3EE}" type="slidenum">
              <a:rPr lang="ar-JO" smtClean="0"/>
              <a:pPr/>
              <a:t>‹#›</a:t>
            </a:fld>
            <a:endParaRPr lang="ar-JO"/>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bg>
      <p:bgRef idx="1002">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ar-SA"/>
              <a:t>انقر لتحرير نمط العنوان الرئيسي</a:t>
            </a:r>
            <a:endParaRPr kumimoji="0" lang="en-US"/>
          </a:p>
        </p:txBody>
      </p:sp>
      <p:sp>
        <p:nvSpPr>
          <p:cNvPr id="3" name="عنصر نائب للصورة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ar-SA"/>
              <a:t>انقر فوق الرمز لإضافة صورة</a:t>
            </a:r>
            <a:endParaRPr kumimoji="0" lang="en-US" dirty="0"/>
          </a:p>
        </p:txBody>
      </p:sp>
      <p:sp>
        <p:nvSpPr>
          <p:cNvPr id="4" name="عنصر نائب للنص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ar-SA"/>
              <a:t>انقر لتحرير أنماط النص الرئيسي</a:t>
            </a:r>
          </a:p>
        </p:txBody>
      </p:sp>
      <p:sp>
        <p:nvSpPr>
          <p:cNvPr id="5" name="عنصر نائب للتاريخ 4"/>
          <p:cNvSpPr>
            <a:spLocks noGrp="1"/>
          </p:cNvSpPr>
          <p:nvPr>
            <p:ph type="dt" sz="half" idx="10"/>
          </p:nvPr>
        </p:nvSpPr>
        <p:spPr>
          <a:xfrm>
            <a:off x="6108192" y="6556248"/>
            <a:ext cx="2103120" cy="301752"/>
          </a:xfrm>
        </p:spPr>
        <p:txBody>
          <a:bodyPr/>
          <a:lstStyle>
            <a:lvl1pPr>
              <a:defRPr sz="900"/>
            </a:lvl1pPr>
          </a:lstStyle>
          <a:p>
            <a:fld id="{145EC5FF-E129-4E7D-AEFE-560DD117BEF4}" type="datetimeFigureOut">
              <a:rPr lang="ar-JO" smtClean="0"/>
              <a:pPr/>
              <a:t>27/04/1441</a:t>
            </a:fld>
            <a:endParaRPr lang="ar-JO"/>
          </a:p>
        </p:txBody>
      </p:sp>
      <p:sp>
        <p:nvSpPr>
          <p:cNvPr id="6" name="عنصر نائب للتذييل 5"/>
          <p:cNvSpPr>
            <a:spLocks noGrp="1"/>
          </p:cNvSpPr>
          <p:nvPr>
            <p:ph type="ftr" sz="quarter" idx="11"/>
          </p:nvPr>
        </p:nvSpPr>
        <p:spPr>
          <a:xfrm>
            <a:off x="1170432" y="6557169"/>
            <a:ext cx="4948072" cy="301752"/>
          </a:xfrm>
        </p:spPr>
        <p:txBody>
          <a:bodyPr/>
          <a:lstStyle>
            <a:lvl1pPr>
              <a:defRPr sz="900"/>
            </a:lvl1pPr>
          </a:lstStyle>
          <a:p>
            <a:endParaRPr lang="ar-JO"/>
          </a:p>
        </p:txBody>
      </p:sp>
      <p:sp>
        <p:nvSpPr>
          <p:cNvPr id="7" name="عنصر نائب لرقم الشريحة 6"/>
          <p:cNvSpPr>
            <a:spLocks noGrp="1"/>
          </p:cNvSpPr>
          <p:nvPr>
            <p:ph type="sldNum" sz="quarter" idx="12"/>
          </p:nvPr>
        </p:nvSpPr>
        <p:spPr>
          <a:xfrm>
            <a:off x="8217192" y="6556248"/>
            <a:ext cx="365760" cy="301752"/>
          </a:xfrm>
        </p:spPr>
        <p:txBody>
          <a:bodyPr/>
          <a:lstStyle>
            <a:lvl1pPr algn="ctr">
              <a:defRPr sz="900"/>
            </a:lvl1pPr>
          </a:lstStyle>
          <a:p>
            <a:fld id="{99C57659-EA59-4BDA-9FEB-DF9D111EB3EE}" type="slidenum">
              <a:rPr lang="ar-JO" smtClean="0"/>
              <a:pPr/>
              <a:t>‹#›</a:t>
            </a:fld>
            <a:endParaRPr lang="ar-JO"/>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مثلث قائم الزاوية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رابط مستقيم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رابط مستقيم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عنصر نائب للعنوان 21"/>
          <p:cNvSpPr>
            <a:spLocks noGrp="1"/>
          </p:cNvSpPr>
          <p:nvPr>
            <p:ph type="title"/>
          </p:nvPr>
        </p:nvSpPr>
        <p:spPr>
          <a:xfrm>
            <a:off x="457200" y="267494"/>
            <a:ext cx="8229600" cy="1399032"/>
          </a:xfrm>
          <a:prstGeom prst="rect">
            <a:avLst/>
          </a:prstGeom>
        </p:spPr>
        <p:txBody>
          <a:bodyPr vert="horz" anchor="ctr">
            <a:normAutofit/>
          </a:bodyPr>
          <a:lstStyle/>
          <a:p>
            <a:r>
              <a:rPr kumimoji="0" lang="ar-SA"/>
              <a:t>انقر لتحرير نمط العنوان الرئيسي</a:t>
            </a:r>
            <a:endParaRPr kumimoji="0" lang="en-US"/>
          </a:p>
        </p:txBody>
      </p:sp>
      <p:sp>
        <p:nvSpPr>
          <p:cNvPr id="13" name="عنصر نائب للنص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ar-SA"/>
              <a:t>انقر لتحرير أنماط النص الرئيسي</a:t>
            </a:r>
          </a:p>
          <a:p>
            <a:pPr lvl="1" eaLnBrk="1" latinLnBrk="0" hangingPunct="1"/>
            <a:r>
              <a:rPr kumimoji="0" lang="ar-SA"/>
              <a:t>المستوى الثاني</a:t>
            </a:r>
          </a:p>
          <a:p>
            <a:pPr lvl="2" eaLnBrk="1" latinLnBrk="0" hangingPunct="1"/>
            <a:r>
              <a:rPr kumimoji="0" lang="ar-SA"/>
              <a:t>المستوى الثالث</a:t>
            </a:r>
          </a:p>
          <a:p>
            <a:pPr lvl="3" eaLnBrk="1" latinLnBrk="0" hangingPunct="1"/>
            <a:r>
              <a:rPr kumimoji="0" lang="ar-SA"/>
              <a:t>المستوى الرابع</a:t>
            </a:r>
          </a:p>
          <a:p>
            <a:pPr lvl="4" eaLnBrk="1" latinLnBrk="0" hangingPunct="1"/>
            <a:r>
              <a:rPr kumimoji="0" lang="ar-SA"/>
              <a:t>المستوى الخامس</a:t>
            </a:r>
            <a:endParaRPr kumimoji="0" lang="en-US"/>
          </a:p>
        </p:txBody>
      </p:sp>
      <p:sp>
        <p:nvSpPr>
          <p:cNvPr id="14" name="عنصر نائب للتاريخ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145EC5FF-E129-4E7D-AEFE-560DD117BEF4}" type="datetimeFigureOut">
              <a:rPr lang="ar-JO" smtClean="0"/>
              <a:pPr/>
              <a:t>27/04/1441</a:t>
            </a:fld>
            <a:endParaRPr lang="ar-JO"/>
          </a:p>
        </p:txBody>
      </p:sp>
      <p:sp>
        <p:nvSpPr>
          <p:cNvPr id="3" name="عنصر نائب للتذييل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ar-JO"/>
          </a:p>
        </p:txBody>
      </p:sp>
      <p:sp>
        <p:nvSpPr>
          <p:cNvPr id="23" name="عنصر نائب لرقم الشريحة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99C57659-EA59-4BDA-9FEB-DF9D111EB3EE}" type="slidenum">
              <a:rPr lang="ar-JO" smtClean="0"/>
              <a:pPr/>
              <a:t>‹#›</a:t>
            </a:fld>
            <a:endParaRPr lang="ar-JO"/>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reference.medscape.com/drug/carospir-aldactone-spironolactone-342407"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reference.medscape.com/drug/lasix-furosemide-342423"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video" Target="file:///C:\Users\USER\Downloads\videoplayback%20(30).mp4"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emedicine.medscape.com/article/170907-overview"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algn="ctr"/>
            <a:br>
              <a:rPr lang="en-US" sz="8800" b="1" i="1" dirty="0">
                <a:solidFill>
                  <a:schemeClr val="tx1"/>
                </a:solidFill>
                <a:effectLst/>
              </a:rPr>
            </a:br>
            <a:br>
              <a:rPr lang="en-US" sz="8800" b="1" i="1" dirty="0">
                <a:solidFill>
                  <a:schemeClr val="tx1"/>
                </a:solidFill>
                <a:effectLst/>
              </a:rPr>
            </a:br>
            <a:br>
              <a:rPr lang="en-US" sz="8800" b="1" i="1" dirty="0">
                <a:solidFill>
                  <a:schemeClr val="tx1"/>
                </a:solidFill>
                <a:effectLst/>
              </a:rPr>
            </a:br>
            <a:r>
              <a:rPr lang="en-US" sz="8800" b="1" dirty="0">
                <a:solidFill>
                  <a:schemeClr val="tx1"/>
                </a:solidFill>
                <a:effectLst/>
              </a:rPr>
              <a:t>Ascites</a:t>
            </a:r>
            <a:r>
              <a:rPr lang="en-US" dirty="0">
                <a:solidFill>
                  <a:schemeClr val="tx1"/>
                </a:solidFill>
                <a:effectLst/>
              </a:rPr>
              <a:t> </a:t>
            </a:r>
            <a:endParaRPr lang="ar-JO" dirty="0">
              <a:solidFill>
                <a:schemeClr val="tx1"/>
              </a:solidFill>
              <a:effectLst/>
            </a:endParaRPr>
          </a:p>
        </p:txBody>
      </p:sp>
      <p:sp>
        <p:nvSpPr>
          <p:cNvPr id="3" name="عنوان فرعي 2"/>
          <p:cNvSpPr>
            <a:spLocks noGrp="1"/>
          </p:cNvSpPr>
          <p:nvPr>
            <p:ph type="subTitle" idx="1"/>
          </p:nvPr>
        </p:nvSpPr>
        <p:spPr/>
        <p:txBody>
          <a:bodyPr>
            <a:normAutofit/>
          </a:bodyPr>
          <a:lstStyle/>
          <a:p>
            <a:endParaRPr lang="en-US" dirty="0"/>
          </a:p>
          <a:p>
            <a:pPr algn="l"/>
            <a:r>
              <a:rPr lang="en-US" b="1" dirty="0"/>
              <a:t>Done by : Dana Othman</a:t>
            </a:r>
            <a:endParaRPr lang="ar-JO" b="1" dirty="0"/>
          </a:p>
        </p:txBody>
      </p:sp>
    </p:spTree>
    <p:extLst>
      <p:ext uri="{BB962C8B-B14F-4D97-AF65-F5344CB8AC3E}">
        <p14:creationId xmlns:p14="http://schemas.microsoft.com/office/powerpoint/2010/main" val="5787898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43608" y="188640"/>
            <a:ext cx="7890080" cy="6480720"/>
          </a:xfrm>
        </p:spPr>
        <p:txBody>
          <a:bodyPr/>
          <a:lstStyle/>
          <a:p>
            <a:pPr algn="l" rtl="0"/>
            <a:r>
              <a:rPr lang="en-US" dirty="0"/>
              <a:t>Ascites amylase activity of &gt; 1000 U/L identifies pancreatic ascites, whereas low ascites glucose concentrations suggest malignant disease or tuberculosis</a:t>
            </a:r>
          </a:p>
          <a:p>
            <a:pPr algn="l" rtl="0"/>
            <a:endParaRPr lang="en-US" dirty="0"/>
          </a:p>
          <a:p>
            <a:pPr algn="l" rtl="0"/>
            <a:r>
              <a:rPr lang="en-US" dirty="0"/>
              <a:t>The presence of triglyceride at a level &gt; 1.1 g/L (110 mg/</a:t>
            </a:r>
            <a:r>
              <a:rPr lang="en-US" dirty="0" err="1"/>
              <a:t>dL</a:t>
            </a:r>
            <a:r>
              <a:rPr lang="en-US" dirty="0"/>
              <a:t>) is diagnostic of </a:t>
            </a:r>
            <a:r>
              <a:rPr lang="en-US" dirty="0" err="1"/>
              <a:t>chylous</a:t>
            </a:r>
            <a:r>
              <a:rPr lang="en-US" dirty="0"/>
              <a:t> ascites and suggests anatomical or functional abnormality of lymphatic drainage from the abdomen.</a:t>
            </a:r>
            <a:endParaRPr lang="ar-JO" dirty="0"/>
          </a:p>
        </p:txBody>
      </p:sp>
    </p:spTree>
    <p:extLst>
      <p:ext uri="{BB962C8B-B14F-4D97-AF65-F5344CB8AC3E}">
        <p14:creationId xmlns:p14="http://schemas.microsoft.com/office/powerpoint/2010/main" val="32488137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i="1" dirty="0"/>
              <a:t>Management</a:t>
            </a:r>
            <a:endParaRPr lang="ar-JO" dirty="0"/>
          </a:p>
        </p:txBody>
      </p:sp>
      <p:sp>
        <p:nvSpPr>
          <p:cNvPr id="3" name="عنصر نائب للمحتوى 2"/>
          <p:cNvSpPr>
            <a:spLocks noGrp="1"/>
          </p:cNvSpPr>
          <p:nvPr>
            <p:ph idx="1"/>
          </p:nvPr>
        </p:nvSpPr>
        <p:spPr/>
        <p:txBody>
          <a:bodyPr/>
          <a:lstStyle/>
          <a:p>
            <a:pPr marL="82296" indent="0" algn="l" rtl="0">
              <a:buNone/>
            </a:pPr>
            <a:r>
              <a:rPr lang="en-US" dirty="0"/>
              <a:t>Sodium and water restriction</a:t>
            </a:r>
          </a:p>
          <a:p>
            <a:pPr marL="82296" indent="0" algn="l" rtl="0">
              <a:buNone/>
            </a:pPr>
            <a:r>
              <a:rPr lang="en-US" dirty="0"/>
              <a:t>Diuretics</a:t>
            </a:r>
          </a:p>
          <a:p>
            <a:pPr marL="82296" indent="0" algn="l" rtl="0">
              <a:buNone/>
            </a:pPr>
            <a:r>
              <a:rPr lang="en-US" dirty="0" err="1"/>
              <a:t>Paracentesis</a:t>
            </a:r>
            <a:endParaRPr lang="en-US" dirty="0"/>
          </a:p>
          <a:p>
            <a:pPr marL="82296" indent="0" algn="l" rtl="0">
              <a:buNone/>
            </a:pPr>
            <a:r>
              <a:rPr lang="en-US" dirty="0" err="1"/>
              <a:t>Transjugular</a:t>
            </a:r>
            <a:r>
              <a:rPr lang="en-US" dirty="0"/>
              <a:t> intrahepatic </a:t>
            </a:r>
            <a:r>
              <a:rPr lang="en-US" dirty="0" err="1"/>
              <a:t>portosystemic</a:t>
            </a:r>
            <a:r>
              <a:rPr lang="en-US" dirty="0"/>
              <a:t> stent shunt</a:t>
            </a:r>
            <a:endParaRPr lang="ar-JO" dirty="0"/>
          </a:p>
        </p:txBody>
      </p:sp>
    </p:spTree>
    <p:extLst>
      <p:ext uri="{BB962C8B-B14F-4D97-AF65-F5344CB8AC3E}">
        <p14:creationId xmlns:p14="http://schemas.microsoft.com/office/powerpoint/2010/main" val="35116269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Sodium and water restriction</a:t>
            </a:r>
            <a:endParaRPr lang="ar-JO" dirty="0"/>
          </a:p>
        </p:txBody>
      </p:sp>
      <p:sp>
        <p:nvSpPr>
          <p:cNvPr id="3" name="عنصر نائب للمحتوى 2"/>
          <p:cNvSpPr>
            <a:spLocks noGrp="1"/>
          </p:cNvSpPr>
          <p:nvPr>
            <p:ph idx="1"/>
          </p:nvPr>
        </p:nvSpPr>
        <p:spPr/>
        <p:txBody>
          <a:bodyPr>
            <a:normAutofit lnSpcReduction="10000"/>
          </a:bodyPr>
          <a:lstStyle/>
          <a:p>
            <a:pPr algn="l" rtl="0"/>
            <a:r>
              <a:rPr lang="en-US" dirty="0"/>
              <a:t>Restriction of dietary sodium intake is essential to achieve negative sodium balance and a few patients can be managed satisfactorily by this alone. Restriction of sodium intake to 100 </a:t>
            </a:r>
            <a:r>
              <a:rPr lang="en-US" dirty="0" err="1"/>
              <a:t>mmol</a:t>
            </a:r>
            <a:r>
              <a:rPr lang="en-US" dirty="0"/>
              <a:t>/24 </a:t>
            </a:r>
            <a:r>
              <a:rPr lang="en-US" dirty="0" err="1"/>
              <a:t>hrs</a:t>
            </a:r>
            <a:r>
              <a:rPr lang="en-US" dirty="0"/>
              <a:t> (‘no added salt diet ) is usually adequate.</a:t>
            </a:r>
          </a:p>
          <a:p>
            <a:pPr algn="l" rtl="0"/>
            <a:r>
              <a:rPr lang="en-US" dirty="0"/>
              <a:t>Drugs containing relatively large amounts of sodium, and those promoting sodium retention</a:t>
            </a:r>
          </a:p>
        </p:txBody>
      </p:sp>
    </p:spTree>
    <p:extLst>
      <p:ext uri="{BB962C8B-B14F-4D97-AF65-F5344CB8AC3E}">
        <p14:creationId xmlns:p14="http://schemas.microsoft.com/office/powerpoint/2010/main" val="2393913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Medical treatment </a:t>
            </a:r>
          </a:p>
        </p:txBody>
      </p:sp>
      <p:sp>
        <p:nvSpPr>
          <p:cNvPr id="3" name="عنصر نائب للمحتوى 2"/>
          <p:cNvSpPr>
            <a:spLocks noGrp="1"/>
          </p:cNvSpPr>
          <p:nvPr>
            <p:ph idx="1"/>
          </p:nvPr>
        </p:nvSpPr>
        <p:spPr/>
        <p:txBody>
          <a:bodyPr>
            <a:normAutofit fontScale="85000" lnSpcReduction="10000"/>
          </a:bodyPr>
          <a:lstStyle/>
          <a:p>
            <a:r>
              <a:rPr lang="en-US" dirty="0"/>
              <a:t>The goals of pharmacotherapy are to reduce morbidity and to prevent complications in patients with </a:t>
            </a:r>
            <a:r>
              <a:rPr lang="en-US" dirty="0" err="1"/>
              <a:t>ascites</a:t>
            </a:r>
            <a:r>
              <a:rPr lang="en-US" dirty="0"/>
              <a:t>.</a:t>
            </a:r>
          </a:p>
          <a:p>
            <a:r>
              <a:rPr lang="en-US" dirty="0"/>
              <a:t>Diuretics should be initiated in patients whose </a:t>
            </a:r>
            <a:r>
              <a:rPr lang="en-US" dirty="0" err="1"/>
              <a:t>ascites</a:t>
            </a:r>
            <a:r>
              <a:rPr lang="en-US" dirty="0"/>
              <a:t> does not respond to sodium restriction. A useful regimen is to start with </a:t>
            </a:r>
            <a:r>
              <a:rPr lang="en-US" dirty="0" err="1"/>
              <a:t>spironolactone</a:t>
            </a:r>
            <a:r>
              <a:rPr lang="en-US" dirty="0"/>
              <a:t> at 100 mg/d. The addition of loop diuretics may be necessary in some cases to increase the </a:t>
            </a:r>
            <a:r>
              <a:rPr lang="en-US" dirty="0" err="1"/>
              <a:t>natriuretic</a:t>
            </a:r>
            <a:r>
              <a:rPr lang="en-US" dirty="0"/>
              <a:t> effect. If no response occurs after 4-5 days, the dosage may be increased stepwise up to </a:t>
            </a:r>
            <a:r>
              <a:rPr lang="en-US" dirty="0" err="1"/>
              <a:t>spironolactone</a:t>
            </a:r>
            <a:r>
              <a:rPr lang="en-US" dirty="0"/>
              <a:t> at 400 mg/d plus </a:t>
            </a:r>
            <a:r>
              <a:rPr lang="en-US" dirty="0" err="1"/>
              <a:t>furosemide</a:t>
            </a:r>
            <a:r>
              <a:rPr lang="en-US" dirty="0"/>
              <a:t> at 160 mg/d</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0"/>
            <a:ext cx="8229600" cy="6454808"/>
          </a:xfrm>
        </p:spPr>
        <p:txBody>
          <a:bodyPr/>
          <a:lstStyle/>
          <a:p>
            <a:r>
              <a:rPr lang="en-US" dirty="0"/>
              <a:t>Diuretic agents are the mainstay of medical therapy in </a:t>
            </a:r>
            <a:r>
              <a:rPr lang="en-US" dirty="0" err="1"/>
              <a:t>ascites</a:t>
            </a:r>
            <a:r>
              <a:rPr lang="en-US" dirty="0"/>
              <a:t>.</a:t>
            </a:r>
          </a:p>
          <a:p>
            <a:endParaRPr lang="en-US" dirty="0"/>
          </a:p>
          <a:p>
            <a:r>
              <a:rPr lang="en-US" dirty="0" err="1">
                <a:hlinkClick r:id="rId2"/>
              </a:rPr>
              <a:t>Spironolactone</a:t>
            </a:r>
            <a:r>
              <a:rPr lang="en-US" dirty="0">
                <a:hlinkClick r:id="rId2"/>
              </a:rPr>
              <a:t> (</a:t>
            </a:r>
            <a:r>
              <a:rPr lang="en-US" dirty="0" err="1">
                <a:hlinkClick r:id="rId2"/>
              </a:rPr>
              <a:t>Aldactone</a:t>
            </a:r>
            <a:r>
              <a:rPr lang="en-US" dirty="0">
                <a:hlinkClick r:id="rId2"/>
              </a:rPr>
              <a:t>)</a:t>
            </a:r>
          </a:p>
          <a:p>
            <a:r>
              <a:rPr lang="en-US" dirty="0"/>
              <a:t>For the management of edema resulting from excessive </a:t>
            </a:r>
            <a:r>
              <a:rPr lang="en-US" dirty="0" err="1"/>
              <a:t>aldosterone</a:t>
            </a:r>
            <a:r>
              <a:rPr lang="en-US" dirty="0"/>
              <a:t> excretion. Competes with </a:t>
            </a:r>
            <a:r>
              <a:rPr lang="en-US" dirty="0" err="1"/>
              <a:t>aldosterone</a:t>
            </a:r>
            <a:r>
              <a:rPr lang="en-US" dirty="0"/>
              <a:t> for receptor sites in distal renal tubules, increasing water excretion while retaining potassium and hydrogen ions. The peak effect of </a:t>
            </a:r>
            <a:r>
              <a:rPr lang="en-US" dirty="0" err="1"/>
              <a:t>Aldactone</a:t>
            </a:r>
            <a:r>
              <a:rPr lang="en-US" dirty="0"/>
              <a:t> is approximately 3 d.</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228600"/>
            <a:ext cx="8229600" cy="6226208"/>
          </a:xfrm>
        </p:spPr>
        <p:txBody>
          <a:bodyPr>
            <a:normAutofit fontScale="92500" lnSpcReduction="10000"/>
          </a:bodyPr>
          <a:lstStyle/>
          <a:p>
            <a:br>
              <a:rPr lang="en-US" dirty="0">
                <a:hlinkClick r:id="rId2"/>
              </a:rPr>
            </a:br>
            <a:r>
              <a:rPr lang="en-US" dirty="0" err="1">
                <a:hlinkClick r:id="rId2"/>
              </a:rPr>
              <a:t>Furosemide</a:t>
            </a:r>
            <a:r>
              <a:rPr lang="en-US" dirty="0">
                <a:hlinkClick r:id="rId2"/>
              </a:rPr>
              <a:t> (</a:t>
            </a:r>
            <a:r>
              <a:rPr lang="en-US" dirty="0" err="1">
                <a:hlinkClick r:id="rId2"/>
              </a:rPr>
              <a:t>Lasix</a:t>
            </a:r>
            <a:r>
              <a:rPr lang="en-US" dirty="0">
                <a:hlinkClick r:id="rId2"/>
              </a:rPr>
              <a:t>)</a:t>
            </a:r>
          </a:p>
          <a:p>
            <a:r>
              <a:rPr lang="en-US" dirty="0"/>
              <a:t>Increases the excretion of water by interfering with chloride-binding </a:t>
            </a:r>
            <a:r>
              <a:rPr lang="en-US" dirty="0" err="1"/>
              <a:t>cotransport</a:t>
            </a:r>
            <a:r>
              <a:rPr lang="en-US" dirty="0"/>
              <a:t> system, which, in turn, inhibits sodium and chloride </a:t>
            </a:r>
            <a:r>
              <a:rPr lang="en-US" dirty="0" err="1"/>
              <a:t>reabsorption</a:t>
            </a:r>
            <a:r>
              <a:rPr lang="en-US" dirty="0"/>
              <a:t> in the ascending loop of </a:t>
            </a:r>
            <a:r>
              <a:rPr lang="en-US" dirty="0" err="1"/>
              <a:t>Henle</a:t>
            </a:r>
            <a:r>
              <a:rPr lang="en-US" dirty="0"/>
              <a:t> and distal renal tubule. Dose must be individualized to patient.</a:t>
            </a:r>
          </a:p>
          <a:p>
            <a:r>
              <a:rPr lang="en-US" dirty="0"/>
              <a:t>Depending on the response, administer at increments of 20-40 mg, no sooner than 6-8 h after the previous dose, until the desired </a:t>
            </a:r>
            <a:r>
              <a:rPr lang="en-US" dirty="0" err="1"/>
              <a:t>diuresis</a:t>
            </a:r>
            <a:r>
              <a:rPr lang="en-US" dirty="0"/>
              <a:t> occurs. When treating infants, titrate in increments of 1 mg/kg/dose until a satisfactory effect is achieved.</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r>
              <a:rPr lang="en-US" dirty="0" err="1"/>
              <a:t>Amiloride</a:t>
            </a:r>
            <a:r>
              <a:rPr lang="en-US" dirty="0"/>
              <a:t>  (</a:t>
            </a:r>
            <a:r>
              <a:rPr lang="en-US" dirty="0" err="1"/>
              <a:t>midamor</a:t>
            </a:r>
            <a:r>
              <a:rPr lang="en-US" dirty="0"/>
              <a:t>)</a:t>
            </a:r>
          </a:p>
          <a:p>
            <a:r>
              <a:rPr lang="en-US" dirty="0" err="1"/>
              <a:t>Metolazone</a:t>
            </a:r>
            <a:r>
              <a:rPr lang="en-US" dirty="0"/>
              <a:t> (</a:t>
            </a:r>
            <a:r>
              <a:rPr lang="en-US" dirty="0" err="1"/>
              <a:t>mykrox</a:t>
            </a:r>
            <a:r>
              <a:rPr lang="en-US" dirty="0"/>
              <a:t>, </a:t>
            </a:r>
            <a:r>
              <a:rPr lang="en-US" dirty="0" err="1"/>
              <a:t>zaroxolyn</a:t>
            </a:r>
            <a:r>
              <a:rPr lang="en-US" dirty="0"/>
              <a:t>)</a:t>
            </a:r>
          </a:p>
          <a:p>
            <a:r>
              <a:rPr lang="en-US" dirty="0" err="1"/>
              <a:t>Mannitol</a:t>
            </a:r>
            <a:r>
              <a:rPr lang="en-US" dirty="0"/>
              <a:t> (</a:t>
            </a:r>
            <a:r>
              <a:rPr lang="en-US" dirty="0" err="1"/>
              <a:t>osmitrol</a:t>
            </a:r>
            <a:r>
              <a:rPr lang="en-US" dirty="0"/>
              <a: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pic>
        <p:nvPicPr>
          <p:cNvPr id="4" name="Content Placeholder 3" descr="cirrhosis-ascites-figure-1.jpg"/>
          <p:cNvPicPr>
            <a:picLocks noGrp="1" noChangeAspect="1"/>
          </p:cNvPicPr>
          <p:nvPr>
            <p:ph idx="1"/>
          </p:nvPr>
        </p:nvPicPr>
        <p:blipFill>
          <a:blip r:embed="rId2"/>
          <a:stretch>
            <a:fillRect/>
          </a:stretch>
        </p:blipFill>
        <p:spPr>
          <a:xfrm>
            <a:off x="2571736" y="285728"/>
            <a:ext cx="4647191" cy="5962672"/>
          </a:xfr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err="1"/>
              <a:t>Paracentesis</a:t>
            </a:r>
            <a:endParaRPr lang="ar-JO" dirty="0"/>
          </a:p>
        </p:txBody>
      </p:sp>
      <p:sp>
        <p:nvSpPr>
          <p:cNvPr id="3" name="عنصر نائب للمحتوى 2"/>
          <p:cNvSpPr>
            <a:spLocks noGrp="1"/>
          </p:cNvSpPr>
          <p:nvPr>
            <p:ph idx="1"/>
          </p:nvPr>
        </p:nvSpPr>
        <p:spPr/>
        <p:txBody>
          <a:bodyPr>
            <a:normAutofit/>
          </a:bodyPr>
          <a:lstStyle/>
          <a:p>
            <a:pPr algn="l" rtl="0"/>
            <a:r>
              <a:rPr lang="en-US" sz="3600" dirty="0"/>
              <a:t>First-line treatment of refractory ascites is large-volume </a:t>
            </a:r>
            <a:r>
              <a:rPr lang="en-US" sz="3600" dirty="0" err="1"/>
              <a:t>paracentesis</a:t>
            </a:r>
            <a:r>
              <a:rPr lang="en-US" sz="3600" dirty="0"/>
              <a:t>.</a:t>
            </a:r>
          </a:p>
          <a:p>
            <a:pPr algn="l" rtl="0"/>
            <a:endParaRPr lang="en-US" sz="3600" dirty="0"/>
          </a:p>
          <a:p>
            <a:pPr algn="l" rtl="0"/>
            <a:r>
              <a:rPr lang="en-US" sz="3600" dirty="0" err="1"/>
              <a:t>Paracentesis</a:t>
            </a:r>
            <a:r>
              <a:rPr lang="en-US" sz="3600" dirty="0"/>
              <a:t> can be used as an initial therapy or when other treatments fail</a:t>
            </a:r>
            <a:endParaRPr lang="ar-JO" sz="3600" dirty="0"/>
          </a:p>
        </p:txBody>
      </p:sp>
    </p:spTree>
    <p:extLst>
      <p:ext uri="{BB962C8B-B14F-4D97-AF65-F5344CB8AC3E}">
        <p14:creationId xmlns:p14="http://schemas.microsoft.com/office/powerpoint/2010/main" val="13486876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a:t>Transjugular</a:t>
            </a:r>
            <a:r>
              <a:rPr lang="en-US" dirty="0"/>
              <a:t> </a:t>
            </a:r>
            <a:r>
              <a:rPr lang="en-US" dirty="0" err="1"/>
              <a:t>intrahepatic</a:t>
            </a:r>
            <a:r>
              <a:rPr lang="en-US" dirty="0"/>
              <a:t> </a:t>
            </a:r>
            <a:r>
              <a:rPr lang="en-US" dirty="0" err="1"/>
              <a:t>portosystemic</a:t>
            </a:r>
            <a:r>
              <a:rPr lang="en-US" dirty="0"/>
              <a:t> stent shunt</a:t>
            </a:r>
            <a:endParaRPr lang="ar-JO" dirty="0"/>
          </a:p>
        </p:txBody>
      </p:sp>
      <p:sp>
        <p:nvSpPr>
          <p:cNvPr id="3" name="Content Placeholder 2"/>
          <p:cNvSpPr>
            <a:spLocks noGrp="1"/>
          </p:cNvSpPr>
          <p:nvPr>
            <p:ph idx="1"/>
          </p:nvPr>
        </p:nvSpPr>
        <p:spPr>
          <a:xfrm>
            <a:off x="1357290" y="1714488"/>
            <a:ext cx="7498080" cy="4800600"/>
          </a:xfrm>
        </p:spPr>
        <p:txBody>
          <a:bodyPr>
            <a:normAutofit fontScale="92500" lnSpcReduction="20000"/>
          </a:bodyPr>
          <a:lstStyle/>
          <a:p>
            <a:pPr algn="l">
              <a:buNone/>
            </a:pPr>
            <a:r>
              <a:rPr lang="en-US" dirty="0" err="1"/>
              <a:t>Transjugular</a:t>
            </a:r>
            <a:r>
              <a:rPr lang="en-US" dirty="0"/>
              <a:t> </a:t>
            </a:r>
            <a:r>
              <a:rPr lang="en-US" dirty="0" err="1"/>
              <a:t>Intrahepatic</a:t>
            </a:r>
            <a:r>
              <a:rPr lang="en-US" dirty="0"/>
              <a:t> </a:t>
            </a:r>
            <a:r>
              <a:rPr lang="en-US" dirty="0" err="1"/>
              <a:t>Portosystemic</a:t>
            </a:r>
            <a:r>
              <a:rPr lang="en-US" dirty="0"/>
              <a:t> Shunt or TIPS is a procedure that uses imaging guidance to connect the portal vein to the hepatic vein in the liver. </a:t>
            </a:r>
          </a:p>
          <a:p>
            <a:pPr algn="l">
              <a:buNone/>
            </a:pPr>
            <a:r>
              <a:rPr lang="en-US" dirty="0"/>
              <a:t>A small metal device called a stent is placed to keep the connection open and allow it to bring blood draining from the bowel back to the heart while avoiding the liver. </a:t>
            </a:r>
          </a:p>
          <a:p>
            <a:pPr algn="l">
              <a:buNone/>
            </a:pPr>
            <a:r>
              <a:rPr lang="en-US" dirty="0"/>
              <a:t>TIPS may successfully reduce internal bleeding in the stomach and esophagus in patients with cirrhosis.</a:t>
            </a:r>
            <a:endParaRPr lang="ar-JO"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Investigation</a:t>
            </a:r>
            <a:endParaRPr lang="ar-JO" dirty="0"/>
          </a:p>
        </p:txBody>
      </p:sp>
      <p:sp>
        <p:nvSpPr>
          <p:cNvPr id="3" name="عنصر نائب للمحتوى 2"/>
          <p:cNvSpPr>
            <a:spLocks noGrp="1"/>
          </p:cNvSpPr>
          <p:nvPr>
            <p:ph idx="1"/>
          </p:nvPr>
        </p:nvSpPr>
        <p:spPr/>
        <p:txBody>
          <a:bodyPr>
            <a:normAutofit fontScale="25000" lnSpcReduction="20000"/>
          </a:bodyPr>
          <a:lstStyle/>
          <a:p>
            <a:pPr marL="82296" indent="0" algn="l" rtl="0">
              <a:buNone/>
            </a:pPr>
            <a:r>
              <a:rPr lang="en-US" dirty="0"/>
              <a:t> </a:t>
            </a:r>
          </a:p>
          <a:p>
            <a:pPr algn="l"/>
            <a:r>
              <a:rPr lang="en-US" sz="9600" dirty="0"/>
              <a:t>Abdominal </a:t>
            </a:r>
            <a:r>
              <a:rPr lang="en-US" sz="9600" dirty="0" err="1"/>
              <a:t>ultrasonography</a:t>
            </a:r>
            <a:r>
              <a:rPr lang="en-US" sz="9600" dirty="0"/>
              <a:t>, diagnostic </a:t>
            </a:r>
            <a:r>
              <a:rPr lang="en-US" sz="9600" dirty="0" err="1"/>
              <a:t>paracentesis</a:t>
            </a:r>
            <a:r>
              <a:rPr lang="en-US" sz="9600" dirty="0"/>
              <a:t>, and </a:t>
            </a:r>
            <a:r>
              <a:rPr lang="en-US" sz="9600" dirty="0" err="1"/>
              <a:t>ascitic</a:t>
            </a:r>
            <a:r>
              <a:rPr lang="en-US" sz="9600" dirty="0"/>
              <a:t> fluid cultures are recommended by the British Society of Gastroenterology, the European Association for the Study of the Liver (EASL), and the American Association for the Study of Liver Diseases (AASLD), particularly in the setting of </a:t>
            </a:r>
            <a:r>
              <a:rPr lang="en-US" sz="9600" dirty="0" err="1"/>
              <a:t>supsected</a:t>
            </a:r>
            <a:r>
              <a:rPr lang="en-US" sz="9600" dirty="0"/>
              <a:t> infection.</a:t>
            </a:r>
            <a:r>
              <a:rPr lang="en-US" sz="9600" baseline="30000" dirty="0"/>
              <a:t> [1</a:t>
            </a:r>
            <a:endParaRPr lang="ar-JO" sz="9600" baseline="30000" dirty="0"/>
          </a:p>
          <a:p>
            <a:pPr algn="l"/>
            <a:endParaRPr lang="ar-JO" sz="9600" baseline="30000" dirty="0"/>
          </a:p>
          <a:p>
            <a:pPr algn="l"/>
            <a:endParaRPr lang="ar-JO" sz="9600" baseline="30000" dirty="0"/>
          </a:p>
          <a:p>
            <a:pPr algn="l">
              <a:buNone/>
            </a:pPr>
            <a:r>
              <a:rPr lang="en-US" sz="9600" baseline="30000" dirty="0"/>
              <a:t>]</a:t>
            </a:r>
            <a:endParaRPr lang="en-US" sz="9600" dirty="0"/>
          </a:p>
          <a:p>
            <a:pPr algn="l"/>
            <a:r>
              <a:rPr lang="en-US" sz="9600" dirty="0"/>
              <a:t>Laparoscopy may be valuable for the diagnosis of otherwise unexplained cases, especially if malignant </a:t>
            </a:r>
            <a:r>
              <a:rPr lang="en-US" sz="9600" dirty="0" err="1"/>
              <a:t>ascites</a:t>
            </a:r>
            <a:r>
              <a:rPr lang="en-US" sz="9600" dirty="0"/>
              <a:t> is suspected.</a:t>
            </a:r>
            <a:r>
              <a:rPr lang="en-US" sz="9600" baseline="30000" dirty="0"/>
              <a:t> [6] </a:t>
            </a:r>
            <a:r>
              <a:rPr lang="en-US" sz="9600" dirty="0"/>
              <a:t> This may be of particular importance in the diagnosis of malignant </a:t>
            </a:r>
            <a:r>
              <a:rPr lang="en-US" sz="9600" dirty="0" err="1"/>
              <a:t>mesothelioma</a:t>
            </a:r>
            <a:endParaRPr lang="en-US" sz="9600" dirty="0"/>
          </a:p>
          <a:p>
            <a:pPr marL="82296" indent="0">
              <a:buNone/>
            </a:pPr>
            <a:br>
              <a:rPr lang="en-US" dirty="0"/>
            </a:br>
            <a:br>
              <a:rPr lang="en-US" dirty="0"/>
            </a:br>
            <a:br>
              <a:rPr lang="en-US" dirty="0"/>
            </a:br>
            <a:endParaRPr lang="en-US" dirty="0"/>
          </a:p>
          <a:p>
            <a:pPr marL="82296" indent="0" algn="l">
              <a:buNone/>
            </a:pPr>
            <a:br>
              <a:rPr lang="en-US" dirty="0"/>
            </a:br>
            <a:endParaRPr lang="ar-JO" dirty="0"/>
          </a:p>
        </p:txBody>
      </p:sp>
    </p:spTree>
    <p:extLst>
      <p:ext uri="{BB962C8B-B14F-4D97-AF65-F5344CB8AC3E}">
        <p14:creationId xmlns:p14="http://schemas.microsoft.com/office/powerpoint/2010/main" val="21175900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pic>
        <p:nvPicPr>
          <p:cNvPr id="4" name="videoplayback (30).mp4">
            <a:hlinkClick r:id="" action="ppaction://media"/>
          </p:cNvPr>
          <p:cNvPicPr>
            <a:picLocks noGrp="1" noRot="1" noChangeAspect="1"/>
          </p:cNvPicPr>
          <p:nvPr>
            <p:ph idx="1"/>
            <a:videoFile r:link="rId1"/>
          </p:nvPr>
        </p:nvPicPr>
        <p:blipFill>
          <a:blip r:embed="rId3"/>
          <a:stretch>
            <a:fillRect/>
          </a:stretch>
        </p:blipFill>
        <p:spPr>
          <a:xfrm>
            <a:off x="1142976" y="346024"/>
            <a:ext cx="7715304" cy="6511976"/>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4"/>
                                        </p:tgtEl>
                                      </p:cBhvr>
                                    </p:cmd>
                                  </p:childTnLst>
                                </p:cTn>
                              </p:par>
                            </p:childTnLst>
                          </p:cTn>
                        </p:par>
                      </p:childTnLst>
                    </p:cTn>
                  </p:par>
                </p:childTnLst>
              </p:cTn>
              <p:nextCondLst>
                <p:cond evt="onClick" delay="0">
                  <p:tgtEl>
                    <p:spTgt spid="4"/>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dirty="0" err="1"/>
              <a:t>Transjugular</a:t>
            </a:r>
            <a:r>
              <a:rPr lang="en-US" dirty="0"/>
              <a:t> intrahepatic </a:t>
            </a:r>
            <a:r>
              <a:rPr lang="en-US" dirty="0" err="1"/>
              <a:t>portosystemic</a:t>
            </a:r>
            <a:r>
              <a:rPr lang="en-US" dirty="0"/>
              <a:t> stent shunt</a:t>
            </a:r>
            <a:endParaRPr lang="ar-JO" dirty="0"/>
          </a:p>
        </p:txBody>
      </p:sp>
      <p:sp>
        <p:nvSpPr>
          <p:cNvPr id="3" name="عنصر نائب للمحتوى 2"/>
          <p:cNvSpPr>
            <a:spLocks noGrp="1"/>
          </p:cNvSpPr>
          <p:nvPr>
            <p:ph idx="1"/>
          </p:nvPr>
        </p:nvSpPr>
        <p:spPr>
          <a:xfrm>
            <a:off x="1357290" y="1714488"/>
            <a:ext cx="7498080" cy="4800600"/>
          </a:xfrm>
        </p:spPr>
        <p:txBody>
          <a:bodyPr/>
          <a:lstStyle/>
          <a:p>
            <a:pPr algn="l" rtl="0"/>
            <a:r>
              <a:rPr lang="en-US" dirty="0" err="1"/>
              <a:t>transjugular</a:t>
            </a:r>
            <a:r>
              <a:rPr lang="en-US" dirty="0"/>
              <a:t> intrahepatic </a:t>
            </a:r>
            <a:r>
              <a:rPr lang="en-US" dirty="0" err="1"/>
              <a:t>portosystemic</a:t>
            </a:r>
            <a:r>
              <a:rPr lang="en-US" dirty="0"/>
              <a:t> stent shunt  can relieve resistant ascites but does not prolong life;</a:t>
            </a:r>
          </a:p>
          <a:p>
            <a:pPr algn="l" rtl="0"/>
            <a:r>
              <a:rPr lang="en-US" dirty="0"/>
              <a:t>can be used in patients awaiting liver transplantation or in those with reasonable liver function, but can aggravate encephalopathy in those with poor function.</a:t>
            </a:r>
            <a:endParaRPr lang="ar-JO" dirty="0"/>
          </a:p>
        </p:txBody>
      </p:sp>
    </p:spTree>
    <p:extLst>
      <p:ext uri="{BB962C8B-B14F-4D97-AF65-F5344CB8AC3E}">
        <p14:creationId xmlns:p14="http://schemas.microsoft.com/office/powerpoint/2010/main" val="18424672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i="1" dirty="0"/>
              <a:t>Complications </a:t>
            </a:r>
            <a:endParaRPr lang="ar-JO" dirty="0"/>
          </a:p>
        </p:txBody>
      </p:sp>
      <p:sp>
        <p:nvSpPr>
          <p:cNvPr id="3" name="عنصر نائب للمحتوى 2"/>
          <p:cNvSpPr>
            <a:spLocks noGrp="1"/>
          </p:cNvSpPr>
          <p:nvPr>
            <p:ph idx="1"/>
          </p:nvPr>
        </p:nvSpPr>
        <p:spPr/>
        <p:txBody>
          <a:bodyPr>
            <a:normAutofit fontScale="92500"/>
          </a:bodyPr>
          <a:lstStyle/>
          <a:p>
            <a:pPr algn="l" rtl="0"/>
            <a:r>
              <a:rPr lang="en-US" dirty="0"/>
              <a:t>Renal failure:  It can be pre-renal due to vasodilatation from sepsis and/or diuretic therapy, or due to </a:t>
            </a:r>
            <a:r>
              <a:rPr lang="en-US" dirty="0" err="1"/>
              <a:t>hepatorenal</a:t>
            </a:r>
            <a:r>
              <a:rPr lang="en-US" dirty="0"/>
              <a:t> syndrome.</a:t>
            </a:r>
          </a:p>
          <a:p>
            <a:pPr algn="l" rtl="0"/>
            <a:r>
              <a:rPr lang="en-US" dirty="0" err="1"/>
              <a:t>Hepatorenal</a:t>
            </a:r>
            <a:r>
              <a:rPr lang="en-US" dirty="0"/>
              <a:t> syndrome</a:t>
            </a:r>
          </a:p>
          <a:p>
            <a:pPr algn="l" rtl="0"/>
            <a:r>
              <a:rPr lang="en-US" dirty="0"/>
              <a:t>This occurs in 10% of patients with advanced </a:t>
            </a:r>
            <a:r>
              <a:rPr lang="en-US" dirty="0" err="1"/>
              <a:t>cirrhosi</a:t>
            </a:r>
            <a:r>
              <a:rPr lang="en-US" dirty="0"/>
              <a:t> complicated by ascites. </a:t>
            </a:r>
          </a:p>
          <a:p>
            <a:pPr algn="l" rtl="0"/>
            <a:r>
              <a:rPr lang="en-US" dirty="0"/>
              <a:t>There are two clinical types; both are mediated by renal vasoconstriction due to under-filling of the arterial circulation</a:t>
            </a:r>
            <a:endParaRPr lang="ar-JO" dirty="0"/>
          </a:p>
        </p:txBody>
      </p:sp>
    </p:spTree>
    <p:extLst>
      <p:ext uri="{BB962C8B-B14F-4D97-AF65-F5344CB8AC3E}">
        <p14:creationId xmlns:p14="http://schemas.microsoft.com/office/powerpoint/2010/main" val="30125554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pic>
        <p:nvPicPr>
          <p:cNvPr id="4" name="Content Placeholder 3" descr="Intrahepatic+resistance.jpg"/>
          <p:cNvPicPr>
            <a:picLocks noGrp="1" noChangeAspect="1"/>
          </p:cNvPicPr>
          <p:nvPr>
            <p:ph idx="1"/>
          </p:nvPr>
        </p:nvPicPr>
        <p:blipFill>
          <a:blip r:embed="rId2"/>
          <a:stretch>
            <a:fillRect/>
          </a:stretch>
        </p:blipFill>
        <p:spPr>
          <a:xfrm>
            <a:off x="1571604" y="285728"/>
            <a:ext cx="6929486" cy="6357958"/>
          </a:xfr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0100" y="0"/>
            <a:ext cx="7498080" cy="1143000"/>
          </a:xfrm>
        </p:spPr>
        <p:txBody>
          <a:bodyPr>
            <a:normAutofit fontScale="90000"/>
          </a:bodyPr>
          <a:lstStyle/>
          <a:p>
            <a:r>
              <a:rPr lang="en-US" i="1" dirty="0"/>
              <a:t>Type 1 </a:t>
            </a:r>
            <a:r>
              <a:rPr lang="en-US" i="1" dirty="0" err="1"/>
              <a:t>hepatorenal</a:t>
            </a:r>
            <a:r>
              <a:rPr lang="en-US" i="1" dirty="0"/>
              <a:t> syndrome</a:t>
            </a:r>
            <a:endParaRPr lang="ar-JO" dirty="0"/>
          </a:p>
        </p:txBody>
      </p:sp>
      <p:sp>
        <p:nvSpPr>
          <p:cNvPr id="3" name="Content Placeholder 2"/>
          <p:cNvSpPr>
            <a:spLocks noGrp="1"/>
          </p:cNvSpPr>
          <p:nvPr>
            <p:ph idx="1"/>
          </p:nvPr>
        </p:nvSpPr>
        <p:spPr>
          <a:xfrm>
            <a:off x="1071538" y="642918"/>
            <a:ext cx="7500990" cy="6215082"/>
          </a:xfrm>
        </p:spPr>
        <p:txBody>
          <a:bodyPr>
            <a:noAutofit/>
          </a:bodyPr>
          <a:lstStyle/>
          <a:p>
            <a:pPr algn="l">
              <a:buNone/>
            </a:pPr>
            <a:endParaRPr lang="en-US" sz="2200" b="1" dirty="0"/>
          </a:p>
          <a:p>
            <a:pPr algn="l">
              <a:buNone/>
            </a:pPr>
            <a:r>
              <a:rPr lang="en-US" sz="2200" b="1" dirty="0"/>
              <a:t>Type 1 HRS is characterized by rapidly progressive kidney failure, with a doubling of serum </a:t>
            </a:r>
            <a:r>
              <a:rPr lang="en-US" sz="2200" b="1" dirty="0" err="1"/>
              <a:t>creatinine</a:t>
            </a:r>
            <a:r>
              <a:rPr lang="en-US" sz="2200" b="1" dirty="0"/>
              <a:t> to a level greater than (2.5 mg/dl). </a:t>
            </a:r>
          </a:p>
          <a:p>
            <a:pPr algn="l">
              <a:buNone/>
            </a:pPr>
            <a:r>
              <a:rPr lang="en-US" sz="2200" b="1" dirty="0"/>
              <a:t>The prognosis of individuals with type 1 HRS is particularly grim, with a mortality rate exceeding 50% after one month.</a:t>
            </a:r>
          </a:p>
          <a:p>
            <a:pPr algn="l">
              <a:buNone/>
            </a:pPr>
            <a:r>
              <a:rPr lang="en-US" sz="2200" b="1" dirty="0"/>
              <a:t>Patients with type 1 HRS are usually ill, may have low blood pressure , and may require therapy with drugs to improve the strength of heart muscle contraction (</a:t>
            </a:r>
            <a:r>
              <a:rPr lang="en-US" sz="2200" b="1" dirty="0" err="1"/>
              <a:t>inotropes</a:t>
            </a:r>
            <a:r>
              <a:rPr lang="en-US" sz="2200" b="1" dirty="0"/>
              <a:t>) or other drugs to maintain blood pressure (</a:t>
            </a:r>
            <a:r>
              <a:rPr lang="en-US" sz="2200" b="1" dirty="0" err="1"/>
              <a:t>vasopressors</a:t>
            </a:r>
            <a:r>
              <a:rPr lang="en-US" sz="2200" b="1" dirty="0"/>
              <a:t>). </a:t>
            </a:r>
          </a:p>
          <a:p>
            <a:pPr algn="l">
              <a:buNone/>
            </a:pPr>
            <a:r>
              <a:rPr lang="en-US" sz="2200" b="1" dirty="0"/>
              <a:t> Unlike type II, in type I </a:t>
            </a:r>
            <a:r>
              <a:rPr lang="en-US" sz="2200" b="1" dirty="0" err="1"/>
              <a:t>hepatorenal</a:t>
            </a:r>
            <a:r>
              <a:rPr lang="en-US" sz="2200" b="1" dirty="0"/>
              <a:t> syndrome the renal failure improves with treatment and stabilizes. </a:t>
            </a:r>
          </a:p>
          <a:p>
            <a:pPr algn="l">
              <a:buNone/>
            </a:pPr>
            <a:r>
              <a:rPr lang="en-US" sz="2200" b="1" dirty="0"/>
              <a:t> Vasoconstrictors and volume expanders are the mainstay of treatment</a:t>
            </a:r>
          </a:p>
          <a:p>
            <a:pPr algn="l">
              <a:buNone/>
            </a:pPr>
            <a:endParaRPr lang="ar-JO" sz="2200" b="1"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1538" y="0"/>
            <a:ext cx="7498080" cy="1143000"/>
          </a:xfrm>
        </p:spPr>
        <p:txBody>
          <a:bodyPr>
            <a:normAutofit fontScale="90000"/>
          </a:bodyPr>
          <a:lstStyle/>
          <a:p>
            <a:r>
              <a:rPr lang="en-US" i="1" dirty="0"/>
              <a:t>Type 2 </a:t>
            </a:r>
            <a:r>
              <a:rPr lang="en-US" i="1" dirty="0" err="1"/>
              <a:t>hepatorenal</a:t>
            </a:r>
            <a:r>
              <a:rPr lang="en-US" i="1" dirty="0"/>
              <a:t> syndrome</a:t>
            </a:r>
            <a:endParaRPr lang="ar-JO" dirty="0"/>
          </a:p>
        </p:txBody>
      </p:sp>
      <p:sp>
        <p:nvSpPr>
          <p:cNvPr id="3" name="Content Placeholder 2"/>
          <p:cNvSpPr>
            <a:spLocks noGrp="1"/>
          </p:cNvSpPr>
          <p:nvPr>
            <p:ph idx="1"/>
          </p:nvPr>
        </p:nvSpPr>
        <p:spPr>
          <a:xfrm>
            <a:off x="1142976" y="1071546"/>
            <a:ext cx="7498080" cy="4800600"/>
          </a:xfrm>
        </p:spPr>
        <p:txBody>
          <a:bodyPr>
            <a:noAutofit/>
          </a:bodyPr>
          <a:lstStyle/>
          <a:p>
            <a:pPr algn="l">
              <a:buNone/>
            </a:pPr>
            <a:r>
              <a:rPr lang="en-US" sz="2200" b="1" dirty="0"/>
              <a:t>In contrast, type 2 HRS is slower in onset and progression, and is not associated with an inciting event. It is defined by an increase in serum </a:t>
            </a:r>
            <a:r>
              <a:rPr lang="en-US" sz="2200" b="1" dirty="0" err="1"/>
              <a:t>creatinine</a:t>
            </a:r>
            <a:r>
              <a:rPr lang="en-US" sz="2200" b="1" dirty="0"/>
              <a:t>  (1.5 mg/</a:t>
            </a:r>
            <a:r>
              <a:rPr lang="en-US" sz="2200" b="1" dirty="0" err="1"/>
              <a:t>dL</a:t>
            </a:r>
            <a:r>
              <a:rPr lang="en-US" sz="2200" b="1" dirty="0"/>
              <a:t>) </a:t>
            </a:r>
          </a:p>
          <a:p>
            <a:pPr algn="l">
              <a:buNone/>
            </a:pPr>
            <a:r>
              <a:rPr lang="en-US" sz="2200" b="1" dirty="0"/>
              <a:t>  Type 2 HRS is thought to be part of a spectrum of illness associated with increased pressures in the portal vein circulation, which begins with the development of fluid in the abdomen (</a:t>
            </a:r>
            <a:r>
              <a:rPr lang="en-US" sz="2200" b="1" dirty="0" err="1"/>
              <a:t>ascites</a:t>
            </a:r>
            <a:r>
              <a:rPr lang="en-US" sz="2200" b="1" dirty="0"/>
              <a:t>). </a:t>
            </a:r>
          </a:p>
          <a:p>
            <a:pPr algn="l">
              <a:buNone/>
            </a:pPr>
            <a:r>
              <a:rPr lang="en-US" sz="2200" b="1" dirty="0"/>
              <a:t>The spectrum continues with </a:t>
            </a:r>
            <a:r>
              <a:rPr lang="en-US" sz="2200" b="1" i="1" dirty="0"/>
              <a:t>diuretic-resistant </a:t>
            </a:r>
            <a:r>
              <a:rPr lang="en-US" sz="2200" b="1" i="1" dirty="0" err="1"/>
              <a:t>ascites</a:t>
            </a:r>
            <a:r>
              <a:rPr lang="en-US" sz="2200" b="1" dirty="0"/>
              <a:t>, where the kidneys are unable to excrete sufficient sodium to clear the fluid even with the use of diuretic medications. </a:t>
            </a:r>
          </a:p>
          <a:p>
            <a:pPr algn="l">
              <a:buNone/>
            </a:pPr>
            <a:r>
              <a:rPr lang="en-US" sz="2200" b="1" dirty="0"/>
              <a:t>Most individuals with type 2 HRS have diuretic-resistant </a:t>
            </a:r>
            <a:r>
              <a:rPr lang="en-US" sz="2200" b="1" dirty="0" err="1"/>
              <a:t>ascites</a:t>
            </a:r>
            <a:r>
              <a:rPr lang="en-US" sz="2200" b="1" dirty="0"/>
              <a:t> before they develop deterioration in kidney function.</a:t>
            </a:r>
            <a:endParaRPr lang="ar-JO" sz="2200" b="1"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435608" y="188640"/>
            <a:ext cx="7498080" cy="6480720"/>
          </a:xfrm>
        </p:spPr>
        <p:txBody>
          <a:bodyPr/>
          <a:lstStyle/>
          <a:p>
            <a:pPr algn="l" rtl="0"/>
            <a:r>
              <a:rPr lang="en-US" i="1" dirty="0"/>
              <a:t>Type 1 </a:t>
            </a:r>
            <a:r>
              <a:rPr lang="en-US" i="1" dirty="0" err="1"/>
              <a:t>hepatorenal</a:t>
            </a:r>
            <a:r>
              <a:rPr lang="en-US" i="1" dirty="0"/>
              <a:t> syndrome </a:t>
            </a:r>
            <a:r>
              <a:rPr lang="en-US" dirty="0"/>
              <a:t>This is </a:t>
            </a:r>
            <a:r>
              <a:rPr lang="en-US" dirty="0" err="1"/>
              <a:t>characterised</a:t>
            </a:r>
            <a:r>
              <a:rPr lang="en-US" dirty="0"/>
              <a:t> by progressive oliguria, a rapid rise of the serum </a:t>
            </a:r>
            <a:r>
              <a:rPr lang="en-US" dirty="0" err="1"/>
              <a:t>creatinine</a:t>
            </a:r>
            <a:r>
              <a:rPr lang="en-US" dirty="0"/>
              <a:t> and a very poor prognosis</a:t>
            </a:r>
          </a:p>
          <a:p>
            <a:pPr algn="l" rtl="0"/>
            <a:r>
              <a:rPr lang="en-US" i="1" dirty="0"/>
              <a:t>Type 2 </a:t>
            </a:r>
            <a:r>
              <a:rPr lang="en-US" i="1" dirty="0" err="1"/>
              <a:t>hepatorenal</a:t>
            </a:r>
            <a:r>
              <a:rPr lang="en-US" i="1" dirty="0"/>
              <a:t> syndrome </a:t>
            </a:r>
            <a:r>
              <a:rPr lang="en-US" dirty="0"/>
              <a:t>This usually occurs in patients with refractory ascites, is </a:t>
            </a:r>
            <a:r>
              <a:rPr lang="en-US" dirty="0" err="1"/>
              <a:t>characterised</a:t>
            </a:r>
            <a:r>
              <a:rPr lang="en-US" dirty="0"/>
              <a:t> by a moderate and stable increase in serum </a:t>
            </a:r>
            <a:r>
              <a:rPr lang="en-US" dirty="0" err="1"/>
              <a:t>creatinine</a:t>
            </a:r>
            <a:r>
              <a:rPr lang="en-US" dirty="0"/>
              <a:t>, and has a better prognosis.</a:t>
            </a:r>
          </a:p>
          <a:p>
            <a:pPr algn="l" rtl="0"/>
            <a:endParaRPr lang="en-US" dirty="0"/>
          </a:p>
          <a:p>
            <a:pPr algn="l" rtl="0"/>
            <a:r>
              <a:rPr lang="en-US" dirty="0"/>
              <a:t>Spontaneous bacterial peritonitis</a:t>
            </a:r>
            <a:endParaRPr lang="ar-JO" dirty="0"/>
          </a:p>
        </p:txBody>
      </p:sp>
    </p:spTree>
    <p:extLst>
      <p:ext uri="{BB962C8B-B14F-4D97-AF65-F5344CB8AC3E}">
        <p14:creationId xmlns:p14="http://schemas.microsoft.com/office/powerpoint/2010/main" val="15558776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dirty="0"/>
              <a:t>Prognosis</a:t>
            </a:r>
            <a:br>
              <a:rPr lang="en-US" dirty="0"/>
            </a:br>
            <a:endParaRPr lang="ar-JO" dirty="0"/>
          </a:p>
        </p:txBody>
      </p:sp>
      <p:sp>
        <p:nvSpPr>
          <p:cNvPr id="3" name="عنصر نائب للمحتوى 2"/>
          <p:cNvSpPr>
            <a:spLocks noGrp="1"/>
          </p:cNvSpPr>
          <p:nvPr>
            <p:ph idx="1"/>
          </p:nvPr>
        </p:nvSpPr>
        <p:spPr/>
        <p:txBody>
          <a:bodyPr>
            <a:normAutofit fontScale="92500"/>
          </a:bodyPr>
          <a:lstStyle/>
          <a:p>
            <a:pPr algn="l" rtl="0"/>
            <a:r>
              <a:rPr lang="en-US" dirty="0"/>
              <a:t>Only 10–20% of patients survive for 5 years from the first appearance of ascites due to cirrhosis.</a:t>
            </a:r>
          </a:p>
          <a:p>
            <a:pPr algn="l" rtl="0"/>
            <a:r>
              <a:rPr lang="en-US" dirty="0"/>
              <a:t>and is best in those with well-maintained liver function and a good response to therapy. </a:t>
            </a:r>
          </a:p>
          <a:p>
            <a:pPr algn="l" rtl="0"/>
            <a:r>
              <a:rPr lang="en-US" dirty="0"/>
              <a:t>The prognosis is also better when a treatable cause for the underlying cirrhosis is present or when a precipitating cause for ascites, such as excess salt intake, is found.</a:t>
            </a:r>
            <a:endParaRPr lang="ar-JO" dirty="0"/>
          </a:p>
        </p:txBody>
      </p:sp>
    </p:spTree>
    <p:extLst>
      <p:ext uri="{BB962C8B-B14F-4D97-AF65-F5344CB8AC3E}">
        <p14:creationId xmlns:p14="http://schemas.microsoft.com/office/powerpoint/2010/main" val="4343110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reference</a:t>
            </a:r>
            <a:endParaRPr lang="ar-JO" dirty="0"/>
          </a:p>
        </p:txBody>
      </p:sp>
      <p:sp>
        <p:nvSpPr>
          <p:cNvPr id="3" name="عنصر نائب للمحتوى 2"/>
          <p:cNvSpPr>
            <a:spLocks noGrp="1"/>
          </p:cNvSpPr>
          <p:nvPr>
            <p:ph idx="1"/>
          </p:nvPr>
        </p:nvSpPr>
        <p:spPr/>
        <p:txBody>
          <a:bodyPr/>
          <a:lstStyle/>
          <a:p>
            <a:pPr algn="l" rtl="0"/>
            <a:r>
              <a:rPr lang="en-US" dirty="0"/>
              <a:t>Davidson’s Principles and practice of medicine (2018, Elsevier)</a:t>
            </a:r>
          </a:p>
          <a:p>
            <a:pPr algn="l" rtl="0"/>
            <a:r>
              <a:rPr lang="en-US" dirty="0"/>
              <a:t>Medscape</a:t>
            </a:r>
            <a:endParaRPr lang="ar-JO" dirty="0"/>
          </a:p>
        </p:txBody>
      </p:sp>
    </p:spTree>
    <p:extLst>
      <p:ext uri="{BB962C8B-B14F-4D97-AF65-F5344CB8AC3E}">
        <p14:creationId xmlns:p14="http://schemas.microsoft.com/office/powerpoint/2010/main" val="23023547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371600" y="762000"/>
            <a:ext cx="7498080" cy="1143000"/>
          </a:xfrm>
        </p:spPr>
        <p:txBody>
          <a:bodyPr>
            <a:normAutofit fontScale="90000"/>
          </a:bodyPr>
          <a:lstStyle/>
          <a:p>
            <a:r>
              <a:rPr lang="en-US" dirty="0"/>
              <a:t>Laboratory Studies</a:t>
            </a:r>
            <a:br>
              <a:rPr lang="en-US" dirty="0"/>
            </a:br>
            <a:br>
              <a:rPr lang="en-US" dirty="0"/>
            </a:br>
            <a:endParaRPr lang="en-US" dirty="0"/>
          </a:p>
        </p:txBody>
      </p:sp>
      <p:sp>
        <p:nvSpPr>
          <p:cNvPr id="5" name="عنصر نائب للمحتوى 4"/>
          <p:cNvSpPr>
            <a:spLocks noGrp="1"/>
          </p:cNvSpPr>
          <p:nvPr>
            <p:ph idx="1"/>
          </p:nvPr>
        </p:nvSpPr>
        <p:spPr/>
        <p:txBody>
          <a:bodyPr>
            <a:normAutofit fontScale="92500" lnSpcReduction="20000"/>
          </a:bodyPr>
          <a:lstStyle/>
          <a:p>
            <a:pPr algn="l"/>
            <a:r>
              <a:rPr lang="en-US" sz="2400" dirty="0"/>
              <a:t>In patients with new-onset </a:t>
            </a:r>
            <a:r>
              <a:rPr lang="en-US" sz="2400" dirty="0" err="1"/>
              <a:t>ascites</a:t>
            </a:r>
            <a:r>
              <a:rPr lang="en-US" sz="2400" dirty="0"/>
              <a:t> of unknown origin, peritoneal fluid should be sent for cell count, albumin</a:t>
            </a:r>
          </a:p>
          <a:p>
            <a:pPr algn="l">
              <a:buNone/>
            </a:pPr>
            <a:r>
              <a:rPr lang="en-US" sz="2400" dirty="0"/>
              <a:t>level, culture, total protein, Gram stain, and cytology</a:t>
            </a:r>
          </a:p>
          <a:p>
            <a:pPr algn="l">
              <a:buNone/>
            </a:pPr>
            <a:endParaRPr lang="en-US" sz="2400" dirty="0"/>
          </a:p>
          <a:p>
            <a:pPr algn="l">
              <a:buNone/>
            </a:pPr>
            <a:r>
              <a:rPr lang="en-US" sz="2400" dirty="0"/>
              <a:t>Inspection: Most </a:t>
            </a:r>
            <a:r>
              <a:rPr lang="en-US" sz="2400" dirty="0" err="1"/>
              <a:t>ascitic</a:t>
            </a:r>
            <a:r>
              <a:rPr lang="en-US" sz="2400" dirty="0"/>
              <a:t> fluid is transparent and tinged yellow. A minimum of 10,000 red blood cells/µL is required for </a:t>
            </a:r>
            <a:r>
              <a:rPr lang="en-US" sz="2400" dirty="0" err="1"/>
              <a:t>ascitic</a:t>
            </a:r>
            <a:r>
              <a:rPr lang="en-US" sz="2400" dirty="0"/>
              <a:t> fluid to appear pink, and more than 20,000 red blood cells/µL will produce distinctly blood-tinged fluid. This may result from either a traumatic tap or malignancy. Bloody fluid from a traumatic tap is heterogeneously bloody, and the fluid will clot. </a:t>
            </a:r>
            <a:r>
              <a:rPr lang="en-US" sz="2400" dirty="0" err="1"/>
              <a:t>Nontraumatic</a:t>
            </a:r>
            <a:r>
              <a:rPr lang="en-US" sz="2400" dirty="0"/>
              <a:t> bloody fluid is homogeneously red and does not clot because the blood has already clotted and </a:t>
            </a:r>
            <a:r>
              <a:rPr lang="en-US" sz="2400" dirty="0" err="1"/>
              <a:t>lysed</a:t>
            </a:r>
            <a:r>
              <a:rPr lang="en-US" sz="2400" dirty="0"/>
              <a:t>. Cloudy </a:t>
            </a:r>
            <a:r>
              <a:rPr lang="en-US" sz="2400" dirty="0" err="1"/>
              <a:t>ascitic</a:t>
            </a:r>
            <a:r>
              <a:rPr lang="en-US" sz="2400" dirty="0"/>
              <a:t> fluid with a purulent consistency indicates infection</a:t>
            </a:r>
          </a:p>
          <a:p>
            <a:pPr algn="l">
              <a:buNone/>
            </a:pPr>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pPr algn="l"/>
            <a:r>
              <a:rPr lang="en-US" sz="2800" dirty="0"/>
              <a:t>Cell count</a:t>
            </a:r>
            <a:r>
              <a:rPr lang="en-US" sz="2000" dirty="0"/>
              <a:t>: Normal </a:t>
            </a:r>
            <a:r>
              <a:rPr lang="en-US" sz="2000" dirty="0" err="1"/>
              <a:t>ascitic</a:t>
            </a:r>
            <a:r>
              <a:rPr lang="en-US" sz="2000" dirty="0"/>
              <a:t> fluid contains fewer than 500 leukocytes/µL and fewer than 250 </a:t>
            </a:r>
            <a:r>
              <a:rPr lang="en-US" sz="2000" dirty="0" err="1"/>
              <a:t>polymorphonuclear</a:t>
            </a:r>
            <a:r>
              <a:rPr lang="en-US" sz="2000" dirty="0"/>
              <a:t> leukocytes (PMNs)/µL. Any inflammatory condition can cause an elevated white blood cell count. A PMN count of greater than 250 cells/µL is highly suggestive of bacterial peritonitis.</a:t>
            </a:r>
            <a:r>
              <a:rPr lang="en-US" sz="2000" baseline="30000" dirty="0"/>
              <a:t> [7] </a:t>
            </a:r>
            <a:r>
              <a:rPr lang="en-US" sz="2000" dirty="0"/>
              <a:t>In </a:t>
            </a:r>
            <a:r>
              <a:rPr lang="en-US" sz="2000" dirty="0" err="1"/>
              <a:t>tuberculous</a:t>
            </a:r>
            <a:r>
              <a:rPr lang="en-US" sz="2000" dirty="0"/>
              <a:t> peritonitis and peritoneal </a:t>
            </a:r>
            <a:r>
              <a:rPr lang="en-US" sz="2000" dirty="0" err="1"/>
              <a:t>carcinomatosis</a:t>
            </a:r>
            <a:r>
              <a:rPr lang="en-US" sz="2000" dirty="0"/>
              <a:t>, lymphocytes usually predominate</a:t>
            </a:r>
          </a:p>
          <a:p>
            <a:pPr algn="l"/>
            <a:endParaRPr lang="en-US" sz="2000" dirty="0"/>
          </a:p>
          <a:p>
            <a:pPr algn="l"/>
            <a:endParaRPr lang="en-US"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pPr algn="l"/>
            <a:r>
              <a:rPr lang="en-US" dirty="0"/>
              <a:t>SAAG Interpretation</a:t>
            </a:r>
          </a:p>
          <a:p>
            <a:pPr algn="l"/>
            <a:r>
              <a:rPr lang="en-US" sz="2800" dirty="0"/>
              <a:t>The serum </a:t>
            </a:r>
            <a:r>
              <a:rPr lang="en-US" sz="2800" dirty="0" err="1"/>
              <a:t>ascites</a:t>
            </a:r>
            <a:r>
              <a:rPr lang="en-US" sz="2800" dirty="0"/>
              <a:t> albumin gradient (SAAG) is a formula used to assist in determining the </a:t>
            </a:r>
          </a:p>
          <a:p>
            <a:pPr algn="l">
              <a:buNone/>
            </a:pPr>
            <a:r>
              <a:rPr lang="en-US" sz="2800" dirty="0"/>
              <a:t>etiology of </a:t>
            </a:r>
            <a:r>
              <a:rPr lang="en-US" sz="2800" dirty="0" err="1">
                <a:hlinkClick r:id="rId2"/>
              </a:rPr>
              <a:t>ascites</a:t>
            </a:r>
            <a:endParaRPr lang="en-US" sz="2800" dirty="0"/>
          </a:p>
          <a:p>
            <a:pPr algn="l"/>
            <a:endParaRPr lang="en-US" dirty="0"/>
          </a:p>
          <a:p>
            <a:pPr algn="l"/>
            <a:r>
              <a:rPr lang="en-US" dirty="0"/>
              <a:t>The formula is below.</a:t>
            </a:r>
          </a:p>
          <a:p>
            <a:pPr algn="l"/>
            <a:r>
              <a:rPr lang="en-US" dirty="0">
                <a:solidFill>
                  <a:srgbClr val="FF0000"/>
                </a:solidFill>
              </a:rPr>
              <a:t>SAAG = serum albumin – </a:t>
            </a:r>
            <a:r>
              <a:rPr lang="en-US" dirty="0" err="1">
                <a:solidFill>
                  <a:srgbClr val="FF0000"/>
                </a:solidFill>
              </a:rPr>
              <a:t>ascites</a:t>
            </a:r>
            <a:r>
              <a:rPr lang="en-US" dirty="0">
                <a:solidFill>
                  <a:srgbClr val="FF0000"/>
                </a:solidFill>
              </a:rPr>
              <a:t> albumin</a:t>
            </a:r>
          </a:p>
          <a:p>
            <a:pPr algn="l"/>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435608" y="381000"/>
            <a:ext cx="7498080" cy="5867400"/>
          </a:xfrm>
        </p:spPr>
        <p:txBody>
          <a:bodyPr>
            <a:normAutofit fontScale="25000" lnSpcReduction="20000"/>
          </a:bodyPr>
          <a:lstStyle/>
          <a:p>
            <a:pPr algn="l"/>
            <a:r>
              <a:rPr lang="en-US" sz="8000" dirty="0">
                <a:solidFill>
                  <a:srgbClr val="FF0000"/>
                </a:solidFill>
              </a:rPr>
              <a:t>A high gradient (SAAG &gt;1.1 g/</a:t>
            </a:r>
            <a:r>
              <a:rPr lang="en-US" sz="8000" dirty="0" err="1">
                <a:solidFill>
                  <a:srgbClr val="FF0000"/>
                </a:solidFill>
              </a:rPr>
              <a:t>dL</a:t>
            </a:r>
            <a:r>
              <a:rPr lang="en-US" sz="8000" dirty="0">
                <a:solidFill>
                  <a:srgbClr val="FF0000"/>
                </a:solidFill>
              </a:rPr>
              <a:t>) indicates portal hypertension </a:t>
            </a:r>
            <a:r>
              <a:rPr lang="en-US" sz="8000" dirty="0"/>
              <a:t>and suggests a </a:t>
            </a:r>
            <a:r>
              <a:rPr lang="en-US" sz="8000" dirty="0" err="1"/>
              <a:t>nonperitoneal</a:t>
            </a:r>
            <a:r>
              <a:rPr lang="en-US" sz="8000" dirty="0"/>
              <a:t> cause of </a:t>
            </a:r>
            <a:r>
              <a:rPr lang="en-US" sz="8000" dirty="0" err="1"/>
              <a:t>ascites</a:t>
            </a:r>
            <a:r>
              <a:rPr lang="en-US" sz="8000" dirty="0"/>
              <a:t>. </a:t>
            </a:r>
          </a:p>
          <a:p>
            <a:pPr algn="l"/>
            <a:r>
              <a:rPr lang="en-US" sz="8000" dirty="0"/>
              <a:t>Such conditions may include the following:</a:t>
            </a:r>
            <a:r>
              <a:rPr lang="en-US" sz="8000" baseline="30000" dirty="0"/>
              <a:t> [1]</a:t>
            </a:r>
            <a:endParaRPr lang="en-US" sz="8000" dirty="0"/>
          </a:p>
          <a:p>
            <a:pPr algn="l"/>
            <a:endParaRPr lang="en-US" sz="8000" dirty="0"/>
          </a:p>
          <a:p>
            <a:pPr algn="l"/>
            <a:r>
              <a:rPr lang="en-US" sz="8000" dirty="0"/>
              <a:t>Cirrhosis</a:t>
            </a:r>
          </a:p>
          <a:p>
            <a:pPr algn="l"/>
            <a:r>
              <a:rPr lang="en-US" sz="8000" dirty="0" err="1"/>
              <a:t>Fulminant</a:t>
            </a:r>
            <a:r>
              <a:rPr lang="en-US" sz="8000" dirty="0"/>
              <a:t> hepatic failure</a:t>
            </a:r>
          </a:p>
          <a:p>
            <a:pPr algn="l"/>
            <a:r>
              <a:rPr lang="en-US" sz="8000" dirty="0" err="1"/>
              <a:t>Veno</a:t>
            </a:r>
            <a:r>
              <a:rPr lang="en-US" sz="8000" dirty="0"/>
              <a:t>-occlusive disease</a:t>
            </a:r>
          </a:p>
          <a:p>
            <a:pPr algn="l"/>
            <a:r>
              <a:rPr lang="en-US" sz="8000" dirty="0"/>
              <a:t>Hepatic vein obstruction (</a:t>
            </a:r>
            <a:r>
              <a:rPr lang="en-US" sz="8000" dirty="0" err="1"/>
              <a:t>ie</a:t>
            </a:r>
            <a:r>
              <a:rPr lang="en-US" sz="8000" dirty="0"/>
              <a:t>, Budd-</a:t>
            </a:r>
            <a:r>
              <a:rPr lang="en-US" sz="8000" dirty="0" err="1"/>
              <a:t>Chiari</a:t>
            </a:r>
            <a:r>
              <a:rPr lang="en-US" sz="8000" dirty="0"/>
              <a:t> syndrome)</a:t>
            </a:r>
          </a:p>
          <a:p>
            <a:pPr algn="l"/>
            <a:r>
              <a:rPr lang="en-US" sz="8000" dirty="0"/>
              <a:t>Congestive heart failure</a:t>
            </a:r>
          </a:p>
          <a:p>
            <a:pPr algn="l"/>
            <a:r>
              <a:rPr lang="en-US" sz="8000" dirty="0" err="1"/>
              <a:t>Nephrotic</a:t>
            </a:r>
            <a:r>
              <a:rPr lang="en-US" sz="8000" dirty="0"/>
              <a:t> syndrome</a:t>
            </a:r>
          </a:p>
          <a:p>
            <a:pPr algn="l"/>
            <a:r>
              <a:rPr lang="en-US" sz="8000" dirty="0"/>
              <a:t>Protein-losing </a:t>
            </a:r>
            <a:r>
              <a:rPr lang="en-US" sz="8000" dirty="0" err="1"/>
              <a:t>enteropathy</a:t>
            </a:r>
            <a:endParaRPr lang="en-US" sz="8000" dirty="0"/>
          </a:p>
          <a:p>
            <a:pPr algn="l"/>
            <a:r>
              <a:rPr lang="en-US" sz="8000" dirty="0"/>
              <a:t>Malnutrition</a:t>
            </a:r>
          </a:p>
          <a:p>
            <a:pPr algn="l"/>
            <a:r>
              <a:rPr lang="en-US" sz="8000" dirty="0" err="1"/>
              <a:t>Myxedema</a:t>
            </a:r>
            <a:endParaRPr lang="en-US" sz="8000" dirty="0"/>
          </a:p>
          <a:p>
            <a:pPr algn="l"/>
            <a:r>
              <a:rPr lang="en-US" sz="8000" dirty="0"/>
              <a:t>Ovarian tumors</a:t>
            </a:r>
          </a:p>
          <a:p>
            <a:pPr algn="l"/>
            <a:r>
              <a:rPr lang="en-US" sz="8000" dirty="0"/>
              <a:t>Pancreatic </a:t>
            </a:r>
            <a:r>
              <a:rPr lang="en-US" sz="8000" dirty="0" err="1"/>
              <a:t>ascites</a:t>
            </a:r>
            <a:endParaRPr lang="en-US" sz="8000" dirty="0"/>
          </a:p>
          <a:p>
            <a:pPr algn="l"/>
            <a:r>
              <a:rPr lang="en-US" sz="8000" dirty="0" err="1"/>
              <a:t>Biliary</a:t>
            </a:r>
            <a:r>
              <a:rPr lang="en-US" sz="8000" dirty="0"/>
              <a:t> </a:t>
            </a:r>
            <a:r>
              <a:rPr lang="en-US" sz="8000" dirty="0" err="1"/>
              <a:t>ascites</a:t>
            </a:r>
            <a:endParaRPr lang="en-US" sz="8000" dirty="0"/>
          </a:p>
          <a:p>
            <a:pPr algn="l"/>
            <a:r>
              <a:rPr lang="en-US" sz="8000" dirty="0"/>
              <a:t>Malignancy</a:t>
            </a:r>
          </a:p>
          <a:p>
            <a:pPr algn="l"/>
            <a:r>
              <a:rPr lang="en-US" sz="8000" dirty="0"/>
              <a:t>Trauma</a:t>
            </a:r>
          </a:p>
          <a:p>
            <a:pPr algn="l"/>
            <a:r>
              <a:rPr lang="en-US" dirty="0"/>
              <a:t>Portal hypertension</a:t>
            </a:r>
          </a:p>
          <a:p>
            <a:pPr algn="l"/>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81000" y="228600"/>
            <a:ext cx="8552688" cy="6019800"/>
          </a:xfrm>
        </p:spPr>
        <p:txBody>
          <a:bodyPr>
            <a:normAutofit fontScale="70000" lnSpcReduction="20000"/>
          </a:bodyPr>
          <a:lstStyle/>
          <a:p>
            <a:pPr algn="l"/>
            <a:r>
              <a:rPr lang="en-US" dirty="0">
                <a:solidFill>
                  <a:srgbClr val="FF0000"/>
                </a:solidFill>
              </a:rPr>
              <a:t>A low gradient (SAAG &lt; 1.1 g/</a:t>
            </a:r>
            <a:r>
              <a:rPr lang="en-US" dirty="0" err="1">
                <a:solidFill>
                  <a:srgbClr val="FF0000"/>
                </a:solidFill>
              </a:rPr>
              <a:t>dL</a:t>
            </a:r>
            <a:r>
              <a:rPr lang="en-US" dirty="0">
                <a:solidFill>
                  <a:srgbClr val="FF0000"/>
                </a:solidFill>
              </a:rPr>
              <a:t>) indicates </a:t>
            </a:r>
            <a:r>
              <a:rPr lang="en-US" dirty="0" err="1">
                <a:solidFill>
                  <a:srgbClr val="FF0000"/>
                </a:solidFill>
              </a:rPr>
              <a:t>nonportal</a:t>
            </a:r>
            <a:r>
              <a:rPr lang="en-US" dirty="0">
                <a:solidFill>
                  <a:srgbClr val="FF0000"/>
                </a:solidFill>
              </a:rPr>
              <a:t> hypertension </a:t>
            </a:r>
            <a:r>
              <a:rPr lang="en-US" dirty="0"/>
              <a:t>and suggests a peritoneal cause of </a:t>
            </a:r>
            <a:r>
              <a:rPr lang="en-US" dirty="0" err="1"/>
              <a:t>ascites</a:t>
            </a:r>
            <a:r>
              <a:rPr lang="en-US" dirty="0"/>
              <a:t>. Such conditions may include the following:</a:t>
            </a:r>
            <a:r>
              <a:rPr lang="en-US" baseline="30000" dirty="0"/>
              <a:t> [1]</a:t>
            </a:r>
            <a:endParaRPr lang="en-US" dirty="0"/>
          </a:p>
          <a:p>
            <a:pPr algn="l"/>
            <a:endParaRPr lang="en-US" dirty="0"/>
          </a:p>
          <a:p>
            <a:pPr algn="l"/>
            <a:endParaRPr lang="en-US" dirty="0"/>
          </a:p>
          <a:p>
            <a:pPr algn="l"/>
            <a:r>
              <a:rPr lang="en-US" dirty="0"/>
              <a:t>Primary peritoneal </a:t>
            </a:r>
            <a:r>
              <a:rPr lang="en-US" dirty="0" err="1"/>
              <a:t>mesothelioma</a:t>
            </a:r>
            <a:endParaRPr lang="en-US" dirty="0"/>
          </a:p>
          <a:p>
            <a:pPr algn="l"/>
            <a:r>
              <a:rPr lang="en-US" dirty="0"/>
              <a:t>Secondary peritoneal </a:t>
            </a:r>
            <a:r>
              <a:rPr lang="en-US" dirty="0" err="1"/>
              <a:t>carcinomatosis</a:t>
            </a:r>
            <a:endParaRPr lang="en-US" dirty="0"/>
          </a:p>
          <a:p>
            <a:pPr algn="l"/>
            <a:r>
              <a:rPr lang="en-US" dirty="0" err="1"/>
              <a:t>Tuberculous</a:t>
            </a:r>
            <a:r>
              <a:rPr lang="en-US" dirty="0"/>
              <a:t> peritonitis</a:t>
            </a:r>
          </a:p>
          <a:p>
            <a:pPr algn="l"/>
            <a:r>
              <a:rPr lang="en-US" dirty="0"/>
              <a:t>Fungal and parasitic infections (</a:t>
            </a:r>
            <a:r>
              <a:rPr lang="en-US" dirty="0" err="1"/>
              <a:t>eg</a:t>
            </a:r>
            <a:r>
              <a:rPr lang="en-US" dirty="0"/>
              <a:t>, </a:t>
            </a:r>
            <a:r>
              <a:rPr lang="en-US" i="1" dirty="0"/>
              <a:t>Candida, </a:t>
            </a:r>
            <a:r>
              <a:rPr lang="en-US" i="1" dirty="0" err="1"/>
              <a:t>Histoplasma</a:t>
            </a:r>
            <a:r>
              <a:rPr lang="en-US" i="1" dirty="0"/>
              <a:t>, Cryptococcus, </a:t>
            </a:r>
            <a:r>
              <a:rPr lang="en-US" i="1" dirty="0" err="1"/>
              <a:t>Schistosoma</a:t>
            </a:r>
            <a:r>
              <a:rPr lang="en-US" i="1" dirty="0"/>
              <a:t> </a:t>
            </a:r>
            <a:r>
              <a:rPr lang="en-US" i="1" dirty="0" err="1"/>
              <a:t>mansoni</a:t>
            </a:r>
            <a:r>
              <a:rPr lang="en-US" i="1" dirty="0"/>
              <a:t>, </a:t>
            </a:r>
            <a:r>
              <a:rPr lang="en-US" i="1" dirty="0" err="1"/>
              <a:t>Strongyloides</a:t>
            </a:r>
            <a:r>
              <a:rPr lang="en-US" i="1" dirty="0"/>
              <a:t>, </a:t>
            </a:r>
            <a:r>
              <a:rPr lang="en-US" i="1" dirty="0" err="1"/>
              <a:t>Entamoeba</a:t>
            </a:r>
            <a:r>
              <a:rPr lang="en-US" i="1" dirty="0"/>
              <a:t> </a:t>
            </a:r>
            <a:r>
              <a:rPr lang="en-US" i="1" dirty="0" err="1"/>
              <a:t>histolytica</a:t>
            </a:r>
            <a:r>
              <a:rPr lang="en-US" dirty="0"/>
              <a:t>)</a:t>
            </a:r>
          </a:p>
          <a:p>
            <a:pPr algn="l"/>
            <a:r>
              <a:rPr lang="en-US" dirty="0" err="1"/>
              <a:t>Sarcoidosis</a:t>
            </a:r>
            <a:endParaRPr lang="en-US" dirty="0"/>
          </a:p>
          <a:p>
            <a:pPr algn="l"/>
            <a:r>
              <a:rPr lang="en-US" dirty="0"/>
              <a:t>Foreign bodies (</a:t>
            </a:r>
            <a:r>
              <a:rPr lang="en-US" dirty="0" err="1"/>
              <a:t>ie</a:t>
            </a:r>
            <a:r>
              <a:rPr lang="en-US" dirty="0"/>
              <a:t>, talc, cotton and wood fibers, starch, barium)</a:t>
            </a:r>
          </a:p>
          <a:p>
            <a:pPr algn="l"/>
            <a:r>
              <a:rPr lang="en-US" dirty="0"/>
              <a:t>Systemic lupus </a:t>
            </a:r>
            <a:r>
              <a:rPr lang="en-US" dirty="0" err="1"/>
              <a:t>erythematosus</a:t>
            </a:r>
            <a:endParaRPr lang="en-US" dirty="0"/>
          </a:p>
          <a:p>
            <a:pPr algn="l"/>
            <a:r>
              <a:rPr lang="en-US" dirty="0" err="1"/>
              <a:t>Henoch-Schönlein</a:t>
            </a:r>
            <a:r>
              <a:rPr lang="en-US" dirty="0"/>
              <a:t> </a:t>
            </a:r>
            <a:r>
              <a:rPr lang="en-US" dirty="0" err="1"/>
              <a:t>purpura</a:t>
            </a:r>
            <a:endParaRPr lang="en-US" dirty="0"/>
          </a:p>
          <a:p>
            <a:pPr algn="l"/>
            <a:r>
              <a:rPr lang="en-US" dirty="0" err="1"/>
              <a:t>Eosinophilic</a:t>
            </a:r>
            <a:r>
              <a:rPr lang="en-US" dirty="0"/>
              <a:t> gastroenteritis</a:t>
            </a:r>
          </a:p>
          <a:p>
            <a:pPr algn="l"/>
            <a:r>
              <a:rPr lang="en-US" dirty="0"/>
              <a:t>Whipple disease</a:t>
            </a:r>
          </a:p>
          <a:p>
            <a:pPr algn="l"/>
            <a:r>
              <a:rPr lang="en-US" dirty="0"/>
              <a:t>Endometriosis</a:t>
            </a:r>
          </a:p>
          <a:p>
            <a:pPr algn="l"/>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1"/>
          <p:cNvSpPr>
            <a:spLocks noGrp="1"/>
          </p:cNvSpPr>
          <p:nvPr>
            <p:ph idx="1"/>
          </p:nvPr>
        </p:nvSpPr>
        <p:spPr>
          <a:xfrm>
            <a:off x="1435100" y="188913"/>
            <a:ext cx="7499350" cy="6059487"/>
          </a:xfrm>
        </p:spPr>
        <p:txBody>
          <a:bodyPr>
            <a:normAutofit/>
          </a:bodyPr>
          <a:lstStyle/>
          <a:p>
            <a:pPr algn="l" rtl="0"/>
            <a:endParaRPr lang="en-US" sz="20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640" y="548680"/>
            <a:ext cx="7272808" cy="55446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079215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187624" y="260648"/>
            <a:ext cx="7746064" cy="5987752"/>
          </a:xfrm>
        </p:spPr>
        <p:txBody>
          <a:bodyPr/>
          <a:lstStyle/>
          <a:p>
            <a:pPr algn="l" rtl="0"/>
            <a:r>
              <a:rPr lang="en-US" dirty="0"/>
              <a:t>Total protein: </a:t>
            </a:r>
            <a:r>
              <a:rPr lang="en-US" sz="2400" dirty="0"/>
              <a:t>The total protein level may provide additional clues when used with the SAAG. An elevated SAAG and a high protein level are observed in most cases of ascites due to hepatic congestion. The combination of a low SAAG and a high protein level is characteristic of malignant ascites</a:t>
            </a:r>
          </a:p>
          <a:p>
            <a:pPr algn="l" rtl="0"/>
            <a:endParaRPr lang="en-US" dirty="0"/>
          </a:p>
          <a:p>
            <a:pPr algn="l" rtl="0"/>
            <a:r>
              <a:rPr lang="en-US" dirty="0"/>
              <a:t>Culture/Gram stain</a:t>
            </a:r>
          </a:p>
          <a:p>
            <a:pPr algn="l" rtl="0"/>
            <a:r>
              <a:rPr lang="en-US" dirty="0"/>
              <a:t>Cytological examination: may reveal malignant cells</a:t>
            </a:r>
            <a:endParaRPr lang="ar-JO" dirty="0"/>
          </a:p>
        </p:txBody>
      </p:sp>
    </p:spTree>
    <p:extLst>
      <p:ext uri="{BB962C8B-B14F-4D97-AF65-F5344CB8AC3E}">
        <p14:creationId xmlns:p14="http://schemas.microsoft.com/office/powerpoint/2010/main" val="26541819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حيوية">
  <a:themeElements>
    <a:clrScheme name="حيوية">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حيوية">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حيوية">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1680</TotalTime>
  <Words>1032</Words>
  <Application>Microsoft Office PowerPoint</Application>
  <PresentationFormat>On-screen Show (4:3)</PresentationFormat>
  <Paragraphs>123</Paragraphs>
  <Slides>28</Slides>
  <Notes>0</Notes>
  <HiddenSlides>0</HiddenSlides>
  <MMClips>1</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Century Gothic</vt:lpstr>
      <vt:lpstr>Verdana</vt:lpstr>
      <vt:lpstr>Wingdings 2</vt:lpstr>
      <vt:lpstr>حيوية</vt:lpstr>
      <vt:lpstr>   Ascites </vt:lpstr>
      <vt:lpstr>Investigation</vt:lpstr>
      <vt:lpstr>Laboratory Studies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Management</vt:lpstr>
      <vt:lpstr>Sodium and water restriction</vt:lpstr>
      <vt:lpstr>Medical treatment </vt:lpstr>
      <vt:lpstr>PowerPoint Presentation</vt:lpstr>
      <vt:lpstr>PowerPoint Presentation</vt:lpstr>
      <vt:lpstr>PowerPoint Presentation</vt:lpstr>
      <vt:lpstr>PowerPoint Presentation</vt:lpstr>
      <vt:lpstr>Paracentesis</vt:lpstr>
      <vt:lpstr>Transjugular intrahepatic portosystemic stent shunt</vt:lpstr>
      <vt:lpstr>PowerPoint Presentation</vt:lpstr>
      <vt:lpstr>Transjugular intrahepatic portosystemic stent shunt</vt:lpstr>
      <vt:lpstr>Complications </vt:lpstr>
      <vt:lpstr>PowerPoint Presentation</vt:lpstr>
      <vt:lpstr>Type 1 hepatorenal syndrome</vt:lpstr>
      <vt:lpstr>Type 2 hepatorenal syndrome</vt:lpstr>
      <vt:lpstr>PowerPoint Presentation</vt:lpstr>
      <vt:lpstr>Prognosis </vt:lpstr>
      <vt:lpstr>reference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Ascites</dc:title>
  <dc:creator>MCC</dc:creator>
  <cp:lastModifiedBy>yaser lafi</cp:lastModifiedBy>
  <cp:revision>37</cp:revision>
  <dcterms:created xsi:type="dcterms:W3CDTF">2018-11-21T18:37:06Z</dcterms:created>
  <dcterms:modified xsi:type="dcterms:W3CDTF">2019-12-24T18:32:22Z</dcterms:modified>
</cp:coreProperties>
</file>