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1209" r:id="rId2"/>
    <p:sldId id="1188" r:id="rId3"/>
    <p:sldId id="1189" r:id="rId4"/>
    <p:sldId id="1190" r:id="rId5"/>
    <p:sldId id="761" r:id="rId6"/>
    <p:sldId id="1185" r:id="rId7"/>
    <p:sldId id="1021" r:id="rId8"/>
    <p:sldId id="1083" r:id="rId9"/>
    <p:sldId id="1182" r:id="rId10"/>
    <p:sldId id="771" r:id="rId11"/>
    <p:sldId id="1090" r:id="rId12"/>
    <p:sldId id="773" r:id="rId13"/>
    <p:sldId id="1101" r:id="rId14"/>
    <p:sldId id="1186" r:id="rId15"/>
    <p:sldId id="1187" r:id="rId16"/>
    <p:sldId id="1192" r:id="rId17"/>
    <p:sldId id="1193" r:id="rId18"/>
    <p:sldId id="1194" r:id="rId19"/>
    <p:sldId id="1195" r:id="rId20"/>
    <p:sldId id="1196" r:id="rId21"/>
    <p:sldId id="1197" r:id="rId22"/>
    <p:sldId id="1198" r:id="rId23"/>
    <p:sldId id="1199" r:id="rId24"/>
    <p:sldId id="1200" r:id="rId25"/>
    <p:sldId id="1201" r:id="rId26"/>
    <p:sldId id="1202" r:id="rId27"/>
    <p:sldId id="1203" r:id="rId28"/>
    <p:sldId id="1204" r:id="rId29"/>
    <p:sldId id="1205" r:id="rId30"/>
    <p:sldId id="1206" r:id="rId31"/>
    <p:sldId id="120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CCECFF"/>
    <a:srgbClr val="00FFFF"/>
    <a:srgbClr val="008000"/>
    <a:srgbClr val="FF3399"/>
    <a:srgbClr val="F87AE9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574" autoAdjust="0"/>
  </p:normalViewPr>
  <p:slideViewPr>
    <p:cSldViewPr showGuides="1">
      <p:cViewPr>
        <p:scale>
          <a:sx n="66" d="100"/>
          <a:sy n="66" d="100"/>
        </p:scale>
        <p:origin x="-1182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EFA1C0-3356-4F0C-8443-00845E3DDBA9}" type="datetimeFigureOut">
              <a:rPr lang="en-US"/>
              <a:pPr>
                <a:defRPr/>
              </a:pPr>
              <a:t>5/11/23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E0C23-7CA0-4265-8B45-CE6B9830B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B82FB-2B28-47A0-8D9B-A46D582F998A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92A9A-111C-46CD-977B-05B8350A59A4}" type="slidenum">
              <a:rPr lang="ar-SA" smtClean="0"/>
              <a:pPr>
                <a:defRPr/>
              </a:pPr>
              <a:t>17</a:t>
            </a:fld>
            <a:endParaRPr lang="en-A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6CFB09-3CD5-448B-842A-A858252EAE4B}" type="slidenum">
              <a:rPr lang="ar-SA" smtClean="0"/>
              <a:pPr>
                <a:defRPr/>
              </a:pPr>
              <a:t>19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32118-8220-4EE0-B791-8DA0EDA6EED8}" type="slidenum">
              <a:rPr lang="ar-SA" smtClean="0"/>
              <a:pPr>
                <a:defRPr/>
              </a:pPr>
              <a:t>20</a:t>
            </a:fld>
            <a:endParaRPr lang="en-A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9DC015-653B-4DF3-952D-3E929865BA9F}" type="slidenum">
              <a:rPr lang="ar-SA" smtClean="0"/>
              <a:pPr>
                <a:defRPr/>
              </a:pPr>
              <a:t>21</a:t>
            </a:fld>
            <a:endParaRPr lang="en-A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95E39-D9FA-4445-9A8D-D5BBB065BCA3}" type="slidenum">
              <a:rPr lang="ar-SA" smtClean="0"/>
              <a:pPr>
                <a:defRPr/>
              </a:pPr>
              <a:t>22</a:t>
            </a:fld>
            <a:endParaRPr lang="en-A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282CB-43CF-4128-A63D-380677974741}" type="slidenum">
              <a:rPr lang="ar-SA" smtClean="0"/>
              <a:pPr>
                <a:defRPr/>
              </a:pPr>
              <a:t>23</a:t>
            </a:fld>
            <a:endParaRPr lang="en-A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690A90-3DEF-44B0-AE00-C790A92C9D88}" type="slidenum">
              <a:rPr lang="ar-SA" smtClean="0"/>
              <a:pPr>
                <a:defRPr/>
              </a:pPr>
              <a:t>24</a:t>
            </a:fld>
            <a:endParaRPr lang="en-A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72992-07BF-4CA1-8E05-27C09E87AD83}" type="slidenum">
              <a:rPr lang="ar-SA" smtClean="0"/>
              <a:pPr>
                <a:defRPr/>
              </a:pPr>
              <a:t>26</a:t>
            </a:fld>
            <a:endParaRPr lang="en-A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A47C2-17FA-4DB5-8896-F7B6D93F7F54}" type="slidenum">
              <a:rPr lang="ar-SA" smtClean="0"/>
              <a:pPr>
                <a:defRPr/>
              </a:pPr>
              <a:t>27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B8054-7F21-4DF8-9F12-EF04758B5530}" type="slidenum">
              <a:rPr lang="ar-SA" smtClean="0"/>
              <a:pPr>
                <a:defRPr/>
              </a:pPr>
              <a:t>28</a:t>
            </a:fld>
            <a:endParaRPr lang="en-A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02676-4373-4591-B233-215F4E137A88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E6DAF-4497-4476-A1F2-2CF5E7894A8D}" type="slidenum">
              <a:rPr lang="ar-SA" smtClean="0"/>
              <a:pPr>
                <a:defRPr/>
              </a:pPr>
              <a:t>29</a:t>
            </a:fld>
            <a:endParaRPr lang="en-A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84C64-D513-4875-BE9F-6D8AC43A621F}" type="slidenum">
              <a:rPr lang="ar-SA" smtClean="0"/>
              <a:pPr>
                <a:defRPr/>
              </a:pPr>
              <a:t>30</a:t>
            </a:fld>
            <a:endParaRPr lang="en-A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D984C-3ED9-444F-909F-AE4D42F28564}" type="slidenum">
              <a:rPr lang="ar-SA" smtClean="0"/>
              <a:pPr>
                <a:defRPr/>
              </a:pPr>
              <a:t>31</a:t>
            </a:fld>
            <a:endParaRPr lang="en-A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BC062D-F48C-4B7C-92A8-43AE8F50D080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771E73-9272-48D8-B37F-1E4545BF6CB7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4E461-175E-42E3-8418-3BAC6335CC69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64E0A-4C69-4602-A282-0F488A656B5B}" type="slidenum">
              <a:rPr lang="ar-SA" smtClean="0"/>
              <a:pPr>
                <a:defRPr/>
              </a:pPr>
              <a:t>16</a:t>
            </a:fld>
            <a:endParaRPr lang="en-A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263D-0F8C-468C-8458-593CD1A82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10E8-A98B-41E6-8771-F2183C19F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A325-D173-4BF2-90F7-10C6616CC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BEE8-95AD-4C3B-AECC-0C67E5EB2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C1D8-B2C7-48D0-AE70-B6892AA42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65C5-5EBA-4FFF-9457-B87ACACF9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03B7-485A-43C7-8EEE-4DD2A356C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9138-E386-4595-8275-5FC83D152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83CF-A698-4C03-9206-1E387D6CB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0F3A-C3A3-45CE-8545-8C4343F67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AED8-101F-4372-B445-5F94C6AE0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510021-B074-4653-BD41-0845DD421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523259"/>
            <a:ext cx="7672387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Professor Sameeh Al-Sarayreh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Professor of Medical Biochemistry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Department of Biochemistry and Molecular Biology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Faculty of Medicine, </a:t>
            </a:r>
            <a:r>
              <a:rPr lang="en-GB" sz="2400" b="1" dirty="0" err="1">
                <a:solidFill>
                  <a:srgbClr val="FF0000"/>
                </a:solidFill>
                <a:latin typeface="+mn-lt"/>
              </a:rPr>
              <a:t>Mutah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 University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58008"/>
            <a:ext cx="6336704" cy="1647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23728" y="980728"/>
            <a:ext cx="5666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>
                <a:solidFill>
                  <a:srgbClr val="FF0000"/>
                </a:solidFill>
              </a:rPr>
              <a:t>Steroidogenesis</a:t>
            </a:r>
            <a:r>
              <a:rPr lang="en-GB" sz="4800" b="1" dirty="0">
                <a:solidFill>
                  <a:srgbClr val="FF0000"/>
                </a:solidFill>
              </a:rPr>
              <a:t> 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59700" cy="1130300"/>
          </a:xfrm>
        </p:spPr>
        <p:txBody>
          <a:bodyPr lIns="90488" tIns="44450" rIns="90488" bIns="44450"/>
          <a:lstStyle/>
          <a:p>
            <a:pPr algn="l" eaLnBrk="1" hangingPunct="1"/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</a:t>
            </a:r>
            <a:r>
              <a:rPr lang="en-US" sz="32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steroidogenesis</a:t>
            </a:r>
            <a:endParaRPr lang="en-US" sz="32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928688"/>
            <a:ext cx="8215312" cy="5429250"/>
          </a:xfrm>
        </p:spPr>
        <p:txBody>
          <a:bodyPr lIns="90488" tIns="44450" rIns="90488" bIns="44450"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ovary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produces estrogens (primarily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progesterone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androgens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relies largely on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LDL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as a source of cholesterol for steroid synthesis.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Ovarian steroids are secreted primarily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ovarian follicles and corpora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lutea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Structure: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Each estrogen contains a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phenolic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ring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phenolic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 ring is the principal structural feature responsible for selective, high-affinity binding to receptors.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algn="l" eaLnBrk="1" hangingPunct="1"/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Estrogen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981075"/>
            <a:ext cx="8715375" cy="5643563"/>
          </a:xfrm>
        </p:spPr>
        <p:txBody>
          <a:bodyPr rtlCol="0">
            <a:noAutofit/>
          </a:bodyPr>
          <a:lstStyle/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The most active naturally occurring hormones of these classes are 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l-GR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(E2)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progesterone.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Estrogen is produced: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u="sng" dirty="0">
                <a:latin typeface="Arial" pitchFamily="34" charset="0"/>
                <a:cs typeface="Arial" pitchFamily="34" charset="0"/>
              </a:rPr>
              <a:t>primarily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by </a:t>
            </a:r>
            <a:r>
              <a:rPr lang="en-US" sz="2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ovaries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</a:t>
            </a:r>
            <a:r>
              <a:rPr lang="en-US" sz="22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luteum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placenta.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u="sng" dirty="0">
                <a:latin typeface="Arial" pitchFamily="34" charset="0"/>
                <a:cs typeface="Arial" pitchFamily="34" charset="0"/>
              </a:rPr>
              <a:t>in smaller amounts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by other tissues such as the </a:t>
            </a:r>
            <a:r>
              <a:rPr lang="en-US" sz="22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liver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adrenal glands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and the </a:t>
            </a:r>
            <a:r>
              <a:rPr lang="en-US" sz="22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breasts.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premenopausal women: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ovaries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are the principal source of circulating estrogen, with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estradiol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being the main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secretory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product.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postmenopausal women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the principal circulating estrogen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estrone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which is synthesized from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dehydroepiandrosterone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and secreted by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adrenals.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pregnancy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relatively more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estriol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is produced.</a:t>
            </a:r>
          </a:p>
          <a:p>
            <a:pPr marL="342900" lvl="2" indent="-34290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643937" cy="5572125"/>
          </a:xfrm>
        </p:spPr>
        <p:txBody>
          <a:bodyPr lIns="90488" tIns="44450" rIns="90488" bIns="44450"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ovary (</a:t>
            </a:r>
            <a:r>
              <a:rPr lang="en-US" sz="20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cell):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is formed from the conversion of testosterone into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estradiol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by the enzyme </a:t>
            </a:r>
            <a:r>
              <a:rPr lang="en-US" sz="20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cytochrome</a:t>
            </a:r>
            <a:r>
              <a:rPr lang="en-US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P450 </a:t>
            </a:r>
            <a:r>
              <a:rPr lang="en-US" sz="20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aromatase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It requires O2 &amp; NADPH.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However,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granulosa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do not have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the enzyme </a:t>
            </a:r>
            <a:r>
              <a:rPr lang="en-US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17alpha-hydroxylase/</a:t>
            </a:r>
            <a:r>
              <a:rPr lang="en-US" sz="20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lyase</a:t>
            </a:r>
            <a:r>
              <a:rPr lang="en-US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and thus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cannot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convert progesterone into androgens.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ovary (theca cell):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the androgens required for estrogen production in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cells come from the neighboring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theca cells.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Progesterone synthesis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1. After ovulation,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luteum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produces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progesterone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to support the uterine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during pregnancy.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Progesterone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is also produced from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theca cells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granulosa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It is secreted as end product hormone because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granulosa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do not contain the enzymes necessary to convert progesterone to other steroids.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algn="l" eaLnBrk="1" hangingPunct="1"/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Estrogen synthesis</a:t>
            </a:r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47800" y="3141892"/>
            <a:ext cx="3581400" cy="2057400"/>
            <a:chOff x="912" y="1056"/>
            <a:chExt cx="2256" cy="1296"/>
          </a:xfrm>
          <a:solidFill>
            <a:srgbClr val="FFFF99"/>
          </a:solidFill>
        </p:grpSpPr>
        <p:sp>
          <p:nvSpPr>
            <p:cNvPr id="27668" name="Line 15"/>
            <p:cNvSpPr>
              <a:spLocks noChangeAspect="1" noChangeShapeType="1"/>
            </p:cNvSpPr>
            <p:nvPr/>
          </p:nvSpPr>
          <p:spPr bwMode="auto">
            <a:xfrm flipH="1">
              <a:off x="2304" y="1056"/>
              <a:ext cx="329" cy="522"/>
            </a:xfrm>
            <a:prstGeom prst="line">
              <a:avLst/>
            </a:prstGeom>
            <a:grp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669" name="Text Box 16"/>
            <p:cNvSpPr txBox="1">
              <a:spLocks noChangeAspect="1" noChangeArrowheads="1"/>
            </p:cNvSpPr>
            <p:nvPr/>
          </p:nvSpPr>
          <p:spPr bwMode="auto">
            <a:xfrm>
              <a:off x="912" y="1679"/>
              <a:ext cx="2256" cy="673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prstDash val="dash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u="sng" dirty="0" err="1">
                  <a:latin typeface="+mn-lt"/>
                  <a:cs typeface="+mn-cs"/>
                </a:rPr>
                <a:t>Estrone</a:t>
              </a:r>
              <a:endParaRPr lang="en-US" sz="2400" b="1" u="sng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cs typeface="+mn-cs"/>
                </a:rPr>
                <a:t>(produced in both male and female adipose cells)</a:t>
              </a:r>
            </a:p>
          </p:txBody>
        </p:sp>
      </p:grpSp>
      <p:sp>
        <p:nvSpPr>
          <p:cNvPr id="14339" name="Text Box 17"/>
          <p:cNvSpPr txBox="1">
            <a:spLocks noChangeArrowheads="1"/>
          </p:cNvSpPr>
          <p:nvPr/>
        </p:nvSpPr>
        <p:spPr bwMode="auto">
          <a:xfrm>
            <a:off x="395536" y="260648"/>
            <a:ext cx="828092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Pathways for the synthesis of testosterone (testis) and  estrogens; </a:t>
            </a:r>
            <a:r>
              <a:rPr lang="en-US" sz="2400" b="1" dirty="0" err="1">
                <a:solidFill>
                  <a:srgbClr val="FF0000"/>
                </a:solidFill>
              </a:rPr>
              <a:t>estradiol</a:t>
            </a:r>
            <a:r>
              <a:rPr lang="en-US" sz="2400" b="1" dirty="0">
                <a:solidFill>
                  <a:srgbClr val="FF0000"/>
                </a:solidFill>
              </a:rPr>
              <a:t> (ovaries) and </a:t>
            </a:r>
            <a:r>
              <a:rPr lang="en-US" sz="2400" b="1" dirty="0" err="1">
                <a:solidFill>
                  <a:srgbClr val="FF0000"/>
                </a:solidFill>
              </a:rPr>
              <a:t>estrone</a:t>
            </a:r>
            <a:r>
              <a:rPr lang="en-US" sz="2400" b="1" dirty="0">
                <a:solidFill>
                  <a:srgbClr val="FF0000"/>
                </a:solidFill>
              </a:rPr>
              <a:t> (adipose cells)</a:t>
            </a:r>
          </a:p>
        </p:txBody>
      </p:sp>
      <p:grpSp>
        <p:nvGrpSpPr>
          <p:cNvPr id="14340" name="Group 22"/>
          <p:cNvGrpSpPr>
            <a:grpSpLocks/>
          </p:cNvGrpSpPr>
          <p:nvPr/>
        </p:nvGrpSpPr>
        <p:grpSpPr bwMode="auto">
          <a:xfrm>
            <a:off x="381000" y="1998892"/>
            <a:ext cx="8305800" cy="1828800"/>
            <a:chOff x="240" y="336"/>
            <a:chExt cx="5232" cy="1152"/>
          </a:xfrm>
        </p:grpSpPr>
        <p:sp>
          <p:nvSpPr>
            <p:cNvPr id="14342" name="Text Box 5"/>
            <p:cNvSpPr txBox="1">
              <a:spLocks noChangeAspect="1" noChangeArrowheads="1"/>
            </p:cNvSpPr>
            <p:nvPr/>
          </p:nvSpPr>
          <p:spPr bwMode="auto">
            <a:xfrm>
              <a:off x="336" y="432"/>
              <a:ext cx="94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000" b="1">
                  <a:latin typeface="Calibri" pitchFamily="34" charset="0"/>
                </a:rPr>
                <a:t>Cholesterol</a:t>
              </a:r>
            </a:p>
          </p:txBody>
        </p:sp>
        <p:sp>
          <p:nvSpPr>
            <p:cNvPr id="14343" name="Line 6"/>
            <p:cNvSpPr>
              <a:spLocks noChangeAspect="1" noChangeShapeType="1"/>
            </p:cNvSpPr>
            <p:nvPr/>
          </p:nvSpPr>
          <p:spPr bwMode="auto">
            <a:xfrm>
              <a:off x="1322" y="539"/>
              <a:ext cx="432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4" name="Text Box 7"/>
            <p:cNvSpPr txBox="1">
              <a:spLocks noChangeAspect="1" noChangeArrowheads="1"/>
            </p:cNvSpPr>
            <p:nvPr/>
          </p:nvSpPr>
          <p:spPr bwMode="auto">
            <a:xfrm>
              <a:off x="1872" y="408"/>
              <a:ext cx="129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latin typeface="Calibri" pitchFamily="34" charset="0"/>
                </a:rPr>
                <a:t>Pregnenolone</a:t>
              </a:r>
            </a:p>
          </p:txBody>
        </p:sp>
        <p:sp>
          <p:nvSpPr>
            <p:cNvPr id="27660" name="Text Box 8"/>
            <p:cNvSpPr txBox="1">
              <a:spLocks noChangeAspect="1" noChangeArrowheads="1"/>
            </p:cNvSpPr>
            <p:nvPr/>
          </p:nvSpPr>
          <p:spPr bwMode="auto">
            <a:xfrm>
              <a:off x="3840" y="336"/>
              <a:ext cx="1296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+mn-lt"/>
                  <a:cs typeface="+mn-cs"/>
                </a:rPr>
                <a:t>Progesterone</a:t>
              </a:r>
            </a:p>
          </p:txBody>
        </p:sp>
        <p:sp>
          <p:nvSpPr>
            <p:cNvPr id="14348" name="Text Box 9"/>
            <p:cNvSpPr txBox="1">
              <a:spLocks noChangeAspect="1" noChangeArrowheads="1"/>
            </p:cNvSpPr>
            <p:nvPr/>
          </p:nvSpPr>
          <p:spPr bwMode="auto">
            <a:xfrm>
              <a:off x="240" y="806"/>
              <a:ext cx="112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000" b="1">
                  <a:latin typeface="Calibri" pitchFamily="34" charset="0"/>
                </a:rPr>
                <a:t>Progesterone</a:t>
              </a:r>
            </a:p>
          </p:txBody>
        </p:sp>
        <p:sp>
          <p:nvSpPr>
            <p:cNvPr id="14349" name="Line 10"/>
            <p:cNvSpPr>
              <a:spLocks noChangeAspect="1" noChangeShapeType="1"/>
            </p:cNvSpPr>
            <p:nvPr/>
          </p:nvSpPr>
          <p:spPr bwMode="auto">
            <a:xfrm>
              <a:off x="1401" y="913"/>
              <a:ext cx="235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0" name="Line 11"/>
            <p:cNvSpPr>
              <a:spLocks noChangeAspect="1" noChangeShapeType="1"/>
            </p:cNvSpPr>
            <p:nvPr/>
          </p:nvSpPr>
          <p:spPr bwMode="auto">
            <a:xfrm>
              <a:off x="1793" y="913"/>
              <a:ext cx="196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1" name="Text Box 12"/>
            <p:cNvSpPr txBox="1">
              <a:spLocks noChangeAspect="1" noChangeArrowheads="1"/>
            </p:cNvSpPr>
            <p:nvPr/>
          </p:nvSpPr>
          <p:spPr bwMode="auto">
            <a:xfrm>
              <a:off x="2070" y="806"/>
              <a:ext cx="139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2400" b="1">
                  <a:latin typeface="Calibri" pitchFamily="34" charset="0"/>
                </a:rPr>
                <a:t>Androstenedione</a:t>
              </a:r>
            </a:p>
          </p:txBody>
        </p:sp>
        <p:sp>
          <p:nvSpPr>
            <p:cNvPr id="27665" name="Text Box 13"/>
            <p:cNvSpPr txBox="1">
              <a:spLocks noChangeAspect="1" noChangeArrowheads="1"/>
            </p:cNvSpPr>
            <p:nvPr/>
          </p:nvSpPr>
          <p:spPr bwMode="auto">
            <a:xfrm>
              <a:off x="4176" y="768"/>
              <a:ext cx="1296" cy="72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2060"/>
              </a:solidFill>
              <a:prstDash val="dash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u="sng" dirty="0">
                  <a:latin typeface="+mn-lt"/>
                  <a:cs typeface="+mn-cs"/>
                </a:rPr>
                <a:t>Testosterone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n-lt"/>
                  <a:cs typeface="+mn-cs"/>
                </a:rPr>
                <a:t>(pathway ends here in testes)</a:t>
              </a:r>
            </a:p>
          </p:txBody>
        </p:sp>
        <p:sp>
          <p:nvSpPr>
            <p:cNvPr id="14355" name="Line 18"/>
            <p:cNvSpPr>
              <a:spLocks noChangeAspect="1" noChangeShapeType="1"/>
            </p:cNvSpPr>
            <p:nvPr/>
          </p:nvSpPr>
          <p:spPr bwMode="auto">
            <a:xfrm>
              <a:off x="3120" y="540"/>
              <a:ext cx="660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6" name="Line 19"/>
            <p:cNvSpPr>
              <a:spLocks noChangeAspect="1" noChangeShapeType="1"/>
            </p:cNvSpPr>
            <p:nvPr/>
          </p:nvSpPr>
          <p:spPr bwMode="auto">
            <a:xfrm>
              <a:off x="3552" y="960"/>
              <a:ext cx="432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791200" y="3894360"/>
            <a:ext cx="2825750" cy="1766888"/>
            <a:chOff x="3648" y="1584"/>
            <a:chExt cx="1780" cy="1113"/>
          </a:xfrm>
          <a:solidFill>
            <a:srgbClr val="FFCCFF"/>
          </a:solidFill>
        </p:grpSpPr>
        <p:sp>
          <p:nvSpPr>
            <p:cNvPr id="27655" name="Text Box 14"/>
            <p:cNvSpPr txBox="1">
              <a:spLocks noChangeAspect="1" noChangeArrowheads="1"/>
            </p:cNvSpPr>
            <p:nvPr/>
          </p:nvSpPr>
          <p:spPr bwMode="auto">
            <a:xfrm>
              <a:off x="3648" y="2025"/>
              <a:ext cx="1780" cy="672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prstDash val="dash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u="sng" dirty="0" err="1">
                  <a:latin typeface="+mn-lt"/>
                  <a:cs typeface="+mn-cs"/>
                </a:rPr>
                <a:t>Estradiol</a:t>
              </a:r>
              <a:endParaRPr lang="en-US" sz="2400" b="1" u="sng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+mn-lt"/>
                  <a:cs typeface="+mn-cs"/>
                </a:rPr>
                <a:t>(pathway continues to here in ovaries)</a:t>
              </a:r>
            </a:p>
          </p:txBody>
        </p:sp>
        <p:sp>
          <p:nvSpPr>
            <p:cNvPr id="27656" name="Line 20"/>
            <p:cNvSpPr>
              <a:spLocks noChangeShapeType="1"/>
            </p:cNvSpPr>
            <p:nvPr/>
          </p:nvSpPr>
          <p:spPr bwMode="auto">
            <a:xfrm>
              <a:off x="4416" y="1584"/>
              <a:ext cx="0" cy="432"/>
            </a:xfrm>
            <a:prstGeom prst="line">
              <a:avLst/>
            </a:prstGeom>
            <a:grp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1910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ja-JP" b="1" u="sng">
                <a:solidFill>
                  <a:srgbClr val="FF0000"/>
                </a:solidFill>
              </a:rPr>
              <a:t>Estrogens </a:t>
            </a:r>
            <a:endParaRPr lang="en-AU" altLang="ja-JP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400" b="1"/>
              <a:t>1- </a:t>
            </a:r>
            <a:r>
              <a:rPr lang="en-AU" altLang="ja-JP" sz="2400" b="1" u="sng"/>
              <a:t>Loss</a:t>
            </a:r>
            <a:r>
              <a:rPr lang="en-AU" altLang="ja-JP" sz="2400" b="1"/>
              <a:t> of the C-19 angular methyl group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altLang="ja-JP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400" b="1"/>
              <a:t>2- Aromatization of androgens in a </a:t>
            </a:r>
            <a:r>
              <a:rPr lang="en-AU" altLang="ja-JP" sz="2400" b="1" u="sng"/>
              <a:t>complex process that involves three hydroxylation</a:t>
            </a:r>
            <a:r>
              <a:rPr lang="en-AU" altLang="ja-JP" sz="2400" b="1"/>
              <a:t> steps, each of which requires O2 and NADPH. </a:t>
            </a:r>
          </a:p>
          <a:p>
            <a:pPr eaLnBrk="1" hangingPunct="1">
              <a:lnSpc>
                <a:spcPct val="90000"/>
              </a:lnSpc>
            </a:pPr>
            <a:r>
              <a:rPr lang="en-AU" altLang="ja-JP" sz="2400" b="1"/>
              <a:t>The aromatase enzyme complex is thought to include a P450 monooxygenase. </a:t>
            </a:r>
          </a:p>
          <a:p>
            <a:pPr eaLnBrk="1" hangingPunct="1">
              <a:lnSpc>
                <a:spcPct val="90000"/>
              </a:lnSpc>
            </a:pPr>
            <a:endParaRPr lang="en-AU" altLang="ja-JP" sz="2400" b="1"/>
          </a:p>
          <a:p>
            <a:pPr eaLnBrk="1" hangingPunct="1">
              <a:lnSpc>
                <a:spcPct val="90000"/>
              </a:lnSpc>
            </a:pPr>
            <a:r>
              <a:rPr lang="en-AU" altLang="ja-JP" sz="2400" b="1"/>
              <a:t>Estrone results from the aromatization of androstenedione. </a:t>
            </a:r>
          </a:p>
          <a:p>
            <a:pPr eaLnBrk="1" hangingPunct="1">
              <a:lnSpc>
                <a:spcPct val="90000"/>
              </a:lnSpc>
            </a:pPr>
            <a:endParaRPr lang="en-AU" altLang="ja-JP" sz="2400" b="1"/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38" y="0"/>
            <a:ext cx="4818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6400800" y="2819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</a:t>
            </a:r>
            <a:endParaRPr lang="en-AU" b="1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6743700" y="2971800"/>
            <a:ext cx="66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10</a:t>
            </a:r>
            <a:endParaRPr lang="en-AU" b="1"/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6444952" y="1845519"/>
            <a:ext cx="1295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AU" altLang="ja-JP" sz="1600" b="1" dirty="0" err="1">
                <a:solidFill>
                  <a:srgbClr val="FF0000"/>
                </a:solidFill>
              </a:rPr>
              <a:t>Aromatase</a:t>
            </a:r>
            <a:endParaRPr lang="en-AU" altLang="ja-JP" sz="1600" b="1" dirty="0">
              <a:solidFill>
                <a:srgbClr val="FF0000"/>
              </a:solidFill>
            </a:endParaRPr>
          </a:p>
        </p:txBody>
      </p:sp>
      <p:sp>
        <p:nvSpPr>
          <p:cNvPr id="15367" name="Oval 12"/>
          <p:cNvSpPr>
            <a:spLocks noChangeArrowheads="1"/>
          </p:cNvSpPr>
          <p:nvPr/>
        </p:nvSpPr>
        <p:spPr bwMode="auto">
          <a:xfrm>
            <a:off x="5295900" y="3441700"/>
            <a:ext cx="9144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6781800" y="32448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5</a:t>
            </a:r>
          </a:p>
        </p:txBody>
      </p:sp>
      <p:sp>
        <p:nvSpPr>
          <p:cNvPr id="15369" name="Oval 14"/>
          <p:cNvSpPr>
            <a:spLocks noChangeArrowheads="1"/>
          </p:cNvSpPr>
          <p:nvPr/>
        </p:nvSpPr>
        <p:spPr bwMode="auto">
          <a:xfrm>
            <a:off x="8077200" y="4495800"/>
            <a:ext cx="4572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Oval 15"/>
          <p:cNvSpPr>
            <a:spLocks noChangeArrowheads="1"/>
          </p:cNvSpPr>
          <p:nvPr/>
        </p:nvSpPr>
        <p:spPr bwMode="auto">
          <a:xfrm>
            <a:off x="8686800" y="4876800"/>
            <a:ext cx="4572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200"/>
            <a:ext cx="396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79388" y="152400"/>
            <a:ext cx="43434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altLang="ja-JP" sz="3200" b="1" u="sng" dirty="0" err="1">
                <a:solidFill>
                  <a:srgbClr val="FF0000"/>
                </a:solidFill>
                <a:latin typeface="+mn-lt"/>
                <a:cs typeface="Arial" charset="0"/>
              </a:rPr>
              <a:t>Estradiol</a:t>
            </a:r>
            <a:r>
              <a:rPr lang="en-AU" altLang="ja-JP" sz="32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en-AU" altLang="ja-JP" sz="3200" b="1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altLang="ja-JP" sz="2400" b="1" dirty="0">
                <a:latin typeface="+mn-lt"/>
                <a:cs typeface="Arial" charset="0"/>
              </a:rPr>
              <a:t>1- </a:t>
            </a:r>
            <a:r>
              <a:rPr lang="en-AU" altLang="ja-JP" sz="2400" b="1" u="sng" dirty="0">
                <a:latin typeface="+mn-lt"/>
                <a:cs typeface="Arial" charset="0"/>
              </a:rPr>
              <a:t>Loss</a:t>
            </a:r>
            <a:r>
              <a:rPr lang="en-AU" altLang="ja-JP" sz="2400" b="1" dirty="0">
                <a:latin typeface="+mn-lt"/>
                <a:cs typeface="Arial" charset="0"/>
              </a:rPr>
              <a:t> of the C-19 angular methyl group</a:t>
            </a:r>
          </a:p>
          <a:p>
            <a:pPr algn="just">
              <a:defRPr/>
            </a:pPr>
            <a:endParaRPr lang="en-AU" altLang="ja-JP" sz="2400" b="1" dirty="0"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en-AU" altLang="ja-JP" sz="2400" b="1" dirty="0">
                <a:latin typeface="+mn-lt"/>
                <a:cs typeface="Arial" charset="0"/>
              </a:rPr>
              <a:t>2- Aromatization of androgens</a:t>
            </a:r>
          </a:p>
          <a:p>
            <a:pPr algn="just">
              <a:defRPr/>
            </a:pPr>
            <a:r>
              <a:rPr lang="en-AU" altLang="ja-JP" sz="2400" b="1" dirty="0">
                <a:latin typeface="+mn-lt"/>
                <a:cs typeface="Arial" charset="0"/>
              </a:rPr>
              <a:t>in a </a:t>
            </a:r>
            <a:r>
              <a:rPr lang="en-AU" altLang="ja-JP" sz="2400" b="1" u="sng" dirty="0">
                <a:latin typeface="+mn-lt"/>
                <a:cs typeface="Arial" charset="0"/>
              </a:rPr>
              <a:t>complex process that involves three hydroxylation</a:t>
            </a:r>
            <a:r>
              <a:rPr lang="en-AU" altLang="ja-JP" sz="2400" b="1" dirty="0">
                <a:latin typeface="+mn-lt"/>
                <a:cs typeface="Arial" charset="0"/>
              </a:rPr>
              <a:t> steps, each of which requires O2 and NADPH. </a:t>
            </a:r>
          </a:p>
          <a:p>
            <a:pPr algn="just">
              <a:defRPr/>
            </a:pPr>
            <a:endParaRPr lang="en-US" altLang="ja-JP" sz="2400" b="1" dirty="0">
              <a:latin typeface="+mn-lt"/>
              <a:cs typeface="Arial" charset="0"/>
            </a:endParaRPr>
          </a:p>
          <a:p>
            <a:pPr algn="just">
              <a:defRPr/>
            </a:pPr>
            <a:endParaRPr lang="en-AU" altLang="ja-JP" sz="2400" b="1" dirty="0">
              <a:latin typeface="+mn-lt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en-AU" altLang="ja-JP" sz="2400" b="1" dirty="0">
              <a:latin typeface="+mn-lt"/>
              <a:cs typeface="Arial" charset="0"/>
            </a:endParaRPr>
          </a:p>
        </p:txBody>
      </p:sp>
      <p:sp>
        <p:nvSpPr>
          <p:cNvPr id="16388" name="Oval 7"/>
          <p:cNvSpPr>
            <a:spLocks noChangeArrowheads="1"/>
          </p:cNvSpPr>
          <p:nvPr/>
        </p:nvSpPr>
        <p:spPr bwMode="auto">
          <a:xfrm>
            <a:off x="4724400" y="4800600"/>
            <a:ext cx="533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9" name="Oval 8"/>
          <p:cNvSpPr>
            <a:spLocks noChangeArrowheads="1"/>
          </p:cNvSpPr>
          <p:nvPr/>
        </p:nvSpPr>
        <p:spPr bwMode="auto">
          <a:xfrm>
            <a:off x="6019800" y="4038600"/>
            <a:ext cx="2286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81263"/>
            <a:ext cx="7772400" cy="768350"/>
          </a:xfrm>
          <a:ln w="76200" cmpd="tri">
            <a:solidFill>
              <a:srgbClr val="FFFF99"/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Regulation of Metabolism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534400" cy="6477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AU" altLang="ja-JP" sz="2800" b="1" u="sng" dirty="0">
                <a:solidFill>
                  <a:srgbClr val="FF0000"/>
                </a:solidFill>
              </a:rPr>
              <a:t>Metabolic homeostasis</a:t>
            </a:r>
            <a:endParaRPr lang="en-AU" altLang="ja-JP" sz="28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/>
              <a:t>The balance between need and availability is referred to as metabolic homeostasis.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200" b="1" dirty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/>
              <a:t>Insulin and glucagon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/>
              <a:t>Epinephrine and other stress hormones also increase the availability of fuels.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200" b="1" dirty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/>
              <a:t>The special role of </a:t>
            </a:r>
            <a:r>
              <a:rPr lang="en-AU" altLang="ja-JP" sz="2200" b="1" u="sng" dirty="0"/>
              <a:t>glucose </a:t>
            </a:r>
            <a:r>
              <a:rPr lang="en-AU" altLang="ja-JP" sz="2200" b="1" dirty="0">
                <a:solidFill>
                  <a:srgbClr val="FF0000"/>
                </a:solidFill>
              </a:rPr>
              <a:t>(normal </a:t>
            </a:r>
            <a:r>
              <a:rPr lang="en-US" altLang="ja-JP" sz="2200" b="1" dirty="0">
                <a:solidFill>
                  <a:srgbClr val="FF0000"/>
                </a:solidFill>
              </a:rPr>
              <a:t>blood glucose levels in the range of 80 to 100 mg/</a:t>
            </a:r>
            <a:r>
              <a:rPr lang="en-US" altLang="ja-JP" sz="2200" b="1" dirty="0" err="1">
                <a:solidFill>
                  <a:srgbClr val="FF0000"/>
                </a:solidFill>
              </a:rPr>
              <a:t>dL</a:t>
            </a:r>
            <a:r>
              <a:rPr lang="en-AU" altLang="ja-JP" sz="2200" b="1" dirty="0">
                <a:solidFill>
                  <a:srgbClr val="FF0000"/>
                </a:solidFill>
              </a:rPr>
              <a:t>) </a:t>
            </a:r>
            <a:r>
              <a:rPr lang="en-AU" altLang="ja-JP" sz="2200" b="1" dirty="0"/>
              <a:t>in metabolic homeostasis is dictated by the fact that many tissues (e.g., the brain, red blood cells, the lens of the eye, the kidney medulla, exercising skeletal muscle) are </a:t>
            </a:r>
            <a:r>
              <a:rPr lang="en-AU" altLang="ja-JP" sz="2200" b="1" u="sng" dirty="0"/>
              <a:t>dependent</a:t>
            </a:r>
            <a:r>
              <a:rPr lang="en-AU" altLang="ja-JP" sz="2200" b="1" dirty="0"/>
              <a:t> on glucose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200" b="1" dirty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/>
              <a:t>In the adult, a minimum of 190 gm of glucose is required per day; approximately 150 gm for the brain and 40 gm for other tissues.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200" b="1" dirty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/>
              <a:t>Significant decreases of blood glucose below 60 mg/</a:t>
            </a:r>
            <a:r>
              <a:rPr lang="en-AU" altLang="ja-JP" sz="2200" b="1" dirty="0" err="1"/>
              <a:t>dL</a:t>
            </a:r>
            <a:r>
              <a:rPr lang="en-AU" altLang="ja-JP" sz="2200" b="1" dirty="0"/>
              <a:t> limit glucose metabolism in the brain that leads to </a:t>
            </a:r>
            <a:r>
              <a:rPr lang="en-AU" altLang="ja-JP" sz="2200" b="1" dirty="0" err="1"/>
              <a:t>hypoglycemic</a:t>
            </a:r>
            <a:r>
              <a:rPr lang="en-AU" altLang="ja-JP" sz="2200" b="1" dirty="0"/>
              <a:t> symptoms. </a:t>
            </a:r>
            <a:endParaRPr lang="en-US" sz="2200" b="1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Blood glucose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28713"/>
            <a:ext cx="8858250" cy="52292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0070C0"/>
                </a:solidFill>
              </a:rPr>
              <a:t>minute-by-minute adjustments </a:t>
            </a:r>
            <a:r>
              <a:rPr lang="en-US" sz="2400" b="1" dirty="0"/>
              <a:t>that keep the blood glucose level involve the </a:t>
            </a:r>
            <a:r>
              <a:rPr lang="en-US" sz="2400" b="1" u="sng" dirty="0"/>
              <a:t>integrated actions of</a:t>
            </a:r>
            <a:r>
              <a:rPr lang="en-US" sz="2400" b="1" dirty="0"/>
              <a:t>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Several hormones: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B050"/>
                </a:solidFill>
              </a:rPr>
              <a:t>Insulin</a:t>
            </a:r>
            <a:r>
              <a:rPr lang="en-US" sz="2400" b="1" dirty="0"/>
              <a:t> - signals that blood glucose concentration is higher than necessary.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B050"/>
                </a:solidFill>
              </a:rPr>
              <a:t>Glucagon </a:t>
            </a:r>
            <a:r>
              <a:rPr lang="en-US" sz="2400" b="1" dirty="0"/>
              <a:t>- signals that blood glucose is too low.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B050"/>
                </a:solidFill>
              </a:rPr>
              <a:t>Epinephrine </a:t>
            </a:r>
            <a:r>
              <a:rPr lang="en-US" sz="2400" b="1" dirty="0"/>
              <a:t>- released into the blood to prepare the muscles, lungs, and heart for a burst of activity.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Many tissues</a:t>
            </a:r>
            <a:r>
              <a:rPr lang="en-US" sz="2400" b="1" dirty="0"/>
              <a:t>, primarily </a:t>
            </a:r>
            <a:r>
              <a:rPr lang="en-US" sz="2400" b="1" i="1" dirty="0"/>
              <a:t>liver</a:t>
            </a:r>
            <a:r>
              <a:rPr lang="en-US" sz="2400" b="1" dirty="0"/>
              <a:t>, </a:t>
            </a:r>
            <a:r>
              <a:rPr lang="en-US" sz="2400" b="1" i="1" dirty="0"/>
              <a:t>muscle</a:t>
            </a:r>
            <a:r>
              <a:rPr lang="en-US" sz="2400" b="1" dirty="0"/>
              <a:t>, and </a:t>
            </a:r>
            <a:r>
              <a:rPr lang="en-US" sz="2400" b="1" i="1" dirty="0"/>
              <a:t>adipose tissue.</a:t>
            </a:r>
          </a:p>
          <a:p>
            <a:pPr eaLnBrk="1" hangingPunct="1">
              <a:buFont typeface="Monotype Sorts"/>
              <a:buNone/>
              <a:defRPr/>
            </a:pPr>
            <a:r>
              <a:rPr lang="en-US" sz="2400" b="1" dirty="0"/>
              <a:t>	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610600" cy="6553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800" b="1" u="sng" dirty="0">
                <a:solidFill>
                  <a:srgbClr val="FF0000"/>
                </a:solidFill>
              </a:rPr>
              <a:t>Major hormones of metabolic homeostasis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AU" altLang="ja-JP" sz="2800" b="1" u="sng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AU" altLang="ja-JP" b="1" u="sng" dirty="0">
                <a:solidFill>
                  <a:srgbClr val="FF0000"/>
                </a:solidFill>
              </a:rPr>
              <a:t>1- Insulin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/>
              <a:t>produced by </a:t>
            </a:r>
            <a:r>
              <a:rPr lang="el-GR" altLang="ja-JP" sz="2200" b="1" dirty="0"/>
              <a:t>β</a:t>
            </a:r>
            <a:r>
              <a:rPr lang="en-AU" altLang="ja-JP" sz="2200" b="1" dirty="0"/>
              <a:t> cells of the pancreas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ja-JP" sz="2200" b="1" dirty="0"/>
              <a:t>Stimulation: high </a:t>
            </a:r>
            <a:r>
              <a:rPr lang="en-AU" altLang="ja-JP" sz="2200" b="1" dirty="0"/>
              <a:t>blood glucose level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/>
              <a:t>The </a:t>
            </a:r>
            <a:r>
              <a:rPr lang="en-AU" altLang="ja-JP" sz="2200" b="1" u="sng" dirty="0"/>
              <a:t>highest</a:t>
            </a:r>
            <a:r>
              <a:rPr lang="en-AU" altLang="ja-JP" sz="2200" b="1" dirty="0"/>
              <a:t> levels of insulin occur approximately 30 to 45 minutes after a high-carbohydrate meal.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200" b="1" dirty="0"/>
              <a:t>Insulin returns to its normal levels once the blood glucose concentration falls, approximately 120 minutes after the meal.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200" b="1" dirty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AU" altLang="ja-JP" sz="2400" b="1" u="sng" dirty="0">
                <a:solidFill>
                  <a:srgbClr val="FF0000"/>
                </a:solidFill>
              </a:rPr>
              <a:t>Insulin promotes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dirty="0"/>
              <a:t>1- the storage of glucose as glycogen in liver and muscle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dirty="0"/>
              <a:t>2- conversion of glucose to </a:t>
            </a:r>
            <a:r>
              <a:rPr lang="en-AU" altLang="ja-JP" sz="2200" b="1" dirty="0" err="1"/>
              <a:t>triacylglycerols</a:t>
            </a:r>
            <a:r>
              <a:rPr lang="en-AU" altLang="ja-JP" sz="2200" b="1" dirty="0"/>
              <a:t> in liver and their storage in adipose tissue,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dirty="0"/>
              <a:t>3- amino acid uptake and protein synthesis in skeletal muscle.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dirty="0"/>
              <a:t>4- increases the synthesis of albumin and other blood proteins by the liver.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dirty="0"/>
              <a:t>5- promotes transport of glucose into muscle and adipose tissue.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200" b="1" dirty="0"/>
              <a:t>6- Inhibit fuel mobilization.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596313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ja-JP" b="1" u="sng" dirty="0">
                <a:solidFill>
                  <a:srgbClr val="FF0000"/>
                </a:solidFill>
              </a:rPr>
              <a:t>Congenital adrenal hyperplasia (CAH)</a:t>
            </a:r>
            <a:r>
              <a:rPr lang="en-AU" altLang="ja-JP" b="1" dirty="0">
                <a:solidFill>
                  <a:srgbClr val="FF0000"/>
                </a:solidFill>
              </a:rPr>
              <a:t>: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400" b="1" dirty="0"/>
              <a:t>is a group of diseases caused by a genetically determined deficiency in a variety of enzymes required for </a:t>
            </a:r>
            <a:r>
              <a:rPr lang="en-AU" altLang="ja-JP" sz="2400" b="1" dirty="0" err="1"/>
              <a:t>cortisol</a:t>
            </a:r>
            <a:r>
              <a:rPr lang="en-AU" altLang="ja-JP" sz="2400" b="1" dirty="0"/>
              <a:t> synthesis.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400" b="1" dirty="0"/>
              <a:t>The deficiency causes a decreased ability to synthesize </a:t>
            </a:r>
            <a:r>
              <a:rPr lang="en-AU" altLang="ja-JP" sz="2400" b="1" dirty="0" err="1"/>
              <a:t>cortisol</a:t>
            </a:r>
            <a:r>
              <a:rPr lang="en-AU" altLang="ja-JP" sz="2400" b="1" dirty="0"/>
              <a:t>, and leads to hyperplasia of the adrenal and (usually) to elevated levels of other adrenal steroid products.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400" b="1" dirty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400" b="1" dirty="0"/>
              <a:t>One additional (rare) cause of CAH, usually termed Congenital Adrenal Lipoid Hyperplasia, is due to a defect in the mitochondrial cholesterol transport pathway.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AU" altLang="ja-JP" sz="2400" b="1" dirty="0"/>
          </a:p>
          <a:p>
            <a:pPr>
              <a:buFontTx/>
              <a:buChar char="-"/>
            </a:pPr>
            <a:r>
              <a:rPr lang="en-US" sz="2800" b="1" u="sng" dirty="0">
                <a:solidFill>
                  <a:srgbClr val="FF0000"/>
                </a:solidFill>
              </a:rPr>
              <a:t>Deficiency in 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3</a:t>
            </a:r>
            <a:r>
              <a:rPr lang="en-US" sz="2400" b="1" dirty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en-US" sz="2400" b="1" dirty="0">
                <a:solidFill>
                  <a:srgbClr val="0070C0"/>
                </a:solidFill>
              </a:rPr>
              <a:t>-HSD (type II)    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11</a:t>
            </a:r>
            <a:r>
              <a:rPr lang="en-US" sz="2400" b="1" dirty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en-US" sz="2400" b="1" dirty="0">
                <a:solidFill>
                  <a:srgbClr val="0070C0"/>
                </a:solidFill>
              </a:rPr>
              <a:t>-hydroxylase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or    21-hydroxylase activity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AU" altLang="ja-JP" sz="2400" b="1" dirty="0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34400" cy="66294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400" b="1" u="sng" dirty="0">
                <a:solidFill>
                  <a:srgbClr val="FF0000"/>
                </a:solidFill>
              </a:rPr>
              <a:t>In muscle cells, insulin favours glycogen formation and storage by: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AU" altLang="ja-JP" sz="2400" b="1" u="sng" dirty="0">
              <a:solidFill>
                <a:srgbClr val="FF0000"/>
              </a:solidFill>
            </a:endParaRPr>
          </a:p>
          <a:p>
            <a:pPr marL="533400" indent="-533400" algn="just" eaLnBrk="1" hangingPunct="1">
              <a:buFontTx/>
              <a:buAutoNum type="arabicParenBoth"/>
            </a:pPr>
            <a:r>
              <a:rPr lang="en-AU" altLang="ja-JP" sz="2200" b="1" dirty="0"/>
              <a:t>increasing glucose transport into the cell, </a:t>
            </a:r>
          </a:p>
          <a:p>
            <a:pPr marL="533400" indent="-533400" algn="just" eaLnBrk="1" hangingPunct="1">
              <a:buFontTx/>
              <a:buNone/>
            </a:pPr>
            <a:r>
              <a:rPr lang="en-AU" altLang="ja-JP" sz="2200" b="1" dirty="0"/>
              <a:t>(2) stimulating the key enzyme (glycogen </a:t>
            </a:r>
            <a:r>
              <a:rPr lang="en-AU" altLang="ja-JP" sz="2200" b="1" dirty="0" err="1"/>
              <a:t>synthase</a:t>
            </a:r>
            <a:r>
              <a:rPr lang="en-AU" altLang="ja-JP" sz="2200" b="1" dirty="0"/>
              <a:t>) that catalyses the rate-limiting step in glycogen synthesis</a:t>
            </a:r>
          </a:p>
          <a:p>
            <a:pPr marL="533400" indent="-533400" algn="just" eaLnBrk="1" hangingPunct="1">
              <a:buFontTx/>
              <a:buNone/>
            </a:pPr>
            <a:r>
              <a:rPr lang="en-AU" altLang="ja-JP" sz="2200" b="1" dirty="0"/>
              <a:t>(3) inhibiting the key enzyme (glycogen phosphorylase) that catalyses glycogen catabolism. 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endParaRPr lang="en-AU" altLang="ja-JP" sz="2200" b="1" dirty="0"/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400" b="1" u="sng" dirty="0">
                <a:solidFill>
                  <a:srgbClr val="FF0000"/>
                </a:solidFill>
              </a:rPr>
              <a:t>In muscle cells, insulin stimulate protein synthesis by</a:t>
            </a:r>
          </a:p>
          <a:p>
            <a:pPr marL="533400" indent="-533400" algn="just" eaLnBrk="1" hangingPunct="1">
              <a:buFontTx/>
              <a:buAutoNum type="arabicParenBoth"/>
            </a:pPr>
            <a:r>
              <a:rPr lang="en-AU" altLang="ja-JP" sz="2200" b="1" dirty="0"/>
              <a:t>increases amino acid transportation to the cells, </a:t>
            </a:r>
          </a:p>
          <a:p>
            <a:pPr marL="533400" indent="-533400" algn="just" eaLnBrk="1" hangingPunct="1">
              <a:buFontTx/>
              <a:buNone/>
            </a:pPr>
            <a:r>
              <a:rPr lang="en-AU" altLang="ja-JP" sz="2200" b="1" dirty="0"/>
              <a:t>(2) stimulates the ribosomal enzymes that mediate the synthesis of protein from these amino acids </a:t>
            </a:r>
          </a:p>
          <a:p>
            <a:pPr marL="533400" indent="-533400" algn="just" eaLnBrk="1" hangingPunct="1">
              <a:buFontTx/>
              <a:buNone/>
            </a:pPr>
            <a:r>
              <a:rPr lang="en-AU" altLang="ja-JP" sz="2200" b="1" dirty="0"/>
              <a:t>(3) inhibits the enzymes that mediate protein catabolism. </a:t>
            </a:r>
            <a:endParaRPr lang="en-AU" sz="2200" b="1" dirty="0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32656"/>
            <a:ext cx="8763000" cy="71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b="1" u="sng" dirty="0">
                <a:solidFill>
                  <a:srgbClr val="FF0000"/>
                </a:solidFill>
              </a:rPr>
              <a:t>Major sites of insulin action on fuel metabolism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sz="2000" b="1" dirty="0">
                <a:solidFill>
                  <a:srgbClr val="FF0000"/>
                </a:solidFill>
              </a:rPr>
              <a:t>    + stimulated by insulin                               - inhibited by insulin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568952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6248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en-AU" altLang="ja-JP" b="1" u="sng" dirty="0">
                <a:solidFill>
                  <a:srgbClr val="FF0000"/>
                </a:solidFill>
              </a:rPr>
              <a:t>2-Glucagon</a:t>
            </a:r>
            <a:endParaRPr lang="en-AU" altLang="ja-JP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AU" altLang="ja-JP" sz="2200" b="1" dirty="0"/>
              <a:t>produced by </a:t>
            </a:r>
            <a:r>
              <a:rPr lang="el-GR" altLang="ja-JP" sz="2200" b="1" dirty="0"/>
              <a:t>α</a:t>
            </a:r>
            <a:r>
              <a:rPr lang="en-AU" altLang="ja-JP" sz="2200" b="1" dirty="0"/>
              <a:t> cells of the pancreas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ja-JP" sz="2200" b="1" dirty="0"/>
              <a:t>Stimulation: low level of insulin and blood glucose (</a:t>
            </a:r>
            <a:r>
              <a:rPr lang="en-AU" altLang="ja-JP" sz="2200" b="1" dirty="0"/>
              <a:t>all of the effects of glucagon are opposed by insulin)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200" b="1" dirty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400" b="1" u="sng" dirty="0">
                <a:solidFill>
                  <a:srgbClr val="FF0000"/>
                </a:solidFill>
              </a:rPr>
              <a:t>Glucagon maintain fuel availability by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200" b="1" dirty="0"/>
              <a:t>1- Stimulating the release of glucose from liver glycogen,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200" b="1" dirty="0"/>
              <a:t>2- Stimulating </a:t>
            </a:r>
            <a:r>
              <a:rPr lang="en-AU" altLang="ja-JP" sz="2200" b="1" dirty="0" err="1"/>
              <a:t>gluconeogenesis</a:t>
            </a:r>
            <a:r>
              <a:rPr lang="en-AU" altLang="ja-JP" sz="2200" b="1" dirty="0"/>
              <a:t> from lactate, glycerol, and amino acids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200" b="1" dirty="0"/>
              <a:t>3- Mobilizing fatty acids from adipose </a:t>
            </a:r>
            <a:r>
              <a:rPr lang="en-AU" altLang="ja-JP" sz="2200" b="1" dirty="0" err="1"/>
              <a:t>triacylglycerols</a:t>
            </a:r>
            <a:r>
              <a:rPr lang="en-AU" altLang="ja-JP" sz="2200" b="1" dirty="0"/>
              <a:t> to provide an alternate source of fuel.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AU" altLang="ja-JP" sz="2200" b="1" dirty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600" b="1" dirty="0">
                <a:solidFill>
                  <a:srgbClr val="FF0000"/>
                </a:solidFill>
              </a:rPr>
              <a:t>Its sites of action are principally the liver and adipose tissue; it has no influence on skeletal muscle metabolism because </a:t>
            </a:r>
            <a:r>
              <a:rPr lang="en-AU" altLang="ja-JP" sz="2600" b="1" u="sng" dirty="0">
                <a:solidFill>
                  <a:srgbClr val="FF0000"/>
                </a:solidFill>
              </a:rPr>
              <a:t>muscle cells lack glucagon receptors</a:t>
            </a:r>
            <a:r>
              <a:rPr lang="en-AU" altLang="ja-JP" sz="2600" b="1" dirty="0">
                <a:solidFill>
                  <a:srgbClr val="FF0000"/>
                </a:solidFill>
              </a:rPr>
              <a:t>.</a:t>
            </a:r>
            <a:endParaRPr lang="en-AU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8763000" cy="71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b="1" u="sng" dirty="0">
                <a:solidFill>
                  <a:srgbClr val="FF0000"/>
                </a:solidFill>
              </a:rPr>
              <a:t>Major sites of glucagon action in fuel metabolism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sz="2000" b="1" dirty="0">
                <a:solidFill>
                  <a:srgbClr val="FF0000"/>
                </a:solidFill>
              </a:rPr>
              <a:t>     + pathways stimulated by glucagon     - pathways inhibited by glucagon.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40804"/>
            <a:ext cx="8280920" cy="542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76200"/>
            <a:ext cx="8763000" cy="6553200"/>
          </a:xfrm>
        </p:spPr>
        <p:txBody>
          <a:bodyPr/>
          <a:lstStyle/>
          <a:p>
            <a:pPr algn="just" eaLnBrk="1" hangingPunct="1">
              <a:buNone/>
            </a:pPr>
            <a:r>
              <a:rPr lang="en-AU" altLang="ja-JP" b="1" u="sng" dirty="0">
                <a:solidFill>
                  <a:srgbClr val="FF0000"/>
                </a:solidFill>
              </a:rPr>
              <a:t>3-Insulin counter regulatory hormones</a:t>
            </a:r>
            <a:endParaRPr lang="en-AU" altLang="ja-JP" b="1" u="sng" dirty="0"/>
          </a:p>
          <a:p>
            <a:pPr algn="just" eaLnBrk="1" hangingPunct="1"/>
            <a:r>
              <a:rPr lang="en-AU" altLang="ja-JP" sz="2200" b="1" u="sng" dirty="0"/>
              <a:t>Include</a:t>
            </a:r>
            <a:r>
              <a:rPr lang="en-AU" altLang="ja-JP" sz="2200" b="1" dirty="0"/>
              <a:t>: epinephrine, </a:t>
            </a:r>
            <a:r>
              <a:rPr lang="en-AU" altLang="ja-JP" sz="2200" b="1" dirty="0" err="1"/>
              <a:t>norepinephrine</a:t>
            </a:r>
            <a:r>
              <a:rPr lang="en-AU" altLang="ja-JP" sz="2200" b="1" dirty="0"/>
              <a:t>, </a:t>
            </a:r>
            <a:r>
              <a:rPr lang="en-AU" altLang="ja-JP" sz="2200" b="1" dirty="0" err="1"/>
              <a:t>cortisol</a:t>
            </a:r>
            <a:endParaRPr lang="en-AU" altLang="ja-JP" sz="2200" b="1" dirty="0"/>
          </a:p>
          <a:p>
            <a:pPr algn="just" eaLnBrk="1" hangingPunct="1"/>
            <a:r>
              <a:rPr lang="en-AU" altLang="ja-JP" sz="2200" b="1" u="sng" dirty="0"/>
              <a:t>Stimulation (for all)</a:t>
            </a:r>
            <a:r>
              <a:rPr lang="en-AU" altLang="ja-JP" sz="2200" b="1" dirty="0"/>
              <a:t> neuronal signals (stress signals)</a:t>
            </a:r>
          </a:p>
          <a:p>
            <a:pPr algn="just" eaLnBrk="1" hangingPunct="1"/>
            <a:r>
              <a:rPr lang="en-AU" altLang="ja-JP" sz="2200" b="1" dirty="0"/>
              <a:t>These hormones oppose the actions of insulin by mobilizing fuels. </a:t>
            </a:r>
          </a:p>
          <a:p>
            <a:pPr algn="just" eaLnBrk="1" hangingPunct="1"/>
            <a:r>
              <a:rPr lang="en-AU" altLang="ja-JP" sz="2200" b="1" dirty="0"/>
              <a:t>Rising levels of the insulin counter regulatory hormones in the blood reflect, for the most part, a current increase in the demand for fuel. </a:t>
            </a:r>
            <a:endParaRPr lang="en-US" sz="2200" b="1" dirty="0">
              <a:ea typeface="ＭＳ Ｐゴシック" pitchFamily="34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3581400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b="1" u="sng" kern="0" dirty="0" err="1">
                <a:solidFill>
                  <a:srgbClr val="FF0000"/>
                </a:solidFill>
                <a:latin typeface="+mj-lt"/>
                <a:cs typeface="+mn-cs"/>
              </a:rPr>
              <a:t>Cortisol</a:t>
            </a:r>
            <a:r>
              <a:rPr lang="en-US" sz="3200" b="1" kern="0" dirty="0">
                <a:solidFill>
                  <a:srgbClr val="FF0000"/>
                </a:solidFill>
                <a:latin typeface="+mj-lt"/>
                <a:cs typeface="+mn-cs"/>
              </a:rPr>
              <a:t> :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j-lt"/>
                <a:cs typeface="+mn-cs"/>
              </a:rPr>
              <a:t> </a:t>
            </a:r>
            <a:r>
              <a:rPr lang="en-US" sz="2200" b="1" kern="0" dirty="0">
                <a:latin typeface="+mj-lt"/>
                <a:cs typeface="+mn-cs"/>
              </a:rPr>
              <a:t>Secreted by the </a:t>
            </a:r>
            <a:r>
              <a:rPr lang="en-US" sz="2200" b="1" i="1" kern="0" dirty="0">
                <a:latin typeface="+mj-lt"/>
                <a:cs typeface="+mn-cs"/>
              </a:rPr>
              <a:t>adrenal cortex</a:t>
            </a:r>
            <a:r>
              <a:rPr lang="en-US" sz="2200" b="1" kern="0" dirty="0">
                <a:latin typeface="+mj-lt"/>
                <a:cs typeface="+mn-cs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b="1" kern="0" dirty="0">
                <a:latin typeface="+mj-lt"/>
                <a:cs typeface="+mn-cs"/>
              </a:rPr>
              <a:t>	- It </a:t>
            </a:r>
            <a:r>
              <a:rPr lang="en-US" sz="2200" b="1" kern="0" dirty="0">
                <a:solidFill>
                  <a:srgbClr val="002060"/>
                </a:solidFill>
                <a:latin typeface="+mj-lt"/>
                <a:cs typeface="+mn-cs"/>
              </a:rPr>
              <a:t>stimulates </a:t>
            </a:r>
            <a:r>
              <a:rPr lang="en-US" sz="2200" b="1" kern="0" dirty="0">
                <a:latin typeface="+mj-lt"/>
                <a:cs typeface="+mn-cs"/>
              </a:rPr>
              <a:t>protein catabolism, and </a:t>
            </a:r>
            <a:r>
              <a:rPr lang="en-US" sz="2200" b="1" kern="0" dirty="0" err="1">
                <a:latin typeface="+mj-lt"/>
                <a:cs typeface="+mn-cs"/>
              </a:rPr>
              <a:t>gluconeogenesis</a:t>
            </a:r>
            <a:r>
              <a:rPr lang="en-US" sz="2200" b="1" kern="0" dirty="0">
                <a:latin typeface="+mj-lt"/>
                <a:cs typeface="+mn-cs"/>
              </a:rPr>
              <a:t> from amino acids 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b="1" kern="0" dirty="0">
                <a:latin typeface="+mj-lt"/>
                <a:cs typeface="+mn-cs"/>
              </a:rPr>
              <a:t>	- In extra hepatic tissues, it </a:t>
            </a:r>
            <a:r>
              <a:rPr lang="en-US" sz="2200" b="1" kern="0" dirty="0">
                <a:solidFill>
                  <a:srgbClr val="002060"/>
                </a:solidFill>
                <a:latin typeface="+mj-lt"/>
                <a:cs typeface="+mn-cs"/>
              </a:rPr>
              <a:t>decreases</a:t>
            </a:r>
            <a:r>
              <a:rPr lang="en-US" sz="2200" b="1" kern="0" dirty="0">
                <a:solidFill>
                  <a:srgbClr val="FF00FF"/>
                </a:solidFill>
                <a:latin typeface="+mj-lt"/>
                <a:cs typeface="+mn-cs"/>
              </a:rPr>
              <a:t> </a:t>
            </a:r>
            <a:r>
              <a:rPr lang="en-US" sz="2200" b="1" kern="0" dirty="0">
                <a:latin typeface="+mj-lt"/>
                <a:cs typeface="+mn-cs"/>
              </a:rPr>
              <a:t>glucose utilization.</a:t>
            </a:r>
            <a:endParaRPr lang="en-US" sz="2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200" b="1" kern="0" dirty="0">
                <a:latin typeface="+mj-lt"/>
                <a:cs typeface="+mn-cs"/>
              </a:rPr>
              <a:t>protein catabolism  →     amino acids (as an important substrates for </a:t>
            </a:r>
            <a:r>
              <a:rPr lang="en-US" sz="2200" b="1" i="1" kern="0" dirty="0">
                <a:latin typeface="+mj-lt"/>
                <a:cs typeface="+mn-cs"/>
              </a:rPr>
              <a:t>hepatic</a:t>
            </a:r>
            <a:r>
              <a:rPr lang="en-US" sz="2200" b="1" kern="0" dirty="0">
                <a:latin typeface="+mj-lt"/>
                <a:cs typeface="+mn-cs"/>
              </a:rPr>
              <a:t> </a:t>
            </a:r>
            <a:r>
              <a:rPr lang="en-US" sz="2200" b="1" kern="0" dirty="0" err="1">
                <a:latin typeface="+mj-lt"/>
                <a:cs typeface="+mn-cs"/>
              </a:rPr>
              <a:t>gluconeogenesis</a:t>
            </a:r>
            <a:r>
              <a:rPr lang="en-US" sz="2200" b="1" kern="0" dirty="0">
                <a:latin typeface="+mj-lt"/>
                <a:cs typeface="+mn-cs"/>
              </a:rPr>
              <a:t>).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 b="1" kern="0" dirty="0">
              <a:latin typeface="+mj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defRPr/>
            </a:pPr>
            <a:endParaRPr lang="en-US" sz="2400" b="1" kern="0" dirty="0">
              <a:latin typeface="+mj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b="1" kern="0" dirty="0">
              <a:latin typeface="+mj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b="1" kern="0" dirty="0">
                <a:latin typeface="+mj-lt"/>
                <a:cs typeface="+mn-cs"/>
              </a:rPr>
              <a:t>  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7772400" cy="609600"/>
          </a:xfrm>
        </p:spPr>
        <p:txBody>
          <a:bodyPr/>
          <a:lstStyle/>
          <a:p>
            <a:pPr algn="l" eaLnBrk="1" hangingPunct="1"/>
            <a:r>
              <a:rPr lang="en-US" sz="3200" b="1" u="sng" dirty="0">
                <a:solidFill>
                  <a:srgbClr val="FF0000"/>
                </a:solidFill>
              </a:rPr>
              <a:t>Epinephrine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501063" cy="572928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b="1" dirty="0"/>
              <a:t>Secreted by the </a:t>
            </a:r>
            <a:r>
              <a:rPr lang="en-US" sz="2200" b="1" dirty="0">
                <a:solidFill>
                  <a:srgbClr val="0070C0"/>
                </a:solidFill>
              </a:rPr>
              <a:t>adrenal medulla </a:t>
            </a:r>
            <a:r>
              <a:rPr lang="en-US" sz="2200" b="1" dirty="0"/>
              <a:t>in response to stressful stimuli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/>
              <a:t> (fear, excitement, hemorrhage, hypoxia, hypoglycemia, etc).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en-US" sz="2200" b="1" dirty="0"/>
              <a:t>Both liver and muscle cells have receptors to epinephrine.</a:t>
            </a:r>
            <a:endParaRPr lang="en-US" sz="2200" b="1" dirty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0070C0"/>
                </a:solidFill>
              </a:rPr>
              <a:t>Stimulates glucagon secretion 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0070C0"/>
                </a:solidFill>
              </a:rPr>
              <a:t>inhibits insulin secretion.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u="sng" dirty="0">
                <a:solidFill>
                  <a:srgbClr val="FF0000"/>
                </a:solidFill>
              </a:rPr>
              <a:t>1. Carbohydrate metabolism: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/>
              <a:t>Increases glycogen breakdown in the </a:t>
            </a:r>
            <a:r>
              <a:rPr lang="en-US" sz="2200" b="1" i="1" dirty="0"/>
              <a:t>liver</a:t>
            </a:r>
            <a:r>
              <a:rPr lang="en-US" sz="2200" b="1" dirty="0"/>
              <a:t> and </a:t>
            </a:r>
            <a:r>
              <a:rPr lang="en-US" sz="2200" b="1" i="1" dirty="0"/>
              <a:t>muscle.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/>
              <a:t> decreases </a:t>
            </a:r>
            <a:r>
              <a:rPr lang="en-US" sz="2200" b="1" dirty="0" err="1"/>
              <a:t>glycogenesis</a:t>
            </a:r>
            <a:r>
              <a:rPr lang="en-US" sz="2200" b="1" dirty="0"/>
              <a:t>. </a:t>
            </a:r>
            <a:endParaRPr lang="en-US" altLang="en-US" sz="2200" b="1" dirty="0"/>
          </a:p>
          <a:p>
            <a:pPr marL="233363" indent="-233363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200" b="1" dirty="0"/>
              <a:t>decreases  uptake of glucose by the tissues.</a:t>
            </a:r>
          </a:p>
          <a:p>
            <a:pPr marL="233363" indent="-233363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200" b="1" dirty="0"/>
              <a:t> increases </a:t>
            </a:r>
            <a:r>
              <a:rPr lang="en-US" altLang="en-US" sz="2200" b="1" dirty="0" err="1"/>
              <a:t>gluconeogenesis</a:t>
            </a:r>
            <a:r>
              <a:rPr lang="en-US" altLang="en-US" sz="2200" b="1" dirty="0"/>
              <a:t>.</a:t>
            </a:r>
          </a:p>
          <a:p>
            <a:pPr marL="233363" indent="-233363" algn="just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2200" b="1" u="sng" dirty="0">
                <a:solidFill>
                  <a:srgbClr val="FF0000"/>
                </a:solidFill>
              </a:rPr>
              <a:t>2. lipid metabolism:</a:t>
            </a:r>
            <a:endParaRPr lang="en-US" sz="2200" b="1" u="sng" dirty="0">
              <a:solidFill>
                <a:srgbClr val="FF0000"/>
              </a:solidFill>
              <a:sym typeface="Symbol" pitchFamily="18" charset="2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/>
              <a:t>increases fat mobilization in </a:t>
            </a:r>
            <a:r>
              <a:rPr lang="en-US" sz="2200" b="1" i="1" dirty="0"/>
              <a:t>adipose tissue</a:t>
            </a:r>
            <a:endParaRPr lang="en-US" sz="2200" b="1" dirty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/>
              <a:t>increases F.A. release and oxidation.</a:t>
            </a:r>
          </a:p>
          <a:p>
            <a:pPr algn="just" eaLnBrk="1" hangingPunct="1">
              <a:buFontTx/>
              <a:buNone/>
              <a:defRPr/>
            </a:pPr>
            <a:endParaRPr lang="en-US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899160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763000" cy="6477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AU" altLang="ja-JP" b="1" u="sng" dirty="0">
                <a:solidFill>
                  <a:srgbClr val="FF0000"/>
                </a:solidFill>
              </a:rPr>
              <a:t>Synthesis and Secretion of Insulin</a:t>
            </a:r>
            <a:endParaRPr lang="en-AU" altLang="ja-JP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dirty="0"/>
              <a:t>The active form of insulin is composed of two polypeptide chains (the A-chain and the B-chain) linked by two </a:t>
            </a:r>
            <a:r>
              <a:rPr lang="en-AU" altLang="ja-JP" sz="2000" b="1" dirty="0" err="1"/>
              <a:t>interchain</a:t>
            </a:r>
            <a:r>
              <a:rPr lang="en-AU" altLang="ja-JP" sz="2000" b="1" dirty="0"/>
              <a:t> disulfide bonds. The A-chain has an additional </a:t>
            </a:r>
            <a:r>
              <a:rPr lang="en-AU" altLang="ja-JP" sz="2000" b="1" dirty="0" err="1"/>
              <a:t>intrachain</a:t>
            </a:r>
            <a:r>
              <a:rPr lang="en-AU" altLang="ja-JP" sz="2000" b="1" dirty="0"/>
              <a:t> disulfide bond.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000" b="1" dirty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dirty="0"/>
              <a:t>Insulin is synthesized as a </a:t>
            </a:r>
            <a:r>
              <a:rPr lang="en-AU" altLang="ja-JP" sz="2000" b="1" dirty="0" err="1"/>
              <a:t>preprohormone</a:t>
            </a:r>
            <a:r>
              <a:rPr lang="en-AU" altLang="ja-JP" sz="2000" b="1" dirty="0"/>
              <a:t> that is converted in the rough endoplasmic reticulum to </a:t>
            </a:r>
            <a:r>
              <a:rPr lang="en-AU" altLang="ja-JP" sz="2000" b="1" dirty="0" err="1"/>
              <a:t>proinsulin</a:t>
            </a:r>
            <a:r>
              <a:rPr lang="en-AU" altLang="ja-JP" sz="2000" b="1" dirty="0"/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000" b="1" dirty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dirty="0"/>
              <a:t>The “pre” sequence, a short hydrophobic signal sequence at the N-terminal end, is cleaved as it enters the lumen of the endoplasmic reticulum. 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000" b="1" dirty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dirty="0" err="1"/>
              <a:t>Proinsulin</a:t>
            </a:r>
            <a:r>
              <a:rPr lang="en-AU" altLang="ja-JP" sz="2000" b="1" dirty="0"/>
              <a:t> folds into the proper conformation and disulfide bonds are formed between the cysteine residues. 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000" b="1" dirty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dirty="0"/>
              <a:t>It is then transported to the Golgi complex. </a:t>
            </a:r>
          </a:p>
          <a:p>
            <a:pPr algn="just" eaLnBrk="1" hangingPunct="1">
              <a:lnSpc>
                <a:spcPct val="90000"/>
              </a:lnSpc>
            </a:pPr>
            <a:endParaRPr lang="en-AU" altLang="ja-JP" sz="2000" b="1" dirty="0"/>
          </a:p>
          <a:p>
            <a:pPr algn="just" eaLnBrk="1" hangingPunct="1">
              <a:lnSpc>
                <a:spcPct val="90000"/>
              </a:lnSpc>
            </a:pPr>
            <a:r>
              <a:rPr lang="en-AU" altLang="ja-JP" sz="2000" b="1" dirty="0"/>
              <a:t>It leaves the Golgi complex in storage vesicles, where a protease removes the C-peptide (a fragment with no hormonal activity) and a few small pieces, resulting in the formation of biologically active insulin.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196752"/>
            <a:ext cx="8505825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91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AU" sz="2000" b="1" dirty="0">
                <a:solidFill>
                  <a:srgbClr val="FF0000"/>
                </a:solidFill>
              </a:rPr>
              <a:t>Cleavage of </a:t>
            </a:r>
            <a:r>
              <a:rPr lang="en-AU" sz="2000" b="1" dirty="0" err="1">
                <a:solidFill>
                  <a:srgbClr val="FF0000"/>
                </a:solidFill>
              </a:rPr>
              <a:t>proinsulin</a:t>
            </a:r>
            <a:r>
              <a:rPr lang="en-AU" sz="2000" b="1" dirty="0">
                <a:solidFill>
                  <a:srgbClr val="FF0000"/>
                </a:solidFill>
              </a:rPr>
              <a:t> to insulin. </a:t>
            </a:r>
            <a:r>
              <a:rPr lang="en-AU" sz="2000" b="1" dirty="0" err="1">
                <a:solidFill>
                  <a:srgbClr val="FF0000"/>
                </a:solidFill>
              </a:rPr>
              <a:t>Proinsulin</a:t>
            </a:r>
            <a:r>
              <a:rPr lang="en-AU" sz="2000" b="1" dirty="0">
                <a:solidFill>
                  <a:srgbClr val="FF0000"/>
                </a:solidFill>
              </a:rPr>
              <a:t> is converted to insulin by </a:t>
            </a:r>
            <a:r>
              <a:rPr lang="en-AU" sz="2000" b="1" dirty="0" err="1">
                <a:solidFill>
                  <a:srgbClr val="FF0000"/>
                </a:solidFill>
              </a:rPr>
              <a:t>proteolytic</a:t>
            </a:r>
            <a:r>
              <a:rPr lang="en-AU" sz="2000" b="1" dirty="0">
                <a:solidFill>
                  <a:srgbClr val="FF0000"/>
                </a:solidFill>
              </a:rPr>
              <a:t> cleavage, which removes the C-peptide and a few additional amino acid residues. Cleavage occurs at the arrows.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b="1" u="sng" dirty="0">
                <a:solidFill>
                  <a:srgbClr val="FF0000"/>
                </a:solidFill>
              </a:rPr>
              <a:t>Insulin release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AU" altLang="ja-JP" sz="2800" b="1" u="sng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 err="1"/>
              <a:t>Exocytosis</a:t>
            </a:r>
            <a:r>
              <a:rPr lang="en-AU" altLang="ja-JP" sz="2000" b="1" dirty="0"/>
              <a:t> of the insulin storage vesicles from the cytosol of the β cell into the blood is stimulated by rising levels of glucose in the blood bathing the β cells.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000" b="1" dirty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/>
              <a:t>Glucose enters the β cell via glucose transporter protein, GLUT2.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/>
              <a:t>Glucose is phosphorylated through the action of </a:t>
            </a:r>
            <a:r>
              <a:rPr lang="en-AU" altLang="ja-JP" sz="2000" b="1" dirty="0" err="1"/>
              <a:t>glucokinase</a:t>
            </a:r>
            <a:r>
              <a:rPr lang="en-AU" altLang="ja-JP" sz="2000" b="1" dirty="0"/>
              <a:t> to form glucose 6-phosphate, which is metabolized through </a:t>
            </a:r>
            <a:r>
              <a:rPr lang="en-AU" altLang="ja-JP" sz="2000" b="1" dirty="0" err="1"/>
              <a:t>glycolysis</a:t>
            </a:r>
            <a:r>
              <a:rPr lang="en-AU" altLang="ja-JP" sz="2000" b="1" dirty="0"/>
              <a:t>, the TCA cycle, and oxidative phosphorylation.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000" b="1" dirty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/>
              <a:t>These reactions result in an increase in ATP levels within the β cell.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/>
              <a:t>As the β cell [ATP]/[ADP] ratio increases, the activity of a membrane-bound, ATP-dependent K+ channel (K+ ATP) is inhibited (i.e., the channel is closed).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/>
              <a:t>The closing of this channel leads to a membrane depolarization, which activates a voltage-gated Ca2+ channel that allows Ca2+ to enter the β cell such that intracellular Ca2+ levels increase significantly.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000" b="1" dirty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/>
              <a:t>The increase in intracellular Ca2+ stimulates the fusion of insulin containing </a:t>
            </a:r>
            <a:r>
              <a:rPr lang="en-AU" altLang="ja-JP" sz="2000" b="1" dirty="0" err="1"/>
              <a:t>exocytotic</a:t>
            </a:r>
            <a:r>
              <a:rPr lang="en-AU" altLang="ja-JP" sz="2000" b="1" dirty="0"/>
              <a:t> vesicles with the plasma membrane, resulting in insulin secretion. 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000" b="1" dirty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AU" altLang="ja-JP" sz="2400" b="1" dirty="0">
                <a:solidFill>
                  <a:srgbClr val="FF0000"/>
                </a:solidFill>
              </a:rPr>
              <a:t>Thus, an increase in glucose levels within the β cells initiates insulin release.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88" y="1352897"/>
            <a:ext cx="81375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AU" altLang="ja-JP" sz="2400" b="1" dirty="0">
                <a:latin typeface="+mj-lt"/>
                <a:cs typeface="Arial" charset="0"/>
              </a:rPr>
              <a:t>The most common deficiency is that of 21- </a:t>
            </a:r>
            <a:r>
              <a:rPr lang="en-AU" altLang="ja-JP" sz="2400" b="1" dirty="0" err="1">
                <a:latin typeface="+mj-lt"/>
                <a:cs typeface="Arial" charset="0"/>
              </a:rPr>
              <a:t>hydroxylase</a:t>
            </a:r>
            <a:r>
              <a:rPr lang="en-AU" altLang="ja-JP" sz="2400" b="1" dirty="0">
                <a:latin typeface="+mj-lt"/>
                <a:cs typeface="Arial" charset="0"/>
              </a:rPr>
              <a:t> (P450-21), the activity of which is necessary to convert progesterone to 11-deoxycorticosterone and 17-α hydroxyl progesterone to 11-deoxycortisol. </a:t>
            </a:r>
          </a:p>
          <a:p>
            <a:pPr algn="just">
              <a:lnSpc>
                <a:spcPct val="80000"/>
              </a:lnSpc>
              <a:defRPr/>
            </a:pPr>
            <a:endParaRPr lang="en-AU" altLang="ja-JP" sz="2400" b="1" dirty="0">
              <a:latin typeface="+mj-lt"/>
              <a:cs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AU" altLang="ja-JP" sz="2400" b="1" dirty="0">
                <a:latin typeface="+mj-lt"/>
                <a:cs typeface="Arial" charset="0"/>
              </a:rPr>
              <a:t>Thus, this deficiency reduces both </a:t>
            </a:r>
            <a:r>
              <a:rPr lang="en-AU" altLang="ja-JP" sz="2400" b="1" dirty="0" err="1">
                <a:latin typeface="+mj-lt"/>
                <a:cs typeface="Arial" charset="0"/>
              </a:rPr>
              <a:t>aldosterone</a:t>
            </a:r>
            <a:r>
              <a:rPr lang="en-AU" altLang="ja-JP" sz="2400" b="1" dirty="0">
                <a:latin typeface="+mj-lt"/>
                <a:cs typeface="Arial" charset="0"/>
              </a:rPr>
              <a:t> and </a:t>
            </a:r>
            <a:r>
              <a:rPr lang="en-AU" altLang="ja-JP" sz="2400" b="1" dirty="0" err="1">
                <a:latin typeface="+mj-lt"/>
                <a:cs typeface="Arial" charset="0"/>
              </a:rPr>
              <a:t>cortisol</a:t>
            </a:r>
            <a:r>
              <a:rPr lang="en-AU" altLang="ja-JP" sz="2400" b="1" dirty="0">
                <a:latin typeface="+mj-lt"/>
                <a:cs typeface="Arial" charset="0"/>
              </a:rPr>
              <a:t> production, without affecting androgen production. </a:t>
            </a:r>
          </a:p>
          <a:p>
            <a:pPr algn="just">
              <a:lnSpc>
                <a:spcPct val="80000"/>
              </a:lnSpc>
              <a:defRPr/>
            </a:pPr>
            <a:endParaRPr lang="en-AU" altLang="ja-JP" sz="2400" b="1" dirty="0">
              <a:latin typeface="+mj-lt"/>
              <a:cs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AU" altLang="ja-JP" sz="2400" b="1" dirty="0">
                <a:latin typeface="+mj-lt"/>
                <a:cs typeface="Arial" charset="0"/>
              </a:rPr>
              <a:t>If the enzyme deficiency is severe, the precursors for </a:t>
            </a:r>
            <a:r>
              <a:rPr lang="en-AU" altLang="ja-JP" sz="2400" b="1" dirty="0" err="1">
                <a:latin typeface="+mj-lt"/>
                <a:cs typeface="Arial" charset="0"/>
              </a:rPr>
              <a:t>aldosterone</a:t>
            </a:r>
            <a:r>
              <a:rPr lang="en-AU" altLang="ja-JP" sz="2400" b="1" dirty="0">
                <a:latin typeface="+mj-lt"/>
                <a:cs typeface="Arial" charset="0"/>
              </a:rPr>
              <a:t> and </a:t>
            </a:r>
            <a:r>
              <a:rPr lang="en-AU" altLang="ja-JP" sz="2400" b="1" dirty="0" err="1">
                <a:latin typeface="+mj-lt"/>
                <a:cs typeface="Arial" charset="0"/>
              </a:rPr>
              <a:t>cortisol</a:t>
            </a:r>
            <a:r>
              <a:rPr lang="en-AU" altLang="ja-JP" sz="2400" b="1" dirty="0">
                <a:latin typeface="+mj-lt"/>
                <a:cs typeface="Arial" charset="0"/>
              </a:rPr>
              <a:t> production are shunted to androgen synthesis, which leads the body produces more androgen, a type of male sex hormone. </a:t>
            </a:r>
          </a:p>
          <a:p>
            <a:pPr algn="just">
              <a:lnSpc>
                <a:spcPct val="80000"/>
              </a:lnSpc>
              <a:defRPr/>
            </a:pPr>
            <a:endParaRPr lang="en-AU" altLang="ja-JP" sz="2400" b="1" dirty="0">
              <a:latin typeface="+mj-lt"/>
              <a:cs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AU" altLang="ja-JP" sz="2400" b="1" dirty="0">
                <a:latin typeface="+mj-lt"/>
                <a:cs typeface="Arial" charset="0"/>
              </a:rPr>
              <a:t>This causes male characteristics to appear early (or inappropriately).</a:t>
            </a:r>
            <a:endParaRPr lang="en-AU" sz="2400" b="1" dirty="0"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624" y="548680"/>
            <a:ext cx="5911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+mn-lt"/>
              </a:rPr>
              <a:t>21-hydroxylase activity deficiency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381000"/>
            <a:ext cx="89804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1828800" y="88166"/>
            <a:ext cx="5486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sz="2800" b="1" u="sng" dirty="0">
                <a:solidFill>
                  <a:srgbClr val="FF0000"/>
                </a:solidFill>
              </a:rPr>
              <a:t>Release of insulin by </a:t>
            </a:r>
            <a:r>
              <a:rPr lang="el-GR" sz="2800" b="1" u="sng" dirty="0">
                <a:solidFill>
                  <a:srgbClr val="FF0000"/>
                </a:solidFill>
              </a:rPr>
              <a:t>β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AU" sz="2800" b="1" u="sng" dirty="0">
                <a:solidFill>
                  <a:srgbClr val="FF0000"/>
                </a:solidFill>
              </a:rPr>
              <a:t>cells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686800" cy="6507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ja-JP" sz="2400" b="1" u="sng" dirty="0">
                <a:solidFill>
                  <a:srgbClr val="FF0000"/>
                </a:solidFill>
              </a:rPr>
              <a:t>Stimulation and Inhibition of Insulin Release</a:t>
            </a:r>
          </a:p>
          <a:p>
            <a:pPr eaLnBrk="1" hangingPunct="1">
              <a:lnSpc>
                <a:spcPct val="80000"/>
              </a:lnSpc>
            </a:pPr>
            <a:endParaRPr lang="en-AU" altLang="ja-JP" sz="2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000" b="1" dirty="0"/>
              <a:t>1- Blood glucose concentration. The threshold for insulin release is approximately 80 mg glucose/</a:t>
            </a:r>
            <a:r>
              <a:rPr lang="en-AU" altLang="ja-JP" sz="2000" b="1" dirty="0" err="1"/>
              <a:t>dL</a:t>
            </a:r>
            <a:r>
              <a:rPr lang="en-AU" altLang="ja-JP" sz="2000" b="1" dirty="0"/>
              <a:t>. Above 80 mg/</a:t>
            </a:r>
            <a:r>
              <a:rPr lang="en-AU" altLang="ja-JP" sz="2000" b="1" dirty="0" err="1"/>
              <a:t>dL</a:t>
            </a:r>
            <a:r>
              <a:rPr lang="en-AU" altLang="ja-JP" sz="2000" b="1" dirty="0"/>
              <a:t>, the rate of insulin release is proportional to the glucose concentration.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AU" altLang="ja-JP" sz="2000" b="1" dirty="0"/>
          </a:p>
          <a:p>
            <a:pPr algn="just" eaLnBrk="1" hangingPunct="1">
              <a:lnSpc>
                <a:spcPct val="80000"/>
              </a:lnSpc>
            </a:pPr>
            <a:r>
              <a:rPr lang="en-AU" altLang="ja-JP" sz="2000" b="1" dirty="0"/>
              <a:t>Insulin is rapidly removed from the circulation and degraded by the liver (and, to a lesser extent, by kidney and skeletal muscle), so that blood insulin levels decrease rapidly once the rate of secretion slows.</a:t>
            </a:r>
          </a:p>
          <a:p>
            <a:pPr algn="just" eaLnBrk="1" hangingPunct="1">
              <a:lnSpc>
                <a:spcPct val="80000"/>
              </a:lnSpc>
            </a:pPr>
            <a:endParaRPr lang="en-AU" altLang="ja-JP" sz="2000" b="1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AU" altLang="ja-JP" sz="2000" b="1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000" b="1" dirty="0"/>
              <a:t>2-Certain amino acids also can stimulate insulin secretion, although the amount of insulin released during a high-protein meal is very much lower than that released by a high-carbohydrate meal.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AU" altLang="ja-JP" sz="2000" b="1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000" b="1" dirty="0"/>
              <a:t>3- Gastric inhibitory polypeptide (GIP, a gut hormone released after the ingestion of food) also aids in insulin release.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AU" altLang="ja-JP" sz="2000" b="1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AU" altLang="ja-JP" sz="2000" b="1" dirty="0"/>
              <a:t>4- </a:t>
            </a:r>
            <a:r>
              <a:rPr lang="en-AU" sz="2000" b="1" dirty="0"/>
              <a:t>Epinephrine, </a:t>
            </a:r>
            <a:r>
              <a:rPr lang="en-AU" sz="2000" b="1" dirty="0" err="1"/>
              <a:t>norepinephrine</a:t>
            </a:r>
            <a:r>
              <a:rPr lang="en-AU" sz="2000" b="1" dirty="0"/>
              <a:t> and </a:t>
            </a:r>
            <a:r>
              <a:rPr lang="en-AU" sz="2000" b="1" dirty="0" err="1"/>
              <a:t>cortisol</a:t>
            </a:r>
            <a:r>
              <a:rPr lang="en-AU" sz="2000" b="1" dirty="0"/>
              <a:t> </a:t>
            </a:r>
            <a:r>
              <a:rPr lang="en-AU" altLang="ja-JP" sz="2000" b="1" dirty="0"/>
              <a:t>decreases the release of insulin.</a:t>
            </a:r>
            <a:endParaRPr lang="en-US" sz="2000" b="1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1340768"/>
            <a:ext cx="8763000" cy="448396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AU" altLang="ja-JP" sz="2400" b="1" dirty="0"/>
              <a:t>     Another enzyme deficiency in this group of diseases is that of 11-β </a:t>
            </a:r>
            <a:r>
              <a:rPr lang="en-AU" altLang="ja-JP" sz="2400" b="1" dirty="0" err="1"/>
              <a:t>hydroxylase</a:t>
            </a:r>
            <a:r>
              <a:rPr lang="en-AU" altLang="ja-JP" sz="2400" b="1" dirty="0"/>
              <a:t>, which results in the accumulation of  11-deoxycorticosterone. </a:t>
            </a:r>
          </a:p>
          <a:p>
            <a:pPr algn="just" eaLnBrk="1" hangingPunct="1"/>
            <a:endParaRPr lang="en-AU" altLang="ja-JP" sz="2400" b="1" dirty="0"/>
          </a:p>
          <a:p>
            <a:pPr algn="just" eaLnBrk="1" hangingPunct="1"/>
            <a:r>
              <a:rPr lang="en-AU" altLang="ja-JP" sz="2400" b="1" dirty="0"/>
              <a:t>In this form of CAH, 11-deoxycortisol also accumulates, but its biological activity is minimal, and no specific clinical signs and symptoms result.  </a:t>
            </a:r>
          </a:p>
          <a:p>
            <a:pPr algn="just" eaLnBrk="1" hangingPunct="1"/>
            <a:endParaRPr lang="en-AU" altLang="ja-JP" sz="2400" b="1" dirty="0"/>
          </a:p>
          <a:p>
            <a:pPr algn="just" eaLnBrk="1" hangingPunct="1"/>
            <a:r>
              <a:rPr lang="en-AU" altLang="ja-JP" sz="2400" b="1" dirty="0"/>
              <a:t>The androgen pathway is unaffected, and the increased ACTH levels may increase the levels of adrenal androgens in the blood. </a:t>
            </a:r>
            <a:endParaRPr lang="en-US" sz="2400" b="1" dirty="0"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683404"/>
            <a:ext cx="4886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ja-JP" sz="3200" b="1" u="sng" dirty="0">
                <a:solidFill>
                  <a:srgbClr val="FF0000"/>
                </a:solidFill>
                <a:latin typeface="+mn-lt"/>
              </a:rPr>
              <a:t>11-β </a:t>
            </a:r>
            <a:r>
              <a:rPr lang="en-AU" altLang="ja-JP" sz="3200" b="1" u="sng" dirty="0" err="1">
                <a:solidFill>
                  <a:srgbClr val="FF0000"/>
                </a:solidFill>
                <a:latin typeface="+mn-lt"/>
              </a:rPr>
              <a:t>hydroxylase</a:t>
            </a:r>
            <a:r>
              <a:rPr lang="en-AU" altLang="ja-JP" sz="3200" b="1" u="sng" dirty="0">
                <a:solidFill>
                  <a:srgbClr val="FF0000"/>
                </a:solidFill>
                <a:latin typeface="+mn-lt"/>
              </a:rPr>
              <a:t> deficiency</a:t>
            </a:r>
            <a:endParaRPr lang="en-GB" sz="3200" u="sng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2475"/>
            <a:ext cx="7759700" cy="1130301"/>
          </a:xfrm>
        </p:spPr>
        <p:txBody>
          <a:bodyPr lIns="90488" tIns="44450" rIns="90488" bIns="44450"/>
          <a:lstStyle/>
          <a:p>
            <a:pPr algn="l" eaLnBrk="1" hangingPunct="1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Testicular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Steroidogenesis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Production of steroids in the testis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99009"/>
            <a:ext cx="8143875" cy="5286375"/>
          </a:xfrm>
        </p:spPr>
        <p:txBody>
          <a:bodyPr lIns="90488" tIns="44450" rIns="90488" bIns="44450"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main steroid produced in the male is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testosterone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from the </a:t>
            </a: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testis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In addition, the testis makes some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androstenedione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dihydrotestosterone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the male, there is peripheral conversion of testosterone to: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Dihydrotestosterone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(in androgen target tissues, like muscle)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(mostly in adipose tissue).</a:t>
            </a: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438" y="0"/>
            <a:ext cx="3840162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07504" y="237996"/>
            <a:ext cx="5207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ja-JP" sz="3200" b="1" u="sng" dirty="0">
                <a:solidFill>
                  <a:srgbClr val="FF0000"/>
                </a:solidFill>
              </a:rPr>
              <a:t>Testosterone</a:t>
            </a:r>
            <a:r>
              <a:rPr lang="en-AU" altLang="ja-JP" sz="3200" b="1" i="1" dirty="0">
                <a:solidFill>
                  <a:srgbClr val="FF0000"/>
                </a:solidFill>
              </a:rPr>
              <a:t> </a:t>
            </a:r>
          </a:p>
          <a:p>
            <a:r>
              <a:rPr lang="en-AU" altLang="ja-JP" sz="2000" b="1" dirty="0" err="1"/>
              <a:t>Testesterone</a:t>
            </a:r>
            <a:r>
              <a:rPr lang="en-AU" altLang="ja-JP" sz="2000" b="1" dirty="0"/>
              <a:t> is formed by the </a:t>
            </a:r>
            <a:r>
              <a:rPr lang="en-AU" altLang="ja-JP" sz="2000" b="1" u="sng" dirty="0"/>
              <a:t>reduction</a:t>
            </a:r>
            <a:r>
              <a:rPr lang="en-AU" altLang="ja-JP" sz="2000" b="1" dirty="0"/>
              <a:t> of the 17-keto group of </a:t>
            </a:r>
            <a:r>
              <a:rPr lang="en-AU" altLang="ja-JP" sz="2000" b="1" dirty="0" err="1"/>
              <a:t>androstenedione</a:t>
            </a:r>
            <a:r>
              <a:rPr lang="en-AU" altLang="ja-JP" sz="2000" b="1" dirty="0"/>
              <a:t> by </a:t>
            </a:r>
            <a:r>
              <a:rPr lang="en-AU" sz="2000" b="1" dirty="0"/>
              <a:t>17β-Hydroxysteroid </a:t>
            </a:r>
            <a:r>
              <a:rPr lang="en-AU" sz="2000" b="1" dirty="0" err="1"/>
              <a:t>Dehydrogenase</a:t>
            </a:r>
            <a:r>
              <a:rPr lang="en-AU" sz="2000" b="1" dirty="0"/>
              <a:t> </a:t>
            </a:r>
            <a:r>
              <a:rPr lang="en-AU" altLang="ja-JP" sz="2000" b="1" dirty="0"/>
              <a:t>enzyme </a:t>
            </a:r>
          </a:p>
          <a:p>
            <a:endParaRPr lang="en-US" altLang="ja-JP" sz="2000" b="1" dirty="0"/>
          </a:p>
          <a:p>
            <a:r>
              <a:rPr lang="en-AU" sz="2000" b="1" dirty="0"/>
              <a:t>Testosterone can be converted into a much more potent </a:t>
            </a:r>
            <a:r>
              <a:rPr lang="en-AU" sz="2000" b="1" dirty="0" err="1"/>
              <a:t>dihydrotestosterone</a:t>
            </a:r>
            <a:r>
              <a:rPr lang="en-AU" sz="2000" b="1" dirty="0"/>
              <a:t> by 5</a:t>
            </a:r>
            <a:r>
              <a:rPr lang="el-GR" sz="2000" b="1" dirty="0"/>
              <a:t>α</a:t>
            </a:r>
            <a:r>
              <a:rPr lang="en-US" sz="2000" b="1" dirty="0"/>
              <a:t>-</a:t>
            </a:r>
            <a:r>
              <a:rPr lang="en-AU" sz="2000" b="1" dirty="0" err="1"/>
              <a:t>reductase</a:t>
            </a:r>
            <a:r>
              <a:rPr lang="en-AU" sz="2000" b="1" dirty="0"/>
              <a:t> enzyme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3851275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5300" y="4851400"/>
            <a:ext cx="1614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5029200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8305800" y="4114800"/>
            <a:ext cx="6096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6" name="Oval 10"/>
          <p:cNvSpPr>
            <a:spLocks noChangeArrowheads="1"/>
          </p:cNvSpPr>
          <p:nvPr/>
        </p:nvSpPr>
        <p:spPr bwMode="auto">
          <a:xfrm>
            <a:off x="1676400" y="5791200"/>
            <a:ext cx="5334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-100013"/>
            <a:ext cx="8401050" cy="1143001"/>
          </a:xfrm>
        </p:spPr>
        <p:txBody>
          <a:bodyPr/>
          <a:lstStyle/>
          <a:p>
            <a:pPr algn="l" eaLnBrk="1" hangingPunct="1"/>
            <a:r>
              <a:rPr lang="en-US" sz="3200" b="1">
                <a:solidFill>
                  <a:srgbClr val="FF0000"/>
                </a:solidFill>
              </a:rPr>
              <a:t> Testosterone &amp; DHT biosynthesis</a:t>
            </a:r>
            <a:endParaRPr lang="ar-JO" sz="3200" b="1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63625"/>
            <a:ext cx="8401050" cy="4525963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Dihydrotestosterone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(DHT)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is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 potent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androgen, it is formed from testosterone, by the reduction of the A ring through the action of the enzyme </a:t>
            </a:r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l-G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Reductase</a:t>
            </a:r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(NADPH-dependent).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Testosterone thus can be considered as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pro-hormone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since it is converted into a much more potent compound (DHT) and since most of this conversion occurs outside the testis.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testis also produce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l-G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estradiol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 in small amounts, but most of the estrogens produced by the male are derived from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peripheral aromatization of testosterone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-171400"/>
            <a:ext cx="8401050" cy="4525963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Testicular Androgens: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latin typeface="Arial" pitchFamily="34" charset="0"/>
                <a:cs typeface="Arial" pitchFamily="34" charset="0"/>
              </a:rPr>
              <a:t>Pregnenolone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is formed from cholesterol in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mitochondria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The conversion of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pregnenolone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to testosterone requires enzymes which are found in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of the testis cells.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The conversion of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pregnenolone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to testosterone may occur through the 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∆4 "Progesterone Pathway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“  or  by 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DHEA or ∆5 pathway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which appears to be most important in humans.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 it requires the following 5 enzymes: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l-G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Hydroxysteroid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dehydrogenase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(3beta-HSD) and ∆5-4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Isomerase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17alpha-Hydroxylase and C17,20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Lyase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17beta-Hydroxysteroid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Dehydrogenase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(17beta-HSD).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HTPath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087383"/>
            <a:ext cx="90773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785938" y="1015946"/>
            <a:ext cx="6572250" cy="28575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28625" y="5087883"/>
            <a:ext cx="6000750" cy="214313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951111"/>
            <a:ext cx="1827936" cy="461665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∆ 5 pathway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1736" y="5013176"/>
            <a:ext cx="1827936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∆ 4 pathway </a:t>
            </a:r>
          </a:p>
        </p:txBody>
      </p:sp>
      <p:sp>
        <p:nvSpPr>
          <p:cNvPr id="10251" name="TextBox 6"/>
          <p:cNvSpPr txBox="1">
            <a:spLocks noChangeArrowheads="1"/>
          </p:cNvSpPr>
          <p:nvPr/>
        </p:nvSpPr>
        <p:spPr bwMode="auto">
          <a:xfrm>
            <a:off x="179512" y="188640"/>
            <a:ext cx="4569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Testosterone biosynthesis</a:t>
            </a:r>
          </a:p>
        </p:txBody>
      </p:sp>
      <p:sp>
        <p:nvSpPr>
          <p:cNvPr id="12" name="Oval 11"/>
          <p:cNvSpPr/>
          <p:nvPr/>
        </p:nvSpPr>
        <p:spPr>
          <a:xfrm>
            <a:off x="7643813" y="6373758"/>
            <a:ext cx="428625" cy="28575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5398678" y="3106827"/>
            <a:ext cx="3357586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17 </a:t>
            </a:r>
            <a:r>
              <a:rPr lang="en-US" sz="2400" b="1" dirty="0">
                <a:solidFill>
                  <a:srgbClr val="C00000"/>
                </a:solidFill>
                <a:latin typeface="Symbol" pitchFamily="18" charset="2"/>
                <a:cs typeface="+mn-cs"/>
              </a:rPr>
              <a:t>b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-HSD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5151</TotalTime>
  <Words>2320</Words>
  <Application>Microsoft Office PowerPoint</Application>
  <PresentationFormat>On-screen Show (4:3)</PresentationFormat>
  <Paragraphs>268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Testicular Steroidogenesis  Production of steroids in the testis</vt:lpstr>
      <vt:lpstr>PowerPoint Presentation</vt:lpstr>
      <vt:lpstr> Testosterone &amp; DHT biosynthesis</vt:lpstr>
      <vt:lpstr>PowerPoint Presentation</vt:lpstr>
      <vt:lpstr>PowerPoint Presentation</vt:lpstr>
      <vt:lpstr>Ovarian steroidogenesis</vt:lpstr>
      <vt:lpstr>Estrogen sources</vt:lpstr>
      <vt:lpstr>Estrogen synthesis</vt:lpstr>
      <vt:lpstr>PowerPoint Presentation</vt:lpstr>
      <vt:lpstr>PowerPoint Presentation</vt:lpstr>
      <vt:lpstr>PowerPoint Presentation</vt:lpstr>
      <vt:lpstr>Regulation of Metabolism </vt:lpstr>
      <vt:lpstr>PowerPoint Presentation</vt:lpstr>
      <vt:lpstr>Blood glucose 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Epinephrine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Steroidogenesis 2</dc:title>
  <dc:creator>Prof Sameeh</dc:creator>
  <cp:lastModifiedBy>شهد عبد المجيد صالح الايوبين المعايطه</cp:lastModifiedBy>
  <cp:revision>940</cp:revision>
  <dcterms:created xsi:type="dcterms:W3CDTF">2012-12-22T21:25:18Z</dcterms:created>
  <dcterms:modified xsi:type="dcterms:W3CDTF">2023-05-11T08:59:19Z</dcterms:modified>
</cp:coreProperties>
</file>