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98"/>
  </p:notesMasterIdLst>
  <p:sldIdLst>
    <p:sldId id="352"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7"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257" r:id="rId51"/>
    <p:sldId id="258" r:id="rId52"/>
    <p:sldId id="259" r:id="rId53"/>
    <p:sldId id="260" r:id="rId54"/>
    <p:sldId id="261" r:id="rId55"/>
    <p:sldId id="262" r:id="rId56"/>
    <p:sldId id="263" r:id="rId57"/>
    <p:sldId id="264" r:id="rId58"/>
    <p:sldId id="265" r:id="rId59"/>
    <p:sldId id="266" r:id="rId60"/>
    <p:sldId id="267" r:id="rId61"/>
    <p:sldId id="268" r:id="rId62"/>
    <p:sldId id="271" r:id="rId63"/>
    <p:sldId id="270" r:id="rId64"/>
    <p:sldId id="269" r:id="rId65"/>
    <p:sldId id="272" r:id="rId66"/>
    <p:sldId id="273" r:id="rId67"/>
    <p:sldId id="274" r:id="rId68"/>
    <p:sldId id="275" r:id="rId69"/>
    <p:sldId id="276" r:id="rId70"/>
    <p:sldId id="277" r:id="rId71"/>
    <p:sldId id="278" r:id="rId72"/>
    <p:sldId id="279" r:id="rId73"/>
    <p:sldId id="280" r:id="rId74"/>
    <p:sldId id="281" r:id="rId75"/>
    <p:sldId id="282" r:id="rId76"/>
    <p:sldId id="283" r:id="rId77"/>
    <p:sldId id="284" r:id="rId78"/>
    <p:sldId id="285" r:id="rId79"/>
    <p:sldId id="286" r:id="rId80"/>
    <p:sldId id="287" r:id="rId81"/>
    <p:sldId id="288" r:id="rId82"/>
    <p:sldId id="289" r:id="rId83"/>
    <p:sldId id="342" r:id="rId84"/>
    <p:sldId id="343" r:id="rId85"/>
    <p:sldId id="344" r:id="rId86"/>
    <p:sldId id="345" r:id="rId87"/>
    <p:sldId id="349" r:id="rId88"/>
    <p:sldId id="350" r:id="rId89"/>
    <p:sldId id="347" r:id="rId90"/>
    <p:sldId id="348" r:id="rId91"/>
    <p:sldId id="290" r:id="rId92"/>
    <p:sldId id="291" r:id="rId93"/>
    <p:sldId id="292" r:id="rId94"/>
    <p:sldId id="293" r:id="rId95"/>
    <p:sldId id="294" r:id="rId96"/>
    <p:sldId id="35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slide" Target="slides/slide9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CD958-62AA-4C0B-B611-FA14B6C2A5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4000A811-6DE7-434C-9C52-D953124E3E35}">
      <dgm:prSet phldrT="[Text]" custT="1"/>
      <dgm:spPr/>
      <dgm:t>
        <a:bodyPr/>
        <a:lstStyle/>
        <a:p>
          <a:pPr rtl="1"/>
          <a:r>
            <a:rPr lang="en-US" sz="2400" b="1" dirty="0" smtClean="0"/>
            <a:t>TVUS</a:t>
          </a:r>
          <a:r>
            <a:rPr lang="en-US" sz="1800" dirty="0" smtClean="0"/>
            <a:t>  Can diagnose</a:t>
          </a:r>
          <a:endParaRPr lang="ar-JO" sz="1800" dirty="0"/>
        </a:p>
      </dgm:t>
    </dgm:pt>
    <dgm:pt modelId="{BBE778E9-EF71-4ED2-BD7E-8A1DCCA7AD6D}" type="parTrans" cxnId="{58499055-FB48-4348-BA78-1E11B60A5D66}">
      <dgm:prSet/>
      <dgm:spPr/>
      <dgm:t>
        <a:bodyPr/>
        <a:lstStyle/>
        <a:p>
          <a:pPr rtl="1"/>
          <a:endParaRPr lang="ar-JO"/>
        </a:p>
      </dgm:t>
    </dgm:pt>
    <dgm:pt modelId="{08CDDF0C-1F06-445F-884F-7436CED464D6}" type="sibTrans" cxnId="{58499055-FB48-4348-BA78-1E11B60A5D66}">
      <dgm:prSet/>
      <dgm:spPr/>
      <dgm:t>
        <a:bodyPr/>
        <a:lstStyle/>
        <a:p>
          <a:pPr rtl="1"/>
          <a:endParaRPr lang="ar-JO"/>
        </a:p>
      </dgm:t>
    </dgm:pt>
    <dgm:pt modelId="{A73A6565-BB9A-4A1E-8DD6-0F1A72737317}">
      <dgm:prSet phldrT="[Text]" custT="1"/>
      <dgm:spPr/>
      <dgm:t>
        <a:bodyPr/>
        <a:lstStyle/>
        <a:p>
          <a:pPr rtl="1"/>
          <a:r>
            <a:rPr lang="en-US" sz="1400" b="1" dirty="0" smtClean="0"/>
            <a:t>Diagnose an ectopic pregnancy </a:t>
          </a:r>
        </a:p>
        <a:p>
          <a:pPr rtl="1"/>
          <a:r>
            <a:rPr lang="en-US" sz="1400" b="1" dirty="0" smtClean="0"/>
            <a:t>(</a:t>
          </a:r>
          <a:r>
            <a:rPr lang="en-US" sz="1400" dirty="0" smtClean="0"/>
            <a:t>a gestational sac with a yolk sac or embryo (with or without a heartbeat) outside of the uterus</a:t>
          </a:r>
          <a:r>
            <a:rPr lang="ar-JO" sz="1400" dirty="0" smtClean="0"/>
            <a:t>)</a:t>
          </a:r>
          <a:endParaRPr lang="ar-JO" sz="1400" dirty="0"/>
        </a:p>
      </dgm:t>
    </dgm:pt>
    <dgm:pt modelId="{15477147-8D8C-4F6C-931E-A72B7F1D8B51}" type="parTrans" cxnId="{55E98422-24CF-4288-87D7-FE1906FFB265}">
      <dgm:prSet/>
      <dgm:spPr/>
      <dgm:t>
        <a:bodyPr/>
        <a:lstStyle/>
        <a:p>
          <a:pPr rtl="1"/>
          <a:endParaRPr lang="ar-JO"/>
        </a:p>
      </dgm:t>
    </dgm:pt>
    <dgm:pt modelId="{3748D6CD-9704-475A-96EB-5D65897C3E2F}" type="sibTrans" cxnId="{55E98422-24CF-4288-87D7-FE1906FFB265}">
      <dgm:prSet/>
      <dgm:spPr/>
      <dgm:t>
        <a:bodyPr/>
        <a:lstStyle/>
        <a:p>
          <a:pPr rtl="1"/>
          <a:endParaRPr lang="ar-JO"/>
        </a:p>
      </dgm:t>
    </dgm:pt>
    <dgm:pt modelId="{C401B054-E7B9-4E30-8CBF-CFF47534D955}">
      <dgm:prSet phldrT="[Text]" custT="1"/>
      <dgm:spPr/>
      <dgm:t>
        <a:bodyPr/>
        <a:lstStyle/>
        <a:p>
          <a:pPr rtl="1"/>
          <a:r>
            <a:rPr lang="en-US" sz="1400" b="1" dirty="0" smtClean="0"/>
            <a:t>suggestive, but not diagnostic, of ectopic pregnancy</a:t>
          </a:r>
        </a:p>
        <a:p>
          <a:pPr rtl="1"/>
          <a:r>
            <a:rPr lang="en-US" sz="1400" dirty="0" smtClean="0"/>
            <a:t>1- A complex </a:t>
          </a:r>
          <a:r>
            <a:rPr lang="en-US" sz="1400" dirty="0" err="1" smtClean="0"/>
            <a:t>inhomogenous</a:t>
          </a:r>
          <a:r>
            <a:rPr lang="en-US" sz="1400" dirty="0" smtClean="0"/>
            <a:t> </a:t>
          </a:r>
          <a:r>
            <a:rPr lang="en-US" sz="1400" dirty="0" err="1" smtClean="0"/>
            <a:t>extraovarian</a:t>
          </a:r>
          <a:r>
            <a:rPr lang="en-US" sz="1400" dirty="0" smtClean="0"/>
            <a:t> </a:t>
          </a:r>
          <a:r>
            <a:rPr lang="en-US" sz="1400" dirty="0" err="1" smtClean="0"/>
            <a:t>adnexal</a:t>
          </a:r>
          <a:r>
            <a:rPr lang="en-US" sz="1400" dirty="0" smtClean="0"/>
            <a:t> mass</a:t>
          </a:r>
          <a:endParaRPr lang="ar-JO" sz="1400" dirty="0" smtClean="0"/>
        </a:p>
        <a:p>
          <a:pPr rtl="1"/>
          <a:r>
            <a:rPr lang="en-US" sz="1400" dirty="0" smtClean="0"/>
            <a:t>2- An </a:t>
          </a:r>
          <a:r>
            <a:rPr lang="en-US" sz="1400" dirty="0" err="1" smtClean="0"/>
            <a:t>extraovarian</a:t>
          </a:r>
          <a:r>
            <a:rPr lang="en-US" sz="1400" dirty="0" smtClean="0"/>
            <a:t> </a:t>
          </a:r>
          <a:r>
            <a:rPr lang="en-US" sz="1400" dirty="0" err="1" smtClean="0"/>
            <a:t>adnexal</a:t>
          </a:r>
          <a:r>
            <a:rPr lang="en-US" sz="1400" dirty="0" smtClean="0"/>
            <a:t> mass containing an empty gestational sac (sometimes referred to as a "tubal ring").</a:t>
          </a:r>
          <a:endParaRPr lang="ar-JO" sz="1400" dirty="0"/>
        </a:p>
      </dgm:t>
    </dgm:pt>
    <dgm:pt modelId="{611CE42F-D20D-4FC9-8F5C-428D6657A9F9}" type="parTrans" cxnId="{B43635B8-8FDE-4F0A-8CB7-410CA996028B}">
      <dgm:prSet/>
      <dgm:spPr/>
      <dgm:t>
        <a:bodyPr/>
        <a:lstStyle/>
        <a:p>
          <a:pPr rtl="1"/>
          <a:endParaRPr lang="ar-JO"/>
        </a:p>
      </dgm:t>
    </dgm:pt>
    <dgm:pt modelId="{D2A7E5BD-6255-40AC-82B3-5BFE9E2824BD}" type="sibTrans" cxnId="{B43635B8-8FDE-4F0A-8CB7-410CA996028B}">
      <dgm:prSet/>
      <dgm:spPr/>
      <dgm:t>
        <a:bodyPr/>
        <a:lstStyle/>
        <a:p>
          <a:pPr rtl="1"/>
          <a:endParaRPr lang="ar-JO"/>
        </a:p>
      </dgm:t>
    </dgm:pt>
    <dgm:pt modelId="{F40753ED-320A-4F95-A40C-D70F517D3FF4}">
      <dgm:prSet phldrT="[Text]"/>
      <dgm:spPr/>
      <dgm:t>
        <a:bodyPr/>
        <a:lstStyle/>
        <a:p>
          <a:pPr rtl="1"/>
          <a:r>
            <a:rPr lang="en-US" b="1" dirty="0" smtClean="0"/>
            <a:t>NON DIAGNOSTIC</a:t>
          </a:r>
        </a:p>
        <a:p>
          <a:pPr rtl="1"/>
          <a:r>
            <a:rPr lang="en-US" dirty="0" smtClean="0"/>
            <a:t>may be because the gestation is too early to be visualized on ultrasound</a:t>
          </a:r>
          <a:endParaRPr lang="ar-JO" dirty="0"/>
        </a:p>
      </dgm:t>
    </dgm:pt>
    <dgm:pt modelId="{8E153EA8-8578-4CA1-A249-0D6D46771A38}" type="parTrans" cxnId="{57A60A29-88E3-40DA-8F02-80438143BBCA}">
      <dgm:prSet/>
      <dgm:spPr/>
      <dgm:t>
        <a:bodyPr/>
        <a:lstStyle/>
        <a:p>
          <a:pPr rtl="1"/>
          <a:endParaRPr lang="ar-JO"/>
        </a:p>
      </dgm:t>
    </dgm:pt>
    <dgm:pt modelId="{85F738B2-82C7-4D29-B324-0405CF27AD8C}" type="sibTrans" cxnId="{57A60A29-88E3-40DA-8F02-80438143BBCA}">
      <dgm:prSet/>
      <dgm:spPr/>
      <dgm:t>
        <a:bodyPr/>
        <a:lstStyle/>
        <a:p>
          <a:pPr rtl="1"/>
          <a:endParaRPr lang="ar-JO"/>
        </a:p>
      </dgm:t>
    </dgm:pt>
    <dgm:pt modelId="{999A1EAC-E601-42E4-8E97-FD731334E671}">
      <dgm:prSet phldrT="[Text]" custT="1"/>
      <dgm:spPr/>
      <dgm:t>
        <a:bodyPr/>
        <a:lstStyle/>
        <a:p>
          <a:pPr rtl="1"/>
          <a:r>
            <a:rPr lang="en-US" sz="1400" dirty="0" smtClean="0"/>
            <a:t>gestational sac with a yolk sac or embryo (with or without a heartbeat) in the uterus</a:t>
          </a:r>
          <a:endParaRPr lang="ar-JO" sz="1400" dirty="0"/>
        </a:p>
      </dgm:t>
    </dgm:pt>
    <dgm:pt modelId="{8A7BDE8F-4226-4FA3-A999-DAB7CD818A1D}" type="parTrans" cxnId="{B789A399-0769-453A-853D-A7C01DF36F91}">
      <dgm:prSet/>
      <dgm:spPr/>
      <dgm:t>
        <a:bodyPr/>
        <a:lstStyle/>
        <a:p>
          <a:pPr rtl="1"/>
          <a:endParaRPr lang="ar-JO"/>
        </a:p>
      </dgm:t>
    </dgm:pt>
    <dgm:pt modelId="{70EE3DF2-165C-4793-BBAC-1E0306F98D05}" type="sibTrans" cxnId="{B789A399-0769-453A-853D-A7C01DF36F91}">
      <dgm:prSet/>
      <dgm:spPr/>
      <dgm:t>
        <a:bodyPr/>
        <a:lstStyle/>
        <a:p>
          <a:pPr rtl="1"/>
          <a:endParaRPr lang="ar-JO"/>
        </a:p>
      </dgm:t>
    </dgm:pt>
    <dgm:pt modelId="{CCA663D2-1F97-43BD-A1AA-F9E60F813D2C}">
      <dgm:prSet phldrT="[Text]"/>
      <dgm:spPr/>
      <dgm:t>
        <a:bodyPr/>
        <a:lstStyle/>
        <a:p>
          <a:pPr rtl="1"/>
          <a:r>
            <a:rPr lang="en-US" b="1" dirty="0" smtClean="0"/>
            <a:t>Ectopic pregnancy</a:t>
          </a:r>
          <a:endParaRPr lang="ar-JO" b="1" dirty="0"/>
        </a:p>
      </dgm:t>
    </dgm:pt>
    <dgm:pt modelId="{6E269034-BD27-42CE-9F70-1CA8BBE94155}" type="parTrans" cxnId="{816A9E64-7BAC-4D32-A231-5C2710A5C0AF}">
      <dgm:prSet/>
      <dgm:spPr/>
      <dgm:t>
        <a:bodyPr/>
        <a:lstStyle/>
        <a:p>
          <a:pPr rtl="1"/>
          <a:endParaRPr lang="ar-JO"/>
        </a:p>
      </dgm:t>
    </dgm:pt>
    <dgm:pt modelId="{AE12EF89-A835-4EBB-8C81-6A0B404B8E41}" type="sibTrans" cxnId="{816A9E64-7BAC-4D32-A231-5C2710A5C0AF}">
      <dgm:prSet/>
      <dgm:spPr/>
      <dgm:t>
        <a:bodyPr/>
        <a:lstStyle/>
        <a:p>
          <a:pPr rtl="1"/>
          <a:endParaRPr lang="ar-JO"/>
        </a:p>
      </dgm:t>
    </dgm:pt>
    <dgm:pt modelId="{0CC799D4-2B45-43B7-9D0B-AAD9D22DDB9C}">
      <dgm:prSet phldrT="[Text]"/>
      <dgm:spPr/>
      <dgm:t>
        <a:bodyPr/>
        <a:lstStyle/>
        <a:p>
          <a:pPr rtl="1"/>
          <a:r>
            <a:rPr lang="en-US" b="1" dirty="0" smtClean="0"/>
            <a:t>IUP</a:t>
          </a:r>
          <a:endParaRPr lang="ar-JO" b="1" dirty="0"/>
        </a:p>
      </dgm:t>
    </dgm:pt>
    <dgm:pt modelId="{015828C7-CB85-4345-89B0-D4AA66A3141A}" type="parTrans" cxnId="{8B73D7DB-A36F-4820-ACFC-D2A20ABCC03A}">
      <dgm:prSet/>
      <dgm:spPr/>
      <dgm:t>
        <a:bodyPr/>
        <a:lstStyle/>
        <a:p>
          <a:pPr rtl="1"/>
          <a:endParaRPr lang="ar-JO"/>
        </a:p>
      </dgm:t>
    </dgm:pt>
    <dgm:pt modelId="{1ADF5441-BFFF-4CF0-82F7-F0787EC34741}" type="sibTrans" cxnId="{8B73D7DB-A36F-4820-ACFC-D2A20ABCC03A}">
      <dgm:prSet/>
      <dgm:spPr/>
      <dgm:t>
        <a:bodyPr/>
        <a:lstStyle/>
        <a:p>
          <a:pPr rtl="1"/>
          <a:endParaRPr lang="ar-JO"/>
        </a:p>
      </dgm:t>
    </dgm:pt>
    <dgm:pt modelId="{71E9CA09-E2F8-4072-B9DD-F1AFDE8C5A8B}">
      <dgm:prSet phldrT="[Text]" custT="1"/>
      <dgm:spPr/>
      <dgm:t>
        <a:bodyPr/>
        <a:lstStyle/>
        <a:p>
          <a:pPr rtl="1"/>
          <a:r>
            <a:rPr lang="en-US" sz="1400" b="1" dirty="0" smtClean="0"/>
            <a:t>suggestive of ectopic rupture</a:t>
          </a:r>
          <a:endParaRPr lang="en-US" sz="1400" dirty="0" smtClean="0"/>
        </a:p>
        <a:p>
          <a:pPr rtl="1"/>
          <a:r>
            <a:rPr lang="en-US" sz="1400" dirty="0" smtClean="0"/>
            <a:t>•A finding of echogenic fluid (consistent with blood) in the pelvic cul-de-sac and/or abdomen may be consistent with rupture of an ectopic pregnancy</a:t>
          </a:r>
          <a:endParaRPr lang="ar-JO" sz="1400" dirty="0"/>
        </a:p>
      </dgm:t>
    </dgm:pt>
    <dgm:pt modelId="{8B994166-2F17-4FFD-9DC4-5F13B80B4523}" type="sibTrans" cxnId="{DD66F216-CF8C-48DA-9BFA-86DF48A5D0F1}">
      <dgm:prSet/>
      <dgm:spPr/>
      <dgm:t>
        <a:bodyPr/>
        <a:lstStyle/>
        <a:p>
          <a:pPr rtl="1"/>
          <a:endParaRPr lang="ar-JO"/>
        </a:p>
      </dgm:t>
    </dgm:pt>
    <dgm:pt modelId="{FB55B162-46D4-42EC-A0CA-36D047D7FC34}" type="parTrans" cxnId="{DD66F216-CF8C-48DA-9BFA-86DF48A5D0F1}">
      <dgm:prSet/>
      <dgm:spPr/>
      <dgm:t>
        <a:bodyPr/>
        <a:lstStyle/>
        <a:p>
          <a:pPr rtl="1"/>
          <a:endParaRPr lang="ar-JO"/>
        </a:p>
      </dgm:t>
    </dgm:pt>
    <dgm:pt modelId="{FEAD15EB-8267-4E71-AB83-F019F829C576}" type="pres">
      <dgm:prSet presAssocID="{325CD958-62AA-4C0B-B611-FA14B6C2A551}" presName="hierChild1" presStyleCnt="0">
        <dgm:presLayoutVars>
          <dgm:chPref val="1"/>
          <dgm:dir/>
          <dgm:animOne val="branch"/>
          <dgm:animLvl val="lvl"/>
          <dgm:resizeHandles/>
        </dgm:presLayoutVars>
      </dgm:prSet>
      <dgm:spPr/>
      <dgm:t>
        <a:bodyPr/>
        <a:lstStyle/>
        <a:p>
          <a:endParaRPr lang="en-US"/>
        </a:p>
      </dgm:t>
    </dgm:pt>
    <dgm:pt modelId="{D2A8A584-382C-4FD4-B63D-9999560F63BE}" type="pres">
      <dgm:prSet presAssocID="{4000A811-6DE7-434C-9C52-D953124E3E35}" presName="hierRoot1" presStyleCnt="0"/>
      <dgm:spPr/>
    </dgm:pt>
    <dgm:pt modelId="{109EF435-0F25-4A69-9226-EC5652319254}" type="pres">
      <dgm:prSet presAssocID="{4000A811-6DE7-434C-9C52-D953124E3E35}" presName="composite" presStyleCnt="0"/>
      <dgm:spPr/>
    </dgm:pt>
    <dgm:pt modelId="{7B841ECF-7078-4A92-A4CE-46F95B439736}" type="pres">
      <dgm:prSet presAssocID="{4000A811-6DE7-434C-9C52-D953124E3E35}" presName="background" presStyleLbl="node0" presStyleIdx="0" presStyleCnt="1"/>
      <dgm:spPr/>
    </dgm:pt>
    <dgm:pt modelId="{0D04E272-DBB2-42B5-B800-DCE8F1385119}" type="pres">
      <dgm:prSet presAssocID="{4000A811-6DE7-434C-9C52-D953124E3E35}" presName="text" presStyleLbl="fgAcc0" presStyleIdx="0" presStyleCnt="1" custScaleX="228421" custScaleY="146338" custLinFactNeighborX="-55051" custLinFactNeighborY="-68385">
        <dgm:presLayoutVars>
          <dgm:chPref val="3"/>
        </dgm:presLayoutVars>
      </dgm:prSet>
      <dgm:spPr/>
      <dgm:t>
        <a:bodyPr/>
        <a:lstStyle/>
        <a:p>
          <a:pPr rtl="1"/>
          <a:endParaRPr lang="ar-JO"/>
        </a:p>
      </dgm:t>
    </dgm:pt>
    <dgm:pt modelId="{5803073C-DA55-426E-8FE3-1D44E05172B1}" type="pres">
      <dgm:prSet presAssocID="{4000A811-6DE7-434C-9C52-D953124E3E35}" presName="hierChild2" presStyleCnt="0"/>
      <dgm:spPr/>
    </dgm:pt>
    <dgm:pt modelId="{FE4A2376-AFF5-4661-8714-37DAB6218BA1}" type="pres">
      <dgm:prSet presAssocID="{6E269034-BD27-42CE-9F70-1CA8BBE94155}" presName="Name10" presStyleLbl="parChTrans1D2" presStyleIdx="0" presStyleCnt="3"/>
      <dgm:spPr/>
      <dgm:t>
        <a:bodyPr/>
        <a:lstStyle/>
        <a:p>
          <a:endParaRPr lang="en-US"/>
        </a:p>
      </dgm:t>
    </dgm:pt>
    <dgm:pt modelId="{F322033B-DD7B-4543-A6A2-95CACC7ECAEA}" type="pres">
      <dgm:prSet presAssocID="{CCA663D2-1F97-43BD-A1AA-F9E60F813D2C}" presName="hierRoot2" presStyleCnt="0"/>
      <dgm:spPr/>
    </dgm:pt>
    <dgm:pt modelId="{A2D516AD-9C03-4DC5-BDB4-66E0C73DCCEC}" type="pres">
      <dgm:prSet presAssocID="{CCA663D2-1F97-43BD-A1AA-F9E60F813D2C}" presName="composite2" presStyleCnt="0"/>
      <dgm:spPr/>
    </dgm:pt>
    <dgm:pt modelId="{73AC0992-CF20-420C-9EDD-FAFD8FFB0091}" type="pres">
      <dgm:prSet presAssocID="{CCA663D2-1F97-43BD-A1AA-F9E60F813D2C}" presName="background2" presStyleLbl="node2" presStyleIdx="0" presStyleCnt="3"/>
      <dgm:spPr/>
    </dgm:pt>
    <dgm:pt modelId="{970254A6-F243-42A2-A099-B292165A5560}" type="pres">
      <dgm:prSet presAssocID="{CCA663D2-1F97-43BD-A1AA-F9E60F813D2C}" presName="text2" presStyleLbl="fgAcc2" presStyleIdx="0" presStyleCnt="3" custScaleX="143723" custScaleY="54417" custLinFactNeighborX="-59080" custLinFactNeighborY="-50639">
        <dgm:presLayoutVars>
          <dgm:chPref val="3"/>
        </dgm:presLayoutVars>
      </dgm:prSet>
      <dgm:spPr/>
      <dgm:t>
        <a:bodyPr/>
        <a:lstStyle/>
        <a:p>
          <a:pPr rtl="1"/>
          <a:endParaRPr lang="ar-JO"/>
        </a:p>
      </dgm:t>
    </dgm:pt>
    <dgm:pt modelId="{03C912D1-445E-4712-9F40-6935DA8FA3D3}" type="pres">
      <dgm:prSet presAssocID="{CCA663D2-1F97-43BD-A1AA-F9E60F813D2C}" presName="hierChild3" presStyleCnt="0"/>
      <dgm:spPr/>
    </dgm:pt>
    <dgm:pt modelId="{DD261DF3-1D1F-44B9-A7FF-C4D0BF9437A1}" type="pres">
      <dgm:prSet presAssocID="{15477147-8D8C-4F6C-931E-A72B7F1D8B51}" presName="Name17" presStyleLbl="parChTrans1D3" presStyleIdx="0" presStyleCnt="4"/>
      <dgm:spPr/>
      <dgm:t>
        <a:bodyPr/>
        <a:lstStyle/>
        <a:p>
          <a:endParaRPr lang="en-US"/>
        </a:p>
      </dgm:t>
    </dgm:pt>
    <dgm:pt modelId="{BB6E3C92-AC8D-4297-9BCF-BD5471C40E94}" type="pres">
      <dgm:prSet presAssocID="{A73A6565-BB9A-4A1E-8DD6-0F1A72737317}" presName="hierRoot3" presStyleCnt="0"/>
      <dgm:spPr/>
    </dgm:pt>
    <dgm:pt modelId="{1878B70E-8CD7-44C6-B77C-703773505E1B}" type="pres">
      <dgm:prSet presAssocID="{A73A6565-BB9A-4A1E-8DD6-0F1A72737317}" presName="composite3" presStyleCnt="0"/>
      <dgm:spPr/>
    </dgm:pt>
    <dgm:pt modelId="{BB957C5D-AA72-466B-9E61-3A9722F50C51}" type="pres">
      <dgm:prSet presAssocID="{A73A6565-BB9A-4A1E-8DD6-0F1A72737317}" presName="background3" presStyleLbl="node3" presStyleIdx="0" presStyleCnt="4"/>
      <dgm:spPr/>
    </dgm:pt>
    <dgm:pt modelId="{8D6C3A81-0EE6-4BCF-9658-F41FC9E8F3FC}" type="pres">
      <dgm:prSet presAssocID="{A73A6565-BB9A-4A1E-8DD6-0F1A72737317}" presName="text3" presStyleLbl="fgAcc3" presStyleIdx="0" presStyleCnt="4" custScaleX="109939" custScaleY="332248" custLinFactNeighborX="1799" custLinFactNeighborY="-1393">
        <dgm:presLayoutVars>
          <dgm:chPref val="3"/>
        </dgm:presLayoutVars>
      </dgm:prSet>
      <dgm:spPr/>
      <dgm:t>
        <a:bodyPr/>
        <a:lstStyle/>
        <a:p>
          <a:pPr rtl="1"/>
          <a:endParaRPr lang="ar-JO"/>
        </a:p>
      </dgm:t>
    </dgm:pt>
    <dgm:pt modelId="{41AC6938-88D6-4074-9920-AA2F4328085E}" type="pres">
      <dgm:prSet presAssocID="{A73A6565-BB9A-4A1E-8DD6-0F1A72737317}" presName="hierChild4" presStyleCnt="0"/>
      <dgm:spPr/>
    </dgm:pt>
    <dgm:pt modelId="{778F25DF-8B69-436E-BA2E-7050474EFA40}" type="pres">
      <dgm:prSet presAssocID="{611CE42F-D20D-4FC9-8F5C-428D6657A9F9}" presName="Name17" presStyleLbl="parChTrans1D3" presStyleIdx="1" presStyleCnt="4"/>
      <dgm:spPr/>
      <dgm:t>
        <a:bodyPr/>
        <a:lstStyle/>
        <a:p>
          <a:endParaRPr lang="en-US"/>
        </a:p>
      </dgm:t>
    </dgm:pt>
    <dgm:pt modelId="{1E2A90AD-F8A8-4252-9022-7CAC2DC34056}" type="pres">
      <dgm:prSet presAssocID="{C401B054-E7B9-4E30-8CBF-CFF47534D955}" presName="hierRoot3" presStyleCnt="0"/>
      <dgm:spPr/>
    </dgm:pt>
    <dgm:pt modelId="{DBB9A800-345D-436F-875F-D9015D2DF575}" type="pres">
      <dgm:prSet presAssocID="{C401B054-E7B9-4E30-8CBF-CFF47534D955}" presName="composite3" presStyleCnt="0"/>
      <dgm:spPr/>
    </dgm:pt>
    <dgm:pt modelId="{D8315062-1B24-4884-9901-B93528B58C7D}" type="pres">
      <dgm:prSet presAssocID="{C401B054-E7B9-4E30-8CBF-CFF47534D955}" presName="background3" presStyleLbl="node3" presStyleIdx="1" presStyleCnt="4"/>
      <dgm:spPr/>
    </dgm:pt>
    <dgm:pt modelId="{50963FC9-FE5D-4822-83F7-DFF28D90A556}" type="pres">
      <dgm:prSet presAssocID="{C401B054-E7B9-4E30-8CBF-CFF47534D955}" presName="text3" presStyleLbl="fgAcc3" presStyleIdx="1" presStyleCnt="4" custScaleX="128997" custScaleY="434609" custLinFactNeighborX="-6070" custLinFactNeighborY="2075">
        <dgm:presLayoutVars>
          <dgm:chPref val="3"/>
        </dgm:presLayoutVars>
      </dgm:prSet>
      <dgm:spPr/>
      <dgm:t>
        <a:bodyPr/>
        <a:lstStyle/>
        <a:p>
          <a:pPr rtl="1"/>
          <a:endParaRPr lang="ar-JO"/>
        </a:p>
      </dgm:t>
    </dgm:pt>
    <dgm:pt modelId="{FC29EA63-49F6-4D25-97CB-BF317AC661F6}" type="pres">
      <dgm:prSet presAssocID="{C401B054-E7B9-4E30-8CBF-CFF47534D955}" presName="hierChild4" presStyleCnt="0"/>
      <dgm:spPr/>
    </dgm:pt>
    <dgm:pt modelId="{6CA84567-DF44-411E-9A09-1BB3AF492E2C}" type="pres">
      <dgm:prSet presAssocID="{FB55B162-46D4-42EC-A0CA-36D047D7FC34}" presName="Name17" presStyleLbl="parChTrans1D3" presStyleIdx="2" presStyleCnt="4"/>
      <dgm:spPr/>
      <dgm:t>
        <a:bodyPr/>
        <a:lstStyle/>
        <a:p>
          <a:endParaRPr lang="en-US"/>
        </a:p>
      </dgm:t>
    </dgm:pt>
    <dgm:pt modelId="{BF215ADD-A15E-4DF2-A984-5C1D7495612E}" type="pres">
      <dgm:prSet presAssocID="{71E9CA09-E2F8-4072-B9DD-F1AFDE8C5A8B}" presName="hierRoot3" presStyleCnt="0"/>
      <dgm:spPr/>
    </dgm:pt>
    <dgm:pt modelId="{2E5BD99C-7F3D-4EFA-879B-8907A5A4AF3C}" type="pres">
      <dgm:prSet presAssocID="{71E9CA09-E2F8-4072-B9DD-F1AFDE8C5A8B}" presName="composite3" presStyleCnt="0"/>
      <dgm:spPr/>
    </dgm:pt>
    <dgm:pt modelId="{21D942FC-0333-4D54-8032-57878EC9A8FF}" type="pres">
      <dgm:prSet presAssocID="{71E9CA09-E2F8-4072-B9DD-F1AFDE8C5A8B}" presName="background3" presStyleLbl="node3" presStyleIdx="2" presStyleCnt="4"/>
      <dgm:spPr/>
    </dgm:pt>
    <dgm:pt modelId="{EB3DF1C0-9F03-49FB-8A6B-CF0CBCE6CA46}" type="pres">
      <dgm:prSet presAssocID="{71E9CA09-E2F8-4072-B9DD-F1AFDE8C5A8B}" presName="text3" presStyleLbl="fgAcc3" presStyleIdx="2" presStyleCnt="4" custScaleX="132487" custScaleY="316869" custLinFactNeighborX="-88" custLinFactNeighborY="83">
        <dgm:presLayoutVars>
          <dgm:chPref val="3"/>
        </dgm:presLayoutVars>
      </dgm:prSet>
      <dgm:spPr/>
      <dgm:t>
        <a:bodyPr/>
        <a:lstStyle/>
        <a:p>
          <a:pPr rtl="1"/>
          <a:endParaRPr lang="ar-JO"/>
        </a:p>
      </dgm:t>
    </dgm:pt>
    <dgm:pt modelId="{01D41233-753E-4790-9E72-A23830631B25}" type="pres">
      <dgm:prSet presAssocID="{71E9CA09-E2F8-4072-B9DD-F1AFDE8C5A8B}" presName="hierChild4" presStyleCnt="0"/>
      <dgm:spPr/>
    </dgm:pt>
    <dgm:pt modelId="{4FB14342-2EE2-4146-81E1-15FCBDE09517}" type="pres">
      <dgm:prSet presAssocID="{8E153EA8-8578-4CA1-A249-0D6D46771A38}" presName="Name10" presStyleLbl="parChTrans1D2" presStyleIdx="1" presStyleCnt="3"/>
      <dgm:spPr/>
      <dgm:t>
        <a:bodyPr/>
        <a:lstStyle/>
        <a:p>
          <a:endParaRPr lang="en-US"/>
        </a:p>
      </dgm:t>
    </dgm:pt>
    <dgm:pt modelId="{E856E3E9-78B7-4382-B7B6-521DB6088BF4}" type="pres">
      <dgm:prSet presAssocID="{F40753ED-320A-4F95-A40C-D70F517D3FF4}" presName="hierRoot2" presStyleCnt="0"/>
      <dgm:spPr/>
    </dgm:pt>
    <dgm:pt modelId="{F285C312-AC5E-4C86-B952-5A05E600A5FA}" type="pres">
      <dgm:prSet presAssocID="{F40753ED-320A-4F95-A40C-D70F517D3FF4}" presName="composite2" presStyleCnt="0"/>
      <dgm:spPr/>
    </dgm:pt>
    <dgm:pt modelId="{B330613C-96BA-4EB8-B822-EF3DAD73099B}" type="pres">
      <dgm:prSet presAssocID="{F40753ED-320A-4F95-A40C-D70F517D3FF4}" presName="background2" presStyleLbl="node2" presStyleIdx="1" presStyleCnt="3"/>
      <dgm:spPr/>
    </dgm:pt>
    <dgm:pt modelId="{4FCDE8FC-AC5F-4178-B48A-AABD157C0D0A}" type="pres">
      <dgm:prSet presAssocID="{F40753ED-320A-4F95-A40C-D70F517D3FF4}" presName="text2" presStyleLbl="fgAcc2" presStyleIdx="1" presStyleCnt="3" custScaleX="110026" custScaleY="162039" custLinFactX="30038" custLinFactNeighborX="100000" custLinFactNeighborY="-48781">
        <dgm:presLayoutVars>
          <dgm:chPref val="3"/>
        </dgm:presLayoutVars>
      </dgm:prSet>
      <dgm:spPr/>
      <dgm:t>
        <a:bodyPr/>
        <a:lstStyle/>
        <a:p>
          <a:pPr rtl="1"/>
          <a:endParaRPr lang="ar-JO"/>
        </a:p>
      </dgm:t>
    </dgm:pt>
    <dgm:pt modelId="{437920E6-C45E-4E37-A75E-BB30C6A52A07}" type="pres">
      <dgm:prSet presAssocID="{F40753ED-320A-4F95-A40C-D70F517D3FF4}" presName="hierChild3" presStyleCnt="0"/>
      <dgm:spPr/>
    </dgm:pt>
    <dgm:pt modelId="{BBFED285-1729-4B8D-A5F4-6C0640FB905E}" type="pres">
      <dgm:prSet presAssocID="{015828C7-CB85-4345-89B0-D4AA66A3141A}" presName="Name10" presStyleLbl="parChTrans1D2" presStyleIdx="2" presStyleCnt="3"/>
      <dgm:spPr/>
      <dgm:t>
        <a:bodyPr/>
        <a:lstStyle/>
        <a:p>
          <a:endParaRPr lang="en-US"/>
        </a:p>
      </dgm:t>
    </dgm:pt>
    <dgm:pt modelId="{1A15205D-FFD9-41EE-9271-A2BEE23F790D}" type="pres">
      <dgm:prSet presAssocID="{0CC799D4-2B45-43B7-9D0B-AAD9D22DDB9C}" presName="hierRoot2" presStyleCnt="0"/>
      <dgm:spPr/>
    </dgm:pt>
    <dgm:pt modelId="{F5B95DBE-07AC-40FB-9AE1-E098FFF76786}" type="pres">
      <dgm:prSet presAssocID="{0CC799D4-2B45-43B7-9D0B-AAD9D22DDB9C}" presName="composite2" presStyleCnt="0"/>
      <dgm:spPr/>
    </dgm:pt>
    <dgm:pt modelId="{7B243AD3-1FF1-4D3B-96B8-A4C89FAD69A8}" type="pres">
      <dgm:prSet presAssocID="{0CC799D4-2B45-43B7-9D0B-AAD9D22DDB9C}" presName="background2" presStyleLbl="node2" presStyleIdx="2" presStyleCnt="3"/>
      <dgm:spPr/>
    </dgm:pt>
    <dgm:pt modelId="{2C0FD0BC-DAF0-4B18-A7C4-9B635F0ACCBF}" type="pres">
      <dgm:prSet presAssocID="{0CC799D4-2B45-43B7-9D0B-AAD9D22DDB9C}" presName="text2" presStyleLbl="fgAcc2" presStyleIdx="2" presStyleCnt="3" custScaleX="65292" custScaleY="102190" custLinFactX="-36700" custLinFactNeighborX="-100000" custLinFactNeighborY="-50639">
        <dgm:presLayoutVars>
          <dgm:chPref val="3"/>
        </dgm:presLayoutVars>
      </dgm:prSet>
      <dgm:spPr/>
      <dgm:t>
        <a:bodyPr/>
        <a:lstStyle/>
        <a:p>
          <a:endParaRPr lang="en-US"/>
        </a:p>
      </dgm:t>
    </dgm:pt>
    <dgm:pt modelId="{718F7301-3ACF-46C9-A1CA-1320B64343A1}" type="pres">
      <dgm:prSet presAssocID="{0CC799D4-2B45-43B7-9D0B-AAD9D22DDB9C}" presName="hierChild3" presStyleCnt="0"/>
      <dgm:spPr/>
    </dgm:pt>
    <dgm:pt modelId="{ECBB7C18-EBF5-4C04-AB69-4CD28EDBE921}" type="pres">
      <dgm:prSet presAssocID="{8A7BDE8F-4226-4FA3-A999-DAB7CD818A1D}" presName="Name17" presStyleLbl="parChTrans1D3" presStyleIdx="3" presStyleCnt="4"/>
      <dgm:spPr/>
      <dgm:t>
        <a:bodyPr/>
        <a:lstStyle/>
        <a:p>
          <a:endParaRPr lang="en-US"/>
        </a:p>
      </dgm:t>
    </dgm:pt>
    <dgm:pt modelId="{51D951E5-E719-4B5B-82AA-AE2C45EA524E}" type="pres">
      <dgm:prSet presAssocID="{999A1EAC-E601-42E4-8E97-FD731334E671}" presName="hierRoot3" presStyleCnt="0"/>
      <dgm:spPr/>
    </dgm:pt>
    <dgm:pt modelId="{307970AC-26F1-4D4E-8534-EF7D5891F3FA}" type="pres">
      <dgm:prSet presAssocID="{999A1EAC-E601-42E4-8E97-FD731334E671}" presName="composite3" presStyleCnt="0"/>
      <dgm:spPr/>
    </dgm:pt>
    <dgm:pt modelId="{E15AC6D4-3065-416B-BC42-059651326A73}" type="pres">
      <dgm:prSet presAssocID="{999A1EAC-E601-42E4-8E97-FD731334E671}" presName="background3" presStyleLbl="node3" presStyleIdx="3" presStyleCnt="4"/>
      <dgm:spPr/>
    </dgm:pt>
    <dgm:pt modelId="{91C90393-59EC-49DA-B3E9-DB0484308C37}" type="pres">
      <dgm:prSet presAssocID="{999A1EAC-E601-42E4-8E97-FD731334E671}" presName="text3" presStyleLbl="fgAcc3" presStyleIdx="3" presStyleCnt="4" custScaleX="124299" custScaleY="206613" custLinFactNeighborX="-76564" custLinFactNeighborY="36887">
        <dgm:presLayoutVars>
          <dgm:chPref val="3"/>
        </dgm:presLayoutVars>
      </dgm:prSet>
      <dgm:spPr/>
      <dgm:t>
        <a:bodyPr/>
        <a:lstStyle/>
        <a:p>
          <a:pPr rtl="1"/>
          <a:endParaRPr lang="ar-JO"/>
        </a:p>
      </dgm:t>
    </dgm:pt>
    <dgm:pt modelId="{7DEAB207-659A-4DB5-8C82-AC1EC2757535}" type="pres">
      <dgm:prSet presAssocID="{999A1EAC-E601-42E4-8E97-FD731334E671}" presName="hierChild4" presStyleCnt="0"/>
      <dgm:spPr/>
    </dgm:pt>
  </dgm:ptLst>
  <dgm:cxnLst>
    <dgm:cxn modelId="{B43635B8-8FDE-4F0A-8CB7-410CA996028B}" srcId="{CCA663D2-1F97-43BD-A1AA-F9E60F813D2C}" destId="{C401B054-E7B9-4E30-8CBF-CFF47534D955}" srcOrd="1" destOrd="0" parTransId="{611CE42F-D20D-4FC9-8F5C-428D6657A9F9}" sibTransId="{D2A7E5BD-6255-40AC-82B3-5BFE9E2824BD}"/>
    <dgm:cxn modelId="{6DD346C0-249D-441F-A596-2E943EDB7CE4}" type="presOf" srcId="{0CC799D4-2B45-43B7-9D0B-AAD9D22DDB9C}" destId="{2C0FD0BC-DAF0-4B18-A7C4-9B635F0ACCBF}" srcOrd="0" destOrd="0" presId="urn:microsoft.com/office/officeart/2005/8/layout/hierarchy1"/>
    <dgm:cxn modelId="{DAA61DAD-B423-4F69-89B8-0615E760A1A7}" type="presOf" srcId="{8E153EA8-8578-4CA1-A249-0D6D46771A38}" destId="{4FB14342-2EE2-4146-81E1-15FCBDE09517}" srcOrd="0" destOrd="0" presId="urn:microsoft.com/office/officeart/2005/8/layout/hierarchy1"/>
    <dgm:cxn modelId="{B6EDB110-15F5-40E4-9A5A-059601C09282}" type="presOf" srcId="{C401B054-E7B9-4E30-8CBF-CFF47534D955}" destId="{50963FC9-FE5D-4822-83F7-DFF28D90A556}" srcOrd="0" destOrd="0" presId="urn:microsoft.com/office/officeart/2005/8/layout/hierarchy1"/>
    <dgm:cxn modelId="{B789A399-0769-453A-853D-A7C01DF36F91}" srcId="{0CC799D4-2B45-43B7-9D0B-AAD9D22DDB9C}" destId="{999A1EAC-E601-42E4-8E97-FD731334E671}" srcOrd="0" destOrd="0" parTransId="{8A7BDE8F-4226-4FA3-A999-DAB7CD818A1D}" sibTransId="{70EE3DF2-165C-4793-BBAC-1E0306F98D05}"/>
    <dgm:cxn modelId="{3D1A3553-4511-447E-A228-913C6AB3DDC1}" type="presOf" srcId="{71E9CA09-E2F8-4072-B9DD-F1AFDE8C5A8B}" destId="{EB3DF1C0-9F03-49FB-8A6B-CF0CBCE6CA46}" srcOrd="0" destOrd="0" presId="urn:microsoft.com/office/officeart/2005/8/layout/hierarchy1"/>
    <dgm:cxn modelId="{A9B4075D-941E-4E93-BD1D-97342B8850CA}" type="presOf" srcId="{325CD958-62AA-4C0B-B611-FA14B6C2A551}" destId="{FEAD15EB-8267-4E71-AB83-F019F829C576}" srcOrd="0" destOrd="0" presId="urn:microsoft.com/office/officeart/2005/8/layout/hierarchy1"/>
    <dgm:cxn modelId="{C4268355-C574-4F37-9890-F6D99A40465D}" type="presOf" srcId="{015828C7-CB85-4345-89B0-D4AA66A3141A}" destId="{BBFED285-1729-4B8D-A5F4-6C0640FB905E}" srcOrd="0" destOrd="0" presId="urn:microsoft.com/office/officeart/2005/8/layout/hierarchy1"/>
    <dgm:cxn modelId="{A0F991A4-2000-4BBB-86E7-4B68F1984546}" type="presOf" srcId="{FB55B162-46D4-42EC-A0CA-36D047D7FC34}" destId="{6CA84567-DF44-411E-9A09-1BB3AF492E2C}" srcOrd="0" destOrd="0" presId="urn:microsoft.com/office/officeart/2005/8/layout/hierarchy1"/>
    <dgm:cxn modelId="{58499055-FB48-4348-BA78-1E11B60A5D66}" srcId="{325CD958-62AA-4C0B-B611-FA14B6C2A551}" destId="{4000A811-6DE7-434C-9C52-D953124E3E35}" srcOrd="0" destOrd="0" parTransId="{BBE778E9-EF71-4ED2-BD7E-8A1DCCA7AD6D}" sibTransId="{08CDDF0C-1F06-445F-884F-7436CED464D6}"/>
    <dgm:cxn modelId="{37514707-F038-4F75-BDC4-6B1944CB3571}" type="presOf" srcId="{611CE42F-D20D-4FC9-8F5C-428D6657A9F9}" destId="{778F25DF-8B69-436E-BA2E-7050474EFA40}" srcOrd="0" destOrd="0" presId="urn:microsoft.com/office/officeart/2005/8/layout/hierarchy1"/>
    <dgm:cxn modelId="{6FF67A27-0D15-416A-8B9B-9B06388C8C44}" type="presOf" srcId="{8A7BDE8F-4226-4FA3-A999-DAB7CD818A1D}" destId="{ECBB7C18-EBF5-4C04-AB69-4CD28EDBE921}" srcOrd="0" destOrd="0" presId="urn:microsoft.com/office/officeart/2005/8/layout/hierarchy1"/>
    <dgm:cxn modelId="{35D3AA1E-F03D-4D98-9898-BE9604C7060B}" type="presOf" srcId="{15477147-8D8C-4F6C-931E-A72B7F1D8B51}" destId="{DD261DF3-1D1F-44B9-A7FF-C4D0BF9437A1}" srcOrd="0" destOrd="0" presId="urn:microsoft.com/office/officeart/2005/8/layout/hierarchy1"/>
    <dgm:cxn modelId="{71921948-948E-4A4E-8A51-10D72E33BC57}" type="presOf" srcId="{CCA663D2-1F97-43BD-A1AA-F9E60F813D2C}" destId="{970254A6-F243-42A2-A099-B292165A5560}" srcOrd="0" destOrd="0" presId="urn:microsoft.com/office/officeart/2005/8/layout/hierarchy1"/>
    <dgm:cxn modelId="{55E98422-24CF-4288-87D7-FE1906FFB265}" srcId="{CCA663D2-1F97-43BD-A1AA-F9E60F813D2C}" destId="{A73A6565-BB9A-4A1E-8DD6-0F1A72737317}" srcOrd="0" destOrd="0" parTransId="{15477147-8D8C-4F6C-931E-A72B7F1D8B51}" sibTransId="{3748D6CD-9704-475A-96EB-5D65897C3E2F}"/>
    <dgm:cxn modelId="{8B73D7DB-A36F-4820-ACFC-D2A20ABCC03A}" srcId="{4000A811-6DE7-434C-9C52-D953124E3E35}" destId="{0CC799D4-2B45-43B7-9D0B-AAD9D22DDB9C}" srcOrd="2" destOrd="0" parTransId="{015828C7-CB85-4345-89B0-D4AA66A3141A}" sibTransId="{1ADF5441-BFFF-4CF0-82F7-F0787EC34741}"/>
    <dgm:cxn modelId="{57A60A29-88E3-40DA-8F02-80438143BBCA}" srcId="{4000A811-6DE7-434C-9C52-D953124E3E35}" destId="{F40753ED-320A-4F95-A40C-D70F517D3FF4}" srcOrd="1" destOrd="0" parTransId="{8E153EA8-8578-4CA1-A249-0D6D46771A38}" sibTransId="{85F738B2-82C7-4D29-B324-0405CF27AD8C}"/>
    <dgm:cxn modelId="{DD66F216-CF8C-48DA-9BFA-86DF48A5D0F1}" srcId="{CCA663D2-1F97-43BD-A1AA-F9E60F813D2C}" destId="{71E9CA09-E2F8-4072-B9DD-F1AFDE8C5A8B}" srcOrd="2" destOrd="0" parTransId="{FB55B162-46D4-42EC-A0CA-36D047D7FC34}" sibTransId="{8B994166-2F17-4FFD-9DC4-5F13B80B4523}"/>
    <dgm:cxn modelId="{3F0F4F3C-37DA-45CF-BE91-5C348004CBAC}" type="presOf" srcId="{F40753ED-320A-4F95-A40C-D70F517D3FF4}" destId="{4FCDE8FC-AC5F-4178-B48A-AABD157C0D0A}" srcOrd="0" destOrd="0" presId="urn:microsoft.com/office/officeart/2005/8/layout/hierarchy1"/>
    <dgm:cxn modelId="{64709128-60E3-42B6-8FF2-8D394DF81DB5}" type="presOf" srcId="{999A1EAC-E601-42E4-8E97-FD731334E671}" destId="{91C90393-59EC-49DA-B3E9-DB0484308C37}" srcOrd="0" destOrd="0" presId="urn:microsoft.com/office/officeart/2005/8/layout/hierarchy1"/>
    <dgm:cxn modelId="{A92A5CE8-9210-445D-895C-9B04108C4A50}" type="presOf" srcId="{4000A811-6DE7-434C-9C52-D953124E3E35}" destId="{0D04E272-DBB2-42B5-B800-DCE8F1385119}" srcOrd="0" destOrd="0" presId="urn:microsoft.com/office/officeart/2005/8/layout/hierarchy1"/>
    <dgm:cxn modelId="{0908C53E-9CFC-4005-92AD-CF81DC3869D3}" type="presOf" srcId="{6E269034-BD27-42CE-9F70-1CA8BBE94155}" destId="{FE4A2376-AFF5-4661-8714-37DAB6218BA1}" srcOrd="0" destOrd="0" presId="urn:microsoft.com/office/officeart/2005/8/layout/hierarchy1"/>
    <dgm:cxn modelId="{FBF1FA5B-C190-415D-B33A-FFB6707ACAFC}" type="presOf" srcId="{A73A6565-BB9A-4A1E-8DD6-0F1A72737317}" destId="{8D6C3A81-0EE6-4BCF-9658-F41FC9E8F3FC}" srcOrd="0" destOrd="0" presId="urn:microsoft.com/office/officeart/2005/8/layout/hierarchy1"/>
    <dgm:cxn modelId="{816A9E64-7BAC-4D32-A231-5C2710A5C0AF}" srcId="{4000A811-6DE7-434C-9C52-D953124E3E35}" destId="{CCA663D2-1F97-43BD-A1AA-F9E60F813D2C}" srcOrd="0" destOrd="0" parTransId="{6E269034-BD27-42CE-9F70-1CA8BBE94155}" sibTransId="{AE12EF89-A835-4EBB-8C81-6A0B404B8E41}"/>
    <dgm:cxn modelId="{25FE1E19-ED6A-4052-82F3-DD06923ED848}" type="presParOf" srcId="{FEAD15EB-8267-4E71-AB83-F019F829C576}" destId="{D2A8A584-382C-4FD4-B63D-9999560F63BE}" srcOrd="0" destOrd="0" presId="urn:microsoft.com/office/officeart/2005/8/layout/hierarchy1"/>
    <dgm:cxn modelId="{045076AF-AD1A-4AC5-A86E-9D5E42B089AD}" type="presParOf" srcId="{D2A8A584-382C-4FD4-B63D-9999560F63BE}" destId="{109EF435-0F25-4A69-9226-EC5652319254}" srcOrd="0" destOrd="0" presId="urn:microsoft.com/office/officeart/2005/8/layout/hierarchy1"/>
    <dgm:cxn modelId="{E61DFBE6-D393-4EDC-9252-8D45FA07BA14}" type="presParOf" srcId="{109EF435-0F25-4A69-9226-EC5652319254}" destId="{7B841ECF-7078-4A92-A4CE-46F95B439736}" srcOrd="0" destOrd="0" presId="urn:microsoft.com/office/officeart/2005/8/layout/hierarchy1"/>
    <dgm:cxn modelId="{0A70F5B5-79D1-421A-95B8-2C78D6D705B6}" type="presParOf" srcId="{109EF435-0F25-4A69-9226-EC5652319254}" destId="{0D04E272-DBB2-42B5-B800-DCE8F1385119}" srcOrd="1" destOrd="0" presId="urn:microsoft.com/office/officeart/2005/8/layout/hierarchy1"/>
    <dgm:cxn modelId="{086293B6-95BC-4610-9265-961FB541B7FF}" type="presParOf" srcId="{D2A8A584-382C-4FD4-B63D-9999560F63BE}" destId="{5803073C-DA55-426E-8FE3-1D44E05172B1}" srcOrd="1" destOrd="0" presId="urn:microsoft.com/office/officeart/2005/8/layout/hierarchy1"/>
    <dgm:cxn modelId="{B4714E5C-C538-4E5E-BAE9-72B9A0A2CB1C}" type="presParOf" srcId="{5803073C-DA55-426E-8FE3-1D44E05172B1}" destId="{FE4A2376-AFF5-4661-8714-37DAB6218BA1}" srcOrd="0" destOrd="0" presId="urn:microsoft.com/office/officeart/2005/8/layout/hierarchy1"/>
    <dgm:cxn modelId="{26E5AAFD-3F7A-4728-A027-B6C4502DF1B4}" type="presParOf" srcId="{5803073C-DA55-426E-8FE3-1D44E05172B1}" destId="{F322033B-DD7B-4543-A6A2-95CACC7ECAEA}" srcOrd="1" destOrd="0" presId="urn:microsoft.com/office/officeart/2005/8/layout/hierarchy1"/>
    <dgm:cxn modelId="{6F3BB026-9C9B-40F7-AB29-C77944231B7A}" type="presParOf" srcId="{F322033B-DD7B-4543-A6A2-95CACC7ECAEA}" destId="{A2D516AD-9C03-4DC5-BDB4-66E0C73DCCEC}" srcOrd="0" destOrd="0" presId="urn:microsoft.com/office/officeart/2005/8/layout/hierarchy1"/>
    <dgm:cxn modelId="{1C0FF11B-7553-4AB7-B6EA-ED6CB0684C78}" type="presParOf" srcId="{A2D516AD-9C03-4DC5-BDB4-66E0C73DCCEC}" destId="{73AC0992-CF20-420C-9EDD-FAFD8FFB0091}" srcOrd="0" destOrd="0" presId="urn:microsoft.com/office/officeart/2005/8/layout/hierarchy1"/>
    <dgm:cxn modelId="{9C76080C-195D-4C39-A5B8-B79E51BA4946}" type="presParOf" srcId="{A2D516AD-9C03-4DC5-BDB4-66E0C73DCCEC}" destId="{970254A6-F243-42A2-A099-B292165A5560}" srcOrd="1" destOrd="0" presId="urn:microsoft.com/office/officeart/2005/8/layout/hierarchy1"/>
    <dgm:cxn modelId="{7F0636F8-0B5F-4039-BB56-17FA946716E1}" type="presParOf" srcId="{F322033B-DD7B-4543-A6A2-95CACC7ECAEA}" destId="{03C912D1-445E-4712-9F40-6935DA8FA3D3}" srcOrd="1" destOrd="0" presId="urn:microsoft.com/office/officeart/2005/8/layout/hierarchy1"/>
    <dgm:cxn modelId="{7C9CFFF1-3282-4C1E-A7B1-A6C080F0EAAC}" type="presParOf" srcId="{03C912D1-445E-4712-9F40-6935DA8FA3D3}" destId="{DD261DF3-1D1F-44B9-A7FF-C4D0BF9437A1}" srcOrd="0" destOrd="0" presId="urn:microsoft.com/office/officeart/2005/8/layout/hierarchy1"/>
    <dgm:cxn modelId="{57EAAE10-A8BF-49EE-AA37-849AAFC7CC9F}" type="presParOf" srcId="{03C912D1-445E-4712-9F40-6935DA8FA3D3}" destId="{BB6E3C92-AC8D-4297-9BCF-BD5471C40E94}" srcOrd="1" destOrd="0" presId="urn:microsoft.com/office/officeart/2005/8/layout/hierarchy1"/>
    <dgm:cxn modelId="{1B2AF7A3-869E-4FB4-B149-627064047379}" type="presParOf" srcId="{BB6E3C92-AC8D-4297-9BCF-BD5471C40E94}" destId="{1878B70E-8CD7-44C6-B77C-703773505E1B}" srcOrd="0" destOrd="0" presId="urn:microsoft.com/office/officeart/2005/8/layout/hierarchy1"/>
    <dgm:cxn modelId="{7E9D810D-56DD-424A-8CBA-E1476BB86356}" type="presParOf" srcId="{1878B70E-8CD7-44C6-B77C-703773505E1B}" destId="{BB957C5D-AA72-466B-9E61-3A9722F50C51}" srcOrd="0" destOrd="0" presId="urn:microsoft.com/office/officeart/2005/8/layout/hierarchy1"/>
    <dgm:cxn modelId="{D0F8BD37-D9DA-410D-9B46-B4A27985F6D8}" type="presParOf" srcId="{1878B70E-8CD7-44C6-B77C-703773505E1B}" destId="{8D6C3A81-0EE6-4BCF-9658-F41FC9E8F3FC}" srcOrd="1" destOrd="0" presId="urn:microsoft.com/office/officeart/2005/8/layout/hierarchy1"/>
    <dgm:cxn modelId="{125690E9-250C-458B-9FA7-65AE13D09055}" type="presParOf" srcId="{BB6E3C92-AC8D-4297-9BCF-BD5471C40E94}" destId="{41AC6938-88D6-4074-9920-AA2F4328085E}" srcOrd="1" destOrd="0" presId="urn:microsoft.com/office/officeart/2005/8/layout/hierarchy1"/>
    <dgm:cxn modelId="{80CB3228-E6AC-4C21-8801-070951199D5D}" type="presParOf" srcId="{03C912D1-445E-4712-9F40-6935DA8FA3D3}" destId="{778F25DF-8B69-436E-BA2E-7050474EFA40}" srcOrd="2" destOrd="0" presId="urn:microsoft.com/office/officeart/2005/8/layout/hierarchy1"/>
    <dgm:cxn modelId="{A166F8AE-4E8E-41B6-8927-0983CB69A7B8}" type="presParOf" srcId="{03C912D1-445E-4712-9F40-6935DA8FA3D3}" destId="{1E2A90AD-F8A8-4252-9022-7CAC2DC34056}" srcOrd="3" destOrd="0" presId="urn:microsoft.com/office/officeart/2005/8/layout/hierarchy1"/>
    <dgm:cxn modelId="{688ED9A7-7C2F-49ED-95E3-74977BF1EF39}" type="presParOf" srcId="{1E2A90AD-F8A8-4252-9022-7CAC2DC34056}" destId="{DBB9A800-345D-436F-875F-D9015D2DF575}" srcOrd="0" destOrd="0" presId="urn:microsoft.com/office/officeart/2005/8/layout/hierarchy1"/>
    <dgm:cxn modelId="{1A3E42F0-D4E4-422C-A746-139788795DAC}" type="presParOf" srcId="{DBB9A800-345D-436F-875F-D9015D2DF575}" destId="{D8315062-1B24-4884-9901-B93528B58C7D}" srcOrd="0" destOrd="0" presId="urn:microsoft.com/office/officeart/2005/8/layout/hierarchy1"/>
    <dgm:cxn modelId="{75E70C1B-6BD3-4B6C-A028-82E4B82955D8}" type="presParOf" srcId="{DBB9A800-345D-436F-875F-D9015D2DF575}" destId="{50963FC9-FE5D-4822-83F7-DFF28D90A556}" srcOrd="1" destOrd="0" presId="urn:microsoft.com/office/officeart/2005/8/layout/hierarchy1"/>
    <dgm:cxn modelId="{62A9CE61-430E-42EA-ABD2-A1068C73E637}" type="presParOf" srcId="{1E2A90AD-F8A8-4252-9022-7CAC2DC34056}" destId="{FC29EA63-49F6-4D25-97CB-BF317AC661F6}" srcOrd="1" destOrd="0" presId="urn:microsoft.com/office/officeart/2005/8/layout/hierarchy1"/>
    <dgm:cxn modelId="{D11F86B6-846E-4953-9CEA-41733AC5A429}" type="presParOf" srcId="{03C912D1-445E-4712-9F40-6935DA8FA3D3}" destId="{6CA84567-DF44-411E-9A09-1BB3AF492E2C}" srcOrd="4" destOrd="0" presId="urn:microsoft.com/office/officeart/2005/8/layout/hierarchy1"/>
    <dgm:cxn modelId="{808328CA-CCC0-45C9-A07B-60FA1C1E276C}" type="presParOf" srcId="{03C912D1-445E-4712-9F40-6935DA8FA3D3}" destId="{BF215ADD-A15E-4DF2-A984-5C1D7495612E}" srcOrd="5" destOrd="0" presId="urn:microsoft.com/office/officeart/2005/8/layout/hierarchy1"/>
    <dgm:cxn modelId="{F0308862-7081-46B7-B95C-AED2963B5FA3}" type="presParOf" srcId="{BF215ADD-A15E-4DF2-A984-5C1D7495612E}" destId="{2E5BD99C-7F3D-4EFA-879B-8907A5A4AF3C}" srcOrd="0" destOrd="0" presId="urn:microsoft.com/office/officeart/2005/8/layout/hierarchy1"/>
    <dgm:cxn modelId="{D7DFC04B-037C-458C-AD7E-3C4EEF04F179}" type="presParOf" srcId="{2E5BD99C-7F3D-4EFA-879B-8907A5A4AF3C}" destId="{21D942FC-0333-4D54-8032-57878EC9A8FF}" srcOrd="0" destOrd="0" presId="urn:microsoft.com/office/officeart/2005/8/layout/hierarchy1"/>
    <dgm:cxn modelId="{3F8372E2-3B7B-4575-AE44-8D72A1863A84}" type="presParOf" srcId="{2E5BD99C-7F3D-4EFA-879B-8907A5A4AF3C}" destId="{EB3DF1C0-9F03-49FB-8A6B-CF0CBCE6CA46}" srcOrd="1" destOrd="0" presId="urn:microsoft.com/office/officeart/2005/8/layout/hierarchy1"/>
    <dgm:cxn modelId="{16DFEB79-A531-4D1A-9E89-B1FA38121EC2}" type="presParOf" srcId="{BF215ADD-A15E-4DF2-A984-5C1D7495612E}" destId="{01D41233-753E-4790-9E72-A23830631B25}" srcOrd="1" destOrd="0" presId="urn:microsoft.com/office/officeart/2005/8/layout/hierarchy1"/>
    <dgm:cxn modelId="{24C28D37-E0CD-46AD-B294-FFECC13153E1}" type="presParOf" srcId="{5803073C-DA55-426E-8FE3-1D44E05172B1}" destId="{4FB14342-2EE2-4146-81E1-15FCBDE09517}" srcOrd="2" destOrd="0" presId="urn:microsoft.com/office/officeart/2005/8/layout/hierarchy1"/>
    <dgm:cxn modelId="{B7769982-2DDF-4313-BBDD-7529DCEDAB00}" type="presParOf" srcId="{5803073C-DA55-426E-8FE3-1D44E05172B1}" destId="{E856E3E9-78B7-4382-B7B6-521DB6088BF4}" srcOrd="3" destOrd="0" presId="urn:microsoft.com/office/officeart/2005/8/layout/hierarchy1"/>
    <dgm:cxn modelId="{154E5E27-0837-4E81-A126-C9FA9106CEB5}" type="presParOf" srcId="{E856E3E9-78B7-4382-B7B6-521DB6088BF4}" destId="{F285C312-AC5E-4C86-B952-5A05E600A5FA}" srcOrd="0" destOrd="0" presId="urn:microsoft.com/office/officeart/2005/8/layout/hierarchy1"/>
    <dgm:cxn modelId="{A8F4A4A1-E427-443C-B5FE-5038176D6D2D}" type="presParOf" srcId="{F285C312-AC5E-4C86-B952-5A05E600A5FA}" destId="{B330613C-96BA-4EB8-B822-EF3DAD73099B}" srcOrd="0" destOrd="0" presId="urn:microsoft.com/office/officeart/2005/8/layout/hierarchy1"/>
    <dgm:cxn modelId="{5C6EE1E7-EBAC-4272-86E7-EB932D6B765C}" type="presParOf" srcId="{F285C312-AC5E-4C86-B952-5A05E600A5FA}" destId="{4FCDE8FC-AC5F-4178-B48A-AABD157C0D0A}" srcOrd="1" destOrd="0" presId="urn:microsoft.com/office/officeart/2005/8/layout/hierarchy1"/>
    <dgm:cxn modelId="{716582E5-1A7D-4881-83DC-F36AEAD79761}" type="presParOf" srcId="{E856E3E9-78B7-4382-B7B6-521DB6088BF4}" destId="{437920E6-C45E-4E37-A75E-BB30C6A52A07}" srcOrd="1" destOrd="0" presId="urn:microsoft.com/office/officeart/2005/8/layout/hierarchy1"/>
    <dgm:cxn modelId="{F9F80BBF-2B95-4674-BADF-0E1E2CA4E6DF}" type="presParOf" srcId="{5803073C-DA55-426E-8FE3-1D44E05172B1}" destId="{BBFED285-1729-4B8D-A5F4-6C0640FB905E}" srcOrd="4" destOrd="0" presId="urn:microsoft.com/office/officeart/2005/8/layout/hierarchy1"/>
    <dgm:cxn modelId="{A7A16C9B-B2BE-4B91-9D41-F8C6766E0B69}" type="presParOf" srcId="{5803073C-DA55-426E-8FE3-1D44E05172B1}" destId="{1A15205D-FFD9-41EE-9271-A2BEE23F790D}" srcOrd="5" destOrd="0" presId="urn:microsoft.com/office/officeart/2005/8/layout/hierarchy1"/>
    <dgm:cxn modelId="{B82A5EF7-FEAB-45FF-B96B-465EA3908744}" type="presParOf" srcId="{1A15205D-FFD9-41EE-9271-A2BEE23F790D}" destId="{F5B95DBE-07AC-40FB-9AE1-E098FFF76786}" srcOrd="0" destOrd="0" presId="urn:microsoft.com/office/officeart/2005/8/layout/hierarchy1"/>
    <dgm:cxn modelId="{03E102DE-02D4-482F-B643-2B7685256D7A}" type="presParOf" srcId="{F5B95DBE-07AC-40FB-9AE1-E098FFF76786}" destId="{7B243AD3-1FF1-4D3B-96B8-A4C89FAD69A8}" srcOrd="0" destOrd="0" presId="urn:microsoft.com/office/officeart/2005/8/layout/hierarchy1"/>
    <dgm:cxn modelId="{CB263A2C-3112-4E6F-BB02-083FD0805F66}" type="presParOf" srcId="{F5B95DBE-07AC-40FB-9AE1-E098FFF76786}" destId="{2C0FD0BC-DAF0-4B18-A7C4-9B635F0ACCBF}" srcOrd="1" destOrd="0" presId="urn:microsoft.com/office/officeart/2005/8/layout/hierarchy1"/>
    <dgm:cxn modelId="{BB9126DA-1FCD-41B8-B22A-96FDD844EF14}" type="presParOf" srcId="{1A15205D-FFD9-41EE-9271-A2BEE23F790D}" destId="{718F7301-3ACF-46C9-A1CA-1320B64343A1}" srcOrd="1" destOrd="0" presId="urn:microsoft.com/office/officeart/2005/8/layout/hierarchy1"/>
    <dgm:cxn modelId="{75E211CC-E36A-42C0-BEA4-76C5A3634D41}" type="presParOf" srcId="{718F7301-3ACF-46C9-A1CA-1320B64343A1}" destId="{ECBB7C18-EBF5-4C04-AB69-4CD28EDBE921}" srcOrd="0" destOrd="0" presId="urn:microsoft.com/office/officeart/2005/8/layout/hierarchy1"/>
    <dgm:cxn modelId="{FE47248D-FAEB-4A53-821D-4920AD84B902}" type="presParOf" srcId="{718F7301-3ACF-46C9-A1CA-1320B64343A1}" destId="{51D951E5-E719-4B5B-82AA-AE2C45EA524E}" srcOrd="1" destOrd="0" presId="urn:microsoft.com/office/officeart/2005/8/layout/hierarchy1"/>
    <dgm:cxn modelId="{8062390B-64BF-488B-B727-EC128F08E807}" type="presParOf" srcId="{51D951E5-E719-4B5B-82AA-AE2C45EA524E}" destId="{307970AC-26F1-4D4E-8534-EF7D5891F3FA}" srcOrd="0" destOrd="0" presId="urn:microsoft.com/office/officeart/2005/8/layout/hierarchy1"/>
    <dgm:cxn modelId="{127F5F15-48F4-4559-90C4-D037CC64C796}" type="presParOf" srcId="{307970AC-26F1-4D4E-8534-EF7D5891F3FA}" destId="{E15AC6D4-3065-416B-BC42-059651326A73}" srcOrd="0" destOrd="0" presId="urn:microsoft.com/office/officeart/2005/8/layout/hierarchy1"/>
    <dgm:cxn modelId="{C4B44251-EC3A-4D3F-8A18-1C84AED4F186}" type="presParOf" srcId="{307970AC-26F1-4D4E-8534-EF7D5891F3FA}" destId="{91C90393-59EC-49DA-B3E9-DB0484308C37}" srcOrd="1" destOrd="0" presId="urn:microsoft.com/office/officeart/2005/8/layout/hierarchy1"/>
    <dgm:cxn modelId="{6BA85B34-4DCB-45F1-8E2B-E1236081EF7F}" type="presParOf" srcId="{51D951E5-E719-4B5B-82AA-AE2C45EA524E}" destId="{7DEAB207-659A-4DB5-8C82-AC1EC27575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30190-7230-4BFE-8DC1-CD51F4AB36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95272CD-1662-4F77-BF2D-96520D4D72D0}">
      <dgm:prSet phldrT="[Text]"/>
      <dgm:spPr/>
      <dgm:t>
        <a:bodyPr/>
        <a:lstStyle/>
        <a:p>
          <a:r>
            <a:rPr lang="en-US" dirty="0" smtClean="0"/>
            <a:t>Speculum exam</a:t>
          </a:r>
          <a:endParaRPr lang="en-US" dirty="0"/>
        </a:p>
      </dgm:t>
    </dgm:pt>
    <dgm:pt modelId="{FFC58B2B-C568-4C6C-BD50-D573DC72B61F}" type="parTrans" cxnId="{DAE2B1F9-01F8-460D-8757-55F29E56D9EA}">
      <dgm:prSet/>
      <dgm:spPr/>
      <dgm:t>
        <a:bodyPr/>
        <a:lstStyle/>
        <a:p>
          <a:endParaRPr lang="en-US"/>
        </a:p>
      </dgm:t>
    </dgm:pt>
    <dgm:pt modelId="{8127EF3E-F1F5-400B-A8CA-E9EF1ADD4A8F}" type="sibTrans" cxnId="{DAE2B1F9-01F8-460D-8757-55F29E56D9EA}">
      <dgm:prSet/>
      <dgm:spPr/>
      <dgm:t>
        <a:bodyPr/>
        <a:lstStyle/>
        <a:p>
          <a:endParaRPr lang="en-US"/>
        </a:p>
      </dgm:t>
    </dgm:pt>
    <dgm:pt modelId="{3E402CC1-32C4-449C-851B-EF40AAFF625A}" type="asst">
      <dgm:prSet phldrT="[Text]"/>
      <dgm:spPr/>
      <dgm:t>
        <a:bodyPr/>
        <a:lstStyle/>
        <a:p>
          <a:r>
            <a:rPr lang="en-US" dirty="0" smtClean="0"/>
            <a:t>Cervix closed</a:t>
          </a:r>
          <a:endParaRPr lang="en-US" dirty="0"/>
        </a:p>
      </dgm:t>
    </dgm:pt>
    <dgm:pt modelId="{0A11840F-5218-428B-89D4-306B74C315CB}" type="parTrans" cxnId="{B41651A1-CC94-470B-BDAB-0F3D0E542645}">
      <dgm:prSet/>
      <dgm:spPr/>
      <dgm:t>
        <a:bodyPr/>
        <a:lstStyle/>
        <a:p>
          <a:endParaRPr lang="en-US"/>
        </a:p>
      </dgm:t>
    </dgm:pt>
    <dgm:pt modelId="{C66297AA-315F-4086-B0A9-6F03142EE294}" type="sibTrans" cxnId="{B41651A1-CC94-470B-BDAB-0F3D0E542645}">
      <dgm:prSet/>
      <dgm:spPr/>
      <dgm:t>
        <a:bodyPr/>
        <a:lstStyle/>
        <a:p>
          <a:endParaRPr lang="en-US"/>
        </a:p>
      </dgm:t>
    </dgm:pt>
    <dgm:pt modelId="{71A79D3C-D38B-4424-B011-FAB9763AA07B}">
      <dgm:prSet phldrT="[Text]"/>
      <dgm:spPr/>
      <dgm:t>
        <a:bodyPr/>
        <a:lstStyle/>
        <a:p>
          <a:r>
            <a:rPr lang="en-US" dirty="0" smtClean="0"/>
            <a:t>Cervix open </a:t>
          </a:r>
          <a:endParaRPr lang="en-US" dirty="0"/>
        </a:p>
      </dgm:t>
    </dgm:pt>
    <dgm:pt modelId="{EF237324-528B-4621-80A3-F01A581030F3}" type="parTrans" cxnId="{6520A5F1-8CD1-4194-81BC-43390FFE1AB6}">
      <dgm:prSet/>
      <dgm:spPr/>
      <dgm:t>
        <a:bodyPr/>
        <a:lstStyle/>
        <a:p>
          <a:endParaRPr lang="en-US"/>
        </a:p>
      </dgm:t>
    </dgm:pt>
    <dgm:pt modelId="{BFABEB40-3167-4281-A650-8E1B87916A9A}" type="sibTrans" cxnId="{6520A5F1-8CD1-4194-81BC-43390FFE1AB6}">
      <dgm:prSet/>
      <dgm:spPr/>
      <dgm:t>
        <a:bodyPr/>
        <a:lstStyle/>
        <a:p>
          <a:endParaRPr lang="en-US"/>
        </a:p>
      </dgm:t>
    </dgm:pt>
    <dgm:pt modelId="{DB2791F7-8405-43CF-9FDF-97D260BA5BA9}">
      <dgm:prSet/>
      <dgm:spPr/>
      <dgm:t>
        <a:bodyPr/>
        <a:lstStyle/>
        <a:p>
          <a:r>
            <a:rPr lang="en-US" dirty="0" err="1" smtClean="0"/>
            <a:t>Vag</a:t>
          </a:r>
          <a:r>
            <a:rPr lang="en-US" dirty="0" smtClean="0"/>
            <a:t>. Sonogram</a:t>
          </a:r>
          <a:endParaRPr lang="en-US" dirty="0"/>
        </a:p>
      </dgm:t>
    </dgm:pt>
    <dgm:pt modelId="{5F9534C3-48AB-405D-B855-A288C075D597}" type="parTrans" cxnId="{DDD2BC85-C8B0-418A-A814-234BB0BD7B90}">
      <dgm:prSet/>
      <dgm:spPr/>
      <dgm:t>
        <a:bodyPr/>
        <a:lstStyle/>
        <a:p>
          <a:endParaRPr lang="en-US"/>
        </a:p>
      </dgm:t>
    </dgm:pt>
    <dgm:pt modelId="{D39B2470-2D06-4570-8064-343AFB4E7483}" type="sibTrans" cxnId="{DDD2BC85-C8B0-418A-A814-234BB0BD7B90}">
      <dgm:prSet/>
      <dgm:spPr/>
      <dgm:t>
        <a:bodyPr/>
        <a:lstStyle/>
        <a:p>
          <a:endParaRPr lang="en-US"/>
        </a:p>
      </dgm:t>
    </dgm:pt>
    <dgm:pt modelId="{A54F10F3-5B95-4A03-B78F-F4CC13A2568C}">
      <dgm:prSet/>
      <dgm:spPr/>
      <dgm:t>
        <a:bodyPr/>
        <a:lstStyle/>
        <a:p>
          <a:r>
            <a:rPr lang="en-US" dirty="0" smtClean="0"/>
            <a:t>Viable IUP</a:t>
          </a:r>
          <a:endParaRPr lang="en-US" dirty="0"/>
        </a:p>
      </dgm:t>
    </dgm:pt>
    <dgm:pt modelId="{9AB94383-36CF-4EEB-8786-0865215F7B00}" type="parTrans" cxnId="{46A07200-B27B-4D1D-B896-977243A21D18}">
      <dgm:prSet/>
      <dgm:spPr/>
      <dgm:t>
        <a:bodyPr/>
        <a:lstStyle/>
        <a:p>
          <a:endParaRPr lang="en-US"/>
        </a:p>
      </dgm:t>
    </dgm:pt>
    <dgm:pt modelId="{1614664B-9DD3-4E46-BD59-F9986141AC1A}" type="sibTrans" cxnId="{46A07200-B27B-4D1D-B896-977243A21D18}">
      <dgm:prSet/>
      <dgm:spPr/>
      <dgm:t>
        <a:bodyPr/>
        <a:lstStyle/>
        <a:p>
          <a:endParaRPr lang="en-US"/>
        </a:p>
      </dgm:t>
    </dgm:pt>
    <dgm:pt modelId="{8D51C6F0-AA87-4635-8617-427C261CA6BE}">
      <dgm:prSet/>
      <dgm:spPr/>
      <dgm:t>
        <a:bodyPr/>
        <a:lstStyle/>
        <a:p>
          <a:r>
            <a:rPr lang="en-US" dirty="0" smtClean="0"/>
            <a:t>Non-viable IUP</a:t>
          </a:r>
          <a:endParaRPr lang="en-US" dirty="0"/>
        </a:p>
      </dgm:t>
    </dgm:pt>
    <dgm:pt modelId="{443C2086-D0CC-4EB7-8A87-5C34042C92CB}" type="parTrans" cxnId="{4CE4E72C-C76D-4B37-8ABF-E2A1FF2AC3E1}">
      <dgm:prSet/>
      <dgm:spPr/>
      <dgm:t>
        <a:bodyPr/>
        <a:lstStyle/>
        <a:p>
          <a:endParaRPr lang="en-US"/>
        </a:p>
      </dgm:t>
    </dgm:pt>
    <dgm:pt modelId="{2024AAF3-2073-41F3-86BD-373E31D726E1}" type="sibTrans" cxnId="{4CE4E72C-C76D-4B37-8ABF-E2A1FF2AC3E1}">
      <dgm:prSet/>
      <dgm:spPr/>
      <dgm:t>
        <a:bodyPr/>
        <a:lstStyle/>
        <a:p>
          <a:endParaRPr lang="en-US"/>
        </a:p>
      </dgm:t>
    </dgm:pt>
    <dgm:pt modelId="{2B7600F8-CD06-497D-BF59-018ED62EAAEB}">
      <dgm:prSet/>
      <dgm:spPr/>
      <dgm:t>
        <a:bodyPr/>
        <a:lstStyle/>
        <a:p>
          <a:r>
            <a:rPr lang="en-US" dirty="0" smtClean="0"/>
            <a:t>Threatened abortion</a:t>
          </a:r>
          <a:endParaRPr lang="en-US" dirty="0"/>
        </a:p>
      </dgm:t>
    </dgm:pt>
    <dgm:pt modelId="{CFC554CA-03BB-4AAD-9C1A-E049E61991D9}" type="parTrans" cxnId="{F7D05050-298C-48B0-877C-22D4BC310EF7}">
      <dgm:prSet/>
      <dgm:spPr/>
      <dgm:t>
        <a:bodyPr/>
        <a:lstStyle/>
        <a:p>
          <a:endParaRPr lang="en-US"/>
        </a:p>
      </dgm:t>
    </dgm:pt>
    <dgm:pt modelId="{8BD1D3FA-5EA7-499A-B07E-7C841C6D5DA7}" type="sibTrans" cxnId="{F7D05050-298C-48B0-877C-22D4BC310EF7}">
      <dgm:prSet/>
      <dgm:spPr/>
      <dgm:t>
        <a:bodyPr/>
        <a:lstStyle/>
        <a:p>
          <a:endParaRPr lang="en-US"/>
        </a:p>
      </dgm:t>
    </dgm:pt>
    <dgm:pt modelId="{B43D80F0-2E4C-491C-A7D3-E1F684E7A46B}">
      <dgm:prSet/>
      <dgm:spPr/>
      <dgm:t>
        <a:bodyPr/>
        <a:lstStyle/>
        <a:p>
          <a:r>
            <a:rPr lang="en-US" dirty="0" smtClean="0"/>
            <a:t>Missed abortion</a:t>
          </a:r>
          <a:endParaRPr lang="en-US" dirty="0"/>
        </a:p>
      </dgm:t>
    </dgm:pt>
    <dgm:pt modelId="{B9994F4A-F154-461B-82EA-893B6C6994A7}" type="parTrans" cxnId="{D90581E5-CFF5-422B-8213-CCFD962E5F6D}">
      <dgm:prSet/>
      <dgm:spPr/>
      <dgm:t>
        <a:bodyPr/>
        <a:lstStyle/>
        <a:p>
          <a:endParaRPr lang="en-US"/>
        </a:p>
      </dgm:t>
    </dgm:pt>
    <dgm:pt modelId="{51BA08B5-748C-406B-A42D-334A98448AD9}" type="sibTrans" cxnId="{D90581E5-CFF5-422B-8213-CCFD962E5F6D}">
      <dgm:prSet/>
      <dgm:spPr/>
      <dgm:t>
        <a:bodyPr/>
        <a:lstStyle/>
        <a:p>
          <a:endParaRPr lang="en-US"/>
        </a:p>
      </dgm:t>
    </dgm:pt>
    <dgm:pt modelId="{1A14E131-0AAF-4328-B12D-A0C9751DC1DE}">
      <dgm:prSet/>
      <dgm:spPr/>
      <dgm:t>
        <a:bodyPr/>
        <a:lstStyle/>
        <a:p>
          <a:r>
            <a:rPr lang="en-US" dirty="0" err="1" smtClean="0"/>
            <a:t>Vag</a:t>
          </a:r>
          <a:r>
            <a:rPr lang="en-US" dirty="0" smtClean="0"/>
            <a:t>. Sonogram</a:t>
          </a:r>
          <a:endParaRPr lang="en-US" dirty="0"/>
        </a:p>
      </dgm:t>
    </dgm:pt>
    <dgm:pt modelId="{01EE8BD8-DDE2-49F1-BA47-BA5DF53FDA81}" type="parTrans" cxnId="{5C01C00D-4A83-408B-9061-089B17720E21}">
      <dgm:prSet/>
      <dgm:spPr/>
      <dgm:t>
        <a:bodyPr/>
        <a:lstStyle/>
        <a:p>
          <a:endParaRPr lang="en-US"/>
        </a:p>
      </dgm:t>
    </dgm:pt>
    <dgm:pt modelId="{C32F98E9-E873-4C10-9467-7C2192D559F0}" type="sibTrans" cxnId="{5C01C00D-4A83-408B-9061-089B17720E21}">
      <dgm:prSet/>
      <dgm:spPr/>
      <dgm:t>
        <a:bodyPr/>
        <a:lstStyle/>
        <a:p>
          <a:endParaRPr lang="en-US"/>
        </a:p>
      </dgm:t>
    </dgm:pt>
    <dgm:pt modelId="{ADBF2D49-C40C-4DF8-9E31-5F2F00D87B7F}">
      <dgm:prSet/>
      <dgm:spPr/>
      <dgm:t>
        <a:bodyPr/>
        <a:lstStyle/>
        <a:p>
          <a:r>
            <a:rPr lang="en-US" dirty="0" smtClean="0"/>
            <a:t>POC intact</a:t>
          </a:r>
          <a:endParaRPr lang="en-US" dirty="0"/>
        </a:p>
      </dgm:t>
    </dgm:pt>
    <dgm:pt modelId="{D7C0974F-2FE3-4D8B-882B-0A16EF32A795}" type="parTrans" cxnId="{E9D51652-7D5A-4184-9434-1EBC9FD00838}">
      <dgm:prSet/>
      <dgm:spPr/>
      <dgm:t>
        <a:bodyPr/>
        <a:lstStyle/>
        <a:p>
          <a:endParaRPr lang="en-US"/>
        </a:p>
      </dgm:t>
    </dgm:pt>
    <dgm:pt modelId="{7FB9E537-0BBF-4F26-99AE-C45C462AB575}" type="sibTrans" cxnId="{E9D51652-7D5A-4184-9434-1EBC9FD00838}">
      <dgm:prSet/>
      <dgm:spPr/>
      <dgm:t>
        <a:bodyPr/>
        <a:lstStyle/>
        <a:p>
          <a:endParaRPr lang="en-US"/>
        </a:p>
      </dgm:t>
    </dgm:pt>
    <dgm:pt modelId="{7BD7B4DE-89EE-4249-A495-24E52991D782}">
      <dgm:prSet/>
      <dgm:spPr/>
      <dgm:t>
        <a:bodyPr/>
        <a:lstStyle/>
        <a:p>
          <a:r>
            <a:rPr lang="en-US" dirty="0" smtClean="0"/>
            <a:t>POC some left</a:t>
          </a:r>
          <a:endParaRPr lang="en-US" dirty="0"/>
        </a:p>
      </dgm:t>
    </dgm:pt>
    <dgm:pt modelId="{FDD85703-9B18-417F-BF8E-E04AC9A552CE}" type="parTrans" cxnId="{4DD014E2-6BE8-49D9-AD55-94AE38EC8654}">
      <dgm:prSet/>
      <dgm:spPr/>
      <dgm:t>
        <a:bodyPr/>
        <a:lstStyle/>
        <a:p>
          <a:endParaRPr lang="en-US"/>
        </a:p>
      </dgm:t>
    </dgm:pt>
    <dgm:pt modelId="{8564E318-711E-452C-A4C3-8E8A86D60996}" type="sibTrans" cxnId="{4DD014E2-6BE8-49D9-AD55-94AE38EC8654}">
      <dgm:prSet/>
      <dgm:spPr/>
      <dgm:t>
        <a:bodyPr/>
        <a:lstStyle/>
        <a:p>
          <a:endParaRPr lang="en-US"/>
        </a:p>
      </dgm:t>
    </dgm:pt>
    <dgm:pt modelId="{A152A003-130D-4851-BE40-29389E8AC481}">
      <dgm:prSet/>
      <dgm:spPr/>
      <dgm:t>
        <a:bodyPr/>
        <a:lstStyle/>
        <a:p>
          <a:r>
            <a:rPr lang="en-US" dirty="0" smtClean="0"/>
            <a:t>POC all gone</a:t>
          </a:r>
          <a:endParaRPr lang="en-US" dirty="0"/>
        </a:p>
      </dgm:t>
    </dgm:pt>
    <dgm:pt modelId="{5D505807-A537-4903-BEEC-8C8F16C31670}" type="parTrans" cxnId="{4A87C41C-776A-474C-9EC0-5FB052954052}">
      <dgm:prSet/>
      <dgm:spPr/>
      <dgm:t>
        <a:bodyPr/>
        <a:lstStyle/>
        <a:p>
          <a:endParaRPr lang="en-US"/>
        </a:p>
      </dgm:t>
    </dgm:pt>
    <dgm:pt modelId="{4BC796ED-8883-49C9-9C52-31CAE8E884BE}" type="sibTrans" cxnId="{4A87C41C-776A-474C-9EC0-5FB052954052}">
      <dgm:prSet/>
      <dgm:spPr/>
      <dgm:t>
        <a:bodyPr/>
        <a:lstStyle/>
        <a:p>
          <a:endParaRPr lang="en-US"/>
        </a:p>
      </dgm:t>
    </dgm:pt>
    <dgm:pt modelId="{ED47F931-B245-40DA-91F5-F5D12E643E70}">
      <dgm:prSet/>
      <dgm:spPr/>
      <dgm:t>
        <a:bodyPr/>
        <a:lstStyle/>
        <a:p>
          <a:r>
            <a:rPr lang="en-US" dirty="0" smtClean="0"/>
            <a:t>Inevitable abortion</a:t>
          </a:r>
          <a:endParaRPr lang="en-US" dirty="0"/>
        </a:p>
      </dgm:t>
    </dgm:pt>
    <dgm:pt modelId="{CA1BD2B3-38C7-4822-BAA6-AB7C2FEF9606}" type="parTrans" cxnId="{5DA72C2D-37D2-4A1D-9E66-418A85FE9819}">
      <dgm:prSet/>
      <dgm:spPr/>
      <dgm:t>
        <a:bodyPr/>
        <a:lstStyle/>
        <a:p>
          <a:endParaRPr lang="en-US"/>
        </a:p>
      </dgm:t>
    </dgm:pt>
    <dgm:pt modelId="{D751917F-0347-47D8-B036-5F88E628261F}" type="sibTrans" cxnId="{5DA72C2D-37D2-4A1D-9E66-418A85FE9819}">
      <dgm:prSet/>
      <dgm:spPr/>
      <dgm:t>
        <a:bodyPr/>
        <a:lstStyle/>
        <a:p>
          <a:endParaRPr lang="en-US"/>
        </a:p>
      </dgm:t>
    </dgm:pt>
    <dgm:pt modelId="{C1099CE6-0192-4659-A2A6-1BBA8F1DA886}">
      <dgm:prSet/>
      <dgm:spPr/>
      <dgm:t>
        <a:bodyPr/>
        <a:lstStyle/>
        <a:p>
          <a:r>
            <a:rPr lang="en-US" dirty="0" smtClean="0"/>
            <a:t>Incomplete abortion </a:t>
          </a:r>
          <a:endParaRPr lang="en-US" dirty="0"/>
        </a:p>
      </dgm:t>
    </dgm:pt>
    <dgm:pt modelId="{DF9DD019-B388-43AB-A975-2C128C4E41DA}" type="parTrans" cxnId="{CCB1C53F-E628-4CD7-9FCC-D13816AFB8BF}">
      <dgm:prSet/>
      <dgm:spPr/>
      <dgm:t>
        <a:bodyPr/>
        <a:lstStyle/>
        <a:p>
          <a:endParaRPr lang="en-US"/>
        </a:p>
      </dgm:t>
    </dgm:pt>
    <dgm:pt modelId="{216AE54C-CA3E-4E21-B310-003226475803}" type="sibTrans" cxnId="{CCB1C53F-E628-4CD7-9FCC-D13816AFB8BF}">
      <dgm:prSet/>
      <dgm:spPr/>
      <dgm:t>
        <a:bodyPr/>
        <a:lstStyle/>
        <a:p>
          <a:endParaRPr lang="en-US"/>
        </a:p>
      </dgm:t>
    </dgm:pt>
    <dgm:pt modelId="{DAD82D24-8409-4D37-985C-77160FFB4B3A}">
      <dgm:prSet/>
      <dgm:spPr/>
      <dgm:t>
        <a:bodyPr/>
        <a:lstStyle/>
        <a:p>
          <a:r>
            <a:rPr lang="en-US" dirty="0" smtClean="0"/>
            <a:t>Complete abortion</a:t>
          </a:r>
          <a:endParaRPr lang="en-US" dirty="0"/>
        </a:p>
      </dgm:t>
    </dgm:pt>
    <dgm:pt modelId="{98D41C83-0F15-4E6F-AC76-3E054953CFC6}" type="parTrans" cxnId="{2E0FC2CA-8C5E-4548-96BA-58ADF28AC95E}">
      <dgm:prSet/>
      <dgm:spPr/>
      <dgm:t>
        <a:bodyPr/>
        <a:lstStyle/>
        <a:p>
          <a:endParaRPr lang="en-US"/>
        </a:p>
      </dgm:t>
    </dgm:pt>
    <dgm:pt modelId="{1661B3E1-8A1E-4211-A28C-D57D64CD5CB0}" type="sibTrans" cxnId="{2E0FC2CA-8C5E-4548-96BA-58ADF28AC95E}">
      <dgm:prSet/>
      <dgm:spPr/>
      <dgm:t>
        <a:bodyPr/>
        <a:lstStyle/>
        <a:p>
          <a:endParaRPr lang="en-US"/>
        </a:p>
      </dgm:t>
    </dgm:pt>
    <dgm:pt modelId="{42FC5113-5627-4EDB-A4AA-103323B2D207}">
      <dgm:prSet/>
      <dgm:spPr/>
      <dgm:t>
        <a:bodyPr/>
        <a:lstStyle/>
        <a:p>
          <a:r>
            <a:rPr lang="en-US" dirty="0" smtClean="0"/>
            <a:t>Observe</a:t>
          </a:r>
          <a:endParaRPr lang="en-US" dirty="0"/>
        </a:p>
      </dgm:t>
    </dgm:pt>
    <dgm:pt modelId="{7C13A823-5713-4729-B89F-15847483856A}" type="parTrans" cxnId="{ADC79EFC-C53E-445F-955F-7C2014EE25B7}">
      <dgm:prSet/>
      <dgm:spPr/>
      <dgm:t>
        <a:bodyPr/>
        <a:lstStyle/>
        <a:p>
          <a:endParaRPr lang="en-US"/>
        </a:p>
      </dgm:t>
    </dgm:pt>
    <dgm:pt modelId="{AB6C20AC-884C-42DD-A0A8-8C780EEF2035}" type="sibTrans" cxnId="{ADC79EFC-C53E-445F-955F-7C2014EE25B7}">
      <dgm:prSet/>
      <dgm:spPr/>
      <dgm:t>
        <a:bodyPr/>
        <a:lstStyle/>
        <a:p>
          <a:endParaRPr lang="en-US"/>
        </a:p>
      </dgm:t>
    </dgm:pt>
    <dgm:pt modelId="{72BA0224-7D1D-46B6-B671-318104CAAC3A}">
      <dgm:prSet/>
      <dgm:spPr/>
      <dgm:t>
        <a:bodyPr/>
        <a:lstStyle/>
        <a:p>
          <a:r>
            <a:rPr lang="en-US" dirty="0" smtClean="0"/>
            <a:t>Conservative or D&amp;C</a:t>
          </a:r>
          <a:endParaRPr lang="en-US" dirty="0"/>
        </a:p>
      </dgm:t>
    </dgm:pt>
    <dgm:pt modelId="{AA2110A7-0685-4F98-B480-F0CB64C720B0}" type="parTrans" cxnId="{B6D53F6E-BBF5-4430-A916-D965AE16AF2C}">
      <dgm:prSet/>
      <dgm:spPr/>
      <dgm:t>
        <a:bodyPr/>
        <a:lstStyle/>
        <a:p>
          <a:endParaRPr lang="en-US"/>
        </a:p>
      </dgm:t>
    </dgm:pt>
    <dgm:pt modelId="{D0E35BE6-1A9B-458C-94C7-D6FD36D2DB05}" type="sibTrans" cxnId="{B6D53F6E-BBF5-4430-A916-D965AE16AF2C}">
      <dgm:prSet/>
      <dgm:spPr/>
      <dgm:t>
        <a:bodyPr/>
        <a:lstStyle/>
        <a:p>
          <a:endParaRPr lang="en-US"/>
        </a:p>
      </dgm:t>
    </dgm:pt>
    <dgm:pt modelId="{54CB818F-4ECF-4C64-BB55-2CD3D0FAF55A}">
      <dgm:prSet/>
      <dgm:spPr/>
      <dgm:t>
        <a:bodyPr/>
        <a:lstStyle/>
        <a:p>
          <a:r>
            <a:rPr lang="en-US" dirty="0" smtClean="0"/>
            <a:t>Emergency D&amp;C</a:t>
          </a:r>
          <a:endParaRPr lang="en-US" dirty="0"/>
        </a:p>
      </dgm:t>
    </dgm:pt>
    <dgm:pt modelId="{51619185-E567-4C24-BF3F-65237D25FD0D}" type="parTrans" cxnId="{0BAC865F-EAF2-415A-9D9C-7D1E8C4DDF25}">
      <dgm:prSet/>
      <dgm:spPr/>
      <dgm:t>
        <a:bodyPr/>
        <a:lstStyle/>
        <a:p>
          <a:endParaRPr lang="en-US"/>
        </a:p>
      </dgm:t>
    </dgm:pt>
    <dgm:pt modelId="{D7908037-4BBE-4E1E-AC79-35B3AC7B0974}" type="sibTrans" cxnId="{0BAC865F-EAF2-415A-9D9C-7D1E8C4DDF25}">
      <dgm:prSet/>
      <dgm:spPr/>
      <dgm:t>
        <a:bodyPr/>
        <a:lstStyle/>
        <a:p>
          <a:endParaRPr lang="en-US"/>
        </a:p>
      </dgm:t>
    </dgm:pt>
    <dgm:pt modelId="{C7D2C293-C5C6-4741-9560-CD58B21A2860}">
      <dgm:prSet/>
      <dgm:spPr/>
      <dgm:t>
        <a:bodyPr/>
        <a:lstStyle/>
        <a:p>
          <a:r>
            <a:rPr lang="en-US" dirty="0" smtClean="0"/>
            <a:t>Emergency D&amp;C</a:t>
          </a:r>
          <a:endParaRPr lang="en-US" dirty="0"/>
        </a:p>
      </dgm:t>
    </dgm:pt>
    <dgm:pt modelId="{01165091-AA6D-484B-B0CD-F44AE9119767}" type="parTrans" cxnId="{090C57FF-6FCA-498F-964A-05F65C9F45BA}">
      <dgm:prSet/>
      <dgm:spPr/>
      <dgm:t>
        <a:bodyPr/>
        <a:lstStyle/>
        <a:p>
          <a:endParaRPr lang="en-US"/>
        </a:p>
      </dgm:t>
    </dgm:pt>
    <dgm:pt modelId="{111F1DA1-2DF0-4910-B971-547DD7B7D7D1}" type="sibTrans" cxnId="{090C57FF-6FCA-498F-964A-05F65C9F45BA}">
      <dgm:prSet/>
      <dgm:spPr/>
      <dgm:t>
        <a:bodyPr/>
        <a:lstStyle/>
        <a:p>
          <a:endParaRPr lang="en-US"/>
        </a:p>
      </dgm:t>
    </dgm:pt>
    <dgm:pt modelId="{4B097D78-3E1B-41D4-94D3-7F5E8B2E98A4}">
      <dgm:prSet/>
      <dgm:spPr/>
      <dgm:t>
        <a:bodyPr/>
        <a:lstStyle/>
        <a:p>
          <a:r>
            <a:rPr lang="en-US" dirty="0" smtClean="0"/>
            <a:t>Observation</a:t>
          </a:r>
          <a:endParaRPr lang="en-US" dirty="0"/>
        </a:p>
      </dgm:t>
    </dgm:pt>
    <dgm:pt modelId="{67762A24-C478-491D-9CD6-23C0E437592C}" type="parTrans" cxnId="{3315F2A0-9D48-4458-93D3-0784042EB2DE}">
      <dgm:prSet/>
      <dgm:spPr/>
      <dgm:t>
        <a:bodyPr/>
        <a:lstStyle/>
        <a:p>
          <a:endParaRPr lang="en-US"/>
        </a:p>
      </dgm:t>
    </dgm:pt>
    <dgm:pt modelId="{BF47DBB0-049E-461A-94F8-532FF70FCAA0}" type="sibTrans" cxnId="{3315F2A0-9D48-4458-93D3-0784042EB2DE}">
      <dgm:prSet/>
      <dgm:spPr/>
      <dgm:t>
        <a:bodyPr/>
        <a:lstStyle/>
        <a:p>
          <a:endParaRPr lang="en-US"/>
        </a:p>
      </dgm:t>
    </dgm:pt>
    <dgm:pt modelId="{A86B6E05-6C32-4631-839A-CF9BD5D80FCB}" type="pres">
      <dgm:prSet presAssocID="{8A430190-7230-4BFE-8DC1-CD51F4AB3656}" presName="hierChild1" presStyleCnt="0">
        <dgm:presLayoutVars>
          <dgm:chPref val="1"/>
          <dgm:dir/>
          <dgm:animOne val="branch"/>
          <dgm:animLvl val="lvl"/>
          <dgm:resizeHandles/>
        </dgm:presLayoutVars>
      </dgm:prSet>
      <dgm:spPr/>
      <dgm:t>
        <a:bodyPr/>
        <a:lstStyle/>
        <a:p>
          <a:endParaRPr lang="en-US"/>
        </a:p>
      </dgm:t>
    </dgm:pt>
    <dgm:pt modelId="{305B7C8F-2354-45BC-BACD-080E0B840CD3}" type="pres">
      <dgm:prSet presAssocID="{E95272CD-1662-4F77-BF2D-96520D4D72D0}" presName="hierRoot1" presStyleCnt="0"/>
      <dgm:spPr/>
    </dgm:pt>
    <dgm:pt modelId="{47A95BDB-9346-4876-B0A0-A0B4DFED3AEA}" type="pres">
      <dgm:prSet presAssocID="{E95272CD-1662-4F77-BF2D-96520D4D72D0}" presName="composite" presStyleCnt="0"/>
      <dgm:spPr/>
    </dgm:pt>
    <dgm:pt modelId="{93D68D87-0B11-429B-BFD6-890845A7CC30}" type="pres">
      <dgm:prSet presAssocID="{E95272CD-1662-4F77-BF2D-96520D4D72D0}" presName="background" presStyleLbl="node0" presStyleIdx="0" presStyleCnt="1"/>
      <dgm:spPr/>
    </dgm:pt>
    <dgm:pt modelId="{E7B5777F-597C-4E2A-A065-9B916B9E5A61}" type="pres">
      <dgm:prSet presAssocID="{E95272CD-1662-4F77-BF2D-96520D4D72D0}" presName="text" presStyleLbl="fgAcc0" presStyleIdx="0" presStyleCnt="1">
        <dgm:presLayoutVars>
          <dgm:chPref val="3"/>
        </dgm:presLayoutVars>
      </dgm:prSet>
      <dgm:spPr/>
      <dgm:t>
        <a:bodyPr/>
        <a:lstStyle/>
        <a:p>
          <a:endParaRPr lang="en-US"/>
        </a:p>
      </dgm:t>
    </dgm:pt>
    <dgm:pt modelId="{F0C888DE-2FAE-4294-B98C-1E6AC088C4EC}" type="pres">
      <dgm:prSet presAssocID="{E95272CD-1662-4F77-BF2D-96520D4D72D0}" presName="hierChild2" presStyleCnt="0"/>
      <dgm:spPr/>
    </dgm:pt>
    <dgm:pt modelId="{B4DC09AE-2F0D-4661-9916-461F51287117}" type="pres">
      <dgm:prSet presAssocID="{0A11840F-5218-428B-89D4-306B74C315CB}" presName="Name10" presStyleLbl="parChTrans1D2" presStyleIdx="0" presStyleCnt="2"/>
      <dgm:spPr/>
      <dgm:t>
        <a:bodyPr/>
        <a:lstStyle/>
        <a:p>
          <a:endParaRPr lang="en-US"/>
        </a:p>
      </dgm:t>
    </dgm:pt>
    <dgm:pt modelId="{99B8023D-A2C3-441D-B3D8-C18E95E3F5F0}" type="pres">
      <dgm:prSet presAssocID="{3E402CC1-32C4-449C-851B-EF40AAFF625A}" presName="hierRoot2" presStyleCnt="0"/>
      <dgm:spPr/>
    </dgm:pt>
    <dgm:pt modelId="{3629B237-A6EB-4CE5-9509-7503B9778F63}" type="pres">
      <dgm:prSet presAssocID="{3E402CC1-32C4-449C-851B-EF40AAFF625A}" presName="composite2" presStyleCnt="0"/>
      <dgm:spPr/>
    </dgm:pt>
    <dgm:pt modelId="{6E4E2EF7-A5C5-4C63-8A2A-1B6098F6968F}" type="pres">
      <dgm:prSet presAssocID="{3E402CC1-32C4-449C-851B-EF40AAFF625A}" presName="background2" presStyleLbl="asst1" presStyleIdx="0" presStyleCnt="1"/>
      <dgm:spPr/>
    </dgm:pt>
    <dgm:pt modelId="{0B13641E-B6F7-4E2F-8774-03AE8659C3DF}" type="pres">
      <dgm:prSet presAssocID="{3E402CC1-32C4-449C-851B-EF40AAFF625A}" presName="text2" presStyleLbl="fgAcc2" presStyleIdx="0" presStyleCnt="2">
        <dgm:presLayoutVars>
          <dgm:chPref val="3"/>
        </dgm:presLayoutVars>
      </dgm:prSet>
      <dgm:spPr/>
      <dgm:t>
        <a:bodyPr/>
        <a:lstStyle/>
        <a:p>
          <a:endParaRPr lang="en-US"/>
        </a:p>
      </dgm:t>
    </dgm:pt>
    <dgm:pt modelId="{593FEBE3-1630-4AA4-A105-0DE9EB4830AA}" type="pres">
      <dgm:prSet presAssocID="{3E402CC1-32C4-449C-851B-EF40AAFF625A}" presName="hierChild3" presStyleCnt="0"/>
      <dgm:spPr/>
    </dgm:pt>
    <dgm:pt modelId="{4D9C2509-B521-44E7-B8CC-AB8484173A02}" type="pres">
      <dgm:prSet presAssocID="{5F9534C3-48AB-405D-B855-A288C075D597}" presName="Name17" presStyleLbl="parChTrans1D3" presStyleIdx="0" presStyleCnt="2"/>
      <dgm:spPr/>
      <dgm:t>
        <a:bodyPr/>
        <a:lstStyle/>
        <a:p>
          <a:endParaRPr lang="en-US"/>
        </a:p>
      </dgm:t>
    </dgm:pt>
    <dgm:pt modelId="{BC0A1D51-A35F-4D9B-BB75-AC4D7B8D7B90}" type="pres">
      <dgm:prSet presAssocID="{DB2791F7-8405-43CF-9FDF-97D260BA5BA9}" presName="hierRoot3" presStyleCnt="0"/>
      <dgm:spPr/>
    </dgm:pt>
    <dgm:pt modelId="{0876D44B-E42E-4AC5-B6F7-29E8F9FB0159}" type="pres">
      <dgm:prSet presAssocID="{DB2791F7-8405-43CF-9FDF-97D260BA5BA9}" presName="composite3" presStyleCnt="0"/>
      <dgm:spPr/>
    </dgm:pt>
    <dgm:pt modelId="{AE9C93B5-089E-4B77-B2EF-24324CDBC10C}" type="pres">
      <dgm:prSet presAssocID="{DB2791F7-8405-43CF-9FDF-97D260BA5BA9}" presName="background3" presStyleLbl="node3" presStyleIdx="0" presStyleCnt="2"/>
      <dgm:spPr/>
    </dgm:pt>
    <dgm:pt modelId="{84A0E8A4-F412-40DE-9B29-FEA8A0BBAACB}" type="pres">
      <dgm:prSet presAssocID="{DB2791F7-8405-43CF-9FDF-97D260BA5BA9}" presName="text3" presStyleLbl="fgAcc3" presStyleIdx="0" presStyleCnt="2">
        <dgm:presLayoutVars>
          <dgm:chPref val="3"/>
        </dgm:presLayoutVars>
      </dgm:prSet>
      <dgm:spPr/>
      <dgm:t>
        <a:bodyPr/>
        <a:lstStyle/>
        <a:p>
          <a:endParaRPr lang="en-US"/>
        </a:p>
      </dgm:t>
    </dgm:pt>
    <dgm:pt modelId="{4AA8920B-B1E6-4BF5-82D4-2865210416BC}" type="pres">
      <dgm:prSet presAssocID="{DB2791F7-8405-43CF-9FDF-97D260BA5BA9}" presName="hierChild4" presStyleCnt="0"/>
      <dgm:spPr/>
    </dgm:pt>
    <dgm:pt modelId="{3BEFF65E-3206-437D-ADAA-35D08624E1BB}" type="pres">
      <dgm:prSet presAssocID="{9AB94383-36CF-4EEB-8786-0865215F7B00}" presName="Name23" presStyleLbl="parChTrans1D4" presStyleIdx="0" presStyleCnt="15"/>
      <dgm:spPr/>
      <dgm:t>
        <a:bodyPr/>
        <a:lstStyle/>
        <a:p>
          <a:endParaRPr lang="en-US"/>
        </a:p>
      </dgm:t>
    </dgm:pt>
    <dgm:pt modelId="{DABBBA75-8FB4-4FAB-9E7B-ECFF7EFFED37}" type="pres">
      <dgm:prSet presAssocID="{A54F10F3-5B95-4A03-B78F-F4CC13A2568C}" presName="hierRoot4" presStyleCnt="0"/>
      <dgm:spPr/>
    </dgm:pt>
    <dgm:pt modelId="{A9CFD02F-C755-4ACE-B394-FB9875133A02}" type="pres">
      <dgm:prSet presAssocID="{A54F10F3-5B95-4A03-B78F-F4CC13A2568C}" presName="composite4" presStyleCnt="0"/>
      <dgm:spPr/>
    </dgm:pt>
    <dgm:pt modelId="{E218F4DD-276F-4B19-9279-91390ECEFF80}" type="pres">
      <dgm:prSet presAssocID="{A54F10F3-5B95-4A03-B78F-F4CC13A2568C}" presName="background4" presStyleLbl="node4" presStyleIdx="0" presStyleCnt="15"/>
      <dgm:spPr/>
    </dgm:pt>
    <dgm:pt modelId="{092566A4-52AE-4D46-A559-247ACCC3D7F7}" type="pres">
      <dgm:prSet presAssocID="{A54F10F3-5B95-4A03-B78F-F4CC13A2568C}" presName="text4" presStyleLbl="fgAcc4" presStyleIdx="0" presStyleCnt="15">
        <dgm:presLayoutVars>
          <dgm:chPref val="3"/>
        </dgm:presLayoutVars>
      </dgm:prSet>
      <dgm:spPr/>
      <dgm:t>
        <a:bodyPr/>
        <a:lstStyle/>
        <a:p>
          <a:endParaRPr lang="en-US"/>
        </a:p>
      </dgm:t>
    </dgm:pt>
    <dgm:pt modelId="{CFE13737-F9CD-4542-8219-7417027B852A}" type="pres">
      <dgm:prSet presAssocID="{A54F10F3-5B95-4A03-B78F-F4CC13A2568C}" presName="hierChild5" presStyleCnt="0"/>
      <dgm:spPr/>
    </dgm:pt>
    <dgm:pt modelId="{0E6A7741-D0E5-4F8E-B312-17700F8B1FE1}" type="pres">
      <dgm:prSet presAssocID="{CFC554CA-03BB-4AAD-9C1A-E049E61991D9}" presName="Name23" presStyleLbl="parChTrans1D4" presStyleIdx="1" presStyleCnt="15"/>
      <dgm:spPr/>
      <dgm:t>
        <a:bodyPr/>
        <a:lstStyle/>
        <a:p>
          <a:endParaRPr lang="en-US"/>
        </a:p>
      </dgm:t>
    </dgm:pt>
    <dgm:pt modelId="{A3FEC580-4C3E-4DAF-B4EA-E533D54BA108}" type="pres">
      <dgm:prSet presAssocID="{2B7600F8-CD06-497D-BF59-018ED62EAAEB}" presName="hierRoot4" presStyleCnt="0"/>
      <dgm:spPr/>
    </dgm:pt>
    <dgm:pt modelId="{330C9A31-C483-4041-A778-318BB32D7C73}" type="pres">
      <dgm:prSet presAssocID="{2B7600F8-CD06-497D-BF59-018ED62EAAEB}" presName="composite4" presStyleCnt="0"/>
      <dgm:spPr/>
    </dgm:pt>
    <dgm:pt modelId="{C1A3C324-9033-42FD-8E8B-AD3361022F8A}" type="pres">
      <dgm:prSet presAssocID="{2B7600F8-CD06-497D-BF59-018ED62EAAEB}" presName="background4" presStyleLbl="node4" presStyleIdx="1" presStyleCnt="15"/>
      <dgm:spPr/>
    </dgm:pt>
    <dgm:pt modelId="{2F2DEAD2-2F12-4677-A73C-854FD9893522}" type="pres">
      <dgm:prSet presAssocID="{2B7600F8-CD06-497D-BF59-018ED62EAAEB}" presName="text4" presStyleLbl="fgAcc4" presStyleIdx="1" presStyleCnt="15">
        <dgm:presLayoutVars>
          <dgm:chPref val="3"/>
        </dgm:presLayoutVars>
      </dgm:prSet>
      <dgm:spPr/>
      <dgm:t>
        <a:bodyPr/>
        <a:lstStyle/>
        <a:p>
          <a:endParaRPr lang="en-US"/>
        </a:p>
      </dgm:t>
    </dgm:pt>
    <dgm:pt modelId="{6C230239-2C87-426B-A311-3E2606A46840}" type="pres">
      <dgm:prSet presAssocID="{2B7600F8-CD06-497D-BF59-018ED62EAAEB}" presName="hierChild5" presStyleCnt="0"/>
      <dgm:spPr/>
    </dgm:pt>
    <dgm:pt modelId="{DAB1B8AD-B883-4780-81E6-6E5536923097}" type="pres">
      <dgm:prSet presAssocID="{7C13A823-5713-4729-B89F-15847483856A}" presName="Name23" presStyleLbl="parChTrans1D4" presStyleIdx="2" presStyleCnt="15"/>
      <dgm:spPr/>
      <dgm:t>
        <a:bodyPr/>
        <a:lstStyle/>
        <a:p>
          <a:endParaRPr lang="en-US"/>
        </a:p>
      </dgm:t>
    </dgm:pt>
    <dgm:pt modelId="{2D760637-053A-48D0-B00A-D56BBE5564CA}" type="pres">
      <dgm:prSet presAssocID="{42FC5113-5627-4EDB-A4AA-103323B2D207}" presName="hierRoot4" presStyleCnt="0"/>
      <dgm:spPr/>
    </dgm:pt>
    <dgm:pt modelId="{923EBC7B-C01D-41F1-9156-3803CDA76E07}" type="pres">
      <dgm:prSet presAssocID="{42FC5113-5627-4EDB-A4AA-103323B2D207}" presName="composite4" presStyleCnt="0"/>
      <dgm:spPr/>
    </dgm:pt>
    <dgm:pt modelId="{A573BAEB-46D7-4946-A038-06F9053CEB7B}" type="pres">
      <dgm:prSet presAssocID="{42FC5113-5627-4EDB-A4AA-103323B2D207}" presName="background4" presStyleLbl="node4" presStyleIdx="2" presStyleCnt="15"/>
      <dgm:spPr/>
    </dgm:pt>
    <dgm:pt modelId="{E69C056A-5055-4B41-BD13-610F657E6A85}" type="pres">
      <dgm:prSet presAssocID="{42FC5113-5627-4EDB-A4AA-103323B2D207}" presName="text4" presStyleLbl="fgAcc4" presStyleIdx="2" presStyleCnt="15">
        <dgm:presLayoutVars>
          <dgm:chPref val="3"/>
        </dgm:presLayoutVars>
      </dgm:prSet>
      <dgm:spPr/>
      <dgm:t>
        <a:bodyPr/>
        <a:lstStyle/>
        <a:p>
          <a:endParaRPr lang="en-US"/>
        </a:p>
      </dgm:t>
    </dgm:pt>
    <dgm:pt modelId="{70AB8816-C069-4340-8212-AC5B6D4CBCDB}" type="pres">
      <dgm:prSet presAssocID="{42FC5113-5627-4EDB-A4AA-103323B2D207}" presName="hierChild5" presStyleCnt="0"/>
      <dgm:spPr/>
    </dgm:pt>
    <dgm:pt modelId="{B8A897AC-9E79-48B4-9CEE-A67780E99930}" type="pres">
      <dgm:prSet presAssocID="{443C2086-D0CC-4EB7-8A87-5C34042C92CB}" presName="Name23" presStyleLbl="parChTrans1D4" presStyleIdx="3" presStyleCnt="15"/>
      <dgm:spPr/>
      <dgm:t>
        <a:bodyPr/>
        <a:lstStyle/>
        <a:p>
          <a:endParaRPr lang="en-US"/>
        </a:p>
      </dgm:t>
    </dgm:pt>
    <dgm:pt modelId="{A088565E-6D97-453D-A6B4-6E7E3F3CD41A}" type="pres">
      <dgm:prSet presAssocID="{8D51C6F0-AA87-4635-8617-427C261CA6BE}" presName="hierRoot4" presStyleCnt="0"/>
      <dgm:spPr/>
    </dgm:pt>
    <dgm:pt modelId="{6ED42ED8-283A-41DE-AA17-3395DFE004FE}" type="pres">
      <dgm:prSet presAssocID="{8D51C6F0-AA87-4635-8617-427C261CA6BE}" presName="composite4" presStyleCnt="0"/>
      <dgm:spPr/>
    </dgm:pt>
    <dgm:pt modelId="{1FAA94E4-F024-4D0A-9942-34A065508F0E}" type="pres">
      <dgm:prSet presAssocID="{8D51C6F0-AA87-4635-8617-427C261CA6BE}" presName="background4" presStyleLbl="node4" presStyleIdx="3" presStyleCnt="15"/>
      <dgm:spPr/>
    </dgm:pt>
    <dgm:pt modelId="{0650C6A4-8B6D-45DC-923B-78C53F13BEE8}" type="pres">
      <dgm:prSet presAssocID="{8D51C6F0-AA87-4635-8617-427C261CA6BE}" presName="text4" presStyleLbl="fgAcc4" presStyleIdx="3" presStyleCnt="15">
        <dgm:presLayoutVars>
          <dgm:chPref val="3"/>
        </dgm:presLayoutVars>
      </dgm:prSet>
      <dgm:spPr/>
      <dgm:t>
        <a:bodyPr/>
        <a:lstStyle/>
        <a:p>
          <a:endParaRPr lang="en-US"/>
        </a:p>
      </dgm:t>
    </dgm:pt>
    <dgm:pt modelId="{AF161A2E-8089-4CF6-AF79-8EEFF6C330A4}" type="pres">
      <dgm:prSet presAssocID="{8D51C6F0-AA87-4635-8617-427C261CA6BE}" presName="hierChild5" presStyleCnt="0"/>
      <dgm:spPr/>
    </dgm:pt>
    <dgm:pt modelId="{01AD12D2-EF7C-413D-8646-9048BF184372}" type="pres">
      <dgm:prSet presAssocID="{B9994F4A-F154-461B-82EA-893B6C6994A7}" presName="Name23" presStyleLbl="parChTrans1D4" presStyleIdx="4" presStyleCnt="15"/>
      <dgm:spPr/>
      <dgm:t>
        <a:bodyPr/>
        <a:lstStyle/>
        <a:p>
          <a:endParaRPr lang="en-US"/>
        </a:p>
      </dgm:t>
    </dgm:pt>
    <dgm:pt modelId="{BBC9F830-CDB3-4E76-93DB-45FA222B6AFE}" type="pres">
      <dgm:prSet presAssocID="{B43D80F0-2E4C-491C-A7D3-E1F684E7A46B}" presName="hierRoot4" presStyleCnt="0"/>
      <dgm:spPr/>
    </dgm:pt>
    <dgm:pt modelId="{521907F9-2393-4FAD-86F9-BE0C0FEF95F4}" type="pres">
      <dgm:prSet presAssocID="{B43D80F0-2E4C-491C-A7D3-E1F684E7A46B}" presName="composite4" presStyleCnt="0"/>
      <dgm:spPr/>
    </dgm:pt>
    <dgm:pt modelId="{66B975B7-576F-495E-A275-11E9C190F51A}" type="pres">
      <dgm:prSet presAssocID="{B43D80F0-2E4C-491C-A7D3-E1F684E7A46B}" presName="background4" presStyleLbl="node4" presStyleIdx="4" presStyleCnt="15"/>
      <dgm:spPr/>
    </dgm:pt>
    <dgm:pt modelId="{17475524-AACE-422F-B11C-8496B4E2ABBC}" type="pres">
      <dgm:prSet presAssocID="{B43D80F0-2E4C-491C-A7D3-E1F684E7A46B}" presName="text4" presStyleLbl="fgAcc4" presStyleIdx="4" presStyleCnt="15">
        <dgm:presLayoutVars>
          <dgm:chPref val="3"/>
        </dgm:presLayoutVars>
      </dgm:prSet>
      <dgm:spPr/>
      <dgm:t>
        <a:bodyPr/>
        <a:lstStyle/>
        <a:p>
          <a:endParaRPr lang="en-US"/>
        </a:p>
      </dgm:t>
    </dgm:pt>
    <dgm:pt modelId="{FA3D13A9-5CCB-4C8E-9D26-CF542778403D}" type="pres">
      <dgm:prSet presAssocID="{B43D80F0-2E4C-491C-A7D3-E1F684E7A46B}" presName="hierChild5" presStyleCnt="0"/>
      <dgm:spPr/>
    </dgm:pt>
    <dgm:pt modelId="{88C9F52B-16BA-4E7C-A7FF-FC88F8F2333A}" type="pres">
      <dgm:prSet presAssocID="{AA2110A7-0685-4F98-B480-F0CB64C720B0}" presName="Name23" presStyleLbl="parChTrans1D4" presStyleIdx="5" presStyleCnt="15"/>
      <dgm:spPr/>
      <dgm:t>
        <a:bodyPr/>
        <a:lstStyle/>
        <a:p>
          <a:endParaRPr lang="en-US"/>
        </a:p>
      </dgm:t>
    </dgm:pt>
    <dgm:pt modelId="{5A7982DF-BAA5-4882-A9FB-666E1412D01E}" type="pres">
      <dgm:prSet presAssocID="{72BA0224-7D1D-46B6-B671-318104CAAC3A}" presName="hierRoot4" presStyleCnt="0"/>
      <dgm:spPr/>
    </dgm:pt>
    <dgm:pt modelId="{3F906D14-3DAF-4E44-B126-76EE54BC012F}" type="pres">
      <dgm:prSet presAssocID="{72BA0224-7D1D-46B6-B671-318104CAAC3A}" presName="composite4" presStyleCnt="0"/>
      <dgm:spPr/>
    </dgm:pt>
    <dgm:pt modelId="{BEB6B0C7-74FE-4A80-9F01-26487E526F01}" type="pres">
      <dgm:prSet presAssocID="{72BA0224-7D1D-46B6-B671-318104CAAC3A}" presName="background4" presStyleLbl="node4" presStyleIdx="5" presStyleCnt="15"/>
      <dgm:spPr/>
    </dgm:pt>
    <dgm:pt modelId="{FC848533-FC22-43E3-BC32-6E14BBA8ED4C}" type="pres">
      <dgm:prSet presAssocID="{72BA0224-7D1D-46B6-B671-318104CAAC3A}" presName="text4" presStyleLbl="fgAcc4" presStyleIdx="5" presStyleCnt="15">
        <dgm:presLayoutVars>
          <dgm:chPref val="3"/>
        </dgm:presLayoutVars>
      </dgm:prSet>
      <dgm:spPr/>
      <dgm:t>
        <a:bodyPr/>
        <a:lstStyle/>
        <a:p>
          <a:endParaRPr lang="en-US"/>
        </a:p>
      </dgm:t>
    </dgm:pt>
    <dgm:pt modelId="{42A7C299-13AC-4616-BA58-1DBBDF78B66D}" type="pres">
      <dgm:prSet presAssocID="{72BA0224-7D1D-46B6-B671-318104CAAC3A}" presName="hierChild5" presStyleCnt="0"/>
      <dgm:spPr/>
    </dgm:pt>
    <dgm:pt modelId="{D2D1742E-EE67-43F3-910A-8C7536AD3198}" type="pres">
      <dgm:prSet presAssocID="{EF237324-528B-4621-80A3-F01A581030F3}" presName="Name10" presStyleLbl="parChTrans1D2" presStyleIdx="1" presStyleCnt="2"/>
      <dgm:spPr/>
      <dgm:t>
        <a:bodyPr/>
        <a:lstStyle/>
        <a:p>
          <a:endParaRPr lang="en-US"/>
        </a:p>
      </dgm:t>
    </dgm:pt>
    <dgm:pt modelId="{80C24E30-7D1B-45D3-B28F-193C69F02A6B}" type="pres">
      <dgm:prSet presAssocID="{71A79D3C-D38B-4424-B011-FAB9763AA07B}" presName="hierRoot2" presStyleCnt="0"/>
      <dgm:spPr/>
    </dgm:pt>
    <dgm:pt modelId="{DD6B459D-685B-4A33-B9A5-E2AB091F2DBD}" type="pres">
      <dgm:prSet presAssocID="{71A79D3C-D38B-4424-B011-FAB9763AA07B}" presName="composite2" presStyleCnt="0"/>
      <dgm:spPr/>
    </dgm:pt>
    <dgm:pt modelId="{D5975DB7-3166-436D-8570-187F81093F8F}" type="pres">
      <dgm:prSet presAssocID="{71A79D3C-D38B-4424-B011-FAB9763AA07B}" presName="background2" presStyleLbl="node2" presStyleIdx="0" presStyleCnt="1"/>
      <dgm:spPr/>
    </dgm:pt>
    <dgm:pt modelId="{8D5610BA-19CE-4552-8A50-26EA88D00E23}" type="pres">
      <dgm:prSet presAssocID="{71A79D3C-D38B-4424-B011-FAB9763AA07B}" presName="text2" presStyleLbl="fgAcc2" presStyleIdx="1" presStyleCnt="2">
        <dgm:presLayoutVars>
          <dgm:chPref val="3"/>
        </dgm:presLayoutVars>
      </dgm:prSet>
      <dgm:spPr/>
      <dgm:t>
        <a:bodyPr/>
        <a:lstStyle/>
        <a:p>
          <a:endParaRPr lang="en-US"/>
        </a:p>
      </dgm:t>
    </dgm:pt>
    <dgm:pt modelId="{FEBBA327-6FD2-4DE1-B700-488369179EF0}" type="pres">
      <dgm:prSet presAssocID="{71A79D3C-D38B-4424-B011-FAB9763AA07B}" presName="hierChild3" presStyleCnt="0"/>
      <dgm:spPr/>
    </dgm:pt>
    <dgm:pt modelId="{04D6AD92-D173-41D6-BB86-D2C02221871D}" type="pres">
      <dgm:prSet presAssocID="{01EE8BD8-DDE2-49F1-BA47-BA5DF53FDA81}" presName="Name17" presStyleLbl="parChTrans1D3" presStyleIdx="1" presStyleCnt="2"/>
      <dgm:spPr/>
      <dgm:t>
        <a:bodyPr/>
        <a:lstStyle/>
        <a:p>
          <a:endParaRPr lang="en-US"/>
        </a:p>
      </dgm:t>
    </dgm:pt>
    <dgm:pt modelId="{3D3C3E8A-96B7-4D91-AA9C-D9A2DAF078EB}" type="pres">
      <dgm:prSet presAssocID="{1A14E131-0AAF-4328-B12D-A0C9751DC1DE}" presName="hierRoot3" presStyleCnt="0"/>
      <dgm:spPr/>
    </dgm:pt>
    <dgm:pt modelId="{580C8593-0547-41D6-809B-B0FF4F03D58C}" type="pres">
      <dgm:prSet presAssocID="{1A14E131-0AAF-4328-B12D-A0C9751DC1DE}" presName="composite3" presStyleCnt="0"/>
      <dgm:spPr/>
    </dgm:pt>
    <dgm:pt modelId="{10938644-FEA1-4353-A7F6-20CFA58D9BA6}" type="pres">
      <dgm:prSet presAssocID="{1A14E131-0AAF-4328-B12D-A0C9751DC1DE}" presName="background3" presStyleLbl="node3" presStyleIdx="1" presStyleCnt="2"/>
      <dgm:spPr/>
    </dgm:pt>
    <dgm:pt modelId="{E456680E-D9B8-402D-8F6D-18932FB2B43E}" type="pres">
      <dgm:prSet presAssocID="{1A14E131-0AAF-4328-B12D-A0C9751DC1DE}" presName="text3" presStyleLbl="fgAcc3" presStyleIdx="1" presStyleCnt="2">
        <dgm:presLayoutVars>
          <dgm:chPref val="3"/>
        </dgm:presLayoutVars>
      </dgm:prSet>
      <dgm:spPr/>
      <dgm:t>
        <a:bodyPr/>
        <a:lstStyle/>
        <a:p>
          <a:endParaRPr lang="en-US"/>
        </a:p>
      </dgm:t>
    </dgm:pt>
    <dgm:pt modelId="{34C23C0B-6CD7-4639-BD11-3A43D4E161A5}" type="pres">
      <dgm:prSet presAssocID="{1A14E131-0AAF-4328-B12D-A0C9751DC1DE}" presName="hierChild4" presStyleCnt="0"/>
      <dgm:spPr/>
    </dgm:pt>
    <dgm:pt modelId="{5CE20536-8FE1-4F5C-ADD9-7CEECA4E3340}" type="pres">
      <dgm:prSet presAssocID="{D7C0974F-2FE3-4D8B-882B-0A16EF32A795}" presName="Name23" presStyleLbl="parChTrans1D4" presStyleIdx="6" presStyleCnt="15"/>
      <dgm:spPr/>
      <dgm:t>
        <a:bodyPr/>
        <a:lstStyle/>
        <a:p>
          <a:endParaRPr lang="en-US"/>
        </a:p>
      </dgm:t>
    </dgm:pt>
    <dgm:pt modelId="{7A3D22BE-6DE8-4617-A7BB-CA0F4C2B39F7}" type="pres">
      <dgm:prSet presAssocID="{ADBF2D49-C40C-4DF8-9E31-5F2F00D87B7F}" presName="hierRoot4" presStyleCnt="0"/>
      <dgm:spPr/>
    </dgm:pt>
    <dgm:pt modelId="{E66E3F90-314F-47D4-BF20-9CC9BEDFC4F5}" type="pres">
      <dgm:prSet presAssocID="{ADBF2D49-C40C-4DF8-9E31-5F2F00D87B7F}" presName="composite4" presStyleCnt="0"/>
      <dgm:spPr/>
    </dgm:pt>
    <dgm:pt modelId="{87E629A7-A351-4025-9CE7-AFCA89EFF9C8}" type="pres">
      <dgm:prSet presAssocID="{ADBF2D49-C40C-4DF8-9E31-5F2F00D87B7F}" presName="background4" presStyleLbl="node4" presStyleIdx="6" presStyleCnt="15"/>
      <dgm:spPr/>
    </dgm:pt>
    <dgm:pt modelId="{40BB16E0-78A4-4117-B682-1C9A47B07A45}" type="pres">
      <dgm:prSet presAssocID="{ADBF2D49-C40C-4DF8-9E31-5F2F00D87B7F}" presName="text4" presStyleLbl="fgAcc4" presStyleIdx="6" presStyleCnt="15">
        <dgm:presLayoutVars>
          <dgm:chPref val="3"/>
        </dgm:presLayoutVars>
      </dgm:prSet>
      <dgm:spPr/>
      <dgm:t>
        <a:bodyPr/>
        <a:lstStyle/>
        <a:p>
          <a:endParaRPr lang="en-US"/>
        </a:p>
      </dgm:t>
    </dgm:pt>
    <dgm:pt modelId="{C52A5BDD-EE90-4390-BA3A-E935DCA01079}" type="pres">
      <dgm:prSet presAssocID="{ADBF2D49-C40C-4DF8-9E31-5F2F00D87B7F}" presName="hierChild5" presStyleCnt="0"/>
      <dgm:spPr/>
    </dgm:pt>
    <dgm:pt modelId="{9AE19784-504A-45C4-B698-A093CE81FF77}" type="pres">
      <dgm:prSet presAssocID="{CA1BD2B3-38C7-4822-BAA6-AB7C2FEF9606}" presName="Name23" presStyleLbl="parChTrans1D4" presStyleIdx="7" presStyleCnt="15"/>
      <dgm:spPr/>
      <dgm:t>
        <a:bodyPr/>
        <a:lstStyle/>
        <a:p>
          <a:endParaRPr lang="en-US"/>
        </a:p>
      </dgm:t>
    </dgm:pt>
    <dgm:pt modelId="{490B38CB-4A0F-4276-94B7-3FA23F5F1F4E}" type="pres">
      <dgm:prSet presAssocID="{ED47F931-B245-40DA-91F5-F5D12E643E70}" presName="hierRoot4" presStyleCnt="0"/>
      <dgm:spPr/>
    </dgm:pt>
    <dgm:pt modelId="{732CA6A0-6DF3-45FB-95AE-94F26B2A03C7}" type="pres">
      <dgm:prSet presAssocID="{ED47F931-B245-40DA-91F5-F5D12E643E70}" presName="composite4" presStyleCnt="0"/>
      <dgm:spPr/>
    </dgm:pt>
    <dgm:pt modelId="{7F82F30E-66FE-4C43-A3A2-65C5990B3C76}" type="pres">
      <dgm:prSet presAssocID="{ED47F931-B245-40DA-91F5-F5D12E643E70}" presName="background4" presStyleLbl="node4" presStyleIdx="7" presStyleCnt="15"/>
      <dgm:spPr/>
    </dgm:pt>
    <dgm:pt modelId="{FB2F9E6F-FCE1-4F7A-8856-775564E567D9}" type="pres">
      <dgm:prSet presAssocID="{ED47F931-B245-40DA-91F5-F5D12E643E70}" presName="text4" presStyleLbl="fgAcc4" presStyleIdx="7" presStyleCnt="15">
        <dgm:presLayoutVars>
          <dgm:chPref val="3"/>
        </dgm:presLayoutVars>
      </dgm:prSet>
      <dgm:spPr/>
      <dgm:t>
        <a:bodyPr/>
        <a:lstStyle/>
        <a:p>
          <a:endParaRPr lang="en-US"/>
        </a:p>
      </dgm:t>
    </dgm:pt>
    <dgm:pt modelId="{B3FE8C0F-449C-438C-8820-C3DA5C02ACEB}" type="pres">
      <dgm:prSet presAssocID="{ED47F931-B245-40DA-91F5-F5D12E643E70}" presName="hierChild5" presStyleCnt="0"/>
      <dgm:spPr/>
    </dgm:pt>
    <dgm:pt modelId="{80091D32-0D3E-4CDB-BBD9-D8A7E27752DE}" type="pres">
      <dgm:prSet presAssocID="{51619185-E567-4C24-BF3F-65237D25FD0D}" presName="Name23" presStyleLbl="parChTrans1D4" presStyleIdx="8" presStyleCnt="15"/>
      <dgm:spPr/>
      <dgm:t>
        <a:bodyPr/>
        <a:lstStyle/>
        <a:p>
          <a:endParaRPr lang="en-US"/>
        </a:p>
      </dgm:t>
    </dgm:pt>
    <dgm:pt modelId="{2D65D98F-5405-4D1E-8734-C44DC4225A5E}" type="pres">
      <dgm:prSet presAssocID="{54CB818F-4ECF-4C64-BB55-2CD3D0FAF55A}" presName="hierRoot4" presStyleCnt="0"/>
      <dgm:spPr/>
    </dgm:pt>
    <dgm:pt modelId="{BF60C817-5828-4587-977A-5A7F7F9A9617}" type="pres">
      <dgm:prSet presAssocID="{54CB818F-4ECF-4C64-BB55-2CD3D0FAF55A}" presName="composite4" presStyleCnt="0"/>
      <dgm:spPr/>
    </dgm:pt>
    <dgm:pt modelId="{8DB50107-18E7-4900-8E25-F375E9347829}" type="pres">
      <dgm:prSet presAssocID="{54CB818F-4ECF-4C64-BB55-2CD3D0FAF55A}" presName="background4" presStyleLbl="node4" presStyleIdx="8" presStyleCnt="15"/>
      <dgm:spPr/>
    </dgm:pt>
    <dgm:pt modelId="{0D3F96E5-B33A-4206-B124-342D1CE70F99}" type="pres">
      <dgm:prSet presAssocID="{54CB818F-4ECF-4C64-BB55-2CD3D0FAF55A}" presName="text4" presStyleLbl="fgAcc4" presStyleIdx="8" presStyleCnt="15">
        <dgm:presLayoutVars>
          <dgm:chPref val="3"/>
        </dgm:presLayoutVars>
      </dgm:prSet>
      <dgm:spPr/>
      <dgm:t>
        <a:bodyPr/>
        <a:lstStyle/>
        <a:p>
          <a:endParaRPr lang="en-US"/>
        </a:p>
      </dgm:t>
    </dgm:pt>
    <dgm:pt modelId="{AEFB4F5E-DF38-4763-AFB7-CC4148BC8DA0}" type="pres">
      <dgm:prSet presAssocID="{54CB818F-4ECF-4C64-BB55-2CD3D0FAF55A}" presName="hierChild5" presStyleCnt="0"/>
      <dgm:spPr/>
    </dgm:pt>
    <dgm:pt modelId="{31D1639C-03A1-4502-A4A1-1711D6DFBAB7}" type="pres">
      <dgm:prSet presAssocID="{FDD85703-9B18-417F-BF8E-E04AC9A552CE}" presName="Name23" presStyleLbl="parChTrans1D4" presStyleIdx="9" presStyleCnt="15"/>
      <dgm:spPr/>
      <dgm:t>
        <a:bodyPr/>
        <a:lstStyle/>
        <a:p>
          <a:endParaRPr lang="en-US"/>
        </a:p>
      </dgm:t>
    </dgm:pt>
    <dgm:pt modelId="{B4C0CF47-5D4A-47F8-8212-9F086D43AE26}" type="pres">
      <dgm:prSet presAssocID="{7BD7B4DE-89EE-4249-A495-24E52991D782}" presName="hierRoot4" presStyleCnt="0"/>
      <dgm:spPr/>
    </dgm:pt>
    <dgm:pt modelId="{1F871D5F-26A1-4C6D-BA0F-9529EFE72808}" type="pres">
      <dgm:prSet presAssocID="{7BD7B4DE-89EE-4249-A495-24E52991D782}" presName="composite4" presStyleCnt="0"/>
      <dgm:spPr/>
    </dgm:pt>
    <dgm:pt modelId="{A8D4D1F7-BBFD-4426-9AC1-64CAA2C8DD63}" type="pres">
      <dgm:prSet presAssocID="{7BD7B4DE-89EE-4249-A495-24E52991D782}" presName="background4" presStyleLbl="node4" presStyleIdx="9" presStyleCnt="15"/>
      <dgm:spPr/>
    </dgm:pt>
    <dgm:pt modelId="{1B3DC9CD-9596-40CC-84EA-7F28E2122F91}" type="pres">
      <dgm:prSet presAssocID="{7BD7B4DE-89EE-4249-A495-24E52991D782}" presName="text4" presStyleLbl="fgAcc4" presStyleIdx="9" presStyleCnt="15">
        <dgm:presLayoutVars>
          <dgm:chPref val="3"/>
        </dgm:presLayoutVars>
      </dgm:prSet>
      <dgm:spPr/>
      <dgm:t>
        <a:bodyPr/>
        <a:lstStyle/>
        <a:p>
          <a:endParaRPr lang="en-US"/>
        </a:p>
      </dgm:t>
    </dgm:pt>
    <dgm:pt modelId="{DF179908-515B-4022-939B-7CD55C605244}" type="pres">
      <dgm:prSet presAssocID="{7BD7B4DE-89EE-4249-A495-24E52991D782}" presName="hierChild5" presStyleCnt="0"/>
      <dgm:spPr/>
    </dgm:pt>
    <dgm:pt modelId="{51A3947A-CE17-462D-8850-0D5CF578956E}" type="pres">
      <dgm:prSet presAssocID="{DF9DD019-B388-43AB-A975-2C128C4E41DA}" presName="Name23" presStyleLbl="parChTrans1D4" presStyleIdx="10" presStyleCnt="15"/>
      <dgm:spPr/>
      <dgm:t>
        <a:bodyPr/>
        <a:lstStyle/>
        <a:p>
          <a:endParaRPr lang="en-US"/>
        </a:p>
      </dgm:t>
    </dgm:pt>
    <dgm:pt modelId="{3F2F5658-49DA-4B4D-A474-5C4A9C550B71}" type="pres">
      <dgm:prSet presAssocID="{C1099CE6-0192-4659-A2A6-1BBA8F1DA886}" presName="hierRoot4" presStyleCnt="0"/>
      <dgm:spPr/>
    </dgm:pt>
    <dgm:pt modelId="{26A9BBF0-1476-4EA8-8DAA-60A5DA1162D4}" type="pres">
      <dgm:prSet presAssocID="{C1099CE6-0192-4659-A2A6-1BBA8F1DA886}" presName="composite4" presStyleCnt="0"/>
      <dgm:spPr/>
    </dgm:pt>
    <dgm:pt modelId="{6A04200B-8E9D-4703-9A82-51F71F18CF0E}" type="pres">
      <dgm:prSet presAssocID="{C1099CE6-0192-4659-A2A6-1BBA8F1DA886}" presName="background4" presStyleLbl="node4" presStyleIdx="10" presStyleCnt="15"/>
      <dgm:spPr/>
    </dgm:pt>
    <dgm:pt modelId="{43CE7D17-5CA9-4435-ACC1-E213249B2BAE}" type="pres">
      <dgm:prSet presAssocID="{C1099CE6-0192-4659-A2A6-1BBA8F1DA886}" presName="text4" presStyleLbl="fgAcc4" presStyleIdx="10" presStyleCnt="15">
        <dgm:presLayoutVars>
          <dgm:chPref val="3"/>
        </dgm:presLayoutVars>
      </dgm:prSet>
      <dgm:spPr/>
      <dgm:t>
        <a:bodyPr/>
        <a:lstStyle/>
        <a:p>
          <a:endParaRPr lang="en-US"/>
        </a:p>
      </dgm:t>
    </dgm:pt>
    <dgm:pt modelId="{55C07E2B-695A-4199-94AB-4099768C619A}" type="pres">
      <dgm:prSet presAssocID="{C1099CE6-0192-4659-A2A6-1BBA8F1DA886}" presName="hierChild5" presStyleCnt="0"/>
      <dgm:spPr/>
    </dgm:pt>
    <dgm:pt modelId="{DF37BFE4-61F1-473C-80B7-D2693EB7DDAE}" type="pres">
      <dgm:prSet presAssocID="{01165091-AA6D-484B-B0CD-F44AE9119767}" presName="Name23" presStyleLbl="parChTrans1D4" presStyleIdx="11" presStyleCnt="15"/>
      <dgm:spPr/>
      <dgm:t>
        <a:bodyPr/>
        <a:lstStyle/>
        <a:p>
          <a:endParaRPr lang="en-US"/>
        </a:p>
      </dgm:t>
    </dgm:pt>
    <dgm:pt modelId="{D5533B91-038F-42D6-9F24-5A324CE0F9BF}" type="pres">
      <dgm:prSet presAssocID="{C7D2C293-C5C6-4741-9560-CD58B21A2860}" presName="hierRoot4" presStyleCnt="0"/>
      <dgm:spPr/>
    </dgm:pt>
    <dgm:pt modelId="{7E8C3D7E-34F7-4495-AF8E-F495E5796AF5}" type="pres">
      <dgm:prSet presAssocID="{C7D2C293-C5C6-4741-9560-CD58B21A2860}" presName="composite4" presStyleCnt="0"/>
      <dgm:spPr/>
    </dgm:pt>
    <dgm:pt modelId="{CC4DC2F5-F086-4CEE-AC09-5EAB4BBDB065}" type="pres">
      <dgm:prSet presAssocID="{C7D2C293-C5C6-4741-9560-CD58B21A2860}" presName="background4" presStyleLbl="node4" presStyleIdx="11" presStyleCnt="15"/>
      <dgm:spPr/>
    </dgm:pt>
    <dgm:pt modelId="{36C23F43-0194-40D1-8CBD-2F6EA152D11F}" type="pres">
      <dgm:prSet presAssocID="{C7D2C293-C5C6-4741-9560-CD58B21A2860}" presName="text4" presStyleLbl="fgAcc4" presStyleIdx="11" presStyleCnt="15">
        <dgm:presLayoutVars>
          <dgm:chPref val="3"/>
        </dgm:presLayoutVars>
      </dgm:prSet>
      <dgm:spPr/>
      <dgm:t>
        <a:bodyPr/>
        <a:lstStyle/>
        <a:p>
          <a:endParaRPr lang="en-US"/>
        </a:p>
      </dgm:t>
    </dgm:pt>
    <dgm:pt modelId="{07744703-5138-4E98-B488-DBA7AC463FFD}" type="pres">
      <dgm:prSet presAssocID="{C7D2C293-C5C6-4741-9560-CD58B21A2860}" presName="hierChild5" presStyleCnt="0"/>
      <dgm:spPr/>
    </dgm:pt>
    <dgm:pt modelId="{1496CC19-9B3A-480F-A5B8-CCBC168B9A44}" type="pres">
      <dgm:prSet presAssocID="{5D505807-A537-4903-BEEC-8C8F16C31670}" presName="Name23" presStyleLbl="parChTrans1D4" presStyleIdx="12" presStyleCnt="15"/>
      <dgm:spPr/>
      <dgm:t>
        <a:bodyPr/>
        <a:lstStyle/>
        <a:p>
          <a:endParaRPr lang="en-US"/>
        </a:p>
      </dgm:t>
    </dgm:pt>
    <dgm:pt modelId="{489904A9-195B-4B82-8E27-58E09038D78E}" type="pres">
      <dgm:prSet presAssocID="{A152A003-130D-4851-BE40-29389E8AC481}" presName="hierRoot4" presStyleCnt="0"/>
      <dgm:spPr/>
    </dgm:pt>
    <dgm:pt modelId="{48832E15-5390-42A8-9717-EC161CF0CA38}" type="pres">
      <dgm:prSet presAssocID="{A152A003-130D-4851-BE40-29389E8AC481}" presName="composite4" presStyleCnt="0"/>
      <dgm:spPr/>
    </dgm:pt>
    <dgm:pt modelId="{50F9DC79-673C-48FF-B24B-3D16E0A3CE45}" type="pres">
      <dgm:prSet presAssocID="{A152A003-130D-4851-BE40-29389E8AC481}" presName="background4" presStyleLbl="node4" presStyleIdx="12" presStyleCnt="15"/>
      <dgm:spPr/>
    </dgm:pt>
    <dgm:pt modelId="{D1D8A65A-B77B-4676-BF56-AD4FDD5005F2}" type="pres">
      <dgm:prSet presAssocID="{A152A003-130D-4851-BE40-29389E8AC481}" presName="text4" presStyleLbl="fgAcc4" presStyleIdx="12" presStyleCnt="15">
        <dgm:presLayoutVars>
          <dgm:chPref val="3"/>
        </dgm:presLayoutVars>
      </dgm:prSet>
      <dgm:spPr/>
      <dgm:t>
        <a:bodyPr/>
        <a:lstStyle/>
        <a:p>
          <a:endParaRPr lang="en-US"/>
        </a:p>
      </dgm:t>
    </dgm:pt>
    <dgm:pt modelId="{9BAC42A2-59AB-44CF-8984-EB98D93F2533}" type="pres">
      <dgm:prSet presAssocID="{A152A003-130D-4851-BE40-29389E8AC481}" presName="hierChild5" presStyleCnt="0"/>
      <dgm:spPr/>
    </dgm:pt>
    <dgm:pt modelId="{93B5AB4A-1448-43D7-9A9C-1EF60CF5A1DD}" type="pres">
      <dgm:prSet presAssocID="{98D41C83-0F15-4E6F-AC76-3E054953CFC6}" presName="Name23" presStyleLbl="parChTrans1D4" presStyleIdx="13" presStyleCnt="15"/>
      <dgm:spPr/>
      <dgm:t>
        <a:bodyPr/>
        <a:lstStyle/>
        <a:p>
          <a:endParaRPr lang="en-US"/>
        </a:p>
      </dgm:t>
    </dgm:pt>
    <dgm:pt modelId="{70D68146-F38C-49CC-B610-5ECE4BA6B2B2}" type="pres">
      <dgm:prSet presAssocID="{DAD82D24-8409-4D37-985C-77160FFB4B3A}" presName="hierRoot4" presStyleCnt="0"/>
      <dgm:spPr/>
    </dgm:pt>
    <dgm:pt modelId="{6676EF01-3437-4D52-A939-CF30F87A3B02}" type="pres">
      <dgm:prSet presAssocID="{DAD82D24-8409-4D37-985C-77160FFB4B3A}" presName="composite4" presStyleCnt="0"/>
      <dgm:spPr/>
    </dgm:pt>
    <dgm:pt modelId="{DED18CD0-4DF5-48AD-B5FE-947A3E3CDDB2}" type="pres">
      <dgm:prSet presAssocID="{DAD82D24-8409-4D37-985C-77160FFB4B3A}" presName="background4" presStyleLbl="node4" presStyleIdx="13" presStyleCnt="15"/>
      <dgm:spPr/>
    </dgm:pt>
    <dgm:pt modelId="{C28AA594-8C35-4626-BCDC-5E2AC2B892BD}" type="pres">
      <dgm:prSet presAssocID="{DAD82D24-8409-4D37-985C-77160FFB4B3A}" presName="text4" presStyleLbl="fgAcc4" presStyleIdx="13" presStyleCnt="15">
        <dgm:presLayoutVars>
          <dgm:chPref val="3"/>
        </dgm:presLayoutVars>
      </dgm:prSet>
      <dgm:spPr/>
      <dgm:t>
        <a:bodyPr/>
        <a:lstStyle/>
        <a:p>
          <a:endParaRPr lang="en-US"/>
        </a:p>
      </dgm:t>
    </dgm:pt>
    <dgm:pt modelId="{C76A73BD-7493-41DE-ABB2-00E6234B9DA5}" type="pres">
      <dgm:prSet presAssocID="{DAD82D24-8409-4D37-985C-77160FFB4B3A}" presName="hierChild5" presStyleCnt="0"/>
      <dgm:spPr/>
    </dgm:pt>
    <dgm:pt modelId="{D616AADB-249C-4FF6-BF26-D64D5C6C6C01}" type="pres">
      <dgm:prSet presAssocID="{67762A24-C478-491D-9CD6-23C0E437592C}" presName="Name23" presStyleLbl="parChTrans1D4" presStyleIdx="14" presStyleCnt="15"/>
      <dgm:spPr/>
      <dgm:t>
        <a:bodyPr/>
        <a:lstStyle/>
        <a:p>
          <a:endParaRPr lang="en-US"/>
        </a:p>
      </dgm:t>
    </dgm:pt>
    <dgm:pt modelId="{854E6ECF-4BDC-4EAD-9F22-F5A7FC1A8A7C}" type="pres">
      <dgm:prSet presAssocID="{4B097D78-3E1B-41D4-94D3-7F5E8B2E98A4}" presName="hierRoot4" presStyleCnt="0"/>
      <dgm:spPr/>
    </dgm:pt>
    <dgm:pt modelId="{28324E29-F4FB-4CDA-BC33-5469FF61B30B}" type="pres">
      <dgm:prSet presAssocID="{4B097D78-3E1B-41D4-94D3-7F5E8B2E98A4}" presName="composite4" presStyleCnt="0"/>
      <dgm:spPr/>
    </dgm:pt>
    <dgm:pt modelId="{F0F64C15-EE0D-48BB-968F-C1240A1F4246}" type="pres">
      <dgm:prSet presAssocID="{4B097D78-3E1B-41D4-94D3-7F5E8B2E98A4}" presName="background4" presStyleLbl="node4" presStyleIdx="14" presStyleCnt="15"/>
      <dgm:spPr/>
    </dgm:pt>
    <dgm:pt modelId="{65105CDF-5906-4D91-84AC-8119D121C8BC}" type="pres">
      <dgm:prSet presAssocID="{4B097D78-3E1B-41D4-94D3-7F5E8B2E98A4}" presName="text4" presStyleLbl="fgAcc4" presStyleIdx="14" presStyleCnt="15">
        <dgm:presLayoutVars>
          <dgm:chPref val="3"/>
        </dgm:presLayoutVars>
      </dgm:prSet>
      <dgm:spPr/>
      <dgm:t>
        <a:bodyPr/>
        <a:lstStyle/>
        <a:p>
          <a:endParaRPr lang="en-US"/>
        </a:p>
      </dgm:t>
    </dgm:pt>
    <dgm:pt modelId="{F61006B2-5CAF-404B-8F05-931F0C8EFDB0}" type="pres">
      <dgm:prSet presAssocID="{4B097D78-3E1B-41D4-94D3-7F5E8B2E98A4}" presName="hierChild5" presStyleCnt="0"/>
      <dgm:spPr/>
    </dgm:pt>
  </dgm:ptLst>
  <dgm:cxnLst>
    <dgm:cxn modelId="{D2A99213-1EFF-4F62-85BD-E08636A1847C}" type="presOf" srcId="{CFC554CA-03BB-4AAD-9C1A-E049E61991D9}" destId="{0E6A7741-D0E5-4F8E-B312-17700F8B1FE1}" srcOrd="0" destOrd="0" presId="urn:microsoft.com/office/officeart/2005/8/layout/hierarchy1"/>
    <dgm:cxn modelId="{1C4615B8-B039-4A84-9C8A-2934DD45DF9E}" type="presOf" srcId="{AA2110A7-0685-4F98-B480-F0CB64C720B0}" destId="{88C9F52B-16BA-4E7C-A7FF-FC88F8F2333A}" srcOrd="0" destOrd="0" presId="urn:microsoft.com/office/officeart/2005/8/layout/hierarchy1"/>
    <dgm:cxn modelId="{0B7CAE11-7DE3-438C-8FA8-E4C7D34FF623}" type="presOf" srcId="{8D51C6F0-AA87-4635-8617-427C261CA6BE}" destId="{0650C6A4-8B6D-45DC-923B-78C53F13BEE8}" srcOrd="0" destOrd="0" presId="urn:microsoft.com/office/officeart/2005/8/layout/hierarchy1"/>
    <dgm:cxn modelId="{81224CF8-4358-44AC-B985-EF1FC595E989}" type="presOf" srcId="{CA1BD2B3-38C7-4822-BAA6-AB7C2FEF9606}" destId="{9AE19784-504A-45C4-B698-A093CE81FF77}" srcOrd="0" destOrd="0" presId="urn:microsoft.com/office/officeart/2005/8/layout/hierarchy1"/>
    <dgm:cxn modelId="{2B0F9610-15F6-4A5E-A8D0-1B6F29349B4F}" type="presOf" srcId="{443C2086-D0CC-4EB7-8A87-5C34042C92CB}" destId="{B8A897AC-9E79-48B4-9CEE-A67780E99930}" srcOrd="0" destOrd="0" presId="urn:microsoft.com/office/officeart/2005/8/layout/hierarchy1"/>
    <dgm:cxn modelId="{31EB89A8-E260-45F6-BD01-7157C92491CA}" type="presOf" srcId="{7BD7B4DE-89EE-4249-A495-24E52991D782}" destId="{1B3DC9CD-9596-40CC-84EA-7F28E2122F91}" srcOrd="0" destOrd="0" presId="urn:microsoft.com/office/officeart/2005/8/layout/hierarchy1"/>
    <dgm:cxn modelId="{D726C2EA-38C0-4564-8EAB-5E75FCF2A097}" type="presOf" srcId="{DAD82D24-8409-4D37-985C-77160FFB4B3A}" destId="{C28AA594-8C35-4626-BCDC-5E2AC2B892BD}" srcOrd="0" destOrd="0" presId="urn:microsoft.com/office/officeart/2005/8/layout/hierarchy1"/>
    <dgm:cxn modelId="{33AE34D0-30BA-4DA6-93E8-1EEE44F96390}" type="presOf" srcId="{71A79D3C-D38B-4424-B011-FAB9763AA07B}" destId="{8D5610BA-19CE-4552-8A50-26EA88D00E23}" srcOrd="0" destOrd="0" presId="urn:microsoft.com/office/officeart/2005/8/layout/hierarchy1"/>
    <dgm:cxn modelId="{B30F7C36-969F-4995-9377-1D3E3818FD94}" type="presOf" srcId="{98D41C83-0F15-4E6F-AC76-3E054953CFC6}" destId="{93B5AB4A-1448-43D7-9A9C-1EF60CF5A1DD}" srcOrd="0" destOrd="0" presId="urn:microsoft.com/office/officeart/2005/8/layout/hierarchy1"/>
    <dgm:cxn modelId="{19BD3FEC-22A7-4B3E-9BB6-3B7E2064CC15}" type="presOf" srcId="{51619185-E567-4C24-BF3F-65237D25FD0D}" destId="{80091D32-0D3E-4CDB-BBD9-D8A7E27752DE}" srcOrd="0" destOrd="0" presId="urn:microsoft.com/office/officeart/2005/8/layout/hierarchy1"/>
    <dgm:cxn modelId="{6520A5F1-8CD1-4194-81BC-43390FFE1AB6}" srcId="{E95272CD-1662-4F77-BF2D-96520D4D72D0}" destId="{71A79D3C-D38B-4424-B011-FAB9763AA07B}" srcOrd="1" destOrd="0" parTransId="{EF237324-528B-4621-80A3-F01A581030F3}" sibTransId="{BFABEB40-3167-4281-A650-8E1B87916A9A}"/>
    <dgm:cxn modelId="{DAE2B1F9-01F8-460D-8757-55F29E56D9EA}" srcId="{8A430190-7230-4BFE-8DC1-CD51F4AB3656}" destId="{E95272CD-1662-4F77-BF2D-96520D4D72D0}" srcOrd="0" destOrd="0" parTransId="{FFC58B2B-C568-4C6C-BD50-D573DC72B61F}" sibTransId="{8127EF3E-F1F5-400B-A8CA-E9EF1ADD4A8F}"/>
    <dgm:cxn modelId="{60882F6A-BB0C-4852-8F2B-7A9A9CFC2E60}" type="presOf" srcId="{54CB818F-4ECF-4C64-BB55-2CD3D0FAF55A}" destId="{0D3F96E5-B33A-4206-B124-342D1CE70F99}" srcOrd="0" destOrd="0" presId="urn:microsoft.com/office/officeart/2005/8/layout/hierarchy1"/>
    <dgm:cxn modelId="{97F65543-7986-457A-B500-A8A851299BBC}" type="presOf" srcId="{EF237324-528B-4621-80A3-F01A581030F3}" destId="{D2D1742E-EE67-43F3-910A-8C7536AD3198}" srcOrd="0" destOrd="0" presId="urn:microsoft.com/office/officeart/2005/8/layout/hierarchy1"/>
    <dgm:cxn modelId="{824BD909-C517-4E6F-813B-0436AB21C0AD}" type="presOf" srcId="{2B7600F8-CD06-497D-BF59-018ED62EAAEB}" destId="{2F2DEAD2-2F12-4677-A73C-854FD9893522}" srcOrd="0" destOrd="0" presId="urn:microsoft.com/office/officeart/2005/8/layout/hierarchy1"/>
    <dgm:cxn modelId="{4B8A0CFA-D50E-4634-9809-FD51FE253FE4}" type="presOf" srcId="{3E402CC1-32C4-449C-851B-EF40AAFF625A}" destId="{0B13641E-B6F7-4E2F-8774-03AE8659C3DF}" srcOrd="0" destOrd="0" presId="urn:microsoft.com/office/officeart/2005/8/layout/hierarchy1"/>
    <dgm:cxn modelId="{E259479D-ACDD-4341-BE29-D7D05B8199E1}" type="presOf" srcId="{67762A24-C478-491D-9CD6-23C0E437592C}" destId="{D616AADB-249C-4FF6-BF26-D64D5C6C6C01}" srcOrd="0" destOrd="0" presId="urn:microsoft.com/office/officeart/2005/8/layout/hierarchy1"/>
    <dgm:cxn modelId="{E9D51652-7D5A-4184-9434-1EBC9FD00838}" srcId="{1A14E131-0AAF-4328-B12D-A0C9751DC1DE}" destId="{ADBF2D49-C40C-4DF8-9E31-5F2F00D87B7F}" srcOrd="0" destOrd="0" parTransId="{D7C0974F-2FE3-4D8B-882B-0A16EF32A795}" sibTransId="{7FB9E537-0BBF-4F26-99AE-C45C462AB575}"/>
    <dgm:cxn modelId="{EB4E690F-13B1-4A5F-955F-91FB299483CA}" type="presOf" srcId="{DB2791F7-8405-43CF-9FDF-97D260BA5BA9}" destId="{84A0E8A4-F412-40DE-9B29-FEA8A0BBAACB}" srcOrd="0" destOrd="0" presId="urn:microsoft.com/office/officeart/2005/8/layout/hierarchy1"/>
    <dgm:cxn modelId="{8E82FD5C-8882-4F01-AB7B-6CAA72B51B89}" type="presOf" srcId="{7C13A823-5713-4729-B89F-15847483856A}" destId="{DAB1B8AD-B883-4780-81E6-6E5536923097}" srcOrd="0" destOrd="0" presId="urn:microsoft.com/office/officeart/2005/8/layout/hierarchy1"/>
    <dgm:cxn modelId="{6DF69472-5FEF-4561-90A6-02109DB338C0}" type="presOf" srcId="{01165091-AA6D-484B-B0CD-F44AE9119767}" destId="{DF37BFE4-61F1-473C-80B7-D2693EB7DDAE}" srcOrd="0" destOrd="0" presId="urn:microsoft.com/office/officeart/2005/8/layout/hierarchy1"/>
    <dgm:cxn modelId="{00CE2CC4-73E2-435B-8940-A5A783ABF1B4}" type="presOf" srcId="{A54F10F3-5B95-4A03-B78F-F4CC13A2568C}" destId="{092566A4-52AE-4D46-A559-247ACCC3D7F7}" srcOrd="0" destOrd="0" presId="urn:microsoft.com/office/officeart/2005/8/layout/hierarchy1"/>
    <dgm:cxn modelId="{5C01C00D-4A83-408B-9061-089B17720E21}" srcId="{71A79D3C-D38B-4424-B011-FAB9763AA07B}" destId="{1A14E131-0AAF-4328-B12D-A0C9751DC1DE}" srcOrd="0" destOrd="0" parTransId="{01EE8BD8-DDE2-49F1-BA47-BA5DF53FDA81}" sibTransId="{C32F98E9-E873-4C10-9467-7C2192D559F0}"/>
    <dgm:cxn modelId="{4CE4E72C-C76D-4B37-8ABF-E2A1FF2AC3E1}" srcId="{DB2791F7-8405-43CF-9FDF-97D260BA5BA9}" destId="{8D51C6F0-AA87-4635-8617-427C261CA6BE}" srcOrd="1" destOrd="0" parTransId="{443C2086-D0CC-4EB7-8A87-5C34042C92CB}" sibTransId="{2024AAF3-2073-41F3-86BD-373E31D726E1}"/>
    <dgm:cxn modelId="{5DA72C2D-37D2-4A1D-9E66-418A85FE9819}" srcId="{ADBF2D49-C40C-4DF8-9E31-5F2F00D87B7F}" destId="{ED47F931-B245-40DA-91F5-F5D12E643E70}" srcOrd="0" destOrd="0" parTransId="{CA1BD2B3-38C7-4822-BAA6-AB7C2FEF9606}" sibTransId="{D751917F-0347-47D8-B036-5F88E628261F}"/>
    <dgm:cxn modelId="{802B64FA-3419-4968-BE05-285840FD72BE}" type="presOf" srcId="{0A11840F-5218-428B-89D4-306B74C315CB}" destId="{B4DC09AE-2F0D-4661-9916-461F51287117}" srcOrd="0" destOrd="0" presId="urn:microsoft.com/office/officeart/2005/8/layout/hierarchy1"/>
    <dgm:cxn modelId="{4DD014E2-6BE8-49D9-AD55-94AE38EC8654}" srcId="{1A14E131-0AAF-4328-B12D-A0C9751DC1DE}" destId="{7BD7B4DE-89EE-4249-A495-24E52991D782}" srcOrd="1" destOrd="0" parTransId="{FDD85703-9B18-417F-BF8E-E04AC9A552CE}" sibTransId="{8564E318-711E-452C-A4C3-8E8A86D60996}"/>
    <dgm:cxn modelId="{7A655369-50AF-47B6-AD3A-B14F3EE472DA}" type="presOf" srcId="{A152A003-130D-4851-BE40-29389E8AC481}" destId="{D1D8A65A-B77B-4676-BF56-AD4FDD5005F2}" srcOrd="0" destOrd="0" presId="urn:microsoft.com/office/officeart/2005/8/layout/hierarchy1"/>
    <dgm:cxn modelId="{B41651A1-CC94-470B-BDAB-0F3D0E542645}" srcId="{E95272CD-1662-4F77-BF2D-96520D4D72D0}" destId="{3E402CC1-32C4-449C-851B-EF40AAFF625A}" srcOrd="0" destOrd="0" parTransId="{0A11840F-5218-428B-89D4-306B74C315CB}" sibTransId="{C66297AA-315F-4086-B0A9-6F03142EE294}"/>
    <dgm:cxn modelId="{5D23F7D4-8711-4661-8481-69A6174D6FE6}" type="presOf" srcId="{ED47F931-B245-40DA-91F5-F5D12E643E70}" destId="{FB2F9E6F-FCE1-4F7A-8856-775564E567D9}" srcOrd="0" destOrd="0" presId="urn:microsoft.com/office/officeart/2005/8/layout/hierarchy1"/>
    <dgm:cxn modelId="{F7D05050-298C-48B0-877C-22D4BC310EF7}" srcId="{A54F10F3-5B95-4A03-B78F-F4CC13A2568C}" destId="{2B7600F8-CD06-497D-BF59-018ED62EAAEB}" srcOrd="0" destOrd="0" parTransId="{CFC554CA-03BB-4AAD-9C1A-E049E61991D9}" sibTransId="{8BD1D3FA-5EA7-499A-B07E-7C841C6D5DA7}"/>
    <dgm:cxn modelId="{D17360D3-7567-4E1C-97EA-8DBAF6BA3D93}" type="presOf" srcId="{72BA0224-7D1D-46B6-B671-318104CAAC3A}" destId="{FC848533-FC22-43E3-BC32-6E14BBA8ED4C}" srcOrd="0" destOrd="0" presId="urn:microsoft.com/office/officeart/2005/8/layout/hierarchy1"/>
    <dgm:cxn modelId="{D90581E5-CFF5-422B-8213-CCFD962E5F6D}" srcId="{8D51C6F0-AA87-4635-8617-427C261CA6BE}" destId="{B43D80F0-2E4C-491C-A7D3-E1F684E7A46B}" srcOrd="0" destOrd="0" parTransId="{B9994F4A-F154-461B-82EA-893B6C6994A7}" sibTransId="{51BA08B5-748C-406B-A42D-334A98448AD9}"/>
    <dgm:cxn modelId="{A5540E29-D9CE-47D7-8D71-679AE173720D}" type="presOf" srcId="{DF9DD019-B388-43AB-A975-2C128C4E41DA}" destId="{51A3947A-CE17-462D-8850-0D5CF578956E}" srcOrd="0" destOrd="0" presId="urn:microsoft.com/office/officeart/2005/8/layout/hierarchy1"/>
    <dgm:cxn modelId="{78CCA59B-2C6C-41F3-AFD6-A33A8E18B9E5}" type="presOf" srcId="{C7D2C293-C5C6-4741-9560-CD58B21A2860}" destId="{36C23F43-0194-40D1-8CBD-2F6EA152D11F}" srcOrd="0" destOrd="0" presId="urn:microsoft.com/office/officeart/2005/8/layout/hierarchy1"/>
    <dgm:cxn modelId="{DDD2BC85-C8B0-418A-A814-234BB0BD7B90}" srcId="{3E402CC1-32C4-449C-851B-EF40AAFF625A}" destId="{DB2791F7-8405-43CF-9FDF-97D260BA5BA9}" srcOrd="0" destOrd="0" parTransId="{5F9534C3-48AB-405D-B855-A288C075D597}" sibTransId="{D39B2470-2D06-4570-8064-343AFB4E7483}"/>
    <dgm:cxn modelId="{D0BDC3F6-21B2-49A7-907F-CE0DB21ADFA2}" type="presOf" srcId="{B43D80F0-2E4C-491C-A7D3-E1F684E7A46B}" destId="{17475524-AACE-422F-B11C-8496B4E2ABBC}" srcOrd="0" destOrd="0" presId="urn:microsoft.com/office/officeart/2005/8/layout/hierarchy1"/>
    <dgm:cxn modelId="{55032120-CDA2-4575-BED0-392F102BE8DC}" type="presOf" srcId="{42FC5113-5627-4EDB-A4AA-103323B2D207}" destId="{E69C056A-5055-4B41-BD13-610F657E6A85}" srcOrd="0" destOrd="0" presId="urn:microsoft.com/office/officeart/2005/8/layout/hierarchy1"/>
    <dgm:cxn modelId="{4A87C41C-776A-474C-9EC0-5FB052954052}" srcId="{1A14E131-0AAF-4328-B12D-A0C9751DC1DE}" destId="{A152A003-130D-4851-BE40-29389E8AC481}" srcOrd="2" destOrd="0" parTransId="{5D505807-A537-4903-BEEC-8C8F16C31670}" sibTransId="{4BC796ED-8883-49C9-9C52-31CAE8E884BE}"/>
    <dgm:cxn modelId="{ADC79EFC-C53E-445F-955F-7C2014EE25B7}" srcId="{2B7600F8-CD06-497D-BF59-018ED62EAAEB}" destId="{42FC5113-5627-4EDB-A4AA-103323B2D207}" srcOrd="0" destOrd="0" parTransId="{7C13A823-5713-4729-B89F-15847483856A}" sibTransId="{AB6C20AC-884C-42DD-A0A8-8C780EEF2035}"/>
    <dgm:cxn modelId="{EE06C872-D6F8-4978-BF74-8D82B989FA46}" type="presOf" srcId="{FDD85703-9B18-417F-BF8E-E04AC9A552CE}" destId="{31D1639C-03A1-4502-A4A1-1711D6DFBAB7}" srcOrd="0" destOrd="0" presId="urn:microsoft.com/office/officeart/2005/8/layout/hierarchy1"/>
    <dgm:cxn modelId="{0F54370E-396A-4DE9-85FF-38561240507F}" type="presOf" srcId="{1A14E131-0AAF-4328-B12D-A0C9751DC1DE}" destId="{E456680E-D9B8-402D-8F6D-18932FB2B43E}" srcOrd="0" destOrd="0" presId="urn:microsoft.com/office/officeart/2005/8/layout/hierarchy1"/>
    <dgm:cxn modelId="{B6D53F6E-BBF5-4430-A916-D965AE16AF2C}" srcId="{B43D80F0-2E4C-491C-A7D3-E1F684E7A46B}" destId="{72BA0224-7D1D-46B6-B671-318104CAAC3A}" srcOrd="0" destOrd="0" parTransId="{AA2110A7-0685-4F98-B480-F0CB64C720B0}" sibTransId="{D0E35BE6-1A9B-458C-94C7-D6FD36D2DB05}"/>
    <dgm:cxn modelId="{F868E0CB-96C3-425E-AB6D-6ED61B9E66E6}" type="presOf" srcId="{E95272CD-1662-4F77-BF2D-96520D4D72D0}" destId="{E7B5777F-597C-4E2A-A065-9B916B9E5A61}" srcOrd="0" destOrd="0" presId="urn:microsoft.com/office/officeart/2005/8/layout/hierarchy1"/>
    <dgm:cxn modelId="{C802C8CD-26FF-47E5-8EF1-B99F15777D96}" type="presOf" srcId="{9AB94383-36CF-4EEB-8786-0865215F7B00}" destId="{3BEFF65E-3206-437D-ADAA-35D08624E1BB}" srcOrd="0" destOrd="0" presId="urn:microsoft.com/office/officeart/2005/8/layout/hierarchy1"/>
    <dgm:cxn modelId="{5475289E-CA6A-4C98-9ABD-137663DB36A9}" type="presOf" srcId="{C1099CE6-0192-4659-A2A6-1BBA8F1DA886}" destId="{43CE7D17-5CA9-4435-ACC1-E213249B2BAE}" srcOrd="0" destOrd="0" presId="urn:microsoft.com/office/officeart/2005/8/layout/hierarchy1"/>
    <dgm:cxn modelId="{42618C4B-FC4B-4D42-A319-F24D27E267C6}" type="presOf" srcId="{5F9534C3-48AB-405D-B855-A288C075D597}" destId="{4D9C2509-B521-44E7-B8CC-AB8484173A02}" srcOrd="0" destOrd="0" presId="urn:microsoft.com/office/officeart/2005/8/layout/hierarchy1"/>
    <dgm:cxn modelId="{E1F0E4AA-6346-462D-98AD-75DB302F9F90}" type="presOf" srcId="{ADBF2D49-C40C-4DF8-9E31-5F2F00D87B7F}" destId="{40BB16E0-78A4-4117-B682-1C9A47B07A45}" srcOrd="0" destOrd="0" presId="urn:microsoft.com/office/officeart/2005/8/layout/hierarchy1"/>
    <dgm:cxn modelId="{9569CB46-2510-486E-8080-BE6C7ACE5DC9}" type="presOf" srcId="{01EE8BD8-DDE2-49F1-BA47-BA5DF53FDA81}" destId="{04D6AD92-D173-41D6-BB86-D2C02221871D}" srcOrd="0" destOrd="0" presId="urn:microsoft.com/office/officeart/2005/8/layout/hierarchy1"/>
    <dgm:cxn modelId="{3315F2A0-9D48-4458-93D3-0784042EB2DE}" srcId="{DAD82D24-8409-4D37-985C-77160FFB4B3A}" destId="{4B097D78-3E1B-41D4-94D3-7F5E8B2E98A4}" srcOrd="0" destOrd="0" parTransId="{67762A24-C478-491D-9CD6-23C0E437592C}" sibTransId="{BF47DBB0-049E-461A-94F8-532FF70FCAA0}"/>
    <dgm:cxn modelId="{EDD921FF-2292-4102-AF4D-C6BC885055FF}" type="presOf" srcId="{5D505807-A537-4903-BEEC-8C8F16C31670}" destId="{1496CC19-9B3A-480F-A5B8-CCBC168B9A44}" srcOrd="0" destOrd="0" presId="urn:microsoft.com/office/officeart/2005/8/layout/hierarchy1"/>
    <dgm:cxn modelId="{2E0FC2CA-8C5E-4548-96BA-58ADF28AC95E}" srcId="{A152A003-130D-4851-BE40-29389E8AC481}" destId="{DAD82D24-8409-4D37-985C-77160FFB4B3A}" srcOrd="0" destOrd="0" parTransId="{98D41C83-0F15-4E6F-AC76-3E054953CFC6}" sibTransId="{1661B3E1-8A1E-4211-A28C-D57D64CD5CB0}"/>
    <dgm:cxn modelId="{0BAC865F-EAF2-415A-9D9C-7D1E8C4DDF25}" srcId="{ED47F931-B245-40DA-91F5-F5D12E643E70}" destId="{54CB818F-4ECF-4C64-BB55-2CD3D0FAF55A}" srcOrd="0" destOrd="0" parTransId="{51619185-E567-4C24-BF3F-65237D25FD0D}" sibTransId="{D7908037-4BBE-4E1E-AC79-35B3AC7B0974}"/>
    <dgm:cxn modelId="{46A07200-B27B-4D1D-B896-977243A21D18}" srcId="{DB2791F7-8405-43CF-9FDF-97D260BA5BA9}" destId="{A54F10F3-5B95-4A03-B78F-F4CC13A2568C}" srcOrd="0" destOrd="0" parTransId="{9AB94383-36CF-4EEB-8786-0865215F7B00}" sibTransId="{1614664B-9DD3-4E46-BD59-F9986141AC1A}"/>
    <dgm:cxn modelId="{CCB1C53F-E628-4CD7-9FCC-D13816AFB8BF}" srcId="{7BD7B4DE-89EE-4249-A495-24E52991D782}" destId="{C1099CE6-0192-4659-A2A6-1BBA8F1DA886}" srcOrd="0" destOrd="0" parTransId="{DF9DD019-B388-43AB-A975-2C128C4E41DA}" sibTransId="{216AE54C-CA3E-4E21-B310-003226475803}"/>
    <dgm:cxn modelId="{F692947C-FAF1-4A5C-B458-A1CFD7ECF033}" type="presOf" srcId="{4B097D78-3E1B-41D4-94D3-7F5E8B2E98A4}" destId="{65105CDF-5906-4D91-84AC-8119D121C8BC}" srcOrd="0" destOrd="0" presId="urn:microsoft.com/office/officeart/2005/8/layout/hierarchy1"/>
    <dgm:cxn modelId="{B5C9827B-7A24-4680-9CC6-CC988CE44DBB}" type="presOf" srcId="{D7C0974F-2FE3-4D8B-882B-0A16EF32A795}" destId="{5CE20536-8FE1-4F5C-ADD9-7CEECA4E3340}" srcOrd="0" destOrd="0" presId="urn:microsoft.com/office/officeart/2005/8/layout/hierarchy1"/>
    <dgm:cxn modelId="{1FD2FD43-3951-4EF0-9B90-9B8DD5F8FBCB}" type="presOf" srcId="{B9994F4A-F154-461B-82EA-893B6C6994A7}" destId="{01AD12D2-EF7C-413D-8646-9048BF184372}" srcOrd="0" destOrd="0" presId="urn:microsoft.com/office/officeart/2005/8/layout/hierarchy1"/>
    <dgm:cxn modelId="{D4F70D79-058C-49A7-9E2B-401B419C7CC4}" type="presOf" srcId="{8A430190-7230-4BFE-8DC1-CD51F4AB3656}" destId="{A86B6E05-6C32-4631-839A-CF9BD5D80FCB}" srcOrd="0" destOrd="0" presId="urn:microsoft.com/office/officeart/2005/8/layout/hierarchy1"/>
    <dgm:cxn modelId="{090C57FF-6FCA-498F-964A-05F65C9F45BA}" srcId="{C1099CE6-0192-4659-A2A6-1BBA8F1DA886}" destId="{C7D2C293-C5C6-4741-9560-CD58B21A2860}" srcOrd="0" destOrd="0" parTransId="{01165091-AA6D-484B-B0CD-F44AE9119767}" sibTransId="{111F1DA1-2DF0-4910-B971-547DD7B7D7D1}"/>
    <dgm:cxn modelId="{1766D7D5-323C-49FC-AF1C-04A82BC7B981}" type="presParOf" srcId="{A86B6E05-6C32-4631-839A-CF9BD5D80FCB}" destId="{305B7C8F-2354-45BC-BACD-080E0B840CD3}" srcOrd="0" destOrd="0" presId="urn:microsoft.com/office/officeart/2005/8/layout/hierarchy1"/>
    <dgm:cxn modelId="{BABC8379-3BD9-46A9-84CF-74AFE3058C7B}" type="presParOf" srcId="{305B7C8F-2354-45BC-BACD-080E0B840CD3}" destId="{47A95BDB-9346-4876-B0A0-A0B4DFED3AEA}" srcOrd="0" destOrd="0" presId="urn:microsoft.com/office/officeart/2005/8/layout/hierarchy1"/>
    <dgm:cxn modelId="{A47562E2-45B7-4CD8-9ADF-3EE7BB2B0151}" type="presParOf" srcId="{47A95BDB-9346-4876-B0A0-A0B4DFED3AEA}" destId="{93D68D87-0B11-429B-BFD6-890845A7CC30}" srcOrd="0" destOrd="0" presId="urn:microsoft.com/office/officeart/2005/8/layout/hierarchy1"/>
    <dgm:cxn modelId="{DC0BFAF0-89BD-414C-A03D-6587763FC863}" type="presParOf" srcId="{47A95BDB-9346-4876-B0A0-A0B4DFED3AEA}" destId="{E7B5777F-597C-4E2A-A065-9B916B9E5A61}" srcOrd="1" destOrd="0" presId="urn:microsoft.com/office/officeart/2005/8/layout/hierarchy1"/>
    <dgm:cxn modelId="{2ABB932C-33E5-4DB0-96EC-051E5D3CCC62}" type="presParOf" srcId="{305B7C8F-2354-45BC-BACD-080E0B840CD3}" destId="{F0C888DE-2FAE-4294-B98C-1E6AC088C4EC}" srcOrd="1" destOrd="0" presId="urn:microsoft.com/office/officeart/2005/8/layout/hierarchy1"/>
    <dgm:cxn modelId="{48D7E1F4-E2BD-485B-8C2B-49549EDB1CBA}" type="presParOf" srcId="{F0C888DE-2FAE-4294-B98C-1E6AC088C4EC}" destId="{B4DC09AE-2F0D-4661-9916-461F51287117}" srcOrd="0" destOrd="0" presId="urn:microsoft.com/office/officeart/2005/8/layout/hierarchy1"/>
    <dgm:cxn modelId="{90E9B3C5-39D5-464C-9D37-42A689255268}" type="presParOf" srcId="{F0C888DE-2FAE-4294-B98C-1E6AC088C4EC}" destId="{99B8023D-A2C3-441D-B3D8-C18E95E3F5F0}" srcOrd="1" destOrd="0" presId="urn:microsoft.com/office/officeart/2005/8/layout/hierarchy1"/>
    <dgm:cxn modelId="{2CE973B6-38DA-41B6-8369-FAC33D6A9D9F}" type="presParOf" srcId="{99B8023D-A2C3-441D-B3D8-C18E95E3F5F0}" destId="{3629B237-A6EB-4CE5-9509-7503B9778F63}" srcOrd="0" destOrd="0" presId="urn:microsoft.com/office/officeart/2005/8/layout/hierarchy1"/>
    <dgm:cxn modelId="{ACB33CEA-FC6B-4B05-AE52-FF5D34D8A6E8}" type="presParOf" srcId="{3629B237-A6EB-4CE5-9509-7503B9778F63}" destId="{6E4E2EF7-A5C5-4C63-8A2A-1B6098F6968F}" srcOrd="0" destOrd="0" presId="urn:microsoft.com/office/officeart/2005/8/layout/hierarchy1"/>
    <dgm:cxn modelId="{AF388E9A-884B-46FF-A368-2694C4CE36D2}" type="presParOf" srcId="{3629B237-A6EB-4CE5-9509-7503B9778F63}" destId="{0B13641E-B6F7-4E2F-8774-03AE8659C3DF}" srcOrd="1" destOrd="0" presId="urn:microsoft.com/office/officeart/2005/8/layout/hierarchy1"/>
    <dgm:cxn modelId="{924B8A8C-14B1-4EA2-9DF2-3D3A2C50E9E7}" type="presParOf" srcId="{99B8023D-A2C3-441D-B3D8-C18E95E3F5F0}" destId="{593FEBE3-1630-4AA4-A105-0DE9EB4830AA}" srcOrd="1" destOrd="0" presId="urn:microsoft.com/office/officeart/2005/8/layout/hierarchy1"/>
    <dgm:cxn modelId="{AD272408-2EBC-4351-B07F-59337351BD8B}" type="presParOf" srcId="{593FEBE3-1630-4AA4-A105-0DE9EB4830AA}" destId="{4D9C2509-B521-44E7-B8CC-AB8484173A02}" srcOrd="0" destOrd="0" presId="urn:microsoft.com/office/officeart/2005/8/layout/hierarchy1"/>
    <dgm:cxn modelId="{EA4CDABE-E3DE-4A4F-B69C-AC16B5406785}" type="presParOf" srcId="{593FEBE3-1630-4AA4-A105-0DE9EB4830AA}" destId="{BC0A1D51-A35F-4D9B-BB75-AC4D7B8D7B90}" srcOrd="1" destOrd="0" presId="urn:microsoft.com/office/officeart/2005/8/layout/hierarchy1"/>
    <dgm:cxn modelId="{ADA5E3DE-1D55-414E-8ECC-16D817F57511}" type="presParOf" srcId="{BC0A1D51-A35F-4D9B-BB75-AC4D7B8D7B90}" destId="{0876D44B-E42E-4AC5-B6F7-29E8F9FB0159}" srcOrd="0" destOrd="0" presId="urn:microsoft.com/office/officeart/2005/8/layout/hierarchy1"/>
    <dgm:cxn modelId="{8B5691DB-DB23-4E4E-ADF3-49A0F5A94209}" type="presParOf" srcId="{0876D44B-E42E-4AC5-B6F7-29E8F9FB0159}" destId="{AE9C93B5-089E-4B77-B2EF-24324CDBC10C}" srcOrd="0" destOrd="0" presId="urn:microsoft.com/office/officeart/2005/8/layout/hierarchy1"/>
    <dgm:cxn modelId="{904DBF95-22F7-4F30-8AB1-DD5AE5FB7F9B}" type="presParOf" srcId="{0876D44B-E42E-4AC5-B6F7-29E8F9FB0159}" destId="{84A0E8A4-F412-40DE-9B29-FEA8A0BBAACB}" srcOrd="1" destOrd="0" presId="urn:microsoft.com/office/officeart/2005/8/layout/hierarchy1"/>
    <dgm:cxn modelId="{D141EB3D-DA81-4BAF-BCF0-F359FBCC7B9F}" type="presParOf" srcId="{BC0A1D51-A35F-4D9B-BB75-AC4D7B8D7B90}" destId="{4AA8920B-B1E6-4BF5-82D4-2865210416BC}" srcOrd="1" destOrd="0" presId="urn:microsoft.com/office/officeart/2005/8/layout/hierarchy1"/>
    <dgm:cxn modelId="{0B3CB05A-3E0E-4294-B2E2-FF07EE927D13}" type="presParOf" srcId="{4AA8920B-B1E6-4BF5-82D4-2865210416BC}" destId="{3BEFF65E-3206-437D-ADAA-35D08624E1BB}" srcOrd="0" destOrd="0" presId="urn:microsoft.com/office/officeart/2005/8/layout/hierarchy1"/>
    <dgm:cxn modelId="{5A39108C-EADD-4D87-A72D-A781B3E1AB2B}" type="presParOf" srcId="{4AA8920B-B1E6-4BF5-82D4-2865210416BC}" destId="{DABBBA75-8FB4-4FAB-9E7B-ECFF7EFFED37}" srcOrd="1" destOrd="0" presId="urn:microsoft.com/office/officeart/2005/8/layout/hierarchy1"/>
    <dgm:cxn modelId="{F2630A19-5CFA-48CE-86D5-997B3DB4CD50}" type="presParOf" srcId="{DABBBA75-8FB4-4FAB-9E7B-ECFF7EFFED37}" destId="{A9CFD02F-C755-4ACE-B394-FB9875133A02}" srcOrd="0" destOrd="0" presId="urn:microsoft.com/office/officeart/2005/8/layout/hierarchy1"/>
    <dgm:cxn modelId="{41F5F2ED-35C8-4134-AE5B-25BE3320519A}" type="presParOf" srcId="{A9CFD02F-C755-4ACE-B394-FB9875133A02}" destId="{E218F4DD-276F-4B19-9279-91390ECEFF80}" srcOrd="0" destOrd="0" presId="urn:microsoft.com/office/officeart/2005/8/layout/hierarchy1"/>
    <dgm:cxn modelId="{88D9D787-A353-4ADC-B902-0C2A315DA6AB}" type="presParOf" srcId="{A9CFD02F-C755-4ACE-B394-FB9875133A02}" destId="{092566A4-52AE-4D46-A559-247ACCC3D7F7}" srcOrd="1" destOrd="0" presId="urn:microsoft.com/office/officeart/2005/8/layout/hierarchy1"/>
    <dgm:cxn modelId="{945E768C-BA9D-4333-85BD-F647D84560B8}" type="presParOf" srcId="{DABBBA75-8FB4-4FAB-9E7B-ECFF7EFFED37}" destId="{CFE13737-F9CD-4542-8219-7417027B852A}" srcOrd="1" destOrd="0" presId="urn:microsoft.com/office/officeart/2005/8/layout/hierarchy1"/>
    <dgm:cxn modelId="{4DABB439-E139-4A8C-9592-06E219CB7367}" type="presParOf" srcId="{CFE13737-F9CD-4542-8219-7417027B852A}" destId="{0E6A7741-D0E5-4F8E-B312-17700F8B1FE1}" srcOrd="0" destOrd="0" presId="urn:microsoft.com/office/officeart/2005/8/layout/hierarchy1"/>
    <dgm:cxn modelId="{5EAEBA5B-138E-4A94-8E77-0432D03B9378}" type="presParOf" srcId="{CFE13737-F9CD-4542-8219-7417027B852A}" destId="{A3FEC580-4C3E-4DAF-B4EA-E533D54BA108}" srcOrd="1" destOrd="0" presId="urn:microsoft.com/office/officeart/2005/8/layout/hierarchy1"/>
    <dgm:cxn modelId="{72E757A6-875A-40FC-9029-0CC23689FD7B}" type="presParOf" srcId="{A3FEC580-4C3E-4DAF-B4EA-E533D54BA108}" destId="{330C9A31-C483-4041-A778-318BB32D7C73}" srcOrd="0" destOrd="0" presId="urn:microsoft.com/office/officeart/2005/8/layout/hierarchy1"/>
    <dgm:cxn modelId="{FEF16510-D8FB-411D-B1D5-0CF629681863}" type="presParOf" srcId="{330C9A31-C483-4041-A778-318BB32D7C73}" destId="{C1A3C324-9033-42FD-8E8B-AD3361022F8A}" srcOrd="0" destOrd="0" presId="urn:microsoft.com/office/officeart/2005/8/layout/hierarchy1"/>
    <dgm:cxn modelId="{58C6D2A8-343B-4526-8C65-C6808E44C2A8}" type="presParOf" srcId="{330C9A31-C483-4041-A778-318BB32D7C73}" destId="{2F2DEAD2-2F12-4677-A73C-854FD9893522}" srcOrd="1" destOrd="0" presId="urn:microsoft.com/office/officeart/2005/8/layout/hierarchy1"/>
    <dgm:cxn modelId="{3B816CA9-947D-4F81-999C-74DDB3AD6123}" type="presParOf" srcId="{A3FEC580-4C3E-4DAF-B4EA-E533D54BA108}" destId="{6C230239-2C87-426B-A311-3E2606A46840}" srcOrd="1" destOrd="0" presId="urn:microsoft.com/office/officeart/2005/8/layout/hierarchy1"/>
    <dgm:cxn modelId="{F592FD0C-AE7B-49BC-94C5-D858A43C313B}" type="presParOf" srcId="{6C230239-2C87-426B-A311-3E2606A46840}" destId="{DAB1B8AD-B883-4780-81E6-6E5536923097}" srcOrd="0" destOrd="0" presId="urn:microsoft.com/office/officeart/2005/8/layout/hierarchy1"/>
    <dgm:cxn modelId="{8550D560-849E-40EE-9B28-0626E305A8D9}" type="presParOf" srcId="{6C230239-2C87-426B-A311-3E2606A46840}" destId="{2D760637-053A-48D0-B00A-D56BBE5564CA}" srcOrd="1" destOrd="0" presId="urn:microsoft.com/office/officeart/2005/8/layout/hierarchy1"/>
    <dgm:cxn modelId="{9FA2875B-FE2B-47E9-A423-25184E1B9228}" type="presParOf" srcId="{2D760637-053A-48D0-B00A-D56BBE5564CA}" destId="{923EBC7B-C01D-41F1-9156-3803CDA76E07}" srcOrd="0" destOrd="0" presId="urn:microsoft.com/office/officeart/2005/8/layout/hierarchy1"/>
    <dgm:cxn modelId="{9441E278-E295-4F21-B2DD-63AF1A6E1B78}" type="presParOf" srcId="{923EBC7B-C01D-41F1-9156-3803CDA76E07}" destId="{A573BAEB-46D7-4946-A038-06F9053CEB7B}" srcOrd="0" destOrd="0" presId="urn:microsoft.com/office/officeart/2005/8/layout/hierarchy1"/>
    <dgm:cxn modelId="{9230E9D5-3021-488B-A2D1-83A04FA519C8}" type="presParOf" srcId="{923EBC7B-C01D-41F1-9156-3803CDA76E07}" destId="{E69C056A-5055-4B41-BD13-610F657E6A85}" srcOrd="1" destOrd="0" presId="urn:microsoft.com/office/officeart/2005/8/layout/hierarchy1"/>
    <dgm:cxn modelId="{C62DAFD9-DEF2-466F-BC51-9EE92F9D3998}" type="presParOf" srcId="{2D760637-053A-48D0-B00A-D56BBE5564CA}" destId="{70AB8816-C069-4340-8212-AC5B6D4CBCDB}" srcOrd="1" destOrd="0" presId="urn:microsoft.com/office/officeart/2005/8/layout/hierarchy1"/>
    <dgm:cxn modelId="{7F6F6E2F-FB85-4BC7-8A1B-8C573AF31A24}" type="presParOf" srcId="{4AA8920B-B1E6-4BF5-82D4-2865210416BC}" destId="{B8A897AC-9E79-48B4-9CEE-A67780E99930}" srcOrd="2" destOrd="0" presId="urn:microsoft.com/office/officeart/2005/8/layout/hierarchy1"/>
    <dgm:cxn modelId="{0E80EF72-9DC5-4D15-ACD2-9C727C42EF7D}" type="presParOf" srcId="{4AA8920B-B1E6-4BF5-82D4-2865210416BC}" destId="{A088565E-6D97-453D-A6B4-6E7E3F3CD41A}" srcOrd="3" destOrd="0" presId="urn:microsoft.com/office/officeart/2005/8/layout/hierarchy1"/>
    <dgm:cxn modelId="{D6E314DA-BC99-4FF9-866A-3F7A95542F5C}" type="presParOf" srcId="{A088565E-6D97-453D-A6B4-6E7E3F3CD41A}" destId="{6ED42ED8-283A-41DE-AA17-3395DFE004FE}" srcOrd="0" destOrd="0" presId="urn:microsoft.com/office/officeart/2005/8/layout/hierarchy1"/>
    <dgm:cxn modelId="{9A804387-28CA-4BDA-9297-88C471B28FA4}" type="presParOf" srcId="{6ED42ED8-283A-41DE-AA17-3395DFE004FE}" destId="{1FAA94E4-F024-4D0A-9942-34A065508F0E}" srcOrd="0" destOrd="0" presId="urn:microsoft.com/office/officeart/2005/8/layout/hierarchy1"/>
    <dgm:cxn modelId="{62465818-8461-468A-AD75-3112E6370C04}" type="presParOf" srcId="{6ED42ED8-283A-41DE-AA17-3395DFE004FE}" destId="{0650C6A4-8B6D-45DC-923B-78C53F13BEE8}" srcOrd="1" destOrd="0" presId="urn:microsoft.com/office/officeart/2005/8/layout/hierarchy1"/>
    <dgm:cxn modelId="{5F6F301A-C640-4C7D-80CD-B03A6D3DFBDC}" type="presParOf" srcId="{A088565E-6D97-453D-A6B4-6E7E3F3CD41A}" destId="{AF161A2E-8089-4CF6-AF79-8EEFF6C330A4}" srcOrd="1" destOrd="0" presId="urn:microsoft.com/office/officeart/2005/8/layout/hierarchy1"/>
    <dgm:cxn modelId="{8A218910-B499-4F99-A682-8EB406E2DEE8}" type="presParOf" srcId="{AF161A2E-8089-4CF6-AF79-8EEFF6C330A4}" destId="{01AD12D2-EF7C-413D-8646-9048BF184372}" srcOrd="0" destOrd="0" presId="urn:microsoft.com/office/officeart/2005/8/layout/hierarchy1"/>
    <dgm:cxn modelId="{64ABF76E-6531-41C5-B245-B2C1363370B8}" type="presParOf" srcId="{AF161A2E-8089-4CF6-AF79-8EEFF6C330A4}" destId="{BBC9F830-CDB3-4E76-93DB-45FA222B6AFE}" srcOrd="1" destOrd="0" presId="urn:microsoft.com/office/officeart/2005/8/layout/hierarchy1"/>
    <dgm:cxn modelId="{9BDC463F-141A-4143-A328-BE35AC4A019C}" type="presParOf" srcId="{BBC9F830-CDB3-4E76-93DB-45FA222B6AFE}" destId="{521907F9-2393-4FAD-86F9-BE0C0FEF95F4}" srcOrd="0" destOrd="0" presId="urn:microsoft.com/office/officeart/2005/8/layout/hierarchy1"/>
    <dgm:cxn modelId="{A9A9811E-3C58-4751-87F2-E3120075C9DF}" type="presParOf" srcId="{521907F9-2393-4FAD-86F9-BE0C0FEF95F4}" destId="{66B975B7-576F-495E-A275-11E9C190F51A}" srcOrd="0" destOrd="0" presId="urn:microsoft.com/office/officeart/2005/8/layout/hierarchy1"/>
    <dgm:cxn modelId="{7B1546C5-DA94-4280-B6C8-F454A45F131D}" type="presParOf" srcId="{521907F9-2393-4FAD-86F9-BE0C0FEF95F4}" destId="{17475524-AACE-422F-B11C-8496B4E2ABBC}" srcOrd="1" destOrd="0" presId="urn:microsoft.com/office/officeart/2005/8/layout/hierarchy1"/>
    <dgm:cxn modelId="{049C2E20-758F-4EC6-AFF0-1F65D3FE5EBB}" type="presParOf" srcId="{BBC9F830-CDB3-4E76-93DB-45FA222B6AFE}" destId="{FA3D13A9-5CCB-4C8E-9D26-CF542778403D}" srcOrd="1" destOrd="0" presId="urn:microsoft.com/office/officeart/2005/8/layout/hierarchy1"/>
    <dgm:cxn modelId="{41CD9ACD-5892-4A63-8A0F-B3D47F66AFDB}" type="presParOf" srcId="{FA3D13A9-5CCB-4C8E-9D26-CF542778403D}" destId="{88C9F52B-16BA-4E7C-A7FF-FC88F8F2333A}" srcOrd="0" destOrd="0" presId="urn:microsoft.com/office/officeart/2005/8/layout/hierarchy1"/>
    <dgm:cxn modelId="{E18AE627-CB23-4F26-B587-6DB3DEA1CD41}" type="presParOf" srcId="{FA3D13A9-5CCB-4C8E-9D26-CF542778403D}" destId="{5A7982DF-BAA5-4882-A9FB-666E1412D01E}" srcOrd="1" destOrd="0" presId="urn:microsoft.com/office/officeart/2005/8/layout/hierarchy1"/>
    <dgm:cxn modelId="{99CCACDE-1DEF-468A-B688-9C0996FA0946}" type="presParOf" srcId="{5A7982DF-BAA5-4882-A9FB-666E1412D01E}" destId="{3F906D14-3DAF-4E44-B126-76EE54BC012F}" srcOrd="0" destOrd="0" presId="urn:microsoft.com/office/officeart/2005/8/layout/hierarchy1"/>
    <dgm:cxn modelId="{EC4E5556-87DB-438C-B32D-108DB2168DAD}" type="presParOf" srcId="{3F906D14-3DAF-4E44-B126-76EE54BC012F}" destId="{BEB6B0C7-74FE-4A80-9F01-26487E526F01}" srcOrd="0" destOrd="0" presId="urn:microsoft.com/office/officeart/2005/8/layout/hierarchy1"/>
    <dgm:cxn modelId="{673CFEDE-AF8C-45CB-83C8-D909DF62C5F9}" type="presParOf" srcId="{3F906D14-3DAF-4E44-B126-76EE54BC012F}" destId="{FC848533-FC22-43E3-BC32-6E14BBA8ED4C}" srcOrd="1" destOrd="0" presId="urn:microsoft.com/office/officeart/2005/8/layout/hierarchy1"/>
    <dgm:cxn modelId="{365978FC-5080-4C60-9DF2-C51EBA77CF9F}" type="presParOf" srcId="{5A7982DF-BAA5-4882-A9FB-666E1412D01E}" destId="{42A7C299-13AC-4616-BA58-1DBBDF78B66D}" srcOrd="1" destOrd="0" presId="urn:microsoft.com/office/officeart/2005/8/layout/hierarchy1"/>
    <dgm:cxn modelId="{7004A958-8904-417E-9EB9-7E119121A265}" type="presParOf" srcId="{F0C888DE-2FAE-4294-B98C-1E6AC088C4EC}" destId="{D2D1742E-EE67-43F3-910A-8C7536AD3198}" srcOrd="2" destOrd="0" presId="urn:microsoft.com/office/officeart/2005/8/layout/hierarchy1"/>
    <dgm:cxn modelId="{84DEE8AA-72AA-4F3F-AEEF-27C856996C53}" type="presParOf" srcId="{F0C888DE-2FAE-4294-B98C-1E6AC088C4EC}" destId="{80C24E30-7D1B-45D3-B28F-193C69F02A6B}" srcOrd="3" destOrd="0" presId="urn:microsoft.com/office/officeart/2005/8/layout/hierarchy1"/>
    <dgm:cxn modelId="{7E407BCB-10A9-4A14-9C56-21F2064717AC}" type="presParOf" srcId="{80C24E30-7D1B-45D3-B28F-193C69F02A6B}" destId="{DD6B459D-685B-4A33-B9A5-E2AB091F2DBD}" srcOrd="0" destOrd="0" presId="urn:microsoft.com/office/officeart/2005/8/layout/hierarchy1"/>
    <dgm:cxn modelId="{46D23FF6-CBA3-4D7C-BC0B-F43639EAEE30}" type="presParOf" srcId="{DD6B459D-685B-4A33-B9A5-E2AB091F2DBD}" destId="{D5975DB7-3166-436D-8570-187F81093F8F}" srcOrd="0" destOrd="0" presId="urn:microsoft.com/office/officeart/2005/8/layout/hierarchy1"/>
    <dgm:cxn modelId="{C71C44D1-78AF-42EF-8FFD-4DE71FFE84CB}" type="presParOf" srcId="{DD6B459D-685B-4A33-B9A5-E2AB091F2DBD}" destId="{8D5610BA-19CE-4552-8A50-26EA88D00E23}" srcOrd="1" destOrd="0" presId="urn:microsoft.com/office/officeart/2005/8/layout/hierarchy1"/>
    <dgm:cxn modelId="{EC043FAD-6EB4-4102-A36E-ADC6ED9BA741}" type="presParOf" srcId="{80C24E30-7D1B-45D3-B28F-193C69F02A6B}" destId="{FEBBA327-6FD2-4DE1-B700-488369179EF0}" srcOrd="1" destOrd="0" presId="urn:microsoft.com/office/officeart/2005/8/layout/hierarchy1"/>
    <dgm:cxn modelId="{E1B70E71-9964-4D2E-B0CE-E479A4180020}" type="presParOf" srcId="{FEBBA327-6FD2-4DE1-B700-488369179EF0}" destId="{04D6AD92-D173-41D6-BB86-D2C02221871D}" srcOrd="0" destOrd="0" presId="urn:microsoft.com/office/officeart/2005/8/layout/hierarchy1"/>
    <dgm:cxn modelId="{F6C3422E-E82B-4F80-9AC7-CEB7E2ABF7D8}" type="presParOf" srcId="{FEBBA327-6FD2-4DE1-B700-488369179EF0}" destId="{3D3C3E8A-96B7-4D91-AA9C-D9A2DAF078EB}" srcOrd="1" destOrd="0" presId="urn:microsoft.com/office/officeart/2005/8/layout/hierarchy1"/>
    <dgm:cxn modelId="{4D50A056-50B7-4C4F-B302-1CE9317D9044}" type="presParOf" srcId="{3D3C3E8A-96B7-4D91-AA9C-D9A2DAF078EB}" destId="{580C8593-0547-41D6-809B-B0FF4F03D58C}" srcOrd="0" destOrd="0" presId="urn:microsoft.com/office/officeart/2005/8/layout/hierarchy1"/>
    <dgm:cxn modelId="{9BDB32A8-EADA-4A54-A532-07F187A0D882}" type="presParOf" srcId="{580C8593-0547-41D6-809B-B0FF4F03D58C}" destId="{10938644-FEA1-4353-A7F6-20CFA58D9BA6}" srcOrd="0" destOrd="0" presId="urn:microsoft.com/office/officeart/2005/8/layout/hierarchy1"/>
    <dgm:cxn modelId="{5A8EEB6F-F02D-4AE4-89F7-6D4316755694}" type="presParOf" srcId="{580C8593-0547-41D6-809B-B0FF4F03D58C}" destId="{E456680E-D9B8-402D-8F6D-18932FB2B43E}" srcOrd="1" destOrd="0" presId="urn:microsoft.com/office/officeart/2005/8/layout/hierarchy1"/>
    <dgm:cxn modelId="{97217171-FBC3-4D7A-8447-90CAA1FAB96B}" type="presParOf" srcId="{3D3C3E8A-96B7-4D91-AA9C-D9A2DAF078EB}" destId="{34C23C0B-6CD7-4639-BD11-3A43D4E161A5}" srcOrd="1" destOrd="0" presId="urn:microsoft.com/office/officeart/2005/8/layout/hierarchy1"/>
    <dgm:cxn modelId="{F21E136F-C946-415D-A443-543A9352E2EA}" type="presParOf" srcId="{34C23C0B-6CD7-4639-BD11-3A43D4E161A5}" destId="{5CE20536-8FE1-4F5C-ADD9-7CEECA4E3340}" srcOrd="0" destOrd="0" presId="urn:microsoft.com/office/officeart/2005/8/layout/hierarchy1"/>
    <dgm:cxn modelId="{A327243C-EDD3-439E-BEBB-2F7ED3CABC80}" type="presParOf" srcId="{34C23C0B-6CD7-4639-BD11-3A43D4E161A5}" destId="{7A3D22BE-6DE8-4617-A7BB-CA0F4C2B39F7}" srcOrd="1" destOrd="0" presId="urn:microsoft.com/office/officeart/2005/8/layout/hierarchy1"/>
    <dgm:cxn modelId="{53FE819A-2521-41C0-9EAA-9C16382DE66F}" type="presParOf" srcId="{7A3D22BE-6DE8-4617-A7BB-CA0F4C2B39F7}" destId="{E66E3F90-314F-47D4-BF20-9CC9BEDFC4F5}" srcOrd="0" destOrd="0" presId="urn:microsoft.com/office/officeart/2005/8/layout/hierarchy1"/>
    <dgm:cxn modelId="{44F97B14-23E3-4883-9637-CBD56A070DD8}" type="presParOf" srcId="{E66E3F90-314F-47D4-BF20-9CC9BEDFC4F5}" destId="{87E629A7-A351-4025-9CE7-AFCA89EFF9C8}" srcOrd="0" destOrd="0" presId="urn:microsoft.com/office/officeart/2005/8/layout/hierarchy1"/>
    <dgm:cxn modelId="{11E94614-11D2-4326-B975-1D139C076B82}" type="presParOf" srcId="{E66E3F90-314F-47D4-BF20-9CC9BEDFC4F5}" destId="{40BB16E0-78A4-4117-B682-1C9A47B07A45}" srcOrd="1" destOrd="0" presId="urn:microsoft.com/office/officeart/2005/8/layout/hierarchy1"/>
    <dgm:cxn modelId="{7E9D855D-1F41-4B75-9584-E97C2CD2F1C5}" type="presParOf" srcId="{7A3D22BE-6DE8-4617-A7BB-CA0F4C2B39F7}" destId="{C52A5BDD-EE90-4390-BA3A-E935DCA01079}" srcOrd="1" destOrd="0" presId="urn:microsoft.com/office/officeart/2005/8/layout/hierarchy1"/>
    <dgm:cxn modelId="{6568FC13-F76F-4CCA-BD1E-BA0D532B13E4}" type="presParOf" srcId="{C52A5BDD-EE90-4390-BA3A-E935DCA01079}" destId="{9AE19784-504A-45C4-B698-A093CE81FF77}" srcOrd="0" destOrd="0" presId="urn:microsoft.com/office/officeart/2005/8/layout/hierarchy1"/>
    <dgm:cxn modelId="{4F45CAC9-1A79-4CC4-AC2C-E839B088A701}" type="presParOf" srcId="{C52A5BDD-EE90-4390-BA3A-E935DCA01079}" destId="{490B38CB-4A0F-4276-94B7-3FA23F5F1F4E}" srcOrd="1" destOrd="0" presId="urn:microsoft.com/office/officeart/2005/8/layout/hierarchy1"/>
    <dgm:cxn modelId="{66593CAE-078C-4407-8637-4F995EE60192}" type="presParOf" srcId="{490B38CB-4A0F-4276-94B7-3FA23F5F1F4E}" destId="{732CA6A0-6DF3-45FB-95AE-94F26B2A03C7}" srcOrd="0" destOrd="0" presId="urn:microsoft.com/office/officeart/2005/8/layout/hierarchy1"/>
    <dgm:cxn modelId="{4268AF7F-459C-4C90-80BC-AD1B4886DFE2}" type="presParOf" srcId="{732CA6A0-6DF3-45FB-95AE-94F26B2A03C7}" destId="{7F82F30E-66FE-4C43-A3A2-65C5990B3C76}" srcOrd="0" destOrd="0" presId="urn:microsoft.com/office/officeart/2005/8/layout/hierarchy1"/>
    <dgm:cxn modelId="{C7233222-6714-41B1-B7EF-BB46A87B5075}" type="presParOf" srcId="{732CA6A0-6DF3-45FB-95AE-94F26B2A03C7}" destId="{FB2F9E6F-FCE1-4F7A-8856-775564E567D9}" srcOrd="1" destOrd="0" presId="urn:microsoft.com/office/officeart/2005/8/layout/hierarchy1"/>
    <dgm:cxn modelId="{DEF67BF3-7698-4A08-AF4E-A739073D523D}" type="presParOf" srcId="{490B38CB-4A0F-4276-94B7-3FA23F5F1F4E}" destId="{B3FE8C0F-449C-438C-8820-C3DA5C02ACEB}" srcOrd="1" destOrd="0" presId="urn:microsoft.com/office/officeart/2005/8/layout/hierarchy1"/>
    <dgm:cxn modelId="{CC608FA9-F899-40F2-8025-F6E2EACCB070}" type="presParOf" srcId="{B3FE8C0F-449C-438C-8820-C3DA5C02ACEB}" destId="{80091D32-0D3E-4CDB-BBD9-D8A7E27752DE}" srcOrd="0" destOrd="0" presId="urn:microsoft.com/office/officeart/2005/8/layout/hierarchy1"/>
    <dgm:cxn modelId="{DEE72BF6-425F-44CB-BB9C-E71355080184}" type="presParOf" srcId="{B3FE8C0F-449C-438C-8820-C3DA5C02ACEB}" destId="{2D65D98F-5405-4D1E-8734-C44DC4225A5E}" srcOrd="1" destOrd="0" presId="urn:microsoft.com/office/officeart/2005/8/layout/hierarchy1"/>
    <dgm:cxn modelId="{4F90CDCE-7F4D-4874-B64C-B9A2B2941965}" type="presParOf" srcId="{2D65D98F-5405-4D1E-8734-C44DC4225A5E}" destId="{BF60C817-5828-4587-977A-5A7F7F9A9617}" srcOrd="0" destOrd="0" presId="urn:microsoft.com/office/officeart/2005/8/layout/hierarchy1"/>
    <dgm:cxn modelId="{BE1C0652-D04B-4C80-83CD-89EAF7C15D12}" type="presParOf" srcId="{BF60C817-5828-4587-977A-5A7F7F9A9617}" destId="{8DB50107-18E7-4900-8E25-F375E9347829}" srcOrd="0" destOrd="0" presId="urn:microsoft.com/office/officeart/2005/8/layout/hierarchy1"/>
    <dgm:cxn modelId="{E281DAE6-5673-40DE-A5E9-0F09B7DC5DB5}" type="presParOf" srcId="{BF60C817-5828-4587-977A-5A7F7F9A9617}" destId="{0D3F96E5-B33A-4206-B124-342D1CE70F99}" srcOrd="1" destOrd="0" presId="urn:microsoft.com/office/officeart/2005/8/layout/hierarchy1"/>
    <dgm:cxn modelId="{9B70CE70-D8A9-467E-A8CA-B419387B0A3B}" type="presParOf" srcId="{2D65D98F-5405-4D1E-8734-C44DC4225A5E}" destId="{AEFB4F5E-DF38-4763-AFB7-CC4148BC8DA0}" srcOrd="1" destOrd="0" presId="urn:microsoft.com/office/officeart/2005/8/layout/hierarchy1"/>
    <dgm:cxn modelId="{4C100B45-F87C-4F4D-A575-166354D8BCDE}" type="presParOf" srcId="{34C23C0B-6CD7-4639-BD11-3A43D4E161A5}" destId="{31D1639C-03A1-4502-A4A1-1711D6DFBAB7}" srcOrd="2" destOrd="0" presId="urn:microsoft.com/office/officeart/2005/8/layout/hierarchy1"/>
    <dgm:cxn modelId="{CED75A05-16B1-4DA4-8FF6-2FD6F8636B7C}" type="presParOf" srcId="{34C23C0B-6CD7-4639-BD11-3A43D4E161A5}" destId="{B4C0CF47-5D4A-47F8-8212-9F086D43AE26}" srcOrd="3" destOrd="0" presId="urn:microsoft.com/office/officeart/2005/8/layout/hierarchy1"/>
    <dgm:cxn modelId="{9C436A6B-BD56-4CEE-9601-07F660D1D792}" type="presParOf" srcId="{B4C0CF47-5D4A-47F8-8212-9F086D43AE26}" destId="{1F871D5F-26A1-4C6D-BA0F-9529EFE72808}" srcOrd="0" destOrd="0" presId="urn:microsoft.com/office/officeart/2005/8/layout/hierarchy1"/>
    <dgm:cxn modelId="{EA67D691-DB99-4ECD-95F5-3A767D06E9AB}" type="presParOf" srcId="{1F871D5F-26A1-4C6D-BA0F-9529EFE72808}" destId="{A8D4D1F7-BBFD-4426-9AC1-64CAA2C8DD63}" srcOrd="0" destOrd="0" presId="urn:microsoft.com/office/officeart/2005/8/layout/hierarchy1"/>
    <dgm:cxn modelId="{BBCF93A5-A8B8-486F-ADC8-BEF8EEE55E9A}" type="presParOf" srcId="{1F871D5F-26A1-4C6D-BA0F-9529EFE72808}" destId="{1B3DC9CD-9596-40CC-84EA-7F28E2122F91}" srcOrd="1" destOrd="0" presId="urn:microsoft.com/office/officeart/2005/8/layout/hierarchy1"/>
    <dgm:cxn modelId="{639B8C13-8864-4EE3-84C0-F5A311ABB9DD}" type="presParOf" srcId="{B4C0CF47-5D4A-47F8-8212-9F086D43AE26}" destId="{DF179908-515B-4022-939B-7CD55C605244}" srcOrd="1" destOrd="0" presId="urn:microsoft.com/office/officeart/2005/8/layout/hierarchy1"/>
    <dgm:cxn modelId="{3BFB7072-E568-414C-B0BA-3D9D1FC86AF7}" type="presParOf" srcId="{DF179908-515B-4022-939B-7CD55C605244}" destId="{51A3947A-CE17-462D-8850-0D5CF578956E}" srcOrd="0" destOrd="0" presId="urn:microsoft.com/office/officeart/2005/8/layout/hierarchy1"/>
    <dgm:cxn modelId="{AF169DEE-02F0-4003-915A-CA80309B1C50}" type="presParOf" srcId="{DF179908-515B-4022-939B-7CD55C605244}" destId="{3F2F5658-49DA-4B4D-A474-5C4A9C550B71}" srcOrd="1" destOrd="0" presId="urn:microsoft.com/office/officeart/2005/8/layout/hierarchy1"/>
    <dgm:cxn modelId="{1F2AC188-58EA-4123-BD49-2F9302DB997E}" type="presParOf" srcId="{3F2F5658-49DA-4B4D-A474-5C4A9C550B71}" destId="{26A9BBF0-1476-4EA8-8DAA-60A5DA1162D4}" srcOrd="0" destOrd="0" presId="urn:microsoft.com/office/officeart/2005/8/layout/hierarchy1"/>
    <dgm:cxn modelId="{47541555-D8B4-430F-9241-8777ABE8ADFE}" type="presParOf" srcId="{26A9BBF0-1476-4EA8-8DAA-60A5DA1162D4}" destId="{6A04200B-8E9D-4703-9A82-51F71F18CF0E}" srcOrd="0" destOrd="0" presId="urn:microsoft.com/office/officeart/2005/8/layout/hierarchy1"/>
    <dgm:cxn modelId="{B51243D9-D578-4E10-AC0B-45DFD10244D8}" type="presParOf" srcId="{26A9BBF0-1476-4EA8-8DAA-60A5DA1162D4}" destId="{43CE7D17-5CA9-4435-ACC1-E213249B2BAE}" srcOrd="1" destOrd="0" presId="urn:microsoft.com/office/officeart/2005/8/layout/hierarchy1"/>
    <dgm:cxn modelId="{9DBA9E66-E893-4424-88BB-048DBF3B7B83}" type="presParOf" srcId="{3F2F5658-49DA-4B4D-A474-5C4A9C550B71}" destId="{55C07E2B-695A-4199-94AB-4099768C619A}" srcOrd="1" destOrd="0" presId="urn:microsoft.com/office/officeart/2005/8/layout/hierarchy1"/>
    <dgm:cxn modelId="{BB708D6D-C2DC-4B8A-8088-B8C225928A34}" type="presParOf" srcId="{55C07E2B-695A-4199-94AB-4099768C619A}" destId="{DF37BFE4-61F1-473C-80B7-D2693EB7DDAE}" srcOrd="0" destOrd="0" presId="urn:microsoft.com/office/officeart/2005/8/layout/hierarchy1"/>
    <dgm:cxn modelId="{43D3131D-8A84-4D64-9DAE-9C661D4EF7A1}" type="presParOf" srcId="{55C07E2B-695A-4199-94AB-4099768C619A}" destId="{D5533B91-038F-42D6-9F24-5A324CE0F9BF}" srcOrd="1" destOrd="0" presId="urn:microsoft.com/office/officeart/2005/8/layout/hierarchy1"/>
    <dgm:cxn modelId="{C729704F-6297-4073-BCBB-F7DE970A2EF0}" type="presParOf" srcId="{D5533B91-038F-42D6-9F24-5A324CE0F9BF}" destId="{7E8C3D7E-34F7-4495-AF8E-F495E5796AF5}" srcOrd="0" destOrd="0" presId="urn:microsoft.com/office/officeart/2005/8/layout/hierarchy1"/>
    <dgm:cxn modelId="{48C87CF6-D2A0-4C7F-96E1-1565BAD58F9C}" type="presParOf" srcId="{7E8C3D7E-34F7-4495-AF8E-F495E5796AF5}" destId="{CC4DC2F5-F086-4CEE-AC09-5EAB4BBDB065}" srcOrd="0" destOrd="0" presId="urn:microsoft.com/office/officeart/2005/8/layout/hierarchy1"/>
    <dgm:cxn modelId="{35B80D2C-DE81-4C85-8DEF-B2138511F6A5}" type="presParOf" srcId="{7E8C3D7E-34F7-4495-AF8E-F495E5796AF5}" destId="{36C23F43-0194-40D1-8CBD-2F6EA152D11F}" srcOrd="1" destOrd="0" presId="urn:microsoft.com/office/officeart/2005/8/layout/hierarchy1"/>
    <dgm:cxn modelId="{1DFB5E72-7034-4165-9512-D6F1C056C89D}" type="presParOf" srcId="{D5533B91-038F-42D6-9F24-5A324CE0F9BF}" destId="{07744703-5138-4E98-B488-DBA7AC463FFD}" srcOrd="1" destOrd="0" presId="urn:microsoft.com/office/officeart/2005/8/layout/hierarchy1"/>
    <dgm:cxn modelId="{20FD287A-3AA7-4D90-A475-D41F2B07765F}" type="presParOf" srcId="{34C23C0B-6CD7-4639-BD11-3A43D4E161A5}" destId="{1496CC19-9B3A-480F-A5B8-CCBC168B9A44}" srcOrd="4" destOrd="0" presId="urn:microsoft.com/office/officeart/2005/8/layout/hierarchy1"/>
    <dgm:cxn modelId="{4FD5A142-CA1C-41CC-900A-053DE5112D05}" type="presParOf" srcId="{34C23C0B-6CD7-4639-BD11-3A43D4E161A5}" destId="{489904A9-195B-4B82-8E27-58E09038D78E}" srcOrd="5" destOrd="0" presId="urn:microsoft.com/office/officeart/2005/8/layout/hierarchy1"/>
    <dgm:cxn modelId="{441E2714-2800-4B53-A442-29AE12028423}" type="presParOf" srcId="{489904A9-195B-4B82-8E27-58E09038D78E}" destId="{48832E15-5390-42A8-9717-EC161CF0CA38}" srcOrd="0" destOrd="0" presId="urn:microsoft.com/office/officeart/2005/8/layout/hierarchy1"/>
    <dgm:cxn modelId="{3749FCCC-4CB1-4BA3-A08E-4B58BA75F799}" type="presParOf" srcId="{48832E15-5390-42A8-9717-EC161CF0CA38}" destId="{50F9DC79-673C-48FF-B24B-3D16E0A3CE45}" srcOrd="0" destOrd="0" presId="urn:microsoft.com/office/officeart/2005/8/layout/hierarchy1"/>
    <dgm:cxn modelId="{67A9389D-6CB5-4707-B499-A8BE6D893964}" type="presParOf" srcId="{48832E15-5390-42A8-9717-EC161CF0CA38}" destId="{D1D8A65A-B77B-4676-BF56-AD4FDD5005F2}" srcOrd="1" destOrd="0" presId="urn:microsoft.com/office/officeart/2005/8/layout/hierarchy1"/>
    <dgm:cxn modelId="{30004B6A-B334-468B-9E4D-884D61509709}" type="presParOf" srcId="{489904A9-195B-4B82-8E27-58E09038D78E}" destId="{9BAC42A2-59AB-44CF-8984-EB98D93F2533}" srcOrd="1" destOrd="0" presId="urn:microsoft.com/office/officeart/2005/8/layout/hierarchy1"/>
    <dgm:cxn modelId="{AE7BFD17-2A16-4199-A24C-310C1AB3FD72}" type="presParOf" srcId="{9BAC42A2-59AB-44CF-8984-EB98D93F2533}" destId="{93B5AB4A-1448-43D7-9A9C-1EF60CF5A1DD}" srcOrd="0" destOrd="0" presId="urn:microsoft.com/office/officeart/2005/8/layout/hierarchy1"/>
    <dgm:cxn modelId="{AA660588-77DC-426D-99A0-ABD8EC788B65}" type="presParOf" srcId="{9BAC42A2-59AB-44CF-8984-EB98D93F2533}" destId="{70D68146-F38C-49CC-B610-5ECE4BA6B2B2}" srcOrd="1" destOrd="0" presId="urn:microsoft.com/office/officeart/2005/8/layout/hierarchy1"/>
    <dgm:cxn modelId="{8C8DE2FE-5F86-4C68-8729-C62CEA0CAA95}" type="presParOf" srcId="{70D68146-F38C-49CC-B610-5ECE4BA6B2B2}" destId="{6676EF01-3437-4D52-A939-CF30F87A3B02}" srcOrd="0" destOrd="0" presId="urn:microsoft.com/office/officeart/2005/8/layout/hierarchy1"/>
    <dgm:cxn modelId="{C3B9F5FE-1E5B-42D3-99A6-07DEF2A4D8F8}" type="presParOf" srcId="{6676EF01-3437-4D52-A939-CF30F87A3B02}" destId="{DED18CD0-4DF5-48AD-B5FE-947A3E3CDDB2}" srcOrd="0" destOrd="0" presId="urn:microsoft.com/office/officeart/2005/8/layout/hierarchy1"/>
    <dgm:cxn modelId="{AB98FEC4-33A7-4E9D-992D-5DB41CB2EB5E}" type="presParOf" srcId="{6676EF01-3437-4D52-A939-CF30F87A3B02}" destId="{C28AA594-8C35-4626-BCDC-5E2AC2B892BD}" srcOrd="1" destOrd="0" presId="urn:microsoft.com/office/officeart/2005/8/layout/hierarchy1"/>
    <dgm:cxn modelId="{EAC3BC66-D085-4652-AEA2-1D243A60BD0E}" type="presParOf" srcId="{70D68146-F38C-49CC-B610-5ECE4BA6B2B2}" destId="{C76A73BD-7493-41DE-ABB2-00E6234B9DA5}" srcOrd="1" destOrd="0" presId="urn:microsoft.com/office/officeart/2005/8/layout/hierarchy1"/>
    <dgm:cxn modelId="{00D301EE-C4EC-4812-BF4D-8240F57577A2}" type="presParOf" srcId="{C76A73BD-7493-41DE-ABB2-00E6234B9DA5}" destId="{D616AADB-249C-4FF6-BF26-D64D5C6C6C01}" srcOrd="0" destOrd="0" presId="urn:microsoft.com/office/officeart/2005/8/layout/hierarchy1"/>
    <dgm:cxn modelId="{3A8F8FD4-1EC9-4B66-9B23-BA351966242F}" type="presParOf" srcId="{C76A73BD-7493-41DE-ABB2-00E6234B9DA5}" destId="{854E6ECF-4BDC-4EAD-9F22-F5A7FC1A8A7C}" srcOrd="1" destOrd="0" presId="urn:microsoft.com/office/officeart/2005/8/layout/hierarchy1"/>
    <dgm:cxn modelId="{019B30B0-5A37-4B57-BCF9-39D3ED51BE42}" type="presParOf" srcId="{854E6ECF-4BDC-4EAD-9F22-F5A7FC1A8A7C}" destId="{28324E29-F4FB-4CDA-BC33-5469FF61B30B}" srcOrd="0" destOrd="0" presId="urn:microsoft.com/office/officeart/2005/8/layout/hierarchy1"/>
    <dgm:cxn modelId="{2D6C1991-D036-4389-ABA8-B964A0AECC60}" type="presParOf" srcId="{28324E29-F4FB-4CDA-BC33-5469FF61B30B}" destId="{F0F64C15-EE0D-48BB-968F-C1240A1F4246}" srcOrd="0" destOrd="0" presId="urn:microsoft.com/office/officeart/2005/8/layout/hierarchy1"/>
    <dgm:cxn modelId="{55BE7438-6223-49B8-B35D-74DBD1728C5A}" type="presParOf" srcId="{28324E29-F4FB-4CDA-BC33-5469FF61B30B}" destId="{65105CDF-5906-4D91-84AC-8119D121C8BC}" srcOrd="1" destOrd="0" presId="urn:microsoft.com/office/officeart/2005/8/layout/hierarchy1"/>
    <dgm:cxn modelId="{C0680313-C794-45C0-A15A-E053D7FCE997}" type="presParOf" srcId="{854E6ECF-4BDC-4EAD-9F22-F5A7FC1A8A7C}" destId="{F61006B2-5CAF-404B-8F05-931F0C8EFD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7C18-EBF5-4C04-AB69-4CD28EDBE921}">
      <dsp:nvSpPr>
        <dsp:cNvPr id="0" name=""/>
        <dsp:cNvSpPr/>
      </dsp:nvSpPr>
      <dsp:spPr>
        <a:xfrm>
          <a:off x="6421173" y="2305024"/>
          <a:ext cx="778106" cy="1095455"/>
        </a:xfrm>
        <a:custGeom>
          <a:avLst/>
          <a:gdLst/>
          <a:ahLst/>
          <a:cxnLst/>
          <a:rect l="0" t="0" r="0" b="0"/>
          <a:pathLst>
            <a:path>
              <a:moveTo>
                <a:pt x="0" y="0"/>
              </a:moveTo>
              <a:lnTo>
                <a:pt x="0" y="975589"/>
              </a:lnTo>
              <a:lnTo>
                <a:pt x="778106" y="975589"/>
              </a:lnTo>
              <a:lnTo>
                <a:pt x="778106" y="10954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ED285-1729-4B8D-A5F4-6C0640FB905E}">
      <dsp:nvSpPr>
        <dsp:cNvPr id="0" name=""/>
        <dsp:cNvSpPr/>
      </dsp:nvSpPr>
      <dsp:spPr>
        <a:xfrm>
          <a:off x="4477257" y="1065783"/>
          <a:ext cx="1943915" cy="399613"/>
        </a:xfrm>
        <a:custGeom>
          <a:avLst/>
          <a:gdLst/>
          <a:ahLst/>
          <a:cxnLst/>
          <a:rect l="0" t="0" r="0" b="0"/>
          <a:pathLst>
            <a:path>
              <a:moveTo>
                <a:pt x="0" y="0"/>
              </a:moveTo>
              <a:lnTo>
                <a:pt x="0" y="279746"/>
              </a:lnTo>
              <a:lnTo>
                <a:pt x="1943915" y="279746"/>
              </a:lnTo>
              <a:lnTo>
                <a:pt x="1943915" y="3996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14342-2EE2-4146-81E1-15FCBDE09517}">
      <dsp:nvSpPr>
        <dsp:cNvPr id="0" name=""/>
        <dsp:cNvSpPr/>
      </dsp:nvSpPr>
      <dsp:spPr>
        <a:xfrm>
          <a:off x="4477257" y="1065783"/>
          <a:ext cx="3591754" cy="414879"/>
        </a:xfrm>
        <a:custGeom>
          <a:avLst/>
          <a:gdLst/>
          <a:ahLst/>
          <a:cxnLst/>
          <a:rect l="0" t="0" r="0" b="0"/>
          <a:pathLst>
            <a:path>
              <a:moveTo>
                <a:pt x="0" y="0"/>
              </a:moveTo>
              <a:lnTo>
                <a:pt x="0" y="295012"/>
              </a:lnTo>
              <a:lnTo>
                <a:pt x="3591754" y="295012"/>
              </a:lnTo>
              <a:lnTo>
                <a:pt x="3591754" y="414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84567-DF44-411E-9A09-1BB3AF492E2C}">
      <dsp:nvSpPr>
        <dsp:cNvPr id="0" name=""/>
        <dsp:cNvSpPr/>
      </dsp:nvSpPr>
      <dsp:spPr>
        <a:xfrm>
          <a:off x="1932157" y="1912505"/>
          <a:ext cx="2596650" cy="793061"/>
        </a:xfrm>
        <a:custGeom>
          <a:avLst/>
          <a:gdLst/>
          <a:ahLst/>
          <a:cxnLst/>
          <a:rect l="0" t="0" r="0" b="0"/>
          <a:pathLst>
            <a:path>
              <a:moveTo>
                <a:pt x="0" y="0"/>
              </a:moveTo>
              <a:lnTo>
                <a:pt x="0" y="673195"/>
              </a:lnTo>
              <a:lnTo>
                <a:pt x="2596650" y="673195"/>
              </a:lnTo>
              <a:lnTo>
                <a:pt x="2596650" y="7930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F25DF-8B69-436E-BA2E-7050474EFA40}">
      <dsp:nvSpPr>
        <dsp:cNvPr id="0" name=""/>
        <dsp:cNvSpPr/>
      </dsp:nvSpPr>
      <dsp:spPr>
        <a:xfrm>
          <a:off x="1932157" y="1912505"/>
          <a:ext cx="540026" cy="809428"/>
        </a:xfrm>
        <a:custGeom>
          <a:avLst/>
          <a:gdLst/>
          <a:ahLst/>
          <a:cxnLst/>
          <a:rect l="0" t="0" r="0" b="0"/>
          <a:pathLst>
            <a:path>
              <a:moveTo>
                <a:pt x="0" y="0"/>
              </a:moveTo>
              <a:lnTo>
                <a:pt x="0" y="689562"/>
              </a:lnTo>
              <a:lnTo>
                <a:pt x="540026" y="689562"/>
              </a:lnTo>
              <a:lnTo>
                <a:pt x="540026" y="8094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61DF3-1D1F-44B9-A7FF-C4D0BF9437A1}">
      <dsp:nvSpPr>
        <dsp:cNvPr id="0" name=""/>
        <dsp:cNvSpPr/>
      </dsp:nvSpPr>
      <dsp:spPr>
        <a:xfrm>
          <a:off x="740656" y="1912505"/>
          <a:ext cx="1191501" cy="780934"/>
        </a:xfrm>
        <a:custGeom>
          <a:avLst/>
          <a:gdLst/>
          <a:ahLst/>
          <a:cxnLst/>
          <a:rect l="0" t="0" r="0" b="0"/>
          <a:pathLst>
            <a:path>
              <a:moveTo>
                <a:pt x="1191501" y="0"/>
              </a:moveTo>
              <a:lnTo>
                <a:pt x="1191501" y="661067"/>
              </a:lnTo>
              <a:lnTo>
                <a:pt x="0" y="661067"/>
              </a:lnTo>
              <a:lnTo>
                <a:pt x="0" y="7809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A2376-AFF5-4661-8714-37DAB6218BA1}">
      <dsp:nvSpPr>
        <dsp:cNvPr id="0" name=""/>
        <dsp:cNvSpPr/>
      </dsp:nvSpPr>
      <dsp:spPr>
        <a:xfrm>
          <a:off x="1932157" y="1065783"/>
          <a:ext cx="2545099" cy="399613"/>
        </a:xfrm>
        <a:custGeom>
          <a:avLst/>
          <a:gdLst/>
          <a:ahLst/>
          <a:cxnLst/>
          <a:rect l="0" t="0" r="0" b="0"/>
          <a:pathLst>
            <a:path>
              <a:moveTo>
                <a:pt x="2545099" y="0"/>
              </a:moveTo>
              <a:lnTo>
                <a:pt x="2545099" y="279746"/>
              </a:lnTo>
              <a:lnTo>
                <a:pt x="0" y="279746"/>
              </a:lnTo>
              <a:lnTo>
                <a:pt x="0" y="3996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41ECF-7078-4A92-A4CE-46F95B439736}">
      <dsp:nvSpPr>
        <dsp:cNvPr id="0" name=""/>
        <dsp:cNvSpPr/>
      </dsp:nvSpPr>
      <dsp:spPr>
        <a:xfrm>
          <a:off x="2999474" y="-136579"/>
          <a:ext cx="2955566" cy="1202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4E272-DBB2-42B5-B800-DCE8F1385119}">
      <dsp:nvSpPr>
        <dsp:cNvPr id="0" name=""/>
        <dsp:cNvSpPr/>
      </dsp:nvSpPr>
      <dsp:spPr>
        <a:xfrm>
          <a:off x="3143242" y="0"/>
          <a:ext cx="2955566" cy="12023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TVUS</a:t>
          </a:r>
          <a:r>
            <a:rPr lang="en-US" sz="1800" kern="1200" dirty="0" smtClean="0"/>
            <a:t>  Can diagnose</a:t>
          </a:r>
          <a:endParaRPr lang="ar-JO" sz="1800" kern="1200" dirty="0"/>
        </a:p>
      </dsp:txBody>
      <dsp:txXfrm>
        <a:off x="3178458" y="35216"/>
        <a:ext cx="2885134" cy="1131930"/>
      </dsp:txXfrm>
    </dsp:sp>
    <dsp:sp modelId="{73AC0992-CF20-420C-9EDD-FAFD8FFB0091}">
      <dsp:nvSpPr>
        <dsp:cNvPr id="0" name=""/>
        <dsp:cNvSpPr/>
      </dsp:nvSpPr>
      <dsp:spPr>
        <a:xfrm>
          <a:off x="1002333" y="1465396"/>
          <a:ext cx="1859648" cy="447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254A6-F243-42A2-A099-B292165A5560}">
      <dsp:nvSpPr>
        <dsp:cNvPr id="0" name=""/>
        <dsp:cNvSpPr/>
      </dsp:nvSpPr>
      <dsp:spPr>
        <a:xfrm>
          <a:off x="1146101" y="1601976"/>
          <a:ext cx="1859648" cy="4471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t>Ectopic pregnancy</a:t>
          </a:r>
          <a:endParaRPr lang="ar-JO" sz="1200" b="1" kern="1200" dirty="0"/>
        </a:p>
      </dsp:txBody>
      <dsp:txXfrm>
        <a:off x="1159196" y="1615071"/>
        <a:ext cx="1833458" cy="420918"/>
      </dsp:txXfrm>
    </dsp:sp>
    <dsp:sp modelId="{BB957C5D-AA72-466B-9E61-3A9722F50C51}">
      <dsp:nvSpPr>
        <dsp:cNvPr id="0" name=""/>
        <dsp:cNvSpPr/>
      </dsp:nvSpPr>
      <dsp:spPr>
        <a:xfrm>
          <a:off x="29399" y="2693439"/>
          <a:ext cx="1422513" cy="27298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6C3A81-0EE6-4BCF-9658-F41FC9E8F3FC}">
      <dsp:nvSpPr>
        <dsp:cNvPr id="0" name=""/>
        <dsp:cNvSpPr/>
      </dsp:nvSpPr>
      <dsp:spPr>
        <a:xfrm>
          <a:off x="173167" y="2830019"/>
          <a:ext cx="1422513" cy="27298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b="1" kern="1200" dirty="0" smtClean="0"/>
            <a:t>Diagnose an ectopic pregnancy </a:t>
          </a:r>
        </a:p>
        <a:p>
          <a:pPr lvl="0" algn="ctr" defTabSz="622300" rtl="1">
            <a:lnSpc>
              <a:spcPct val="90000"/>
            </a:lnSpc>
            <a:spcBef>
              <a:spcPct val="0"/>
            </a:spcBef>
            <a:spcAft>
              <a:spcPct val="35000"/>
            </a:spcAft>
          </a:pPr>
          <a:r>
            <a:rPr lang="en-US" sz="1400" b="1" kern="1200" dirty="0" smtClean="0"/>
            <a:t>(</a:t>
          </a:r>
          <a:r>
            <a:rPr lang="en-US" sz="1400" kern="1200" dirty="0" smtClean="0"/>
            <a:t>a gestational sac with a yolk sac or embryo (with or without a heartbeat) outside of the uterus</a:t>
          </a:r>
          <a:r>
            <a:rPr lang="ar-JO" sz="1400" kern="1200" dirty="0" smtClean="0"/>
            <a:t>)</a:t>
          </a:r>
          <a:endParaRPr lang="ar-JO" sz="1400" kern="1200" dirty="0"/>
        </a:p>
      </dsp:txBody>
      <dsp:txXfrm>
        <a:off x="214831" y="2871683"/>
        <a:ext cx="1339185" cy="2646534"/>
      </dsp:txXfrm>
    </dsp:sp>
    <dsp:sp modelId="{D8315062-1B24-4884-9901-B93528B58C7D}">
      <dsp:nvSpPr>
        <dsp:cNvPr id="0" name=""/>
        <dsp:cNvSpPr/>
      </dsp:nvSpPr>
      <dsp:spPr>
        <a:xfrm>
          <a:off x="1637631" y="2721933"/>
          <a:ext cx="1669107" cy="3570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63FC9-FE5D-4822-83F7-DFF28D90A556}">
      <dsp:nvSpPr>
        <dsp:cNvPr id="0" name=""/>
        <dsp:cNvSpPr/>
      </dsp:nvSpPr>
      <dsp:spPr>
        <a:xfrm>
          <a:off x="1781399" y="2858513"/>
          <a:ext cx="1669107" cy="3570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b="1" kern="1200" dirty="0" smtClean="0"/>
            <a:t>suggestive, but not diagnostic, of ectopic pregnancy</a:t>
          </a:r>
        </a:p>
        <a:p>
          <a:pPr lvl="0" algn="ctr" defTabSz="622300" rtl="1">
            <a:lnSpc>
              <a:spcPct val="90000"/>
            </a:lnSpc>
            <a:spcBef>
              <a:spcPct val="0"/>
            </a:spcBef>
            <a:spcAft>
              <a:spcPct val="35000"/>
            </a:spcAft>
          </a:pPr>
          <a:r>
            <a:rPr lang="en-US" sz="1400" kern="1200" dirty="0" smtClean="0"/>
            <a:t>1- A complex </a:t>
          </a:r>
          <a:r>
            <a:rPr lang="en-US" sz="1400" kern="1200" dirty="0" err="1" smtClean="0"/>
            <a:t>inhomogenous</a:t>
          </a:r>
          <a:r>
            <a:rPr lang="en-US" sz="1400" kern="1200" dirty="0" smtClean="0"/>
            <a:t> </a:t>
          </a:r>
          <a:r>
            <a:rPr lang="en-US" sz="1400" kern="1200" dirty="0" err="1" smtClean="0"/>
            <a:t>extraovarian</a:t>
          </a:r>
          <a:r>
            <a:rPr lang="en-US" sz="1400" kern="1200" dirty="0" smtClean="0"/>
            <a:t> </a:t>
          </a:r>
          <a:r>
            <a:rPr lang="en-US" sz="1400" kern="1200" dirty="0" err="1" smtClean="0"/>
            <a:t>adnexal</a:t>
          </a:r>
          <a:r>
            <a:rPr lang="en-US" sz="1400" kern="1200" dirty="0" smtClean="0"/>
            <a:t> mass</a:t>
          </a:r>
          <a:endParaRPr lang="ar-JO" sz="1400" kern="1200" dirty="0" smtClean="0"/>
        </a:p>
        <a:p>
          <a:pPr lvl="0" algn="ctr" defTabSz="622300" rtl="1">
            <a:lnSpc>
              <a:spcPct val="90000"/>
            </a:lnSpc>
            <a:spcBef>
              <a:spcPct val="0"/>
            </a:spcBef>
            <a:spcAft>
              <a:spcPct val="35000"/>
            </a:spcAft>
          </a:pPr>
          <a:r>
            <a:rPr lang="en-US" sz="1400" kern="1200" dirty="0" smtClean="0"/>
            <a:t>2- An </a:t>
          </a:r>
          <a:r>
            <a:rPr lang="en-US" sz="1400" kern="1200" dirty="0" err="1" smtClean="0"/>
            <a:t>extraovarian</a:t>
          </a:r>
          <a:r>
            <a:rPr lang="en-US" sz="1400" kern="1200" dirty="0" smtClean="0"/>
            <a:t> </a:t>
          </a:r>
          <a:r>
            <a:rPr lang="en-US" sz="1400" kern="1200" dirty="0" err="1" smtClean="0"/>
            <a:t>adnexal</a:t>
          </a:r>
          <a:r>
            <a:rPr lang="en-US" sz="1400" kern="1200" dirty="0" smtClean="0"/>
            <a:t> mass containing an empty gestational sac (sometimes referred to as a "tubal ring").</a:t>
          </a:r>
          <a:endParaRPr lang="ar-JO" sz="1400" kern="1200" dirty="0"/>
        </a:p>
      </dsp:txBody>
      <dsp:txXfrm>
        <a:off x="1830285" y="2907399"/>
        <a:ext cx="1571335" cy="3473123"/>
      </dsp:txXfrm>
    </dsp:sp>
    <dsp:sp modelId="{21D942FC-0333-4D54-8032-57878EC9A8FF}">
      <dsp:nvSpPr>
        <dsp:cNvPr id="0" name=""/>
        <dsp:cNvSpPr/>
      </dsp:nvSpPr>
      <dsp:spPr>
        <a:xfrm>
          <a:off x="3671676" y="2705566"/>
          <a:ext cx="1714264" cy="260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DF1C0-9F03-49FB-8A6B-CF0CBCE6CA46}">
      <dsp:nvSpPr>
        <dsp:cNvPr id="0" name=""/>
        <dsp:cNvSpPr/>
      </dsp:nvSpPr>
      <dsp:spPr>
        <a:xfrm>
          <a:off x="3815444" y="2842146"/>
          <a:ext cx="1714264" cy="2603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b="1" kern="1200" dirty="0" smtClean="0"/>
            <a:t>suggestive of ectopic rupture</a:t>
          </a:r>
          <a:endParaRPr lang="en-US" sz="1400" kern="1200" dirty="0" smtClean="0"/>
        </a:p>
        <a:p>
          <a:pPr lvl="0" algn="ctr" defTabSz="622300" rtl="1">
            <a:lnSpc>
              <a:spcPct val="90000"/>
            </a:lnSpc>
            <a:spcBef>
              <a:spcPct val="0"/>
            </a:spcBef>
            <a:spcAft>
              <a:spcPct val="35000"/>
            </a:spcAft>
          </a:pPr>
          <a:r>
            <a:rPr lang="en-US" sz="1400" kern="1200" dirty="0" smtClean="0"/>
            <a:t>•A finding of echogenic fluid (consistent with blood) in the pelvic cul-de-sac and/or abdomen may be consistent with rupture of an ectopic pregnancy</a:t>
          </a:r>
          <a:endParaRPr lang="ar-JO" sz="1400" kern="1200" dirty="0"/>
        </a:p>
      </dsp:txBody>
      <dsp:txXfrm>
        <a:off x="3865653" y="2892355"/>
        <a:ext cx="1613846" cy="2503085"/>
      </dsp:txXfrm>
    </dsp:sp>
    <dsp:sp modelId="{B330613C-96BA-4EB8-B822-EF3DAD73099B}">
      <dsp:nvSpPr>
        <dsp:cNvPr id="0" name=""/>
        <dsp:cNvSpPr/>
      </dsp:nvSpPr>
      <dsp:spPr>
        <a:xfrm>
          <a:off x="7357192" y="1480662"/>
          <a:ext cx="1423639" cy="1331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DE8FC-AC5F-4178-B48A-AABD157C0D0A}">
      <dsp:nvSpPr>
        <dsp:cNvPr id="0" name=""/>
        <dsp:cNvSpPr/>
      </dsp:nvSpPr>
      <dsp:spPr>
        <a:xfrm>
          <a:off x="7500960" y="1617242"/>
          <a:ext cx="1423639" cy="13313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t>NON DIAGNOSTIC</a:t>
          </a:r>
        </a:p>
        <a:p>
          <a:pPr lvl="0" algn="ctr" defTabSz="533400" rtl="1">
            <a:lnSpc>
              <a:spcPct val="90000"/>
            </a:lnSpc>
            <a:spcBef>
              <a:spcPct val="0"/>
            </a:spcBef>
            <a:spcAft>
              <a:spcPct val="35000"/>
            </a:spcAft>
          </a:pPr>
          <a:r>
            <a:rPr lang="en-US" sz="1200" kern="1200" dirty="0" smtClean="0"/>
            <a:t>may be because the gestation is too early to be visualized on ultrasound</a:t>
          </a:r>
          <a:endParaRPr lang="ar-JO" sz="1200" kern="1200" dirty="0"/>
        </a:p>
      </dsp:txBody>
      <dsp:txXfrm>
        <a:off x="7539954" y="1656236"/>
        <a:ext cx="1345651" cy="1253379"/>
      </dsp:txXfrm>
    </dsp:sp>
    <dsp:sp modelId="{7B243AD3-1FF1-4D3B-96B8-A4C89FAD69A8}">
      <dsp:nvSpPr>
        <dsp:cNvPr id="0" name=""/>
        <dsp:cNvSpPr/>
      </dsp:nvSpPr>
      <dsp:spPr>
        <a:xfrm>
          <a:off x="5998762" y="1465396"/>
          <a:ext cx="844820" cy="839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FD0BC-DAF0-4B18-A7C4-9B635F0ACCBF}">
      <dsp:nvSpPr>
        <dsp:cNvPr id="0" name=""/>
        <dsp:cNvSpPr/>
      </dsp:nvSpPr>
      <dsp:spPr>
        <a:xfrm>
          <a:off x="6142530" y="1601976"/>
          <a:ext cx="844820" cy="839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en-US" sz="1200" b="1" kern="1200" dirty="0" smtClean="0"/>
            <a:t>IUP</a:t>
          </a:r>
          <a:endParaRPr lang="ar-JO" sz="1200" b="1" kern="1200" dirty="0"/>
        </a:p>
      </dsp:txBody>
      <dsp:txXfrm>
        <a:off x="6167122" y="1626568"/>
        <a:ext cx="795636" cy="790443"/>
      </dsp:txXfrm>
    </dsp:sp>
    <dsp:sp modelId="{E15AC6D4-3065-416B-BC42-059651326A73}">
      <dsp:nvSpPr>
        <dsp:cNvPr id="0" name=""/>
        <dsp:cNvSpPr/>
      </dsp:nvSpPr>
      <dsp:spPr>
        <a:xfrm>
          <a:off x="6395120" y="3400480"/>
          <a:ext cx="1608319" cy="16976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90393-59EC-49DA-B3E9-DB0484308C37}">
      <dsp:nvSpPr>
        <dsp:cNvPr id="0" name=""/>
        <dsp:cNvSpPr/>
      </dsp:nvSpPr>
      <dsp:spPr>
        <a:xfrm>
          <a:off x="6538888" y="3537059"/>
          <a:ext cx="1608319" cy="16976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kern="1200" dirty="0" smtClean="0"/>
            <a:t>gestational sac with a yolk sac or embryo (with or without a heartbeat) in the uterus</a:t>
          </a:r>
          <a:endParaRPr lang="ar-JO" sz="1400" kern="1200" dirty="0"/>
        </a:p>
      </dsp:txBody>
      <dsp:txXfrm>
        <a:off x="6585994" y="3584165"/>
        <a:ext cx="1514107" cy="1603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6AADB-249C-4FF6-BF26-D64D5C6C6C01}">
      <dsp:nvSpPr>
        <dsp:cNvPr id="0" name=""/>
        <dsp:cNvSpPr/>
      </dsp:nvSpPr>
      <dsp:spPr>
        <a:xfrm>
          <a:off x="5755482" y="4102809"/>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B5AB4A-1448-43D7-9A9C-1EF60CF5A1DD}">
      <dsp:nvSpPr>
        <dsp:cNvPr id="0" name=""/>
        <dsp:cNvSpPr/>
      </dsp:nvSpPr>
      <dsp:spPr>
        <a:xfrm>
          <a:off x="5755482" y="3227741"/>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6CC19-9B3A-480F-A5B8-CCBC168B9A44}">
      <dsp:nvSpPr>
        <dsp:cNvPr id="0" name=""/>
        <dsp:cNvSpPr/>
      </dsp:nvSpPr>
      <dsp:spPr>
        <a:xfrm>
          <a:off x="4645996" y="2352672"/>
          <a:ext cx="1155205" cy="274886"/>
        </a:xfrm>
        <a:custGeom>
          <a:avLst/>
          <a:gdLst/>
          <a:ahLst/>
          <a:cxnLst/>
          <a:rect l="0" t="0" r="0" b="0"/>
          <a:pathLst>
            <a:path>
              <a:moveTo>
                <a:pt x="0" y="0"/>
              </a:moveTo>
              <a:lnTo>
                <a:pt x="0" y="187327"/>
              </a:lnTo>
              <a:lnTo>
                <a:pt x="1155205" y="187327"/>
              </a:lnTo>
              <a:lnTo>
                <a:pt x="1155205"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7BFE4-61F1-473C-80B7-D2693EB7DDAE}">
      <dsp:nvSpPr>
        <dsp:cNvPr id="0" name=""/>
        <dsp:cNvSpPr/>
      </dsp:nvSpPr>
      <dsp:spPr>
        <a:xfrm>
          <a:off x="4600276" y="4102809"/>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3947A-CE17-462D-8850-0D5CF578956E}">
      <dsp:nvSpPr>
        <dsp:cNvPr id="0" name=""/>
        <dsp:cNvSpPr/>
      </dsp:nvSpPr>
      <dsp:spPr>
        <a:xfrm>
          <a:off x="4600276" y="3227741"/>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1639C-03A1-4502-A4A1-1711D6DFBAB7}">
      <dsp:nvSpPr>
        <dsp:cNvPr id="0" name=""/>
        <dsp:cNvSpPr/>
      </dsp:nvSpPr>
      <dsp:spPr>
        <a:xfrm>
          <a:off x="4600276" y="2352672"/>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91D32-0D3E-4CDB-BBD9-D8A7E27752DE}">
      <dsp:nvSpPr>
        <dsp:cNvPr id="0" name=""/>
        <dsp:cNvSpPr/>
      </dsp:nvSpPr>
      <dsp:spPr>
        <a:xfrm>
          <a:off x="3445070" y="4102809"/>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19784-504A-45C4-B698-A093CE81FF77}">
      <dsp:nvSpPr>
        <dsp:cNvPr id="0" name=""/>
        <dsp:cNvSpPr/>
      </dsp:nvSpPr>
      <dsp:spPr>
        <a:xfrm>
          <a:off x="3445070" y="3227741"/>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20536-8FE1-4F5C-ADD9-7CEECA4E3340}">
      <dsp:nvSpPr>
        <dsp:cNvPr id="0" name=""/>
        <dsp:cNvSpPr/>
      </dsp:nvSpPr>
      <dsp:spPr>
        <a:xfrm>
          <a:off x="3490790" y="2352672"/>
          <a:ext cx="1155205" cy="274886"/>
        </a:xfrm>
        <a:custGeom>
          <a:avLst/>
          <a:gdLst/>
          <a:ahLst/>
          <a:cxnLst/>
          <a:rect l="0" t="0" r="0" b="0"/>
          <a:pathLst>
            <a:path>
              <a:moveTo>
                <a:pt x="1155205" y="0"/>
              </a:moveTo>
              <a:lnTo>
                <a:pt x="1155205" y="187327"/>
              </a:lnTo>
              <a:lnTo>
                <a:pt x="0" y="187327"/>
              </a:lnTo>
              <a:lnTo>
                <a:pt x="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6AD92-D173-41D6-BB86-D2C02221871D}">
      <dsp:nvSpPr>
        <dsp:cNvPr id="0" name=""/>
        <dsp:cNvSpPr/>
      </dsp:nvSpPr>
      <dsp:spPr>
        <a:xfrm>
          <a:off x="4600276" y="1477604"/>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742E-EE67-43F3-910A-8C7536AD3198}">
      <dsp:nvSpPr>
        <dsp:cNvPr id="0" name=""/>
        <dsp:cNvSpPr/>
      </dsp:nvSpPr>
      <dsp:spPr>
        <a:xfrm>
          <a:off x="3201989" y="602536"/>
          <a:ext cx="1444007" cy="274886"/>
        </a:xfrm>
        <a:custGeom>
          <a:avLst/>
          <a:gdLst/>
          <a:ahLst/>
          <a:cxnLst/>
          <a:rect l="0" t="0" r="0" b="0"/>
          <a:pathLst>
            <a:path>
              <a:moveTo>
                <a:pt x="0" y="0"/>
              </a:moveTo>
              <a:lnTo>
                <a:pt x="0" y="187327"/>
              </a:lnTo>
              <a:lnTo>
                <a:pt x="1444007" y="187327"/>
              </a:lnTo>
              <a:lnTo>
                <a:pt x="1444007" y="274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9F52B-16BA-4E7C-A7FF-FC88F8F2333A}">
      <dsp:nvSpPr>
        <dsp:cNvPr id="0" name=""/>
        <dsp:cNvSpPr/>
      </dsp:nvSpPr>
      <dsp:spPr>
        <a:xfrm>
          <a:off x="2289864" y="4102809"/>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AD12D2-EF7C-413D-8646-9048BF184372}">
      <dsp:nvSpPr>
        <dsp:cNvPr id="0" name=""/>
        <dsp:cNvSpPr/>
      </dsp:nvSpPr>
      <dsp:spPr>
        <a:xfrm>
          <a:off x="2289864" y="3227741"/>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897AC-9E79-48B4-9CEE-A67780E99930}">
      <dsp:nvSpPr>
        <dsp:cNvPr id="0" name=""/>
        <dsp:cNvSpPr/>
      </dsp:nvSpPr>
      <dsp:spPr>
        <a:xfrm>
          <a:off x="1757981" y="2352672"/>
          <a:ext cx="577602" cy="274886"/>
        </a:xfrm>
        <a:custGeom>
          <a:avLst/>
          <a:gdLst/>
          <a:ahLst/>
          <a:cxnLst/>
          <a:rect l="0" t="0" r="0" b="0"/>
          <a:pathLst>
            <a:path>
              <a:moveTo>
                <a:pt x="0" y="0"/>
              </a:moveTo>
              <a:lnTo>
                <a:pt x="0" y="187327"/>
              </a:lnTo>
              <a:lnTo>
                <a:pt x="577602" y="187327"/>
              </a:lnTo>
              <a:lnTo>
                <a:pt x="577602"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1B8AD-B883-4780-81E6-6E5536923097}">
      <dsp:nvSpPr>
        <dsp:cNvPr id="0" name=""/>
        <dsp:cNvSpPr/>
      </dsp:nvSpPr>
      <dsp:spPr>
        <a:xfrm>
          <a:off x="1134659" y="4102809"/>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A7741-D0E5-4F8E-B312-17700F8B1FE1}">
      <dsp:nvSpPr>
        <dsp:cNvPr id="0" name=""/>
        <dsp:cNvSpPr/>
      </dsp:nvSpPr>
      <dsp:spPr>
        <a:xfrm>
          <a:off x="1134659" y="3227741"/>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FF65E-3206-437D-ADAA-35D08624E1BB}">
      <dsp:nvSpPr>
        <dsp:cNvPr id="0" name=""/>
        <dsp:cNvSpPr/>
      </dsp:nvSpPr>
      <dsp:spPr>
        <a:xfrm>
          <a:off x="1180379" y="2352672"/>
          <a:ext cx="577602" cy="274886"/>
        </a:xfrm>
        <a:custGeom>
          <a:avLst/>
          <a:gdLst/>
          <a:ahLst/>
          <a:cxnLst/>
          <a:rect l="0" t="0" r="0" b="0"/>
          <a:pathLst>
            <a:path>
              <a:moveTo>
                <a:pt x="577602" y="0"/>
              </a:moveTo>
              <a:lnTo>
                <a:pt x="577602" y="187327"/>
              </a:lnTo>
              <a:lnTo>
                <a:pt x="0" y="187327"/>
              </a:lnTo>
              <a:lnTo>
                <a:pt x="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C2509-B521-44E7-B8CC-AB8484173A02}">
      <dsp:nvSpPr>
        <dsp:cNvPr id="0" name=""/>
        <dsp:cNvSpPr/>
      </dsp:nvSpPr>
      <dsp:spPr>
        <a:xfrm>
          <a:off x="1712261" y="1477604"/>
          <a:ext cx="91440" cy="274886"/>
        </a:xfrm>
        <a:custGeom>
          <a:avLst/>
          <a:gdLst/>
          <a:ahLst/>
          <a:cxnLst/>
          <a:rect l="0" t="0" r="0" b="0"/>
          <a:pathLst>
            <a:path>
              <a:moveTo>
                <a:pt x="45720" y="0"/>
              </a:moveTo>
              <a:lnTo>
                <a:pt x="45720" y="274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DC09AE-2F0D-4661-9916-461F51287117}">
      <dsp:nvSpPr>
        <dsp:cNvPr id="0" name=""/>
        <dsp:cNvSpPr/>
      </dsp:nvSpPr>
      <dsp:spPr>
        <a:xfrm>
          <a:off x="1757981" y="602536"/>
          <a:ext cx="1444007" cy="274886"/>
        </a:xfrm>
        <a:custGeom>
          <a:avLst/>
          <a:gdLst/>
          <a:ahLst/>
          <a:cxnLst/>
          <a:rect l="0" t="0" r="0" b="0"/>
          <a:pathLst>
            <a:path>
              <a:moveTo>
                <a:pt x="1444007" y="0"/>
              </a:moveTo>
              <a:lnTo>
                <a:pt x="1444007" y="187327"/>
              </a:lnTo>
              <a:lnTo>
                <a:pt x="0" y="187327"/>
              </a:lnTo>
              <a:lnTo>
                <a:pt x="0" y="274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68D87-0B11-429B-BFD6-890845A7CC30}">
      <dsp:nvSpPr>
        <dsp:cNvPr id="0" name=""/>
        <dsp:cNvSpPr/>
      </dsp:nvSpPr>
      <dsp:spPr>
        <a:xfrm>
          <a:off x="2729405" y="2354"/>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5777F-597C-4E2A-A065-9B916B9E5A61}">
      <dsp:nvSpPr>
        <dsp:cNvPr id="0" name=""/>
        <dsp:cNvSpPr/>
      </dsp:nvSpPr>
      <dsp:spPr>
        <a:xfrm>
          <a:off x="2834423" y="102122"/>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Speculum exam</a:t>
          </a:r>
          <a:endParaRPr lang="en-US" sz="1200" kern="1200" dirty="0"/>
        </a:p>
      </dsp:txBody>
      <dsp:txXfrm>
        <a:off x="2852002" y="119701"/>
        <a:ext cx="910010" cy="565023"/>
      </dsp:txXfrm>
    </dsp:sp>
    <dsp:sp modelId="{6E4E2EF7-A5C5-4C63-8A2A-1B6098F6968F}">
      <dsp:nvSpPr>
        <dsp:cNvPr id="0" name=""/>
        <dsp:cNvSpPr/>
      </dsp:nvSpPr>
      <dsp:spPr>
        <a:xfrm>
          <a:off x="1285397" y="877422"/>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3641E-B6F7-4E2F-8774-03AE8659C3DF}">
      <dsp:nvSpPr>
        <dsp:cNvPr id="0" name=""/>
        <dsp:cNvSpPr/>
      </dsp:nvSpPr>
      <dsp:spPr>
        <a:xfrm>
          <a:off x="1390416" y="977190"/>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Cervix closed</a:t>
          </a:r>
          <a:endParaRPr lang="en-US" sz="1200" kern="1200" dirty="0"/>
        </a:p>
      </dsp:txBody>
      <dsp:txXfrm>
        <a:off x="1407995" y="994769"/>
        <a:ext cx="910010" cy="565023"/>
      </dsp:txXfrm>
    </dsp:sp>
    <dsp:sp modelId="{AE9C93B5-089E-4B77-B2EF-24324CDBC10C}">
      <dsp:nvSpPr>
        <dsp:cNvPr id="0" name=""/>
        <dsp:cNvSpPr/>
      </dsp:nvSpPr>
      <dsp:spPr>
        <a:xfrm>
          <a:off x="1285397" y="1752490"/>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0E8A4-F412-40DE-9B29-FEA8A0BBAACB}">
      <dsp:nvSpPr>
        <dsp:cNvPr id="0" name=""/>
        <dsp:cNvSpPr/>
      </dsp:nvSpPr>
      <dsp:spPr>
        <a:xfrm>
          <a:off x="1390416" y="1852258"/>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Vag</a:t>
          </a:r>
          <a:r>
            <a:rPr lang="en-US" sz="1200" kern="1200" dirty="0" smtClean="0"/>
            <a:t>. Sonogram</a:t>
          </a:r>
          <a:endParaRPr lang="en-US" sz="1200" kern="1200" dirty="0"/>
        </a:p>
      </dsp:txBody>
      <dsp:txXfrm>
        <a:off x="1407995" y="1869837"/>
        <a:ext cx="910010" cy="565023"/>
      </dsp:txXfrm>
    </dsp:sp>
    <dsp:sp modelId="{E218F4DD-276F-4B19-9279-91390ECEFF80}">
      <dsp:nvSpPr>
        <dsp:cNvPr id="0" name=""/>
        <dsp:cNvSpPr/>
      </dsp:nvSpPr>
      <dsp:spPr>
        <a:xfrm>
          <a:off x="707794" y="2627559"/>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66A4-52AE-4D46-A559-247ACCC3D7F7}">
      <dsp:nvSpPr>
        <dsp:cNvPr id="0" name=""/>
        <dsp:cNvSpPr/>
      </dsp:nvSpPr>
      <dsp:spPr>
        <a:xfrm>
          <a:off x="812813" y="2727327"/>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Viable IUP</a:t>
          </a:r>
          <a:endParaRPr lang="en-US" sz="1200" kern="1200" dirty="0"/>
        </a:p>
      </dsp:txBody>
      <dsp:txXfrm>
        <a:off x="830392" y="2744906"/>
        <a:ext cx="910010" cy="565023"/>
      </dsp:txXfrm>
    </dsp:sp>
    <dsp:sp modelId="{C1A3C324-9033-42FD-8E8B-AD3361022F8A}">
      <dsp:nvSpPr>
        <dsp:cNvPr id="0" name=""/>
        <dsp:cNvSpPr/>
      </dsp:nvSpPr>
      <dsp:spPr>
        <a:xfrm>
          <a:off x="707794" y="3502627"/>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DEAD2-2F12-4677-A73C-854FD9893522}">
      <dsp:nvSpPr>
        <dsp:cNvPr id="0" name=""/>
        <dsp:cNvSpPr/>
      </dsp:nvSpPr>
      <dsp:spPr>
        <a:xfrm>
          <a:off x="812813" y="3602395"/>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Threatened abortion</a:t>
          </a:r>
          <a:endParaRPr lang="en-US" sz="1200" kern="1200" dirty="0"/>
        </a:p>
      </dsp:txBody>
      <dsp:txXfrm>
        <a:off x="830392" y="3619974"/>
        <a:ext cx="910010" cy="565023"/>
      </dsp:txXfrm>
    </dsp:sp>
    <dsp:sp modelId="{A573BAEB-46D7-4946-A038-06F9053CEB7B}">
      <dsp:nvSpPr>
        <dsp:cNvPr id="0" name=""/>
        <dsp:cNvSpPr/>
      </dsp:nvSpPr>
      <dsp:spPr>
        <a:xfrm>
          <a:off x="707794" y="4377696"/>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C056A-5055-4B41-BD13-610F657E6A85}">
      <dsp:nvSpPr>
        <dsp:cNvPr id="0" name=""/>
        <dsp:cNvSpPr/>
      </dsp:nvSpPr>
      <dsp:spPr>
        <a:xfrm>
          <a:off x="812813" y="4477463"/>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Observe</a:t>
          </a:r>
          <a:endParaRPr lang="en-US" sz="1200" kern="1200" dirty="0"/>
        </a:p>
      </dsp:txBody>
      <dsp:txXfrm>
        <a:off x="830392" y="4495042"/>
        <a:ext cx="910010" cy="565023"/>
      </dsp:txXfrm>
    </dsp:sp>
    <dsp:sp modelId="{1FAA94E4-F024-4D0A-9942-34A065508F0E}">
      <dsp:nvSpPr>
        <dsp:cNvPr id="0" name=""/>
        <dsp:cNvSpPr/>
      </dsp:nvSpPr>
      <dsp:spPr>
        <a:xfrm>
          <a:off x="1863000" y="2627559"/>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0C6A4-8B6D-45DC-923B-78C53F13BEE8}">
      <dsp:nvSpPr>
        <dsp:cNvPr id="0" name=""/>
        <dsp:cNvSpPr/>
      </dsp:nvSpPr>
      <dsp:spPr>
        <a:xfrm>
          <a:off x="1968019" y="2727327"/>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Non-viable IUP</a:t>
          </a:r>
          <a:endParaRPr lang="en-US" sz="1200" kern="1200" dirty="0"/>
        </a:p>
      </dsp:txBody>
      <dsp:txXfrm>
        <a:off x="1985598" y="2744906"/>
        <a:ext cx="910010" cy="565023"/>
      </dsp:txXfrm>
    </dsp:sp>
    <dsp:sp modelId="{66B975B7-576F-495E-A275-11E9C190F51A}">
      <dsp:nvSpPr>
        <dsp:cNvPr id="0" name=""/>
        <dsp:cNvSpPr/>
      </dsp:nvSpPr>
      <dsp:spPr>
        <a:xfrm>
          <a:off x="1863000" y="3502627"/>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75524-AACE-422F-B11C-8496B4E2ABBC}">
      <dsp:nvSpPr>
        <dsp:cNvPr id="0" name=""/>
        <dsp:cNvSpPr/>
      </dsp:nvSpPr>
      <dsp:spPr>
        <a:xfrm>
          <a:off x="1968019" y="3602395"/>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Missed abortion</a:t>
          </a:r>
          <a:endParaRPr lang="en-US" sz="1200" kern="1200" dirty="0"/>
        </a:p>
      </dsp:txBody>
      <dsp:txXfrm>
        <a:off x="1985598" y="3619974"/>
        <a:ext cx="910010" cy="565023"/>
      </dsp:txXfrm>
    </dsp:sp>
    <dsp:sp modelId="{BEB6B0C7-74FE-4A80-9F01-26487E526F01}">
      <dsp:nvSpPr>
        <dsp:cNvPr id="0" name=""/>
        <dsp:cNvSpPr/>
      </dsp:nvSpPr>
      <dsp:spPr>
        <a:xfrm>
          <a:off x="1863000" y="4377696"/>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48533-FC22-43E3-BC32-6E14BBA8ED4C}">
      <dsp:nvSpPr>
        <dsp:cNvPr id="0" name=""/>
        <dsp:cNvSpPr/>
      </dsp:nvSpPr>
      <dsp:spPr>
        <a:xfrm>
          <a:off x="1968019" y="4477463"/>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Conservative or D&amp;C</a:t>
          </a:r>
          <a:endParaRPr lang="en-US" sz="1200" kern="1200" dirty="0"/>
        </a:p>
      </dsp:txBody>
      <dsp:txXfrm>
        <a:off x="1985598" y="4495042"/>
        <a:ext cx="910010" cy="565023"/>
      </dsp:txXfrm>
    </dsp:sp>
    <dsp:sp modelId="{D5975DB7-3166-436D-8570-187F81093F8F}">
      <dsp:nvSpPr>
        <dsp:cNvPr id="0" name=""/>
        <dsp:cNvSpPr/>
      </dsp:nvSpPr>
      <dsp:spPr>
        <a:xfrm>
          <a:off x="4173412" y="877422"/>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5610BA-19CE-4552-8A50-26EA88D00E23}">
      <dsp:nvSpPr>
        <dsp:cNvPr id="0" name=""/>
        <dsp:cNvSpPr/>
      </dsp:nvSpPr>
      <dsp:spPr>
        <a:xfrm>
          <a:off x="4278430" y="977190"/>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Cervix open </a:t>
          </a:r>
          <a:endParaRPr lang="en-US" sz="1200" kern="1200" dirty="0"/>
        </a:p>
      </dsp:txBody>
      <dsp:txXfrm>
        <a:off x="4296009" y="994769"/>
        <a:ext cx="910010" cy="565023"/>
      </dsp:txXfrm>
    </dsp:sp>
    <dsp:sp modelId="{10938644-FEA1-4353-A7F6-20CFA58D9BA6}">
      <dsp:nvSpPr>
        <dsp:cNvPr id="0" name=""/>
        <dsp:cNvSpPr/>
      </dsp:nvSpPr>
      <dsp:spPr>
        <a:xfrm>
          <a:off x="4173412" y="1752490"/>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6680E-D9B8-402D-8F6D-18932FB2B43E}">
      <dsp:nvSpPr>
        <dsp:cNvPr id="0" name=""/>
        <dsp:cNvSpPr/>
      </dsp:nvSpPr>
      <dsp:spPr>
        <a:xfrm>
          <a:off x="4278430" y="1852258"/>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Vag</a:t>
          </a:r>
          <a:r>
            <a:rPr lang="en-US" sz="1200" kern="1200" dirty="0" smtClean="0"/>
            <a:t>. Sonogram</a:t>
          </a:r>
          <a:endParaRPr lang="en-US" sz="1200" kern="1200" dirty="0"/>
        </a:p>
      </dsp:txBody>
      <dsp:txXfrm>
        <a:off x="4296009" y="1869837"/>
        <a:ext cx="910010" cy="565023"/>
      </dsp:txXfrm>
    </dsp:sp>
    <dsp:sp modelId="{87E629A7-A351-4025-9CE7-AFCA89EFF9C8}">
      <dsp:nvSpPr>
        <dsp:cNvPr id="0" name=""/>
        <dsp:cNvSpPr/>
      </dsp:nvSpPr>
      <dsp:spPr>
        <a:xfrm>
          <a:off x="3018206" y="2627559"/>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B16E0-78A4-4117-B682-1C9A47B07A45}">
      <dsp:nvSpPr>
        <dsp:cNvPr id="0" name=""/>
        <dsp:cNvSpPr/>
      </dsp:nvSpPr>
      <dsp:spPr>
        <a:xfrm>
          <a:off x="3123225" y="2727327"/>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POC intact</a:t>
          </a:r>
          <a:endParaRPr lang="en-US" sz="1200" kern="1200" dirty="0"/>
        </a:p>
      </dsp:txBody>
      <dsp:txXfrm>
        <a:off x="3140804" y="2744906"/>
        <a:ext cx="910010" cy="565023"/>
      </dsp:txXfrm>
    </dsp:sp>
    <dsp:sp modelId="{7F82F30E-66FE-4C43-A3A2-65C5990B3C76}">
      <dsp:nvSpPr>
        <dsp:cNvPr id="0" name=""/>
        <dsp:cNvSpPr/>
      </dsp:nvSpPr>
      <dsp:spPr>
        <a:xfrm>
          <a:off x="3018206" y="3502627"/>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F9E6F-FCE1-4F7A-8856-775564E567D9}">
      <dsp:nvSpPr>
        <dsp:cNvPr id="0" name=""/>
        <dsp:cNvSpPr/>
      </dsp:nvSpPr>
      <dsp:spPr>
        <a:xfrm>
          <a:off x="3123225" y="3602395"/>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Inevitable abortion</a:t>
          </a:r>
          <a:endParaRPr lang="en-US" sz="1200" kern="1200" dirty="0"/>
        </a:p>
      </dsp:txBody>
      <dsp:txXfrm>
        <a:off x="3140804" y="3619974"/>
        <a:ext cx="910010" cy="565023"/>
      </dsp:txXfrm>
    </dsp:sp>
    <dsp:sp modelId="{8DB50107-18E7-4900-8E25-F375E9347829}">
      <dsp:nvSpPr>
        <dsp:cNvPr id="0" name=""/>
        <dsp:cNvSpPr/>
      </dsp:nvSpPr>
      <dsp:spPr>
        <a:xfrm>
          <a:off x="3018206" y="4377696"/>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F96E5-B33A-4206-B124-342D1CE70F99}">
      <dsp:nvSpPr>
        <dsp:cNvPr id="0" name=""/>
        <dsp:cNvSpPr/>
      </dsp:nvSpPr>
      <dsp:spPr>
        <a:xfrm>
          <a:off x="3123225" y="4477463"/>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Emergency D&amp;C</a:t>
          </a:r>
          <a:endParaRPr lang="en-US" sz="1200" kern="1200" dirty="0"/>
        </a:p>
      </dsp:txBody>
      <dsp:txXfrm>
        <a:off x="3140804" y="4495042"/>
        <a:ext cx="910010" cy="565023"/>
      </dsp:txXfrm>
    </dsp:sp>
    <dsp:sp modelId="{A8D4D1F7-BBFD-4426-9AC1-64CAA2C8DD63}">
      <dsp:nvSpPr>
        <dsp:cNvPr id="0" name=""/>
        <dsp:cNvSpPr/>
      </dsp:nvSpPr>
      <dsp:spPr>
        <a:xfrm>
          <a:off x="4173412" y="2627559"/>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DC9CD-9596-40CC-84EA-7F28E2122F91}">
      <dsp:nvSpPr>
        <dsp:cNvPr id="0" name=""/>
        <dsp:cNvSpPr/>
      </dsp:nvSpPr>
      <dsp:spPr>
        <a:xfrm>
          <a:off x="4278430" y="2727327"/>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POC some left</a:t>
          </a:r>
          <a:endParaRPr lang="en-US" sz="1200" kern="1200" dirty="0"/>
        </a:p>
      </dsp:txBody>
      <dsp:txXfrm>
        <a:off x="4296009" y="2744906"/>
        <a:ext cx="910010" cy="565023"/>
      </dsp:txXfrm>
    </dsp:sp>
    <dsp:sp modelId="{6A04200B-8E9D-4703-9A82-51F71F18CF0E}">
      <dsp:nvSpPr>
        <dsp:cNvPr id="0" name=""/>
        <dsp:cNvSpPr/>
      </dsp:nvSpPr>
      <dsp:spPr>
        <a:xfrm>
          <a:off x="4173412" y="3502627"/>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E7D17-5CA9-4435-ACC1-E213249B2BAE}">
      <dsp:nvSpPr>
        <dsp:cNvPr id="0" name=""/>
        <dsp:cNvSpPr/>
      </dsp:nvSpPr>
      <dsp:spPr>
        <a:xfrm>
          <a:off x="4278430" y="3602395"/>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Incomplete abortion </a:t>
          </a:r>
          <a:endParaRPr lang="en-US" sz="1200" kern="1200" dirty="0"/>
        </a:p>
      </dsp:txBody>
      <dsp:txXfrm>
        <a:off x="4296009" y="3619974"/>
        <a:ext cx="910010" cy="565023"/>
      </dsp:txXfrm>
    </dsp:sp>
    <dsp:sp modelId="{CC4DC2F5-F086-4CEE-AC09-5EAB4BBDB065}">
      <dsp:nvSpPr>
        <dsp:cNvPr id="0" name=""/>
        <dsp:cNvSpPr/>
      </dsp:nvSpPr>
      <dsp:spPr>
        <a:xfrm>
          <a:off x="4173412" y="4377696"/>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23F43-0194-40D1-8CBD-2F6EA152D11F}">
      <dsp:nvSpPr>
        <dsp:cNvPr id="0" name=""/>
        <dsp:cNvSpPr/>
      </dsp:nvSpPr>
      <dsp:spPr>
        <a:xfrm>
          <a:off x="4278430" y="4477463"/>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Emergency D&amp;C</a:t>
          </a:r>
          <a:endParaRPr lang="en-US" sz="1200" kern="1200" dirty="0"/>
        </a:p>
      </dsp:txBody>
      <dsp:txXfrm>
        <a:off x="4296009" y="4495042"/>
        <a:ext cx="910010" cy="565023"/>
      </dsp:txXfrm>
    </dsp:sp>
    <dsp:sp modelId="{50F9DC79-673C-48FF-B24B-3D16E0A3CE45}">
      <dsp:nvSpPr>
        <dsp:cNvPr id="0" name=""/>
        <dsp:cNvSpPr/>
      </dsp:nvSpPr>
      <dsp:spPr>
        <a:xfrm>
          <a:off x="5328618" y="2627559"/>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8A65A-B77B-4676-BF56-AD4FDD5005F2}">
      <dsp:nvSpPr>
        <dsp:cNvPr id="0" name=""/>
        <dsp:cNvSpPr/>
      </dsp:nvSpPr>
      <dsp:spPr>
        <a:xfrm>
          <a:off x="5433636" y="2727327"/>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POC all gone</a:t>
          </a:r>
          <a:endParaRPr lang="en-US" sz="1200" kern="1200" dirty="0"/>
        </a:p>
      </dsp:txBody>
      <dsp:txXfrm>
        <a:off x="5451215" y="2744906"/>
        <a:ext cx="910010" cy="565023"/>
      </dsp:txXfrm>
    </dsp:sp>
    <dsp:sp modelId="{DED18CD0-4DF5-48AD-B5FE-947A3E3CDDB2}">
      <dsp:nvSpPr>
        <dsp:cNvPr id="0" name=""/>
        <dsp:cNvSpPr/>
      </dsp:nvSpPr>
      <dsp:spPr>
        <a:xfrm>
          <a:off x="5328618" y="3502627"/>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AA594-8C35-4626-BCDC-5E2AC2B892BD}">
      <dsp:nvSpPr>
        <dsp:cNvPr id="0" name=""/>
        <dsp:cNvSpPr/>
      </dsp:nvSpPr>
      <dsp:spPr>
        <a:xfrm>
          <a:off x="5433636" y="3602395"/>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Complete abortion</a:t>
          </a:r>
          <a:endParaRPr lang="en-US" sz="1200" kern="1200" dirty="0"/>
        </a:p>
      </dsp:txBody>
      <dsp:txXfrm>
        <a:off x="5451215" y="3619974"/>
        <a:ext cx="910010" cy="565023"/>
      </dsp:txXfrm>
    </dsp:sp>
    <dsp:sp modelId="{F0F64C15-EE0D-48BB-968F-C1240A1F4246}">
      <dsp:nvSpPr>
        <dsp:cNvPr id="0" name=""/>
        <dsp:cNvSpPr/>
      </dsp:nvSpPr>
      <dsp:spPr>
        <a:xfrm>
          <a:off x="5328618" y="4377696"/>
          <a:ext cx="945168" cy="600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05CDF-5906-4D91-84AC-8119D121C8BC}">
      <dsp:nvSpPr>
        <dsp:cNvPr id="0" name=""/>
        <dsp:cNvSpPr/>
      </dsp:nvSpPr>
      <dsp:spPr>
        <a:xfrm>
          <a:off x="5433636" y="4477463"/>
          <a:ext cx="945168" cy="600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Observation</a:t>
          </a:r>
          <a:endParaRPr lang="en-US" sz="1200" kern="1200" dirty="0"/>
        </a:p>
      </dsp:txBody>
      <dsp:txXfrm>
        <a:off x="5451215" y="4495042"/>
        <a:ext cx="910010" cy="5650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D2956-17E7-488A-8FAF-50EEF1205AFD}" type="datetimeFigureOut">
              <a:rPr lang="en-US" smtClean="0"/>
              <a:t>3/21/2021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16324-8669-421C-9F53-5E6B846B642B}" type="slidenum">
              <a:rPr lang="en-US" smtClean="0"/>
              <a:t>‹#›</a:t>
            </a:fld>
            <a:endParaRPr lang="en-US"/>
          </a:p>
        </p:txBody>
      </p:sp>
    </p:spTree>
    <p:extLst>
      <p:ext uri="{BB962C8B-B14F-4D97-AF65-F5344CB8AC3E}">
        <p14:creationId xmlns:p14="http://schemas.microsoft.com/office/powerpoint/2010/main" val="145249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a:t>
            </a:r>
            <a:r>
              <a:rPr lang="en-US" baseline="0" dirty="0" smtClean="0"/>
              <a:t> </a:t>
            </a:r>
            <a:r>
              <a:rPr lang="en-US" baseline="0" dirty="0" err="1" smtClean="0"/>
              <a:t>diethylstillboestrol</a:t>
            </a:r>
            <a:r>
              <a:rPr lang="en-US" baseline="0" dirty="0" smtClean="0"/>
              <a:t> </a:t>
            </a:r>
            <a:endParaRPr lang="ar-JO" dirty="0"/>
          </a:p>
        </p:txBody>
      </p:sp>
      <p:sp>
        <p:nvSpPr>
          <p:cNvPr id="4" name="Slide Number Placeholder 3"/>
          <p:cNvSpPr>
            <a:spLocks noGrp="1"/>
          </p:cNvSpPr>
          <p:nvPr>
            <p:ph type="sldNum" sz="quarter" idx="10"/>
          </p:nvPr>
        </p:nvSpPr>
        <p:spPr/>
        <p:txBody>
          <a:bodyPr/>
          <a:lstStyle/>
          <a:p>
            <a:fld id="{CAE5437F-EA25-4C40-984A-0FC3935D2AEF}" type="slidenum">
              <a:rPr lang="ar-JO" smtClean="0">
                <a:solidFill>
                  <a:prstClr val="black"/>
                </a:solidFill>
              </a:rPr>
              <a:pPr/>
              <a:t>7</a:t>
            </a:fld>
            <a:endParaRPr lang="ar-JO">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CAE5437F-EA25-4C40-984A-0FC3935D2AEF}" type="slidenum">
              <a:rPr lang="ar-JO" smtClean="0">
                <a:solidFill>
                  <a:prstClr val="black"/>
                </a:solidFill>
              </a:rPr>
              <a:pPr/>
              <a:t>10</a:t>
            </a:fld>
            <a:endParaRPr lang="ar-JO">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719" y="685838"/>
            <a:ext cx="5006564" cy="3429182"/>
          </a:xfrm>
        </p:spPr>
      </p:sp>
      <p:sp>
        <p:nvSpPr>
          <p:cNvPr id="3" name="Notes Placeholder 2"/>
          <p:cNvSpPr>
            <a:spLocks noGrp="1"/>
          </p:cNvSpPr>
          <p:nvPr>
            <p:ph type="body" idx="1"/>
          </p:nvPr>
        </p:nvSpPr>
        <p:spPr/>
        <p:txBody>
          <a:bodyPr/>
          <a:lstStyle/>
          <a:p>
            <a:r>
              <a:rPr lang="en-US" dirty="0"/>
              <a:t>Urinary symptoms are generally due to concomitant urethritis, which occurs in approximately 15 percent of women with cervical chlamydia infection. </a:t>
            </a:r>
          </a:p>
        </p:txBody>
      </p:sp>
      <p:sp>
        <p:nvSpPr>
          <p:cNvPr id="4" name="Slide Number Placeholder 3"/>
          <p:cNvSpPr>
            <a:spLocks noGrp="1"/>
          </p:cNvSpPr>
          <p:nvPr>
            <p:ph type="sldNum" sz="quarter" idx="5"/>
          </p:nvPr>
        </p:nvSpPr>
        <p:spPr/>
        <p:txBody>
          <a:bodyPr/>
          <a:lstStyle/>
          <a:p>
            <a:fld id="{6120B16A-D1AA-4EF5-B307-47CB5219EB8A}" type="slidenum">
              <a:rPr lang="en-GB">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38854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t>Gonorrhea also </a:t>
            </a:r>
            <a:r>
              <a:rPr lang="en-US"/>
              <a:t>diagnosed</a:t>
            </a:r>
            <a:r>
              <a:rPr lang="en-US" dirty="0"/>
              <a:t> by culture (Thayer Martin) </a:t>
            </a:r>
            <a:endParaRPr lang="en-US" b="1" dirty="0">
              <a:cs typeface="Calibri"/>
            </a:endParaRPr>
          </a:p>
        </p:txBody>
      </p:sp>
      <p:sp>
        <p:nvSpPr>
          <p:cNvPr id="4" name="Slide Number Placeholder 3"/>
          <p:cNvSpPr>
            <a:spLocks noGrp="1"/>
          </p:cNvSpPr>
          <p:nvPr>
            <p:ph type="sldNum" sz="quarter" idx="5"/>
          </p:nvPr>
        </p:nvSpPr>
        <p:spPr/>
        <p:txBody>
          <a:bodyPr/>
          <a:lstStyle/>
          <a:p>
            <a:fld id="{30CF1A8D-955B-4ED3-9895-3762ABB3607F}" type="slidenum">
              <a:rPr lang="ar-JO" smtClean="0">
                <a:solidFill>
                  <a:prstClr val="black"/>
                </a:solidFill>
              </a:rPr>
              <a:pPr/>
              <a:t>39</a:t>
            </a:fld>
            <a:endParaRPr lang="ar-JO">
              <a:solidFill>
                <a:prstClr val="black"/>
              </a:solidFill>
            </a:endParaRPr>
          </a:p>
        </p:txBody>
      </p:sp>
    </p:spTree>
    <p:extLst>
      <p:ext uri="{BB962C8B-B14F-4D97-AF65-F5344CB8AC3E}">
        <p14:creationId xmlns:p14="http://schemas.microsoft.com/office/powerpoint/2010/main" val="60352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719" y="685838"/>
            <a:ext cx="5006564" cy="3429182"/>
          </a:xfrm>
        </p:spPr>
      </p:sp>
      <p:sp>
        <p:nvSpPr>
          <p:cNvPr id="3" name="Notes Placeholder 2"/>
          <p:cNvSpPr>
            <a:spLocks noGrp="1"/>
          </p:cNvSpPr>
          <p:nvPr>
            <p:ph type="body" idx="1"/>
          </p:nvPr>
        </p:nvSpPr>
        <p:spPr/>
        <p:txBody>
          <a:bodyPr/>
          <a:lstStyle/>
          <a:p>
            <a:r>
              <a:rPr lang="en-US"/>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120B16A-D1AA-4EF5-B307-47CB5219EB8A}" type="slidenum">
              <a:rPr lang="en-GB">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5031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E8DED53B-3105-4B17-9BF9-E51D9BD4870F}" type="slidenum">
              <a:rPr lang="ar-JO" smtClean="0">
                <a:solidFill>
                  <a:prstClr val="black"/>
                </a:solidFill>
              </a:rPr>
              <a:pPr/>
              <a:t>45</a:t>
            </a:fld>
            <a:endParaRPr lang="ar-JO">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IUP: intrauterine pole </a:t>
            </a:r>
          </a:p>
          <a:p>
            <a:r>
              <a:rPr lang="en-US" dirty="0" smtClean="0"/>
              <a:t>POC: products of conception </a:t>
            </a:r>
            <a:endParaRPr lang="en-US" dirty="0"/>
          </a:p>
        </p:txBody>
      </p:sp>
      <p:sp>
        <p:nvSpPr>
          <p:cNvPr id="4" name="Slide Number Placeholder 3"/>
          <p:cNvSpPr>
            <a:spLocks noGrp="1"/>
          </p:cNvSpPr>
          <p:nvPr>
            <p:ph type="sldNum" sz="quarter" idx="10"/>
          </p:nvPr>
        </p:nvSpPr>
        <p:spPr/>
        <p:txBody>
          <a:bodyPr/>
          <a:lstStyle/>
          <a:p>
            <a:fld id="{DCE16324-8669-421C-9F53-5E6B846B642B}" type="slidenum">
              <a:rPr lang="en-US" smtClean="0"/>
              <a:t>58</a:t>
            </a:fld>
            <a:endParaRPr lang="en-US"/>
          </a:p>
        </p:txBody>
      </p:sp>
    </p:spTree>
    <p:extLst>
      <p:ext uri="{BB962C8B-B14F-4D97-AF65-F5344CB8AC3E}">
        <p14:creationId xmlns:p14="http://schemas.microsoft.com/office/powerpoint/2010/main" val="11302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16324-8669-421C-9F53-5E6B846B642B}" type="slidenum">
              <a:rPr lang="en-US" smtClean="0"/>
              <a:t>85</a:t>
            </a:fld>
            <a:endParaRPr lang="en-US"/>
          </a:p>
        </p:txBody>
      </p:sp>
    </p:spTree>
    <p:extLst>
      <p:ext uri="{BB962C8B-B14F-4D97-AF65-F5344CB8AC3E}">
        <p14:creationId xmlns:p14="http://schemas.microsoft.com/office/powerpoint/2010/main" val="178583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38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4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6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24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27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1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23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5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03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38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4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3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771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38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976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4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54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2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961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236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69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73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58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96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1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16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55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447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91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019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6395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028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3323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071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8096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60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863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9789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15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3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995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0199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545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147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3735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2040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6120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346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57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7330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7002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866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6926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065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32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974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7337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7696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93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758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8530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3760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984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59872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6919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4059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60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8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31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6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6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457200" y="635636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4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6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609AF7-6BCD-4417-ACB3-3BCEEE86CA09}" type="datetimeFigureOut">
              <a:rPr lang="en-US" smtClean="0">
                <a:solidFill>
                  <a:prstClr val="black">
                    <a:tint val="75000"/>
                  </a:prstClr>
                </a:solidFill>
              </a:rPr>
              <a:pPr/>
              <a:t>3/21/2021</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6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457200" y="635636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066D8A-9C68-4FE6-9009-B29942F631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273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63DB97-EAF7-4848-9D9C-1C6EED7CD6B1}" type="datetimeFigureOut">
              <a:rPr lang="en-US" smtClean="0">
                <a:solidFill>
                  <a:prstClr val="black">
                    <a:tint val="75000"/>
                  </a:prstClr>
                </a:solidFill>
              </a:rPr>
              <a:pPr/>
              <a:t>3/21/2021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317721-1F0F-4694-83E3-78D88AB969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380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09566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76347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solidFill>
                  <a:prstClr val="black">
                    <a:tint val="75000"/>
                  </a:prstClr>
                </a:solidFill>
              </a:rPr>
              <a:pPr/>
              <a:t>21/03/2021</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229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371" y="1175657"/>
            <a:ext cx="7772400" cy="1470025"/>
          </a:xfrm>
        </p:spPr>
        <p:txBody>
          <a:bodyPr>
            <a:normAutofit/>
          </a:bodyPr>
          <a:lstStyle/>
          <a:p>
            <a:r>
              <a:rPr lang="en-US" sz="5400" b="1" i="1" u="sng" dirty="0" smtClean="0">
                <a:solidFill>
                  <a:srgbClr val="002060"/>
                </a:solidFill>
                <a:effectLst>
                  <a:outerShdw blurRad="38100" dist="38100" dir="2700000" algn="tl">
                    <a:srgbClr val="000000">
                      <a:alpha val="43137"/>
                    </a:srgbClr>
                  </a:outerShdw>
                </a:effectLst>
              </a:rPr>
              <a:t>Early Pregnancy Bleeding</a:t>
            </a:r>
            <a:endParaRPr lang="en-US" sz="5400" b="1" i="1" u="sng"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3048000"/>
            <a:ext cx="6858000" cy="2590800"/>
          </a:xfrm>
        </p:spPr>
        <p:txBody>
          <a:bodyPr>
            <a:normAutofit fontScale="85000" lnSpcReduction="20000"/>
          </a:bodyPr>
          <a:lstStyle/>
          <a:p>
            <a:pPr rtl="0"/>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Mu’tah</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university – Faculty of Medicine</a:t>
            </a:r>
          </a:p>
          <a:p>
            <a:pPr rtl="0"/>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OBGYN rotation (2) – Sixth year</a:t>
            </a:r>
          </a:p>
          <a:p>
            <a:pPr rtl="0"/>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a:t>
            </a:r>
          </a:p>
          <a:p>
            <a:pPr algn="l" rtl="0"/>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Done by: Bayan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Odetallah</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Dana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Samer</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Rawan</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Mahadin</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Michael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AlMadani</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a:t>
            </a:r>
          </a:p>
          <a:p>
            <a:pPr algn="l" rtl="0"/>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Supervised by: Dr. </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Ahlam</a:t>
            </a:r>
            <a:r>
              <a:rPr lang="en-US" dirty="0" smtClean="0">
                <a:solidFill>
                  <a:schemeClr val="accent6">
                    <a:lumMod val="75000"/>
                  </a:schemeClr>
                </a:solidFill>
                <a:effectLst>
                  <a:outerShdw blurRad="38100" dist="38100" dir="2700000" algn="tl">
                    <a:srgbClr val="000000">
                      <a:alpha val="43137"/>
                    </a:srgbClr>
                  </a:outerShdw>
                </a:effectLst>
                <a:latin typeface="Arial Narrow" pitchFamily="34" charset="0"/>
              </a:rPr>
              <a:t> Al-</a:t>
            </a:r>
            <a:r>
              <a:rPr lang="en-US" dirty="0" err="1" smtClean="0">
                <a:solidFill>
                  <a:schemeClr val="accent6">
                    <a:lumMod val="75000"/>
                  </a:schemeClr>
                </a:solidFill>
                <a:effectLst>
                  <a:outerShdw blurRad="38100" dist="38100" dir="2700000" algn="tl">
                    <a:srgbClr val="000000">
                      <a:alpha val="43137"/>
                    </a:srgbClr>
                  </a:outerShdw>
                </a:effectLst>
                <a:latin typeface="Arial Narrow" pitchFamily="34" charset="0"/>
              </a:rPr>
              <a:t>Kharabsheh</a:t>
            </a:r>
            <a:r>
              <a:rPr lang="en-US" dirty="0" smtClean="0"/>
              <a:t> </a:t>
            </a:r>
            <a:endParaRPr lang="en-US" dirty="0"/>
          </a:p>
        </p:txBody>
      </p:sp>
    </p:spTree>
    <p:extLst>
      <p:ext uri="{BB962C8B-B14F-4D97-AF65-F5344CB8AC3E}">
        <p14:creationId xmlns:p14="http://schemas.microsoft.com/office/powerpoint/2010/main" val="483025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sz="2400" b="1" dirty="0" smtClean="0">
                <a:solidFill>
                  <a:schemeClr val="tx1">
                    <a:lumMod val="95000"/>
                    <a:lumOff val="5000"/>
                  </a:schemeClr>
                </a:solidFill>
              </a:rPr>
              <a:t>Physical examination</a:t>
            </a:r>
          </a:p>
          <a:p>
            <a:pPr marL="0" indent="0" algn="l" rtl="0">
              <a:buNone/>
            </a:pPr>
            <a:endParaRPr lang="en-US" sz="2000" dirty="0" smtClean="0"/>
          </a:p>
          <a:p>
            <a:pPr marL="0" indent="0" algn="l" rtl="0">
              <a:buNone/>
            </a:pPr>
            <a:r>
              <a:rPr lang="en-US" sz="2400" dirty="0" smtClean="0"/>
              <a:t>-Vital signs may reveal orthostatic changes and, occasionally, low grade fever. </a:t>
            </a:r>
          </a:p>
          <a:p>
            <a:pPr marL="0" indent="0" algn="l" rtl="0">
              <a:buNone/>
            </a:pPr>
            <a:endParaRPr lang="en-US" sz="2400" dirty="0" smtClean="0"/>
          </a:p>
          <a:p>
            <a:pPr marL="0" indent="0" algn="l" rtl="0">
              <a:buNone/>
            </a:pPr>
            <a:r>
              <a:rPr lang="en-US" sz="2400" dirty="0" smtClean="0"/>
              <a:t>-Findings on physical examination may include adnexal, cervical motion, and/or abdominal tenderness, an adnexal mass, and mild uterine enlargement. </a:t>
            </a:r>
            <a:endParaRPr lang="en-US" sz="2400" dirty="0"/>
          </a:p>
        </p:txBody>
      </p:sp>
    </p:spTree>
    <p:extLst>
      <p:ext uri="{BB962C8B-B14F-4D97-AF65-F5344CB8AC3E}">
        <p14:creationId xmlns:p14="http://schemas.microsoft.com/office/powerpoint/2010/main" val="2045429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normAutofit fontScale="90000"/>
          </a:bodyPr>
          <a:lstStyle/>
          <a:p>
            <a:pPr algn="ctr"/>
            <a:r>
              <a:rPr lang="en-US" b="1" dirty="0" smtClean="0">
                <a:solidFill>
                  <a:schemeClr val="tx1">
                    <a:lumMod val="95000"/>
                    <a:lumOff val="5000"/>
                  </a:schemeClr>
                </a:solidFill>
              </a:rPr>
              <a:t>DIAGNOSIS</a:t>
            </a:r>
            <a:r>
              <a:rPr lang="en-US" dirty="0" smtClean="0">
                <a:solidFill>
                  <a:schemeClr val="tx1">
                    <a:lumMod val="95000"/>
                    <a:lumOff val="5000"/>
                  </a:schemeClr>
                </a:solidFill>
              </a:rPr>
              <a:t> </a:t>
            </a:r>
            <a:endParaRPr lang="en-US" dirty="0">
              <a:solidFill>
                <a:schemeClr val="tx1">
                  <a:lumMod val="95000"/>
                  <a:lumOff val="5000"/>
                </a:schemeClr>
              </a:solidFill>
            </a:endParaRPr>
          </a:p>
        </p:txBody>
      </p:sp>
      <p:sp>
        <p:nvSpPr>
          <p:cNvPr id="3" name="Content Placeholder 2"/>
          <p:cNvSpPr>
            <a:spLocks noGrp="1"/>
          </p:cNvSpPr>
          <p:nvPr>
            <p:ph idx="1"/>
          </p:nvPr>
        </p:nvSpPr>
        <p:spPr>
          <a:xfrm>
            <a:off x="457200" y="990601"/>
            <a:ext cx="8472518" cy="4795853"/>
          </a:xfrm>
        </p:spPr>
        <p:txBody>
          <a:bodyPr>
            <a:normAutofit fontScale="85000" lnSpcReduction="20000"/>
          </a:bodyPr>
          <a:lstStyle/>
          <a:p>
            <a:pPr algn="l" rtl="0"/>
            <a:r>
              <a:rPr lang="en-US" sz="2800" b="1" dirty="0" smtClean="0">
                <a:solidFill>
                  <a:schemeClr val="tx1">
                    <a:lumMod val="95000"/>
                    <a:lumOff val="5000"/>
                  </a:schemeClr>
                </a:solidFill>
              </a:rPr>
              <a:t>Transvaginal ultrasound </a:t>
            </a:r>
          </a:p>
          <a:p>
            <a:pPr marL="0" indent="0" algn="l" rtl="0">
              <a:buNone/>
            </a:pPr>
            <a:r>
              <a:rPr lang="en-US" sz="2800" dirty="0" smtClean="0"/>
              <a:t>-Approximately 15 to 26 percent of women with ectopic pregnancy will have an initial US with no findings.</a:t>
            </a:r>
          </a:p>
          <a:p>
            <a:pPr marL="0" indent="0" algn="l" rtl="0">
              <a:buNone/>
            </a:pPr>
            <a:endParaRPr lang="en-US" sz="2800" dirty="0" smtClean="0"/>
          </a:p>
          <a:p>
            <a:pPr marL="0" indent="0" algn="l" rtl="0">
              <a:buNone/>
            </a:pPr>
            <a:r>
              <a:rPr lang="en-US" sz="2800" b="1" dirty="0" smtClean="0"/>
              <a:t>-</a:t>
            </a:r>
            <a:r>
              <a:rPr lang="en-US" sz="2800" b="1" dirty="0" err="1" smtClean="0"/>
              <a:t>Pseudosac</a:t>
            </a:r>
            <a:r>
              <a:rPr lang="en-US" sz="2800" b="1" dirty="0"/>
              <a:t> </a:t>
            </a:r>
            <a:r>
              <a:rPr lang="en-US" sz="2800" dirty="0" smtClean="0"/>
              <a:t>: </a:t>
            </a:r>
            <a:r>
              <a:rPr lang="en-US" sz="2800" dirty="0"/>
              <a:t>a small fluid collection that is centrally located within the endometrial cavity and is surrounded by a thick </a:t>
            </a:r>
            <a:r>
              <a:rPr lang="en-US" sz="2800" dirty="0" err="1"/>
              <a:t>decidual</a:t>
            </a:r>
            <a:r>
              <a:rPr lang="en-US" sz="2800" dirty="0"/>
              <a:t> reaction </a:t>
            </a:r>
            <a:r>
              <a:rPr lang="en-US" sz="2800" dirty="0" smtClean="0"/>
              <a:t>(</a:t>
            </a:r>
            <a:r>
              <a:rPr lang="en-US" sz="2800" dirty="0"/>
              <a:t>20 </a:t>
            </a:r>
            <a:r>
              <a:rPr lang="en-US" sz="2800" dirty="0" smtClean="0"/>
              <a:t>percent of ectopic pregnancy)</a:t>
            </a:r>
          </a:p>
          <a:p>
            <a:pPr algn="l" rtl="0"/>
            <a:r>
              <a:rPr lang="en-US" sz="2800" dirty="0"/>
              <a:t>D</a:t>
            </a:r>
            <a:r>
              <a:rPr lang="en-US" sz="2800" dirty="0" smtClean="0"/>
              <a:t>oes not have an echogenic rim ( absence double </a:t>
            </a:r>
            <a:r>
              <a:rPr lang="en-US" sz="2800" dirty="0" err="1" smtClean="0"/>
              <a:t>decidual</a:t>
            </a:r>
            <a:r>
              <a:rPr lang="en-US" sz="2800" dirty="0" smtClean="0"/>
              <a:t> sac sign) </a:t>
            </a:r>
          </a:p>
          <a:p>
            <a:pPr algn="l" rtl="0"/>
            <a:r>
              <a:rPr lang="en-US" sz="2800" dirty="0"/>
              <a:t>T</a:t>
            </a:r>
            <a:r>
              <a:rPr lang="en-US" sz="2800" dirty="0" smtClean="0"/>
              <a:t>ends to be located in the middle of the uterine cavity rather than embedded in the decidua </a:t>
            </a:r>
          </a:p>
          <a:p>
            <a:pPr algn="l" rtl="0"/>
            <a:r>
              <a:rPr lang="en-US" sz="2800" dirty="0"/>
              <a:t>C</a:t>
            </a:r>
            <a:r>
              <a:rPr lang="en-US" sz="2800" dirty="0" smtClean="0"/>
              <a:t>an change in shape during the scan </a:t>
            </a:r>
          </a:p>
          <a:p>
            <a:pPr algn="l" rtl="0"/>
            <a:r>
              <a:rPr lang="en-US" sz="2800" dirty="0"/>
              <a:t>M</a:t>
            </a:r>
            <a:r>
              <a:rPr lang="en-US" sz="2800" dirty="0" smtClean="0"/>
              <a:t>ay appear to be complex since it contains blood</a:t>
            </a:r>
          </a:p>
          <a:p>
            <a:pPr algn="l" rtl="0"/>
            <a:r>
              <a:rPr lang="en-US" sz="2800" dirty="0"/>
              <a:t>D</a:t>
            </a:r>
            <a:r>
              <a:rPr lang="en-US" sz="2800" dirty="0" smtClean="0"/>
              <a:t>ecrease blood flow on </a:t>
            </a:r>
            <a:r>
              <a:rPr lang="en-US" sz="2800" dirty="0" err="1" smtClean="0"/>
              <a:t>doppler</a:t>
            </a:r>
            <a:endParaRPr lang="en-US" sz="2800" dirty="0" smtClean="0"/>
          </a:p>
          <a:p>
            <a:pPr marL="0" indent="0" algn="l" rtl="0">
              <a:buNone/>
            </a:pPr>
            <a:endParaRPr lang="en-US" sz="1900" dirty="0" smtClean="0"/>
          </a:p>
          <a:p>
            <a:pPr marL="0" indent="0" algn="l" rtl="0">
              <a:buNone/>
            </a:pPr>
            <a:endParaRPr lang="en-US" sz="1600" dirty="0"/>
          </a:p>
        </p:txBody>
      </p:sp>
    </p:spTree>
    <p:extLst>
      <p:ext uri="{BB962C8B-B14F-4D97-AF65-F5344CB8AC3E}">
        <p14:creationId xmlns:p14="http://schemas.microsoft.com/office/powerpoint/2010/main" val="1906751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7026" r="-3268"/>
          <a:stretch>
            <a:fillRect/>
          </a:stretch>
        </p:blipFill>
        <p:spPr>
          <a:xfrm>
            <a:off x="285720" y="857232"/>
            <a:ext cx="4447933" cy="5143536"/>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t="2692" r="2247"/>
          <a:stretch>
            <a:fillRect/>
          </a:stretch>
        </p:blipFill>
        <p:spPr>
          <a:xfrm>
            <a:off x="4714876" y="857232"/>
            <a:ext cx="4143404" cy="5165300"/>
          </a:xfrm>
          <a:prstGeom prst="rect">
            <a:avLst/>
          </a:prstGeom>
        </p:spPr>
      </p:pic>
    </p:spTree>
    <p:extLst>
      <p:ext uri="{BB962C8B-B14F-4D97-AF65-F5344CB8AC3E}">
        <p14:creationId xmlns:p14="http://schemas.microsoft.com/office/powerpoint/2010/main" val="173148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marL="0" indent="0" algn="l" rtl="0">
              <a:buNone/>
            </a:pPr>
            <a:r>
              <a:rPr lang="en-US" sz="2400" b="1" dirty="0" err="1"/>
              <a:t>Decidual</a:t>
            </a:r>
            <a:r>
              <a:rPr lang="en-US" sz="2400" b="1" dirty="0"/>
              <a:t> </a:t>
            </a:r>
            <a:r>
              <a:rPr lang="en-US" sz="2400" b="1" dirty="0" smtClean="0"/>
              <a:t>cysts </a:t>
            </a:r>
            <a:r>
              <a:rPr lang="en-US" sz="2400" dirty="0" smtClean="0"/>
              <a:t>:</a:t>
            </a:r>
            <a:r>
              <a:rPr lang="en-US" sz="2400" dirty="0"/>
              <a:t> </a:t>
            </a:r>
            <a:r>
              <a:rPr lang="en-US" sz="2400" dirty="0" smtClean="0"/>
              <a:t>are </a:t>
            </a:r>
            <a:r>
              <a:rPr lang="en-US" sz="2400" dirty="0"/>
              <a:t>small cysts within the endometrium that can be seen in either </a:t>
            </a:r>
            <a:r>
              <a:rPr lang="en-US" sz="2400" dirty="0" smtClean="0"/>
              <a:t>intrauterine </a:t>
            </a:r>
            <a:r>
              <a:rPr lang="en-US" sz="2400" dirty="0"/>
              <a:t>or ectopic </a:t>
            </a:r>
            <a:r>
              <a:rPr lang="en-US" sz="2400" dirty="0" smtClean="0"/>
              <a:t>pregnancies</a:t>
            </a:r>
          </a:p>
          <a:p>
            <a:pPr algn="l" rtl="0"/>
            <a:r>
              <a:rPr lang="en-US" sz="2400" dirty="0"/>
              <a:t>tend to have a thinner wall </a:t>
            </a:r>
          </a:p>
          <a:p>
            <a:pPr algn="l" rtl="0"/>
            <a:r>
              <a:rPr lang="en-US" sz="2400" dirty="0"/>
              <a:t>do not abut the endometrial canal </a:t>
            </a:r>
          </a:p>
          <a:p>
            <a:pPr algn="l" rtl="0"/>
            <a:r>
              <a:rPr lang="en-US" sz="2400" dirty="0"/>
              <a:t>are generally located in the peripheral endometrium at the myometrial junction </a:t>
            </a:r>
          </a:p>
          <a:p>
            <a:pPr algn="l" rtl="0"/>
            <a:r>
              <a:rPr lang="en-US" sz="2400" dirty="0"/>
              <a:t>can be multiple </a:t>
            </a:r>
          </a:p>
          <a:p>
            <a:pPr algn="l" rtl="0"/>
            <a:endParaRPr lang="en-US" sz="2400" dirty="0"/>
          </a:p>
        </p:txBody>
      </p:sp>
    </p:spTree>
    <p:extLst>
      <p:ext uri="{BB962C8B-B14F-4D97-AF65-F5344CB8AC3E}">
        <p14:creationId xmlns:p14="http://schemas.microsoft.com/office/powerpoint/2010/main" val="183050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42852"/>
          <a:ext cx="9144000"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47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28600"/>
            <a:ext cx="8429684" cy="6629400"/>
          </a:xfrm>
        </p:spPr>
        <p:txBody>
          <a:bodyPr>
            <a:normAutofit fontScale="62500" lnSpcReduction="20000"/>
          </a:bodyPr>
          <a:lstStyle/>
          <a:p>
            <a:pPr algn="l" rtl="0"/>
            <a:r>
              <a:rPr lang="en-US" sz="3400" b="1" dirty="0" smtClean="0">
                <a:solidFill>
                  <a:schemeClr val="tx1">
                    <a:lumMod val="95000"/>
                    <a:lumOff val="5000"/>
                  </a:schemeClr>
                </a:solidFill>
              </a:rPr>
              <a:t>Human chorionic gonadotropin</a:t>
            </a:r>
            <a:endParaRPr lang="en-US" sz="3400" dirty="0" smtClean="0">
              <a:solidFill>
                <a:schemeClr val="tx1">
                  <a:lumMod val="95000"/>
                  <a:lumOff val="5000"/>
                </a:schemeClr>
              </a:solidFill>
            </a:endParaRPr>
          </a:p>
          <a:p>
            <a:pPr marL="0" indent="0" algn="l" rtl="0">
              <a:buNone/>
            </a:pPr>
            <a:endParaRPr lang="en-US" sz="3400" dirty="0" smtClean="0"/>
          </a:p>
          <a:p>
            <a:pPr marL="0" indent="0" algn="l" rtl="0">
              <a:buNone/>
            </a:pPr>
            <a:r>
              <a:rPr lang="en-US" sz="3400" dirty="0" smtClean="0"/>
              <a:t>-     In pregnant patients, </a:t>
            </a:r>
            <a:r>
              <a:rPr lang="en-US" sz="3400" dirty="0" err="1" smtClean="0"/>
              <a:t>hCG</a:t>
            </a:r>
            <a:r>
              <a:rPr lang="en-US" sz="3400" dirty="0" smtClean="0"/>
              <a:t> can be detected in serum as early as six days after the luteinizing hormone surge (approximately 21 to 22 days after the first day of the last menstrual period in patients with 28-day cycles).</a:t>
            </a:r>
          </a:p>
          <a:p>
            <a:pPr marL="0" indent="0" algn="l" rtl="0">
              <a:buNone/>
            </a:pPr>
            <a:endParaRPr lang="en-US" sz="3400" dirty="0" smtClean="0"/>
          </a:p>
          <a:p>
            <a:pPr marL="0" indent="0" algn="l" rtl="0">
              <a:buNone/>
            </a:pPr>
            <a:r>
              <a:rPr lang="en-US" sz="3400" dirty="0" smtClean="0"/>
              <a:t>-    The mean doubling time for the hormone ranges from 1.4 to 2.1 days in early pregnancy.</a:t>
            </a:r>
          </a:p>
          <a:p>
            <a:pPr algn="l" rtl="0">
              <a:buFontTx/>
              <a:buChar char="-"/>
            </a:pPr>
            <a:endParaRPr lang="en-US" sz="3400" dirty="0" smtClean="0"/>
          </a:p>
          <a:p>
            <a:pPr algn="l" rtl="0">
              <a:buFontTx/>
              <a:buChar char="-"/>
            </a:pPr>
            <a:r>
              <a:rPr lang="en-US" sz="3400" dirty="0" smtClean="0"/>
              <a:t>In 85 percent of viable intrauterine pregnancies, the </a:t>
            </a:r>
            <a:r>
              <a:rPr lang="en-US" sz="3400" dirty="0" err="1" smtClean="0"/>
              <a:t>hCG</a:t>
            </a:r>
            <a:r>
              <a:rPr lang="en-US" sz="3400" dirty="0" smtClean="0"/>
              <a:t> concentration rises by at least 66 percent every 48 hours during the first 40 days of pregnancy; only 15 percent of viable pregnancies have a rate of rise less than this threshold. </a:t>
            </a:r>
          </a:p>
          <a:p>
            <a:pPr algn="l" rtl="0">
              <a:buFontTx/>
              <a:buChar char="-"/>
            </a:pPr>
            <a:endParaRPr lang="en-US" sz="3400" dirty="0" smtClean="0"/>
          </a:p>
          <a:p>
            <a:pPr algn="l" rtl="0">
              <a:buFontTx/>
              <a:buChar char="-"/>
            </a:pPr>
            <a:r>
              <a:rPr lang="en-US" sz="3400" dirty="0" smtClean="0"/>
              <a:t>The slowest recorded rise over 48 hours associated with a viable intrauterine pregnancy was 53 percent</a:t>
            </a:r>
          </a:p>
          <a:p>
            <a:pPr algn="l" rtl="0">
              <a:buFontTx/>
              <a:buChar char="-"/>
            </a:pPr>
            <a:endParaRPr lang="en-US" sz="3400" dirty="0" smtClean="0"/>
          </a:p>
          <a:p>
            <a:pPr algn="l" rtl="0">
              <a:buFontTx/>
              <a:buChar char="-"/>
            </a:pPr>
            <a:r>
              <a:rPr lang="en-US" sz="3400" dirty="0" smtClean="0"/>
              <a:t>21 percent of ectopic pregnancies were associated with </a:t>
            </a:r>
            <a:r>
              <a:rPr lang="en-US" sz="3400" dirty="0" err="1" smtClean="0"/>
              <a:t>hCG</a:t>
            </a:r>
            <a:r>
              <a:rPr lang="en-US" sz="3400" dirty="0" smtClean="0"/>
              <a:t> levels that followed the minimum doubling time of a viable intrauterine pregnancy (defined in this series as ≥53 percent increase over two days)</a:t>
            </a:r>
            <a:endParaRPr lang="en-US" sz="3400" dirty="0"/>
          </a:p>
        </p:txBody>
      </p:sp>
    </p:spTree>
    <p:extLst>
      <p:ext uri="{BB962C8B-B14F-4D97-AF65-F5344CB8AC3E}">
        <p14:creationId xmlns:p14="http://schemas.microsoft.com/office/powerpoint/2010/main" val="34457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105804" cy="5786478"/>
          </a:xfrm>
        </p:spPr>
        <p:txBody>
          <a:bodyPr>
            <a:normAutofit fontScale="85000" lnSpcReduction="20000"/>
          </a:bodyPr>
          <a:lstStyle/>
          <a:p>
            <a:pPr algn="l" rtl="0"/>
            <a:r>
              <a:rPr lang="en-US" sz="3000" b="1" dirty="0" smtClean="0">
                <a:solidFill>
                  <a:schemeClr val="tx1">
                    <a:lumMod val="95000"/>
                    <a:lumOff val="5000"/>
                  </a:schemeClr>
                </a:solidFill>
              </a:rPr>
              <a:t>Discriminatory zone</a:t>
            </a:r>
          </a:p>
          <a:p>
            <a:pPr marL="0" indent="0" algn="l" rtl="0">
              <a:buNone/>
            </a:pPr>
            <a:endParaRPr lang="en-US" sz="2600" dirty="0" smtClean="0"/>
          </a:p>
          <a:p>
            <a:pPr marL="0" indent="0" algn="l" rtl="0">
              <a:buNone/>
            </a:pPr>
            <a:r>
              <a:rPr lang="en-US" sz="2600" dirty="0" smtClean="0"/>
              <a:t>- It is defined as the </a:t>
            </a:r>
            <a:r>
              <a:rPr lang="en-US" sz="2600" dirty="0" smtClean="0">
                <a:solidFill>
                  <a:srgbClr val="D81616"/>
                </a:solidFill>
              </a:rPr>
              <a:t>serum </a:t>
            </a:r>
            <a:r>
              <a:rPr lang="en-US" sz="2600" dirty="0" err="1" smtClean="0">
                <a:solidFill>
                  <a:srgbClr val="D81616"/>
                </a:solidFill>
              </a:rPr>
              <a:t>hCG</a:t>
            </a:r>
            <a:r>
              <a:rPr lang="en-US" sz="2600" dirty="0" smtClean="0">
                <a:solidFill>
                  <a:srgbClr val="D81616"/>
                </a:solidFill>
              </a:rPr>
              <a:t> level </a:t>
            </a:r>
            <a:r>
              <a:rPr lang="en-US" sz="2600" dirty="0" smtClean="0"/>
              <a:t>above which a </a:t>
            </a:r>
            <a:r>
              <a:rPr lang="en-US" sz="2600" dirty="0" smtClean="0">
                <a:solidFill>
                  <a:srgbClr val="D81616"/>
                </a:solidFill>
              </a:rPr>
              <a:t>gestational sac should be visualized</a:t>
            </a:r>
            <a:r>
              <a:rPr lang="en-US" sz="2600" dirty="0" smtClean="0"/>
              <a:t> by ultrasound examination if an </a:t>
            </a:r>
            <a:r>
              <a:rPr lang="en-US" sz="2600" dirty="0" smtClean="0">
                <a:solidFill>
                  <a:srgbClr val="D81616"/>
                </a:solidFill>
              </a:rPr>
              <a:t>intrauterine pregnancy</a:t>
            </a:r>
            <a:r>
              <a:rPr lang="en-US" sz="2600" dirty="0" smtClean="0">
                <a:solidFill>
                  <a:srgbClr val="0070C0"/>
                </a:solidFill>
              </a:rPr>
              <a:t> </a:t>
            </a:r>
            <a:r>
              <a:rPr lang="en-US" sz="2600" dirty="0" smtClean="0"/>
              <a:t>is present. </a:t>
            </a:r>
          </a:p>
          <a:p>
            <a:pPr marL="0" indent="0" algn="l" rtl="0">
              <a:buNone/>
            </a:pPr>
            <a:endParaRPr lang="en-US" sz="2600" dirty="0" smtClean="0"/>
          </a:p>
          <a:p>
            <a:pPr marL="0" indent="0" algn="l" rtl="0">
              <a:buNone/>
            </a:pPr>
            <a:r>
              <a:rPr lang="en-US" sz="2600" dirty="0" smtClean="0"/>
              <a:t>- In most institutions, this serum </a:t>
            </a:r>
            <a:r>
              <a:rPr lang="en-US" sz="2600" dirty="0" err="1" smtClean="0"/>
              <a:t>hCG</a:t>
            </a:r>
            <a:r>
              <a:rPr lang="en-US" sz="2600" dirty="0" smtClean="0"/>
              <a:t> level is </a:t>
            </a:r>
            <a:r>
              <a:rPr lang="en-US" sz="2600" dirty="0" smtClean="0">
                <a:solidFill>
                  <a:srgbClr val="D81616"/>
                </a:solidFill>
              </a:rPr>
              <a:t>1500 or 2000 IU/L with TVS </a:t>
            </a:r>
            <a:r>
              <a:rPr lang="en-US" sz="2600" dirty="0" smtClean="0"/>
              <a:t>(the level is higher </a:t>
            </a:r>
            <a:r>
              <a:rPr lang="en-US" sz="2600" dirty="0" smtClean="0">
                <a:solidFill>
                  <a:srgbClr val="D81616"/>
                </a:solidFill>
              </a:rPr>
              <a:t>[6500 IU/L] with transabdominal ultrasound)</a:t>
            </a:r>
            <a:r>
              <a:rPr lang="en-US" sz="2600" dirty="0" smtClean="0"/>
              <a:t>. </a:t>
            </a:r>
          </a:p>
          <a:p>
            <a:pPr algn="l" rtl="0"/>
            <a:endParaRPr lang="en-US" sz="2600" dirty="0" smtClean="0"/>
          </a:p>
          <a:p>
            <a:pPr algn="l" rtl="0">
              <a:buNone/>
            </a:pPr>
            <a:r>
              <a:rPr lang="en-US" sz="2600" dirty="0" smtClean="0"/>
              <a:t>- However, a diagnosis of ectopic pregnancy </a:t>
            </a:r>
            <a:r>
              <a:rPr lang="en-US" sz="2600" b="1" dirty="0" smtClean="0"/>
              <a:t>cannot be made based on a single </a:t>
            </a:r>
            <a:r>
              <a:rPr lang="en-US" sz="2600" b="1" dirty="0" err="1" smtClean="0"/>
              <a:t>hCG</a:t>
            </a:r>
            <a:r>
              <a:rPr lang="en-US" sz="2600" b="1" dirty="0" smtClean="0"/>
              <a:t> result. </a:t>
            </a:r>
          </a:p>
          <a:p>
            <a:pPr algn="l" rtl="0">
              <a:buNone/>
            </a:pPr>
            <a:endParaRPr lang="en-US" b="1" dirty="0" smtClean="0"/>
          </a:p>
          <a:p>
            <a:pPr algn="l" rtl="0"/>
            <a:r>
              <a:rPr lang="en-US" sz="3000" b="1" dirty="0" smtClean="0">
                <a:solidFill>
                  <a:schemeClr val="tx1">
                    <a:lumMod val="95000"/>
                    <a:lumOff val="5000"/>
                  </a:schemeClr>
                </a:solidFill>
              </a:rPr>
              <a:t>Progesterone</a:t>
            </a:r>
            <a:endParaRPr lang="en-US" dirty="0" smtClean="0"/>
          </a:p>
          <a:p>
            <a:pPr marL="0" indent="0" algn="l" rtl="0">
              <a:lnSpc>
                <a:spcPct val="150000"/>
              </a:lnSpc>
              <a:buNone/>
            </a:pPr>
            <a:r>
              <a:rPr lang="en-US" sz="2600" dirty="0" smtClean="0"/>
              <a:t>-Serum progesterone concentrations </a:t>
            </a:r>
            <a:r>
              <a:rPr lang="en-US" sz="2600" dirty="0" smtClean="0">
                <a:solidFill>
                  <a:srgbClr val="FF0000"/>
                </a:solidFill>
              </a:rPr>
              <a:t>are higher in viable intrauterine </a:t>
            </a:r>
            <a:r>
              <a:rPr lang="en-US" sz="2600" dirty="0" smtClean="0"/>
              <a:t>pregnancies than in ectopic pregnancies and intrauterine pregnancies that are destined to abort.</a:t>
            </a:r>
          </a:p>
          <a:p>
            <a:pPr algn="l" rtl="0"/>
            <a:endParaRPr lang="en-US" dirty="0"/>
          </a:p>
        </p:txBody>
      </p:sp>
    </p:spTree>
    <p:extLst>
      <p:ext uri="{BB962C8B-B14F-4D97-AF65-F5344CB8AC3E}">
        <p14:creationId xmlns:p14="http://schemas.microsoft.com/office/powerpoint/2010/main" val="300123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a:r>
              <a:rPr lang="en-US" sz="2400" b="1" dirty="0" smtClean="0">
                <a:solidFill>
                  <a:schemeClr val="tx1">
                    <a:lumMod val="95000"/>
                    <a:lumOff val="5000"/>
                  </a:schemeClr>
                </a:solidFill>
              </a:rPr>
              <a:t>Other tests</a:t>
            </a:r>
          </a:p>
          <a:p>
            <a:pPr marL="0" indent="0" algn="l" rtl="0">
              <a:buNone/>
            </a:pPr>
            <a:endParaRPr lang="en-US" sz="2000" dirty="0" smtClean="0"/>
          </a:p>
          <a:p>
            <a:pPr marL="0" indent="0" algn="l" rtl="0">
              <a:buNone/>
            </a:pPr>
            <a:r>
              <a:rPr lang="en-US" sz="2400" dirty="0" smtClean="0"/>
              <a:t>-    Curettage: only if certain non viable intrauterine pregnancy </a:t>
            </a:r>
          </a:p>
          <a:p>
            <a:pPr algn="l" rtl="0">
              <a:buFontTx/>
              <a:buChar char="-"/>
            </a:pPr>
            <a:r>
              <a:rPr lang="en-US" sz="2400" dirty="0" smtClean="0"/>
              <a:t>Doppler: Blood flow in the arteries of the fallopian tube containing an ectopic pregnancy is 20 to 45 percent higher than in the opposite tube and the Doppler waveform shows low impedance</a:t>
            </a:r>
          </a:p>
          <a:p>
            <a:pPr algn="l" rtl="0">
              <a:buFontTx/>
              <a:buChar char="-"/>
            </a:pPr>
            <a:r>
              <a:rPr lang="en-US" sz="2400" dirty="0" smtClean="0"/>
              <a:t>Laparoscopy</a:t>
            </a:r>
          </a:p>
          <a:p>
            <a:pPr algn="l" rtl="0">
              <a:buFontTx/>
              <a:buChar char="-"/>
            </a:pPr>
            <a:r>
              <a:rPr lang="en-US" sz="2400" dirty="0" err="1" smtClean="0"/>
              <a:t>Culdocentesis</a:t>
            </a:r>
            <a:endParaRPr lang="en-US" sz="2400" dirty="0" smtClean="0"/>
          </a:p>
          <a:p>
            <a:pPr algn="l" rtl="0">
              <a:buFontTx/>
              <a:buChar char="-"/>
            </a:pPr>
            <a:r>
              <a:rPr lang="en-US" sz="2400" dirty="0" smtClean="0"/>
              <a:t>Magnetic resonance imaging</a:t>
            </a:r>
          </a:p>
          <a:p>
            <a:pPr algn="l" rtl="0">
              <a:buFontTx/>
              <a:buChar char="-"/>
            </a:pPr>
            <a:endParaRPr lang="en-US" sz="2000" dirty="0"/>
          </a:p>
        </p:txBody>
      </p:sp>
    </p:spTree>
    <p:extLst>
      <p:ext uri="{BB962C8B-B14F-4D97-AF65-F5344CB8AC3E}">
        <p14:creationId xmlns:p14="http://schemas.microsoft.com/office/powerpoint/2010/main" val="429078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pPr algn="l" rtl="0"/>
            <a:r>
              <a:rPr lang="en-US" dirty="0" smtClean="0"/>
              <a:t>pregnancy is :</a:t>
            </a:r>
          </a:p>
          <a:p>
            <a:pPr algn="l" rtl="0"/>
            <a:r>
              <a:rPr lang="en-US" dirty="0" smtClean="0"/>
              <a:t>•</a:t>
            </a:r>
            <a:r>
              <a:rPr lang="en-US" b="1" dirty="0" smtClean="0"/>
              <a:t>Suspected</a:t>
            </a:r>
            <a:r>
              <a:rPr lang="en-US" dirty="0" smtClean="0"/>
              <a:t> when any of the following are present:</a:t>
            </a:r>
          </a:p>
          <a:p>
            <a:pPr algn="l" rtl="0"/>
            <a:r>
              <a:rPr lang="en-US" dirty="0" smtClean="0"/>
              <a:t>-An </a:t>
            </a:r>
            <a:r>
              <a:rPr lang="en-US" dirty="0" err="1" smtClean="0"/>
              <a:t>extraovarian</a:t>
            </a:r>
            <a:r>
              <a:rPr lang="en-US" dirty="0" smtClean="0"/>
              <a:t> </a:t>
            </a:r>
            <a:r>
              <a:rPr lang="en-US" dirty="0" err="1" smtClean="0"/>
              <a:t>adnexal</a:t>
            </a:r>
            <a:r>
              <a:rPr lang="en-US" dirty="0" smtClean="0"/>
              <a:t> mass or </a:t>
            </a:r>
            <a:r>
              <a:rPr lang="en-US" dirty="0" err="1" smtClean="0"/>
              <a:t>intraperitoneal</a:t>
            </a:r>
            <a:r>
              <a:rPr lang="en-US" dirty="0" smtClean="0"/>
              <a:t> bleeding on TVUS.</a:t>
            </a:r>
          </a:p>
          <a:p>
            <a:pPr algn="l" rtl="0"/>
            <a:r>
              <a:rPr lang="en-US" dirty="0" smtClean="0"/>
              <a:t>-An abnormally rising serum human chorionic </a:t>
            </a:r>
            <a:r>
              <a:rPr lang="en-US" dirty="0" err="1" smtClean="0"/>
              <a:t>gonadotropin</a:t>
            </a:r>
            <a:r>
              <a:rPr lang="en-US" dirty="0" smtClean="0"/>
              <a:t> (</a:t>
            </a:r>
            <a:r>
              <a:rPr lang="en-US" dirty="0" err="1" smtClean="0"/>
              <a:t>hCG</a:t>
            </a:r>
            <a:r>
              <a:rPr lang="en-US" dirty="0" smtClean="0"/>
              <a:t>) level.</a:t>
            </a:r>
          </a:p>
          <a:p>
            <a:pPr algn="l" rtl="0"/>
            <a:r>
              <a:rPr lang="en-US" dirty="0" smtClean="0"/>
              <a:t>-Abdominal pain and/or vaginal bleeding in a patient with risk factors for ectopic pregnancy.</a:t>
            </a:r>
          </a:p>
          <a:p>
            <a:pPr algn="l" rtl="0"/>
            <a:r>
              <a:rPr lang="en-US" dirty="0" smtClean="0"/>
              <a:t>•</a:t>
            </a:r>
            <a:r>
              <a:rPr lang="en-US" b="1" dirty="0" smtClean="0"/>
              <a:t>Confirmed</a:t>
            </a:r>
            <a:r>
              <a:rPr lang="en-US" dirty="0" smtClean="0"/>
              <a:t> when any of the following are present:</a:t>
            </a:r>
          </a:p>
          <a:p>
            <a:pPr algn="l" rtl="0"/>
            <a:r>
              <a:rPr lang="en-US" dirty="0" smtClean="0"/>
              <a:t>-An </a:t>
            </a:r>
            <a:r>
              <a:rPr lang="en-US" dirty="0" err="1" smtClean="0"/>
              <a:t>extrauterine</a:t>
            </a:r>
            <a:r>
              <a:rPr lang="en-US" dirty="0" smtClean="0"/>
              <a:t> gestational sac with a yolk sac or embryo on TVUS.</a:t>
            </a:r>
          </a:p>
          <a:p>
            <a:pPr algn="l" rtl="0"/>
            <a:r>
              <a:rPr lang="en-US" dirty="0" smtClean="0"/>
              <a:t>-No products of conception are identified on uterine aspiration (if performed).</a:t>
            </a:r>
          </a:p>
          <a:p>
            <a:pPr algn="l" rtl="0"/>
            <a:r>
              <a:rPr lang="en-US" dirty="0" smtClean="0"/>
              <a:t>-Ectopic pregnancy tissue is visualized at surgery with </a:t>
            </a:r>
            <a:r>
              <a:rPr lang="en-US" dirty="0" err="1" smtClean="0"/>
              <a:t>histologic</a:t>
            </a:r>
            <a:r>
              <a:rPr lang="en-US" dirty="0" smtClean="0"/>
              <a:t> confirmation following resection.</a:t>
            </a:r>
          </a:p>
          <a:p>
            <a:pPr algn="l" rtl="0"/>
            <a:endParaRPr lang="ar-JO" dirty="0"/>
          </a:p>
        </p:txBody>
      </p:sp>
    </p:spTree>
    <p:extLst>
      <p:ext uri="{BB962C8B-B14F-4D97-AF65-F5344CB8AC3E}">
        <p14:creationId xmlns:p14="http://schemas.microsoft.com/office/powerpoint/2010/main" val="72383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991600" cy="6781800"/>
          </a:xfrm>
        </p:spPr>
      </p:pic>
    </p:spTree>
    <p:extLst>
      <p:ext uri="{BB962C8B-B14F-4D97-AF65-F5344CB8AC3E}">
        <p14:creationId xmlns:p14="http://schemas.microsoft.com/office/powerpoint/2010/main" val="398669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rmAutofit fontScale="90000"/>
          </a:bodyPr>
          <a:lstStyle/>
          <a:p>
            <a:r>
              <a:rPr lang="en-US" dirty="0" smtClean="0"/>
              <a:t/>
            </a:r>
            <a:br>
              <a:rPr lang="en-US" dirty="0" smtClean="0"/>
            </a:br>
            <a:r>
              <a:rPr lang="en-US" sz="6000" b="1" dirty="0" smtClean="0"/>
              <a:t>ECTOPIC PREGNANCY</a:t>
            </a:r>
            <a:r>
              <a:rPr lang="en-US" dirty="0" smtClean="0"/>
              <a:t/>
            </a:r>
            <a:br>
              <a:rPr lang="en-US" dirty="0" smtClean="0"/>
            </a:br>
            <a:endParaRPr lang="en-US" dirty="0"/>
          </a:p>
        </p:txBody>
      </p:sp>
      <p:sp>
        <p:nvSpPr>
          <p:cNvPr id="3" name="Subtitle 2"/>
          <p:cNvSpPr>
            <a:spLocks noGrp="1"/>
          </p:cNvSpPr>
          <p:nvPr>
            <p:ph type="subTitle" idx="1"/>
          </p:nvPr>
        </p:nvSpPr>
        <p:spPr>
          <a:xfrm>
            <a:off x="1214414" y="4572008"/>
            <a:ext cx="6400800" cy="1357322"/>
          </a:xfrm>
        </p:spPr>
        <p:txBody>
          <a:bodyPr>
            <a:normAutofit/>
          </a:bodyPr>
          <a:lstStyle/>
          <a:p>
            <a:pPr>
              <a:defRPr/>
            </a:pPr>
            <a:r>
              <a:rPr lang="en-US" altLang="en-US" sz="1800" dirty="0" smtClean="0">
                <a:latin typeface="Calibri Light" pitchFamily="34" charset="0"/>
              </a:rPr>
              <a:t>BAYAN ODETALLA</a:t>
            </a:r>
            <a:endParaRPr lang="en-US" altLang="en-US" sz="1800" dirty="0">
              <a:latin typeface="Calibri Light" pitchFamily="34" charset="0"/>
            </a:endParaRPr>
          </a:p>
        </p:txBody>
      </p:sp>
    </p:spTree>
    <p:extLst>
      <p:ext uri="{BB962C8B-B14F-4D97-AF65-F5344CB8AC3E}">
        <p14:creationId xmlns:p14="http://schemas.microsoft.com/office/powerpoint/2010/main" val="1128665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lumMod val="95000"/>
                    <a:lumOff val="5000"/>
                  </a:schemeClr>
                </a:solidFill>
              </a:rPr>
              <a:t>Management</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lstStyle/>
          <a:p>
            <a:pPr algn="l" rtl="0"/>
            <a:r>
              <a:rPr lang="en-US" sz="3200" dirty="0" smtClean="0">
                <a:solidFill>
                  <a:schemeClr val="tx1">
                    <a:lumMod val="95000"/>
                    <a:lumOff val="5000"/>
                  </a:schemeClr>
                </a:solidFill>
              </a:rPr>
              <a:t>Surgical </a:t>
            </a:r>
          </a:p>
          <a:p>
            <a:pPr algn="l" rtl="0"/>
            <a:endParaRPr lang="en-US" sz="3200" dirty="0" smtClean="0">
              <a:solidFill>
                <a:schemeClr val="tx1">
                  <a:lumMod val="95000"/>
                  <a:lumOff val="5000"/>
                </a:schemeClr>
              </a:solidFill>
            </a:endParaRPr>
          </a:p>
          <a:p>
            <a:pPr algn="l" rtl="0"/>
            <a:r>
              <a:rPr lang="en-US" sz="3200" dirty="0" smtClean="0">
                <a:solidFill>
                  <a:schemeClr val="tx1">
                    <a:lumMod val="95000"/>
                    <a:lumOff val="5000"/>
                  </a:schemeClr>
                </a:solidFill>
              </a:rPr>
              <a:t>Medical</a:t>
            </a:r>
          </a:p>
          <a:p>
            <a:pPr marL="0" indent="0" algn="l" rtl="0">
              <a:buNone/>
            </a:pPr>
            <a:r>
              <a:rPr lang="en-US" sz="3200" dirty="0" smtClean="0">
                <a:solidFill>
                  <a:schemeClr val="tx1">
                    <a:lumMod val="95000"/>
                    <a:lumOff val="5000"/>
                  </a:schemeClr>
                </a:solidFill>
              </a:rPr>
              <a:t> </a:t>
            </a:r>
          </a:p>
          <a:p>
            <a:pPr algn="l" rtl="0"/>
            <a:r>
              <a:rPr lang="en-US" sz="3200" dirty="0" smtClean="0">
                <a:solidFill>
                  <a:schemeClr val="tx1">
                    <a:lumMod val="95000"/>
                    <a:lumOff val="5000"/>
                  </a:schemeClr>
                </a:solidFill>
              </a:rPr>
              <a:t>Expectant </a:t>
            </a:r>
          </a:p>
          <a:p>
            <a:pPr algn="l" rtl="0"/>
            <a:endParaRPr lang="en-US" dirty="0"/>
          </a:p>
        </p:txBody>
      </p:sp>
    </p:spTree>
    <p:extLst>
      <p:ext uri="{BB962C8B-B14F-4D97-AF65-F5344CB8AC3E}">
        <p14:creationId xmlns:p14="http://schemas.microsoft.com/office/powerpoint/2010/main" val="365321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algn="l" rtl="0"/>
            <a:r>
              <a:rPr lang="en-US" sz="2400" b="1" dirty="0" smtClean="0">
                <a:solidFill>
                  <a:schemeClr val="tx1">
                    <a:lumMod val="95000"/>
                    <a:lumOff val="5000"/>
                  </a:schemeClr>
                </a:solidFill>
              </a:rPr>
              <a:t>INDICATIONS FOR SURGICAL TREATMENT</a:t>
            </a:r>
          </a:p>
          <a:p>
            <a:pPr marL="0" indent="0" algn="l" rtl="0">
              <a:buNone/>
            </a:pPr>
            <a:r>
              <a:rPr lang="en-US" sz="2200" dirty="0" smtClean="0"/>
              <a:t>-  Hemodynamic instability </a:t>
            </a:r>
          </a:p>
          <a:p>
            <a:pPr marL="0" indent="0" algn="l" rtl="0">
              <a:buNone/>
            </a:pPr>
            <a:r>
              <a:rPr lang="en-US" sz="2200" dirty="0" smtClean="0"/>
              <a:t>-  Impending or ongoing rupture of ectopic mass </a:t>
            </a:r>
          </a:p>
          <a:p>
            <a:pPr marL="0" indent="0" algn="l" rtl="0">
              <a:buNone/>
            </a:pPr>
            <a:r>
              <a:rPr lang="en-US" sz="2200" dirty="0" smtClean="0"/>
              <a:t>-  Contraindications to methotrexate </a:t>
            </a:r>
          </a:p>
          <a:p>
            <a:pPr marL="0" indent="0" algn="l" rtl="0">
              <a:buNone/>
            </a:pPr>
            <a:r>
              <a:rPr lang="en-US" sz="2200" dirty="0" smtClean="0"/>
              <a:t>-   Coexisting intrauterine pregnancy </a:t>
            </a:r>
          </a:p>
          <a:p>
            <a:pPr marL="0" indent="0" algn="l" rtl="0">
              <a:buNone/>
            </a:pPr>
            <a:r>
              <a:rPr lang="en-US" sz="2200" dirty="0" smtClean="0"/>
              <a:t>-   Not able or willing to comply with medical therapy post-treatment follow-up </a:t>
            </a:r>
          </a:p>
          <a:p>
            <a:pPr marL="0" indent="0" algn="l" rtl="0">
              <a:buNone/>
            </a:pPr>
            <a:r>
              <a:rPr lang="en-US" sz="2200" dirty="0" smtClean="0"/>
              <a:t>-   Lack of timely access to a medical institution for management of tubal rupture </a:t>
            </a:r>
          </a:p>
          <a:p>
            <a:pPr marL="0" indent="0" algn="l" rtl="0">
              <a:buNone/>
            </a:pPr>
            <a:r>
              <a:rPr lang="en-US" sz="2200" dirty="0" smtClean="0"/>
              <a:t>-   Desire for permanent contraception </a:t>
            </a:r>
          </a:p>
          <a:p>
            <a:pPr marL="0" indent="0" algn="l" rtl="0">
              <a:buNone/>
            </a:pPr>
            <a:r>
              <a:rPr lang="en-US" sz="2200" dirty="0" smtClean="0"/>
              <a:t>-   Known tubal disease with planned in vitro fertilization for future pregnancy (only in patients who are otherwise good candidates for surgical therapy) </a:t>
            </a:r>
          </a:p>
          <a:p>
            <a:pPr marL="0" indent="0" algn="l" rtl="0">
              <a:buNone/>
            </a:pPr>
            <a:r>
              <a:rPr lang="en-US" sz="2200" dirty="0" smtClean="0"/>
              <a:t>-   Failed medical therapy </a:t>
            </a:r>
          </a:p>
        </p:txBody>
      </p:sp>
    </p:spTree>
    <p:extLst>
      <p:ext uri="{BB962C8B-B14F-4D97-AF65-F5344CB8AC3E}">
        <p14:creationId xmlns:p14="http://schemas.microsoft.com/office/powerpoint/2010/main" val="808146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l" rtl="0"/>
            <a:r>
              <a:rPr lang="en-US" sz="2200" dirty="0"/>
              <a:t>A laparoscopic surgical approach is preferable to an open approach. </a:t>
            </a:r>
            <a:endParaRPr lang="en-US" sz="2200" b="1" dirty="0"/>
          </a:p>
          <a:p>
            <a:pPr algn="l" rtl="0"/>
            <a:endParaRPr lang="en-US" sz="2200" dirty="0" smtClean="0"/>
          </a:p>
          <a:p>
            <a:pPr algn="l" rtl="0"/>
            <a:r>
              <a:rPr lang="en-US" sz="2200" dirty="0" smtClean="0"/>
              <a:t>In </a:t>
            </a:r>
            <a:r>
              <a:rPr lang="en-US" sz="2200" dirty="0"/>
              <a:t>the presence of a healthy contralateral tube, salpingectomy should be performed </a:t>
            </a:r>
            <a:r>
              <a:rPr lang="en-US" sz="2200" dirty="0" smtClean="0"/>
              <a:t>in preference </a:t>
            </a:r>
            <a:r>
              <a:rPr lang="en-US" sz="2200" dirty="0"/>
              <a:t>to </a:t>
            </a:r>
            <a:r>
              <a:rPr lang="en-US" sz="2200" dirty="0" err="1"/>
              <a:t>salpingotomy</a:t>
            </a:r>
            <a:r>
              <a:rPr lang="en-US" sz="2200" dirty="0" smtClean="0"/>
              <a:t>.</a:t>
            </a:r>
            <a:endParaRPr lang="en-US" sz="2200" b="1" dirty="0"/>
          </a:p>
          <a:p>
            <a:pPr algn="l" rtl="0"/>
            <a:endParaRPr lang="en-US" sz="2200" dirty="0" smtClean="0"/>
          </a:p>
          <a:p>
            <a:pPr algn="l" rtl="0"/>
            <a:r>
              <a:rPr lang="en-US" sz="2200" dirty="0" smtClean="0"/>
              <a:t>In </a:t>
            </a:r>
            <a:r>
              <a:rPr lang="en-US" sz="2200" dirty="0"/>
              <a:t>women with a history of fertility-reducing factors (previous ectopic pregnancy, </a:t>
            </a:r>
            <a:r>
              <a:rPr lang="en-US" sz="2200" dirty="0" smtClean="0"/>
              <a:t>contralateral tubal </a:t>
            </a:r>
            <a:r>
              <a:rPr lang="en-US" sz="2200" dirty="0"/>
              <a:t>damage, previous abdominal surgery, previous pelvic inflammatory disease), </a:t>
            </a:r>
            <a:r>
              <a:rPr lang="en-US" sz="2200" dirty="0" err="1" smtClean="0"/>
              <a:t>salpingotomy</a:t>
            </a:r>
            <a:r>
              <a:rPr lang="en-US" sz="2200" dirty="0" smtClean="0"/>
              <a:t> should </a:t>
            </a:r>
            <a:r>
              <a:rPr lang="en-US" sz="2200" dirty="0"/>
              <a:t>be considered</a:t>
            </a:r>
            <a:r>
              <a:rPr lang="en-US" sz="2200" dirty="0" smtClean="0"/>
              <a:t>.</a:t>
            </a:r>
            <a:endParaRPr lang="en-US" sz="2200" b="1" dirty="0"/>
          </a:p>
          <a:p>
            <a:pPr algn="l" rtl="0"/>
            <a:endParaRPr lang="en-US" sz="2200" dirty="0" smtClean="0"/>
          </a:p>
          <a:p>
            <a:pPr algn="l" rtl="0"/>
            <a:r>
              <a:rPr lang="en-US" sz="2200" dirty="0" smtClean="0"/>
              <a:t>If </a:t>
            </a:r>
            <a:r>
              <a:rPr lang="en-US" sz="2200" dirty="0"/>
              <a:t>a </a:t>
            </a:r>
            <a:r>
              <a:rPr lang="en-US" sz="2200" dirty="0" err="1"/>
              <a:t>salpingotomy</a:t>
            </a:r>
            <a:r>
              <a:rPr lang="en-US" sz="2200" dirty="0"/>
              <a:t> is performed, women should be informed about the risk of </a:t>
            </a:r>
            <a:r>
              <a:rPr lang="en-US" sz="2200" dirty="0" smtClean="0"/>
              <a:t>persistent trophoblast </a:t>
            </a:r>
            <a:r>
              <a:rPr lang="en-US" sz="2200" dirty="0"/>
              <a:t>with the need for serum </a:t>
            </a:r>
            <a:r>
              <a:rPr lang="en-US" sz="2200" dirty="0" smtClean="0"/>
              <a:t>B-</a:t>
            </a:r>
            <a:r>
              <a:rPr lang="en-US" sz="2200" dirty="0" err="1" smtClean="0"/>
              <a:t>hCG</a:t>
            </a:r>
            <a:r>
              <a:rPr lang="en-US" sz="2200" dirty="0" smtClean="0"/>
              <a:t> </a:t>
            </a:r>
            <a:r>
              <a:rPr lang="en-US" sz="2200" dirty="0"/>
              <a:t>level follow-up. They should also be counselled </a:t>
            </a:r>
            <a:r>
              <a:rPr lang="en-US" sz="2200" dirty="0" smtClean="0"/>
              <a:t>that there </a:t>
            </a:r>
            <a:r>
              <a:rPr lang="en-US" sz="2200" dirty="0"/>
              <a:t>is a small risk that they may need further treatment in the form of </a:t>
            </a:r>
            <a:r>
              <a:rPr lang="en-US" sz="2200" dirty="0" smtClean="0"/>
              <a:t>systemic methotrexate </a:t>
            </a:r>
            <a:r>
              <a:rPr lang="en-US" sz="2200" dirty="0"/>
              <a:t>or salpingectomy.</a:t>
            </a:r>
          </a:p>
        </p:txBody>
      </p:sp>
    </p:spTree>
    <p:extLst>
      <p:ext uri="{BB962C8B-B14F-4D97-AF65-F5344CB8AC3E}">
        <p14:creationId xmlns:p14="http://schemas.microsoft.com/office/powerpoint/2010/main" val="1195031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077200" cy="6400800"/>
          </a:xfrm>
        </p:spPr>
      </p:pic>
    </p:spTree>
    <p:extLst>
      <p:ext uri="{BB962C8B-B14F-4D97-AF65-F5344CB8AC3E}">
        <p14:creationId xmlns:p14="http://schemas.microsoft.com/office/powerpoint/2010/main" val="1636516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76200"/>
            <a:ext cx="8077199" cy="6629400"/>
          </a:xfrm>
        </p:spPr>
      </p:pic>
    </p:spTree>
    <p:extLst>
      <p:ext uri="{BB962C8B-B14F-4D97-AF65-F5344CB8AC3E}">
        <p14:creationId xmlns:p14="http://schemas.microsoft.com/office/powerpoint/2010/main" val="2888571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lumMod val="95000"/>
                    <a:lumOff val="5000"/>
                  </a:schemeClr>
                </a:solidFill>
              </a:rPr>
              <a:t>MEDICAL TREATMENT</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algn="l" rtl="0"/>
            <a:r>
              <a:rPr lang="en-US" sz="2200" dirty="0" smtClean="0"/>
              <a:t>Methotrexate is a folic acid antagonist</a:t>
            </a:r>
          </a:p>
          <a:p>
            <a:pPr algn="l" rtl="0"/>
            <a:r>
              <a:rPr lang="en-US" sz="2200" dirty="0" smtClean="0"/>
              <a:t>The dose of MTX used to treat ectopic pregnancy (50 mg/m </a:t>
            </a:r>
            <a:r>
              <a:rPr lang="en-US" sz="2200" baseline="30000" dirty="0" smtClean="0"/>
              <a:t>2 </a:t>
            </a:r>
            <a:r>
              <a:rPr lang="en-US" sz="2200" dirty="0" smtClean="0"/>
              <a:t>or 1 mg/kg)</a:t>
            </a:r>
          </a:p>
          <a:p>
            <a:pPr algn="l" rtl="0"/>
            <a:r>
              <a:rPr lang="en-US" sz="2200" dirty="0" smtClean="0">
                <a:solidFill>
                  <a:schemeClr val="tx1">
                    <a:lumMod val="95000"/>
                    <a:lumOff val="5000"/>
                  </a:schemeClr>
                </a:solidFill>
              </a:rPr>
              <a:t>Optimal candidates </a:t>
            </a:r>
          </a:p>
          <a:p>
            <a:pPr lvl="1" algn="l" rtl="0">
              <a:buFontTx/>
              <a:buChar char="-"/>
            </a:pPr>
            <a:r>
              <a:rPr lang="en-US" sz="2200" dirty="0">
                <a:solidFill>
                  <a:schemeClr val="tx1">
                    <a:lumMod val="95000"/>
                    <a:lumOff val="5000"/>
                  </a:schemeClr>
                </a:solidFill>
              </a:rPr>
              <a:t>H</a:t>
            </a:r>
            <a:r>
              <a:rPr lang="en-US" sz="2200" dirty="0" smtClean="0">
                <a:solidFill>
                  <a:schemeClr val="tx1">
                    <a:lumMod val="95000"/>
                    <a:lumOff val="5000"/>
                  </a:schemeClr>
                </a:solidFill>
              </a:rPr>
              <a:t>emodynamically stable,</a:t>
            </a:r>
          </a:p>
          <a:p>
            <a:pPr lvl="1" algn="l" rtl="0">
              <a:buFontTx/>
              <a:buChar char="-"/>
            </a:pPr>
            <a:r>
              <a:rPr lang="en-US" sz="2200" dirty="0" smtClean="0">
                <a:solidFill>
                  <a:schemeClr val="tx1">
                    <a:lumMod val="95000"/>
                    <a:lumOff val="5000"/>
                  </a:schemeClr>
                </a:solidFill>
              </a:rPr>
              <a:t>Willing and able to comply with posttreatment follow-up, </a:t>
            </a:r>
          </a:p>
          <a:p>
            <a:pPr lvl="1" algn="l" rtl="0">
              <a:buFontTx/>
              <a:buChar char="-"/>
            </a:pPr>
            <a:r>
              <a:rPr lang="en-US" sz="2200" dirty="0">
                <a:solidFill>
                  <a:schemeClr val="tx1">
                    <a:lumMod val="95000"/>
                    <a:lumOff val="5000"/>
                  </a:schemeClr>
                </a:solidFill>
              </a:rPr>
              <a:t>H</a:t>
            </a:r>
            <a:r>
              <a:rPr lang="en-US" sz="2200" dirty="0" smtClean="0">
                <a:solidFill>
                  <a:schemeClr val="tx1">
                    <a:lumMod val="95000"/>
                    <a:lumOff val="5000"/>
                  </a:schemeClr>
                </a:solidFill>
              </a:rPr>
              <a:t>ave a human chorionic gonadotropin beta-subunit (</a:t>
            </a:r>
            <a:r>
              <a:rPr lang="en-US" sz="2200" dirty="0" err="1" smtClean="0">
                <a:solidFill>
                  <a:schemeClr val="tx1">
                    <a:lumMod val="95000"/>
                    <a:lumOff val="5000"/>
                  </a:schemeClr>
                </a:solidFill>
              </a:rPr>
              <a:t>hCG</a:t>
            </a:r>
            <a:r>
              <a:rPr lang="en-US" sz="2200" dirty="0" smtClean="0">
                <a:solidFill>
                  <a:schemeClr val="tx1">
                    <a:lumMod val="95000"/>
                    <a:lumOff val="5000"/>
                  </a:schemeClr>
                </a:solidFill>
              </a:rPr>
              <a:t>) concentration ≤5000 </a:t>
            </a:r>
            <a:r>
              <a:rPr lang="en-US" sz="2200" dirty="0" err="1" smtClean="0">
                <a:solidFill>
                  <a:schemeClr val="tx1">
                    <a:lumMod val="95000"/>
                    <a:lumOff val="5000"/>
                  </a:schemeClr>
                </a:solidFill>
              </a:rPr>
              <a:t>mIU</a:t>
            </a:r>
            <a:r>
              <a:rPr lang="en-US" sz="2200" dirty="0" smtClean="0">
                <a:solidFill>
                  <a:schemeClr val="tx1">
                    <a:lumMod val="95000"/>
                    <a:lumOff val="5000"/>
                  </a:schemeClr>
                </a:solidFill>
              </a:rPr>
              <a:t>/mL</a:t>
            </a:r>
          </a:p>
          <a:p>
            <a:pPr lvl="1" algn="l" rtl="0">
              <a:buFontTx/>
              <a:buChar char="-"/>
            </a:pPr>
            <a:r>
              <a:rPr lang="en-US" sz="2200" dirty="0">
                <a:solidFill>
                  <a:schemeClr val="tx1">
                    <a:lumMod val="95000"/>
                    <a:lumOff val="5000"/>
                  </a:schemeClr>
                </a:solidFill>
              </a:rPr>
              <a:t>N</a:t>
            </a:r>
            <a:r>
              <a:rPr lang="en-US" sz="2200" dirty="0" smtClean="0">
                <a:solidFill>
                  <a:schemeClr val="tx1">
                    <a:lumMod val="95000"/>
                    <a:lumOff val="5000"/>
                  </a:schemeClr>
                </a:solidFill>
              </a:rPr>
              <a:t>o fetal cardiac activity.</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1976018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924800" cy="5753120"/>
          </a:xfrm>
        </p:spPr>
        <p:txBody>
          <a:bodyPr>
            <a:normAutofit/>
          </a:bodyPr>
          <a:lstStyle/>
          <a:p>
            <a:pPr algn="l" rtl="0"/>
            <a:r>
              <a:rPr lang="en-US" sz="2400" b="1" dirty="0" smtClean="0">
                <a:solidFill>
                  <a:schemeClr val="tx1">
                    <a:lumMod val="95000"/>
                    <a:lumOff val="5000"/>
                  </a:schemeClr>
                </a:solidFill>
              </a:rPr>
              <a:t>Contraindications for MTX</a:t>
            </a:r>
          </a:p>
          <a:p>
            <a:pPr marL="0" indent="0" algn="l" rtl="0">
              <a:buNone/>
            </a:pPr>
            <a:r>
              <a:rPr lang="en-US" sz="2200" dirty="0" smtClean="0"/>
              <a:t>- Hemodynamically unstable </a:t>
            </a:r>
          </a:p>
          <a:p>
            <a:pPr marL="0" indent="0" algn="l" rtl="0">
              <a:buNone/>
            </a:pPr>
            <a:r>
              <a:rPr lang="en-US" sz="2200" dirty="0" smtClean="0"/>
              <a:t>- Signs of impending or ongoing ectopic mass rupture (</a:t>
            </a:r>
            <a:r>
              <a:rPr lang="en-US" sz="2200" dirty="0" err="1" smtClean="0"/>
              <a:t>ie</a:t>
            </a:r>
            <a:r>
              <a:rPr lang="en-US" sz="2200" dirty="0" smtClean="0"/>
              <a:t>, severe or persistent abdominal pain or &gt;300 mL of free peritoneal fluid outside the pelvic cavity) </a:t>
            </a:r>
          </a:p>
          <a:p>
            <a:pPr marL="0" indent="0" algn="l" rtl="0">
              <a:buNone/>
            </a:pPr>
            <a:r>
              <a:rPr lang="en-US" sz="2200" dirty="0" smtClean="0"/>
              <a:t>- Clinically important abnormalities in baseline hematologic, renal or hepatic laboratory values </a:t>
            </a:r>
          </a:p>
          <a:p>
            <a:pPr marL="0" indent="0" algn="l" rtl="0">
              <a:buNone/>
            </a:pPr>
            <a:r>
              <a:rPr lang="en-US" sz="2200" dirty="0" smtClean="0"/>
              <a:t>- Immunodeficiency, active pulmonary disease, peptic ulcer disease </a:t>
            </a:r>
          </a:p>
          <a:p>
            <a:pPr marL="0" indent="0" algn="l" rtl="0">
              <a:buNone/>
            </a:pPr>
            <a:r>
              <a:rPr lang="en-US" sz="2200" dirty="0" smtClean="0"/>
              <a:t>- Hypersensitivity to MTX </a:t>
            </a:r>
          </a:p>
          <a:p>
            <a:pPr marL="0" indent="0" algn="l" rtl="0">
              <a:buNone/>
            </a:pPr>
            <a:r>
              <a:rPr lang="en-US" sz="2200" dirty="0" smtClean="0"/>
              <a:t>- Coexistent viable intrauterine pregnancy </a:t>
            </a:r>
          </a:p>
          <a:p>
            <a:pPr marL="0" indent="0" algn="l" rtl="0">
              <a:buNone/>
            </a:pPr>
            <a:r>
              <a:rPr lang="en-US" sz="2200" dirty="0" smtClean="0"/>
              <a:t>- Breastfeeding </a:t>
            </a:r>
          </a:p>
          <a:p>
            <a:pPr marL="0" indent="0" algn="l" rtl="0">
              <a:buNone/>
            </a:pPr>
            <a:r>
              <a:rPr lang="en-US" sz="2200" dirty="0" smtClean="0"/>
              <a:t>- Unwilling or unable to be compliant with post-therapeutic monitoring </a:t>
            </a:r>
          </a:p>
          <a:p>
            <a:pPr marL="0" indent="0" algn="l" rtl="0">
              <a:buNone/>
            </a:pPr>
            <a:r>
              <a:rPr lang="en-US" sz="2200" dirty="0" smtClean="0"/>
              <a:t>- Do not have timely access to a medical institution </a:t>
            </a:r>
          </a:p>
          <a:p>
            <a:pPr algn="l" rtl="0"/>
            <a:endParaRPr lang="en-US" dirty="0"/>
          </a:p>
        </p:txBody>
      </p:sp>
    </p:spTree>
    <p:extLst>
      <p:ext uri="{BB962C8B-B14F-4D97-AF65-F5344CB8AC3E}">
        <p14:creationId xmlns:p14="http://schemas.microsoft.com/office/powerpoint/2010/main" val="1980391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l" rtl="0"/>
            <a:r>
              <a:rPr lang="en-US" sz="2400" b="1" dirty="0" smtClean="0">
                <a:solidFill>
                  <a:schemeClr val="tx1">
                    <a:lumMod val="95000"/>
                    <a:lumOff val="5000"/>
                  </a:schemeClr>
                </a:solidFill>
              </a:rPr>
              <a:t>Relative contraindications for MTX</a:t>
            </a:r>
          </a:p>
          <a:p>
            <a:pPr algn="l" rtl="0"/>
            <a:endParaRPr lang="en-US" sz="2400" b="1" dirty="0" smtClean="0">
              <a:solidFill>
                <a:schemeClr val="tx1">
                  <a:lumMod val="95000"/>
                  <a:lumOff val="5000"/>
                </a:schemeClr>
              </a:solidFill>
            </a:endParaRPr>
          </a:p>
          <a:p>
            <a:pPr marL="0" indent="0" algn="l" rtl="0">
              <a:lnSpc>
                <a:spcPct val="110000"/>
              </a:lnSpc>
              <a:buNone/>
            </a:pPr>
            <a:r>
              <a:rPr lang="en-US" sz="2200" dirty="0" smtClean="0">
                <a:solidFill>
                  <a:schemeClr val="tx1">
                    <a:lumMod val="95000"/>
                    <a:lumOff val="5000"/>
                  </a:schemeClr>
                </a:solidFill>
              </a:rPr>
              <a:t>-  High </a:t>
            </a:r>
            <a:r>
              <a:rPr lang="en-US" sz="2200" dirty="0" err="1" smtClean="0">
                <a:solidFill>
                  <a:schemeClr val="tx1">
                    <a:lumMod val="95000"/>
                    <a:lumOff val="5000"/>
                  </a:schemeClr>
                </a:solidFill>
              </a:rPr>
              <a:t>hCG</a:t>
            </a:r>
            <a:r>
              <a:rPr lang="en-US" sz="2200" dirty="0" smtClean="0">
                <a:solidFill>
                  <a:schemeClr val="tx1">
                    <a:lumMod val="95000"/>
                    <a:lumOff val="5000"/>
                  </a:schemeClr>
                </a:solidFill>
              </a:rPr>
              <a:t> concentration ( &gt; 5000 </a:t>
            </a:r>
            <a:r>
              <a:rPr lang="en-US" sz="2200" dirty="0" err="1" smtClean="0">
                <a:solidFill>
                  <a:schemeClr val="tx1">
                    <a:lumMod val="95000"/>
                    <a:lumOff val="5000"/>
                  </a:schemeClr>
                </a:solidFill>
              </a:rPr>
              <a:t>mIU</a:t>
            </a:r>
            <a:r>
              <a:rPr lang="en-US" sz="2200" dirty="0" smtClean="0">
                <a:solidFill>
                  <a:schemeClr val="tx1">
                    <a:lumMod val="95000"/>
                    <a:lumOff val="5000"/>
                  </a:schemeClr>
                </a:solidFill>
              </a:rPr>
              <a:t>/ ml )</a:t>
            </a:r>
            <a:br>
              <a:rPr lang="en-US" sz="2200" dirty="0" smtClean="0">
                <a:solidFill>
                  <a:schemeClr val="tx1">
                    <a:lumMod val="95000"/>
                    <a:lumOff val="5000"/>
                  </a:schemeClr>
                </a:solidFill>
              </a:rPr>
            </a:br>
            <a:r>
              <a:rPr lang="en-US" sz="2200" dirty="0" smtClean="0">
                <a:solidFill>
                  <a:schemeClr val="tx1">
                    <a:lumMod val="95000"/>
                    <a:lumOff val="5000"/>
                  </a:schemeClr>
                </a:solidFill>
              </a:rPr>
              <a:t>-     Fetal cardiac activity </a:t>
            </a:r>
          </a:p>
          <a:p>
            <a:pPr algn="l" rtl="0">
              <a:lnSpc>
                <a:spcPct val="110000"/>
              </a:lnSpc>
              <a:buFontTx/>
              <a:buChar char="-"/>
            </a:pPr>
            <a:r>
              <a:rPr lang="en-US" sz="2200" dirty="0" smtClean="0">
                <a:solidFill>
                  <a:schemeClr val="tx1">
                    <a:lumMod val="95000"/>
                    <a:lumOff val="5000"/>
                  </a:schemeClr>
                </a:solidFill>
              </a:rPr>
              <a:t>Large ectopic size ≥3.5 cm</a:t>
            </a:r>
            <a:endParaRPr lang="en-US" sz="2200" dirty="0">
              <a:solidFill>
                <a:schemeClr val="tx1">
                  <a:lumMod val="95000"/>
                  <a:lumOff val="5000"/>
                </a:schemeClr>
              </a:solidFill>
            </a:endParaRPr>
          </a:p>
          <a:p>
            <a:pPr algn="l" rtl="0">
              <a:lnSpc>
                <a:spcPct val="110000"/>
              </a:lnSpc>
              <a:buFontTx/>
              <a:buChar char="-"/>
            </a:pPr>
            <a:r>
              <a:rPr lang="en-US" sz="2200" dirty="0">
                <a:solidFill>
                  <a:schemeClr val="tx1">
                    <a:lumMod val="95000"/>
                    <a:lumOff val="5000"/>
                  </a:schemeClr>
                </a:solidFill>
              </a:rPr>
              <a:t>F</a:t>
            </a:r>
            <a:r>
              <a:rPr lang="en-US" sz="2200" dirty="0" smtClean="0">
                <a:solidFill>
                  <a:schemeClr val="tx1">
                    <a:lumMod val="95000"/>
                    <a:lumOff val="5000"/>
                  </a:schemeClr>
                </a:solidFill>
              </a:rPr>
              <a:t>ree fluid confined in </a:t>
            </a:r>
            <a:r>
              <a:rPr lang="en-US" sz="2200" dirty="0">
                <a:solidFill>
                  <a:schemeClr val="tx1">
                    <a:lumMod val="95000"/>
                    <a:lumOff val="5000"/>
                  </a:schemeClr>
                </a:solidFill>
              </a:rPr>
              <a:t>t</a:t>
            </a:r>
            <a:r>
              <a:rPr lang="en-US" sz="2200" dirty="0" smtClean="0">
                <a:solidFill>
                  <a:schemeClr val="tx1">
                    <a:lumMod val="95000"/>
                    <a:lumOff val="5000"/>
                  </a:schemeClr>
                </a:solidFill>
              </a:rPr>
              <a:t>he pelvis</a:t>
            </a:r>
          </a:p>
          <a:p>
            <a:pPr algn="l" rtl="0">
              <a:lnSpc>
                <a:spcPct val="110000"/>
              </a:lnSpc>
              <a:buFontTx/>
              <a:buChar char="-"/>
            </a:pPr>
            <a:r>
              <a:rPr lang="en-US" sz="2200" dirty="0">
                <a:solidFill>
                  <a:schemeClr val="tx1">
                    <a:lumMod val="95000"/>
                    <a:lumOff val="5000"/>
                  </a:schemeClr>
                </a:solidFill>
              </a:rPr>
              <a:t>S</a:t>
            </a:r>
            <a:r>
              <a:rPr lang="en-US" sz="2200" dirty="0" smtClean="0">
                <a:solidFill>
                  <a:schemeClr val="tx1">
                    <a:lumMod val="95000"/>
                    <a:lumOff val="5000"/>
                  </a:schemeClr>
                </a:solidFill>
              </a:rPr>
              <a:t>onographic evidence of a yolk sac </a:t>
            </a:r>
          </a:p>
          <a:p>
            <a:pPr algn="l" rtl="0">
              <a:lnSpc>
                <a:spcPct val="110000"/>
              </a:lnSpc>
              <a:buFontTx/>
              <a:buChar char="-"/>
            </a:pPr>
            <a:r>
              <a:rPr lang="en-US" sz="2200" dirty="0">
                <a:solidFill>
                  <a:schemeClr val="tx1">
                    <a:lumMod val="95000"/>
                    <a:lumOff val="5000"/>
                  </a:schemeClr>
                </a:solidFill>
              </a:rPr>
              <a:t>I</a:t>
            </a:r>
            <a:r>
              <a:rPr lang="en-US" sz="2200" dirty="0" smtClean="0">
                <a:solidFill>
                  <a:schemeClr val="tx1">
                    <a:lumMod val="95000"/>
                    <a:lumOff val="5000"/>
                  </a:schemeClr>
                </a:solidFill>
              </a:rPr>
              <a:t>sthmic location of ectopic mass</a:t>
            </a:r>
          </a:p>
          <a:p>
            <a:pPr algn="l" rtl="0">
              <a:lnSpc>
                <a:spcPct val="110000"/>
              </a:lnSpc>
              <a:buFontTx/>
              <a:buChar char="-"/>
            </a:pPr>
            <a:r>
              <a:rPr lang="en-US" sz="2200" dirty="0">
                <a:solidFill>
                  <a:schemeClr val="tx1">
                    <a:lumMod val="95000"/>
                    <a:lumOff val="5000"/>
                  </a:schemeClr>
                </a:solidFill>
              </a:rPr>
              <a:t>H</a:t>
            </a:r>
            <a:r>
              <a:rPr lang="en-US" sz="2200" dirty="0" smtClean="0">
                <a:solidFill>
                  <a:schemeClr val="tx1">
                    <a:lumMod val="95000"/>
                    <a:lumOff val="5000"/>
                  </a:schemeClr>
                </a:solidFill>
              </a:rPr>
              <a:t>igh pretreatment folic acid level</a:t>
            </a:r>
          </a:p>
          <a:p>
            <a:pPr algn="l" rtl="0">
              <a:lnSpc>
                <a:spcPct val="110000"/>
              </a:lnSpc>
              <a:buFontTx/>
              <a:buChar char="-"/>
            </a:pPr>
            <a:r>
              <a:rPr lang="en-US" sz="2200" dirty="0">
                <a:solidFill>
                  <a:schemeClr val="tx1">
                    <a:lumMod val="95000"/>
                    <a:lumOff val="5000"/>
                  </a:schemeClr>
                </a:solidFill>
              </a:rPr>
              <a:t>R</a:t>
            </a:r>
            <a:r>
              <a:rPr lang="en-US" sz="2200" dirty="0" smtClean="0">
                <a:solidFill>
                  <a:schemeClr val="tx1">
                    <a:lumMod val="95000"/>
                    <a:lumOff val="5000"/>
                  </a:schemeClr>
                </a:solidFill>
              </a:rPr>
              <a:t>ate of </a:t>
            </a:r>
            <a:r>
              <a:rPr lang="en-US" sz="2200" dirty="0" err="1" smtClean="0">
                <a:solidFill>
                  <a:schemeClr val="tx1">
                    <a:lumMod val="95000"/>
                    <a:lumOff val="5000"/>
                  </a:schemeClr>
                </a:solidFill>
              </a:rPr>
              <a:t>hCG</a:t>
            </a:r>
            <a:r>
              <a:rPr lang="en-US" sz="2200" dirty="0" smtClean="0">
                <a:solidFill>
                  <a:schemeClr val="tx1">
                    <a:lumMod val="95000"/>
                    <a:lumOff val="5000"/>
                  </a:schemeClr>
                </a:solidFill>
              </a:rPr>
              <a:t> rise or fall prior to and within several days following treatment  </a:t>
            </a:r>
          </a:p>
          <a:p>
            <a:pPr algn="l" rtl="0"/>
            <a:endParaRPr lang="en-US" sz="2000" dirty="0" smtClean="0"/>
          </a:p>
        </p:txBody>
      </p:sp>
    </p:spTree>
    <p:extLst>
      <p:ext uri="{BB962C8B-B14F-4D97-AF65-F5344CB8AC3E}">
        <p14:creationId xmlns:p14="http://schemas.microsoft.com/office/powerpoint/2010/main" val="380125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lumMod val="95000"/>
                    <a:lumOff val="5000"/>
                  </a:schemeClr>
                </a:solidFill>
              </a:rPr>
              <a:t>Expectant management</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lstStyle/>
          <a:p>
            <a:pPr algn="l" rtl="0"/>
            <a:r>
              <a:rPr lang="en-US" sz="2400" b="1" dirty="0" smtClean="0">
                <a:solidFill>
                  <a:schemeClr val="tx1">
                    <a:lumMod val="95000"/>
                    <a:lumOff val="5000"/>
                  </a:schemeClr>
                </a:solidFill>
              </a:rPr>
              <a:t>CANDIDATES FOR EXPECTANT MANAGEMENT</a:t>
            </a:r>
          </a:p>
          <a:p>
            <a:pPr algn="l" rtl="0"/>
            <a:endParaRPr lang="en-US" sz="2400" b="1" dirty="0" smtClean="0">
              <a:solidFill>
                <a:schemeClr val="tx1">
                  <a:lumMod val="95000"/>
                  <a:lumOff val="5000"/>
                </a:schemeClr>
              </a:solidFill>
            </a:endParaRPr>
          </a:p>
          <a:p>
            <a:pPr lvl="1" algn="l" rtl="0">
              <a:buFontTx/>
              <a:buChar char="-"/>
            </a:pPr>
            <a:r>
              <a:rPr lang="en-US" sz="2000" dirty="0" smtClean="0">
                <a:solidFill>
                  <a:schemeClr val="tx1">
                    <a:lumMod val="95000"/>
                    <a:lumOff val="5000"/>
                  </a:schemeClr>
                </a:solidFill>
              </a:rPr>
              <a:t>Transvaginal ultrasound (TVUS) does not show a gestational sac or demonstrate an </a:t>
            </a:r>
            <a:r>
              <a:rPr lang="en-US" sz="2000" dirty="0" err="1" smtClean="0">
                <a:solidFill>
                  <a:schemeClr val="tx1">
                    <a:lumMod val="95000"/>
                    <a:lumOff val="5000"/>
                  </a:schemeClr>
                </a:solidFill>
              </a:rPr>
              <a:t>extrauterine</a:t>
            </a:r>
            <a:r>
              <a:rPr lang="en-US" sz="2000" dirty="0" smtClean="0">
                <a:solidFill>
                  <a:schemeClr val="tx1">
                    <a:lumMod val="95000"/>
                    <a:lumOff val="5000"/>
                  </a:schemeClr>
                </a:solidFill>
              </a:rPr>
              <a:t> mass suspicious for an ectopic pregnancy and </a:t>
            </a:r>
          </a:p>
          <a:p>
            <a:pPr lvl="1" algn="l" rtl="0">
              <a:buFontTx/>
              <a:buChar char="-"/>
            </a:pPr>
            <a:r>
              <a:rPr lang="en-US" sz="2000" dirty="0" smtClean="0">
                <a:solidFill>
                  <a:schemeClr val="tx1">
                    <a:lumMod val="95000"/>
                    <a:lumOff val="5000"/>
                  </a:schemeClr>
                </a:solidFill>
              </a:rPr>
              <a:t> </a:t>
            </a:r>
            <a:r>
              <a:rPr lang="en-US" sz="2000" dirty="0">
                <a:solidFill>
                  <a:schemeClr val="tx1">
                    <a:lumMod val="95000"/>
                    <a:lumOff val="5000"/>
                  </a:schemeClr>
                </a:solidFill>
              </a:rPr>
              <a:t>T</a:t>
            </a:r>
            <a:r>
              <a:rPr lang="en-US" sz="2000" dirty="0" smtClean="0">
                <a:solidFill>
                  <a:schemeClr val="tx1">
                    <a:lumMod val="95000"/>
                    <a:lumOff val="5000"/>
                  </a:schemeClr>
                </a:solidFill>
              </a:rPr>
              <a:t>he beta-human chorionic gonadotropin (</a:t>
            </a:r>
            <a:r>
              <a:rPr lang="en-US" sz="2000" dirty="0" err="1" smtClean="0">
                <a:solidFill>
                  <a:schemeClr val="tx1">
                    <a:lumMod val="95000"/>
                    <a:lumOff val="5000"/>
                  </a:schemeClr>
                </a:solidFill>
              </a:rPr>
              <a:t>hCG</a:t>
            </a:r>
            <a:r>
              <a:rPr lang="en-US" sz="2000" dirty="0" smtClean="0">
                <a:solidFill>
                  <a:schemeClr val="tx1">
                    <a:lumMod val="95000"/>
                    <a:lumOff val="5000"/>
                  </a:schemeClr>
                </a:solidFill>
              </a:rPr>
              <a:t>) concentration is low (≤200 </a:t>
            </a:r>
            <a:r>
              <a:rPr lang="en-US" sz="2000" dirty="0" err="1" smtClean="0">
                <a:solidFill>
                  <a:schemeClr val="tx1">
                    <a:lumMod val="95000"/>
                    <a:lumOff val="5000"/>
                  </a:schemeClr>
                </a:solidFill>
              </a:rPr>
              <a:t>mIU</a:t>
            </a:r>
            <a:r>
              <a:rPr lang="en-US" sz="2000" dirty="0" smtClean="0">
                <a:solidFill>
                  <a:schemeClr val="tx1">
                    <a:lumMod val="95000"/>
                    <a:lumOff val="5000"/>
                  </a:schemeClr>
                </a:solidFill>
              </a:rPr>
              <a:t>/mL) and declining</a:t>
            </a:r>
            <a:r>
              <a:rPr lang="en-US" sz="2000" dirty="0" smtClean="0"/>
              <a:t>.</a:t>
            </a:r>
            <a:endParaRPr lang="en-US" sz="2000" dirty="0"/>
          </a:p>
        </p:txBody>
      </p:sp>
    </p:spTree>
    <p:extLst>
      <p:ext uri="{BB962C8B-B14F-4D97-AF65-F5344CB8AC3E}">
        <p14:creationId xmlns:p14="http://schemas.microsoft.com/office/powerpoint/2010/main" val="4004160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a:bodyPr>
          <a:lstStyle/>
          <a:p>
            <a:pPr algn="l" rtl="0"/>
            <a:r>
              <a:rPr lang="en-US" sz="2400" b="1" dirty="0" smtClean="0">
                <a:solidFill>
                  <a:schemeClr val="tx1">
                    <a:lumMod val="95000"/>
                    <a:lumOff val="5000"/>
                  </a:schemeClr>
                </a:solidFill>
              </a:rPr>
              <a:t>Contraindications for expectant management </a:t>
            </a:r>
          </a:p>
          <a:p>
            <a:pPr lvl="1" algn="l" rtl="0">
              <a:lnSpc>
                <a:spcPct val="150000"/>
              </a:lnSpc>
              <a:buFontTx/>
              <a:buChar char="-"/>
            </a:pPr>
            <a:r>
              <a:rPr lang="en-US" sz="2000" dirty="0" smtClean="0">
                <a:solidFill>
                  <a:schemeClr val="tx1">
                    <a:lumMod val="95000"/>
                    <a:lumOff val="5000"/>
                  </a:schemeClr>
                </a:solidFill>
              </a:rPr>
              <a:t>Hemodynamically unstable </a:t>
            </a:r>
          </a:p>
          <a:p>
            <a:pPr lvl="1" algn="l" rtl="0">
              <a:lnSpc>
                <a:spcPct val="150000"/>
              </a:lnSpc>
              <a:buFontTx/>
              <a:buChar char="-"/>
            </a:pPr>
            <a:r>
              <a:rPr lang="en-US" sz="2000" dirty="0" smtClean="0">
                <a:solidFill>
                  <a:schemeClr val="tx1">
                    <a:lumMod val="95000"/>
                    <a:lumOff val="5000"/>
                  </a:schemeClr>
                </a:solidFill>
              </a:rPr>
              <a:t>Signs of impending or ongoing ectopic mass rupture (</a:t>
            </a:r>
            <a:r>
              <a:rPr lang="en-US" sz="2000" dirty="0" err="1" smtClean="0">
                <a:solidFill>
                  <a:schemeClr val="tx1">
                    <a:lumMod val="95000"/>
                    <a:lumOff val="5000"/>
                  </a:schemeClr>
                </a:solidFill>
              </a:rPr>
              <a:t>ie</a:t>
            </a:r>
            <a:r>
              <a:rPr lang="en-US" sz="2000" dirty="0" smtClean="0">
                <a:solidFill>
                  <a:schemeClr val="tx1">
                    <a:lumMod val="95000"/>
                    <a:lumOff val="5000"/>
                  </a:schemeClr>
                </a:solidFill>
              </a:rPr>
              <a:t>, severe or persistent abdominal pain or &gt;300 mL of free peritoneal fluid outside the pelvic cavity) </a:t>
            </a:r>
          </a:p>
          <a:p>
            <a:pPr lvl="1" algn="l" rtl="0">
              <a:lnSpc>
                <a:spcPct val="150000"/>
              </a:lnSpc>
              <a:buFontTx/>
              <a:buChar char="-"/>
            </a:pPr>
            <a:r>
              <a:rPr lang="en-US" sz="2000" dirty="0" err="1" smtClean="0">
                <a:solidFill>
                  <a:schemeClr val="tx1">
                    <a:lumMod val="95000"/>
                    <a:lumOff val="5000"/>
                  </a:schemeClr>
                </a:solidFill>
              </a:rPr>
              <a:t>hCG</a:t>
            </a:r>
            <a:r>
              <a:rPr lang="en-US" sz="2000" dirty="0" smtClean="0">
                <a:solidFill>
                  <a:schemeClr val="tx1">
                    <a:lumMod val="95000"/>
                    <a:lumOff val="5000"/>
                  </a:schemeClr>
                </a:solidFill>
              </a:rPr>
              <a:t> that is greater than 200 </a:t>
            </a:r>
            <a:r>
              <a:rPr lang="en-US" sz="2000" dirty="0" err="1" smtClean="0">
                <a:solidFill>
                  <a:schemeClr val="tx1">
                    <a:lumMod val="95000"/>
                    <a:lumOff val="5000"/>
                  </a:schemeClr>
                </a:solidFill>
              </a:rPr>
              <a:t>mIU</a:t>
            </a:r>
            <a:r>
              <a:rPr lang="en-US" sz="2000" dirty="0" smtClean="0">
                <a:solidFill>
                  <a:schemeClr val="tx1">
                    <a:lumMod val="95000"/>
                    <a:lumOff val="5000"/>
                  </a:schemeClr>
                </a:solidFill>
              </a:rPr>
              <a:t>/mL, is increasing, or is not declining </a:t>
            </a:r>
          </a:p>
          <a:p>
            <a:pPr lvl="1" algn="l" rtl="0">
              <a:lnSpc>
                <a:spcPct val="150000"/>
              </a:lnSpc>
              <a:buFontTx/>
              <a:buChar char="-"/>
            </a:pPr>
            <a:r>
              <a:rPr lang="en-US" sz="2000" dirty="0" smtClean="0">
                <a:solidFill>
                  <a:schemeClr val="tx1">
                    <a:lumMod val="95000"/>
                    <a:lumOff val="5000"/>
                  </a:schemeClr>
                </a:solidFill>
              </a:rPr>
              <a:t>Unwilling or unable to comply with monitoring </a:t>
            </a:r>
          </a:p>
          <a:p>
            <a:pPr lvl="1" algn="l" rtl="0">
              <a:lnSpc>
                <a:spcPct val="150000"/>
              </a:lnSpc>
              <a:buFontTx/>
              <a:buChar char="-"/>
            </a:pPr>
            <a:r>
              <a:rPr lang="en-US" sz="2000" dirty="0" smtClean="0">
                <a:solidFill>
                  <a:schemeClr val="tx1">
                    <a:lumMod val="95000"/>
                    <a:lumOff val="5000"/>
                  </a:schemeClr>
                </a:solidFill>
              </a:rPr>
              <a:t>Does not have timely access to a medical institution </a:t>
            </a:r>
          </a:p>
          <a:p>
            <a:pPr algn="l" rtl="0"/>
            <a:endParaRPr lang="en-US" dirty="0"/>
          </a:p>
        </p:txBody>
      </p:sp>
    </p:spTree>
    <p:extLst>
      <p:ext uri="{BB962C8B-B14F-4D97-AF65-F5344CB8AC3E}">
        <p14:creationId xmlns:p14="http://schemas.microsoft.com/office/powerpoint/2010/main" val="254032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7962928" cy="703282"/>
          </a:xfrm>
        </p:spPr>
        <p:txBody>
          <a:bodyPr>
            <a:normAutofit fontScale="90000"/>
          </a:bodyPr>
          <a:lstStyle/>
          <a:p>
            <a:r>
              <a:rPr lang="en-US" b="1" dirty="0" smtClean="0">
                <a:solidFill>
                  <a:schemeClr val="tx1">
                    <a:lumMod val="95000"/>
                    <a:lumOff val="5000"/>
                  </a:schemeClr>
                </a:solidFill>
              </a:rPr>
              <a:t>Definition</a:t>
            </a:r>
            <a:r>
              <a:rPr lang="en-US" dirty="0" smtClean="0">
                <a:solidFill>
                  <a:schemeClr val="tx1">
                    <a:lumMod val="95000"/>
                    <a:lumOff val="5000"/>
                  </a:schemeClr>
                </a:solidFill>
              </a:rPr>
              <a:t> </a:t>
            </a:r>
            <a:endParaRPr lang="en-US" dirty="0">
              <a:solidFill>
                <a:schemeClr val="tx1">
                  <a:lumMod val="95000"/>
                  <a:lumOff val="5000"/>
                </a:schemeClr>
              </a:solidFill>
            </a:endParaRPr>
          </a:p>
        </p:txBody>
      </p:sp>
      <p:sp>
        <p:nvSpPr>
          <p:cNvPr id="3" name="Content Placeholder 2"/>
          <p:cNvSpPr>
            <a:spLocks noGrp="1"/>
          </p:cNvSpPr>
          <p:nvPr>
            <p:ph idx="1"/>
          </p:nvPr>
        </p:nvSpPr>
        <p:spPr>
          <a:xfrm>
            <a:off x="0" y="1071546"/>
            <a:ext cx="9144000" cy="4114800"/>
          </a:xfrm>
        </p:spPr>
        <p:txBody>
          <a:bodyPr>
            <a:normAutofit/>
          </a:bodyPr>
          <a:lstStyle/>
          <a:p>
            <a:pPr algn="l" rtl="0"/>
            <a:r>
              <a:rPr lang="en-US" sz="2400" dirty="0" smtClean="0"/>
              <a:t> Ectopic pregnancy occurs when the developing blastocyst becomes implanted at a site other than the endometrium of the uterine cavity. </a:t>
            </a:r>
          </a:p>
          <a:p>
            <a:pPr algn="l" rtl="0"/>
            <a:r>
              <a:rPr lang="en-US" sz="2400" dirty="0" smtClean="0"/>
              <a:t>Most serious cause of early pregnancy bleeding (life threatening)</a:t>
            </a:r>
          </a:p>
          <a:p>
            <a:pPr algn="l" rtl="0"/>
            <a:endParaRPr lang="en-US" sz="2400" dirty="0" smtClean="0"/>
          </a:p>
          <a:p>
            <a:pPr algn="l" rtl="0"/>
            <a:endParaRPr lang="en-US" sz="2400" dirty="0"/>
          </a:p>
          <a:p>
            <a:pPr algn="l" rtl="0"/>
            <a:endParaRPr lang="en-US"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38" y="2869181"/>
            <a:ext cx="6643734" cy="3988819"/>
          </a:xfrm>
          <a:prstGeom prst="rect">
            <a:avLst/>
          </a:prstGeom>
        </p:spPr>
      </p:pic>
    </p:spTree>
    <p:extLst>
      <p:ext uri="{BB962C8B-B14F-4D97-AF65-F5344CB8AC3E}">
        <p14:creationId xmlns:p14="http://schemas.microsoft.com/office/powerpoint/2010/main" val="3529268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pPr algn="ctr"/>
            <a:r>
              <a:rPr lang="en-US" b="1" dirty="0" smtClean="0">
                <a:solidFill>
                  <a:schemeClr val="tx1">
                    <a:lumMod val="95000"/>
                    <a:lumOff val="5000"/>
                  </a:schemeClr>
                </a:solidFill>
              </a:rPr>
              <a:t>outcome</a:t>
            </a:r>
            <a:endParaRPr lang="en-US" b="1" dirty="0">
              <a:solidFill>
                <a:schemeClr val="tx1">
                  <a:lumMod val="95000"/>
                  <a:lumOff val="5000"/>
                </a:schemeClr>
              </a:solidFill>
            </a:endParaRPr>
          </a:p>
        </p:txBody>
      </p:sp>
      <p:sp>
        <p:nvSpPr>
          <p:cNvPr id="3" name="Content Placeholder 2"/>
          <p:cNvSpPr>
            <a:spLocks noGrp="1"/>
          </p:cNvSpPr>
          <p:nvPr>
            <p:ph idx="1"/>
          </p:nvPr>
        </p:nvSpPr>
        <p:spPr>
          <a:xfrm>
            <a:off x="609600" y="914400"/>
            <a:ext cx="7924800" cy="4800600"/>
          </a:xfrm>
        </p:spPr>
        <p:txBody>
          <a:bodyPr>
            <a:normAutofit/>
          </a:bodyPr>
          <a:lstStyle/>
          <a:p>
            <a:pPr algn="l" rtl="0"/>
            <a:r>
              <a:rPr lang="en-US" sz="2000" dirty="0"/>
              <a:t>In the absence of a history of subfertility or tubal pathology, women should be advised </a:t>
            </a:r>
            <a:r>
              <a:rPr lang="en-US" sz="2000" dirty="0" smtClean="0"/>
              <a:t>that there </a:t>
            </a:r>
            <a:r>
              <a:rPr lang="en-US" sz="2000" dirty="0"/>
              <a:t>is no difference in the rate of fertility, the risk of future tubal ectopic pregnancy or </a:t>
            </a:r>
            <a:r>
              <a:rPr lang="en-US" sz="2000" dirty="0" smtClean="0"/>
              <a:t>tubal patency </a:t>
            </a:r>
            <a:r>
              <a:rPr lang="en-US" sz="2000" dirty="0"/>
              <a:t>rates between the different management </a:t>
            </a:r>
            <a:r>
              <a:rPr lang="en-US" sz="2000" dirty="0" smtClean="0"/>
              <a:t>methods. </a:t>
            </a:r>
            <a:endParaRPr lang="en-US" sz="2000" b="1" dirty="0"/>
          </a:p>
          <a:p>
            <a:pPr algn="l" rtl="0"/>
            <a:endParaRPr lang="en-US" sz="2000" dirty="0" smtClean="0"/>
          </a:p>
          <a:p>
            <a:pPr algn="l" rtl="0"/>
            <a:r>
              <a:rPr lang="en-US" sz="2000" dirty="0" smtClean="0"/>
              <a:t>Women </a:t>
            </a:r>
            <a:r>
              <a:rPr lang="en-US" sz="2000" dirty="0"/>
              <a:t>with a previous history of subfertility should be advised that treatment of their </a:t>
            </a:r>
            <a:r>
              <a:rPr lang="en-US" sz="2000" dirty="0" smtClean="0"/>
              <a:t>tubal ectopic </a:t>
            </a:r>
            <a:r>
              <a:rPr lang="en-US" sz="2000" dirty="0"/>
              <a:t>pregnancy with expectant or medical management is associated with </a:t>
            </a:r>
            <a:r>
              <a:rPr lang="en-US" sz="2000" dirty="0" smtClean="0"/>
              <a:t>improved reproductive </a:t>
            </a:r>
            <a:r>
              <a:rPr lang="en-US" sz="2000" dirty="0"/>
              <a:t>outcomes compared with radical surgery</a:t>
            </a:r>
            <a:r>
              <a:rPr lang="en-US" sz="2000" dirty="0" smtClean="0"/>
              <a:t>.</a:t>
            </a:r>
            <a:endParaRPr lang="en-US" sz="2000" b="1" dirty="0"/>
          </a:p>
          <a:p>
            <a:pPr algn="l" rtl="0"/>
            <a:endParaRPr lang="en-US" sz="2000" dirty="0" smtClean="0"/>
          </a:p>
          <a:p>
            <a:pPr algn="l" rtl="0"/>
            <a:r>
              <a:rPr lang="en-US" sz="2000" dirty="0" smtClean="0"/>
              <a:t>Women </a:t>
            </a:r>
            <a:r>
              <a:rPr lang="en-US" sz="2000" dirty="0"/>
              <a:t>receiving methotrexate for the management of tubal ectopic pregnancy can be </a:t>
            </a:r>
            <a:r>
              <a:rPr lang="en-US" sz="2000" dirty="0" smtClean="0"/>
              <a:t>advised that </a:t>
            </a:r>
            <a:r>
              <a:rPr lang="en-US" sz="2000" dirty="0"/>
              <a:t>there is no effect on ovarian reserve</a:t>
            </a:r>
            <a:r>
              <a:rPr lang="en-US" dirty="0" smtClean="0"/>
              <a:t>.</a:t>
            </a:r>
            <a:endParaRPr lang="en-US" dirty="0"/>
          </a:p>
        </p:txBody>
      </p:sp>
    </p:spTree>
    <p:extLst>
      <p:ext uri="{BB962C8B-B14F-4D97-AF65-F5344CB8AC3E}">
        <p14:creationId xmlns:p14="http://schemas.microsoft.com/office/powerpoint/2010/main" val="4047010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lstStyle/>
          <a:p>
            <a:pPr algn="l" rtl="0"/>
            <a:r>
              <a:rPr lang="en-US" sz="2400" b="1" dirty="0">
                <a:solidFill>
                  <a:schemeClr val="tx1">
                    <a:lumMod val="95000"/>
                    <a:lumOff val="5000"/>
                  </a:schemeClr>
                </a:solidFill>
              </a:rPr>
              <a:t>Cumulative outcomes after </a:t>
            </a:r>
            <a:r>
              <a:rPr lang="en-US" sz="2400" b="1" dirty="0" smtClean="0">
                <a:solidFill>
                  <a:schemeClr val="tx1">
                    <a:lumMod val="95000"/>
                    <a:lumOff val="5000"/>
                  </a:schemeClr>
                </a:solidFill>
              </a:rPr>
              <a:t>12 months: </a:t>
            </a:r>
          </a:p>
          <a:p>
            <a:pPr algn="l" rtl="0">
              <a:buFont typeface="Courier New" panose="02070309020205020404" pitchFamily="49" charset="0"/>
              <a:buChar char="o"/>
            </a:pPr>
            <a:r>
              <a:rPr lang="en-US" sz="2400" dirty="0"/>
              <a:t>P</a:t>
            </a:r>
            <a:r>
              <a:rPr lang="en-US" sz="2400" dirty="0" smtClean="0"/>
              <a:t>regnancy </a:t>
            </a:r>
            <a:r>
              <a:rPr lang="en-US" sz="2400" dirty="0"/>
              <a:t>rate (66 percent</a:t>
            </a:r>
            <a:r>
              <a:rPr lang="en-US" sz="2400" dirty="0" smtClean="0"/>
              <a:t>)</a:t>
            </a:r>
          </a:p>
          <a:p>
            <a:pPr algn="l" rtl="0">
              <a:buFont typeface="Courier New" panose="02070309020205020404" pitchFamily="49" charset="0"/>
              <a:buChar char="o"/>
            </a:pPr>
            <a:r>
              <a:rPr lang="en-US" sz="2400" dirty="0"/>
              <a:t>I</a:t>
            </a:r>
            <a:r>
              <a:rPr lang="en-US" sz="2400" dirty="0" smtClean="0"/>
              <a:t>ntrauterine </a:t>
            </a:r>
            <a:r>
              <a:rPr lang="en-US" sz="2400" dirty="0"/>
              <a:t>pregnancy rate (56 </a:t>
            </a:r>
            <a:r>
              <a:rPr lang="en-US" sz="2400" dirty="0" smtClean="0"/>
              <a:t>percent)</a:t>
            </a:r>
          </a:p>
          <a:p>
            <a:pPr algn="l" rtl="0">
              <a:buFont typeface="Courier New" panose="02070309020205020404" pitchFamily="49" charset="0"/>
              <a:buChar char="o"/>
            </a:pPr>
            <a:r>
              <a:rPr lang="en-US" sz="2400" dirty="0"/>
              <a:t>E</a:t>
            </a:r>
            <a:r>
              <a:rPr lang="en-US" sz="2400" dirty="0" smtClean="0"/>
              <a:t>ctopic </a:t>
            </a:r>
            <a:r>
              <a:rPr lang="en-US" sz="2400" dirty="0"/>
              <a:t>pregnancy rate (13 </a:t>
            </a:r>
            <a:r>
              <a:rPr lang="en-US" sz="2400" dirty="0" smtClean="0"/>
              <a:t>percent)</a:t>
            </a:r>
          </a:p>
          <a:p>
            <a:pPr algn="l" rtl="0">
              <a:buFont typeface="Courier New" panose="02070309020205020404" pitchFamily="49" charset="0"/>
              <a:buChar char="o"/>
            </a:pPr>
            <a:r>
              <a:rPr lang="en-US" sz="2400" dirty="0"/>
              <a:t>L</a:t>
            </a:r>
            <a:r>
              <a:rPr lang="en-US" sz="2400" dirty="0" smtClean="0"/>
              <a:t>ive </a:t>
            </a:r>
            <a:r>
              <a:rPr lang="en-US" sz="2400" dirty="0"/>
              <a:t>birth rate (31 percent).</a:t>
            </a:r>
          </a:p>
        </p:txBody>
      </p:sp>
    </p:spTree>
    <p:extLst>
      <p:ext uri="{BB962C8B-B14F-4D97-AF65-F5344CB8AC3E}">
        <p14:creationId xmlns:p14="http://schemas.microsoft.com/office/powerpoint/2010/main" val="93965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Molar pregnancy </a:t>
            </a:r>
            <a:endParaRPr lang="en-US" dirty="0"/>
          </a:p>
        </p:txBody>
      </p:sp>
      <p:sp>
        <p:nvSpPr>
          <p:cNvPr id="3" name="Subtitle 2"/>
          <p:cNvSpPr>
            <a:spLocks noGrp="1"/>
          </p:cNvSpPr>
          <p:nvPr>
            <p:ph type="subTitle" idx="1"/>
          </p:nvPr>
        </p:nvSpPr>
        <p:spPr/>
        <p:txBody>
          <a:bodyPr/>
          <a:lstStyle/>
          <a:p>
            <a:r>
              <a:rPr lang="en-US" dirty="0" smtClean="0"/>
              <a:t>By: Dana </a:t>
            </a:r>
            <a:r>
              <a:rPr lang="en-US" dirty="0" err="1" smtClean="0"/>
              <a:t>samer</a:t>
            </a:r>
            <a:r>
              <a:rPr lang="en-US" dirty="0" smtClean="0"/>
              <a:t> </a:t>
            </a:r>
            <a:endParaRPr lang="en-US" dirty="0"/>
          </a:p>
        </p:txBody>
      </p:sp>
    </p:spTree>
    <p:extLst>
      <p:ext uri="{BB962C8B-B14F-4D97-AF65-F5344CB8AC3E}">
        <p14:creationId xmlns:p14="http://schemas.microsoft.com/office/powerpoint/2010/main" val="44621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434" y="849194"/>
            <a:ext cx="7145547" cy="2574505"/>
          </a:xfrm>
        </p:spPr>
        <p:txBody>
          <a:bodyPr/>
          <a:lstStyle/>
          <a:p>
            <a:r>
              <a:rPr lang="en-GB">
                <a:cs typeface="Calibri Light"/>
              </a:rPr>
              <a:t>Non_obstertrical causes</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cs typeface="Calibri"/>
              </a:rPr>
              <a:t>Rawan </a:t>
            </a:r>
            <a:r>
              <a:rPr lang="en-GB" dirty="0" err="1">
                <a:cs typeface="Calibri"/>
              </a:rPr>
              <a:t>mahadin</a:t>
            </a:r>
            <a:r>
              <a:rPr lang="en-GB" dirty="0">
                <a:cs typeface="Calibri"/>
              </a:rPr>
              <a:t> </a:t>
            </a:r>
            <a:endParaRPr lang="en-GB" dirty="0"/>
          </a:p>
        </p:txBody>
      </p:sp>
    </p:spTree>
    <p:extLst>
      <p:ext uri="{BB962C8B-B14F-4D97-AF65-F5344CB8AC3E}">
        <p14:creationId xmlns:p14="http://schemas.microsoft.com/office/powerpoint/2010/main" val="155623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1263B-7CC0-43AC-AAAF-EA8E92FCF7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1D5A61F9-3AA8-441E-A438-D6C3F2E7DFB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GB">
                <a:cs typeface="Calibri"/>
              </a:rPr>
              <a:t>Cervicitis </a:t>
            </a:r>
            <a:endParaRPr lang="en-US">
              <a:cs typeface="Calibri"/>
            </a:endParaRPr>
          </a:p>
          <a:p>
            <a:pPr marL="514350" indent="-514350">
              <a:buAutoNum type="arabicPeriod"/>
            </a:pPr>
            <a:r>
              <a:rPr lang="en-GB" dirty="0">
                <a:cs typeface="Calibri"/>
              </a:rPr>
              <a:t>Cervical polyps </a:t>
            </a:r>
          </a:p>
          <a:p>
            <a:pPr marL="514350" indent="-514350">
              <a:buAutoNum type="arabicPeriod"/>
            </a:pPr>
            <a:r>
              <a:rPr lang="en-GB" dirty="0">
                <a:cs typeface="Calibri"/>
              </a:rPr>
              <a:t>Trauma </a:t>
            </a:r>
          </a:p>
        </p:txBody>
      </p:sp>
    </p:spTree>
    <p:extLst>
      <p:ext uri="{BB962C8B-B14F-4D97-AF65-F5344CB8AC3E}">
        <p14:creationId xmlns:p14="http://schemas.microsoft.com/office/powerpoint/2010/main" val="80771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5B64B-323A-4FF6-9C96-BD9ABCC685F2}"/>
              </a:ext>
            </a:extLst>
          </p:cNvPr>
          <p:cNvSpPr>
            <a:spLocks noGrp="1"/>
          </p:cNvSpPr>
          <p:nvPr>
            <p:ph type="title"/>
          </p:nvPr>
        </p:nvSpPr>
        <p:spPr/>
        <p:txBody>
          <a:bodyPr/>
          <a:lstStyle/>
          <a:p>
            <a:r>
              <a:rPr lang="en-GB" dirty="0">
                <a:cs typeface="Calibri Light"/>
              </a:rPr>
              <a:t>                         CERVICITS </a:t>
            </a:r>
            <a:endParaRPr lang="en-GB" dirty="0"/>
          </a:p>
        </p:txBody>
      </p:sp>
      <p:sp>
        <p:nvSpPr>
          <p:cNvPr id="3" name="Content Placeholder 2">
            <a:extLst>
              <a:ext uri="{FF2B5EF4-FFF2-40B4-BE49-F238E27FC236}">
                <a16:creationId xmlns:a16="http://schemas.microsoft.com/office/drawing/2014/main" xmlns="" id="{9C55A051-DD8C-4989-9DD8-96F764522C4F}"/>
              </a:ext>
            </a:extLst>
          </p:cNvPr>
          <p:cNvSpPr>
            <a:spLocks noGrp="1"/>
          </p:cNvSpPr>
          <p:nvPr>
            <p:ph idx="1"/>
          </p:nvPr>
        </p:nvSpPr>
        <p:spPr/>
        <p:txBody>
          <a:bodyPr vert="horz" lIns="91440" tIns="45720" rIns="91440" bIns="45720" rtlCol="0" anchor="t">
            <a:normAutofit lnSpcReduction="10000"/>
          </a:bodyPr>
          <a:lstStyle/>
          <a:p>
            <a:endParaRPr lang="en-GB" dirty="0">
              <a:cs typeface="Calibri"/>
            </a:endParaRPr>
          </a:p>
          <a:p>
            <a:r>
              <a:rPr lang="en-GB" dirty="0">
                <a:cs typeface="Calibri"/>
              </a:rPr>
              <a:t>Is </a:t>
            </a:r>
            <a:r>
              <a:rPr lang="en-GB" dirty="0">
                <a:ea typeface="+mn-lt"/>
                <a:cs typeface="+mn-lt"/>
              </a:rPr>
              <a:t> infectious or </a:t>
            </a:r>
            <a:r>
              <a:rPr lang="en-GB" dirty="0" err="1">
                <a:ea typeface="+mn-lt"/>
                <a:cs typeface="+mn-lt"/>
              </a:rPr>
              <a:t>noninfectious</a:t>
            </a:r>
            <a:r>
              <a:rPr lang="en-GB" dirty="0">
                <a:ea typeface="+mn-lt"/>
                <a:cs typeface="+mn-lt"/>
              </a:rPr>
              <a:t> inflammation of the cervix. </a:t>
            </a:r>
          </a:p>
          <a:p>
            <a:r>
              <a:rPr lang="en-GB" dirty="0">
                <a:ea typeface="+mn-lt"/>
                <a:cs typeface="+mn-lt"/>
              </a:rPr>
              <a:t>The inflammation primarily affects the columnar epithelial cells of the endocervical glands but can also affect the squamous epithelium of the ectocervix</a:t>
            </a:r>
            <a:endParaRPr lang="en-GB" dirty="0"/>
          </a:p>
          <a:p>
            <a:r>
              <a:rPr lang="en-GB" dirty="0">
                <a:ea typeface="+mn-lt"/>
                <a:cs typeface="+mn-lt"/>
              </a:rPr>
              <a:t>Acute cervicitis is usually caused by an infection; chronic cervicitis is usually not caused by an infection. Cervicitis may ascend and cause endometritis and pelvic inflammatory disease (PID)</a:t>
            </a:r>
          </a:p>
          <a:p>
            <a:endParaRPr lang="en-GB" dirty="0">
              <a:cs typeface="Calibri"/>
            </a:endParaRPr>
          </a:p>
        </p:txBody>
      </p:sp>
    </p:spTree>
    <p:extLst>
      <p:ext uri="{BB962C8B-B14F-4D97-AF65-F5344CB8AC3E}">
        <p14:creationId xmlns:p14="http://schemas.microsoft.com/office/powerpoint/2010/main" val="341864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A1865-8DC6-4AB0-BA59-815BDC491BFD}"/>
              </a:ext>
            </a:extLst>
          </p:cNvPr>
          <p:cNvSpPr>
            <a:spLocks noGrp="1"/>
          </p:cNvSpPr>
          <p:nvPr>
            <p:ph type="title"/>
          </p:nvPr>
        </p:nvSpPr>
        <p:spPr/>
        <p:txBody>
          <a:bodyPr/>
          <a:lstStyle/>
          <a:p>
            <a:r>
              <a:rPr lang="en-GB" dirty="0">
                <a:ea typeface="+mj-lt"/>
                <a:cs typeface="+mj-lt"/>
              </a:rPr>
              <a:t>Aetiology</a:t>
            </a:r>
            <a:endParaRPr lang="en-US" dirty="0" err="1">
              <a:ea typeface="+mj-lt"/>
              <a:cs typeface="+mj-lt"/>
            </a:endParaRPr>
          </a:p>
        </p:txBody>
      </p:sp>
      <p:sp>
        <p:nvSpPr>
          <p:cNvPr id="3" name="Content Placeholder 2">
            <a:extLst>
              <a:ext uri="{FF2B5EF4-FFF2-40B4-BE49-F238E27FC236}">
                <a16:creationId xmlns:a16="http://schemas.microsoft.com/office/drawing/2014/main" xmlns="" id="{2CFC95A1-A732-41F0-88E4-1693B3F37C0E}"/>
              </a:ext>
            </a:extLst>
          </p:cNvPr>
          <p:cNvSpPr>
            <a:spLocks noGrp="1"/>
          </p:cNvSpPr>
          <p:nvPr>
            <p:ph idx="1"/>
          </p:nvPr>
        </p:nvSpPr>
        <p:spPr/>
        <p:txBody>
          <a:bodyPr vert="horz" lIns="91440" tIns="45720" rIns="91440" bIns="45720" rtlCol="0" anchor="t">
            <a:normAutofit fontScale="85000" lnSpcReduction="20000"/>
          </a:bodyPr>
          <a:lstStyle/>
          <a:p>
            <a:endParaRPr lang="en-GB" dirty="0">
              <a:cs typeface="Calibri" panose="020F0502020204030204"/>
            </a:endParaRPr>
          </a:p>
          <a:p>
            <a:r>
              <a:rPr lang="en-GB" dirty="0">
                <a:ea typeface="+mn-lt"/>
                <a:cs typeface="+mn-lt"/>
              </a:rPr>
              <a:t>The most common infectious cause of cervicitis is Chlamydia trachomatis, followed by Neisseria </a:t>
            </a:r>
            <a:r>
              <a:rPr lang="en-GB">
                <a:ea typeface="+mn-lt"/>
                <a:cs typeface="+mn-lt"/>
              </a:rPr>
              <a:t>gonorrhoea</a:t>
            </a:r>
            <a:r>
              <a:rPr lang="en-GB" dirty="0">
                <a:ea typeface="+mn-lt"/>
                <a:cs typeface="+mn-lt"/>
              </a:rPr>
              <a:t>; they are sexually transmitted. Other causes include herpes simplex virus (HSV), Trichomonas vaginalis, and Mycoplasma </a:t>
            </a:r>
            <a:r>
              <a:rPr lang="en-GB" err="1">
                <a:ea typeface="+mn-lt"/>
                <a:cs typeface="+mn-lt"/>
              </a:rPr>
              <a:t>genitalium</a:t>
            </a:r>
            <a:r>
              <a:rPr lang="en-GB" dirty="0">
                <a:ea typeface="+mn-lt"/>
                <a:cs typeface="+mn-lt"/>
              </a:rPr>
              <a:t>. Often, a pathogen cannot be identified. The cervix may also be inflamed as part of vaginitis (</a:t>
            </a:r>
            <a:r>
              <a:rPr lang="en-GB" err="1">
                <a:ea typeface="+mn-lt"/>
                <a:cs typeface="+mn-lt"/>
              </a:rPr>
              <a:t>eg</a:t>
            </a:r>
            <a:r>
              <a:rPr lang="en-GB" dirty="0">
                <a:ea typeface="+mn-lt"/>
                <a:cs typeface="+mn-lt"/>
              </a:rPr>
              <a:t>, bacterial vaginosis, trichomoniasis).</a:t>
            </a:r>
            <a:endParaRPr lang="en-GB">
              <a:cs typeface="Calibri" panose="020F0502020204030204"/>
            </a:endParaRPr>
          </a:p>
          <a:p>
            <a:endParaRPr lang="en-GB"/>
          </a:p>
          <a:p>
            <a:endParaRPr lang="en-GB"/>
          </a:p>
          <a:p>
            <a:r>
              <a:rPr lang="en-GB" err="1">
                <a:ea typeface="+mn-lt"/>
                <a:cs typeface="+mn-lt"/>
              </a:rPr>
              <a:t>Noninfectious</a:t>
            </a:r>
            <a:r>
              <a:rPr lang="en-GB" dirty="0">
                <a:ea typeface="+mn-lt"/>
                <a:cs typeface="+mn-lt"/>
              </a:rPr>
              <a:t> causes of cervicitis include </a:t>
            </a:r>
            <a:r>
              <a:rPr lang="en-GB">
                <a:ea typeface="+mn-lt"/>
                <a:cs typeface="+mn-lt"/>
              </a:rPr>
              <a:t>gynaecologic</a:t>
            </a:r>
            <a:r>
              <a:rPr lang="en-GB" dirty="0">
                <a:ea typeface="+mn-lt"/>
                <a:cs typeface="+mn-lt"/>
              </a:rPr>
              <a:t> procedures, foreign bodies (</a:t>
            </a:r>
            <a:r>
              <a:rPr lang="en-GB" err="1">
                <a:ea typeface="+mn-lt"/>
                <a:cs typeface="+mn-lt"/>
              </a:rPr>
              <a:t>eg</a:t>
            </a:r>
            <a:r>
              <a:rPr lang="en-GB" dirty="0">
                <a:ea typeface="+mn-lt"/>
                <a:cs typeface="+mn-lt"/>
              </a:rPr>
              <a:t>, pessaries, barrier contraceptive devices), chemicals (</a:t>
            </a:r>
            <a:r>
              <a:rPr lang="en-GB" err="1">
                <a:ea typeface="+mn-lt"/>
                <a:cs typeface="+mn-lt"/>
              </a:rPr>
              <a:t>eg</a:t>
            </a:r>
            <a:r>
              <a:rPr lang="en-GB" dirty="0">
                <a:ea typeface="+mn-lt"/>
                <a:cs typeface="+mn-lt"/>
              </a:rPr>
              <a:t>, in douches or contraceptive creams), and allergens (</a:t>
            </a:r>
            <a:r>
              <a:rPr lang="en-GB" err="1">
                <a:ea typeface="+mn-lt"/>
                <a:cs typeface="+mn-lt"/>
              </a:rPr>
              <a:t>eg</a:t>
            </a:r>
            <a:r>
              <a:rPr lang="en-GB" dirty="0">
                <a:ea typeface="+mn-lt"/>
                <a:cs typeface="+mn-lt"/>
              </a:rPr>
              <a:t>, latex</a:t>
            </a:r>
            <a:endParaRPr lang="en-GB" dirty="0"/>
          </a:p>
          <a:p>
            <a:endParaRPr lang="en-GB" dirty="0">
              <a:cs typeface="Calibri"/>
            </a:endParaRPr>
          </a:p>
        </p:txBody>
      </p:sp>
    </p:spTree>
    <p:extLst>
      <p:ext uri="{BB962C8B-B14F-4D97-AF65-F5344CB8AC3E}">
        <p14:creationId xmlns:p14="http://schemas.microsoft.com/office/powerpoint/2010/main" val="151832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12CA0-9A77-48A9-84FD-BEE45F41A38E}"/>
              </a:ext>
            </a:extLst>
          </p:cNvPr>
          <p:cNvSpPr>
            <a:spLocks noGrp="1"/>
          </p:cNvSpPr>
          <p:nvPr>
            <p:ph type="title"/>
          </p:nvPr>
        </p:nvSpPr>
        <p:spPr/>
        <p:txBody>
          <a:bodyPr/>
          <a:lstStyle/>
          <a:p>
            <a:r>
              <a:rPr lang="en-GB" dirty="0">
                <a:cs typeface="Calibri Light"/>
              </a:rPr>
              <a:t>Symptoms and signs </a:t>
            </a:r>
            <a:endParaRPr lang="en-GB" dirty="0"/>
          </a:p>
        </p:txBody>
      </p:sp>
      <p:sp>
        <p:nvSpPr>
          <p:cNvPr id="3" name="Content Placeholder 2">
            <a:extLst>
              <a:ext uri="{FF2B5EF4-FFF2-40B4-BE49-F238E27FC236}">
                <a16:creationId xmlns:a16="http://schemas.microsoft.com/office/drawing/2014/main" xmlns="" id="{0CA93B17-959B-4786-8B3F-AA7BC0E683DB}"/>
              </a:ext>
            </a:extLst>
          </p:cNvPr>
          <p:cNvSpPr>
            <a:spLocks noGrp="1"/>
          </p:cNvSpPr>
          <p:nvPr>
            <p:ph idx="1"/>
          </p:nvPr>
        </p:nvSpPr>
        <p:spPr/>
        <p:txBody>
          <a:bodyPr vert="horz" lIns="91440" tIns="45720" rIns="91440" bIns="45720" rtlCol="0" anchor="t">
            <a:normAutofit/>
          </a:bodyPr>
          <a:lstStyle/>
          <a:p>
            <a:r>
              <a:rPr lang="en-GB" dirty="0">
                <a:ea typeface="+mn-lt"/>
                <a:cs typeface="+mn-lt"/>
              </a:rPr>
              <a:t>Cervicitis may not cause symptoms. The most common symptoms are vaginal discharge and vaginal bleeding between menstrual periods or after coitus. </a:t>
            </a:r>
          </a:p>
          <a:p>
            <a:r>
              <a:rPr lang="en-GB" dirty="0">
                <a:ea typeface="+mn-lt"/>
                <a:cs typeface="+mn-lt"/>
              </a:rPr>
              <a:t>Some women have dyspareunia, vulvar and/or vaginal irritation, and/or dysuria</a:t>
            </a:r>
          </a:p>
          <a:p>
            <a:r>
              <a:rPr lang="en-GB" dirty="0">
                <a:ea typeface="+mn-lt"/>
                <a:cs typeface="+mn-lt"/>
              </a:rPr>
              <a:t>Pain and fever are atypical in the absence of upper tract infection (endometritis, pelvic inflammatory disease) or herpes simplex virus infection. </a:t>
            </a:r>
            <a:endParaRPr lang="en-GB" dirty="0">
              <a:cs typeface="Calibri"/>
            </a:endParaRPr>
          </a:p>
        </p:txBody>
      </p:sp>
    </p:spTree>
    <p:extLst>
      <p:ext uri="{BB962C8B-B14F-4D97-AF65-F5344CB8AC3E}">
        <p14:creationId xmlns:p14="http://schemas.microsoft.com/office/powerpoint/2010/main" val="396241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4F017-6251-4ECB-98DF-C89E5A22C58D}"/>
              </a:ext>
            </a:extLst>
          </p:cNvPr>
          <p:cNvSpPr>
            <a:spLocks noGrp="1"/>
          </p:cNvSpPr>
          <p:nvPr>
            <p:ph type="title"/>
          </p:nvPr>
        </p:nvSpPr>
        <p:spPr/>
        <p:txBody>
          <a:bodyPr/>
          <a:lstStyle/>
          <a:p>
            <a:r>
              <a:rPr lang="en-GB" dirty="0">
                <a:cs typeface="Calibri Light"/>
              </a:rPr>
              <a:t>Diagnosis </a:t>
            </a:r>
            <a:endParaRPr lang="en-GB" dirty="0"/>
          </a:p>
        </p:txBody>
      </p:sp>
      <p:sp>
        <p:nvSpPr>
          <p:cNvPr id="3" name="Content Placeholder 2">
            <a:extLst>
              <a:ext uri="{FF2B5EF4-FFF2-40B4-BE49-F238E27FC236}">
                <a16:creationId xmlns:a16="http://schemas.microsoft.com/office/drawing/2014/main" xmlns="" id="{4B6EC3BF-9C4A-44FC-A3C6-3C4F1DF23691}"/>
              </a:ext>
            </a:extLst>
          </p:cNvPr>
          <p:cNvSpPr>
            <a:spLocks noGrp="1"/>
          </p:cNvSpPr>
          <p:nvPr>
            <p:ph idx="1"/>
          </p:nvPr>
        </p:nvSpPr>
        <p:spPr/>
        <p:txBody>
          <a:bodyPr vert="horz" lIns="91440" tIns="45720" rIns="91440" bIns="45720" rtlCol="0" anchor="t">
            <a:normAutofit/>
          </a:bodyPr>
          <a:lstStyle/>
          <a:p>
            <a:r>
              <a:rPr lang="en-GB" b="1" dirty="0">
                <a:ea typeface="+mn-lt"/>
                <a:cs typeface="+mn-lt"/>
              </a:rPr>
              <a:t>Hallmark findings</a:t>
            </a:r>
            <a:r>
              <a:rPr lang="en-GB" dirty="0">
                <a:ea typeface="+mn-lt"/>
                <a:cs typeface="+mn-lt"/>
              </a:rPr>
              <a:t> — The classic findings at the time of speculum examination are (1) a purulent/mucopurulent discharge on the ectocervix or exuding from the endocervical canal or (2) bleeding upon touching the cervix with a cotton . </a:t>
            </a:r>
            <a:endParaRPr lang="en-GB" dirty="0"/>
          </a:p>
        </p:txBody>
      </p:sp>
      <p:pic>
        <p:nvPicPr>
          <p:cNvPr id="5" name="Picture 5" descr="A picture containing mollusk, dark&#10;&#10;Description automatically generated">
            <a:extLst>
              <a:ext uri="{FF2B5EF4-FFF2-40B4-BE49-F238E27FC236}">
                <a16:creationId xmlns:a16="http://schemas.microsoft.com/office/drawing/2014/main" xmlns="" id="{DD7F8BF8-EEC5-4ACF-945B-1A4C166346C0}"/>
              </a:ext>
            </a:extLst>
          </p:cNvPr>
          <p:cNvPicPr>
            <a:picLocks noChangeAspect="1"/>
          </p:cNvPicPr>
          <p:nvPr/>
        </p:nvPicPr>
        <p:blipFill>
          <a:blip r:embed="rId2"/>
          <a:stretch>
            <a:fillRect/>
          </a:stretch>
        </p:blipFill>
        <p:spPr>
          <a:xfrm>
            <a:off x="6530197" y="4138957"/>
            <a:ext cx="2273061" cy="2217577"/>
          </a:xfrm>
          <a:prstGeom prst="rect">
            <a:avLst/>
          </a:prstGeom>
        </p:spPr>
      </p:pic>
      <p:pic>
        <p:nvPicPr>
          <p:cNvPr id="7" name="Picture 7" descr="A picture containing diagram&#10;&#10;Description automatically generated">
            <a:extLst>
              <a:ext uri="{FF2B5EF4-FFF2-40B4-BE49-F238E27FC236}">
                <a16:creationId xmlns:a16="http://schemas.microsoft.com/office/drawing/2014/main" xmlns="" id="{5B208DDE-1E1B-4940-BDD1-72BBE03F2036}"/>
              </a:ext>
            </a:extLst>
          </p:cNvPr>
          <p:cNvPicPr>
            <a:picLocks noChangeAspect="1"/>
          </p:cNvPicPr>
          <p:nvPr/>
        </p:nvPicPr>
        <p:blipFill>
          <a:blip r:embed="rId3"/>
          <a:stretch>
            <a:fillRect/>
          </a:stretch>
        </p:blipFill>
        <p:spPr>
          <a:xfrm>
            <a:off x="318997" y="3853941"/>
            <a:ext cx="3488306" cy="2787590"/>
          </a:xfrm>
          <a:prstGeom prst="rect">
            <a:avLst/>
          </a:prstGeom>
        </p:spPr>
      </p:pic>
      <p:pic>
        <p:nvPicPr>
          <p:cNvPr id="9" name="Picture 9" descr="A picture containing text&#10;&#10;Description automatically generated">
            <a:extLst>
              <a:ext uri="{FF2B5EF4-FFF2-40B4-BE49-F238E27FC236}">
                <a16:creationId xmlns:a16="http://schemas.microsoft.com/office/drawing/2014/main" xmlns="" id="{0056B253-6975-4782-82CD-0CBDF33FBE68}"/>
              </a:ext>
            </a:extLst>
          </p:cNvPr>
          <p:cNvPicPr>
            <a:picLocks noChangeAspect="1"/>
          </p:cNvPicPr>
          <p:nvPr/>
        </p:nvPicPr>
        <p:blipFill>
          <a:blip r:embed="rId4"/>
          <a:stretch>
            <a:fillRect/>
          </a:stretch>
        </p:blipFill>
        <p:spPr>
          <a:xfrm>
            <a:off x="3818627" y="3801767"/>
            <a:ext cx="2642559" cy="2949447"/>
          </a:xfrm>
          <a:prstGeom prst="rect">
            <a:avLst/>
          </a:prstGeom>
        </p:spPr>
      </p:pic>
    </p:spTree>
    <p:extLst>
      <p:ext uri="{BB962C8B-B14F-4D97-AF65-F5344CB8AC3E}">
        <p14:creationId xmlns:p14="http://schemas.microsoft.com/office/powerpoint/2010/main" val="409616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F3174-6D07-4EA6-A6C5-4489BB552310}"/>
              </a:ext>
            </a:extLst>
          </p:cNvPr>
          <p:cNvSpPr>
            <a:spLocks noGrp="1"/>
          </p:cNvSpPr>
          <p:nvPr>
            <p:ph type="title"/>
          </p:nvPr>
        </p:nvSpPr>
        <p:spPr/>
        <p:txBody>
          <a:bodyPr/>
          <a:lstStyle/>
          <a:p>
            <a:r>
              <a:rPr lang="en-GB" b="1">
                <a:ea typeface="+mj-lt"/>
                <a:cs typeface="+mj-lt"/>
              </a:rPr>
              <a:t>Laboratory evaluation</a:t>
            </a:r>
            <a:r>
              <a:rPr lang="en-GB" dirty="0">
                <a:ea typeface="+mj-lt"/>
                <a:cs typeface="+mj-lt"/>
              </a:rPr>
              <a:t> </a:t>
            </a:r>
            <a:endParaRPr lang="en-US" dirty="0"/>
          </a:p>
        </p:txBody>
      </p:sp>
      <p:sp>
        <p:nvSpPr>
          <p:cNvPr id="3" name="Content Placeholder 2">
            <a:extLst>
              <a:ext uri="{FF2B5EF4-FFF2-40B4-BE49-F238E27FC236}">
                <a16:creationId xmlns:a16="http://schemas.microsoft.com/office/drawing/2014/main" xmlns="" id="{F29BC9E5-BC90-45C7-811B-CAE18910F91C}"/>
              </a:ext>
            </a:extLst>
          </p:cNvPr>
          <p:cNvSpPr>
            <a:spLocks noGrp="1"/>
          </p:cNvSpPr>
          <p:nvPr>
            <p:ph idx="1"/>
          </p:nvPr>
        </p:nvSpPr>
        <p:spPr/>
        <p:txBody>
          <a:bodyPr vert="horz" lIns="91440" tIns="45720" rIns="91440" bIns="45720" rtlCol="0" anchor="t">
            <a:normAutofit/>
          </a:bodyPr>
          <a:lstStyle/>
          <a:p>
            <a:r>
              <a:rPr lang="en-GB" b="1">
                <a:ea typeface="+mn-lt"/>
                <a:cs typeface="+mn-lt"/>
              </a:rPr>
              <a:t>Testing for chlamydia and gonorrhea</a:t>
            </a:r>
            <a:r>
              <a:rPr lang="en-GB">
                <a:ea typeface="+mn-lt"/>
                <a:cs typeface="+mn-lt"/>
              </a:rPr>
              <a:t> :nucleic acid amplification testing (NAAT) performed on a swab of vaginal fluid, an endocervical sample or urine </a:t>
            </a:r>
          </a:p>
          <a:p>
            <a:r>
              <a:rPr lang="en-GB" b="1">
                <a:ea typeface="+mn-lt"/>
                <a:cs typeface="+mn-lt"/>
              </a:rPr>
              <a:t>Vaginal pH and saline microscopy</a:t>
            </a:r>
            <a:r>
              <a:rPr lang="en-GB">
                <a:ea typeface="+mn-lt"/>
                <a:cs typeface="+mn-lt"/>
              </a:rPr>
              <a:t> – As women with cervicitis may also have concurrent vaginitis, we perform vaginal pH and saline microscopy</a:t>
            </a:r>
          </a:p>
          <a:p>
            <a:r>
              <a:rPr lang="en-GB" b="1">
                <a:ea typeface="+mn-lt"/>
                <a:cs typeface="+mn-lt"/>
              </a:rPr>
              <a:t>Testing for </a:t>
            </a:r>
            <a:r>
              <a:rPr lang="en-GB" b="1" i="1">
                <a:ea typeface="+mn-lt"/>
                <a:cs typeface="+mn-lt"/>
              </a:rPr>
              <a:t>M. genitalium</a:t>
            </a:r>
            <a:r>
              <a:rPr lang="en-GB">
                <a:ea typeface="+mn-lt"/>
                <a:cs typeface="+mn-lt"/>
              </a:rPr>
              <a:t> – NAATs are the only clinically useful method of detecting </a:t>
            </a:r>
            <a:r>
              <a:rPr lang="en-GB" i="1">
                <a:ea typeface="+mn-lt"/>
                <a:cs typeface="+mn-lt"/>
              </a:rPr>
              <a:t>M. genitalium</a:t>
            </a:r>
            <a:r>
              <a:rPr lang="en-GB">
                <a:ea typeface="+mn-lt"/>
                <a:cs typeface="+mn-lt"/>
              </a:rPr>
              <a:t> on urogenital specimens.  </a:t>
            </a:r>
            <a:endParaRPr lang="en-GB" dirty="0">
              <a:ea typeface="+mn-lt"/>
              <a:cs typeface="+mn-lt"/>
            </a:endParaRPr>
          </a:p>
        </p:txBody>
      </p:sp>
    </p:spTree>
    <p:extLst>
      <p:ext uri="{BB962C8B-B14F-4D97-AF65-F5344CB8AC3E}">
        <p14:creationId xmlns:p14="http://schemas.microsoft.com/office/powerpoint/2010/main" val="1701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20" y="214290"/>
            <a:ext cx="5098925" cy="3568233"/>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680" y="3214686"/>
            <a:ext cx="5277320" cy="3471866"/>
          </a:xfrm>
          <a:prstGeom prst="rect">
            <a:avLst/>
          </a:prstGeom>
        </p:spPr>
      </p:pic>
    </p:spTree>
    <p:extLst>
      <p:ext uri="{BB962C8B-B14F-4D97-AF65-F5344CB8AC3E}">
        <p14:creationId xmlns:p14="http://schemas.microsoft.com/office/powerpoint/2010/main" val="1012307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04299-FBE6-4D24-A901-A7AD84CC340B}"/>
              </a:ext>
            </a:extLst>
          </p:cNvPr>
          <p:cNvSpPr>
            <a:spLocks noGrp="1"/>
          </p:cNvSpPr>
          <p:nvPr>
            <p:ph type="title"/>
          </p:nvPr>
        </p:nvSpPr>
        <p:spPr/>
        <p:txBody>
          <a:bodyPr/>
          <a:lstStyle/>
          <a:p>
            <a:r>
              <a:rPr lang="en-GB">
                <a:cs typeface="Calibri Light"/>
              </a:rPr>
              <a:t>Treatment </a:t>
            </a:r>
            <a:endParaRPr lang="en-GB"/>
          </a:p>
        </p:txBody>
      </p:sp>
      <p:sp>
        <p:nvSpPr>
          <p:cNvPr id="3" name="Content Placeholder 2">
            <a:extLst>
              <a:ext uri="{FF2B5EF4-FFF2-40B4-BE49-F238E27FC236}">
                <a16:creationId xmlns:a16="http://schemas.microsoft.com/office/drawing/2014/main" xmlns="" id="{927057CF-C975-4848-B82C-AECC41CB9666}"/>
              </a:ext>
            </a:extLst>
          </p:cNvPr>
          <p:cNvSpPr>
            <a:spLocks noGrp="1"/>
          </p:cNvSpPr>
          <p:nvPr>
            <p:ph idx="1"/>
          </p:nvPr>
        </p:nvSpPr>
        <p:spPr/>
        <p:txBody>
          <a:bodyPr vert="horz" lIns="91440" tIns="45720" rIns="91440" bIns="45720" rtlCol="0" anchor="t">
            <a:normAutofit fontScale="92500" lnSpcReduction="10000"/>
          </a:bodyPr>
          <a:lstStyle/>
          <a:p>
            <a:r>
              <a:rPr lang="en-GB">
                <a:ea typeface="+mn-lt"/>
                <a:cs typeface="+mn-lt"/>
              </a:rPr>
              <a:t>start empiric antibiotic therapy at the time of initial evaluation, without waiting for results of laboratory tests</a:t>
            </a:r>
            <a:endParaRPr lang="en-GB" dirty="0">
              <a:ea typeface="+mn-lt"/>
              <a:cs typeface="+mn-lt"/>
            </a:endParaRPr>
          </a:p>
          <a:p>
            <a:r>
              <a:rPr lang="en-GB">
                <a:ea typeface="+mn-lt"/>
                <a:cs typeface="+mn-lt"/>
              </a:rPr>
              <a:t>No data suggest different treatment is warranted for pregnant women, although doxycycline should be avoided </a:t>
            </a:r>
          </a:p>
          <a:p>
            <a:r>
              <a:rPr lang="en-GB">
                <a:ea typeface="+mn-lt"/>
                <a:cs typeface="+mn-lt"/>
              </a:rPr>
              <a:t>Chlamydial infection: Azithromycin 1 g orally once or with doxycycline 100 mg orally twice a day for 7 days</a:t>
            </a:r>
            <a:endParaRPr lang="en-GB" dirty="0">
              <a:cs typeface="Calibri"/>
            </a:endParaRPr>
          </a:p>
          <a:p>
            <a:r>
              <a:rPr lang="en-GB">
                <a:ea typeface="+mn-lt"/>
                <a:cs typeface="+mn-lt"/>
              </a:rPr>
              <a:t>Gonorrhea: Ceftriaxone 250 mg IM once plus azithromycin 1 g orally once (due to emerging resistance of N. gonorrhoeae to cephalosporins</a:t>
            </a:r>
            <a:endParaRPr lang="en-GB"/>
          </a:p>
          <a:p>
            <a:endParaRPr lang="en-GB" dirty="0">
              <a:cs typeface="Calibri"/>
            </a:endParaRPr>
          </a:p>
          <a:p>
            <a:endParaRPr lang="en-GB" dirty="0">
              <a:cs typeface="Calibri"/>
            </a:endParaRPr>
          </a:p>
        </p:txBody>
      </p:sp>
    </p:spTree>
    <p:extLst>
      <p:ext uri="{BB962C8B-B14F-4D97-AF65-F5344CB8AC3E}">
        <p14:creationId xmlns:p14="http://schemas.microsoft.com/office/powerpoint/2010/main" val="3575545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03FFB3-22BF-4EC4-AD7E-820A0FF34E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5E2030CC-E7F8-4D19-89B9-337ABA05B7EE}"/>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a:ea typeface="+mn-lt"/>
                <a:cs typeface="+mn-lt"/>
              </a:rPr>
              <a:t>If cervicitis persists despite this treatment, reinfection with chlamydiae and N. gonorrhoeae should be ruled out, and empiric treatment with moxifloxacin 400 mg orally once a day for 7 to 14 days (eg, for 10 days) should be started to cover possible M. genitalium infection </a:t>
            </a:r>
            <a:endParaRPr lang="en-GB">
              <a:cs typeface="Calibri"/>
            </a:endParaRPr>
          </a:p>
        </p:txBody>
      </p:sp>
    </p:spTree>
    <p:extLst>
      <p:ext uri="{BB962C8B-B14F-4D97-AF65-F5344CB8AC3E}">
        <p14:creationId xmlns:p14="http://schemas.microsoft.com/office/powerpoint/2010/main" val="1799197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7C4B7-280C-4882-A2B8-8AFE048310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483BF0AE-AC8C-4B1A-A3CA-059088ADB646}"/>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r>
              <a:rPr lang="en-US">
                <a:ea typeface="+mn-lt"/>
                <a:cs typeface="+mn-lt"/>
              </a:rPr>
              <a:t>Test of cure (performed at one month post-treatment) for chlamydia and gonorrhea is not required unless symptoms persist or the woman is pregnant . However, repeat testing three to six months after a diagnosis of either of these sexually transmitted infections is recommended, given high rates of recurrent infection documented in many populations. </a:t>
            </a:r>
            <a:endParaRPr lang="en-US">
              <a:cs typeface="Calibri"/>
            </a:endParaRPr>
          </a:p>
          <a:p>
            <a:pPr algn="r">
              <a:lnSpc>
                <a:spcPct val="100000"/>
              </a:lnSpc>
              <a:spcBef>
                <a:spcPts val="0"/>
              </a:spcBef>
            </a:pPr>
            <a:endParaRPr lang="en-US" dirty="0">
              <a:ea typeface="+mn-lt"/>
              <a:cs typeface="+mn-lt"/>
            </a:endParaRPr>
          </a:p>
          <a:p>
            <a:endParaRPr lang="en-GB" dirty="0">
              <a:cs typeface="Calibri"/>
            </a:endParaRPr>
          </a:p>
        </p:txBody>
      </p:sp>
    </p:spTree>
    <p:extLst>
      <p:ext uri="{BB962C8B-B14F-4D97-AF65-F5344CB8AC3E}">
        <p14:creationId xmlns:p14="http://schemas.microsoft.com/office/powerpoint/2010/main" val="357021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60DA2-14BE-4DDA-97D1-8E264205F49C}"/>
              </a:ext>
            </a:extLst>
          </p:cNvPr>
          <p:cNvSpPr>
            <a:spLocks noGrp="1"/>
          </p:cNvSpPr>
          <p:nvPr>
            <p:ph type="title"/>
          </p:nvPr>
        </p:nvSpPr>
        <p:spPr/>
        <p:txBody>
          <a:bodyPr/>
          <a:lstStyle/>
          <a:p>
            <a:r>
              <a:rPr lang="en-GB">
                <a:ea typeface="+mj-lt"/>
                <a:cs typeface="+mj-lt"/>
              </a:rPr>
              <a:t>Cervical polyps </a:t>
            </a:r>
            <a:endParaRPr lang="en-US"/>
          </a:p>
        </p:txBody>
      </p:sp>
      <p:sp>
        <p:nvSpPr>
          <p:cNvPr id="3" name="Content Placeholder 2">
            <a:extLst>
              <a:ext uri="{FF2B5EF4-FFF2-40B4-BE49-F238E27FC236}">
                <a16:creationId xmlns:a16="http://schemas.microsoft.com/office/drawing/2014/main" xmlns="" id="{2BEF7F35-1393-49FD-B56E-E9BF790BC1C7}"/>
              </a:ext>
            </a:extLst>
          </p:cNvPr>
          <p:cNvSpPr>
            <a:spLocks noGrp="1"/>
          </p:cNvSpPr>
          <p:nvPr>
            <p:ph idx="1"/>
          </p:nvPr>
        </p:nvSpPr>
        <p:spPr>
          <a:xfrm>
            <a:off x="211707" y="1336795"/>
            <a:ext cx="8159869" cy="5515904"/>
          </a:xfrm>
        </p:spPr>
        <p:txBody>
          <a:bodyPr vert="horz" lIns="91440" tIns="45720" rIns="91440" bIns="45720" rtlCol="0" anchor="t">
            <a:normAutofit/>
          </a:bodyPr>
          <a:lstStyle/>
          <a:p>
            <a:r>
              <a:rPr lang="en-GB" dirty="0">
                <a:ea typeface="+mn-lt"/>
                <a:cs typeface="+mn-lt"/>
              </a:rPr>
              <a:t>Cervical polyps commonly occur during the reproductive years, especially after age 40 years and The aetiology is unknown.</a:t>
            </a:r>
            <a:endParaRPr lang="en-GB" dirty="0">
              <a:cs typeface="Calibri" panose="020F0502020204030204"/>
            </a:endParaRPr>
          </a:p>
          <a:p>
            <a:r>
              <a:rPr lang="en-GB" dirty="0">
                <a:ea typeface="+mn-lt"/>
                <a:cs typeface="+mn-lt"/>
              </a:rPr>
              <a:t>Two types : endocervical ( red) ectocervical (pink)</a:t>
            </a:r>
            <a:endParaRPr lang="en-GB" dirty="0">
              <a:cs typeface="Calibri" panose="020F0502020204030204"/>
            </a:endParaRPr>
          </a:p>
          <a:p>
            <a:r>
              <a:rPr lang="en-GB" dirty="0">
                <a:ea typeface="+mn-lt"/>
                <a:cs typeface="+mn-lt"/>
              </a:rPr>
              <a:t>Post coital bleeding or vaginal discharge is m c s</a:t>
            </a:r>
            <a:endParaRPr lang="en-GB" dirty="0"/>
          </a:p>
          <a:p>
            <a:r>
              <a:rPr lang="en-GB" dirty="0">
                <a:ea typeface="+mn-lt"/>
                <a:cs typeface="+mn-lt"/>
              </a:rPr>
              <a:t>In pregnancy polyps may develop due to hyper </a:t>
            </a:r>
            <a:r>
              <a:rPr lang="en-GB" dirty="0" err="1">
                <a:ea typeface="+mn-lt"/>
                <a:cs typeface="+mn-lt"/>
              </a:rPr>
              <a:t>estrogen</a:t>
            </a:r>
            <a:r>
              <a:rPr lang="en-GB" dirty="0">
                <a:ea typeface="+mn-lt"/>
                <a:cs typeface="+mn-lt"/>
              </a:rPr>
              <a:t> status </a:t>
            </a:r>
            <a:endParaRPr lang="en-GB" dirty="0"/>
          </a:p>
          <a:p>
            <a:r>
              <a:rPr lang="en-GB" dirty="0">
                <a:ea typeface="+mn-lt"/>
                <a:cs typeface="+mn-lt"/>
              </a:rPr>
              <a:t>there are no management guidelines available for pregnancy. Some electronic sources suggest removal of polyps in pregnancy while most experienced obstetricians would choose expectant management to avoid the problem of heavy bleeding</a:t>
            </a:r>
            <a:endParaRPr lang="en-GB" dirty="0"/>
          </a:p>
          <a:p>
            <a:endParaRPr lang="en-GB" dirty="0">
              <a:cs typeface="Calibri"/>
            </a:endParaRPr>
          </a:p>
        </p:txBody>
      </p:sp>
    </p:spTree>
    <p:extLst>
      <p:ext uri="{BB962C8B-B14F-4D97-AF65-F5344CB8AC3E}">
        <p14:creationId xmlns:p14="http://schemas.microsoft.com/office/powerpoint/2010/main" val="937968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EBDEF-8A00-4768-913D-0F579657D213}"/>
              </a:ext>
            </a:extLst>
          </p:cNvPr>
          <p:cNvSpPr>
            <a:spLocks noGrp="1"/>
          </p:cNvSpPr>
          <p:nvPr>
            <p:ph type="title"/>
          </p:nvPr>
        </p:nvSpPr>
        <p:spPr/>
        <p:txBody>
          <a:bodyPr/>
          <a:lstStyle/>
          <a:p>
            <a:r>
              <a:rPr lang="en-GB">
                <a:cs typeface="Calibri Light"/>
              </a:rPr>
              <a:t>Trauma</a:t>
            </a:r>
            <a:endParaRPr lang="en-GB"/>
          </a:p>
        </p:txBody>
      </p:sp>
      <p:sp>
        <p:nvSpPr>
          <p:cNvPr id="3" name="Content Placeholder 2">
            <a:extLst>
              <a:ext uri="{FF2B5EF4-FFF2-40B4-BE49-F238E27FC236}">
                <a16:creationId xmlns:a16="http://schemas.microsoft.com/office/drawing/2014/main" xmlns="" id="{9D4188D7-ED32-449E-92D0-9A8D5090AB1E}"/>
              </a:ext>
            </a:extLst>
          </p:cNvPr>
          <p:cNvSpPr>
            <a:spLocks noGrp="1"/>
          </p:cNvSpPr>
          <p:nvPr>
            <p:ph idx="1"/>
          </p:nvPr>
        </p:nvSpPr>
        <p:spPr/>
        <p:txBody>
          <a:bodyPr vert="horz" lIns="91440" tIns="45720" rIns="91440" bIns="45720" rtlCol="0" anchor="t">
            <a:normAutofit/>
          </a:bodyPr>
          <a:lstStyle/>
          <a:p>
            <a:r>
              <a:rPr lang="en-GB">
                <a:ea typeface="+mn-lt"/>
                <a:cs typeface="+mn-lt"/>
              </a:rPr>
              <a:t>Apparent from history (eg laceraton of the cenix or vegina due to istrumentaton or abuse, sometimes a complicaton of chorionic villus sampling or amniocentesis)</a:t>
            </a:r>
          </a:p>
          <a:p>
            <a:r>
              <a:rPr lang="en-GB">
                <a:ea typeface="+mn-lt"/>
                <a:cs typeface="+mn-lt"/>
              </a:rPr>
              <a:t> Cinical evaluation Question about possible domestic violence if appropriate</a:t>
            </a:r>
            <a:endParaRPr lang="en-GB">
              <a:cs typeface="Calibri"/>
            </a:endParaRPr>
          </a:p>
        </p:txBody>
      </p:sp>
    </p:spTree>
    <p:extLst>
      <p:ext uri="{BB962C8B-B14F-4D97-AF65-F5344CB8AC3E}">
        <p14:creationId xmlns:p14="http://schemas.microsoft.com/office/powerpoint/2010/main" val="253799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2592"/>
            <a:ext cx="7772400" cy="912823"/>
          </a:xfrm>
        </p:spPr>
        <p:txBody>
          <a:bodyPr>
            <a:noAutofit/>
          </a:bodyPr>
          <a:lstStyle/>
          <a:p>
            <a:r>
              <a:rPr lang="en-US" sz="8000" i="1" dirty="0" smtClean="0">
                <a:solidFill>
                  <a:schemeClr val="accent2">
                    <a:lumMod val="75000"/>
                  </a:schemeClr>
                </a:solidFill>
                <a:effectLst>
                  <a:outerShdw blurRad="38100" dist="38100" dir="2700000" algn="tl">
                    <a:srgbClr val="000000">
                      <a:alpha val="43137"/>
                    </a:srgbClr>
                  </a:outerShdw>
                </a:effectLst>
                <a:latin typeface="Elephant" pitchFamily="18" charset="0"/>
              </a:rPr>
              <a:t>Miscarriage</a:t>
            </a:r>
            <a:endParaRPr lang="en-US" sz="8000" i="1" dirty="0">
              <a:solidFill>
                <a:schemeClr val="accent2">
                  <a:lumMod val="75000"/>
                </a:schemeClr>
              </a:solidFill>
              <a:effectLst>
                <a:outerShdw blurRad="38100" dist="38100" dir="2700000" algn="tl">
                  <a:srgbClr val="000000">
                    <a:alpha val="43137"/>
                  </a:srgbClr>
                </a:outerShdw>
              </a:effectLst>
              <a:latin typeface="Elephant" pitchFamily="18" charset="0"/>
            </a:endParaRPr>
          </a:p>
        </p:txBody>
      </p:sp>
      <p:sp>
        <p:nvSpPr>
          <p:cNvPr id="5" name="Subtitle 2"/>
          <p:cNvSpPr>
            <a:spLocks noGrp="1"/>
          </p:cNvSpPr>
          <p:nvPr>
            <p:ph type="subTitle" idx="1"/>
          </p:nvPr>
        </p:nvSpPr>
        <p:spPr>
          <a:xfrm>
            <a:off x="1214414" y="4572008"/>
            <a:ext cx="6400800" cy="1357322"/>
          </a:xfrm>
        </p:spPr>
        <p:txBody>
          <a:bodyPr>
            <a:normAutofit/>
          </a:bodyPr>
          <a:lstStyle/>
          <a:p>
            <a:pPr>
              <a:defRPr/>
            </a:pPr>
            <a:r>
              <a:rPr lang="en-US" altLang="en-US" sz="2400" b="1" i="1" u="sng" dirty="0" smtClean="0">
                <a:solidFill>
                  <a:srgbClr val="002060"/>
                </a:solidFill>
                <a:effectLst>
                  <a:outerShdw blurRad="38100" dist="38100" dir="2700000" algn="tl">
                    <a:srgbClr val="000000">
                      <a:alpha val="43137"/>
                    </a:srgbClr>
                  </a:outerShdw>
                </a:effectLst>
                <a:latin typeface="Calibri Light" pitchFamily="34" charset="0"/>
              </a:rPr>
              <a:t>By: Michael K. </a:t>
            </a:r>
            <a:r>
              <a:rPr lang="en-US" altLang="en-US" sz="2400" b="1" i="1" u="sng" dirty="0" err="1" smtClean="0">
                <a:solidFill>
                  <a:srgbClr val="002060"/>
                </a:solidFill>
                <a:effectLst>
                  <a:outerShdw blurRad="38100" dist="38100" dir="2700000" algn="tl">
                    <a:srgbClr val="000000">
                      <a:alpha val="43137"/>
                    </a:srgbClr>
                  </a:outerShdw>
                </a:effectLst>
                <a:latin typeface="Calibri Light" pitchFamily="34" charset="0"/>
              </a:rPr>
              <a:t>Madani</a:t>
            </a:r>
            <a:endParaRPr lang="en-US" altLang="en-US" sz="2400" b="1" i="1" u="sng" dirty="0">
              <a:solidFill>
                <a:srgbClr val="002060"/>
              </a:solidFill>
              <a:effectLst>
                <a:outerShdw blurRad="38100" dist="38100" dir="2700000" algn="tl">
                  <a:srgbClr val="000000">
                    <a:alpha val="43137"/>
                  </a:srgbClr>
                </a:outerShdw>
              </a:effectLst>
              <a:latin typeface="Calibri Light" pitchFamily="34" charset="0"/>
            </a:endParaRPr>
          </a:p>
        </p:txBody>
      </p:sp>
    </p:spTree>
    <p:extLst>
      <p:ext uri="{BB962C8B-B14F-4D97-AF65-F5344CB8AC3E}">
        <p14:creationId xmlns:p14="http://schemas.microsoft.com/office/powerpoint/2010/main" val="2507866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effectLst>
                  <a:outerShdw blurRad="38100" dist="38100" dir="2700000" algn="tl">
                    <a:srgbClr val="000000">
                      <a:alpha val="43137"/>
                    </a:srgbClr>
                  </a:outerShdw>
                </a:effectLst>
              </a:rPr>
              <a:t>Definition </a:t>
            </a:r>
            <a:endParaRPr lang="en-US" b="1" i="1" u="sng"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rtl="0">
              <a:buNone/>
            </a:pPr>
            <a:r>
              <a:rPr lang="en-US" sz="2800" dirty="0" smtClean="0">
                <a:solidFill>
                  <a:srgbClr val="FF0000"/>
                </a:solidFill>
              </a:rPr>
              <a:t>- </a:t>
            </a:r>
            <a:r>
              <a:rPr lang="en-US" sz="2800" b="1" i="1" dirty="0" smtClean="0">
                <a:solidFill>
                  <a:srgbClr val="FF0000"/>
                </a:solidFill>
                <a:effectLst>
                  <a:outerShdw blurRad="38100" dist="38100" dir="2700000" algn="tl">
                    <a:srgbClr val="000000">
                      <a:alpha val="43137"/>
                    </a:srgbClr>
                  </a:outerShdw>
                </a:effectLst>
              </a:rPr>
              <a:t>Spontaneous miscarriage refers to a pregnancy that ends spontaneously before the fetus has reached viable gestational age. </a:t>
            </a:r>
          </a:p>
          <a:p>
            <a:pPr algn="just" rtl="0">
              <a:buNone/>
            </a:pPr>
            <a:r>
              <a:rPr lang="en-US" sz="2800" i="1" dirty="0" smtClean="0">
                <a:solidFill>
                  <a:srgbClr val="0070C0"/>
                </a:solidFill>
                <a:effectLst>
                  <a:outerShdw blurRad="38100" dist="38100" dir="2700000" algn="tl">
                    <a:srgbClr val="000000">
                      <a:alpha val="43137"/>
                    </a:srgbClr>
                  </a:outerShdw>
                </a:effectLst>
              </a:rPr>
              <a:t>The World Health Organization defines it as expulsion or extraction of an embryo or fetus weighing 500 g or less from its mother</a:t>
            </a:r>
          </a:p>
          <a:p>
            <a:pPr algn="just" rtl="0">
              <a:buNone/>
            </a:pPr>
            <a:r>
              <a:rPr lang="en-US" sz="2800" i="1" dirty="0" smtClean="0">
                <a:solidFill>
                  <a:srgbClr val="0070C0"/>
                </a:solidFill>
                <a:effectLst>
                  <a:outerShdw blurRad="38100" dist="38100" dir="2700000" algn="tl">
                    <a:srgbClr val="000000">
                      <a:alpha val="43137"/>
                    </a:srgbClr>
                  </a:outerShdw>
                </a:effectLst>
              </a:rPr>
              <a:t>In Jordan the age of viability is 24 weeks</a:t>
            </a:r>
            <a:endParaRPr lang="en-US" sz="2800"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495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Incidence</a:t>
            </a:r>
            <a:endParaRPr lang="en-US" b="1" dirty="0">
              <a:solidFill>
                <a:srgbClr val="FFC000"/>
              </a:solidFill>
            </a:endParaRPr>
          </a:p>
        </p:txBody>
      </p:sp>
      <p:sp>
        <p:nvSpPr>
          <p:cNvPr id="3" name="Content Placeholder 2"/>
          <p:cNvSpPr>
            <a:spLocks noGrp="1"/>
          </p:cNvSpPr>
          <p:nvPr>
            <p:ph idx="1"/>
          </p:nvPr>
        </p:nvSpPr>
        <p:spPr/>
        <p:txBody>
          <a:bodyPr>
            <a:normAutofit fontScale="92500"/>
          </a:bodyPr>
          <a:lstStyle/>
          <a:p>
            <a:pPr algn="just" rtl="0">
              <a:buNone/>
            </a:pPr>
            <a:r>
              <a:rPr lang="en-US" sz="3000" b="1" dirty="0" smtClean="0">
                <a:solidFill>
                  <a:srgbClr val="FF0000"/>
                </a:solidFill>
                <a:effectLst>
                  <a:outerShdw blurRad="38100" dist="38100" dir="2700000" algn="tl">
                    <a:srgbClr val="000000">
                      <a:alpha val="43137"/>
                    </a:srgbClr>
                  </a:outerShdw>
                </a:effectLst>
                <a:sym typeface="Wingdings" pitchFamily="2" charset="2"/>
              </a:rPr>
              <a:t> </a:t>
            </a:r>
            <a:r>
              <a:rPr lang="en-US" sz="3000" b="1" dirty="0" smtClean="0">
                <a:solidFill>
                  <a:srgbClr val="FF0000"/>
                </a:solidFill>
                <a:effectLst>
                  <a:outerShdw blurRad="38100" dist="38100" dir="2700000" algn="tl">
                    <a:srgbClr val="000000">
                      <a:alpha val="43137"/>
                    </a:srgbClr>
                  </a:outerShdw>
                </a:effectLst>
              </a:rPr>
              <a:t>Spontaneous miscarriage is the most common complication of early pregnancy. </a:t>
            </a:r>
          </a:p>
          <a:p>
            <a:pPr algn="just" rtl="0">
              <a:buNone/>
            </a:pPr>
            <a:r>
              <a:rPr lang="en-US" sz="2800" i="1" u="sng" dirty="0" smtClean="0">
                <a:solidFill>
                  <a:srgbClr val="FF0000"/>
                </a:solidFill>
              </a:rPr>
              <a:t>The frequency decreases with increasing gestational age</a:t>
            </a:r>
            <a:r>
              <a:rPr lang="en-US" sz="2800" i="1" u="sng" dirty="0" smtClean="0"/>
              <a:t>. </a:t>
            </a:r>
          </a:p>
          <a:p>
            <a:pPr algn="just" rtl="0">
              <a:buNone/>
            </a:pPr>
            <a:r>
              <a:rPr lang="en-US" sz="2800" dirty="0"/>
              <a:t>8</a:t>
            </a:r>
            <a:r>
              <a:rPr lang="en-US" sz="2800" dirty="0" smtClean="0"/>
              <a:t> </a:t>
            </a:r>
            <a:r>
              <a:rPr lang="en-US" sz="2800" dirty="0" smtClean="0"/>
              <a:t>to 20 percent of clinically recognized pregnancies under 20 weeks of gestation will undergo spontaneous miscarriage; 80 percent of these occur in the first 12 weeks of gestation. </a:t>
            </a:r>
          </a:p>
          <a:p>
            <a:pPr algn="just" rtl="0">
              <a:buNone/>
            </a:pPr>
            <a:r>
              <a:rPr lang="en-US" sz="2800" dirty="0" smtClean="0"/>
              <a:t>The overall risk after 15 weeks is low (about 0.6 percent) for chromosomally and structurally normal fetuses, but varies according to maternal age and ethnicity.</a:t>
            </a:r>
            <a:endParaRPr lang="en-US" sz="2800" dirty="0"/>
          </a:p>
        </p:txBody>
      </p:sp>
    </p:spTree>
    <p:extLst>
      <p:ext uri="{BB962C8B-B14F-4D97-AF65-F5344CB8AC3E}">
        <p14:creationId xmlns:p14="http://schemas.microsoft.com/office/powerpoint/2010/main" val="3677811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dirty="0" smtClean="0">
                <a:solidFill>
                  <a:srgbClr val="FFC000"/>
                </a:solidFill>
              </a:rPr>
              <a:t>Risk factors </a:t>
            </a:r>
            <a:endParaRPr lang="en-US" b="1" dirty="0">
              <a:solidFill>
                <a:srgbClr val="FFC000"/>
              </a:solidFill>
            </a:endParaRPr>
          </a:p>
        </p:txBody>
      </p:sp>
      <p:sp>
        <p:nvSpPr>
          <p:cNvPr id="3" name="Content Placeholder 2"/>
          <p:cNvSpPr>
            <a:spLocks noGrp="1"/>
          </p:cNvSpPr>
          <p:nvPr>
            <p:ph idx="1"/>
          </p:nvPr>
        </p:nvSpPr>
        <p:spPr>
          <a:xfrm>
            <a:off x="457200" y="609600"/>
            <a:ext cx="8229600" cy="6705600"/>
          </a:xfrm>
        </p:spPr>
        <p:txBody>
          <a:bodyPr>
            <a:normAutofit fontScale="25000" lnSpcReduction="20000"/>
          </a:bodyPr>
          <a:lstStyle/>
          <a:p>
            <a:pPr algn="just" rtl="0">
              <a:buNone/>
            </a:pPr>
            <a:r>
              <a:rPr lang="en-US" sz="8000" dirty="0" smtClean="0"/>
              <a:t>Age  — </a:t>
            </a:r>
            <a:r>
              <a:rPr lang="en-US" sz="8000" dirty="0" smtClean="0">
                <a:solidFill>
                  <a:srgbClr val="FF0000"/>
                </a:solidFill>
              </a:rPr>
              <a:t>Advancing maternal age is the most important risk factor for spontaneous miscarriage in healthy women. </a:t>
            </a:r>
            <a:endParaRPr lang="en-US" sz="8000" dirty="0">
              <a:solidFill>
                <a:srgbClr val="FF0000"/>
              </a:solidFill>
            </a:endParaRPr>
          </a:p>
          <a:p>
            <a:pPr algn="just" rtl="0">
              <a:buNone/>
            </a:pPr>
            <a:r>
              <a:rPr lang="en-US" sz="8000" dirty="0" smtClean="0"/>
              <a:t>Previous spontaneous abortion  — The risk of miscarriage in future pregnancy is approximately 20 percent after one miscarriage, 28 percent after two consecutive miscarriages, and 43 percent after three or more consecutive miscarriages. </a:t>
            </a:r>
          </a:p>
          <a:p>
            <a:pPr algn="just" rtl="0">
              <a:buNone/>
            </a:pPr>
            <a:r>
              <a:rPr lang="en-US" sz="8000" dirty="0" smtClean="0"/>
              <a:t>Smoking  — </a:t>
            </a:r>
          </a:p>
          <a:p>
            <a:pPr algn="just" rtl="0">
              <a:buNone/>
            </a:pPr>
            <a:r>
              <a:rPr lang="en-US" sz="8000" dirty="0" smtClean="0"/>
              <a:t>Alcohol  —  </a:t>
            </a:r>
          </a:p>
          <a:p>
            <a:pPr algn="just" rtl="0">
              <a:buNone/>
            </a:pPr>
            <a:r>
              <a:rPr lang="en-US" sz="8000" dirty="0" smtClean="0"/>
              <a:t>Cocaine  — </a:t>
            </a:r>
          </a:p>
          <a:p>
            <a:pPr algn="just" rtl="0">
              <a:buNone/>
            </a:pPr>
            <a:r>
              <a:rPr lang="en-US" sz="8000" dirty="0" smtClean="0"/>
              <a:t>Nonsteroidal </a:t>
            </a:r>
            <a:r>
              <a:rPr lang="en-US" sz="8000" dirty="0" err="1" smtClean="0"/>
              <a:t>antiinflammatory</a:t>
            </a:r>
            <a:r>
              <a:rPr lang="en-US" sz="8000" dirty="0" smtClean="0"/>
              <a:t> drugs  — </a:t>
            </a:r>
            <a:endParaRPr lang="en-US" sz="8000" dirty="0"/>
          </a:p>
          <a:p>
            <a:pPr algn="just" rtl="0">
              <a:buNone/>
            </a:pPr>
            <a:r>
              <a:rPr lang="en-US" sz="8000" dirty="0" smtClean="0"/>
              <a:t>Fever  — </a:t>
            </a:r>
          </a:p>
          <a:p>
            <a:pPr algn="just" rtl="0">
              <a:buNone/>
            </a:pPr>
            <a:r>
              <a:rPr lang="en-US" sz="8000" dirty="0" smtClean="0"/>
              <a:t>Caffeine  — </a:t>
            </a:r>
          </a:p>
          <a:p>
            <a:pPr algn="just" rtl="0">
              <a:buNone/>
            </a:pPr>
            <a:r>
              <a:rPr lang="en-US" sz="8000" dirty="0" smtClean="0"/>
              <a:t>Prolonged time to pregnancy  — </a:t>
            </a:r>
          </a:p>
          <a:p>
            <a:pPr algn="just" rtl="0">
              <a:buNone/>
            </a:pPr>
            <a:r>
              <a:rPr lang="en-US" sz="8000" dirty="0" smtClean="0"/>
              <a:t>Low-folate level  —</a:t>
            </a:r>
          </a:p>
          <a:p>
            <a:pPr algn="just" rtl="0">
              <a:buNone/>
            </a:pPr>
            <a:r>
              <a:rPr lang="en-US" sz="8000" dirty="0" smtClean="0"/>
              <a:t>Maternal weight  — </a:t>
            </a:r>
            <a:r>
              <a:rPr lang="en-US" sz="8000" dirty="0" err="1" smtClean="0"/>
              <a:t>Prepregnancy</a:t>
            </a:r>
            <a:r>
              <a:rPr lang="en-US" sz="8000" dirty="0" smtClean="0"/>
              <a:t> body mass index less than 18.5 or above 25 kg/m2 has been associated with an increased risk of infertility and miscarriage</a:t>
            </a:r>
          </a:p>
          <a:p>
            <a:pPr algn="just" rtl="0">
              <a:buNone/>
            </a:pPr>
            <a:r>
              <a:rPr lang="en-US" sz="8000" dirty="0" smtClean="0"/>
              <a:t>Celiac disease  — Untreated celiac disease may be associated with a higher risk</a:t>
            </a:r>
          </a:p>
          <a:p>
            <a:pPr algn="just" rtl="0">
              <a:buNone/>
            </a:pPr>
            <a:endParaRPr lang="en-US" dirty="0"/>
          </a:p>
        </p:txBody>
      </p:sp>
    </p:spTree>
    <p:extLst>
      <p:ext uri="{BB962C8B-B14F-4D97-AF65-F5344CB8AC3E}">
        <p14:creationId xmlns:p14="http://schemas.microsoft.com/office/powerpoint/2010/main" val="2796020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normAutofit fontScale="90000"/>
          </a:bodyPr>
          <a:lstStyle/>
          <a:p>
            <a:r>
              <a:rPr lang="en-US" b="1" i="1" dirty="0" smtClean="0">
                <a:solidFill>
                  <a:srgbClr val="FFC000"/>
                </a:solidFill>
                <a:effectLst>
                  <a:outerShdw blurRad="38100" dist="38100" dir="2700000" algn="tl">
                    <a:srgbClr val="000000">
                      <a:alpha val="43137"/>
                    </a:srgbClr>
                  </a:outerShdw>
                </a:effectLst>
              </a:rPr>
              <a:t>Etiology</a:t>
            </a:r>
            <a:endParaRPr lang="en-US" b="1" i="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685800"/>
            <a:ext cx="8229600" cy="6324600"/>
          </a:xfrm>
        </p:spPr>
        <p:txBody>
          <a:bodyPr>
            <a:noAutofit/>
          </a:bodyPr>
          <a:lstStyle/>
          <a:p>
            <a:pPr algn="just" rtl="0">
              <a:buNone/>
            </a:pPr>
            <a:r>
              <a:rPr lang="en-US" sz="2000" dirty="0" smtClean="0">
                <a:solidFill>
                  <a:srgbClr val="FF0000"/>
                </a:solidFill>
              </a:rPr>
              <a:t>Chromosomal abnormalities</a:t>
            </a:r>
            <a:r>
              <a:rPr lang="en-US" sz="1600" dirty="0" smtClean="0">
                <a:solidFill>
                  <a:srgbClr val="FF0000"/>
                </a:solidFill>
              </a:rPr>
              <a:t> </a:t>
            </a:r>
            <a:r>
              <a:rPr lang="en-US" sz="1600" dirty="0" smtClean="0"/>
              <a:t> —  account for approximately 50 percent of all miscarriages. </a:t>
            </a:r>
          </a:p>
          <a:p>
            <a:pPr marL="400050" lvl="1" indent="0" algn="just" rtl="0"/>
            <a:r>
              <a:rPr lang="en-US" sz="1600" dirty="0" smtClean="0"/>
              <a:t>The earlier the gestational age at abortion, the higher the incidence of cytogenetic defects:</a:t>
            </a:r>
          </a:p>
          <a:p>
            <a:pPr lvl="1" algn="just" rtl="0"/>
            <a:r>
              <a:rPr lang="en-US" sz="1600" dirty="0" smtClean="0"/>
              <a:t>Autosomal </a:t>
            </a:r>
            <a:r>
              <a:rPr lang="en-US" sz="1600" dirty="0" err="1" smtClean="0"/>
              <a:t>trisomies</a:t>
            </a:r>
            <a:r>
              <a:rPr lang="en-US" sz="1600" dirty="0" smtClean="0"/>
              <a:t> — 52 percent: Trisomy 16 is the most common autosomal trisomy.  </a:t>
            </a:r>
          </a:p>
          <a:p>
            <a:pPr lvl="1" algn="just" rtl="0"/>
            <a:r>
              <a:rPr lang="en-US" sz="1600" dirty="0" smtClean="0"/>
              <a:t>Monosomy X (Turner syndrome) — 19 percent </a:t>
            </a:r>
          </a:p>
          <a:p>
            <a:pPr lvl="1" algn="just" rtl="0"/>
            <a:r>
              <a:rPr lang="en-US" sz="1600" dirty="0" smtClean="0"/>
              <a:t>Polyploidies — 22 percent </a:t>
            </a:r>
          </a:p>
          <a:p>
            <a:pPr lvl="1" algn="just" rtl="0"/>
            <a:r>
              <a:rPr lang="en-US" sz="1600" dirty="0" smtClean="0"/>
              <a:t>Other — 7 percent </a:t>
            </a:r>
          </a:p>
          <a:p>
            <a:pPr algn="just" rtl="0">
              <a:buNone/>
            </a:pPr>
            <a:r>
              <a:rPr lang="en-US" sz="2000" dirty="0" smtClean="0">
                <a:solidFill>
                  <a:srgbClr val="FF0000"/>
                </a:solidFill>
              </a:rPr>
              <a:t>Congenital anomalies</a:t>
            </a:r>
            <a:r>
              <a:rPr lang="en-US" sz="2000" dirty="0" smtClean="0"/>
              <a:t> </a:t>
            </a:r>
            <a:r>
              <a:rPr lang="en-US" sz="1600" dirty="0" smtClean="0"/>
              <a:t> — </a:t>
            </a:r>
          </a:p>
          <a:p>
            <a:pPr algn="just" rtl="0">
              <a:buNone/>
            </a:pPr>
            <a:r>
              <a:rPr lang="en-US" sz="2000" dirty="0" smtClean="0">
                <a:solidFill>
                  <a:srgbClr val="FF0000"/>
                </a:solidFill>
              </a:rPr>
              <a:t>Trauma </a:t>
            </a:r>
            <a:r>
              <a:rPr lang="en-US" sz="1600" dirty="0" smtClean="0">
                <a:solidFill>
                  <a:srgbClr val="FF0000"/>
                </a:solidFill>
              </a:rPr>
              <a:t> </a:t>
            </a:r>
            <a:r>
              <a:rPr lang="en-US" sz="1600" dirty="0" smtClean="0"/>
              <a:t>— Invasive intrauterine procedures/trauma, such as chorionic </a:t>
            </a:r>
            <a:r>
              <a:rPr lang="en-US" sz="1600" dirty="0" err="1" smtClean="0"/>
              <a:t>villus</a:t>
            </a:r>
            <a:r>
              <a:rPr lang="en-US" sz="1600" dirty="0" smtClean="0"/>
              <a:t> sampling and amniocentesis</a:t>
            </a:r>
          </a:p>
          <a:p>
            <a:pPr algn="just" rtl="0">
              <a:buNone/>
            </a:pPr>
            <a:r>
              <a:rPr lang="en-US" sz="2000" dirty="0" smtClean="0">
                <a:solidFill>
                  <a:srgbClr val="FF0000"/>
                </a:solidFill>
              </a:rPr>
              <a:t>Host factors</a:t>
            </a:r>
            <a:r>
              <a:rPr lang="en-US" sz="2000" dirty="0" smtClean="0"/>
              <a:t> </a:t>
            </a:r>
            <a:r>
              <a:rPr lang="en-US" sz="1600" dirty="0" smtClean="0"/>
              <a:t> — As an example, congenital or acquired uterine abnormalities (</a:t>
            </a:r>
            <a:r>
              <a:rPr lang="en-US" sz="1600" dirty="0" err="1" smtClean="0"/>
              <a:t>eg</a:t>
            </a:r>
            <a:r>
              <a:rPr lang="en-US" sz="1600" dirty="0" smtClean="0"/>
              <a:t>, uterine septum, submucosal leiomyoma, intrauterine adhesions) </a:t>
            </a:r>
          </a:p>
          <a:p>
            <a:pPr algn="just" rtl="0">
              <a:buNone/>
            </a:pPr>
            <a:r>
              <a:rPr lang="en-US" sz="2000" dirty="0" smtClean="0">
                <a:solidFill>
                  <a:srgbClr val="FF0000"/>
                </a:solidFill>
              </a:rPr>
              <a:t>Acute maternal infection </a:t>
            </a:r>
            <a:r>
              <a:rPr lang="en-US" sz="1600" dirty="0" smtClean="0"/>
              <a:t>with any of a large number of organisms (</a:t>
            </a:r>
            <a:r>
              <a:rPr lang="en-US" sz="1600" dirty="0" err="1" smtClean="0"/>
              <a:t>eg</a:t>
            </a:r>
            <a:r>
              <a:rPr lang="en-US" sz="1600" dirty="0" smtClean="0"/>
              <a:t>, Listeria monocytogenes, Toxoplasma </a:t>
            </a:r>
            <a:r>
              <a:rPr lang="en-US" sz="1600" dirty="0" err="1" smtClean="0"/>
              <a:t>gondii</a:t>
            </a:r>
            <a:r>
              <a:rPr lang="en-US" sz="1600" dirty="0" smtClean="0"/>
              <a:t>, parvovirus B19, rubella, herpes simplex, cytomegalovirus, lymphocytic </a:t>
            </a:r>
            <a:r>
              <a:rPr lang="en-US" sz="1600" dirty="0" err="1" smtClean="0"/>
              <a:t>choriomeningitis</a:t>
            </a:r>
            <a:r>
              <a:rPr lang="en-US" sz="1600" dirty="0" smtClean="0"/>
              <a:t> virus) can lead to abortion from fetal or placental infection </a:t>
            </a:r>
            <a:r>
              <a:rPr lang="en-US" sz="1600" dirty="0" err="1" smtClean="0"/>
              <a:t>i.e</a:t>
            </a:r>
            <a:r>
              <a:rPr lang="en-US" sz="1600" dirty="0" smtClean="0"/>
              <a:t>: TORCH infection. </a:t>
            </a:r>
          </a:p>
          <a:p>
            <a:pPr algn="just" rtl="0">
              <a:buNone/>
            </a:pPr>
            <a:r>
              <a:rPr lang="en-US" sz="2000" dirty="0" smtClean="0">
                <a:solidFill>
                  <a:srgbClr val="FF0000"/>
                </a:solidFill>
              </a:rPr>
              <a:t>Maternal </a:t>
            </a:r>
            <a:r>
              <a:rPr lang="en-US" sz="2000" dirty="0" err="1" smtClean="0">
                <a:solidFill>
                  <a:srgbClr val="FF0000"/>
                </a:solidFill>
              </a:rPr>
              <a:t>endocrinopathies</a:t>
            </a:r>
            <a:r>
              <a:rPr lang="en-US" sz="2000" dirty="0" smtClean="0">
                <a:solidFill>
                  <a:srgbClr val="FF0000"/>
                </a:solidFill>
              </a:rPr>
              <a:t> </a:t>
            </a:r>
            <a:r>
              <a:rPr lang="en-US" sz="1600" dirty="0" smtClean="0"/>
              <a:t>(</a:t>
            </a:r>
            <a:r>
              <a:rPr lang="en-US" sz="1600" dirty="0" err="1" smtClean="0"/>
              <a:t>eg</a:t>
            </a:r>
            <a:r>
              <a:rPr lang="en-US" sz="1600" dirty="0" smtClean="0"/>
              <a:t>, thyroid dysfunction, Cushing's syndrome, polycystic ovary syndrome) </a:t>
            </a:r>
          </a:p>
          <a:p>
            <a:pPr algn="just" rtl="0">
              <a:buNone/>
            </a:pPr>
            <a:r>
              <a:rPr lang="en-US" sz="2000" dirty="0" smtClean="0">
                <a:solidFill>
                  <a:srgbClr val="FF0000"/>
                </a:solidFill>
              </a:rPr>
              <a:t>A</a:t>
            </a:r>
            <a:r>
              <a:rPr lang="en-US" sz="2000" dirty="0" smtClean="0"/>
              <a:t> </a:t>
            </a:r>
            <a:r>
              <a:rPr lang="en-US" sz="2000" dirty="0" smtClean="0">
                <a:solidFill>
                  <a:srgbClr val="FF0000"/>
                </a:solidFill>
              </a:rPr>
              <a:t>hypercoagulable state </a:t>
            </a:r>
            <a:r>
              <a:rPr lang="en-US" sz="1600" dirty="0" smtClean="0"/>
              <a:t>due to inherited or acquired thrombophilia and abnormalities of the immune system (</a:t>
            </a:r>
            <a:r>
              <a:rPr lang="en-US" sz="1600" dirty="0" err="1" smtClean="0"/>
              <a:t>eg</a:t>
            </a:r>
            <a:r>
              <a:rPr lang="en-US" sz="1600" dirty="0" smtClean="0"/>
              <a:t>, systemic lupus erythematosus, antiphospholipid syndrome)</a:t>
            </a:r>
          </a:p>
          <a:p>
            <a:pPr algn="just" rtl="0"/>
            <a:r>
              <a:rPr lang="en-US" sz="2000" dirty="0" smtClean="0">
                <a:solidFill>
                  <a:srgbClr val="FF0000"/>
                </a:solidFill>
              </a:rPr>
              <a:t>Unexplained</a:t>
            </a:r>
            <a:r>
              <a:rPr lang="en-US" sz="2000" dirty="0" smtClean="0"/>
              <a:t> </a:t>
            </a:r>
            <a:r>
              <a:rPr lang="en-US" sz="1600" dirty="0" smtClean="0"/>
              <a:t> —</a:t>
            </a:r>
            <a:endParaRPr lang="en-US" sz="1600" dirty="0"/>
          </a:p>
        </p:txBody>
      </p:sp>
    </p:spTree>
    <p:extLst>
      <p:ext uri="{BB962C8B-B14F-4D97-AF65-F5344CB8AC3E}">
        <p14:creationId xmlns:p14="http://schemas.microsoft.com/office/powerpoint/2010/main" val="145476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pPr algn="ctr"/>
            <a:r>
              <a:rPr lang="en-US" b="1" dirty="0" smtClean="0">
                <a:solidFill>
                  <a:schemeClr val="tx1">
                    <a:lumMod val="95000"/>
                    <a:lumOff val="5000"/>
                  </a:schemeClr>
                </a:solidFill>
              </a:rPr>
              <a:t>INCIDENCE AND EPIDEMIOLOGY</a:t>
            </a:r>
            <a:endParaRPr lang="en-US" b="1" dirty="0">
              <a:solidFill>
                <a:schemeClr val="tx1">
                  <a:lumMod val="95000"/>
                  <a:lumOff val="5000"/>
                </a:schemeClr>
              </a:solidFill>
            </a:endParaRPr>
          </a:p>
        </p:txBody>
      </p:sp>
      <p:sp>
        <p:nvSpPr>
          <p:cNvPr id="3" name="Content Placeholder 2"/>
          <p:cNvSpPr>
            <a:spLocks noGrp="1"/>
          </p:cNvSpPr>
          <p:nvPr>
            <p:ph idx="1"/>
          </p:nvPr>
        </p:nvSpPr>
        <p:spPr>
          <a:xfrm>
            <a:off x="609600" y="990600"/>
            <a:ext cx="7924800" cy="5105400"/>
          </a:xfrm>
        </p:spPr>
        <p:txBody>
          <a:bodyPr>
            <a:normAutofit lnSpcReduction="10000"/>
          </a:bodyPr>
          <a:lstStyle/>
          <a:p>
            <a:pPr marL="0" indent="0" algn="l">
              <a:buNone/>
            </a:pPr>
            <a:endParaRPr lang="en-US" sz="1800" dirty="0"/>
          </a:p>
          <a:p>
            <a:pPr marL="0" indent="0" algn="l">
              <a:buNone/>
            </a:pPr>
            <a:r>
              <a:rPr lang="en-US" sz="2400" dirty="0" smtClean="0"/>
              <a:t>The </a:t>
            </a:r>
            <a:r>
              <a:rPr lang="en-US" sz="2400" dirty="0"/>
              <a:t>prevalence of ectopic pregnancy among women who go to an emergency department with first trimester bleeding, pain, or both ranges from six to 16 percent </a:t>
            </a:r>
            <a:endParaRPr lang="en-US" sz="2400" dirty="0" smtClean="0"/>
          </a:p>
          <a:p>
            <a:pPr marL="0" indent="0" algn="l">
              <a:buNone/>
            </a:pPr>
            <a:endParaRPr lang="en-US" sz="2400" dirty="0" smtClean="0"/>
          </a:p>
          <a:p>
            <a:pPr marL="0" indent="0" algn="l">
              <a:buNone/>
            </a:pPr>
            <a:r>
              <a:rPr lang="en-US" sz="2400" dirty="0" smtClean="0"/>
              <a:t>Ectopic pregnancy occurs with some seasonal variation and is most common in June and December</a:t>
            </a:r>
          </a:p>
          <a:p>
            <a:pPr marL="0" indent="0" algn="l">
              <a:buNone/>
            </a:pPr>
            <a:endParaRPr lang="en-US" sz="2400" dirty="0" smtClean="0"/>
          </a:p>
          <a:p>
            <a:pPr marL="0" indent="0" algn="l">
              <a:buNone/>
            </a:pPr>
            <a:r>
              <a:rPr lang="en-US" sz="2400" dirty="0" smtClean="0"/>
              <a:t>The ectopic pregnancy maternal mortality ratio declined by 57 percent between the periods of 1980 to 1984 and 2003 to 2007, from 1.15 to 0.50 deaths per 100,000 live births. The mortality ratio was 6.8 times higher for African Americans than whites and 3.5 times higher for women older than 35 years than those younger than 25 years during 2003 to 2007</a:t>
            </a:r>
            <a:r>
              <a:rPr lang="en-US" sz="1800" dirty="0" smtClean="0"/>
              <a:t>.</a:t>
            </a:r>
            <a:endParaRPr lang="en-US" sz="1800" dirty="0"/>
          </a:p>
        </p:txBody>
      </p:sp>
    </p:spTree>
    <p:extLst>
      <p:ext uri="{BB962C8B-B14F-4D97-AF65-F5344CB8AC3E}">
        <p14:creationId xmlns:p14="http://schemas.microsoft.com/office/powerpoint/2010/main" val="376594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55" y="0"/>
            <a:ext cx="5822602" cy="377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684165"/>
            <a:ext cx="4347734" cy="317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82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924800" cy="731838"/>
          </a:xfrm>
        </p:spPr>
        <p:txBody>
          <a:bodyPr>
            <a:normAutofit fontScale="90000"/>
          </a:bodyPr>
          <a:lstStyle/>
          <a:p>
            <a:r>
              <a:rPr lang="en-US" b="1" i="1" dirty="0" smtClean="0">
                <a:solidFill>
                  <a:srgbClr val="0070C0"/>
                </a:solidFill>
                <a:effectLst>
                  <a:outerShdw blurRad="38100" dist="38100" dir="2700000" algn="tl">
                    <a:srgbClr val="000000">
                      <a:alpha val="43137"/>
                    </a:srgbClr>
                  </a:outerShdw>
                </a:effectLst>
              </a:rPr>
              <a:t>Clinical manifestation and diagnosis</a:t>
            </a:r>
            <a:endParaRPr lang="en-US" b="1" i="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62000"/>
            <a:ext cx="8229600" cy="6096000"/>
          </a:xfrm>
        </p:spPr>
        <p:txBody>
          <a:bodyPr>
            <a:normAutofit lnSpcReduction="10000"/>
          </a:bodyPr>
          <a:lstStyle/>
          <a:p>
            <a:pPr algn="l" rtl="0"/>
            <a:r>
              <a:rPr lang="en-US" sz="2800" b="1" dirty="0" smtClean="0">
                <a:solidFill>
                  <a:srgbClr val="FFC000"/>
                </a:solidFill>
                <a:effectLst>
                  <a:outerShdw blurRad="38100" dist="38100" dir="2700000" algn="tl">
                    <a:srgbClr val="000000">
                      <a:alpha val="43137"/>
                    </a:srgbClr>
                  </a:outerShdw>
                </a:effectLst>
              </a:rPr>
              <a:t>Threatened miscarriage</a:t>
            </a:r>
            <a:r>
              <a:rPr lang="en-US" sz="2400" dirty="0" smtClean="0">
                <a:effectLst>
                  <a:outerShdw blurRad="38100" dist="38100" dir="2700000" algn="tl">
                    <a:srgbClr val="000000">
                      <a:alpha val="43137"/>
                    </a:srgbClr>
                  </a:outerShdw>
                </a:effectLst>
              </a:rPr>
              <a:t>: </a:t>
            </a:r>
          </a:p>
          <a:p>
            <a:pPr algn="just" rtl="0"/>
            <a:r>
              <a:rPr lang="en-US" sz="2400" dirty="0" smtClean="0"/>
              <a:t>Bleeding through a closed cervical </a:t>
            </a:r>
            <a:r>
              <a:rPr lang="en-US" sz="2400" dirty="0" err="1" smtClean="0"/>
              <a:t>os</a:t>
            </a:r>
            <a:r>
              <a:rPr lang="en-US" sz="2400" dirty="0" smtClean="0"/>
              <a:t> in the first half of pregnancy. </a:t>
            </a:r>
          </a:p>
          <a:p>
            <a:pPr algn="just" rtl="0"/>
            <a:r>
              <a:rPr lang="en-US" sz="2400" dirty="0" smtClean="0"/>
              <a:t>The </a:t>
            </a:r>
            <a:r>
              <a:rPr lang="en-US" sz="2400" b="1" dirty="0" smtClean="0">
                <a:solidFill>
                  <a:schemeClr val="accent5">
                    <a:lumMod val="75000"/>
                  </a:schemeClr>
                </a:solidFill>
              </a:rPr>
              <a:t>bleeding is often painless</a:t>
            </a:r>
            <a:r>
              <a:rPr lang="en-US" sz="2400" dirty="0" smtClean="0"/>
              <a:t>, but may be accompanied by </a:t>
            </a:r>
            <a:r>
              <a:rPr lang="en-US" sz="2400" dirty="0" smtClean="0">
                <a:solidFill>
                  <a:schemeClr val="accent5">
                    <a:lumMod val="75000"/>
                  </a:schemeClr>
                </a:solidFill>
              </a:rPr>
              <a:t>minimal/mild suprapubic pain</a:t>
            </a:r>
            <a:r>
              <a:rPr lang="en-US" sz="2400" dirty="0" smtClean="0"/>
              <a:t>. </a:t>
            </a:r>
          </a:p>
          <a:p>
            <a:pPr algn="just" rtl="0"/>
            <a:r>
              <a:rPr lang="en-US" dirty="0" smtClean="0">
                <a:solidFill>
                  <a:srgbClr val="FF0000"/>
                </a:solidFill>
              </a:rPr>
              <a:t>On examination</a:t>
            </a:r>
            <a:r>
              <a:rPr lang="en-US" sz="2400" dirty="0"/>
              <a:t>:</a:t>
            </a:r>
            <a:r>
              <a:rPr lang="en-US" sz="2400" dirty="0" smtClean="0"/>
              <a:t> the uterine size is appropriate for gestational age and the cervix is long and closed. Fetal cardiac activity is detectable by ultrasound or Doppler examination if the gestation is sufficiently advanced. The exact etiology of bleeding often cannot be determined and is frequently attributed to marginal separation of the placenta. </a:t>
            </a:r>
          </a:p>
          <a:p>
            <a:pPr algn="just" rtl="0"/>
            <a:r>
              <a:rPr lang="en-US" sz="2400" dirty="0" smtClean="0"/>
              <a:t>90 to 96 percent of pregnancies with both fetal cardiac activity and vaginal bleeding at 7 to 11 weeks of gestation will result in an ongoing pregnancy, with the higher success rate occurring at the later gestational ages</a:t>
            </a:r>
            <a:r>
              <a:rPr lang="en-US" dirty="0" smtClean="0"/>
              <a:t>. </a:t>
            </a:r>
          </a:p>
          <a:p>
            <a:endParaRPr lang="en-US" dirty="0"/>
          </a:p>
        </p:txBody>
      </p:sp>
    </p:spTree>
    <p:extLst>
      <p:ext uri="{BB962C8B-B14F-4D97-AF65-F5344CB8AC3E}">
        <p14:creationId xmlns:p14="http://schemas.microsoft.com/office/powerpoint/2010/main" val="3572853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09638"/>
            <a:ext cx="7924800" cy="5305444"/>
          </a:xfrm>
        </p:spPr>
        <p:txBody>
          <a:bodyPr>
            <a:normAutofit/>
          </a:bodyPr>
          <a:lstStyle/>
          <a:p>
            <a:pPr algn="just" rtl="0"/>
            <a:r>
              <a:rPr lang="en-US" sz="2400" dirty="0" smtClean="0"/>
              <a:t>Women with threatened miscarriage have traditionally been </a:t>
            </a:r>
            <a:r>
              <a:rPr lang="en-US" sz="2400" b="1" u="sng" dirty="0" smtClean="0">
                <a:solidFill>
                  <a:srgbClr val="7030A0"/>
                </a:solidFill>
                <a:effectLst>
                  <a:outerShdw blurRad="38100" dist="38100" dir="2700000" algn="tl">
                    <a:srgbClr val="000000">
                      <a:alpha val="43137"/>
                    </a:srgbClr>
                  </a:outerShdw>
                </a:effectLst>
              </a:rPr>
              <a:t>managed by observation</a:t>
            </a:r>
            <a:r>
              <a:rPr lang="en-US" sz="2400" b="1" dirty="0" smtClean="0">
                <a:solidFill>
                  <a:srgbClr val="7030A0"/>
                </a:solidFill>
                <a:effectLst>
                  <a:outerShdw blurRad="38100" dist="38100" dir="2700000" algn="tl">
                    <a:srgbClr val="000000">
                      <a:alpha val="43137"/>
                    </a:srgbClr>
                  </a:outerShdw>
                </a:effectLst>
              </a:rPr>
              <a:t> </a:t>
            </a:r>
            <a:r>
              <a:rPr lang="en-US" sz="2400" dirty="0" smtClean="0"/>
              <a:t>until their symptoms resolve, </a:t>
            </a:r>
          </a:p>
          <a:p>
            <a:pPr algn="just" rtl="0"/>
            <a:r>
              <a:rPr lang="en-US" sz="2400" dirty="0" smtClean="0"/>
              <a:t>The use of </a:t>
            </a:r>
            <a:r>
              <a:rPr lang="en-US" sz="2400" dirty="0" err="1" smtClean="0"/>
              <a:t>progestins</a:t>
            </a:r>
            <a:r>
              <a:rPr lang="en-US" sz="2400" dirty="0" smtClean="0"/>
              <a:t> to reduce the risk of miscarriage among women with threatened miscarriage is controversial. </a:t>
            </a:r>
          </a:p>
          <a:p>
            <a:pPr algn="just" rtl="0"/>
            <a:r>
              <a:rPr lang="en-US" sz="2400" dirty="0" smtClean="0"/>
              <a:t>Bed rest is commonly recommended, but randomized trials have not found that bed rest at home or in the hospital is beneficial in preventing fetal loss in women with threatened spontaneous miscarriage. </a:t>
            </a:r>
          </a:p>
          <a:p>
            <a:pPr algn="just" rtl="0"/>
            <a:r>
              <a:rPr lang="en-US" sz="2400" dirty="0" smtClean="0"/>
              <a:t>Abstinence from sexual intercourse is also typically advised, although there are no data to support this. </a:t>
            </a:r>
          </a:p>
          <a:p>
            <a:pPr algn="just" rtl="0"/>
            <a:endParaRPr lang="en-US" dirty="0" smtClean="0"/>
          </a:p>
          <a:p>
            <a:endParaRPr lang="en-US" dirty="0"/>
          </a:p>
        </p:txBody>
      </p:sp>
    </p:spTree>
    <p:extLst>
      <p:ext uri="{BB962C8B-B14F-4D97-AF65-F5344CB8AC3E}">
        <p14:creationId xmlns:p14="http://schemas.microsoft.com/office/powerpoint/2010/main" val="477876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924800" cy="4114800"/>
          </a:xfrm>
        </p:spPr>
        <p:txBody>
          <a:bodyPr/>
          <a:lstStyle/>
          <a:p>
            <a:pPr marL="0" indent="0" algn="l" rtl="0">
              <a:buNone/>
            </a:pPr>
            <a:r>
              <a:rPr lang="en-US" sz="2800" b="1" i="1" dirty="0" smtClean="0">
                <a:solidFill>
                  <a:srgbClr val="FFC000"/>
                </a:solidFill>
                <a:effectLst>
                  <a:outerShdw blurRad="38100" dist="38100" dir="2700000" algn="tl">
                    <a:srgbClr val="000000">
                      <a:alpha val="43137"/>
                    </a:srgbClr>
                  </a:outerShdw>
                </a:effectLst>
              </a:rPr>
              <a:t>Inevitable miscarriage :</a:t>
            </a:r>
          </a:p>
          <a:p>
            <a:pPr algn="l" rtl="0"/>
            <a:endParaRPr lang="en-US" sz="2800" b="1" dirty="0" smtClean="0">
              <a:solidFill>
                <a:srgbClr val="FFC000"/>
              </a:solidFill>
            </a:endParaRPr>
          </a:p>
          <a:p>
            <a:pPr algn="l" rtl="0"/>
            <a:r>
              <a:rPr lang="en-US" sz="2400" b="1" dirty="0" smtClean="0"/>
              <a:t>When</a:t>
            </a:r>
            <a:r>
              <a:rPr lang="en-US" sz="2400" dirty="0" smtClean="0"/>
              <a:t> </a:t>
            </a:r>
            <a:r>
              <a:rPr lang="en-US" sz="2400" b="1" dirty="0" smtClean="0"/>
              <a:t>miscarriage is imminent, bleeding increases, painful uterine cramps/contractions reach peak intensity, and the cervix is dilated</a:t>
            </a:r>
            <a:r>
              <a:rPr lang="en-US" sz="2400" dirty="0" smtClean="0"/>
              <a:t>. </a:t>
            </a:r>
          </a:p>
          <a:p>
            <a:pPr algn="l" rtl="0"/>
            <a:r>
              <a:rPr lang="en-US" sz="2400" b="1" dirty="0" smtClean="0"/>
              <a:t>The gestational tissue can often be felt or visualized through the internal cervical </a:t>
            </a:r>
            <a:r>
              <a:rPr lang="en-US" sz="2400" b="1" dirty="0" err="1" smtClean="0"/>
              <a:t>os</a:t>
            </a:r>
            <a:r>
              <a:rPr lang="en-US" sz="2400" b="1" dirty="0" smtClean="0"/>
              <a:t>. </a:t>
            </a:r>
          </a:p>
          <a:p>
            <a:pPr algn="l" rtl="0"/>
            <a:endParaRPr lang="en-US" sz="2400" b="1" dirty="0"/>
          </a:p>
        </p:txBody>
      </p:sp>
    </p:spTree>
    <p:extLst>
      <p:ext uri="{BB962C8B-B14F-4D97-AF65-F5344CB8AC3E}">
        <p14:creationId xmlns:p14="http://schemas.microsoft.com/office/powerpoint/2010/main" val="932939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924800" cy="4114800"/>
          </a:xfrm>
        </p:spPr>
        <p:txBody>
          <a:bodyPr>
            <a:normAutofit/>
          </a:bodyPr>
          <a:lstStyle/>
          <a:p>
            <a:pPr marL="0" indent="0" algn="l" rtl="0">
              <a:buNone/>
            </a:pPr>
            <a:r>
              <a:rPr lang="en-US" sz="2800" b="1" i="1" dirty="0" smtClean="0">
                <a:solidFill>
                  <a:srgbClr val="FFC000"/>
                </a:solidFill>
                <a:effectLst>
                  <a:outerShdw blurRad="38100" dist="38100" dir="2700000" algn="tl">
                    <a:srgbClr val="000000">
                      <a:alpha val="43137"/>
                    </a:srgbClr>
                  </a:outerShdw>
                </a:effectLst>
              </a:rPr>
              <a:t>Complete miscarriage:</a:t>
            </a:r>
            <a:r>
              <a:rPr lang="en-US" i="1" dirty="0" smtClean="0">
                <a:effectLst>
                  <a:outerShdw blurRad="38100" dist="38100" dir="2700000" algn="tl">
                    <a:srgbClr val="000000">
                      <a:alpha val="43137"/>
                    </a:srgbClr>
                  </a:outerShdw>
                </a:effectLst>
              </a:rPr>
              <a:t> </a:t>
            </a:r>
          </a:p>
          <a:p>
            <a:pPr marL="0" indent="0" algn="l" rtl="0">
              <a:buNone/>
            </a:pPr>
            <a:endParaRPr lang="en-US" sz="2400" dirty="0" smtClean="0"/>
          </a:p>
          <a:p>
            <a:pPr algn="l" rtl="0"/>
            <a:r>
              <a:rPr lang="en-US" sz="2400" dirty="0" smtClean="0"/>
              <a:t>If a complete </a:t>
            </a:r>
            <a:r>
              <a:rPr lang="en-US" sz="2400" dirty="0" err="1"/>
              <a:t>m</a:t>
            </a:r>
            <a:r>
              <a:rPr lang="en-US" sz="2400" dirty="0" err="1" smtClean="0"/>
              <a:t>iscrriage</a:t>
            </a:r>
            <a:r>
              <a:rPr lang="en-US" sz="2400" dirty="0" smtClean="0"/>
              <a:t> has occurred, the uterus is small and well contracted with a closed cervix, </a:t>
            </a:r>
            <a:r>
              <a:rPr lang="en-US" sz="2400" b="1" dirty="0" smtClean="0">
                <a:solidFill>
                  <a:srgbClr val="7030A0"/>
                </a:solidFill>
                <a:effectLst>
                  <a:outerShdw blurRad="38100" dist="38100" dir="2700000" algn="tl">
                    <a:srgbClr val="000000">
                      <a:alpha val="43137"/>
                    </a:srgbClr>
                  </a:outerShdw>
                </a:effectLst>
              </a:rPr>
              <a:t>scant vaginal bleeding, and only mild cramping. </a:t>
            </a:r>
          </a:p>
          <a:p>
            <a:pPr algn="l" rtl="0"/>
            <a:r>
              <a:rPr lang="en-US" sz="2400" b="1" dirty="0" smtClean="0">
                <a:solidFill>
                  <a:srgbClr val="7030A0"/>
                </a:solidFill>
                <a:effectLst>
                  <a:outerShdw blurRad="38100" dist="38100" dir="2700000" algn="tl">
                    <a:srgbClr val="000000">
                      <a:alpha val="43137"/>
                    </a:srgbClr>
                  </a:outerShdw>
                </a:effectLst>
              </a:rPr>
              <a:t>Complete evacuation of uterine content.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5387340" cy="366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368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971800"/>
          </a:xfrm>
        </p:spPr>
        <p:txBody>
          <a:bodyPr>
            <a:normAutofit fontScale="92500" lnSpcReduction="20000"/>
          </a:bodyPr>
          <a:lstStyle/>
          <a:p>
            <a:pPr marL="0" indent="0" algn="l" rtl="0">
              <a:buNone/>
            </a:pPr>
            <a:r>
              <a:rPr lang="en-US" sz="2800" b="1" dirty="0" smtClean="0">
                <a:solidFill>
                  <a:srgbClr val="FFC000"/>
                </a:solidFill>
                <a:effectLst>
                  <a:outerShdw blurRad="38100" dist="38100" dir="2700000" algn="tl">
                    <a:srgbClr val="000000">
                      <a:alpha val="43137"/>
                    </a:srgbClr>
                  </a:outerShdw>
                </a:effectLst>
              </a:rPr>
              <a:t>Incomplete miscarriage:</a:t>
            </a:r>
          </a:p>
          <a:p>
            <a:pPr algn="l" rtl="0"/>
            <a:endParaRPr lang="en-US" sz="2400" dirty="0" smtClean="0"/>
          </a:p>
          <a:p>
            <a:pPr algn="just" rtl="0">
              <a:buFont typeface="Wingdings" pitchFamily="2" charset="2"/>
              <a:buChar char="q"/>
            </a:pPr>
            <a:r>
              <a:rPr lang="en-US" sz="2400" dirty="0" smtClean="0"/>
              <a:t>also called an miscarriage with retained products of conception. </a:t>
            </a:r>
          </a:p>
          <a:p>
            <a:pPr algn="just" rtl="0">
              <a:buFont typeface="Wingdings" pitchFamily="2" charset="2"/>
              <a:buChar char="q"/>
            </a:pPr>
            <a:r>
              <a:rPr lang="en-US" sz="2800" dirty="0" smtClean="0">
                <a:solidFill>
                  <a:srgbClr val="FF0000"/>
                </a:solidFill>
              </a:rPr>
              <a:t>On examination </a:t>
            </a:r>
            <a:r>
              <a:rPr lang="en-US" sz="2400" dirty="0" smtClean="0"/>
              <a:t>the cervical </a:t>
            </a:r>
            <a:r>
              <a:rPr lang="en-US" sz="2400" dirty="0" err="1" smtClean="0"/>
              <a:t>os</a:t>
            </a:r>
            <a:r>
              <a:rPr lang="en-US" sz="2400" dirty="0" smtClean="0"/>
              <a:t> is open, gestational tissue may be observed in the vagina/cervix, and the uterine size is </a:t>
            </a:r>
            <a:r>
              <a:rPr lang="en-US" sz="2400" u="sng" dirty="0" smtClean="0">
                <a:effectLst>
                  <a:outerShdw blurRad="38100" dist="38100" dir="2700000" algn="tl">
                    <a:srgbClr val="000000">
                      <a:alpha val="43137"/>
                    </a:srgbClr>
                  </a:outerShdw>
                </a:effectLst>
              </a:rPr>
              <a:t>smaller</a:t>
            </a:r>
            <a:r>
              <a:rPr lang="en-US" sz="2400" dirty="0" smtClean="0"/>
              <a:t> than expected for gestational age, but not well contracted. </a:t>
            </a:r>
          </a:p>
          <a:p>
            <a:pPr algn="just" rtl="0">
              <a:buFont typeface="Wingdings" pitchFamily="2" charset="2"/>
              <a:buChar char="q"/>
            </a:pPr>
            <a:r>
              <a:rPr lang="en-US" sz="2400" b="1" u="sng" dirty="0" smtClean="0">
                <a:solidFill>
                  <a:srgbClr val="7030A0"/>
                </a:solidFill>
              </a:rPr>
              <a:t>The amount of bleeding varies, but can be severe enough to cause hypovolemic shock. Painful cramps/contractions are often present. </a:t>
            </a:r>
          </a:p>
          <a:p>
            <a:pPr algn="just" rtl="0">
              <a:buFont typeface="Wingdings" pitchFamily="2" charset="2"/>
              <a:buChar char="q"/>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3385774"/>
            <a:ext cx="4807028" cy="347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527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10"/>
            <a:ext cx="8229600" cy="5668963"/>
          </a:xfrm>
        </p:spPr>
        <p:txBody>
          <a:bodyPr>
            <a:normAutofit/>
          </a:bodyPr>
          <a:lstStyle/>
          <a:p>
            <a:pPr marL="0" indent="0" algn="l" rtl="0">
              <a:buNone/>
            </a:pPr>
            <a:r>
              <a:rPr lang="en-US" sz="2800" b="1" dirty="0" smtClean="0">
                <a:solidFill>
                  <a:srgbClr val="FFC000"/>
                </a:solidFill>
              </a:rPr>
              <a:t>Missed miscarriage :</a:t>
            </a:r>
            <a:r>
              <a:rPr lang="en-US" dirty="0" smtClean="0"/>
              <a:t> </a:t>
            </a:r>
          </a:p>
          <a:p>
            <a:pPr marL="0" indent="0" algn="l" rtl="0">
              <a:buNone/>
            </a:pPr>
            <a:endParaRPr lang="en-US" dirty="0" smtClean="0"/>
          </a:p>
          <a:p>
            <a:pPr algn="just" rtl="0">
              <a:buFont typeface="Courier New" pitchFamily="49" charset="0"/>
              <a:buChar char="o"/>
            </a:pPr>
            <a:r>
              <a:rPr lang="en-US" sz="2400" b="1" dirty="0" smtClean="0"/>
              <a:t>refers to in-utero death of the embryo or fetus prior to the age of </a:t>
            </a:r>
            <a:r>
              <a:rPr lang="en-US" sz="2400" b="1" dirty="0" err="1" smtClean="0"/>
              <a:t>viabilty</a:t>
            </a:r>
            <a:r>
              <a:rPr lang="en-US" sz="2400" b="1" dirty="0" smtClean="0"/>
              <a:t>, with retention of the pregnancy for a prolonged period of time.</a:t>
            </a:r>
          </a:p>
          <a:p>
            <a:pPr algn="just" rtl="0">
              <a:buFont typeface="Courier New" pitchFamily="49" charset="0"/>
              <a:buChar char="o"/>
            </a:pPr>
            <a:r>
              <a:rPr lang="en-US" sz="2400" dirty="0" smtClean="0"/>
              <a:t> Women may notice that </a:t>
            </a:r>
            <a:r>
              <a:rPr lang="en-US" sz="2400" i="1" dirty="0" smtClean="0">
                <a:effectLst>
                  <a:outerShdw blurRad="38100" dist="38100" dir="2700000" algn="tl">
                    <a:srgbClr val="000000">
                      <a:alpha val="43137"/>
                    </a:srgbClr>
                  </a:outerShdw>
                </a:effectLst>
              </a:rPr>
              <a:t>symptoms associated with early pregnancy (</a:t>
            </a:r>
            <a:r>
              <a:rPr lang="en-US" sz="2400" i="1" dirty="0" err="1" smtClean="0">
                <a:effectLst>
                  <a:outerShdw blurRad="38100" dist="38100" dir="2700000" algn="tl">
                    <a:srgbClr val="000000">
                      <a:alpha val="43137"/>
                    </a:srgbClr>
                  </a:outerShdw>
                </a:effectLst>
              </a:rPr>
              <a:t>eg</a:t>
            </a:r>
            <a:r>
              <a:rPr lang="en-US" sz="2400" i="1" dirty="0" smtClean="0">
                <a:effectLst>
                  <a:outerShdw blurRad="38100" dist="38100" dir="2700000" algn="tl">
                    <a:srgbClr val="000000">
                      <a:alpha val="43137"/>
                    </a:srgbClr>
                  </a:outerShdw>
                </a:effectLst>
              </a:rPr>
              <a:t>, nausea, breast tenderness) have abated and they don't "feel pregnant" anymore</a:t>
            </a:r>
            <a:r>
              <a:rPr lang="en-US" sz="2400" dirty="0" smtClean="0"/>
              <a:t>; vaginal bleeding may occur. </a:t>
            </a:r>
          </a:p>
          <a:p>
            <a:pPr algn="just" rtl="0">
              <a:buFont typeface="Courier New" pitchFamily="49" charset="0"/>
              <a:buChar char="o"/>
            </a:pPr>
            <a:r>
              <a:rPr lang="en-US" sz="2400" dirty="0" smtClean="0"/>
              <a:t>The cervix is usually closed.</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9" y="4077082"/>
            <a:ext cx="4224403" cy="254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1945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10"/>
            <a:ext cx="8229600" cy="5440363"/>
          </a:xfrm>
        </p:spPr>
        <p:txBody>
          <a:bodyPr>
            <a:normAutofit/>
          </a:bodyPr>
          <a:lstStyle/>
          <a:p>
            <a:pPr algn="l" rtl="0"/>
            <a:r>
              <a:rPr lang="en-US" sz="2800" dirty="0" smtClean="0">
                <a:solidFill>
                  <a:srgbClr val="FF0000"/>
                </a:solidFill>
              </a:rPr>
              <a:t>A definite diagnosis of nonviable intrauterine pregnancy (missed miscarriage) can be made based upon either of the following criteria: </a:t>
            </a:r>
          </a:p>
          <a:p>
            <a:pPr marL="514350" indent="-514350" algn="l" rtl="0">
              <a:buNone/>
            </a:pPr>
            <a:r>
              <a:rPr lang="en-US" sz="2400" dirty="0" smtClean="0"/>
              <a:t>1-</a:t>
            </a:r>
            <a:r>
              <a:rPr lang="en-US" sz="2400" u="sng" dirty="0" smtClean="0">
                <a:solidFill>
                  <a:srgbClr val="7030A0"/>
                </a:solidFill>
                <a:effectLst>
                  <a:outerShdw blurRad="38100" dist="38100" dir="2700000" algn="tl">
                    <a:srgbClr val="000000">
                      <a:alpha val="43137"/>
                    </a:srgbClr>
                  </a:outerShdw>
                </a:effectLst>
              </a:rPr>
              <a:t>Absence of embryonic cardiac activity </a:t>
            </a:r>
            <a:r>
              <a:rPr lang="en-US" sz="2400" dirty="0" smtClean="0"/>
              <a:t>in an embryo with crown-rump length greater than 7 mm. </a:t>
            </a:r>
          </a:p>
          <a:p>
            <a:pPr marL="514350" indent="-514350" algn="l" rtl="0">
              <a:buNone/>
            </a:pPr>
            <a:r>
              <a:rPr lang="en-US" sz="2400" dirty="0" smtClean="0"/>
              <a:t>2-</a:t>
            </a:r>
            <a:r>
              <a:rPr lang="en-US" sz="2400" u="sng" dirty="0" smtClean="0">
                <a:solidFill>
                  <a:srgbClr val="7030A0"/>
                </a:solidFill>
                <a:effectLst>
                  <a:outerShdw blurRad="38100" dist="38100" dir="2700000" algn="tl">
                    <a:srgbClr val="000000">
                      <a:alpha val="43137"/>
                    </a:srgbClr>
                  </a:outerShdw>
                </a:effectLst>
              </a:rPr>
              <a:t>Absence of a yolk sac when the mean sac diameter is 13 mm</a:t>
            </a:r>
            <a:r>
              <a:rPr lang="en-US" sz="2400" dirty="0" smtClean="0"/>
              <a:t>. </a:t>
            </a:r>
          </a:p>
          <a:p>
            <a:pPr marL="514350" indent="-514350" algn="l" rtl="0">
              <a:buNone/>
            </a:pPr>
            <a:r>
              <a:rPr lang="en-US" sz="2400" dirty="0" smtClean="0"/>
              <a:t>3-</a:t>
            </a:r>
            <a:r>
              <a:rPr lang="en-US" sz="2400" u="sng" dirty="0" smtClean="0">
                <a:solidFill>
                  <a:srgbClr val="7030A0"/>
                </a:solidFill>
                <a:effectLst>
                  <a:outerShdw blurRad="38100" dist="38100" dir="2700000" algn="tl">
                    <a:srgbClr val="000000">
                      <a:alpha val="43137"/>
                    </a:srgbClr>
                  </a:outerShdw>
                </a:effectLst>
              </a:rPr>
              <a:t>Absence of an embryonic pole </a:t>
            </a:r>
            <a:r>
              <a:rPr lang="en-US" sz="2400" dirty="0" smtClean="0"/>
              <a:t>when the mean sac diameter (average of diameters measured in each of three orthogonal planes) is greater than 25 mm measured </a:t>
            </a:r>
            <a:r>
              <a:rPr lang="en-US" sz="2400" dirty="0" err="1" smtClean="0"/>
              <a:t>transabdominally</a:t>
            </a:r>
            <a:r>
              <a:rPr lang="en-US" sz="2400" dirty="0" smtClean="0"/>
              <a:t> or greater than 18 mm by the transvaginal technique </a:t>
            </a:r>
          </a:p>
          <a:p>
            <a:pPr>
              <a:buNone/>
            </a:pPr>
            <a:endParaRPr lang="en-US" dirty="0"/>
          </a:p>
        </p:txBody>
      </p:sp>
    </p:spTree>
    <p:extLst>
      <p:ext uri="{BB962C8B-B14F-4D97-AF65-F5344CB8AC3E}">
        <p14:creationId xmlns:p14="http://schemas.microsoft.com/office/powerpoint/2010/main" val="2178822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2">
                    <a:lumMod val="75000"/>
                  </a:schemeClr>
                </a:solidFill>
                <a:effectLst>
                  <a:outerShdw blurRad="38100" dist="38100" dir="2700000" algn="tl">
                    <a:srgbClr val="000000">
                      <a:alpha val="43137"/>
                    </a:srgbClr>
                  </a:outerShdw>
                </a:effectLst>
              </a:rPr>
              <a:t>General approach to a patient suspected to have a miscarriage</a:t>
            </a:r>
            <a:endParaRPr lang="en-US" b="1" i="1" dirty="0">
              <a:solidFill>
                <a:schemeClr val="accent2">
                  <a:lumMod val="75000"/>
                </a:schemeClr>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862211119"/>
              </p:ext>
            </p:extLst>
          </p:nvPr>
        </p:nvGraphicFramePr>
        <p:xfrm>
          <a:off x="1295400" y="1600200"/>
          <a:ext cx="7086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617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457200"/>
            <a:ext cx="85439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30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normAutofit fontScale="90000"/>
          </a:bodyPr>
          <a:lstStyle/>
          <a:p>
            <a:pPr algn="ctr"/>
            <a:r>
              <a:rPr lang="en-US" b="1" dirty="0" smtClean="0">
                <a:solidFill>
                  <a:schemeClr val="tx1">
                    <a:lumMod val="95000"/>
                    <a:lumOff val="5000"/>
                  </a:schemeClr>
                </a:solidFill>
              </a:rPr>
              <a:t>PATHOLOGY</a:t>
            </a:r>
            <a:endParaRPr lang="en-US" b="1" dirty="0">
              <a:solidFill>
                <a:schemeClr val="tx1">
                  <a:lumMod val="95000"/>
                  <a:lumOff val="5000"/>
                </a:schemeClr>
              </a:solidFill>
            </a:endParaRPr>
          </a:p>
        </p:txBody>
      </p:sp>
      <p:sp>
        <p:nvSpPr>
          <p:cNvPr id="3" name="Content Placeholder 2"/>
          <p:cNvSpPr>
            <a:spLocks noGrp="1"/>
          </p:cNvSpPr>
          <p:nvPr>
            <p:ph idx="1"/>
          </p:nvPr>
        </p:nvSpPr>
        <p:spPr>
          <a:xfrm>
            <a:off x="609600" y="914400"/>
            <a:ext cx="7924800" cy="5105400"/>
          </a:xfrm>
        </p:spPr>
        <p:txBody>
          <a:bodyPr>
            <a:normAutofit fontScale="25000" lnSpcReduction="20000"/>
          </a:bodyPr>
          <a:lstStyle/>
          <a:p>
            <a:pPr marL="0" indent="0" algn="l" rtl="0">
              <a:buNone/>
            </a:pPr>
            <a:r>
              <a:rPr lang="en-US" sz="9600" dirty="0" smtClean="0"/>
              <a:t>- Almost all ectopic pregnancies occur in the fallopian tube (98 percent). </a:t>
            </a:r>
          </a:p>
          <a:p>
            <a:pPr algn="l" rtl="0"/>
            <a:r>
              <a:rPr lang="en-US" sz="9600" dirty="0" err="1"/>
              <a:t>A</a:t>
            </a:r>
            <a:r>
              <a:rPr lang="en-US" sz="9600" dirty="0" err="1" smtClean="0"/>
              <a:t>mpullary</a:t>
            </a:r>
            <a:r>
              <a:rPr lang="en-US" sz="9600" dirty="0" smtClean="0"/>
              <a:t> (70 percent)</a:t>
            </a:r>
          </a:p>
          <a:p>
            <a:pPr algn="l" rtl="0"/>
            <a:r>
              <a:rPr lang="en-US" sz="9600" dirty="0"/>
              <a:t>I</a:t>
            </a:r>
            <a:r>
              <a:rPr lang="en-US" sz="9600" dirty="0" smtClean="0"/>
              <a:t>sthmic (12 percent)</a:t>
            </a:r>
          </a:p>
          <a:p>
            <a:pPr algn="l" rtl="0"/>
            <a:r>
              <a:rPr lang="en-US" sz="9600" dirty="0" err="1"/>
              <a:t>F</a:t>
            </a:r>
            <a:r>
              <a:rPr lang="en-US" sz="9600" dirty="0" err="1" smtClean="0"/>
              <a:t>imbrial</a:t>
            </a:r>
            <a:r>
              <a:rPr lang="en-US" sz="9600" dirty="0" smtClean="0"/>
              <a:t> (11.1 percent)</a:t>
            </a:r>
          </a:p>
          <a:p>
            <a:pPr algn="l" rtl="0"/>
            <a:r>
              <a:rPr lang="en-US" sz="9600" dirty="0" smtClean="0"/>
              <a:t>Ovarian (3.2 percent),</a:t>
            </a:r>
          </a:p>
          <a:p>
            <a:pPr algn="l" rtl="0"/>
            <a:r>
              <a:rPr lang="en-US" sz="9600" dirty="0" smtClean="0"/>
              <a:t>Interstitial or </a:t>
            </a:r>
            <a:r>
              <a:rPr lang="en-US" sz="9600" dirty="0" err="1" smtClean="0"/>
              <a:t>cornual</a:t>
            </a:r>
            <a:r>
              <a:rPr lang="en-US" sz="9600" dirty="0" smtClean="0"/>
              <a:t> pregnancy (2.4 percent)</a:t>
            </a:r>
          </a:p>
          <a:p>
            <a:pPr marL="0" indent="0" algn="l" rtl="0">
              <a:buNone/>
            </a:pPr>
            <a:r>
              <a:rPr lang="en-US" sz="9600" dirty="0" smtClean="0"/>
              <a:t>- Abdominal (1.3 percent)</a:t>
            </a:r>
          </a:p>
          <a:p>
            <a:pPr marL="0" indent="0" algn="l" rtl="0">
              <a:buNone/>
            </a:pPr>
            <a:r>
              <a:rPr lang="en-US" sz="9600" dirty="0" smtClean="0"/>
              <a:t>- Cervical</a:t>
            </a:r>
          </a:p>
          <a:p>
            <a:pPr marL="0" indent="0" algn="l" rtl="0">
              <a:buNone/>
            </a:pPr>
            <a:r>
              <a:rPr lang="en-US" sz="9600" dirty="0" smtClean="0"/>
              <a:t>- Rare types</a:t>
            </a:r>
          </a:p>
          <a:p>
            <a:pPr algn="l" rtl="0"/>
            <a:r>
              <a:rPr lang="en-US" sz="9600" dirty="0" smtClean="0"/>
              <a:t>Rudimentary uterine horn pregnancy  </a:t>
            </a:r>
          </a:p>
          <a:p>
            <a:pPr algn="l" rtl="0"/>
            <a:r>
              <a:rPr lang="en-US" sz="9600" dirty="0" err="1" smtClean="0"/>
              <a:t>Hysterotomy</a:t>
            </a:r>
            <a:r>
              <a:rPr lang="en-US" sz="9600" dirty="0" smtClean="0"/>
              <a:t> scar pregnancy </a:t>
            </a:r>
          </a:p>
          <a:p>
            <a:pPr algn="l" rtl="0"/>
            <a:r>
              <a:rPr lang="en-US" sz="9600" dirty="0" err="1" smtClean="0"/>
              <a:t>Heterotopic</a:t>
            </a:r>
            <a:r>
              <a:rPr lang="en-US" sz="9600" dirty="0" smtClean="0"/>
              <a:t> pregnancy ( include both </a:t>
            </a:r>
            <a:r>
              <a:rPr lang="en-US" sz="9600" dirty="0" err="1" smtClean="0"/>
              <a:t>intauterine</a:t>
            </a:r>
            <a:r>
              <a:rPr lang="en-US" sz="9600" dirty="0" smtClean="0"/>
              <a:t> and </a:t>
            </a:r>
            <a:r>
              <a:rPr lang="en-US" sz="9600" dirty="0" err="1" smtClean="0"/>
              <a:t>extauterine</a:t>
            </a:r>
            <a:r>
              <a:rPr lang="en-US" sz="9600" dirty="0" smtClean="0"/>
              <a:t> </a:t>
            </a:r>
            <a:r>
              <a:rPr lang="en-US" sz="9600" dirty="0" err="1" smtClean="0"/>
              <a:t>pregnency</a:t>
            </a:r>
            <a:r>
              <a:rPr lang="en-US" sz="9600" dirty="0" smtClean="0"/>
              <a:t>)</a:t>
            </a:r>
          </a:p>
          <a:p>
            <a:pPr marL="0" indent="0" algn="l" rtl="0">
              <a:buNone/>
            </a:pPr>
            <a:endParaRPr lang="en-US" dirty="0"/>
          </a:p>
        </p:txBody>
      </p:sp>
    </p:spTree>
    <p:extLst>
      <p:ext uri="{BB962C8B-B14F-4D97-AF65-F5344CB8AC3E}">
        <p14:creationId xmlns:p14="http://schemas.microsoft.com/office/powerpoint/2010/main" val="588031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924800" cy="4648200"/>
          </a:xfrm>
        </p:spPr>
        <p:txBody>
          <a:bodyPr>
            <a:normAutofit lnSpcReduction="10000"/>
          </a:bodyPr>
          <a:lstStyle/>
          <a:p>
            <a:pPr marL="0" indent="0" algn="l" rtl="0">
              <a:buNone/>
            </a:pPr>
            <a:r>
              <a:rPr lang="en-US" sz="2400" b="1" dirty="0" smtClean="0">
                <a:solidFill>
                  <a:srgbClr val="FFC000"/>
                </a:solidFill>
                <a:effectLst>
                  <a:outerShdw blurRad="38100" dist="38100" dir="2700000" algn="tl">
                    <a:srgbClr val="000000">
                      <a:alpha val="43137"/>
                    </a:srgbClr>
                  </a:outerShdw>
                </a:effectLst>
              </a:rPr>
              <a:t>Surgical management: </a:t>
            </a:r>
            <a:r>
              <a:rPr lang="en-US" sz="2400" dirty="0" smtClean="0">
                <a:effectLst>
                  <a:outerShdw blurRad="38100" dist="38100" dir="2700000" algn="tl">
                    <a:srgbClr val="000000">
                      <a:alpha val="43137"/>
                    </a:srgbClr>
                  </a:outerShdw>
                </a:effectLst>
              </a:rPr>
              <a:t> </a:t>
            </a:r>
          </a:p>
          <a:p>
            <a:pPr algn="l" rtl="0"/>
            <a:r>
              <a:rPr lang="en-US" sz="2400" dirty="0" smtClean="0"/>
              <a:t>The conventional treatment of first or early second trimester failed pregnancy (up to 12 weeks) is dilatation and curettage (D&amp;C) or </a:t>
            </a:r>
          </a:p>
          <a:p>
            <a:pPr algn="l" rtl="0"/>
            <a:r>
              <a:rPr lang="en-US" sz="2400" dirty="0"/>
              <a:t>D</a:t>
            </a:r>
            <a:r>
              <a:rPr lang="en-US" sz="2400" dirty="0" smtClean="0"/>
              <a:t>ilatation and evacuation (D&amp;E) (after 12 weeks):  to prevent potential hemorrhagic and infectious complications from the retained products of conception.</a:t>
            </a:r>
          </a:p>
          <a:p>
            <a:pPr marL="0" indent="0" algn="l" rtl="0">
              <a:buNone/>
            </a:pPr>
            <a:endParaRPr lang="en-US" sz="2400" dirty="0" smtClean="0"/>
          </a:p>
          <a:p>
            <a:pPr algn="l" rtl="0"/>
            <a:r>
              <a:rPr lang="en-US" sz="2400" dirty="0" smtClean="0"/>
              <a:t>This procedure carries anesthesia risks and complications such as uterine perforation, intrauterine adhesions, cervical trauma, and infection, which might lead to subsequent infertility or ectopic pregnancy</a:t>
            </a:r>
            <a:endParaRPr lang="en-US" sz="2400" dirty="0"/>
          </a:p>
        </p:txBody>
      </p:sp>
    </p:spTree>
    <p:extLst>
      <p:ext uri="{BB962C8B-B14F-4D97-AF65-F5344CB8AC3E}">
        <p14:creationId xmlns:p14="http://schemas.microsoft.com/office/powerpoint/2010/main" val="648944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924800" cy="4114800"/>
          </a:xfrm>
        </p:spPr>
        <p:txBody>
          <a:bodyPr>
            <a:normAutofit/>
          </a:bodyPr>
          <a:lstStyle/>
          <a:p>
            <a:pPr marL="0" indent="0" algn="l" rtl="0">
              <a:buNone/>
            </a:pPr>
            <a:r>
              <a:rPr lang="en-US" sz="2400" b="1" dirty="0" smtClean="0">
                <a:solidFill>
                  <a:srgbClr val="FFC000"/>
                </a:solidFill>
                <a:effectLst>
                  <a:outerShdw blurRad="38100" dist="38100" dir="2700000" algn="tl">
                    <a:srgbClr val="000000">
                      <a:alpha val="43137"/>
                    </a:srgbClr>
                  </a:outerShdw>
                </a:effectLst>
              </a:rPr>
              <a:t>Medical treatment:</a:t>
            </a:r>
            <a:r>
              <a:rPr lang="en-US" sz="2400" dirty="0" smtClean="0">
                <a:effectLst>
                  <a:outerShdw blurRad="38100" dist="38100" dir="2700000" algn="tl">
                    <a:srgbClr val="000000">
                      <a:alpha val="43137"/>
                    </a:srgbClr>
                  </a:outerShdw>
                </a:effectLst>
              </a:rPr>
              <a:t> </a:t>
            </a:r>
          </a:p>
          <a:p>
            <a:pPr algn="l" rtl="0">
              <a:buNone/>
            </a:pPr>
            <a:r>
              <a:rPr lang="en-US" sz="2400" dirty="0" smtClean="0">
                <a:solidFill>
                  <a:srgbClr val="FF0000"/>
                </a:solidFill>
              </a:rPr>
              <a:t>Usually after 12 weeks</a:t>
            </a:r>
          </a:p>
          <a:p>
            <a:pPr algn="l" rtl="0"/>
            <a:r>
              <a:rPr lang="en-US" sz="2400" dirty="0" err="1" smtClean="0">
                <a:solidFill>
                  <a:srgbClr val="FF0000"/>
                </a:solidFill>
              </a:rPr>
              <a:t>Misoprostol</a:t>
            </a:r>
            <a:r>
              <a:rPr lang="en-US" sz="2400" dirty="0" smtClean="0">
                <a:solidFill>
                  <a:srgbClr val="FF0000"/>
                </a:solidFill>
              </a:rPr>
              <a:t> </a:t>
            </a:r>
            <a:r>
              <a:rPr lang="en-US" sz="2400" dirty="0" smtClean="0"/>
              <a:t>(a prostaglandin E1 analog) is the most commonly used such agent. </a:t>
            </a:r>
          </a:p>
          <a:p>
            <a:pPr algn="l" rtl="0"/>
            <a:endParaRPr lang="en-US" sz="2400" dirty="0" smtClean="0"/>
          </a:p>
          <a:p>
            <a:pPr algn="l" rtl="0"/>
            <a:r>
              <a:rPr lang="en-US" sz="2400" dirty="0" smtClean="0"/>
              <a:t>The advantages of misoprostol over other drugs (including prostaglandin E2) are its low cost, low incidence of side effects when given </a:t>
            </a:r>
            <a:r>
              <a:rPr lang="en-US" sz="2400" dirty="0" err="1" smtClean="0"/>
              <a:t>intravaginally</a:t>
            </a:r>
            <a:r>
              <a:rPr lang="en-US" sz="2400" dirty="0" smtClean="0"/>
              <a:t>, stability at room temperature, and ready availability. The risk of a major complication is rare</a:t>
            </a:r>
            <a:endParaRPr lang="en-US" sz="2400" dirty="0"/>
          </a:p>
        </p:txBody>
      </p:sp>
    </p:spTree>
    <p:extLst>
      <p:ext uri="{BB962C8B-B14F-4D97-AF65-F5344CB8AC3E}">
        <p14:creationId xmlns:p14="http://schemas.microsoft.com/office/powerpoint/2010/main" val="5329672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00800"/>
          </a:xfrm>
        </p:spPr>
        <p:txBody>
          <a:bodyPr>
            <a:normAutofit fontScale="70000" lnSpcReduction="20000"/>
          </a:bodyPr>
          <a:lstStyle/>
          <a:p>
            <a:pPr algn="l" rtl="0"/>
            <a:r>
              <a:rPr lang="en-US" sz="5700" i="1" u="sng" dirty="0" smtClean="0">
                <a:solidFill>
                  <a:schemeClr val="accent2">
                    <a:lumMod val="75000"/>
                  </a:schemeClr>
                </a:solidFill>
                <a:effectLst>
                  <a:outerShdw blurRad="38100" dist="38100" dir="2700000" algn="tl">
                    <a:srgbClr val="000000">
                      <a:alpha val="43137"/>
                    </a:srgbClr>
                  </a:outerShdw>
                </a:effectLst>
              </a:rPr>
              <a:t>Septic miscarriage  </a:t>
            </a:r>
          </a:p>
          <a:p>
            <a:pPr algn="just" rtl="0">
              <a:buFont typeface="Courier New" pitchFamily="49" charset="0"/>
              <a:buChar char="o"/>
            </a:pPr>
            <a:r>
              <a:rPr lang="en-US" sz="3400" dirty="0" smtClean="0"/>
              <a:t>Common clinical features of septic miscarriage include </a:t>
            </a:r>
            <a:r>
              <a:rPr lang="en-US" sz="3400" dirty="0" smtClean="0">
                <a:solidFill>
                  <a:srgbClr val="FF0000"/>
                </a:solidFill>
              </a:rPr>
              <a:t>fever, chills, malaise, abdominal pain, vaginal bleeding, and discharge, which is often </a:t>
            </a:r>
            <a:r>
              <a:rPr lang="en-US" sz="3400" dirty="0" err="1" smtClean="0">
                <a:solidFill>
                  <a:srgbClr val="FF0000"/>
                </a:solidFill>
              </a:rPr>
              <a:t>sanguinopurulent</a:t>
            </a:r>
            <a:r>
              <a:rPr lang="en-US" sz="3400" dirty="0" smtClean="0"/>
              <a:t>. </a:t>
            </a:r>
          </a:p>
          <a:p>
            <a:pPr algn="just" rtl="0">
              <a:buFont typeface="Courier New" pitchFamily="49" charset="0"/>
              <a:buChar char="o"/>
            </a:pPr>
            <a:r>
              <a:rPr lang="en-US" sz="3400" dirty="0" smtClean="0">
                <a:solidFill>
                  <a:srgbClr val="FF0000"/>
                </a:solidFill>
              </a:rPr>
              <a:t>Physical examination </a:t>
            </a:r>
            <a:r>
              <a:rPr lang="en-US" sz="3400" dirty="0" smtClean="0"/>
              <a:t>may reveal tachycardia, tachypnea, lower abdominal tenderness, and a boggy, tender uterus with dilated cervix. </a:t>
            </a:r>
          </a:p>
          <a:p>
            <a:pPr algn="just" rtl="0">
              <a:buFont typeface="Courier New" pitchFamily="49" charset="0"/>
              <a:buChar char="o"/>
            </a:pPr>
            <a:r>
              <a:rPr lang="en-US" sz="3400" dirty="0" smtClean="0"/>
              <a:t>Infection is usually due to </a:t>
            </a:r>
            <a:r>
              <a:rPr lang="en-US" sz="3400" b="1" dirty="0" smtClean="0"/>
              <a:t>Staphylococcus aureus, Gram negative bacilli, or some Gram positive cocci. Mixed infections, anaerobic organisms, and fungi, can also be encountered.</a:t>
            </a:r>
            <a:r>
              <a:rPr lang="en-US" sz="3400" dirty="0" smtClean="0"/>
              <a:t> The infection may spread, leading to </a:t>
            </a:r>
            <a:r>
              <a:rPr lang="en-US" sz="3400" dirty="0" err="1" smtClean="0"/>
              <a:t>salpingitis</a:t>
            </a:r>
            <a:r>
              <a:rPr lang="en-US" sz="3400" dirty="0" smtClean="0"/>
              <a:t>, generalized peritonitis, and septicemia. </a:t>
            </a:r>
          </a:p>
          <a:p>
            <a:pPr algn="just" rtl="0">
              <a:buFont typeface="Courier New" pitchFamily="49" charset="0"/>
              <a:buChar char="o"/>
            </a:pPr>
            <a:r>
              <a:rPr lang="en-US" sz="3400" dirty="0" smtClean="0">
                <a:solidFill>
                  <a:srgbClr val="00B050"/>
                </a:solidFill>
              </a:rPr>
              <a:t>Most spontaneous </a:t>
            </a:r>
            <a:r>
              <a:rPr lang="en-US" sz="3400" dirty="0" err="1" smtClean="0">
                <a:solidFill>
                  <a:srgbClr val="00B050"/>
                </a:solidFill>
              </a:rPr>
              <a:t>miscarriasge</a:t>
            </a:r>
            <a:r>
              <a:rPr lang="en-US" sz="3400" dirty="0" smtClean="0">
                <a:solidFill>
                  <a:srgbClr val="00B050"/>
                </a:solidFill>
              </a:rPr>
              <a:t> are not septic. Septic abortion is, however, a common complication of illegally performed induced abortion. </a:t>
            </a:r>
            <a:r>
              <a:rPr lang="en-US" sz="3400" dirty="0" smtClean="0"/>
              <a:t>Infrequently, septic </a:t>
            </a:r>
            <a:r>
              <a:rPr lang="en-US" sz="3400" dirty="0" err="1" smtClean="0"/>
              <a:t>miscaariage</a:t>
            </a:r>
            <a:r>
              <a:rPr lang="en-US" sz="3400" dirty="0" smtClean="0"/>
              <a:t> is related to foreign bodies (</a:t>
            </a:r>
            <a:r>
              <a:rPr lang="en-US" sz="3400" dirty="0" err="1" smtClean="0"/>
              <a:t>eg</a:t>
            </a:r>
            <a:r>
              <a:rPr lang="en-US" sz="3400" dirty="0" smtClean="0"/>
              <a:t>, intrauterine contraceptive device, </a:t>
            </a:r>
            <a:r>
              <a:rPr lang="en-US" sz="3400" dirty="0" err="1" smtClean="0"/>
              <a:t>laminaria</a:t>
            </a:r>
            <a:r>
              <a:rPr lang="en-US" sz="3400" dirty="0" smtClean="0"/>
              <a:t>), invasive procedures (</a:t>
            </a:r>
            <a:r>
              <a:rPr lang="en-US" sz="3400" dirty="0" err="1" smtClean="0"/>
              <a:t>eg</a:t>
            </a:r>
            <a:r>
              <a:rPr lang="en-US" sz="3400" dirty="0" smtClean="0"/>
              <a:t>, amniocentesis, chorionic villus sampling), maternal bacteremia, or incomplete spontaneous or legally induced abortion</a:t>
            </a:r>
            <a:r>
              <a:rPr lang="en-US" dirty="0" smtClean="0"/>
              <a:t>. </a:t>
            </a:r>
            <a:endParaRPr lang="en-US" dirty="0"/>
          </a:p>
        </p:txBody>
      </p:sp>
    </p:spTree>
    <p:extLst>
      <p:ext uri="{BB962C8B-B14F-4D97-AF65-F5344CB8AC3E}">
        <p14:creationId xmlns:p14="http://schemas.microsoft.com/office/powerpoint/2010/main" val="1981966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7924800" cy="4419600"/>
          </a:xfrm>
        </p:spPr>
        <p:txBody>
          <a:bodyPr>
            <a:normAutofit lnSpcReduction="10000"/>
          </a:bodyPr>
          <a:lstStyle/>
          <a:p>
            <a:pPr algn="l" rtl="0">
              <a:buNone/>
            </a:pPr>
            <a:r>
              <a:rPr lang="en-US" sz="2400" dirty="0" smtClean="0"/>
              <a:t>Suspected septic abortion with retained products of conception should be managed by: </a:t>
            </a:r>
          </a:p>
          <a:p>
            <a:pPr marL="514350" indent="-514350" algn="l" rtl="0">
              <a:buNone/>
            </a:pPr>
            <a:r>
              <a:rPr lang="en-US" sz="2400" dirty="0" smtClean="0">
                <a:solidFill>
                  <a:srgbClr val="7030A0"/>
                </a:solidFill>
              </a:rPr>
              <a:t>1-Stabilizing the patient </a:t>
            </a:r>
          </a:p>
          <a:p>
            <a:pPr marL="514350" indent="-514350" algn="l" rtl="0">
              <a:buNone/>
            </a:pPr>
            <a:r>
              <a:rPr lang="en-US" sz="2400" dirty="0" smtClean="0">
                <a:solidFill>
                  <a:srgbClr val="7030A0"/>
                </a:solidFill>
              </a:rPr>
              <a:t>2-Obtaining blood and endometrial cultures </a:t>
            </a:r>
          </a:p>
          <a:p>
            <a:pPr marL="514350" indent="-514350" algn="l" rtl="0">
              <a:buNone/>
            </a:pPr>
            <a:r>
              <a:rPr lang="en-US" sz="2400" dirty="0" smtClean="0">
                <a:solidFill>
                  <a:srgbClr val="7030A0"/>
                </a:solidFill>
              </a:rPr>
              <a:t>3-Promptly administering parenteral broad spectrum antibiotics </a:t>
            </a:r>
            <a:endParaRPr lang="en-US" sz="2400" dirty="0">
              <a:solidFill>
                <a:srgbClr val="7030A0"/>
              </a:solidFill>
            </a:endParaRPr>
          </a:p>
          <a:p>
            <a:pPr marL="514350" indent="-514350" algn="l" rtl="0">
              <a:buNone/>
            </a:pPr>
            <a:r>
              <a:rPr lang="en-US" sz="2400" dirty="0" smtClean="0">
                <a:solidFill>
                  <a:srgbClr val="7030A0"/>
                </a:solidFill>
              </a:rPr>
              <a:t>4-Surgically evacuating the uterine contents </a:t>
            </a:r>
          </a:p>
          <a:p>
            <a:pPr algn="l" rtl="0">
              <a:buNone/>
            </a:pPr>
            <a:r>
              <a:rPr lang="en-US" sz="2400" dirty="0" smtClean="0"/>
              <a:t>Evacuation of the uterus should begin </a:t>
            </a:r>
            <a:r>
              <a:rPr lang="en-US" sz="2400" b="1" dirty="0" smtClean="0"/>
              <a:t>promptly </a:t>
            </a:r>
            <a:r>
              <a:rPr lang="en-US" sz="2400" dirty="0" smtClean="0"/>
              <a:t>after initiating antibiotics and stabilizing the patient in cases of suspected septic abortion or retained products of conception as delay in evacuation may be fatal </a:t>
            </a:r>
          </a:p>
          <a:p>
            <a:pPr algn="l" rtl="0">
              <a:buNone/>
            </a:pPr>
            <a:endParaRPr lang="en-US" dirty="0"/>
          </a:p>
        </p:txBody>
      </p:sp>
    </p:spTree>
    <p:extLst>
      <p:ext uri="{BB962C8B-B14F-4D97-AF65-F5344CB8AC3E}">
        <p14:creationId xmlns:p14="http://schemas.microsoft.com/office/powerpoint/2010/main" val="261495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0" y="476682"/>
            <a:ext cx="9144000" cy="3714318"/>
          </a:xfrm>
        </p:spPr>
        <p:txBody>
          <a:bodyPr>
            <a:noAutofit/>
          </a:bodyPr>
          <a:lstStyle/>
          <a:p>
            <a:r>
              <a:rPr lang="en-US" sz="6600" b="1" i="1" u="sng" dirty="0" smtClean="0">
                <a:solidFill>
                  <a:srgbClr val="00B050"/>
                </a:solidFill>
                <a:effectLst>
                  <a:outerShdw blurRad="38100" dist="38100" dir="2700000" algn="tl">
                    <a:srgbClr val="000000">
                      <a:alpha val="43137"/>
                    </a:srgbClr>
                  </a:outerShdw>
                </a:effectLst>
              </a:rPr>
              <a:t>Early pregnancy bleeding</a:t>
            </a:r>
            <a:br>
              <a:rPr lang="en-US" sz="6600" b="1" i="1" u="sng" dirty="0" smtClean="0">
                <a:solidFill>
                  <a:srgbClr val="00B050"/>
                </a:solidFill>
                <a:effectLst>
                  <a:outerShdw blurRad="38100" dist="38100" dir="2700000" algn="tl">
                    <a:srgbClr val="000000">
                      <a:alpha val="43137"/>
                    </a:srgbClr>
                  </a:outerShdw>
                </a:effectLst>
              </a:rPr>
            </a:br>
            <a:r>
              <a:rPr lang="en-US" sz="6600" b="1" i="1" dirty="0" smtClean="0">
                <a:solidFill>
                  <a:srgbClr val="00B050"/>
                </a:solidFill>
                <a:effectLst>
                  <a:outerShdw blurRad="38100" dist="38100" dir="2700000" algn="tl">
                    <a:srgbClr val="000000">
                      <a:alpha val="43137"/>
                    </a:srgbClr>
                  </a:outerShdw>
                </a:effectLst>
              </a:rPr>
              <a:t>(Approach)</a:t>
            </a:r>
            <a:endParaRPr lang="ar-JO" sz="6600" b="1"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4096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28"/>
            <a:ext cx="8229600" cy="5483245"/>
          </a:xfrm>
          <a:ln w="9525">
            <a:solidFill>
              <a:schemeClr val="tx1"/>
            </a:solidFill>
          </a:ln>
        </p:spPr>
        <p:txBody>
          <a:bodyPr>
            <a:normAutofit fontScale="70000" lnSpcReduction="20000"/>
          </a:bodyPr>
          <a:lstStyle/>
          <a:p>
            <a:pPr algn="l" rtl="0">
              <a:buNone/>
            </a:pPr>
            <a:r>
              <a:rPr lang="en-US" sz="5100" b="1" u="sng" dirty="0" smtClean="0">
                <a:solidFill>
                  <a:srgbClr val="FF0000"/>
                </a:solidFill>
                <a:effectLst>
                  <a:outerShdw blurRad="38100" dist="38100" dir="2700000" algn="tl">
                    <a:srgbClr val="000000">
                      <a:alpha val="43137"/>
                    </a:srgbClr>
                  </a:outerShdw>
                </a:effectLst>
              </a:rPr>
              <a:t>What is Early pregnancy bleeding?</a:t>
            </a:r>
          </a:p>
          <a:p>
            <a:pPr marL="0" indent="0" algn="l" rtl="0">
              <a:buNone/>
            </a:pPr>
            <a:r>
              <a:rPr lang="en-US" b="1" dirty="0" smtClean="0">
                <a:effectLst>
                  <a:outerShdw blurRad="38100" dist="38100" dir="2700000" algn="tl">
                    <a:srgbClr val="000000">
                      <a:alpha val="43137"/>
                    </a:srgbClr>
                  </a:outerShdw>
                </a:effectLst>
              </a:rPr>
              <a:t>Vaginal </a:t>
            </a:r>
            <a:r>
              <a:rPr lang="en-US" b="1" dirty="0">
                <a:effectLst>
                  <a:outerShdw blurRad="38100" dist="38100" dir="2700000" algn="tl">
                    <a:srgbClr val="000000">
                      <a:alpha val="43137"/>
                    </a:srgbClr>
                  </a:outerShdw>
                </a:effectLst>
              </a:rPr>
              <a:t>spotting or bleeding before 20 weeks </a:t>
            </a:r>
            <a:r>
              <a:rPr lang="en-US" b="1" dirty="0" smtClean="0">
                <a:effectLst>
                  <a:outerShdw blurRad="38100" dist="38100" dir="2700000" algn="tl">
                    <a:srgbClr val="000000">
                      <a:alpha val="43137"/>
                    </a:srgbClr>
                  </a:outerShdw>
                </a:effectLst>
              </a:rPr>
              <a:t>gestation. (1</a:t>
            </a:r>
            <a:r>
              <a:rPr lang="en-US" b="1" baseline="30000" dirty="0" smtClean="0">
                <a:effectLst>
                  <a:outerShdw blurRad="38100" dist="38100" dir="2700000" algn="tl">
                    <a:srgbClr val="000000">
                      <a:alpha val="43137"/>
                    </a:srgbClr>
                  </a:outerShdw>
                </a:effectLst>
              </a:rPr>
              <a:t>st</a:t>
            </a:r>
            <a:r>
              <a:rPr lang="en-US" b="1" dirty="0" smtClean="0">
                <a:effectLst>
                  <a:outerShdw blurRad="38100" dist="38100" dir="2700000" algn="tl">
                    <a:srgbClr val="000000">
                      <a:alpha val="43137"/>
                    </a:srgbClr>
                  </a:outerShdw>
                </a:effectLst>
              </a:rPr>
              <a:t> trimester &amp; early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trimester). </a:t>
            </a:r>
          </a:p>
          <a:p>
            <a:pPr marL="0" indent="0" algn="l" rtl="0">
              <a:buNone/>
            </a:pPr>
            <a:endParaRPr lang="en-US" b="1" dirty="0" smtClean="0">
              <a:effectLst>
                <a:outerShdw blurRad="38100" dist="38100" dir="2700000" algn="tl">
                  <a:srgbClr val="000000">
                    <a:alpha val="43137"/>
                  </a:srgbClr>
                </a:outerShdw>
              </a:effectLst>
            </a:endParaRPr>
          </a:p>
          <a:p>
            <a:pPr marL="0" indent="0" algn="l" rtl="0" fontAlgn="base">
              <a:buNone/>
            </a:pPr>
            <a:r>
              <a:rPr lang="en-US" i="1" u="sng" dirty="0" smtClean="0">
                <a:solidFill>
                  <a:schemeClr val="accent5">
                    <a:lumMod val="75000"/>
                  </a:schemeClr>
                </a:solidFill>
                <a:effectLst>
                  <a:outerShdw blurRad="38100" dist="38100" dir="2700000" algn="tl">
                    <a:srgbClr val="000000">
                      <a:alpha val="43137"/>
                    </a:srgbClr>
                  </a:outerShdw>
                </a:effectLst>
              </a:rPr>
              <a:t>Causes (Mainly): </a:t>
            </a:r>
          </a:p>
          <a:p>
            <a:pPr marL="0" indent="0" algn="l" rtl="0" fontAlgn="base">
              <a:buNone/>
            </a:pPr>
            <a:r>
              <a:rPr lang="en-US" b="1" i="1" dirty="0" smtClean="0">
                <a:effectLst>
                  <a:outerShdw blurRad="38100" dist="38100" dir="2700000" algn="tl">
                    <a:srgbClr val="000000">
                      <a:alpha val="43137"/>
                    </a:srgbClr>
                  </a:outerShdw>
                </a:effectLst>
              </a:rPr>
              <a:t>- miscarriage</a:t>
            </a:r>
            <a:r>
              <a:rPr lang="en-US" dirty="0" smtClean="0"/>
              <a:t> </a:t>
            </a:r>
            <a:r>
              <a:rPr lang="en-US" dirty="0"/>
              <a:t>reported in about 10%-57% of patients (10% if presence of fetal cardiac </a:t>
            </a:r>
            <a:r>
              <a:rPr lang="en-US" dirty="0" smtClean="0"/>
              <a:t>activity).</a:t>
            </a:r>
            <a:endParaRPr lang="en-US" dirty="0"/>
          </a:p>
          <a:p>
            <a:pPr marL="0" indent="0" algn="l" rtl="0" fontAlgn="base">
              <a:buNone/>
            </a:pPr>
            <a:r>
              <a:rPr lang="en-US" b="1" i="1" dirty="0" smtClean="0">
                <a:effectLst>
                  <a:outerShdw blurRad="38100" dist="38100" dir="2700000" algn="tl">
                    <a:srgbClr val="000000">
                      <a:alpha val="43137"/>
                    </a:srgbClr>
                  </a:outerShdw>
                </a:effectLst>
              </a:rPr>
              <a:t>- ectopic </a:t>
            </a:r>
            <a:r>
              <a:rPr lang="en-US" b="1" i="1" dirty="0">
                <a:effectLst>
                  <a:outerShdw blurRad="38100" dist="38100" dir="2700000" algn="tl">
                    <a:srgbClr val="000000">
                      <a:alpha val="43137"/>
                    </a:srgbClr>
                  </a:outerShdw>
                </a:effectLst>
              </a:rPr>
              <a:t>pregnancy </a:t>
            </a:r>
            <a:r>
              <a:rPr lang="en-US" dirty="0"/>
              <a:t>in about 1%-2</a:t>
            </a:r>
            <a:r>
              <a:rPr lang="en-US" dirty="0" smtClean="0"/>
              <a:t>%.</a:t>
            </a:r>
            <a:endParaRPr lang="en-US" dirty="0"/>
          </a:p>
          <a:p>
            <a:pPr marL="0" indent="0" algn="l" rtl="0" fontAlgn="base">
              <a:buNone/>
            </a:pPr>
            <a:r>
              <a:rPr lang="en-US" b="1" i="1" dirty="0" smtClean="0">
                <a:effectLst>
                  <a:outerShdw blurRad="38100" dist="38100" dir="2700000" algn="tl">
                    <a:srgbClr val="000000">
                      <a:alpha val="43137"/>
                    </a:srgbClr>
                  </a:outerShdw>
                </a:effectLst>
              </a:rPr>
              <a:t>- other </a:t>
            </a:r>
            <a:r>
              <a:rPr lang="en-US" b="1" i="1" dirty="0">
                <a:effectLst>
                  <a:outerShdw blurRad="38100" dist="38100" dir="2700000" algn="tl">
                    <a:srgbClr val="000000">
                      <a:alpha val="43137"/>
                    </a:srgbClr>
                  </a:outerShdw>
                </a:effectLst>
              </a:rPr>
              <a:t>cause (including trophoblastic disease and lesions of cervix/vagina)</a:t>
            </a:r>
            <a:r>
              <a:rPr lang="en-US" dirty="0"/>
              <a:t> in &lt; 1</a:t>
            </a:r>
            <a:r>
              <a:rPr lang="en-US" dirty="0" smtClean="0"/>
              <a:t>%. </a:t>
            </a:r>
          </a:p>
          <a:p>
            <a:pPr marL="0" indent="0" algn="l" rtl="0" fontAlgn="base">
              <a:buNone/>
            </a:pPr>
            <a:endParaRPr lang="en-US" dirty="0"/>
          </a:p>
          <a:p>
            <a:pPr marL="0" indent="0" algn="l" rtl="0">
              <a:buNone/>
            </a:pPr>
            <a:r>
              <a:rPr lang="en-US" dirty="0"/>
              <a:t/>
            </a:r>
            <a:br>
              <a:rPr lang="en-US" dirty="0"/>
            </a:br>
            <a:endParaRPr lang="en-US" dirty="0">
              <a:solidFill>
                <a:srgbClr val="FF0000"/>
              </a:solidFill>
            </a:endParaRPr>
          </a:p>
          <a:p>
            <a:pPr algn="l" rtl="0">
              <a:buNone/>
            </a:pPr>
            <a:endParaRPr lang="ar-JO" dirty="0" smtClean="0"/>
          </a:p>
          <a:p>
            <a:pPr algn="l" rtl="0">
              <a:buNone/>
            </a:pPr>
            <a:r>
              <a:rPr lang="en-US" dirty="0" smtClean="0"/>
              <a:t>                                        </a:t>
            </a:r>
          </a:p>
        </p:txBody>
      </p:sp>
    </p:spTree>
    <p:extLst>
      <p:ext uri="{BB962C8B-B14F-4D97-AF65-F5344CB8AC3E}">
        <p14:creationId xmlns:p14="http://schemas.microsoft.com/office/powerpoint/2010/main" val="4236228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6" y="274638"/>
            <a:ext cx="8928992" cy="1143000"/>
          </a:xfrm>
        </p:spPr>
        <p:txBody>
          <a:bodyPr>
            <a:normAutofit/>
          </a:bodyPr>
          <a:lstStyle/>
          <a:p>
            <a:r>
              <a:rPr lang="en-US" sz="3600" b="1" dirty="0" smtClean="0"/>
              <a:t>General causes of early pregnancy bleeding </a:t>
            </a:r>
            <a:endParaRPr lang="en-US" sz="3600" b="1" dirty="0"/>
          </a:p>
        </p:txBody>
      </p:sp>
      <p:sp>
        <p:nvSpPr>
          <p:cNvPr id="3" name="Content Placeholder 2"/>
          <p:cNvSpPr>
            <a:spLocks noGrp="1"/>
          </p:cNvSpPr>
          <p:nvPr>
            <p:ph idx="1"/>
          </p:nvPr>
        </p:nvSpPr>
        <p:spPr>
          <a:xfrm>
            <a:off x="457200" y="1600200"/>
            <a:ext cx="8229600" cy="5141168"/>
          </a:xfrm>
        </p:spPr>
        <p:txBody>
          <a:bodyPr>
            <a:normAutofit fontScale="47500" lnSpcReduction="20000"/>
          </a:bodyPr>
          <a:lstStyle/>
          <a:p>
            <a:pPr marL="0" indent="0" algn="l" rtl="0">
              <a:buNone/>
            </a:pPr>
            <a:r>
              <a:rPr lang="en-US" sz="7300" b="1" u="sng" dirty="0" smtClean="0">
                <a:solidFill>
                  <a:srgbClr val="00B050"/>
                </a:solidFill>
                <a:effectLst>
                  <a:outerShdw blurRad="38100" dist="38100" dir="2700000" algn="tl">
                    <a:srgbClr val="000000">
                      <a:alpha val="43137"/>
                    </a:srgbClr>
                  </a:outerShdw>
                </a:effectLst>
              </a:rPr>
              <a:t>Obstetric causes: </a:t>
            </a:r>
          </a:p>
          <a:p>
            <a:pPr marL="0" indent="0" algn="l" rtl="0">
              <a:buNone/>
            </a:pPr>
            <a:endParaRPr lang="en-US" sz="7300" b="1" u="sng" dirty="0" smtClean="0">
              <a:solidFill>
                <a:srgbClr val="00B050"/>
              </a:solidFill>
              <a:effectLst>
                <a:outerShdw blurRad="38100" dist="38100" dir="2700000" algn="tl">
                  <a:srgbClr val="000000">
                    <a:alpha val="43137"/>
                  </a:srgbClr>
                </a:outerShdw>
              </a:effectLst>
            </a:endParaRPr>
          </a:p>
          <a:p>
            <a:pPr algn="l" rtl="0" fontAlgn="base"/>
            <a:r>
              <a:rPr lang="en-US" b="1" u="sng" dirty="0"/>
              <a:t>V</a:t>
            </a:r>
            <a:r>
              <a:rPr lang="en-US" b="1" u="sng" dirty="0" smtClean="0"/>
              <a:t>iable pregnancy</a:t>
            </a:r>
            <a:endParaRPr lang="en-US" b="1" u="sng" dirty="0"/>
          </a:p>
          <a:p>
            <a:pPr algn="l" rtl="0" fontAlgn="base"/>
            <a:r>
              <a:rPr lang="en-US" b="1" u="sng" dirty="0"/>
              <a:t>I</a:t>
            </a:r>
            <a:r>
              <a:rPr lang="en-US" b="1" u="sng" dirty="0" smtClean="0"/>
              <a:t>mplantation </a:t>
            </a:r>
            <a:r>
              <a:rPr lang="en-US" b="1" u="sng" dirty="0"/>
              <a:t>bleeding</a:t>
            </a:r>
          </a:p>
          <a:p>
            <a:pPr lvl="1" algn="l" rtl="0" fontAlgn="base"/>
            <a:r>
              <a:rPr lang="en-US" dirty="0"/>
              <a:t>occurs about 9 days after ovulation and fertilization when fertilized ovum attaches to the uterine lining</a:t>
            </a:r>
          </a:p>
          <a:p>
            <a:pPr lvl="1" algn="l" rtl="0" fontAlgn="base"/>
            <a:r>
              <a:rPr lang="en-US" dirty="0"/>
              <a:t>characterized by light pink or brownish discharge</a:t>
            </a:r>
          </a:p>
          <a:p>
            <a:pPr lvl="1" algn="l" rtl="0" fontAlgn="base"/>
            <a:r>
              <a:rPr lang="en-US" dirty="0"/>
              <a:t>not similar to typical menses</a:t>
            </a:r>
          </a:p>
          <a:p>
            <a:pPr lvl="1" algn="l" rtl="0" fontAlgn="base"/>
            <a:r>
              <a:rPr lang="en-US" dirty="0"/>
              <a:t>may be accompanied by mild cramping</a:t>
            </a:r>
          </a:p>
          <a:p>
            <a:pPr lvl="1" algn="l" rtl="0" fontAlgn="base"/>
            <a:r>
              <a:rPr lang="en-US" dirty="0" smtClean="0"/>
              <a:t>up </a:t>
            </a:r>
            <a:r>
              <a:rPr lang="en-US" dirty="0"/>
              <a:t>to 25% of women experience bleeding in the first and early second trimester of pregnancy with about half of these resulting in viable pregnancies </a:t>
            </a:r>
            <a:endParaRPr lang="en-US" dirty="0" smtClean="0"/>
          </a:p>
          <a:p>
            <a:pPr lvl="1" algn="l" rtl="0" fontAlgn="base"/>
            <a:r>
              <a:rPr lang="en-US" dirty="0" err="1" smtClean="0"/>
              <a:t>subchorionic</a:t>
            </a:r>
            <a:r>
              <a:rPr lang="en-US" dirty="0" smtClean="0"/>
              <a:t> </a:t>
            </a:r>
            <a:r>
              <a:rPr lang="en-US" dirty="0"/>
              <a:t>hemorrhage - blood between </a:t>
            </a:r>
            <a:r>
              <a:rPr lang="en-US" dirty="0" err="1"/>
              <a:t>chorion</a:t>
            </a:r>
            <a:r>
              <a:rPr lang="en-US" dirty="0"/>
              <a:t> and uterine wall seen on </a:t>
            </a:r>
            <a:r>
              <a:rPr lang="en-US" dirty="0" err="1" smtClean="0"/>
              <a:t>sonography</a:t>
            </a:r>
            <a:endParaRPr lang="en-US" dirty="0"/>
          </a:p>
          <a:p>
            <a:pPr algn="l" rtl="0" fontAlgn="base"/>
            <a:r>
              <a:rPr lang="en-US" b="1" u="sng" dirty="0"/>
              <a:t>E</a:t>
            </a:r>
            <a:r>
              <a:rPr lang="en-US" b="1" u="sng" dirty="0" smtClean="0"/>
              <a:t>mbryonic demise</a:t>
            </a:r>
            <a:endParaRPr lang="en-US" b="1" u="sng" dirty="0"/>
          </a:p>
          <a:p>
            <a:pPr lvl="1" algn="l" rtl="0" fontAlgn="base"/>
            <a:r>
              <a:rPr lang="en-US" dirty="0"/>
              <a:t>embryo larger than 5 mm without cardiac activity</a:t>
            </a:r>
          </a:p>
          <a:p>
            <a:pPr lvl="1" algn="l" rtl="0" fontAlgn="base"/>
            <a:r>
              <a:rPr lang="en-US" dirty="0"/>
              <a:t>also referred to as "missed abortion"</a:t>
            </a:r>
          </a:p>
          <a:p>
            <a:pPr algn="l" rtl="0" fontAlgn="base"/>
            <a:r>
              <a:rPr lang="en-US" b="1" u="sng" dirty="0" err="1"/>
              <a:t>A</a:t>
            </a:r>
            <a:r>
              <a:rPr lang="en-US" b="1" u="sng" dirty="0" err="1" smtClean="0"/>
              <a:t>nembryonic</a:t>
            </a:r>
            <a:r>
              <a:rPr lang="en-US" b="1" u="sng" dirty="0" smtClean="0"/>
              <a:t> pregnancy</a:t>
            </a:r>
            <a:endParaRPr lang="en-US" b="1" u="sng" dirty="0"/>
          </a:p>
          <a:p>
            <a:pPr lvl="1" algn="l" rtl="0" fontAlgn="base"/>
            <a:r>
              <a:rPr lang="en-US" dirty="0"/>
              <a:t>presence of gestational sac &gt; 18 mm without evidence of embryonic tissue (yolk sac or embryo)</a:t>
            </a:r>
          </a:p>
          <a:p>
            <a:pPr lvl="1" algn="l" rtl="0" fontAlgn="base"/>
            <a:r>
              <a:rPr lang="en-US" dirty="0"/>
              <a:t>also referred to as "blighted ovum"</a:t>
            </a:r>
          </a:p>
          <a:p>
            <a:pPr algn="l" rtl="0" fontAlgn="base"/>
            <a:r>
              <a:rPr lang="en-US" b="1" u="sng" dirty="0"/>
              <a:t>I</a:t>
            </a:r>
            <a:r>
              <a:rPr lang="en-US" b="1" u="sng" dirty="0" smtClean="0"/>
              <a:t>ncomplete abortion</a:t>
            </a:r>
            <a:endParaRPr lang="en-US" b="1" u="sng" dirty="0"/>
          </a:p>
          <a:p>
            <a:pPr lvl="1" algn="l" rtl="0" fontAlgn="base"/>
            <a:r>
              <a:rPr lang="en-US" dirty="0"/>
              <a:t>spontaneous loss of pregnancy before 20 weeks gestation during which some, but not all, products of conception have passed</a:t>
            </a:r>
          </a:p>
          <a:p>
            <a:pPr algn="l" rtl="0"/>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952" y="1262743"/>
            <a:ext cx="2244401" cy="172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638800" y="1828800"/>
            <a:ext cx="838200" cy="1524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15148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Obstetric causes</a:t>
            </a:r>
            <a:endParaRPr lang="en-US" dirty="0"/>
          </a:p>
        </p:txBody>
      </p:sp>
      <p:sp>
        <p:nvSpPr>
          <p:cNvPr id="3" name="Content Placeholder 2"/>
          <p:cNvSpPr>
            <a:spLocks noGrp="1"/>
          </p:cNvSpPr>
          <p:nvPr>
            <p:ph idx="1"/>
          </p:nvPr>
        </p:nvSpPr>
        <p:spPr/>
        <p:txBody>
          <a:bodyPr>
            <a:normAutofit fontScale="77500" lnSpcReduction="20000"/>
          </a:bodyPr>
          <a:lstStyle/>
          <a:p>
            <a:pPr algn="l" rtl="0" fontAlgn="base"/>
            <a:r>
              <a:rPr lang="en-US" b="1" u="sng" dirty="0"/>
              <a:t>ectopic </a:t>
            </a:r>
            <a:r>
              <a:rPr lang="en-US" b="1" u="sng" dirty="0" smtClean="0"/>
              <a:t>pregnancy</a:t>
            </a:r>
            <a:endParaRPr lang="en-US" b="1" u="sng" dirty="0"/>
          </a:p>
          <a:p>
            <a:pPr lvl="1" algn="l" rtl="0" fontAlgn="base"/>
            <a:r>
              <a:rPr lang="en-US" dirty="0"/>
              <a:t>pregnancy outside uterine cavity</a:t>
            </a:r>
          </a:p>
          <a:p>
            <a:pPr lvl="1" algn="l" rtl="0" fontAlgn="base"/>
            <a:r>
              <a:rPr lang="en-US" dirty="0"/>
              <a:t>often in fallopian tube but may occur in broad ligament, ovary, cervix, or elsewhere in abdomen</a:t>
            </a:r>
          </a:p>
          <a:p>
            <a:pPr algn="l" rtl="0" fontAlgn="base"/>
            <a:r>
              <a:rPr lang="en-US" b="1" u="sng" dirty="0"/>
              <a:t>gestational trophoblastic disease (or </a:t>
            </a:r>
            <a:r>
              <a:rPr lang="en-US" b="1" u="sng" dirty="0" err="1"/>
              <a:t>hydatidiform</a:t>
            </a:r>
            <a:r>
              <a:rPr lang="en-US" b="1" u="sng" dirty="0"/>
              <a:t> mole</a:t>
            </a:r>
            <a:r>
              <a:rPr lang="en-US" b="1" u="sng" dirty="0" smtClean="0"/>
              <a:t>)</a:t>
            </a:r>
            <a:endParaRPr lang="en-US" b="1" u="sng" dirty="0"/>
          </a:p>
          <a:p>
            <a:pPr lvl="1" algn="l" rtl="0" fontAlgn="base"/>
            <a:r>
              <a:rPr lang="en-US" dirty="0"/>
              <a:t>complete mole is placental proliferation in absence of fetus often with 46, XX chromosomal composition entirely derived from paternal source</a:t>
            </a:r>
          </a:p>
          <a:p>
            <a:pPr lvl="1" algn="l" rtl="0" fontAlgn="base"/>
            <a:r>
              <a:rPr lang="en-US" dirty="0"/>
              <a:t>partial mole is molar placenta occurring with fetus often genetically triploid (69, XXY chromosomal composition)</a:t>
            </a:r>
          </a:p>
          <a:p>
            <a:pPr algn="l" rtl="0" fontAlgn="base"/>
            <a:r>
              <a:rPr lang="en-US" b="1" u="sng" dirty="0"/>
              <a:t>threatened </a:t>
            </a:r>
            <a:r>
              <a:rPr lang="en-US" b="1" u="sng" dirty="0" smtClean="0"/>
              <a:t>abortion</a:t>
            </a:r>
          </a:p>
          <a:p>
            <a:pPr lvl="1" algn="l" rtl="0" fontAlgn="base"/>
            <a:r>
              <a:rPr lang="en-US" dirty="0" smtClean="0"/>
              <a:t>bleeding before 20 weeks gestation in presence of closed cervix and embryo with cardiac activity</a:t>
            </a:r>
          </a:p>
          <a:p>
            <a:pPr algn="l" rtl="0"/>
            <a:endParaRPr lang="en-US" dirty="0"/>
          </a:p>
        </p:txBody>
      </p:sp>
    </p:spTree>
    <p:extLst>
      <p:ext uri="{BB962C8B-B14F-4D97-AF65-F5344CB8AC3E}">
        <p14:creationId xmlns:p14="http://schemas.microsoft.com/office/powerpoint/2010/main" val="24943725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00B050"/>
                </a:solidFill>
                <a:effectLst>
                  <a:outerShdw blurRad="38100" dist="38100" dir="2700000" algn="tl">
                    <a:srgbClr val="000000">
                      <a:alpha val="43137"/>
                    </a:srgbClr>
                  </a:outerShdw>
                </a:effectLst>
              </a:rPr>
              <a:t>Non-obstetrical causes: </a:t>
            </a:r>
            <a:endParaRPr lang="en-US" b="1" u="sng"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lgn="l" rtl="0" fontAlgn="base"/>
            <a:r>
              <a:rPr lang="en-US" dirty="0" smtClean="0"/>
              <a:t>cervicitis </a:t>
            </a:r>
            <a:r>
              <a:rPr lang="en-US" dirty="0"/>
              <a:t>(such as, chlamydia genital infection or </a:t>
            </a:r>
            <a:r>
              <a:rPr lang="en-US" dirty="0" err="1"/>
              <a:t>gonococcal</a:t>
            </a:r>
            <a:r>
              <a:rPr lang="en-US" dirty="0"/>
              <a:t> cervicitis)</a:t>
            </a:r>
          </a:p>
          <a:p>
            <a:pPr algn="l" rtl="0" fontAlgn="base"/>
            <a:r>
              <a:rPr lang="en-US" dirty="0" err="1"/>
              <a:t>vulvovaginitis</a:t>
            </a:r>
            <a:endParaRPr lang="en-US" dirty="0"/>
          </a:p>
          <a:p>
            <a:pPr algn="l" rtl="0" fontAlgn="base"/>
            <a:r>
              <a:rPr lang="en-US" dirty="0"/>
              <a:t>urinary tract infection (UTI)</a:t>
            </a:r>
          </a:p>
          <a:p>
            <a:pPr algn="l" rtl="0" fontAlgn="base"/>
            <a:r>
              <a:rPr lang="en-US" dirty="0"/>
              <a:t>trauma</a:t>
            </a:r>
          </a:p>
          <a:p>
            <a:pPr algn="l" rtl="0" fontAlgn="base"/>
            <a:r>
              <a:rPr lang="en-US" dirty="0"/>
              <a:t>cervical cancer</a:t>
            </a:r>
          </a:p>
          <a:p>
            <a:pPr algn="l" rtl="0" fontAlgn="base"/>
            <a:r>
              <a:rPr lang="en-US" dirty="0"/>
              <a:t>cervical polyps</a:t>
            </a:r>
          </a:p>
          <a:p>
            <a:pPr algn="l" rtl="0" fontAlgn="base"/>
            <a:r>
              <a:rPr lang="en-US" dirty="0" err="1"/>
              <a:t>nonvaginal</a:t>
            </a:r>
            <a:r>
              <a:rPr lang="en-US" dirty="0"/>
              <a:t> causes of bleeding (such as, hemorrhoids)</a:t>
            </a:r>
          </a:p>
          <a:p>
            <a:pPr algn="l" rtl="0" fontAlgn="base"/>
            <a:r>
              <a:rPr lang="en-US" dirty="0"/>
              <a:t>u</a:t>
            </a:r>
            <a:r>
              <a:rPr lang="en-US" dirty="0" smtClean="0"/>
              <a:t>terine anomalies</a:t>
            </a:r>
            <a:endParaRPr lang="en-US" dirty="0"/>
          </a:p>
        </p:txBody>
      </p:sp>
    </p:spTree>
    <p:extLst>
      <p:ext uri="{BB962C8B-B14F-4D97-AF65-F5344CB8AC3E}">
        <p14:creationId xmlns:p14="http://schemas.microsoft.com/office/powerpoint/2010/main" val="726210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Typical approach to a case with early pregnancy bleeding</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algn="l" rtl="0"/>
            <a:r>
              <a:rPr lang="en-US" b="1" i="1" dirty="0" smtClean="0">
                <a:effectLst>
                  <a:outerShdw blurRad="38100" dist="38100" dir="2700000" algn="tl">
                    <a:srgbClr val="000000">
                      <a:alpha val="43137"/>
                    </a:srgbClr>
                  </a:outerShdw>
                </a:effectLst>
              </a:rPr>
              <a:t>In History the following </a:t>
            </a:r>
            <a:r>
              <a:rPr lang="en-US" b="1" i="1" u="sng" dirty="0" smtClean="0">
                <a:solidFill>
                  <a:srgbClr val="00B050"/>
                </a:solidFill>
                <a:effectLst>
                  <a:outerShdw blurRad="38100" dist="38100" dir="2700000" algn="tl">
                    <a:srgbClr val="000000">
                      <a:alpha val="43137"/>
                    </a:srgbClr>
                  </a:outerShdw>
                </a:effectLst>
              </a:rPr>
              <a:t>must</a:t>
            </a:r>
            <a:r>
              <a:rPr lang="en-US" b="1" i="1" dirty="0" smtClean="0">
                <a:effectLst>
                  <a:outerShdw blurRad="38100" dist="38100" dir="2700000" algn="tl">
                    <a:srgbClr val="000000">
                      <a:alpha val="43137"/>
                    </a:srgbClr>
                  </a:outerShdw>
                </a:effectLst>
              </a:rPr>
              <a:t> be included</a:t>
            </a:r>
            <a:r>
              <a:rPr lang="en-US" dirty="0" smtClean="0"/>
              <a:t>: </a:t>
            </a:r>
          </a:p>
          <a:p>
            <a:pPr algn="l" rtl="0">
              <a:buFontTx/>
              <a:buChar char="-"/>
            </a:pPr>
            <a:r>
              <a:rPr lang="en-US" dirty="0" smtClean="0"/>
              <a:t>Determine </a:t>
            </a:r>
            <a:r>
              <a:rPr lang="en-US" dirty="0"/>
              <a:t>date of first day of last normal menses to estimate gestational </a:t>
            </a:r>
            <a:r>
              <a:rPr lang="en-US" dirty="0" smtClean="0"/>
              <a:t>age. </a:t>
            </a:r>
          </a:p>
          <a:p>
            <a:pPr algn="l" rtl="0">
              <a:buFontTx/>
              <a:buChar char="-"/>
            </a:pPr>
            <a:r>
              <a:rPr lang="en-US" dirty="0"/>
              <a:t>D</a:t>
            </a:r>
            <a:r>
              <a:rPr lang="en-US" dirty="0" smtClean="0"/>
              <a:t>etermine </a:t>
            </a:r>
            <a:r>
              <a:rPr lang="en-US" dirty="0"/>
              <a:t>extent of vaginal spotting or </a:t>
            </a:r>
            <a:r>
              <a:rPr lang="en-US" dirty="0" smtClean="0"/>
              <a:t>bleeding. </a:t>
            </a:r>
          </a:p>
          <a:p>
            <a:pPr marL="0" indent="0" algn="l" rtl="0" fontAlgn="base">
              <a:buNone/>
            </a:pPr>
            <a:r>
              <a:rPr lang="en-US" dirty="0" smtClean="0"/>
              <a:t>-    Ask </a:t>
            </a:r>
            <a:r>
              <a:rPr lang="en-US" dirty="0"/>
              <a:t>about pain </a:t>
            </a:r>
            <a:r>
              <a:rPr lang="en-US" dirty="0" smtClean="0"/>
              <a:t>symptoms</a:t>
            </a:r>
            <a:r>
              <a:rPr lang="en-US" baseline="30000" dirty="0"/>
              <a:t> </a:t>
            </a:r>
            <a:r>
              <a:rPr lang="en-US" dirty="0" smtClean="0"/>
              <a:t>may </a:t>
            </a:r>
            <a:r>
              <a:rPr lang="en-US" dirty="0"/>
              <a:t>have lower abdominal pain or cramping, characterized </a:t>
            </a:r>
            <a:r>
              <a:rPr lang="en-US" dirty="0" smtClean="0"/>
              <a:t>as: </a:t>
            </a:r>
            <a:endParaRPr lang="en-US" dirty="0"/>
          </a:p>
          <a:p>
            <a:pPr lvl="1" algn="l" rtl="0" fontAlgn="base"/>
            <a:r>
              <a:rPr lang="en-US" dirty="0"/>
              <a:t>unilateral or diffuse</a:t>
            </a:r>
          </a:p>
          <a:p>
            <a:pPr lvl="1" algn="l" rtl="0" fontAlgn="base"/>
            <a:r>
              <a:rPr lang="en-US" dirty="0"/>
              <a:t>mild-to-severe</a:t>
            </a:r>
          </a:p>
          <a:p>
            <a:pPr algn="l" rtl="0" fontAlgn="base">
              <a:buFontTx/>
              <a:buChar char="-"/>
            </a:pPr>
            <a:r>
              <a:rPr lang="en-US" dirty="0" smtClean="0"/>
              <a:t>May </a:t>
            </a:r>
            <a:r>
              <a:rPr lang="en-US" dirty="0"/>
              <a:t>have chest pain, which along with syncope and shortness of breath, may suggest anemia from significant blood </a:t>
            </a:r>
            <a:r>
              <a:rPr lang="en-US" dirty="0" smtClean="0"/>
              <a:t>loss</a:t>
            </a:r>
            <a:endParaRPr lang="en-US" baseline="30000" dirty="0"/>
          </a:p>
          <a:p>
            <a:pPr algn="l" rtl="0" fontAlgn="base">
              <a:buFontTx/>
              <a:buChar char="-"/>
            </a:pPr>
            <a:r>
              <a:rPr lang="en-US" dirty="0" smtClean="0"/>
              <a:t>shoulder </a:t>
            </a:r>
            <a:r>
              <a:rPr lang="en-US" dirty="0"/>
              <a:t>tip pain may indicate intra-abdominal bleeding</a:t>
            </a:r>
          </a:p>
          <a:p>
            <a:pPr algn="l" rtl="0">
              <a:buFontTx/>
              <a:buChar char="-"/>
            </a:pPr>
            <a:endParaRPr lang="en-US" dirty="0"/>
          </a:p>
        </p:txBody>
      </p:sp>
    </p:spTree>
    <p:extLst>
      <p:ext uri="{BB962C8B-B14F-4D97-AF65-F5344CB8AC3E}">
        <p14:creationId xmlns:p14="http://schemas.microsoft.com/office/powerpoint/2010/main" val="3944246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normAutofit fontScale="90000"/>
          </a:bodyPr>
          <a:lstStyle/>
          <a:p>
            <a:pPr algn="ctr"/>
            <a:r>
              <a:rPr lang="en-US" b="1" dirty="0" smtClean="0">
                <a:solidFill>
                  <a:schemeClr val="tx1">
                    <a:lumMod val="95000"/>
                    <a:lumOff val="5000"/>
                  </a:schemeClr>
                </a:solidFill>
              </a:rPr>
              <a:t>RISK FACTORS</a:t>
            </a:r>
            <a:endParaRPr lang="en-US" b="1" dirty="0">
              <a:solidFill>
                <a:schemeClr val="tx1">
                  <a:lumMod val="95000"/>
                  <a:lumOff val="5000"/>
                </a:schemeClr>
              </a:solidFill>
            </a:endParaRPr>
          </a:p>
        </p:txBody>
      </p:sp>
      <p:sp>
        <p:nvSpPr>
          <p:cNvPr id="3" name="Content Placeholder 2"/>
          <p:cNvSpPr>
            <a:spLocks noGrp="1"/>
          </p:cNvSpPr>
          <p:nvPr>
            <p:ph idx="1"/>
          </p:nvPr>
        </p:nvSpPr>
        <p:spPr>
          <a:xfrm>
            <a:off x="285720" y="1500174"/>
            <a:ext cx="2500330" cy="4757758"/>
          </a:xfrm>
        </p:spPr>
        <p:txBody>
          <a:bodyPr>
            <a:normAutofit fontScale="77500" lnSpcReduction="20000"/>
          </a:bodyPr>
          <a:lstStyle/>
          <a:p>
            <a:pPr algn="l" rtl="0"/>
            <a:r>
              <a:rPr lang="en-US" sz="2400" b="1" dirty="0" smtClean="0">
                <a:solidFill>
                  <a:schemeClr val="tx1">
                    <a:lumMod val="95000"/>
                    <a:lumOff val="5000"/>
                  </a:schemeClr>
                </a:solidFill>
              </a:rPr>
              <a:t>High risk factors</a:t>
            </a:r>
          </a:p>
          <a:p>
            <a:pPr algn="l" rtl="0">
              <a:buNone/>
            </a:pPr>
            <a:endParaRPr lang="en-US" sz="2400" b="1" dirty="0" smtClean="0">
              <a:solidFill>
                <a:srgbClr val="FFFF00"/>
              </a:solidFill>
            </a:endParaRPr>
          </a:p>
          <a:p>
            <a:pPr marL="0" indent="0" algn="l" rtl="0">
              <a:buNone/>
            </a:pPr>
            <a:r>
              <a:rPr lang="en-US" sz="2600" b="1" dirty="0" smtClean="0">
                <a:solidFill>
                  <a:srgbClr val="FF0000"/>
                </a:solidFill>
              </a:rPr>
              <a:t>- </a:t>
            </a:r>
            <a:r>
              <a:rPr lang="en-US" sz="2600" dirty="0" smtClean="0">
                <a:solidFill>
                  <a:srgbClr val="FF0000"/>
                </a:solidFill>
              </a:rPr>
              <a:t>     Previous ectopic      pregnancy : </a:t>
            </a:r>
            <a:r>
              <a:rPr lang="en-US" sz="2600" dirty="0" smtClean="0"/>
              <a:t>15 percent overall risk</a:t>
            </a:r>
          </a:p>
          <a:p>
            <a:pPr algn="l" rtl="0">
              <a:buFontTx/>
              <a:buChar char="-"/>
            </a:pPr>
            <a:r>
              <a:rPr lang="en-US" sz="2600" u="sng" dirty="0" smtClean="0">
                <a:solidFill>
                  <a:srgbClr val="FF0000"/>
                </a:solidFill>
              </a:rPr>
              <a:t>Tubal pathology and surgery</a:t>
            </a:r>
            <a:r>
              <a:rPr lang="en-US" sz="2600" dirty="0" smtClean="0"/>
              <a:t>: such as infection, surgery, congenital anomalies, or tumors.</a:t>
            </a:r>
          </a:p>
          <a:p>
            <a:pPr algn="l" rtl="0">
              <a:buFontTx/>
              <a:buChar char="-"/>
            </a:pPr>
            <a:r>
              <a:rPr lang="en-US" sz="2600" u="sng" dirty="0" smtClean="0">
                <a:solidFill>
                  <a:srgbClr val="FF0000"/>
                </a:solidFill>
              </a:rPr>
              <a:t>In-utero DES exposure : </a:t>
            </a:r>
            <a:r>
              <a:rPr lang="en-US" sz="2600" dirty="0" smtClean="0"/>
              <a:t>nine fold increased risk</a:t>
            </a:r>
            <a:endParaRPr lang="en-US" sz="2600" dirty="0"/>
          </a:p>
        </p:txBody>
      </p:sp>
      <p:sp>
        <p:nvSpPr>
          <p:cNvPr id="4" name="Content Placeholder 2"/>
          <p:cNvSpPr txBox="1">
            <a:spLocks/>
          </p:cNvSpPr>
          <p:nvPr/>
        </p:nvSpPr>
        <p:spPr>
          <a:xfrm>
            <a:off x="2786050" y="1428736"/>
            <a:ext cx="3890962" cy="5286412"/>
          </a:xfrm>
          <a:prstGeom prst="rect">
            <a:avLst/>
          </a:prstGeom>
          <a:ln>
            <a:noFill/>
          </a:ln>
        </p:spPr>
        <p:txBody>
          <a:bodyPr vert="horz" lIns="91440" tIns="45720" rIns="91440" bIns="45720" rtlCol="0">
            <a:normAutofit fontScale="85000" lnSpcReduction="20000"/>
          </a:bodyPr>
          <a:lstStyle/>
          <a:p>
            <a:pPr marL="342900" indent="-342900">
              <a:spcBef>
                <a:spcPct val="20000"/>
              </a:spcBef>
              <a:spcAft>
                <a:spcPts val="600"/>
              </a:spcAft>
              <a:buClr>
                <a:srgbClr val="1F497D"/>
              </a:buClr>
              <a:buFont typeface="Arial" pitchFamily="34" charset="0"/>
              <a:buChar char="•"/>
              <a:defRPr/>
            </a:pPr>
            <a:r>
              <a:rPr lang="en-US" sz="2400" b="1" spc="30" dirty="0" smtClean="0">
                <a:solidFill>
                  <a:prstClr val="black">
                    <a:lumMod val="95000"/>
                    <a:lumOff val="5000"/>
                  </a:prstClr>
                </a:solidFill>
              </a:rPr>
              <a:t>Moderate risk factors</a:t>
            </a:r>
          </a:p>
          <a:p>
            <a:pPr>
              <a:spcBef>
                <a:spcPct val="20000"/>
              </a:spcBef>
              <a:spcAft>
                <a:spcPts val="600"/>
              </a:spcAft>
              <a:buClr>
                <a:srgbClr val="1F497D"/>
              </a:buClr>
              <a:buFont typeface="Arial" pitchFamily="34" charset="0"/>
              <a:buNone/>
              <a:defRPr/>
            </a:pPr>
            <a:r>
              <a:rPr lang="en-US" sz="2400" spc="30" dirty="0" smtClean="0">
                <a:solidFill>
                  <a:prstClr val="black"/>
                </a:solidFill>
              </a:rPr>
              <a:t>-</a:t>
            </a:r>
            <a:r>
              <a:rPr lang="en-US" sz="2400" u="sng" spc="30" dirty="0" smtClean="0">
                <a:solidFill>
                  <a:srgbClr val="FF0000"/>
                </a:solidFill>
              </a:rPr>
              <a:t>Previous genital infections</a:t>
            </a:r>
            <a:r>
              <a:rPr lang="en-US" sz="2400" spc="30" dirty="0" smtClean="0">
                <a:solidFill>
                  <a:srgbClr val="0070C0"/>
                </a:solidFill>
              </a:rPr>
              <a:t>: </a:t>
            </a:r>
            <a:r>
              <a:rPr lang="en-US" sz="2000" spc="30" dirty="0" smtClean="0">
                <a:solidFill>
                  <a:prstClr val="black"/>
                </a:solidFill>
              </a:rPr>
              <a:t>The odds ratios for ectopic pregnancy after two and after three or more episodes of </a:t>
            </a:r>
            <a:r>
              <a:rPr lang="en-US" sz="2000" spc="30" dirty="0" err="1" smtClean="0">
                <a:solidFill>
                  <a:prstClr val="black"/>
                </a:solidFill>
              </a:rPr>
              <a:t>chlamydial</a:t>
            </a:r>
            <a:r>
              <a:rPr lang="en-US" sz="2000" spc="30" dirty="0" smtClean="0">
                <a:solidFill>
                  <a:prstClr val="black"/>
                </a:solidFill>
              </a:rPr>
              <a:t> infection were 2.1 and 4.5, respectively </a:t>
            </a:r>
          </a:p>
          <a:p>
            <a:pPr>
              <a:spcBef>
                <a:spcPct val="20000"/>
              </a:spcBef>
              <a:spcAft>
                <a:spcPts val="600"/>
              </a:spcAft>
              <a:buClr>
                <a:srgbClr val="1F497D"/>
              </a:buClr>
              <a:buFont typeface="Arial" pitchFamily="34" charset="0"/>
              <a:buNone/>
              <a:defRPr/>
            </a:pPr>
            <a:endParaRPr lang="en-US" sz="2000" u="sng" spc="30" dirty="0" smtClean="0">
              <a:solidFill>
                <a:srgbClr val="FF0000"/>
              </a:solidFill>
            </a:endParaRPr>
          </a:p>
          <a:p>
            <a:pPr>
              <a:spcBef>
                <a:spcPct val="20000"/>
              </a:spcBef>
              <a:spcAft>
                <a:spcPts val="600"/>
              </a:spcAft>
              <a:buClr>
                <a:srgbClr val="1F497D"/>
              </a:buClr>
              <a:buFont typeface="Arial" pitchFamily="34" charset="0"/>
              <a:buNone/>
              <a:defRPr/>
            </a:pPr>
            <a:r>
              <a:rPr lang="en-US" sz="2400" u="sng" spc="30" dirty="0" smtClean="0">
                <a:solidFill>
                  <a:srgbClr val="FF0000"/>
                </a:solidFill>
              </a:rPr>
              <a:t>-Intrauterine devices: </a:t>
            </a:r>
            <a:r>
              <a:rPr lang="en-US" sz="2000" spc="30" dirty="0" smtClean="0">
                <a:solidFill>
                  <a:prstClr val="black"/>
                </a:solidFill>
              </a:rPr>
              <a:t>Women using intrauterine contraceptive devices (IUD) have a lower incidence of ectopic pregnancy than non-</a:t>
            </a:r>
            <a:r>
              <a:rPr lang="en-US" sz="2000" spc="30" dirty="0" err="1" smtClean="0">
                <a:solidFill>
                  <a:prstClr val="black"/>
                </a:solidFill>
              </a:rPr>
              <a:t>contracepting</a:t>
            </a:r>
            <a:r>
              <a:rPr lang="en-US" sz="2000" spc="30" dirty="0" smtClean="0">
                <a:solidFill>
                  <a:prstClr val="black"/>
                </a:solidFill>
              </a:rPr>
              <a:t> women because the IUD works by preventing fertilization, as well as implantation. The rate of ectopic pregnancy in women using an IUD. However, IUC users are at higher risk of having an ectopic pregnancy if pregnancy occurs (1 in 2 pregnancies for the </a:t>
            </a:r>
            <a:r>
              <a:rPr lang="en-US" sz="2000" spc="30" dirty="0" err="1" smtClean="0">
                <a:solidFill>
                  <a:prstClr val="black"/>
                </a:solidFill>
              </a:rPr>
              <a:t>levonorgestrel</a:t>
            </a:r>
            <a:r>
              <a:rPr lang="en-US" sz="2000" spc="30" dirty="0" smtClean="0">
                <a:solidFill>
                  <a:prstClr val="black"/>
                </a:solidFill>
              </a:rPr>
              <a:t>-IUD and 1 in 16 pregnancies for the copper IUD versus 1 in 50 pregnancies among non-</a:t>
            </a:r>
            <a:r>
              <a:rPr lang="en-US" sz="2000" spc="30" dirty="0" err="1" smtClean="0">
                <a:solidFill>
                  <a:prstClr val="black"/>
                </a:solidFill>
              </a:rPr>
              <a:t>contraceptors</a:t>
            </a:r>
            <a:r>
              <a:rPr lang="en-US" sz="2000" spc="30" dirty="0" smtClean="0">
                <a:solidFill>
                  <a:prstClr val="black"/>
                </a:solidFill>
              </a:rPr>
              <a:t>)</a:t>
            </a:r>
            <a:endParaRPr lang="en-US" sz="2000" spc="30" dirty="0">
              <a:solidFill>
                <a:prstClr val="black"/>
              </a:solidFill>
            </a:endParaRPr>
          </a:p>
        </p:txBody>
      </p:sp>
      <p:sp>
        <p:nvSpPr>
          <p:cNvPr id="5" name="Content Placeholder 2"/>
          <p:cNvSpPr txBox="1">
            <a:spLocks/>
          </p:cNvSpPr>
          <p:nvPr/>
        </p:nvSpPr>
        <p:spPr>
          <a:xfrm>
            <a:off x="6786578" y="1428736"/>
            <a:ext cx="2176450" cy="5072098"/>
          </a:xfrm>
          <a:prstGeom prst="rect">
            <a:avLst/>
          </a:prstGeom>
        </p:spPr>
        <p:txBody>
          <a:bodyPr vert="horz" lIns="91440" tIns="45720" rIns="91440" bIns="45720" rtlCol="0">
            <a:normAutofit fontScale="70000" lnSpcReduction="20000"/>
          </a:bodyPr>
          <a:lstStyle/>
          <a:p>
            <a:pPr>
              <a:spcBef>
                <a:spcPct val="20000"/>
              </a:spcBef>
              <a:spcAft>
                <a:spcPts val="600"/>
              </a:spcAft>
              <a:buClr>
                <a:srgbClr val="1F497D"/>
              </a:buClr>
              <a:buFont typeface="Arial" pitchFamily="34" charset="0"/>
              <a:buNone/>
              <a:defRPr/>
            </a:pPr>
            <a:r>
              <a:rPr lang="en-US" sz="2900" b="1" spc="30" dirty="0" smtClean="0">
                <a:solidFill>
                  <a:prstClr val="black">
                    <a:lumMod val="95000"/>
                    <a:lumOff val="5000"/>
                  </a:prstClr>
                </a:solidFill>
              </a:rPr>
              <a:t>Other risk factors</a:t>
            </a:r>
          </a:p>
          <a:p>
            <a:pPr>
              <a:spcBef>
                <a:spcPct val="20000"/>
              </a:spcBef>
              <a:spcAft>
                <a:spcPts val="600"/>
              </a:spcAft>
              <a:buClr>
                <a:srgbClr val="1F497D"/>
              </a:buClr>
              <a:buFont typeface="Arial" pitchFamily="34" charset="0"/>
              <a:buNone/>
              <a:defRPr/>
            </a:pPr>
            <a:endParaRPr lang="en-US" sz="2800" spc="30" dirty="0" smtClean="0">
              <a:solidFill>
                <a:prstClr val="black"/>
              </a:solidFill>
            </a:endParaRPr>
          </a:p>
          <a:p>
            <a:pPr>
              <a:spcBef>
                <a:spcPct val="20000"/>
              </a:spcBef>
              <a:spcAft>
                <a:spcPts val="600"/>
              </a:spcAft>
              <a:buClr>
                <a:srgbClr val="1F497D"/>
              </a:buClr>
              <a:buFont typeface="Arial" pitchFamily="34" charset="0"/>
              <a:buNone/>
              <a:defRPr/>
            </a:pPr>
            <a:r>
              <a:rPr lang="en-US" sz="2800" u="sng" spc="30" dirty="0" smtClean="0">
                <a:solidFill>
                  <a:srgbClr val="FF0000"/>
                </a:solidFill>
              </a:rPr>
              <a:t>-</a:t>
            </a:r>
            <a:r>
              <a:rPr lang="en-US" sz="2900" u="sng" spc="30" dirty="0" smtClean="0">
                <a:solidFill>
                  <a:srgbClr val="FF0000"/>
                </a:solidFill>
              </a:rPr>
              <a:t>Infertility</a:t>
            </a:r>
          </a:p>
          <a:p>
            <a:pPr>
              <a:spcBef>
                <a:spcPct val="20000"/>
              </a:spcBef>
              <a:spcAft>
                <a:spcPts val="600"/>
              </a:spcAft>
              <a:buClr>
                <a:srgbClr val="1F497D"/>
              </a:buClr>
              <a:buFont typeface="Arial" pitchFamily="34" charset="0"/>
              <a:buNone/>
              <a:defRPr/>
            </a:pPr>
            <a:r>
              <a:rPr lang="en-US" sz="2900" u="sng" spc="30" dirty="0" smtClean="0">
                <a:solidFill>
                  <a:srgbClr val="FF0000"/>
                </a:solidFill>
              </a:rPr>
              <a:t>-Multiple sexual partners</a:t>
            </a:r>
          </a:p>
          <a:p>
            <a:pPr>
              <a:spcBef>
                <a:spcPct val="20000"/>
              </a:spcBef>
              <a:spcAft>
                <a:spcPts val="600"/>
              </a:spcAft>
              <a:buClr>
                <a:srgbClr val="1F497D"/>
              </a:buClr>
              <a:buFont typeface="Arial" pitchFamily="34" charset="0"/>
              <a:buNone/>
              <a:defRPr/>
            </a:pPr>
            <a:r>
              <a:rPr lang="en-US" sz="2900" u="sng" spc="30" dirty="0" smtClean="0">
                <a:solidFill>
                  <a:srgbClr val="FF0000"/>
                </a:solidFill>
              </a:rPr>
              <a:t>-Smoking</a:t>
            </a:r>
          </a:p>
          <a:p>
            <a:pPr>
              <a:spcBef>
                <a:spcPct val="20000"/>
              </a:spcBef>
              <a:spcAft>
                <a:spcPts val="600"/>
              </a:spcAft>
              <a:buClr>
                <a:srgbClr val="1F497D"/>
              </a:buClr>
              <a:buFont typeface="Arial" pitchFamily="34" charset="0"/>
              <a:buNone/>
              <a:defRPr/>
            </a:pPr>
            <a:r>
              <a:rPr lang="en-US" sz="2900" u="sng" spc="30" dirty="0" smtClean="0">
                <a:solidFill>
                  <a:srgbClr val="FF0000"/>
                </a:solidFill>
              </a:rPr>
              <a:t>-In vitro fertilization</a:t>
            </a:r>
          </a:p>
          <a:p>
            <a:pPr>
              <a:spcBef>
                <a:spcPct val="20000"/>
              </a:spcBef>
              <a:spcAft>
                <a:spcPts val="600"/>
              </a:spcAft>
              <a:buClr>
                <a:srgbClr val="1F497D"/>
              </a:buClr>
              <a:buFont typeface="Arial" pitchFamily="34" charset="0"/>
              <a:buNone/>
              <a:defRPr/>
            </a:pPr>
            <a:r>
              <a:rPr lang="en-US" sz="2900" u="sng" spc="30" dirty="0" smtClean="0">
                <a:solidFill>
                  <a:srgbClr val="FF0000"/>
                </a:solidFill>
              </a:rPr>
              <a:t>-Vaginal douching</a:t>
            </a:r>
          </a:p>
          <a:p>
            <a:pPr>
              <a:spcBef>
                <a:spcPct val="20000"/>
              </a:spcBef>
              <a:spcAft>
                <a:spcPts val="600"/>
              </a:spcAft>
              <a:buClr>
                <a:srgbClr val="1F497D"/>
              </a:buClr>
              <a:buFont typeface="Arial" pitchFamily="34" charset="0"/>
              <a:buNone/>
              <a:defRPr/>
            </a:pPr>
            <a:r>
              <a:rPr lang="en-US" sz="2900" u="sng" spc="30" dirty="0" smtClean="0">
                <a:solidFill>
                  <a:srgbClr val="FF0000"/>
                </a:solidFill>
              </a:rPr>
              <a:t>-Age : </a:t>
            </a:r>
            <a:r>
              <a:rPr lang="en-US" sz="2900" spc="30" dirty="0" smtClean="0">
                <a:solidFill>
                  <a:prstClr val="black"/>
                </a:solidFill>
              </a:rPr>
              <a:t>less than age 18 at the first sexual encounter slightly increases the risk of ectopic pregnancy</a:t>
            </a:r>
            <a:endParaRPr lang="en-US" sz="2900" spc="30" dirty="0">
              <a:solidFill>
                <a:prstClr val="black"/>
              </a:solidFill>
            </a:endParaRPr>
          </a:p>
        </p:txBody>
      </p:sp>
      <p:cxnSp>
        <p:nvCxnSpPr>
          <p:cNvPr id="7" name="Straight Connector 6"/>
          <p:cNvCxnSpPr/>
          <p:nvPr/>
        </p:nvCxnSpPr>
        <p:spPr>
          <a:xfrm rot="5400000">
            <a:off x="3857632" y="4071930"/>
            <a:ext cx="5572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664" y="4071136"/>
            <a:ext cx="557214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8845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History</a:t>
            </a:r>
            <a:endParaRPr lang="en-US" dirty="0"/>
          </a:p>
        </p:txBody>
      </p:sp>
      <p:sp>
        <p:nvSpPr>
          <p:cNvPr id="3" name="Content Placeholder 2"/>
          <p:cNvSpPr>
            <a:spLocks noGrp="1"/>
          </p:cNvSpPr>
          <p:nvPr>
            <p:ph idx="1"/>
          </p:nvPr>
        </p:nvSpPr>
        <p:spPr/>
        <p:txBody>
          <a:bodyPr>
            <a:normAutofit fontScale="77500" lnSpcReduction="20000"/>
          </a:bodyPr>
          <a:lstStyle/>
          <a:p>
            <a:pPr algn="l" rtl="0" fontAlgn="base"/>
            <a:r>
              <a:rPr lang="en-US" dirty="0" smtClean="0"/>
              <a:t>abdominal trauma</a:t>
            </a:r>
            <a:endParaRPr lang="en-US" dirty="0"/>
          </a:p>
          <a:p>
            <a:pPr algn="l" rtl="0" fontAlgn="base"/>
            <a:r>
              <a:rPr lang="en-US" dirty="0"/>
              <a:t>obstetric history, including</a:t>
            </a:r>
          </a:p>
          <a:p>
            <a:pPr lvl="1" algn="l" rtl="0" fontAlgn="base"/>
            <a:r>
              <a:rPr lang="en-US" dirty="0"/>
              <a:t>prior </a:t>
            </a:r>
            <a:r>
              <a:rPr lang="en-US" dirty="0" smtClean="0"/>
              <a:t>miscarriages</a:t>
            </a:r>
            <a:endParaRPr lang="en-US" baseline="30000" dirty="0"/>
          </a:p>
          <a:p>
            <a:pPr lvl="1" algn="l" rtl="0" fontAlgn="base"/>
            <a:r>
              <a:rPr lang="en-US" dirty="0" smtClean="0"/>
              <a:t>previous </a:t>
            </a:r>
            <a:r>
              <a:rPr lang="en-US" dirty="0"/>
              <a:t>ectopic </a:t>
            </a:r>
            <a:r>
              <a:rPr lang="en-US" dirty="0" smtClean="0"/>
              <a:t>pregnancy</a:t>
            </a:r>
            <a:endParaRPr lang="en-US" dirty="0"/>
          </a:p>
          <a:p>
            <a:pPr lvl="1" algn="l" rtl="0" fontAlgn="base"/>
            <a:r>
              <a:rPr lang="en-US" dirty="0"/>
              <a:t>previous tubal </a:t>
            </a:r>
            <a:r>
              <a:rPr lang="en-US" dirty="0" smtClean="0"/>
              <a:t>surgery</a:t>
            </a:r>
            <a:endParaRPr lang="en-US" dirty="0"/>
          </a:p>
          <a:p>
            <a:pPr lvl="1" algn="l" rtl="0" fontAlgn="base"/>
            <a:r>
              <a:rPr lang="en-US" dirty="0"/>
              <a:t>other tubal </a:t>
            </a:r>
            <a:r>
              <a:rPr lang="en-US" dirty="0" smtClean="0"/>
              <a:t>abnormality</a:t>
            </a:r>
            <a:endParaRPr lang="en-US" dirty="0"/>
          </a:p>
          <a:p>
            <a:pPr lvl="1" algn="l" rtl="0" fontAlgn="base"/>
            <a:r>
              <a:rPr lang="en-US" dirty="0"/>
              <a:t>history of </a:t>
            </a:r>
            <a:r>
              <a:rPr lang="en-US" dirty="0" smtClean="0"/>
              <a:t>infertility</a:t>
            </a:r>
            <a:endParaRPr lang="en-US" dirty="0"/>
          </a:p>
          <a:p>
            <a:pPr lvl="1" algn="l" rtl="0" fontAlgn="base"/>
            <a:r>
              <a:rPr lang="en-US" dirty="0"/>
              <a:t>in vitro </a:t>
            </a:r>
            <a:r>
              <a:rPr lang="en-US" dirty="0" smtClean="0"/>
              <a:t>fertilization</a:t>
            </a:r>
            <a:endParaRPr lang="en-US" dirty="0"/>
          </a:p>
          <a:p>
            <a:pPr lvl="1" algn="l" rtl="0" fontAlgn="base"/>
            <a:r>
              <a:rPr lang="en-US" dirty="0"/>
              <a:t>intrauterine device </a:t>
            </a:r>
            <a:r>
              <a:rPr lang="en-US" dirty="0" smtClean="0"/>
              <a:t>use</a:t>
            </a:r>
            <a:endParaRPr lang="en-US" dirty="0"/>
          </a:p>
          <a:p>
            <a:pPr lvl="1" algn="l" rtl="0" fontAlgn="base"/>
            <a:r>
              <a:rPr lang="en-US" dirty="0"/>
              <a:t>use of progestin-only </a:t>
            </a:r>
            <a:r>
              <a:rPr lang="en-US" dirty="0" smtClean="0"/>
              <a:t>pill</a:t>
            </a:r>
            <a:endParaRPr lang="en-US" dirty="0"/>
          </a:p>
          <a:p>
            <a:pPr lvl="1" algn="l" rtl="0" fontAlgn="base"/>
            <a:r>
              <a:rPr lang="en-US" dirty="0"/>
              <a:t>sterilization </a:t>
            </a:r>
            <a:endParaRPr lang="en-US" dirty="0" smtClean="0"/>
          </a:p>
          <a:p>
            <a:pPr lvl="1" algn="l" rtl="0" fontAlgn="base"/>
            <a:r>
              <a:rPr lang="en-US" dirty="0" smtClean="0"/>
              <a:t>history </a:t>
            </a:r>
            <a:r>
              <a:rPr lang="en-US" dirty="0"/>
              <a:t>of bleeding disorders, such as von </a:t>
            </a:r>
            <a:r>
              <a:rPr lang="en-US" dirty="0" err="1"/>
              <a:t>Willebrand</a:t>
            </a:r>
            <a:r>
              <a:rPr lang="en-US" dirty="0"/>
              <a:t> disease, hemophilia A, acquired hemophilia A, hemophilia </a:t>
            </a:r>
            <a:r>
              <a:rPr lang="en-US" dirty="0" smtClean="0"/>
              <a:t>B.</a:t>
            </a:r>
            <a:endParaRPr lang="en-US" dirty="0"/>
          </a:p>
          <a:p>
            <a:pPr algn="l" rtl="0"/>
            <a:endParaRPr lang="en-US" dirty="0"/>
          </a:p>
        </p:txBody>
      </p:sp>
    </p:spTree>
    <p:extLst>
      <p:ext uri="{BB962C8B-B14F-4D97-AF65-F5344CB8AC3E}">
        <p14:creationId xmlns:p14="http://schemas.microsoft.com/office/powerpoint/2010/main" val="2011968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History</a:t>
            </a:r>
            <a:endParaRPr lang="en-US" dirty="0"/>
          </a:p>
        </p:txBody>
      </p:sp>
      <p:sp>
        <p:nvSpPr>
          <p:cNvPr id="3" name="Content Placeholder 2"/>
          <p:cNvSpPr>
            <a:spLocks noGrp="1"/>
          </p:cNvSpPr>
          <p:nvPr>
            <p:ph idx="1"/>
          </p:nvPr>
        </p:nvSpPr>
        <p:spPr/>
        <p:txBody>
          <a:bodyPr>
            <a:normAutofit fontScale="92500"/>
          </a:bodyPr>
          <a:lstStyle/>
          <a:p>
            <a:pPr algn="l" rtl="0" fontAlgn="base"/>
            <a:r>
              <a:rPr lang="en-US" b="1" dirty="0"/>
              <a:t>Medication history</a:t>
            </a:r>
          </a:p>
          <a:p>
            <a:pPr algn="l" rtl="0" fontAlgn="base"/>
            <a:r>
              <a:rPr lang="en-US" dirty="0"/>
              <a:t>A</a:t>
            </a:r>
            <a:r>
              <a:rPr lang="en-US" dirty="0" smtClean="0"/>
              <a:t>sk </a:t>
            </a:r>
            <a:r>
              <a:rPr lang="en-US" dirty="0"/>
              <a:t>about use of any medications associated with increased risk of early pregnancy loss, such </a:t>
            </a:r>
            <a:r>
              <a:rPr lang="en-US" dirty="0" smtClean="0"/>
              <a:t>as:</a:t>
            </a:r>
            <a:endParaRPr lang="en-US" dirty="0"/>
          </a:p>
          <a:p>
            <a:pPr lvl="1" algn="l" rtl="0" fontAlgn="base"/>
            <a:r>
              <a:rPr lang="en-US" dirty="0" err="1"/>
              <a:t>itraconazole</a:t>
            </a:r>
            <a:endParaRPr lang="en-US" dirty="0"/>
          </a:p>
          <a:p>
            <a:pPr lvl="1" algn="l" rtl="0" fontAlgn="base"/>
            <a:r>
              <a:rPr lang="en-US" dirty="0"/>
              <a:t>methotrexate</a:t>
            </a:r>
          </a:p>
          <a:p>
            <a:pPr lvl="1" algn="l" rtl="0" fontAlgn="base"/>
            <a:r>
              <a:rPr lang="en-US" dirty="0" err="1"/>
              <a:t>nonsteroidal</a:t>
            </a:r>
            <a:r>
              <a:rPr lang="en-US" dirty="0"/>
              <a:t> anti-inflammatory drugs</a:t>
            </a:r>
          </a:p>
          <a:p>
            <a:pPr lvl="1" algn="l" rtl="0" fontAlgn="base"/>
            <a:r>
              <a:rPr lang="en-US" dirty="0"/>
              <a:t>paroxetine</a:t>
            </a:r>
          </a:p>
          <a:p>
            <a:pPr lvl="1" algn="l" rtl="0" fontAlgn="base"/>
            <a:r>
              <a:rPr lang="en-US" dirty="0" err="1"/>
              <a:t>retinoids</a:t>
            </a:r>
            <a:endParaRPr lang="en-US" dirty="0"/>
          </a:p>
          <a:p>
            <a:pPr lvl="1" algn="l" rtl="0" fontAlgn="base"/>
            <a:r>
              <a:rPr lang="en-US" dirty="0"/>
              <a:t>venlafaxine</a:t>
            </a:r>
          </a:p>
          <a:p>
            <a:pPr algn="l" rtl="0"/>
            <a:endParaRPr lang="en-US" dirty="0"/>
          </a:p>
        </p:txBody>
      </p:sp>
    </p:spTree>
    <p:extLst>
      <p:ext uri="{BB962C8B-B14F-4D97-AF65-F5344CB8AC3E}">
        <p14:creationId xmlns:p14="http://schemas.microsoft.com/office/powerpoint/2010/main" val="10945330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History</a:t>
            </a:r>
            <a:endParaRPr lang="en-US"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pPr algn="l" rtl="0" fontAlgn="base"/>
            <a:r>
              <a:rPr lang="en-US" b="1" dirty="0"/>
              <a:t>Past medical history (PMH)</a:t>
            </a:r>
          </a:p>
          <a:p>
            <a:pPr algn="l" rtl="0" fontAlgn="base"/>
            <a:r>
              <a:rPr lang="en-US" dirty="0"/>
              <a:t>ask about presence of any factors associated with early pregnancy loss, including maternal </a:t>
            </a:r>
            <a:r>
              <a:rPr lang="en-US" dirty="0" smtClean="0"/>
              <a:t>history:</a:t>
            </a:r>
            <a:endParaRPr lang="en-US" dirty="0"/>
          </a:p>
          <a:p>
            <a:pPr lvl="1" algn="l" rtl="0" fontAlgn="base"/>
            <a:r>
              <a:rPr lang="en-US" dirty="0"/>
              <a:t>chronic diseases, including</a:t>
            </a:r>
          </a:p>
          <a:p>
            <a:pPr lvl="2" algn="l" rtl="0" fontAlgn="base"/>
            <a:r>
              <a:rPr lang="en-US" dirty="0" err="1"/>
              <a:t>antiphospholipid</a:t>
            </a:r>
            <a:r>
              <a:rPr lang="en-US" dirty="0"/>
              <a:t> antibody syndrome</a:t>
            </a:r>
          </a:p>
          <a:p>
            <a:pPr lvl="2" algn="l" rtl="0" fontAlgn="base"/>
            <a:r>
              <a:rPr lang="en-US" dirty="0"/>
              <a:t>polycystic ovary syndrome</a:t>
            </a:r>
          </a:p>
          <a:p>
            <a:pPr lvl="2" algn="l" rtl="0" fontAlgn="base"/>
            <a:r>
              <a:rPr lang="en-US" dirty="0"/>
              <a:t>celiac disease</a:t>
            </a:r>
          </a:p>
          <a:p>
            <a:pPr lvl="2" algn="l" rtl="0" fontAlgn="base"/>
            <a:r>
              <a:rPr lang="en-US" dirty="0"/>
              <a:t>thyroid disease</a:t>
            </a:r>
          </a:p>
          <a:p>
            <a:pPr lvl="2" algn="l" rtl="0" fontAlgn="base"/>
            <a:r>
              <a:rPr lang="en-US" dirty="0"/>
              <a:t>uncontrolled diabetes</a:t>
            </a:r>
          </a:p>
          <a:p>
            <a:pPr lvl="1" algn="l" rtl="0" fontAlgn="base"/>
            <a:r>
              <a:rPr lang="en-US" dirty="0"/>
              <a:t>reproductive tract abnormalities, including</a:t>
            </a:r>
          </a:p>
          <a:p>
            <a:pPr lvl="2" algn="l" rtl="0" fontAlgn="base"/>
            <a:r>
              <a:rPr lang="en-US" dirty="0"/>
              <a:t>congenital uterine anomalies</a:t>
            </a:r>
          </a:p>
          <a:p>
            <a:pPr lvl="2" algn="l" rtl="0" fontAlgn="base"/>
            <a:r>
              <a:rPr lang="en-US" dirty="0"/>
              <a:t>uterine leiomyoma</a:t>
            </a:r>
          </a:p>
          <a:p>
            <a:pPr lvl="2" algn="l" rtl="0" fontAlgn="base"/>
            <a:r>
              <a:rPr lang="en-US" dirty="0"/>
              <a:t>shortened cervix</a:t>
            </a:r>
          </a:p>
          <a:p>
            <a:pPr lvl="2" algn="l" rtl="0" fontAlgn="base"/>
            <a:r>
              <a:rPr lang="en-US" dirty="0"/>
              <a:t>uterine adhesions</a:t>
            </a:r>
          </a:p>
          <a:p>
            <a:pPr lvl="1" algn="l" rtl="0" fontAlgn="base"/>
            <a:r>
              <a:rPr lang="en-US" dirty="0"/>
              <a:t>infections, including</a:t>
            </a:r>
          </a:p>
          <a:p>
            <a:pPr lvl="2" algn="l" rtl="0" fontAlgn="base"/>
            <a:r>
              <a:rPr lang="en-US" i="1" dirty="0"/>
              <a:t>Chlamydia</a:t>
            </a:r>
            <a:endParaRPr lang="en-US" dirty="0"/>
          </a:p>
          <a:p>
            <a:pPr lvl="2" algn="l" rtl="0" fontAlgn="base"/>
            <a:r>
              <a:rPr lang="en-US" i="1" dirty="0"/>
              <a:t>Listeria</a:t>
            </a:r>
            <a:endParaRPr lang="en-US" dirty="0"/>
          </a:p>
          <a:p>
            <a:pPr lvl="2" algn="l" rtl="0" fontAlgn="base"/>
            <a:r>
              <a:rPr lang="en-US" dirty="0"/>
              <a:t>syphilis</a:t>
            </a:r>
          </a:p>
          <a:p>
            <a:pPr lvl="2" algn="l" rtl="0" fontAlgn="base"/>
            <a:r>
              <a:rPr lang="en-US" dirty="0"/>
              <a:t>toxoplasmosis</a:t>
            </a:r>
          </a:p>
          <a:p>
            <a:pPr lvl="2" algn="l" rtl="0" fontAlgn="base"/>
            <a:r>
              <a:rPr lang="en-US" dirty="0"/>
              <a:t>vaginal </a:t>
            </a:r>
            <a:r>
              <a:rPr lang="en-US" i="1" dirty="0"/>
              <a:t>Mycoplasma</a:t>
            </a:r>
            <a:endParaRPr lang="en-US" dirty="0"/>
          </a:p>
          <a:p>
            <a:pPr lvl="2" algn="l" rtl="0" fontAlgn="base"/>
            <a:r>
              <a:rPr lang="en-US" i="1" dirty="0" err="1"/>
              <a:t>Ureaplasma</a:t>
            </a:r>
            <a:endParaRPr lang="en-US" dirty="0"/>
          </a:p>
          <a:p>
            <a:pPr lvl="2" algn="l" rtl="0" fontAlgn="base"/>
            <a:r>
              <a:rPr lang="en-US" dirty="0"/>
              <a:t>pelvic inflammatory disease (PID)</a:t>
            </a:r>
          </a:p>
          <a:p>
            <a:pPr algn="l" rtl="0"/>
            <a:endParaRPr lang="en-US" dirty="0"/>
          </a:p>
        </p:txBody>
      </p:sp>
    </p:spTree>
    <p:extLst>
      <p:ext uri="{BB962C8B-B14F-4D97-AF65-F5344CB8AC3E}">
        <p14:creationId xmlns:p14="http://schemas.microsoft.com/office/powerpoint/2010/main" val="675406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History</a:t>
            </a:r>
            <a:endParaRPr lang="en-US" dirty="0"/>
          </a:p>
        </p:txBody>
      </p:sp>
      <p:sp>
        <p:nvSpPr>
          <p:cNvPr id="3" name="Content Placeholder 2"/>
          <p:cNvSpPr>
            <a:spLocks noGrp="1"/>
          </p:cNvSpPr>
          <p:nvPr>
            <p:ph idx="1"/>
          </p:nvPr>
        </p:nvSpPr>
        <p:spPr/>
        <p:txBody>
          <a:bodyPr>
            <a:normAutofit fontScale="92500" lnSpcReduction="20000"/>
          </a:bodyPr>
          <a:lstStyle/>
          <a:p>
            <a:pPr algn="l" rtl="0" fontAlgn="base"/>
            <a:r>
              <a:rPr lang="en-US" b="1" dirty="0"/>
              <a:t>Social history (SH)</a:t>
            </a:r>
          </a:p>
          <a:p>
            <a:pPr algn="l" rtl="0" fontAlgn="base"/>
            <a:r>
              <a:rPr lang="en-US" dirty="0"/>
              <a:t>ask about presence of any factors associated with early pregnancy loss, </a:t>
            </a:r>
            <a:r>
              <a:rPr lang="en-US" dirty="0" smtClean="0"/>
              <a:t>including: </a:t>
            </a:r>
            <a:endParaRPr lang="en-US" dirty="0"/>
          </a:p>
          <a:p>
            <a:pPr lvl="1" algn="l" rtl="0" fontAlgn="base"/>
            <a:r>
              <a:rPr lang="en-US" dirty="0"/>
              <a:t>moderate alcohol use</a:t>
            </a:r>
          </a:p>
          <a:p>
            <a:pPr lvl="1" algn="l" rtl="0" fontAlgn="base"/>
            <a:r>
              <a:rPr lang="en-US" dirty="0"/>
              <a:t>caffeine use</a:t>
            </a:r>
          </a:p>
          <a:p>
            <a:pPr lvl="1" algn="l" rtl="0" fontAlgn="base"/>
            <a:r>
              <a:rPr lang="en-US" dirty="0"/>
              <a:t>cigarette smoking (≥ 10 cigarettes per day)</a:t>
            </a:r>
          </a:p>
          <a:p>
            <a:pPr lvl="1" algn="l" rtl="0" fontAlgn="base"/>
            <a:r>
              <a:rPr lang="en-US" dirty="0"/>
              <a:t>cocaine use</a:t>
            </a:r>
          </a:p>
          <a:p>
            <a:pPr lvl="1" algn="l" rtl="0" fontAlgn="base"/>
            <a:r>
              <a:rPr lang="en-US" dirty="0"/>
              <a:t>exposure to</a:t>
            </a:r>
          </a:p>
          <a:p>
            <a:pPr lvl="2" algn="l" rtl="0" fontAlgn="base"/>
            <a:r>
              <a:rPr lang="en-US" dirty="0"/>
              <a:t>ionizing radiation</a:t>
            </a:r>
          </a:p>
          <a:p>
            <a:pPr lvl="2" algn="l" rtl="0" fontAlgn="base"/>
            <a:r>
              <a:rPr lang="en-US" dirty="0"/>
              <a:t>pesticides</a:t>
            </a:r>
          </a:p>
          <a:p>
            <a:pPr lvl="2" algn="l" rtl="0" fontAlgn="base"/>
            <a:r>
              <a:rPr lang="en-US" dirty="0" err="1"/>
              <a:t>unscavenged</a:t>
            </a:r>
            <a:r>
              <a:rPr lang="en-US" dirty="0"/>
              <a:t> anesthetic gases</a:t>
            </a:r>
          </a:p>
          <a:p>
            <a:endParaRPr lang="en-US" dirty="0"/>
          </a:p>
        </p:txBody>
      </p:sp>
    </p:spTree>
    <p:extLst>
      <p:ext uri="{BB962C8B-B14F-4D97-AF65-F5344CB8AC3E}">
        <p14:creationId xmlns:p14="http://schemas.microsoft.com/office/powerpoint/2010/main" val="31010937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Physical Exam for a patient that came with early pregnancy bleeding</a:t>
            </a:r>
            <a:endParaRPr lang="en-US" b="1" dirty="0"/>
          </a:p>
        </p:txBody>
      </p:sp>
      <p:sp>
        <p:nvSpPr>
          <p:cNvPr id="3" name="Content Placeholder 2"/>
          <p:cNvSpPr>
            <a:spLocks noGrp="1"/>
          </p:cNvSpPr>
          <p:nvPr>
            <p:ph idx="1"/>
          </p:nvPr>
        </p:nvSpPr>
        <p:spPr>
          <a:xfrm>
            <a:off x="467544" y="1556794"/>
            <a:ext cx="8229600" cy="4525963"/>
          </a:xfrm>
        </p:spPr>
        <p:txBody>
          <a:bodyPr>
            <a:normAutofit/>
          </a:bodyPr>
          <a:lstStyle/>
          <a:p>
            <a:pPr marL="0" indent="0" algn="l" rtl="0" fontAlgn="base">
              <a:buNone/>
            </a:pPr>
            <a:r>
              <a:rPr lang="en-US" b="1" dirty="0" smtClean="0"/>
              <a:t>- Vitals are a must. </a:t>
            </a:r>
          </a:p>
          <a:p>
            <a:pPr marL="0" indent="0" algn="l" rtl="0" fontAlgn="base">
              <a:buNone/>
            </a:pPr>
            <a:r>
              <a:rPr lang="en-US" sz="1300" dirty="0" smtClean="0"/>
              <a:t>For example: patients </a:t>
            </a:r>
            <a:r>
              <a:rPr lang="en-US" sz="1300" dirty="0"/>
              <a:t>with incomplete or septic spontaneous abortion may present with symptoms of hypovolemic shock, </a:t>
            </a:r>
            <a:r>
              <a:rPr lang="en-US" sz="1300" dirty="0" smtClean="0"/>
              <a:t>including tachycardia </a:t>
            </a:r>
            <a:r>
              <a:rPr lang="en-US" sz="1300" dirty="0"/>
              <a:t>and/or </a:t>
            </a:r>
            <a:r>
              <a:rPr lang="en-US" sz="1300" dirty="0" smtClean="0"/>
              <a:t>arrhythmia, tachypnea </a:t>
            </a:r>
            <a:r>
              <a:rPr lang="en-US" sz="1300" dirty="0"/>
              <a:t>or </a:t>
            </a:r>
            <a:r>
              <a:rPr lang="en-US" sz="1300" dirty="0" smtClean="0"/>
              <a:t>dyspnea, fever </a:t>
            </a:r>
            <a:r>
              <a:rPr lang="en-US" sz="1300" dirty="0"/>
              <a:t>or low body </a:t>
            </a:r>
            <a:r>
              <a:rPr lang="en-US" sz="1300" dirty="0" smtClean="0"/>
              <a:t>temperature, hypotension </a:t>
            </a:r>
            <a:r>
              <a:rPr lang="en-US" sz="1300" dirty="0"/>
              <a:t>and/or </a:t>
            </a:r>
            <a:r>
              <a:rPr lang="en-US" sz="1300" dirty="0" smtClean="0"/>
              <a:t>syncope. </a:t>
            </a:r>
          </a:p>
          <a:p>
            <a:pPr marL="0" indent="0" algn="l" rtl="0" fontAlgn="base">
              <a:buNone/>
            </a:pPr>
            <a:endParaRPr lang="en-US" sz="1300" dirty="0"/>
          </a:p>
          <a:p>
            <a:pPr marL="0" indent="0" algn="l" rtl="0">
              <a:buNone/>
            </a:pPr>
            <a:r>
              <a:rPr lang="en-US" dirty="0" smtClean="0"/>
              <a:t>- In </a:t>
            </a:r>
            <a:r>
              <a:rPr lang="en-US" dirty="0"/>
              <a:t>stable patients, physical exam should include </a:t>
            </a:r>
            <a:r>
              <a:rPr lang="en-US" b="1" dirty="0"/>
              <a:t>auscultation of fetal heart sounds on Doppler </a:t>
            </a:r>
            <a:r>
              <a:rPr lang="en-US" dirty="0"/>
              <a:t>(if ≥ 10-11 weeks since patient's last normal menses)</a:t>
            </a:r>
            <a:r>
              <a:rPr lang="en-US" dirty="0" smtClean="0"/>
              <a:t> </a:t>
            </a:r>
            <a:endParaRPr lang="en-US" dirty="0"/>
          </a:p>
        </p:txBody>
      </p:sp>
    </p:spTree>
    <p:extLst>
      <p:ext uri="{BB962C8B-B14F-4D97-AF65-F5344CB8AC3E}">
        <p14:creationId xmlns:p14="http://schemas.microsoft.com/office/powerpoint/2010/main" val="24426962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Examination </a:t>
            </a:r>
            <a:endParaRPr lang="en-US" dirty="0"/>
          </a:p>
        </p:txBody>
      </p:sp>
      <p:sp>
        <p:nvSpPr>
          <p:cNvPr id="3" name="Content Placeholder 2"/>
          <p:cNvSpPr>
            <a:spLocks noGrp="1"/>
          </p:cNvSpPr>
          <p:nvPr>
            <p:ph idx="1"/>
          </p:nvPr>
        </p:nvSpPr>
        <p:spPr/>
        <p:txBody>
          <a:bodyPr>
            <a:normAutofit fontScale="92500" lnSpcReduction="10000"/>
          </a:bodyPr>
          <a:lstStyle/>
          <a:p>
            <a:pPr marL="0" indent="0" algn="l" rtl="0" fontAlgn="base">
              <a:buNone/>
            </a:pPr>
            <a:r>
              <a:rPr lang="en-US" b="1" dirty="0" smtClean="0"/>
              <a:t>- Skin (How does the pt. look?): </a:t>
            </a:r>
            <a:r>
              <a:rPr lang="en-US" dirty="0" smtClean="0"/>
              <a:t>women </a:t>
            </a:r>
            <a:r>
              <a:rPr lang="en-US" dirty="0"/>
              <a:t>with incomplete or septic miscarriage may present </a:t>
            </a:r>
            <a:r>
              <a:rPr lang="en-US" dirty="0" smtClean="0"/>
              <a:t>with pallor, cool</a:t>
            </a:r>
            <a:r>
              <a:rPr lang="en-US" dirty="0"/>
              <a:t>, clammy </a:t>
            </a:r>
            <a:r>
              <a:rPr lang="en-US" dirty="0" smtClean="0"/>
              <a:t>skin. </a:t>
            </a:r>
          </a:p>
          <a:p>
            <a:pPr marL="0" indent="0" algn="l" rtl="0" fontAlgn="base">
              <a:buNone/>
            </a:pPr>
            <a:r>
              <a:rPr lang="en-US" b="1" dirty="0" smtClean="0"/>
              <a:t>- Abdomen: </a:t>
            </a:r>
            <a:r>
              <a:rPr lang="en-US" dirty="0" smtClean="0"/>
              <a:t>check </a:t>
            </a:r>
            <a:r>
              <a:rPr lang="en-US" dirty="0"/>
              <a:t>for peritoneal signs and abdominal tenderness that may be associated with ectopic </a:t>
            </a:r>
            <a:r>
              <a:rPr lang="en-US" dirty="0" smtClean="0"/>
              <a:t>pregnancy, </a:t>
            </a:r>
            <a:r>
              <a:rPr lang="en-US" dirty="0" err="1"/>
              <a:t>periumbilical</a:t>
            </a:r>
            <a:r>
              <a:rPr lang="en-US" dirty="0"/>
              <a:t> ecchymosis </a:t>
            </a:r>
            <a:r>
              <a:rPr lang="en-US" dirty="0" smtClean="0"/>
              <a:t> (</a:t>
            </a:r>
            <a:r>
              <a:rPr lang="en-US" dirty="0"/>
              <a:t>Cullen sign) and ecchymosis over the flanks </a:t>
            </a:r>
            <a:r>
              <a:rPr lang="en-US" dirty="0" smtClean="0"/>
              <a:t> (</a:t>
            </a:r>
            <a:r>
              <a:rPr lang="en-US" dirty="0"/>
              <a:t>Turner sign) may occur with any process causing </a:t>
            </a:r>
            <a:r>
              <a:rPr lang="en-US" dirty="0" err="1"/>
              <a:t>hemoperitoneum</a:t>
            </a:r>
            <a:r>
              <a:rPr lang="en-US" dirty="0"/>
              <a:t>, </a:t>
            </a:r>
            <a:r>
              <a:rPr lang="en-US" dirty="0" smtClean="0"/>
              <a:t>including ruptured </a:t>
            </a:r>
            <a:r>
              <a:rPr lang="en-US" dirty="0"/>
              <a:t>ectopic </a:t>
            </a:r>
            <a:r>
              <a:rPr lang="en-US" dirty="0" smtClean="0"/>
              <a:t>pregnancy. </a:t>
            </a:r>
            <a:endParaRPr lang="en-US" dirty="0"/>
          </a:p>
          <a:p>
            <a:pPr marL="0" indent="0" algn="l" rtl="0" fontAlgn="base">
              <a:buNone/>
            </a:pPr>
            <a:endParaRPr lang="en-US" dirty="0"/>
          </a:p>
          <a:p>
            <a:pPr marL="0" indent="0" algn="l" rtl="0" fontAlgn="base">
              <a:buNone/>
            </a:pPr>
            <a:endParaRPr lang="en-US" dirty="0"/>
          </a:p>
          <a:p>
            <a:pPr algn="l" rtl="0"/>
            <a:endParaRPr lang="en-US" dirty="0"/>
          </a:p>
        </p:txBody>
      </p:sp>
    </p:spTree>
    <p:extLst>
      <p:ext uri="{BB962C8B-B14F-4D97-AF65-F5344CB8AC3E}">
        <p14:creationId xmlns:p14="http://schemas.microsoft.com/office/powerpoint/2010/main" val="1873141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Examination </a:t>
            </a:r>
            <a:endParaRPr lang="en-US" dirty="0"/>
          </a:p>
        </p:txBody>
      </p:sp>
      <p:sp>
        <p:nvSpPr>
          <p:cNvPr id="3" name="Content Placeholder 2"/>
          <p:cNvSpPr>
            <a:spLocks noGrp="1"/>
          </p:cNvSpPr>
          <p:nvPr>
            <p:ph idx="1"/>
          </p:nvPr>
        </p:nvSpPr>
        <p:spPr/>
        <p:txBody>
          <a:bodyPr>
            <a:normAutofit fontScale="70000" lnSpcReduction="20000"/>
          </a:bodyPr>
          <a:lstStyle/>
          <a:p>
            <a:pPr marL="0" indent="0" algn="l" rtl="0" fontAlgn="base">
              <a:buNone/>
            </a:pPr>
            <a:r>
              <a:rPr lang="en-US" b="1" dirty="0"/>
              <a:t>Pelvic</a:t>
            </a:r>
          </a:p>
          <a:p>
            <a:pPr algn="l" rtl="0" fontAlgn="base"/>
            <a:r>
              <a:rPr lang="en-US" dirty="0"/>
              <a:t>in stable patients, pelvic exam should </a:t>
            </a:r>
            <a:r>
              <a:rPr lang="en-US" dirty="0" smtClean="0"/>
              <a:t>include: </a:t>
            </a:r>
            <a:endParaRPr lang="en-US" dirty="0"/>
          </a:p>
          <a:p>
            <a:pPr lvl="1" algn="l" rtl="0" fontAlgn="base"/>
            <a:r>
              <a:rPr lang="en-US" dirty="0"/>
              <a:t>documentation of size and position of uterus</a:t>
            </a:r>
          </a:p>
          <a:p>
            <a:pPr lvl="1" algn="l" rtl="0" fontAlgn="base"/>
            <a:r>
              <a:rPr lang="en-US" dirty="0"/>
              <a:t>auscultation of fetal heart sounds on Doppler (if ≥ 10-11 weeks since patient's last normal menses)</a:t>
            </a:r>
          </a:p>
          <a:p>
            <a:pPr lvl="1" algn="l" rtl="0" fontAlgn="base"/>
            <a:r>
              <a:rPr lang="en-US" dirty="0"/>
              <a:t>bimanual examination to assess</a:t>
            </a:r>
          </a:p>
          <a:p>
            <a:pPr lvl="2" algn="l" rtl="0" fontAlgn="base"/>
            <a:r>
              <a:rPr lang="en-US" dirty="0"/>
              <a:t>uterine size</a:t>
            </a:r>
          </a:p>
          <a:p>
            <a:pPr lvl="2" algn="l" rtl="0" fontAlgn="base"/>
            <a:r>
              <a:rPr lang="en-US" dirty="0"/>
              <a:t>dilation of cervical </a:t>
            </a:r>
            <a:r>
              <a:rPr lang="en-US" dirty="0" err="1"/>
              <a:t>os</a:t>
            </a:r>
            <a:endParaRPr lang="en-US" dirty="0"/>
          </a:p>
          <a:p>
            <a:pPr lvl="2" algn="l" rtl="0" fontAlgn="base"/>
            <a:r>
              <a:rPr lang="en-US" dirty="0"/>
              <a:t>presence of adnexal masses</a:t>
            </a:r>
          </a:p>
          <a:p>
            <a:pPr lvl="2" algn="l" rtl="0" fontAlgn="base"/>
            <a:r>
              <a:rPr lang="en-US" dirty="0"/>
              <a:t>pelvic tenderness and cervical motion tenderness, which may suggest ectopic pregnancy</a:t>
            </a:r>
          </a:p>
          <a:p>
            <a:pPr lvl="1" algn="l" rtl="0" fontAlgn="base"/>
            <a:r>
              <a:rPr lang="en-US" dirty="0"/>
              <a:t>speculum examination, may be useful to assess for</a:t>
            </a:r>
          </a:p>
          <a:p>
            <a:pPr lvl="2" algn="l" rtl="0" fontAlgn="base"/>
            <a:r>
              <a:rPr lang="en-US" dirty="0"/>
              <a:t>visible products of conception in cervical </a:t>
            </a:r>
            <a:r>
              <a:rPr lang="en-US" dirty="0" err="1"/>
              <a:t>os</a:t>
            </a:r>
            <a:r>
              <a:rPr lang="en-US" dirty="0"/>
              <a:t> or vaginal wall</a:t>
            </a:r>
          </a:p>
          <a:p>
            <a:pPr lvl="2" algn="l" rtl="0" fontAlgn="base"/>
            <a:r>
              <a:rPr lang="en-US" dirty="0" smtClean="0"/>
              <a:t>Non-obstetric </a:t>
            </a:r>
            <a:r>
              <a:rPr lang="en-US" dirty="0"/>
              <a:t>cause of bleeding (such as, cervicitis, vaginitis, cystitis, trauma, cervical cancer, polyps, or hemorrhoids)</a:t>
            </a:r>
          </a:p>
          <a:p>
            <a:pPr algn="l" rtl="0"/>
            <a:endParaRPr lang="en-US" dirty="0"/>
          </a:p>
        </p:txBody>
      </p:sp>
    </p:spTree>
    <p:extLst>
      <p:ext uri="{BB962C8B-B14F-4D97-AF65-F5344CB8AC3E}">
        <p14:creationId xmlns:p14="http://schemas.microsoft.com/office/powerpoint/2010/main" val="38833628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effectLst>
                  <a:outerShdw blurRad="38100" dist="38100" dir="2700000" algn="tl">
                    <a:srgbClr val="000000">
                      <a:alpha val="43137"/>
                    </a:srgbClr>
                  </a:outerShdw>
                </a:effectLst>
              </a:rPr>
              <a:t>Initial</a:t>
            </a:r>
            <a:r>
              <a:rPr lang="en-US" b="1" dirty="0" smtClean="0">
                <a:solidFill>
                  <a:srgbClr val="00B050"/>
                </a:solidFill>
                <a:effectLst>
                  <a:outerShdw blurRad="38100" dist="38100" dir="2700000" algn="tl">
                    <a:srgbClr val="000000">
                      <a:alpha val="43137"/>
                    </a:srgbClr>
                  </a:outerShdw>
                </a:effectLst>
              </a:rPr>
              <a:t> </a:t>
            </a:r>
            <a:r>
              <a:rPr lang="en-US" b="1" dirty="0" smtClean="0"/>
              <a:t>Investigations</a:t>
            </a:r>
            <a:endParaRPr lang="en-US" b="1" dirty="0"/>
          </a:p>
        </p:txBody>
      </p:sp>
      <p:sp>
        <p:nvSpPr>
          <p:cNvPr id="3" name="Content Placeholder 2"/>
          <p:cNvSpPr>
            <a:spLocks noGrp="1"/>
          </p:cNvSpPr>
          <p:nvPr>
            <p:ph idx="1"/>
          </p:nvPr>
        </p:nvSpPr>
        <p:spPr/>
        <p:txBody>
          <a:bodyPr>
            <a:normAutofit lnSpcReduction="10000"/>
          </a:bodyPr>
          <a:lstStyle/>
          <a:p>
            <a:pPr algn="l" rtl="0" fontAlgn="base"/>
            <a:r>
              <a:rPr lang="en-US" dirty="0"/>
              <a:t>C</a:t>
            </a:r>
            <a:r>
              <a:rPr lang="en-US" dirty="0" smtClean="0"/>
              <a:t>omplete </a:t>
            </a:r>
            <a:r>
              <a:rPr lang="en-US" dirty="0"/>
              <a:t>blood </a:t>
            </a:r>
            <a:r>
              <a:rPr lang="en-US" dirty="0" smtClean="0"/>
              <a:t>count. </a:t>
            </a:r>
            <a:endParaRPr lang="en-US" dirty="0"/>
          </a:p>
          <a:p>
            <a:pPr algn="l" rtl="0" fontAlgn="base"/>
            <a:r>
              <a:rPr lang="en-US" dirty="0"/>
              <a:t>P</a:t>
            </a:r>
            <a:r>
              <a:rPr lang="en-US" dirty="0" smtClean="0"/>
              <a:t>erform </a:t>
            </a:r>
            <a:r>
              <a:rPr lang="en-US" dirty="0"/>
              <a:t>bedside </a:t>
            </a:r>
            <a:r>
              <a:rPr lang="en-US" dirty="0" err="1"/>
              <a:t>transvaginal</a:t>
            </a:r>
            <a:r>
              <a:rPr lang="en-US" dirty="0"/>
              <a:t> ultrasound if possible for stable patient with no other cause of bleeding identified and no products of conception visible on </a:t>
            </a:r>
            <a:r>
              <a:rPr lang="en-US" dirty="0" smtClean="0"/>
              <a:t>exam. </a:t>
            </a:r>
            <a:endParaRPr lang="en-US" dirty="0"/>
          </a:p>
          <a:p>
            <a:pPr algn="l" rtl="0" fontAlgn="base"/>
            <a:r>
              <a:rPr lang="en-US" dirty="0"/>
              <a:t>O</a:t>
            </a:r>
            <a:r>
              <a:rPr lang="en-US" dirty="0" smtClean="0"/>
              <a:t>btain</a:t>
            </a:r>
            <a:r>
              <a:rPr lang="en-US" dirty="0"/>
              <a:t> beta human chorionic gonadotropin level in stable patient with </a:t>
            </a:r>
            <a:r>
              <a:rPr lang="en-US" dirty="0" err="1"/>
              <a:t>nondiagnostic</a:t>
            </a:r>
            <a:r>
              <a:rPr lang="en-US" dirty="0"/>
              <a:t> </a:t>
            </a:r>
            <a:r>
              <a:rPr lang="en-US" dirty="0" err="1"/>
              <a:t>transvaginal</a:t>
            </a:r>
            <a:r>
              <a:rPr lang="en-US" dirty="0"/>
              <a:t> </a:t>
            </a:r>
            <a:r>
              <a:rPr lang="en-US" dirty="0" smtClean="0"/>
              <a:t>ultrasound. </a:t>
            </a:r>
            <a:endParaRPr lang="en-US" dirty="0"/>
          </a:p>
          <a:p>
            <a:pPr algn="l" rtl="0" fontAlgn="base"/>
            <a:r>
              <a:rPr lang="en-US" dirty="0"/>
              <a:t>D</a:t>
            </a:r>
            <a:r>
              <a:rPr lang="en-US" dirty="0" smtClean="0"/>
              <a:t>etermine </a:t>
            </a:r>
            <a:r>
              <a:rPr lang="en-US" dirty="0"/>
              <a:t>maternal blood type and Rh </a:t>
            </a:r>
            <a:r>
              <a:rPr lang="en-US" dirty="0" smtClean="0"/>
              <a:t>status. </a:t>
            </a:r>
            <a:endParaRPr lang="en-US" dirty="0"/>
          </a:p>
          <a:p>
            <a:pPr algn="l" rtl="0"/>
            <a:endParaRPr lang="en-US" dirty="0"/>
          </a:p>
        </p:txBody>
      </p:sp>
    </p:spTree>
    <p:extLst>
      <p:ext uri="{BB962C8B-B14F-4D97-AF65-F5344CB8AC3E}">
        <p14:creationId xmlns:p14="http://schemas.microsoft.com/office/powerpoint/2010/main" val="19520859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ar-JO" dirty="0"/>
          </a:p>
        </p:txBody>
      </p:sp>
      <p:sp>
        <p:nvSpPr>
          <p:cNvPr id="7" name="TextBox 6"/>
          <p:cNvSpPr txBox="1"/>
          <p:nvPr/>
        </p:nvSpPr>
        <p:spPr>
          <a:xfrm>
            <a:off x="428596" y="1500174"/>
            <a:ext cx="8286808" cy="4903530"/>
          </a:xfrm>
          <a:prstGeom prst="rect">
            <a:avLst/>
          </a:prstGeom>
          <a:noFill/>
        </p:spPr>
        <p:txBody>
          <a:bodyPr wrap="square" rtlCol="1">
            <a:spAutoFit/>
          </a:bodyPr>
          <a:lstStyle/>
          <a:p>
            <a:r>
              <a:rPr lang="en-US" sz="2800" dirty="0" smtClean="0"/>
              <a:t>History</a:t>
            </a:r>
          </a:p>
          <a:p>
            <a:endParaRPr lang="en-US" sz="2800" dirty="0" smtClean="0"/>
          </a:p>
          <a:p>
            <a:r>
              <a:rPr lang="en-US" dirty="0" smtClean="0"/>
              <a:t> A 27-year-old  married woman attends the emergency department with irregular vaginal bleeding and abdominal discomfort。</a:t>
            </a:r>
          </a:p>
          <a:p>
            <a:r>
              <a:rPr lang="en-US" dirty="0" smtClean="0"/>
              <a:t>She noticed the bleeding 2 days previously and it is dark red , sufficient for her to need to wear a sanitary towel , but not heavy ，The abdominal discomfort is </a:t>
            </a:r>
            <a:r>
              <a:rPr lang="en-US" dirty="0" err="1" smtClean="0"/>
              <a:t>suprapubic</a:t>
            </a:r>
            <a:r>
              <a:rPr lang="en-US" dirty="0" smtClean="0"/>
              <a:t> and </a:t>
            </a:r>
            <a:r>
              <a:rPr lang="en-US" dirty="0" err="1" smtClean="0"/>
              <a:t>crampy</a:t>
            </a:r>
            <a:r>
              <a:rPr lang="en-US" dirty="0" smtClean="0"/>
              <a:t> , slightly more on the right-hand side, She is systemically well with no fever, change in appetite , nausea or vomiting , She Says that her bowel and urinary habits are normal。</a:t>
            </a:r>
          </a:p>
          <a:p>
            <a:r>
              <a:rPr lang="en-US" dirty="0" smtClean="0"/>
              <a:t>Her last menstrual period commenced 45 days previously and she </a:t>
            </a:r>
            <a:r>
              <a:rPr lang="en-US" smtClean="0"/>
              <a:t>usually </a:t>
            </a:r>
            <a:r>
              <a:rPr lang="en-US" smtClean="0"/>
              <a:t>has </a:t>
            </a:r>
            <a:r>
              <a:rPr lang="en-US" dirty="0" smtClean="0"/>
              <a:t>bleeding for 3-5days every 28-35 days。</a:t>
            </a:r>
          </a:p>
          <a:p>
            <a:r>
              <a:rPr lang="en-US" dirty="0" smtClean="0"/>
              <a:t>She has never been pregnant。</a:t>
            </a:r>
          </a:p>
          <a:p>
            <a:r>
              <a:rPr lang="en-US" dirty="0" smtClean="0"/>
              <a:t>had a sexual health screen 6 months ago at the genitourinary clinic where she was told all her swabs were negative。</a:t>
            </a:r>
          </a:p>
          <a:p>
            <a:r>
              <a:rPr lang="en-US" dirty="0" smtClean="0"/>
              <a:t>She has no previous </a:t>
            </a:r>
            <a:r>
              <a:rPr lang="en-US" dirty="0" err="1" smtClean="0"/>
              <a:t>gynaccologieal</a:t>
            </a:r>
            <a:r>
              <a:rPr lang="en-US" dirty="0" smtClean="0"/>
              <a:t> history and no significant previous medical problems</a:t>
            </a:r>
            <a:endParaRPr lang="ar-JO" dirty="0"/>
          </a:p>
        </p:txBody>
      </p:sp>
    </p:spTree>
    <p:extLst>
      <p:ext uri="{BB962C8B-B14F-4D97-AF65-F5344CB8AC3E}">
        <p14:creationId xmlns:p14="http://schemas.microsoft.com/office/powerpoint/2010/main" val="2170602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1-03-21 at 17.01.26 (1).jpeg"/>
          <p:cNvPicPr>
            <a:picLocks noGrp="1" noChangeAspect="1"/>
          </p:cNvPicPr>
          <p:nvPr>
            <p:ph idx="1"/>
          </p:nvPr>
        </p:nvPicPr>
        <p:blipFill>
          <a:blip r:embed="rId2"/>
          <a:srcRect l="1096" t="44437" r="2460" b="3468"/>
          <a:stretch>
            <a:fillRect/>
          </a:stretch>
        </p:blipFill>
        <p:spPr>
          <a:xfrm>
            <a:off x="836315" y="3428999"/>
            <a:ext cx="7164709" cy="3338103"/>
          </a:xfrm>
        </p:spPr>
      </p:pic>
      <p:sp>
        <p:nvSpPr>
          <p:cNvPr id="5" name="TextBox 4"/>
          <p:cNvSpPr txBox="1"/>
          <p:nvPr/>
        </p:nvSpPr>
        <p:spPr>
          <a:xfrm>
            <a:off x="142844" y="214290"/>
            <a:ext cx="8572560" cy="3139321"/>
          </a:xfrm>
          <a:prstGeom prst="rect">
            <a:avLst/>
          </a:prstGeom>
          <a:noFill/>
        </p:spPr>
        <p:txBody>
          <a:bodyPr wrap="square" rtlCol="1">
            <a:spAutoFit/>
          </a:bodyPr>
          <a:lstStyle/>
          <a:p>
            <a:r>
              <a:rPr lang="en-US" sz="2400" dirty="0" err="1" smtClean="0"/>
              <a:t>Examinaton</a:t>
            </a:r>
            <a:endParaRPr lang="en-US" sz="2400" dirty="0" smtClean="0"/>
          </a:p>
          <a:p>
            <a:r>
              <a:rPr lang="en-US" dirty="0" smtClean="0"/>
              <a:t>The blood pressure is 128/72 mmHg and heart rate is 82/min. The abdomen is soft and non-distended. There is tenderness on deep palpation in the </a:t>
            </a:r>
            <a:r>
              <a:rPr lang="en-US" dirty="0" err="1" smtClean="0"/>
              <a:t>suprapubic</a:t>
            </a:r>
            <a:r>
              <a:rPr lang="en-US" dirty="0" smtClean="0"/>
              <a:t> and right iliac </a:t>
            </a:r>
            <a:r>
              <a:rPr lang="en-US" dirty="0" err="1" smtClean="0"/>
              <a:t>fossa</a:t>
            </a:r>
            <a:r>
              <a:rPr lang="en-US" dirty="0" smtClean="0"/>
              <a:t> regions, but no rebound tenderness or guarding ,Bimanual </a:t>
            </a:r>
            <a:r>
              <a:rPr lang="en-US" dirty="0" err="1" smtClean="0"/>
              <a:t>examinon</a:t>
            </a:r>
            <a:r>
              <a:rPr lang="en-US" dirty="0" smtClean="0"/>
              <a:t> is not performed .</a:t>
            </a:r>
          </a:p>
          <a:p>
            <a:endParaRPr lang="en-US" sz="2400" dirty="0" smtClean="0"/>
          </a:p>
          <a:p>
            <a:r>
              <a:rPr lang="en-US" sz="2400" dirty="0" smtClean="0"/>
              <a:t>INVESTIGATION</a:t>
            </a:r>
          </a:p>
          <a:p>
            <a:r>
              <a:rPr lang="en-US" dirty="0" smtClean="0"/>
              <a:t>Urinary pregnancy  test : positive</a:t>
            </a:r>
          </a:p>
          <a:p>
            <a:r>
              <a:rPr lang="en-US" dirty="0" err="1" smtClean="0"/>
              <a:t>Transvaginal</a:t>
            </a:r>
            <a:r>
              <a:rPr lang="en-US" dirty="0" smtClean="0"/>
              <a:t> u/s scan is shown in fig 41.1</a:t>
            </a:r>
          </a:p>
          <a:p>
            <a:r>
              <a:rPr lang="en-US" dirty="0" smtClean="0"/>
              <a:t>The woman is taken for laparoscopy after the u/s scan and fig 41.2 shows the findings  </a:t>
            </a:r>
          </a:p>
        </p:txBody>
      </p:sp>
    </p:spTree>
    <p:extLst>
      <p:ext uri="{BB962C8B-B14F-4D97-AF65-F5344CB8AC3E}">
        <p14:creationId xmlns:p14="http://schemas.microsoft.com/office/powerpoint/2010/main" val="60522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normAutofit fontScale="90000"/>
          </a:bodyPr>
          <a:lstStyle/>
          <a:p>
            <a:pPr algn="ctr"/>
            <a:r>
              <a:rPr lang="en-US" b="1" dirty="0" smtClean="0">
                <a:solidFill>
                  <a:schemeClr val="tx1">
                    <a:lumMod val="95000"/>
                    <a:lumOff val="5000"/>
                  </a:schemeClr>
                </a:solidFill>
              </a:rPr>
              <a:t>CLINICAL MANIFESTATIONS</a:t>
            </a:r>
            <a:endParaRPr lang="en-US" b="1" dirty="0">
              <a:solidFill>
                <a:schemeClr val="tx1">
                  <a:lumMod val="95000"/>
                  <a:lumOff val="5000"/>
                </a:schemeClr>
              </a:solidFill>
            </a:endParaRPr>
          </a:p>
        </p:txBody>
      </p:sp>
      <p:sp>
        <p:nvSpPr>
          <p:cNvPr id="3" name="Content Placeholder 2"/>
          <p:cNvSpPr>
            <a:spLocks noGrp="1"/>
          </p:cNvSpPr>
          <p:nvPr>
            <p:ph idx="1"/>
          </p:nvPr>
        </p:nvSpPr>
        <p:spPr>
          <a:xfrm>
            <a:off x="609600" y="914400"/>
            <a:ext cx="7924800" cy="5372120"/>
          </a:xfrm>
        </p:spPr>
        <p:txBody>
          <a:bodyPr>
            <a:normAutofit fontScale="92500" lnSpcReduction="10000"/>
          </a:bodyPr>
          <a:lstStyle/>
          <a:p>
            <a:pPr algn="l" rtl="0"/>
            <a:r>
              <a:rPr lang="en-US" sz="2400" b="1" dirty="0" smtClean="0">
                <a:solidFill>
                  <a:schemeClr val="tx1">
                    <a:lumMod val="95000"/>
                    <a:lumOff val="5000"/>
                  </a:schemeClr>
                </a:solidFill>
              </a:rPr>
              <a:t>History</a:t>
            </a:r>
            <a:r>
              <a:rPr lang="en-US" sz="2800" dirty="0" smtClean="0">
                <a:solidFill>
                  <a:schemeClr val="tx1">
                    <a:lumMod val="95000"/>
                    <a:lumOff val="5000"/>
                  </a:schemeClr>
                </a:solidFill>
              </a:rPr>
              <a:t>   </a:t>
            </a:r>
          </a:p>
          <a:p>
            <a:pPr marL="0" indent="0" algn="l" rtl="0">
              <a:buNone/>
            </a:pPr>
            <a:r>
              <a:rPr lang="en-US" sz="2400" dirty="0" smtClean="0"/>
              <a:t>The classic symptoms of ectopic pregnancy are  </a:t>
            </a:r>
            <a:endParaRPr lang="en-US" sz="2400" dirty="0"/>
          </a:p>
          <a:p>
            <a:pPr algn="l" rtl="0"/>
            <a:r>
              <a:rPr lang="en-US" sz="2400" dirty="0" smtClean="0"/>
              <a:t>-Abdominal pain </a:t>
            </a:r>
          </a:p>
          <a:p>
            <a:pPr algn="l" rtl="0"/>
            <a:r>
              <a:rPr lang="en-US" sz="2400" dirty="0"/>
              <a:t>-</a:t>
            </a:r>
            <a:r>
              <a:rPr lang="en-US" sz="2400" dirty="0" smtClean="0"/>
              <a:t>Amenorrhea </a:t>
            </a:r>
          </a:p>
          <a:p>
            <a:pPr algn="l" rtl="0"/>
            <a:r>
              <a:rPr lang="en-US" sz="2400" dirty="0" smtClean="0"/>
              <a:t>-Vaginal bleeding </a:t>
            </a:r>
          </a:p>
          <a:p>
            <a:pPr marL="0" indent="0" algn="l" rtl="0">
              <a:buNone/>
            </a:pPr>
            <a:endParaRPr lang="en-US" sz="2400" dirty="0" smtClean="0"/>
          </a:p>
          <a:p>
            <a:pPr marL="0" indent="0" algn="l" rtl="0">
              <a:buNone/>
            </a:pPr>
            <a:r>
              <a:rPr lang="en-US" sz="2400" dirty="0" smtClean="0"/>
              <a:t>In addition, blood leaking out of the fallopian tube may irritate the diaphragm and cause shoulder pain, whereas blood pooling in the posterior cul-de-sac (pouch of Douglas) may cause an urge to defecate.</a:t>
            </a:r>
          </a:p>
          <a:p>
            <a:pPr marL="0" indent="0" algn="l" rtl="0">
              <a:buNone/>
            </a:pPr>
            <a:endParaRPr lang="en-US" sz="2400" dirty="0"/>
          </a:p>
          <a:p>
            <a:pPr marL="0" indent="0" algn="l" rtl="0">
              <a:buNone/>
            </a:pPr>
            <a:r>
              <a:rPr lang="en-US" sz="2400" dirty="0" smtClean="0"/>
              <a:t> Lightheadedness or shock suggests tubal rupture has occurred, resulting in severe </a:t>
            </a:r>
            <a:r>
              <a:rPr lang="en-US" sz="2400" dirty="0" err="1" smtClean="0"/>
              <a:t>intraabdominal</a:t>
            </a:r>
            <a:r>
              <a:rPr lang="en-US" sz="2400" dirty="0" smtClean="0"/>
              <a:t> hemorrhage</a:t>
            </a:r>
          </a:p>
          <a:p>
            <a:pPr marL="0" indent="0" algn="l" rtl="0">
              <a:buNone/>
            </a:pPr>
            <a:endParaRPr lang="en-US" sz="2400" dirty="0" smtClean="0"/>
          </a:p>
          <a:p>
            <a:pPr marL="0" indent="0" algn="l" rtl="0">
              <a:buNone/>
            </a:pPr>
            <a:r>
              <a:rPr lang="en-US" sz="2400" dirty="0" smtClean="0"/>
              <a:t>May also be asymptomatic</a:t>
            </a:r>
          </a:p>
          <a:p>
            <a:pPr algn="l" rtl="0"/>
            <a:endParaRPr lang="en-US" dirty="0"/>
          </a:p>
        </p:txBody>
      </p:sp>
    </p:spTree>
    <p:extLst>
      <p:ext uri="{BB962C8B-B14F-4D97-AF65-F5344CB8AC3E}">
        <p14:creationId xmlns:p14="http://schemas.microsoft.com/office/powerpoint/2010/main" val="42148935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1486"/>
          </a:xfrm>
        </p:spPr>
        <p:txBody>
          <a:bodyPr>
            <a:normAutofit/>
          </a:bodyPr>
          <a:lstStyle/>
          <a:p>
            <a:pPr algn="l"/>
            <a:r>
              <a:rPr lang="en-US" sz="2200" dirty="0" smtClean="0"/>
              <a:t>Questions</a:t>
            </a:r>
            <a:br>
              <a:rPr lang="en-US" sz="2200" dirty="0" smtClean="0"/>
            </a:br>
            <a:r>
              <a:rPr lang="en-US" sz="2200" dirty="0"/>
              <a:t/>
            </a:r>
            <a:br>
              <a:rPr lang="en-US" sz="2200" dirty="0"/>
            </a:br>
            <a:r>
              <a:rPr lang="en-US" sz="2200" dirty="0" smtClean="0"/>
              <a:t>- what is the diagnosis?</a:t>
            </a:r>
            <a:br>
              <a:rPr lang="en-US" sz="2200" dirty="0" smtClean="0"/>
            </a:br>
            <a:r>
              <a:rPr lang="en-US" sz="2200" dirty="0" smtClean="0"/>
              <a:t>- what are the management options in this case?</a:t>
            </a:r>
            <a:br>
              <a:rPr lang="en-US" sz="2200" dirty="0" smtClean="0"/>
            </a:br>
            <a:r>
              <a:rPr lang="en-US" sz="2200" dirty="0" smtClean="0"/>
              <a:t>- how would you counsel the woman postoperatively ?</a:t>
            </a:r>
            <a:endParaRPr lang="ar-JO" sz="2200" dirty="0"/>
          </a:p>
        </p:txBody>
      </p:sp>
    </p:spTree>
    <p:extLst>
      <p:ext uri="{BB962C8B-B14F-4D97-AF65-F5344CB8AC3E}">
        <p14:creationId xmlns:p14="http://schemas.microsoft.com/office/powerpoint/2010/main" val="370995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fontScale="85000" lnSpcReduction="20000"/>
          </a:bodyPr>
          <a:lstStyle/>
          <a:p>
            <a:pPr marL="114300" indent="0" algn="l" rtl="0">
              <a:lnSpc>
                <a:spcPct val="120000"/>
              </a:lnSpc>
              <a:buNone/>
            </a:pPr>
            <a:r>
              <a:rPr lang="en-US" dirty="0"/>
              <a:t> A 35-year-old woman presents with vaginal bleeding at 8 weeks 3 days' gestation. She has never been pregnant before. Bright red 'spotting' commenced 7 days ago, which she thought was normal in early pregnancy. However since then the bleeding is now almost as heavy as a period. There are no clots. She has no abdominal pain. Systemically she has felt nausea for 3 weeks and has vomited occasionally. She has regular periods bleeding for 5 days every 28 days, and has never had any known sexually transmitted infections.</a:t>
            </a:r>
          </a:p>
        </p:txBody>
      </p:sp>
    </p:spTree>
    <p:extLst>
      <p:ext uri="{BB962C8B-B14F-4D97-AF65-F5344CB8AC3E}">
        <p14:creationId xmlns:p14="http://schemas.microsoft.com/office/powerpoint/2010/main" val="788919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l" rtl="0">
              <a:lnSpc>
                <a:spcPct val="120000"/>
              </a:lnSpc>
            </a:pPr>
            <a:r>
              <a:rPr lang="en-US" dirty="0"/>
              <a:t>On Examination:</a:t>
            </a:r>
          </a:p>
          <a:p>
            <a:pPr marL="114300" indent="0" algn="l" rtl="0">
              <a:lnSpc>
                <a:spcPct val="120000"/>
              </a:lnSpc>
              <a:buNone/>
            </a:pPr>
            <a:r>
              <a:rPr lang="en-US" dirty="0" smtClean="0"/>
              <a:t>The </a:t>
            </a:r>
            <a:r>
              <a:rPr lang="en-US" dirty="0"/>
              <a:t>heart rate is 68/min and blood pressure is 108/70 mmHg. The abdomen is soft and non-tender. Speculum reveals a normal closed cervix with a small amount of fresh blood coming from the cervical canal. Bimanually the uterus feels bulky and soft, approximately 10 weeks in size. There is no cervical excitation or adnexal tenderness.</a:t>
            </a:r>
          </a:p>
          <a:p>
            <a:pPr marL="114300" indent="0" algn="l" rtl="0">
              <a:lnSpc>
                <a:spcPct val="120000"/>
              </a:lnSpc>
              <a:buNone/>
            </a:pPr>
            <a:endParaRPr lang="en-US" dirty="0"/>
          </a:p>
          <a:p>
            <a:pPr algn="l" rtl="0">
              <a:lnSpc>
                <a:spcPct val="120000"/>
              </a:lnSpc>
            </a:pPr>
            <a:r>
              <a:rPr lang="en-US" dirty="0"/>
              <a:t> Beta HCG was 460,514 </a:t>
            </a:r>
            <a:r>
              <a:rPr lang="en-US" dirty="0" err="1"/>
              <a:t>mIU</a:t>
            </a:r>
            <a:r>
              <a:rPr lang="en-US" dirty="0"/>
              <a:t>/</a:t>
            </a:r>
            <a:r>
              <a:rPr lang="en-US" dirty="0" err="1"/>
              <a:t>mL.</a:t>
            </a:r>
            <a:endParaRPr lang="en-US" dirty="0"/>
          </a:p>
        </p:txBody>
      </p:sp>
    </p:spTree>
    <p:extLst>
      <p:ext uri="{BB962C8B-B14F-4D97-AF65-F5344CB8AC3E}">
        <p14:creationId xmlns:p14="http://schemas.microsoft.com/office/powerpoint/2010/main" val="2705498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685800"/>
            <a:ext cx="4572000" cy="1477328"/>
          </a:xfrm>
          <a:prstGeom prst="rect">
            <a:avLst/>
          </a:prstGeom>
        </p:spPr>
        <p:txBody>
          <a:bodyPr>
            <a:spAutoFit/>
          </a:bodyPr>
          <a:lstStyle/>
          <a:p>
            <a:r>
              <a:rPr lang="en-US" dirty="0"/>
              <a:t>The ultrasound scan shows a mixed echogenicity appearance in the uterus, There is no recognizable gestational sac or fetus. </a:t>
            </a:r>
            <a:br>
              <a:rPr lang="en-US" dirty="0"/>
            </a:br>
            <a:r>
              <a:rPr lang="en-US" dirty="0"/>
              <a:t/>
            </a:r>
            <a:br>
              <a:rPr lang="en-US" dirty="0"/>
            </a:br>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048" y="1647444"/>
            <a:ext cx="6242304" cy="4706112"/>
          </a:xfrm>
        </p:spPr>
      </p:pic>
    </p:spTree>
    <p:extLst>
      <p:ext uri="{BB962C8B-B14F-4D97-AF65-F5344CB8AC3E}">
        <p14:creationId xmlns:p14="http://schemas.microsoft.com/office/powerpoint/2010/main" val="2946743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fontScale="62500" lnSpcReduction="20000"/>
          </a:bodyPr>
          <a:lstStyle/>
          <a:p>
            <a:pPr algn="l" rtl="0">
              <a:lnSpc>
                <a:spcPct val="120000"/>
              </a:lnSpc>
            </a:pPr>
            <a:r>
              <a:rPr lang="en-US" dirty="0"/>
              <a:t>A 23-year-old woman, </a:t>
            </a:r>
            <a:r>
              <a:rPr lang="en-US" dirty="0" err="1"/>
              <a:t>gravida</a:t>
            </a:r>
            <a:r>
              <a:rPr lang="en-US" dirty="0"/>
              <a:t> 1 </a:t>
            </a:r>
            <a:r>
              <a:rPr lang="en-US" dirty="0" err="1"/>
              <a:t>para</a:t>
            </a:r>
            <a:r>
              <a:rPr lang="en-US" dirty="0"/>
              <a:t> 0, at 12 weeks gestation comes to the office for vaginal bleeding after intercourse. She had intercourse 12 hours ago and has since noticed blood in the toilet after urination and bright red blood on the toilet paper. She has no medical history and takes no medications. The patient reports occasional alcohol use before pregnancy, but no tobacco or illicit drugs. Blood pressure is 120/70 mm Hg and pulse is 65 min. Fetal heart rate is normal by office Doppler. Pelvic examination shows normal external genitalia and a thick, yellow malodorous discharge in the vagina that is tinged with blood. The cervix is closed and bleeds after being touched with a cotton applicator, no masses are noted. Bimanual examination shows an enlarged uterus but no cervical motion tenderness, adnexal masses, or tenderness Which of the following is the most likely diagnosis?</a:t>
            </a:r>
            <a:endParaRPr lang="en-US" dirty="0"/>
          </a:p>
        </p:txBody>
      </p:sp>
    </p:spTree>
    <p:extLst>
      <p:ext uri="{BB962C8B-B14F-4D97-AF65-F5344CB8AC3E}">
        <p14:creationId xmlns:p14="http://schemas.microsoft.com/office/powerpoint/2010/main" val="3363502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lc="http://schemas.openxmlformats.org/drawingml/2006/lockedCanvas" xmlns:a16="http://schemas.microsoft.com/office/drawing/2014/main" xmlns="" id="{131624C6-F4F6-4118-8A68-2514352911CD}"/>
              </a:ext>
            </a:extLst>
          </p:cNvPr>
          <p:cNvSpPr>
            <a:spLocks noGrp="1"/>
          </p:cNvSpPr>
          <p:nvPr/>
        </p:nvSpPr>
        <p:spPr>
          <a:xfrm>
            <a:off x="628650" y="1253331"/>
            <a:ext cx="78867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lphaUcPeriod"/>
            </a:pPr>
            <a:r>
              <a:rPr lang="en-US" dirty="0" smtClean="0"/>
              <a:t>Acute </a:t>
            </a:r>
            <a:r>
              <a:rPr lang="en-US" dirty="0"/>
              <a:t>cervicitis </a:t>
            </a:r>
            <a:endParaRPr lang="en-US" dirty="0" smtClean="0"/>
          </a:p>
          <a:p>
            <a:pPr marL="514350" indent="-514350">
              <a:buAutoNum type="alphaUcPeriod"/>
            </a:pPr>
            <a:r>
              <a:rPr lang="en-US" dirty="0" smtClean="0"/>
              <a:t>Bacterial </a:t>
            </a:r>
            <a:r>
              <a:rPr lang="en-US" dirty="0" err="1"/>
              <a:t>vaginosis</a:t>
            </a:r>
            <a:r>
              <a:rPr lang="en-US" dirty="0"/>
              <a:t> </a:t>
            </a:r>
            <a:endParaRPr lang="en-US" dirty="0" smtClean="0"/>
          </a:p>
          <a:p>
            <a:pPr marL="514350" indent="-514350">
              <a:buAutoNum type="alphaUcPeriod"/>
            </a:pPr>
            <a:r>
              <a:rPr lang="en-US" dirty="0" smtClean="0"/>
              <a:t>Cervical </a:t>
            </a:r>
            <a:r>
              <a:rPr lang="en-US" dirty="0"/>
              <a:t>polyp </a:t>
            </a:r>
            <a:endParaRPr lang="en-US" dirty="0" smtClean="0"/>
          </a:p>
          <a:p>
            <a:pPr marL="514350" indent="-514350">
              <a:buAutoNum type="alphaUcPeriod"/>
            </a:pPr>
            <a:r>
              <a:rPr lang="en-US" dirty="0" smtClean="0"/>
              <a:t>Complete </a:t>
            </a:r>
            <a:r>
              <a:rPr lang="en-US" dirty="0" err="1"/>
              <a:t>hydatidiform</a:t>
            </a:r>
            <a:r>
              <a:rPr lang="en-US" dirty="0"/>
              <a:t> </a:t>
            </a:r>
            <a:r>
              <a:rPr lang="en-US" dirty="0" smtClean="0"/>
              <a:t>mole</a:t>
            </a:r>
          </a:p>
          <a:p>
            <a:pPr marL="514350" indent="-514350">
              <a:buAutoNum type="alphaUcPeriod"/>
            </a:pPr>
            <a:r>
              <a:rPr lang="en-US" dirty="0"/>
              <a:t>I</a:t>
            </a:r>
            <a:r>
              <a:rPr lang="en-US" dirty="0" smtClean="0"/>
              <a:t>nevitable </a:t>
            </a:r>
            <a:r>
              <a:rPr lang="en-US" dirty="0"/>
              <a:t>abortion </a:t>
            </a:r>
            <a:endParaRPr lang="en-US" dirty="0" smtClean="0"/>
          </a:p>
          <a:p>
            <a:pPr marL="514350" indent="-514350">
              <a:buAutoNum type="alphaUcPeriod"/>
            </a:pPr>
            <a:r>
              <a:rPr lang="en-US" dirty="0" smtClean="0"/>
              <a:t>Threatened </a:t>
            </a:r>
            <a:r>
              <a:rPr lang="en-US" dirty="0"/>
              <a:t>abortion </a:t>
            </a:r>
            <a:endParaRPr lang="en-US" dirty="0" smtClean="0"/>
          </a:p>
          <a:p>
            <a:pPr marL="514350" indent="-514350">
              <a:buAutoNum type="alphaUcPeriod"/>
            </a:pPr>
            <a:r>
              <a:rPr lang="en-US" dirty="0"/>
              <a:t>V</a:t>
            </a:r>
            <a:r>
              <a:rPr lang="en-US" dirty="0" smtClean="0"/>
              <a:t>on </a:t>
            </a:r>
            <a:r>
              <a:rPr lang="en-US" dirty="0" err="1"/>
              <a:t>Willebrand</a:t>
            </a:r>
            <a:r>
              <a:rPr lang="en-US" dirty="0"/>
              <a:t> disease</a:t>
            </a:r>
            <a:endParaRPr lang="en-GB" dirty="0">
              <a:cs typeface="Calibri"/>
            </a:endParaRPr>
          </a:p>
        </p:txBody>
      </p:sp>
    </p:spTree>
    <p:extLst>
      <p:ext uri="{BB962C8B-B14F-4D97-AF65-F5344CB8AC3E}">
        <p14:creationId xmlns:p14="http://schemas.microsoft.com/office/powerpoint/2010/main" val="35933104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normAutofit fontScale="70000" lnSpcReduction="20000"/>
          </a:bodyPr>
          <a:lstStyle/>
          <a:p>
            <a:pPr algn="just" rtl="0">
              <a:lnSpc>
                <a:spcPct val="120000"/>
              </a:lnSpc>
            </a:pPr>
            <a:r>
              <a:rPr lang="en-US" dirty="0"/>
              <a:t>A 34-year-old G3P0020 woman presents to the office at 8 weeks’ gestation for her first prenatal visit. This is a planned and desired pregnancy. Her obstetric history is significant for one prior elective termination and one </a:t>
            </a:r>
            <a:r>
              <a:rPr lang="en-US" dirty="0" smtClean="0"/>
              <a:t>spontaneous abortion. </a:t>
            </a:r>
            <a:r>
              <a:rPr lang="en-US" dirty="0"/>
              <a:t>It took her and her </a:t>
            </a:r>
            <a:r>
              <a:rPr lang="en-US" dirty="0" smtClean="0"/>
              <a:t>husband </a:t>
            </a:r>
            <a:r>
              <a:rPr lang="en-US" dirty="0"/>
              <a:t>just over 1 year to conceive this pregnancy. She is afebrile, normotensive with a normal pulse. Pelvic examination reveals a 7- to 8-week-sized uterus with normal adnexa. Her cervix is closed and there is no vaginal bleeding. An office ultrasound is performed and an IUP is seen with a crown–rump length consistent with 7 weeks and 2 days gestation. Unfortunately, no fetal heart beat is seen.</a:t>
            </a:r>
          </a:p>
        </p:txBody>
      </p:sp>
    </p:spTree>
    <p:extLst>
      <p:ext uri="{BB962C8B-B14F-4D97-AF65-F5344CB8AC3E}">
        <p14:creationId xmlns:p14="http://schemas.microsoft.com/office/powerpoint/2010/main" val="30036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a:t>
            </a:r>
            <a:endParaRPr lang="en-US" dirty="0"/>
          </a:p>
        </p:txBody>
      </p:sp>
      <p:sp>
        <p:nvSpPr>
          <p:cNvPr id="3" name="Content Placeholder 2"/>
          <p:cNvSpPr>
            <a:spLocks noGrp="1"/>
          </p:cNvSpPr>
          <p:nvPr>
            <p:ph idx="1"/>
          </p:nvPr>
        </p:nvSpPr>
        <p:spPr/>
        <p:txBody>
          <a:bodyPr/>
          <a:lstStyle/>
          <a:p>
            <a:pPr algn="l" rtl="0"/>
            <a:r>
              <a:rPr lang="en-US" dirty="0"/>
              <a:t>What is your diagnosis? </a:t>
            </a:r>
            <a:endParaRPr lang="en-US" dirty="0" smtClean="0"/>
          </a:p>
          <a:p>
            <a:pPr marL="0" indent="0" algn="l" rtl="0">
              <a:buNone/>
            </a:pPr>
            <a:r>
              <a:rPr lang="en-US" dirty="0" smtClean="0"/>
              <a:t>A- Incomplete abortion</a:t>
            </a:r>
          </a:p>
          <a:p>
            <a:pPr marL="0" indent="0" algn="l" rtl="0">
              <a:buNone/>
            </a:pPr>
            <a:r>
              <a:rPr lang="en-US" dirty="0" smtClean="0"/>
              <a:t>B- Threatened </a:t>
            </a:r>
            <a:r>
              <a:rPr lang="en-US" dirty="0"/>
              <a:t>abortion </a:t>
            </a:r>
            <a:endParaRPr lang="en-US" dirty="0" smtClean="0"/>
          </a:p>
          <a:p>
            <a:pPr marL="0" indent="0" algn="l" rtl="0">
              <a:buNone/>
            </a:pPr>
            <a:r>
              <a:rPr lang="en-US" dirty="0" smtClean="0"/>
              <a:t>C- Ectopic </a:t>
            </a:r>
            <a:r>
              <a:rPr lang="en-US" dirty="0"/>
              <a:t>pregnancy </a:t>
            </a:r>
            <a:endParaRPr lang="en-US" dirty="0" smtClean="0"/>
          </a:p>
          <a:p>
            <a:pPr marL="0" indent="0" algn="l" rtl="0">
              <a:buNone/>
            </a:pPr>
            <a:r>
              <a:rPr lang="en-US" dirty="0" smtClean="0"/>
              <a:t>D- Missed </a:t>
            </a:r>
            <a:r>
              <a:rPr lang="en-US" dirty="0"/>
              <a:t>abortion </a:t>
            </a:r>
            <a:endParaRPr lang="en-US" dirty="0" smtClean="0"/>
          </a:p>
          <a:p>
            <a:pPr marL="0" indent="0" algn="l" rtl="0">
              <a:buNone/>
            </a:pPr>
            <a:r>
              <a:rPr lang="en-US" dirty="0" smtClean="0"/>
              <a:t>E- Inevitable </a:t>
            </a:r>
            <a:r>
              <a:rPr lang="en-US" dirty="0"/>
              <a:t>abortion</a:t>
            </a:r>
          </a:p>
        </p:txBody>
      </p:sp>
    </p:spTree>
    <p:extLst>
      <p:ext uri="{BB962C8B-B14F-4D97-AF65-F5344CB8AC3E}">
        <p14:creationId xmlns:p14="http://schemas.microsoft.com/office/powerpoint/2010/main" val="2786789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a:t>
            </a:r>
            <a:endParaRPr lang="en-US" dirty="0"/>
          </a:p>
        </p:txBody>
      </p:sp>
      <p:sp>
        <p:nvSpPr>
          <p:cNvPr id="3" name="Content Placeholder 2"/>
          <p:cNvSpPr>
            <a:spLocks noGrp="1"/>
          </p:cNvSpPr>
          <p:nvPr>
            <p:ph idx="1"/>
          </p:nvPr>
        </p:nvSpPr>
        <p:spPr>
          <a:xfrm>
            <a:off x="457200" y="1143001"/>
            <a:ext cx="8229600" cy="4038600"/>
          </a:xfrm>
        </p:spPr>
        <p:txBody>
          <a:bodyPr>
            <a:normAutofit fontScale="70000" lnSpcReduction="20000"/>
          </a:bodyPr>
          <a:lstStyle/>
          <a:p>
            <a:pPr algn="l" rtl="0">
              <a:lnSpc>
                <a:spcPct val="120000"/>
              </a:lnSpc>
            </a:pPr>
            <a:r>
              <a:rPr lang="en-US" dirty="0"/>
              <a:t>You offer the patient either medical or surgical management. She opts for medical management and takes mifepristone in the office with the plan to take misoprostol the next day. The following evening, you receive a call that the patient has presented to the emergency department with heavy vaginal bleeding. Her vital signs are as follows: temperature, 37°C; BP, 90/52; pulse rate, 100 beats per minute; respirations, 16 breaths per minute; and 100% oxygen saturation on room air. Pelvic examination reveals active bleeding from an open cervical </a:t>
            </a:r>
            <a:r>
              <a:rPr lang="en-US" dirty="0" err="1"/>
              <a:t>os</a:t>
            </a:r>
            <a:r>
              <a:rPr lang="en-US" dirty="0"/>
              <a:t>. Pelvic ultrasound reveals partial retention of fetal products. What is your new diagnosis?</a:t>
            </a:r>
          </a:p>
        </p:txBody>
      </p:sp>
      <p:sp>
        <p:nvSpPr>
          <p:cNvPr id="4" name="TextBox 3"/>
          <p:cNvSpPr txBox="1"/>
          <p:nvPr/>
        </p:nvSpPr>
        <p:spPr>
          <a:xfrm>
            <a:off x="1828800" y="5080498"/>
            <a:ext cx="3581400" cy="1477328"/>
          </a:xfrm>
          <a:prstGeom prst="rect">
            <a:avLst/>
          </a:prstGeom>
          <a:noFill/>
        </p:spPr>
        <p:txBody>
          <a:bodyPr wrap="square" rtlCol="0">
            <a:spAutoFit/>
          </a:bodyPr>
          <a:lstStyle/>
          <a:p>
            <a:r>
              <a:rPr lang="en-US" dirty="0" smtClean="0"/>
              <a:t>A- Incomplete </a:t>
            </a:r>
            <a:r>
              <a:rPr lang="en-US" dirty="0"/>
              <a:t>abortion </a:t>
            </a:r>
            <a:endParaRPr lang="en-US" dirty="0" smtClean="0"/>
          </a:p>
          <a:p>
            <a:r>
              <a:rPr lang="en-US" dirty="0" smtClean="0"/>
              <a:t>B- Threatened </a:t>
            </a:r>
            <a:r>
              <a:rPr lang="en-US" dirty="0"/>
              <a:t>abortion </a:t>
            </a:r>
            <a:endParaRPr lang="en-US" dirty="0" smtClean="0"/>
          </a:p>
          <a:p>
            <a:r>
              <a:rPr lang="en-US" dirty="0" smtClean="0"/>
              <a:t>C- Ectopic pregnancy. </a:t>
            </a:r>
          </a:p>
          <a:p>
            <a:r>
              <a:rPr lang="en-US" dirty="0" smtClean="0"/>
              <a:t>D- Missed </a:t>
            </a:r>
            <a:r>
              <a:rPr lang="en-US" dirty="0"/>
              <a:t>abortion </a:t>
            </a:r>
            <a:endParaRPr lang="en-US" dirty="0" smtClean="0"/>
          </a:p>
          <a:p>
            <a:r>
              <a:rPr lang="en-US" dirty="0" smtClean="0"/>
              <a:t>E- Inevitable </a:t>
            </a:r>
            <a:r>
              <a:rPr lang="en-US" dirty="0"/>
              <a:t>abortion</a:t>
            </a:r>
          </a:p>
        </p:txBody>
      </p:sp>
    </p:spTree>
    <p:extLst>
      <p:ext uri="{BB962C8B-B14F-4D97-AF65-F5344CB8AC3E}">
        <p14:creationId xmlns:p14="http://schemas.microsoft.com/office/powerpoint/2010/main" val="25484521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a:t>
            </a:r>
            <a:endParaRPr lang="en-US" dirty="0"/>
          </a:p>
        </p:txBody>
      </p:sp>
      <p:sp>
        <p:nvSpPr>
          <p:cNvPr id="3" name="Content Placeholder 2"/>
          <p:cNvSpPr>
            <a:spLocks noGrp="1"/>
          </p:cNvSpPr>
          <p:nvPr>
            <p:ph idx="1"/>
          </p:nvPr>
        </p:nvSpPr>
        <p:spPr/>
        <p:txBody>
          <a:bodyPr>
            <a:normAutofit fontScale="85000" lnSpcReduction="20000"/>
          </a:bodyPr>
          <a:lstStyle/>
          <a:p>
            <a:pPr algn="just" rtl="0"/>
            <a:r>
              <a:rPr lang="en-US" dirty="0"/>
              <a:t>The emergency department team obtains IV access and draws blood for a CBC, type and screen and quantitative β-</a:t>
            </a:r>
            <a:r>
              <a:rPr lang="en-US" dirty="0" err="1"/>
              <a:t>hCG</a:t>
            </a:r>
            <a:r>
              <a:rPr lang="en-US" dirty="0"/>
              <a:t> level. An IV fluid bolus is given. Her hematocrit is 30.6%, she is RH positive, and the β-</a:t>
            </a:r>
            <a:r>
              <a:rPr lang="en-US" dirty="0" err="1"/>
              <a:t>hCG</a:t>
            </a:r>
            <a:r>
              <a:rPr lang="en-US" dirty="0"/>
              <a:t> is pending. What is your next step in the management of this patient? </a:t>
            </a:r>
            <a:endParaRPr lang="en-US" dirty="0" smtClean="0"/>
          </a:p>
          <a:p>
            <a:pPr marL="0" indent="0" algn="l" rtl="0">
              <a:buNone/>
            </a:pPr>
            <a:r>
              <a:rPr lang="en-US" dirty="0" smtClean="0"/>
              <a:t>A- Reassure </a:t>
            </a:r>
            <a:r>
              <a:rPr lang="en-US" dirty="0"/>
              <a:t>the patient and send her home </a:t>
            </a:r>
            <a:endParaRPr lang="en-US" dirty="0" smtClean="0"/>
          </a:p>
          <a:p>
            <a:pPr marL="0" indent="0" algn="l" rtl="0">
              <a:buNone/>
            </a:pPr>
            <a:r>
              <a:rPr lang="en-US" dirty="0" smtClean="0"/>
              <a:t>B- Proceed </a:t>
            </a:r>
            <a:r>
              <a:rPr lang="en-US" dirty="0"/>
              <a:t>with dilation and curettage </a:t>
            </a:r>
            <a:endParaRPr lang="en-US" dirty="0" smtClean="0"/>
          </a:p>
          <a:p>
            <a:pPr marL="0" indent="0" algn="l" rtl="0">
              <a:buNone/>
            </a:pPr>
            <a:r>
              <a:rPr lang="en-US" dirty="0" smtClean="0"/>
              <a:t>C- Administer </a:t>
            </a:r>
            <a:r>
              <a:rPr lang="en-US" dirty="0" err="1"/>
              <a:t>RhoGAM</a:t>
            </a:r>
            <a:r>
              <a:rPr lang="en-US" dirty="0"/>
              <a:t> </a:t>
            </a:r>
            <a:endParaRPr lang="en-US" dirty="0" smtClean="0"/>
          </a:p>
          <a:p>
            <a:pPr marL="0" indent="0" algn="l" rtl="0">
              <a:buNone/>
            </a:pPr>
            <a:r>
              <a:rPr lang="en-US" dirty="0" smtClean="0"/>
              <a:t>D- Administer </a:t>
            </a:r>
            <a:r>
              <a:rPr lang="en-US" dirty="0"/>
              <a:t>vasopressors </a:t>
            </a:r>
            <a:endParaRPr lang="en-US" dirty="0" smtClean="0"/>
          </a:p>
          <a:p>
            <a:pPr marL="0" indent="0" algn="l" rtl="0">
              <a:buNone/>
            </a:pPr>
            <a:r>
              <a:rPr lang="en-US" dirty="0" smtClean="0"/>
              <a:t>E- Transfer </a:t>
            </a:r>
            <a:r>
              <a:rPr lang="en-US" dirty="0"/>
              <a:t>the patient to the ICU</a:t>
            </a:r>
          </a:p>
        </p:txBody>
      </p:sp>
    </p:spTree>
    <p:extLst>
      <p:ext uri="{BB962C8B-B14F-4D97-AF65-F5344CB8AC3E}">
        <p14:creationId xmlns:p14="http://schemas.microsoft.com/office/powerpoint/2010/main" val="7540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71480"/>
            <a:ext cx="8501122" cy="5357834"/>
          </a:xfrm>
        </p:spPr>
        <p:txBody>
          <a:bodyPr>
            <a:normAutofit/>
          </a:bodyPr>
          <a:lstStyle/>
          <a:p>
            <a:pPr algn="l" rtl="0"/>
            <a:r>
              <a:rPr lang="en-US" sz="2400" dirty="0" smtClean="0"/>
              <a:t>Clinicians should consider ectopic pregnancy as a diagnosis in any patient of reproductive age with vaginal bleeding and/or abdominal pain who has the following characteristics:</a:t>
            </a:r>
          </a:p>
          <a:p>
            <a:pPr lvl="1" algn="l" rtl="0"/>
            <a:r>
              <a:rPr lang="en-US" sz="2400" dirty="0" smtClean="0">
                <a:solidFill>
                  <a:schemeClr val="tx1">
                    <a:lumMod val="95000"/>
                    <a:lumOff val="5000"/>
                  </a:schemeClr>
                </a:solidFill>
              </a:rPr>
              <a:t>Pregnant but does not have a confirmed intrauterine pregnancy.</a:t>
            </a:r>
          </a:p>
          <a:p>
            <a:pPr lvl="1" algn="l" rtl="0"/>
            <a:r>
              <a:rPr lang="en-US" sz="2400" dirty="0" smtClean="0">
                <a:solidFill>
                  <a:schemeClr val="tx1">
                    <a:lumMod val="95000"/>
                    <a:lumOff val="5000"/>
                  </a:schemeClr>
                </a:solidFill>
              </a:rPr>
              <a:t>Pregnant and conceived with in vitro fertilization. ( </a:t>
            </a:r>
            <a:r>
              <a:rPr lang="en-US" sz="2400" dirty="0" err="1" smtClean="0">
                <a:solidFill>
                  <a:schemeClr val="tx1">
                    <a:lumMod val="95000"/>
                    <a:lumOff val="5000"/>
                  </a:schemeClr>
                </a:solidFill>
              </a:rPr>
              <a:t>Heterotopic</a:t>
            </a:r>
            <a:r>
              <a:rPr lang="en-US" sz="2400" dirty="0" smtClean="0">
                <a:solidFill>
                  <a:schemeClr val="tx1">
                    <a:lumMod val="95000"/>
                    <a:lumOff val="5000"/>
                  </a:schemeClr>
                </a:solidFill>
              </a:rPr>
              <a:t> pregnancy.)</a:t>
            </a:r>
          </a:p>
          <a:p>
            <a:pPr lvl="1" algn="l" rtl="0"/>
            <a:r>
              <a:rPr lang="en-US" sz="2400" dirty="0" smtClean="0">
                <a:solidFill>
                  <a:schemeClr val="tx1">
                    <a:lumMod val="95000"/>
                    <a:lumOff val="5000"/>
                  </a:schemeClr>
                </a:solidFill>
              </a:rPr>
              <a:t>Pregnancy status uncertain, particularly if amenorrhea of &gt;4 weeks preceded the current vaginal bleeding.</a:t>
            </a:r>
          </a:p>
          <a:p>
            <a:pPr lvl="1" algn="l" rtl="0"/>
            <a:r>
              <a:rPr lang="en-US" sz="2400" dirty="0" smtClean="0">
                <a:solidFill>
                  <a:schemeClr val="tx1">
                    <a:lumMod val="95000"/>
                    <a:lumOff val="5000"/>
                  </a:schemeClr>
                </a:solidFill>
              </a:rPr>
              <a:t>In rare cases, a patient who presents with hemodynamic instability and an acute abdomen that is not explained by another diagnosis.</a:t>
            </a:r>
          </a:p>
          <a:p>
            <a:pPr algn="l" rtl="0"/>
            <a:endParaRPr lang="ar-JO" sz="2400" dirty="0"/>
          </a:p>
        </p:txBody>
      </p:sp>
    </p:spTree>
    <p:extLst>
      <p:ext uri="{BB962C8B-B14F-4D97-AF65-F5344CB8AC3E}">
        <p14:creationId xmlns:p14="http://schemas.microsoft.com/office/powerpoint/2010/main" val="29176475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a:t>
            </a:r>
            <a:endParaRPr lang="en-US" dirty="0"/>
          </a:p>
        </p:txBody>
      </p:sp>
      <p:sp>
        <p:nvSpPr>
          <p:cNvPr id="3" name="Content Placeholder 2"/>
          <p:cNvSpPr>
            <a:spLocks noGrp="1"/>
          </p:cNvSpPr>
          <p:nvPr>
            <p:ph idx="1"/>
          </p:nvPr>
        </p:nvSpPr>
        <p:spPr>
          <a:xfrm>
            <a:off x="457200" y="1295400"/>
            <a:ext cx="8229600" cy="5486400"/>
          </a:xfrm>
        </p:spPr>
        <p:txBody>
          <a:bodyPr>
            <a:normAutofit fontScale="70000" lnSpcReduction="20000"/>
          </a:bodyPr>
          <a:lstStyle/>
          <a:p>
            <a:pPr algn="l" rtl="0">
              <a:lnSpc>
                <a:spcPct val="120000"/>
              </a:lnSpc>
            </a:pPr>
            <a:r>
              <a:rPr lang="en-US" dirty="0"/>
              <a:t>The patient stabilizes and is discharged. She follows up in your office 1 week later and wants to know why she had a miscarriage as well as her risk of future miscarriages. Which of the following is not true? </a:t>
            </a:r>
            <a:endParaRPr lang="en-US" dirty="0" smtClean="0"/>
          </a:p>
          <a:p>
            <a:pPr algn="l" rtl="0">
              <a:lnSpc>
                <a:spcPct val="120000"/>
              </a:lnSpc>
            </a:pPr>
            <a:endParaRPr lang="en-US" dirty="0" smtClean="0"/>
          </a:p>
          <a:p>
            <a:pPr marL="0" indent="0" algn="l" rtl="0">
              <a:lnSpc>
                <a:spcPct val="120000"/>
              </a:lnSpc>
              <a:buNone/>
            </a:pPr>
            <a:r>
              <a:rPr lang="en-US" dirty="0" smtClean="0"/>
              <a:t>A- As </a:t>
            </a:r>
            <a:r>
              <a:rPr lang="en-US" dirty="0"/>
              <a:t>much as 80% of first-trimester SABs are due to abnormal </a:t>
            </a:r>
            <a:r>
              <a:rPr lang="en-US" dirty="0" smtClean="0"/>
              <a:t>chromosomes. </a:t>
            </a:r>
          </a:p>
          <a:p>
            <a:pPr marL="0" indent="0" algn="l" rtl="0">
              <a:lnSpc>
                <a:spcPct val="120000"/>
              </a:lnSpc>
              <a:buNone/>
            </a:pPr>
            <a:r>
              <a:rPr lang="en-US" dirty="0" smtClean="0"/>
              <a:t>B- The </a:t>
            </a:r>
            <a:r>
              <a:rPr lang="en-US" dirty="0"/>
              <a:t>most common chromosomal abnormality is autosomal </a:t>
            </a:r>
            <a:r>
              <a:rPr lang="en-US" dirty="0" smtClean="0"/>
              <a:t>trisomy.</a:t>
            </a:r>
          </a:p>
          <a:p>
            <a:pPr marL="0" indent="0" algn="l" rtl="0">
              <a:lnSpc>
                <a:spcPct val="120000"/>
              </a:lnSpc>
              <a:buNone/>
            </a:pPr>
            <a:r>
              <a:rPr lang="en-US" dirty="0" smtClean="0"/>
              <a:t>C- Ninety-five </a:t>
            </a:r>
            <a:r>
              <a:rPr lang="en-US" dirty="0"/>
              <a:t>percent of the chromosomal abnormalities are due to errors in paternal </a:t>
            </a:r>
            <a:r>
              <a:rPr lang="en-US" dirty="0" smtClean="0"/>
              <a:t>gametogenesis. </a:t>
            </a:r>
          </a:p>
          <a:p>
            <a:pPr marL="0" indent="0" algn="l" rtl="0">
              <a:lnSpc>
                <a:spcPct val="120000"/>
              </a:lnSpc>
              <a:buNone/>
            </a:pPr>
            <a:r>
              <a:rPr lang="en-US" dirty="0" smtClean="0"/>
              <a:t>D- Her </a:t>
            </a:r>
            <a:r>
              <a:rPr lang="en-US" dirty="0"/>
              <a:t>risk of a third miscarriage is 25% to 30</a:t>
            </a:r>
            <a:r>
              <a:rPr lang="en-US" dirty="0" smtClean="0"/>
              <a:t>%. </a:t>
            </a:r>
          </a:p>
          <a:p>
            <a:pPr marL="0" indent="0" algn="just" rtl="0">
              <a:lnSpc>
                <a:spcPct val="120000"/>
              </a:lnSpc>
              <a:buNone/>
            </a:pPr>
            <a:r>
              <a:rPr lang="en-US" dirty="0" smtClean="0"/>
              <a:t>E- Because </a:t>
            </a:r>
            <a:r>
              <a:rPr lang="en-US" dirty="0"/>
              <a:t>of her advancing age, she should consider evaluation for recurrent pregnancy loss, starting with parental </a:t>
            </a:r>
            <a:r>
              <a:rPr lang="en-US" dirty="0" smtClean="0"/>
              <a:t>karyotyping.</a:t>
            </a:r>
            <a:endParaRPr lang="en-US" dirty="0"/>
          </a:p>
        </p:txBody>
      </p:sp>
    </p:spTree>
    <p:extLst>
      <p:ext uri="{BB962C8B-B14F-4D97-AF65-F5344CB8AC3E}">
        <p14:creationId xmlns:p14="http://schemas.microsoft.com/office/powerpoint/2010/main" val="3477842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2" name="Picture 4" descr="18 Delicious Ways to Say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21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4136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4514</Words>
  <Application>Microsoft Office PowerPoint</Application>
  <PresentationFormat>On-screen Show (4:3)</PresentationFormat>
  <Paragraphs>583</Paragraphs>
  <Slides>91</Slides>
  <Notes>8</Notes>
  <HiddenSlides>0</HiddenSlides>
  <MMClips>0</MMClips>
  <ScaleCrop>false</ScaleCrop>
  <HeadingPairs>
    <vt:vector size="4" baseType="variant">
      <vt:variant>
        <vt:lpstr>Theme</vt:lpstr>
      </vt:variant>
      <vt:variant>
        <vt:i4>6</vt:i4>
      </vt:variant>
      <vt:variant>
        <vt:lpstr>Slide Titles</vt:lpstr>
      </vt:variant>
      <vt:variant>
        <vt:i4>91</vt:i4>
      </vt:variant>
    </vt:vector>
  </HeadingPairs>
  <TitlesOfParts>
    <vt:vector size="97" baseType="lpstr">
      <vt:lpstr>نسق Office</vt:lpstr>
      <vt:lpstr>1_نسق Office</vt:lpstr>
      <vt:lpstr>Office Theme</vt:lpstr>
      <vt:lpstr>1_office theme</vt:lpstr>
      <vt:lpstr>2_office theme</vt:lpstr>
      <vt:lpstr>3_office theme</vt:lpstr>
      <vt:lpstr>Early Pregnancy Bleeding</vt:lpstr>
      <vt:lpstr> ECTOPIC PREGNANCY </vt:lpstr>
      <vt:lpstr>Definition </vt:lpstr>
      <vt:lpstr>PowerPoint Presentation</vt:lpstr>
      <vt:lpstr>INCIDENCE AND EPIDEMIOLOGY</vt:lpstr>
      <vt:lpstr>PATHOLOGY</vt:lpstr>
      <vt:lpstr>RISK FACTORS</vt:lpstr>
      <vt:lpstr>CLINICAL MANIFESTATIONS</vt:lpstr>
      <vt:lpstr>PowerPoint Presentation</vt:lpstr>
      <vt:lpstr>PowerPoint Presentation</vt:lpstr>
      <vt:lpstr>DIAGNOSIS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PowerPoint Presentation</vt:lpstr>
      <vt:lpstr>MEDICAL TREATMENT</vt:lpstr>
      <vt:lpstr>PowerPoint Presentation</vt:lpstr>
      <vt:lpstr>PowerPoint Presentation</vt:lpstr>
      <vt:lpstr>Expectant management</vt:lpstr>
      <vt:lpstr>PowerPoint Presentation</vt:lpstr>
      <vt:lpstr>outcome</vt:lpstr>
      <vt:lpstr>PowerPoint Presentation</vt:lpstr>
      <vt:lpstr>Molar pregnancy </vt:lpstr>
      <vt:lpstr>Non_obstertrical causes</vt:lpstr>
      <vt:lpstr>PowerPoint Presentation</vt:lpstr>
      <vt:lpstr>                         CERVICITS </vt:lpstr>
      <vt:lpstr>Aetiology</vt:lpstr>
      <vt:lpstr>Symptoms and signs </vt:lpstr>
      <vt:lpstr>Diagnosis </vt:lpstr>
      <vt:lpstr>Laboratory evaluation </vt:lpstr>
      <vt:lpstr>Treatment </vt:lpstr>
      <vt:lpstr>PowerPoint Presentation</vt:lpstr>
      <vt:lpstr>PowerPoint Presentation</vt:lpstr>
      <vt:lpstr>Cervical polyps </vt:lpstr>
      <vt:lpstr>Trauma</vt:lpstr>
      <vt:lpstr>Miscarriage</vt:lpstr>
      <vt:lpstr>Definition </vt:lpstr>
      <vt:lpstr>Incidence</vt:lpstr>
      <vt:lpstr>Risk factors </vt:lpstr>
      <vt:lpstr>Etiology</vt:lpstr>
      <vt:lpstr>PowerPoint Presentation</vt:lpstr>
      <vt:lpstr>Clinical manifestation and diagnosis</vt:lpstr>
      <vt:lpstr>PowerPoint Presentation</vt:lpstr>
      <vt:lpstr>PowerPoint Presentation</vt:lpstr>
      <vt:lpstr>PowerPoint Presentation</vt:lpstr>
      <vt:lpstr>PowerPoint Presentation</vt:lpstr>
      <vt:lpstr>PowerPoint Presentation</vt:lpstr>
      <vt:lpstr>PowerPoint Presentation</vt:lpstr>
      <vt:lpstr>General approach to a patient suspected to have a miscarriage</vt:lpstr>
      <vt:lpstr>PowerPoint Presentation</vt:lpstr>
      <vt:lpstr>PowerPoint Presentation</vt:lpstr>
      <vt:lpstr>PowerPoint Presentation</vt:lpstr>
      <vt:lpstr>PowerPoint Presentation</vt:lpstr>
      <vt:lpstr>PowerPoint Presentation</vt:lpstr>
      <vt:lpstr>Early pregnancy bleeding (Approach)</vt:lpstr>
      <vt:lpstr>PowerPoint Presentation</vt:lpstr>
      <vt:lpstr>General causes of early pregnancy bleeding </vt:lpstr>
      <vt:lpstr>Cont. Obstetric causes</vt:lpstr>
      <vt:lpstr>Non-obstetrical causes: </vt:lpstr>
      <vt:lpstr>Typical approach to a case with early pregnancy bleeding</vt:lpstr>
      <vt:lpstr>Cont. History</vt:lpstr>
      <vt:lpstr>Cont. History</vt:lpstr>
      <vt:lpstr>Cont. History</vt:lpstr>
      <vt:lpstr>Cont. History</vt:lpstr>
      <vt:lpstr>Physical Exam for a patient that came with early pregnancy bleeding</vt:lpstr>
      <vt:lpstr>Cont. Examination </vt:lpstr>
      <vt:lpstr>Cont. Examination </vt:lpstr>
      <vt:lpstr>Initial Investigations</vt:lpstr>
      <vt:lpstr>CASE 1</vt:lpstr>
      <vt:lpstr>PowerPoint Presentation</vt:lpstr>
      <vt:lpstr>Questions  - what is the diagnosis? - what are the management options in this case? - how would you counsel the woman postoperatively ?</vt:lpstr>
      <vt:lpstr>Case 2</vt:lpstr>
      <vt:lpstr>PowerPoint Presentation</vt:lpstr>
      <vt:lpstr>PowerPoint Presentation</vt:lpstr>
      <vt:lpstr>Case 3</vt:lpstr>
      <vt:lpstr>PowerPoint Presentation</vt:lpstr>
      <vt:lpstr>Case 4</vt:lpstr>
      <vt:lpstr>Q1</vt:lpstr>
      <vt:lpstr>Q2</vt:lpstr>
      <vt:lpstr>Q3</vt:lpstr>
      <vt:lpstr>Q4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Miscarriage</dc:title>
  <dc:creator>windows</dc:creator>
  <cp:lastModifiedBy>windows</cp:lastModifiedBy>
  <cp:revision>23</cp:revision>
  <dcterms:created xsi:type="dcterms:W3CDTF">2006-08-16T00:00:00Z</dcterms:created>
  <dcterms:modified xsi:type="dcterms:W3CDTF">2021-03-22T09:43:09Z</dcterms:modified>
</cp:coreProperties>
</file>