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sldIdLst>
    <p:sldId id="256" r:id="rId4"/>
    <p:sldId id="257" r:id="rId5"/>
    <p:sldId id="261" r:id="rId6"/>
    <p:sldId id="262" r:id="rId7"/>
    <p:sldId id="263" r:id="rId8"/>
    <p:sldId id="264" r:id="rId9"/>
    <p:sldId id="265" r:id="rId10"/>
    <p:sldId id="272" r:id="rId11"/>
    <p:sldId id="273" r:id="rId12"/>
    <p:sldId id="274" r:id="rId13"/>
    <p:sldId id="276" r:id="rId14"/>
    <p:sldId id="275" r:id="rId15"/>
    <p:sldId id="278" r:id="rId16"/>
    <p:sldId id="279" r:id="rId17"/>
    <p:sldId id="280" r:id="rId18"/>
    <p:sldId id="282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284" r:id="rId27"/>
    <p:sldId id="285" r:id="rId28"/>
    <p:sldId id="286" r:id="rId29"/>
    <p:sldId id="295" r:id="rId30"/>
    <p:sldId id="266" r:id="rId31"/>
    <p:sldId id="267" r:id="rId32"/>
    <p:sldId id="268" r:id="rId33"/>
    <p:sldId id="269" r:id="rId34"/>
    <p:sldId id="270" r:id="rId35"/>
    <p:sldId id="271" r:id="rId36"/>
    <p:sldId id="298" r:id="rId37"/>
    <p:sldId id="299" r:id="rId38"/>
    <p:sldId id="296" r:id="rId39"/>
    <p:sldId id="297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258" r:id="rId49"/>
    <p:sldId id="259" r:id="rId50"/>
    <p:sldId id="260" r:id="rId51"/>
    <p:sldId id="308" r:id="rId5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88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435" y="822706"/>
            <a:ext cx="2482691" cy="507831"/>
          </a:xfrm>
        </p:spPr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2810" y="1952371"/>
            <a:ext cx="6753225" cy="276999"/>
          </a:xfr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435" y="822706"/>
            <a:ext cx="2482691" cy="507831"/>
          </a:xfrm>
        </p:spPr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435" y="822706"/>
            <a:ext cx="2482691" cy="507831"/>
          </a:xfrm>
        </p:spPr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BAE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33450" y="1247775"/>
            <a:ext cx="7277100" cy="4362450"/>
          </a:xfrm>
          <a:custGeom>
            <a:avLst/>
            <a:gdLst/>
            <a:ahLst/>
            <a:cxnLst/>
            <a:rect l="l" t="t" r="r" b="b"/>
            <a:pathLst>
              <a:path w="7277100" h="4362450">
                <a:moveTo>
                  <a:pt x="7277100" y="0"/>
                </a:moveTo>
                <a:lnTo>
                  <a:pt x="0" y="0"/>
                </a:lnTo>
                <a:lnTo>
                  <a:pt x="0" y="4362450"/>
                </a:lnTo>
                <a:lnTo>
                  <a:pt x="7277100" y="4362450"/>
                </a:lnTo>
                <a:lnTo>
                  <a:pt x="72771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04862" y="1062037"/>
            <a:ext cx="7543800" cy="4743450"/>
          </a:xfrm>
          <a:custGeom>
            <a:avLst/>
            <a:gdLst/>
            <a:ahLst/>
            <a:cxnLst/>
            <a:rect l="l" t="t" r="r" b="b"/>
            <a:pathLst>
              <a:path w="7543800" h="4743450">
                <a:moveTo>
                  <a:pt x="0" y="4743450"/>
                </a:moveTo>
                <a:lnTo>
                  <a:pt x="7543800" y="4743450"/>
                </a:lnTo>
                <a:lnTo>
                  <a:pt x="7543800" y="0"/>
                </a:lnTo>
                <a:lnTo>
                  <a:pt x="0" y="0"/>
                </a:lnTo>
                <a:lnTo>
                  <a:pt x="0" y="4743450"/>
                </a:lnTo>
                <a:close/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681225" y="471551"/>
            <a:ext cx="5791200" cy="1190625"/>
          </a:xfrm>
          <a:custGeom>
            <a:avLst/>
            <a:gdLst/>
            <a:ahLst/>
            <a:cxnLst/>
            <a:rect l="l" t="t" r="r" b="b"/>
            <a:pathLst>
              <a:path w="5791200" h="1190625">
                <a:moveTo>
                  <a:pt x="5791200" y="0"/>
                </a:moveTo>
                <a:lnTo>
                  <a:pt x="0" y="0"/>
                </a:lnTo>
                <a:lnTo>
                  <a:pt x="0" y="1190625"/>
                </a:lnTo>
                <a:lnTo>
                  <a:pt x="5791200" y="1190625"/>
                </a:lnTo>
                <a:lnTo>
                  <a:pt x="5791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1573" y="471551"/>
            <a:ext cx="5800852" cy="1190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788" y="2318067"/>
            <a:ext cx="6300470" cy="2482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435" y="822706"/>
            <a:ext cx="248269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 panose="020B0603020202020204"/>
                <a:cs typeface="Trebuchet MS" panose="020B0603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2810" y="1952371"/>
            <a:ext cx="675322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jpeg"/><Relationship Id="rId8" Type="http://schemas.openxmlformats.org/officeDocument/2006/relationships/image" Target="../media/image15.jpeg"/><Relationship Id="rId7" Type="http://schemas.openxmlformats.org/officeDocument/2006/relationships/image" Target="../media/image14.jpeg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5" Type="http://schemas.openxmlformats.org/officeDocument/2006/relationships/slideLayout" Target="../slideLayouts/slideLayout5.xml"/><Relationship Id="rId14" Type="http://schemas.openxmlformats.org/officeDocument/2006/relationships/image" Target="../media/image21.jpeg"/><Relationship Id="rId13" Type="http://schemas.openxmlformats.org/officeDocument/2006/relationships/image" Target="../media/image20.jpeg"/><Relationship Id="rId12" Type="http://schemas.openxmlformats.org/officeDocument/2006/relationships/image" Target="../media/image19.jpeg"/><Relationship Id="rId11" Type="http://schemas.openxmlformats.org/officeDocument/2006/relationships/image" Target="../media/image18.jpeg"/><Relationship Id="rId10" Type="http://schemas.openxmlformats.org/officeDocument/2006/relationships/image" Target="../media/image17.jpeg"/><Relationship Id="rId1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3.jpeg"/><Relationship Id="rId1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4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6125" y="0"/>
            <a:ext cx="2047875" cy="6858000"/>
          </a:xfrm>
          <a:custGeom>
            <a:avLst/>
            <a:gdLst/>
            <a:ahLst/>
            <a:cxnLst/>
            <a:rect l="l" t="t" r="r" b="b"/>
            <a:pathLst>
              <a:path w="2047875" h="6858000">
                <a:moveTo>
                  <a:pt x="0" y="6858000"/>
                </a:moveTo>
                <a:lnTo>
                  <a:pt x="2047875" y="6858000"/>
                </a:lnTo>
                <a:lnTo>
                  <a:pt x="204787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</p:spPr>
        <p:style>
          <a:lnRef idx="2">
            <a:prstClr val="black"/>
          </a:lnRef>
          <a:fillRef idx="2">
            <a:prstClr val="black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2047875" cy="6858000"/>
          </a:xfrm>
          <a:custGeom>
            <a:avLst/>
            <a:gdLst/>
            <a:ahLst/>
            <a:cxnLst/>
            <a:rect l="l" t="t" r="r" b="b"/>
            <a:pathLst>
              <a:path w="2047875" h="6858000">
                <a:moveTo>
                  <a:pt x="0" y="6858000"/>
                </a:moveTo>
                <a:lnTo>
                  <a:pt x="2047875" y="6858000"/>
                </a:lnTo>
                <a:lnTo>
                  <a:pt x="204787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</p:spPr>
        <p:style>
          <a:lnRef idx="0">
            <a:srgbClr val="FFFFFF"/>
          </a:lnRef>
          <a:fillRef idx="2">
            <a:prstClr val="black"/>
          </a:fillRef>
          <a:effectRef idx="1">
            <a:prstClr val="black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47875" y="2440940"/>
            <a:ext cx="5048250" cy="4359910"/>
          </a:xfrm>
          <a:custGeom>
            <a:avLst/>
            <a:gdLst/>
            <a:ahLst/>
            <a:cxnLst/>
            <a:rect l="l" t="t" r="r" b="b"/>
            <a:pathLst>
              <a:path w="5048250" h="2838450">
                <a:moveTo>
                  <a:pt x="0" y="2838449"/>
                </a:moveTo>
                <a:lnTo>
                  <a:pt x="5048250" y="2838449"/>
                </a:lnTo>
                <a:lnTo>
                  <a:pt x="5048250" y="0"/>
                </a:lnTo>
                <a:lnTo>
                  <a:pt x="0" y="0"/>
                </a:lnTo>
                <a:lnTo>
                  <a:pt x="0" y="2838449"/>
                </a:lnTo>
                <a:close/>
              </a:path>
            </a:pathLst>
          </a:custGeom>
          <a:solidFill>
            <a:srgbClr val="49525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/>
          <p:cNvGrpSpPr/>
          <p:nvPr/>
        </p:nvGrpSpPr>
        <p:grpSpPr>
          <a:xfrm>
            <a:off x="1276350" y="0"/>
            <a:ext cx="6562725" cy="2435225"/>
            <a:chOff x="1276350" y="0"/>
            <a:chExt cx="6562725" cy="4038600"/>
          </a:xfrm>
        </p:grpSpPr>
        <p:sp>
          <p:nvSpPr>
            <p:cNvPr id="6" name="object 6"/>
            <p:cNvSpPr/>
            <p:nvPr/>
          </p:nvSpPr>
          <p:spPr>
            <a:xfrm>
              <a:off x="2047875" y="0"/>
              <a:ext cx="5048250" cy="1752600"/>
            </a:xfrm>
            <a:custGeom>
              <a:avLst/>
              <a:gdLst/>
              <a:ahLst/>
              <a:cxnLst/>
              <a:rect l="l" t="t" r="r" b="b"/>
              <a:pathLst>
                <a:path w="5048250" h="1752600">
                  <a:moveTo>
                    <a:pt x="0" y="1752600"/>
                  </a:moveTo>
                  <a:lnTo>
                    <a:pt x="5048250" y="1752600"/>
                  </a:lnTo>
                  <a:lnTo>
                    <a:pt x="5048250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solidFill>
              <a:srgbClr val="49525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95400" y="1752600"/>
              <a:ext cx="6524625" cy="2266950"/>
            </a:xfrm>
            <a:custGeom>
              <a:avLst/>
              <a:gdLst/>
              <a:ahLst/>
              <a:cxnLst/>
              <a:rect l="l" t="t" r="r" b="b"/>
              <a:pathLst>
                <a:path w="6524625" h="2266950">
                  <a:moveTo>
                    <a:pt x="6524625" y="0"/>
                  </a:moveTo>
                  <a:lnTo>
                    <a:pt x="0" y="0"/>
                  </a:lnTo>
                  <a:lnTo>
                    <a:pt x="0" y="2266950"/>
                  </a:lnTo>
                  <a:lnTo>
                    <a:pt x="6524625" y="2266950"/>
                  </a:lnTo>
                  <a:lnTo>
                    <a:pt x="65246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295400" y="1752600"/>
              <a:ext cx="6524625" cy="2266950"/>
            </a:xfrm>
            <a:custGeom>
              <a:avLst/>
              <a:gdLst/>
              <a:ahLst/>
              <a:cxnLst/>
              <a:rect l="l" t="t" r="r" b="b"/>
              <a:pathLst>
                <a:path w="6524625" h="2266950">
                  <a:moveTo>
                    <a:pt x="0" y="2266950"/>
                  </a:moveTo>
                  <a:lnTo>
                    <a:pt x="6524625" y="2266950"/>
                  </a:lnTo>
                  <a:lnTo>
                    <a:pt x="6524625" y="0"/>
                  </a:lnTo>
                  <a:lnTo>
                    <a:pt x="0" y="0"/>
                  </a:lnTo>
                  <a:lnTo>
                    <a:pt x="0" y="2266950"/>
                  </a:lnTo>
                  <a:close/>
                </a:path>
              </a:pathLst>
            </a:custGeom>
            <a:ln w="381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144712" y="1522911"/>
            <a:ext cx="482600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pc="215" dirty="0">
                <a:solidFill>
                  <a:srgbClr val="404040"/>
                </a:solidFill>
              </a:rPr>
              <a:t>DIABE</a:t>
            </a:r>
            <a:r>
              <a:rPr lang="en-US" spc="215" dirty="0">
                <a:solidFill>
                  <a:srgbClr val="404040"/>
                </a:solidFill>
              </a:rPr>
              <a:t>T</a:t>
            </a:r>
            <a:r>
              <a:rPr spc="215" dirty="0">
                <a:solidFill>
                  <a:srgbClr val="404040"/>
                </a:solidFill>
              </a:rPr>
              <a:t>ES</a:t>
            </a:r>
            <a:r>
              <a:rPr spc="380" dirty="0">
                <a:solidFill>
                  <a:srgbClr val="404040"/>
                </a:solidFill>
              </a:rPr>
              <a:t> </a:t>
            </a:r>
            <a:r>
              <a:rPr spc="275" dirty="0">
                <a:solidFill>
                  <a:srgbClr val="404040"/>
                </a:solidFill>
              </a:rPr>
              <a:t>IN</a:t>
            </a:r>
            <a:r>
              <a:rPr spc="310" dirty="0">
                <a:solidFill>
                  <a:srgbClr val="404040"/>
                </a:solidFill>
              </a:rPr>
              <a:t> </a:t>
            </a:r>
            <a:r>
              <a:rPr spc="345" dirty="0">
                <a:solidFill>
                  <a:srgbClr val="404040"/>
                </a:solidFill>
              </a:rPr>
              <a:t>PREGNANCY</a:t>
            </a:r>
            <a:endParaRPr spc="345" dirty="0">
              <a:solidFill>
                <a:srgbClr val="404040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48000" y="3886200"/>
            <a:ext cx="2674620" cy="2038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0" marR="5080" indent="-184785" algn="ctr">
              <a:lnSpc>
                <a:spcPct val="139000"/>
              </a:lnSpc>
              <a:spcBef>
                <a:spcPts val="95"/>
              </a:spcBef>
            </a:pPr>
            <a:r>
              <a:rPr lang="en-US" altLang="en-US" sz="185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Presented by :</a:t>
            </a:r>
            <a:endParaRPr lang="en-US" altLang="en-US" sz="1850" spc="-65" dirty="0">
              <a:solidFill>
                <a:srgbClr val="FFFFFF"/>
              </a:solidFill>
              <a:latin typeface="Trebuchet MS" panose="020B0603020202020204"/>
              <a:cs typeface="Trebuchet MS" panose="020B0603020202020204"/>
            </a:endParaRPr>
          </a:p>
          <a:p>
            <a:pPr marL="196850" marR="5080" indent="-184785" algn="ctr">
              <a:lnSpc>
                <a:spcPct val="139000"/>
              </a:lnSpc>
              <a:spcBef>
                <a:spcPts val="95"/>
              </a:spcBef>
            </a:pPr>
            <a:r>
              <a:rPr lang="en-US" altLang="en-US" sz="185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Junaid Jaradat </a:t>
            </a:r>
            <a:r>
              <a:rPr sz="185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endParaRPr sz="1850" spc="-65" dirty="0">
              <a:solidFill>
                <a:srgbClr val="FFFFFF"/>
              </a:solidFill>
              <a:latin typeface="Trebuchet MS" panose="020B0603020202020204"/>
              <a:cs typeface="Trebuchet MS" panose="020B0603020202020204"/>
            </a:endParaRPr>
          </a:p>
          <a:p>
            <a:pPr marL="196850" marR="5080" indent="-184785" algn="ctr">
              <a:lnSpc>
                <a:spcPct val="139000"/>
              </a:lnSpc>
              <a:spcBef>
                <a:spcPts val="95"/>
              </a:spcBef>
            </a:pPr>
            <a:r>
              <a:rPr lang="en-US" altLang="en-US" sz="185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Mohammad Khirfan</a:t>
            </a:r>
            <a:r>
              <a:rPr sz="18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endParaRPr sz="1850" spc="-10" dirty="0">
              <a:solidFill>
                <a:srgbClr val="FFFFFF"/>
              </a:solidFill>
              <a:latin typeface="Trebuchet MS" panose="020B0603020202020204"/>
              <a:cs typeface="Trebuchet MS" panose="020B0603020202020204"/>
            </a:endParaRPr>
          </a:p>
          <a:p>
            <a:pPr marL="196850" marR="5080" indent="-184785" algn="ctr">
              <a:lnSpc>
                <a:spcPct val="139000"/>
              </a:lnSpc>
              <a:spcBef>
                <a:spcPts val="95"/>
              </a:spcBef>
            </a:pPr>
            <a:r>
              <a:rPr lang="en-US" altLang="en-US" sz="18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Noor Athamneh </a:t>
            </a:r>
            <a:endParaRPr lang="en-US" altLang="en-US" sz="1850" spc="-10" dirty="0">
              <a:solidFill>
                <a:srgbClr val="FFFFFF"/>
              </a:solidFill>
              <a:latin typeface="Trebuchet MS" panose="020B0603020202020204"/>
              <a:cs typeface="Trebuchet MS" panose="020B0603020202020204"/>
            </a:endParaRPr>
          </a:p>
          <a:p>
            <a:pPr marL="196850" marR="5080" indent="-184785" algn="ctr">
              <a:lnSpc>
                <a:spcPct val="139000"/>
              </a:lnSpc>
              <a:spcBef>
                <a:spcPts val="95"/>
              </a:spcBef>
            </a:pPr>
            <a:r>
              <a:rPr lang="en-US" altLang="en-US" sz="1850" spc="-1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Bayan Abu-qudairi</a:t>
            </a:r>
            <a:endParaRPr lang="en-US" altLang="en-US" sz="18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845435" y="2971800"/>
            <a:ext cx="3079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Supervised by :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>
                <a:solidFill>
                  <a:schemeClr val="bg1"/>
                </a:solidFill>
              </a:rPr>
              <a:t>Dr. Ashwaq Tarawneh 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BAEB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788987" y="1046162"/>
            <a:ext cx="7575550" cy="4775200"/>
            <a:chOff x="788987" y="1046162"/>
            <a:chExt cx="7575550" cy="4775200"/>
          </a:xfrm>
        </p:grpSpPr>
        <p:sp>
          <p:nvSpPr>
            <p:cNvPr id="4" name="object 4"/>
            <p:cNvSpPr/>
            <p:nvPr/>
          </p:nvSpPr>
          <p:spPr>
            <a:xfrm>
              <a:off x="933450" y="1247775"/>
              <a:ext cx="7277100" cy="4362450"/>
            </a:xfrm>
            <a:custGeom>
              <a:avLst/>
              <a:gdLst/>
              <a:ahLst/>
              <a:cxnLst/>
              <a:rect l="l" t="t" r="r" b="b"/>
              <a:pathLst>
                <a:path w="7277100" h="4362450">
                  <a:moveTo>
                    <a:pt x="7277100" y="0"/>
                  </a:moveTo>
                  <a:lnTo>
                    <a:pt x="0" y="0"/>
                  </a:lnTo>
                  <a:lnTo>
                    <a:pt x="0" y="4362450"/>
                  </a:lnTo>
                  <a:lnTo>
                    <a:pt x="7277100" y="436245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804862" y="1062037"/>
              <a:ext cx="7543800" cy="4743450"/>
            </a:xfrm>
            <a:custGeom>
              <a:avLst/>
              <a:gdLst/>
              <a:ahLst/>
              <a:cxnLst/>
              <a:rect l="l" t="t" r="r" b="b"/>
              <a:pathLst>
                <a:path w="7543800" h="4743450">
                  <a:moveTo>
                    <a:pt x="0" y="4743450"/>
                  </a:moveTo>
                  <a:lnTo>
                    <a:pt x="7543800" y="4743450"/>
                  </a:lnTo>
                  <a:lnTo>
                    <a:pt x="7543800" y="0"/>
                  </a:lnTo>
                  <a:lnTo>
                    <a:pt x="0" y="0"/>
                  </a:lnTo>
                  <a:lnTo>
                    <a:pt x="0" y="4743450"/>
                  </a:lnTo>
                  <a:close/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066800" y="1828800"/>
            <a:ext cx="7019290" cy="3199130"/>
          </a:xfrm>
          <a:prstGeom prst="rect">
            <a:avLst/>
          </a:prstGeom>
        </p:spPr>
        <p:txBody>
          <a:bodyPr vert="horz" wrap="square" lIns="0" tIns="76835" rIns="0" bIns="0" rtlCol="0">
            <a:noAutofit/>
          </a:bodyPr>
          <a:lstStyle/>
          <a:p>
            <a:pPr marL="355600" marR="715010" indent="-342900">
              <a:lnSpc>
                <a:spcPct val="82000"/>
              </a:lnSpc>
              <a:spcBef>
                <a:spcPts val="605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765" algn="l"/>
                <a:tab pos="240665" algn="l"/>
              </a:tabLst>
            </a:pPr>
            <a:r>
              <a:rPr sz="1800" b="1" spc="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8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 </a:t>
            </a:r>
            <a:r>
              <a:rPr sz="1800" b="1" spc="3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had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Elevated </a:t>
            </a:r>
            <a:r>
              <a:rPr sz="1800" b="1" u="sng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Fasting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plasma</a:t>
            </a:r>
            <a:r>
              <a:rPr sz="1800" b="1" u="sng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800" b="1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elevated</a:t>
            </a:r>
            <a:r>
              <a:rPr sz="1800" b="1" spc="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post-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prandial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levels.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196215" indent="-457200">
              <a:lnSpc>
                <a:spcPct val="82000"/>
              </a:lnSpc>
              <a:spcBef>
                <a:spcPts val="1045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765" algn="l"/>
                <a:tab pos="240665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	There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</a:t>
            </a:r>
            <a:r>
              <a:rPr sz="18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basal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800" b="1" u="sng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ndogenous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b="1" u="sng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production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800" b="1" spc="-2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similar</a:t>
            </a:r>
            <a:r>
              <a:rPr sz="1800" b="1" spc="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b="1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observed</a:t>
            </a:r>
            <a:r>
              <a:rPr sz="1800" b="1" spc="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subjects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normal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tolerance.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85725" indent="-457200">
              <a:lnSpc>
                <a:spcPts val="2100"/>
              </a:lnSpc>
              <a:spcBef>
                <a:spcPts val="1045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765" algn="l"/>
                <a:tab pos="240665" algn="l"/>
                <a:tab pos="5408930" algn="l"/>
              </a:tabLst>
            </a:pPr>
            <a:r>
              <a:rPr sz="18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ability</a:t>
            </a:r>
            <a:r>
              <a:rPr sz="1800" b="1" u="sng" strike="noStrike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b="1" u="sng" strike="noStrike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u="sng" strike="noStrike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b="1" u="sng" strike="noStrike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suppress</a:t>
            </a:r>
            <a:r>
              <a:rPr sz="1800" b="1" u="sng" strike="noStrike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endogenous </a:t>
            </a:r>
            <a:r>
              <a:rPr sz="1800" b="1" u="sng" strike="noStrike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b="1" u="sng" strike="noStrike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trike="noStrike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production</a:t>
            </a:r>
            <a:r>
              <a:rPr sz="18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80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decreased</a:t>
            </a:r>
            <a:r>
              <a:rPr sz="1800" b="1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8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 </a:t>
            </a:r>
            <a:r>
              <a:rPr sz="1800" b="1" spc="3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800" b="1" spc="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compared</a:t>
            </a:r>
            <a:r>
              <a:rPr sz="180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800" b="1" spc="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matched</a:t>
            </a:r>
            <a:r>
              <a:rPr sz="180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controlgroup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(approximately</a:t>
            </a:r>
            <a:r>
              <a:rPr sz="180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80% versus</a:t>
            </a:r>
            <a:r>
              <a:rPr sz="180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95%).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5080" indent="-457200">
              <a:lnSpc>
                <a:spcPts val="2100"/>
              </a:lnSpc>
              <a:spcBef>
                <a:spcPts val="1060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765" algn="l"/>
                <a:tab pos="240665" algn="l"/>
              </a:tabLst>
            </a:pPr>
            <a:r>
              <a:rPr sz="18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	Impairment</a:t>
            </a:r>
            <a:r>
              <a:rPr sz="1800"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u="sng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secretion</a:t>
            </a:r>
            <a:r>
              <a:rPr sz="1800" b="1" u="sng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800" b="1" u="sng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u="sng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u="sng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beta </a:t>
            </a:r>
            <a:r>
              <a:rPr sz="1800" b="1" u="sng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cells</a:t>
            </a:r>
            <a:r>
              <a:rPr sz="1800" b="1" u="sng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pancreas</a:t>
            </a:r>
            <a:r>
              <a:rPr sz="180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endParaRPr sz="1800" b="1" spc="25" dirty="0">
              <a:solidFill>
                <a:srgbClr val="404040"/>
              </a:solidFill>
              <a:latin typeface="Trebuchet MS" panose="020B0603020202020204"/>
              <a:cs typeface="Trebuchet MS" panose="020B0603020202020204"/>
            </a:endParaRPr>
          </a:p>
          <a:p>
            <a:pPr marL="469900" marR="5080" indent="-457200">
              <a:lnSpc>
                <a:spcPts val="2100"/>
              </a:lnSpc>
              <a:spcBef>
                <a:spcPts val="1060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765" algn="l"/>
                <a:tab pos="240665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endParaRPr sz="1800" b="1" spc="-10" dirty="0">
              <a:solidFill>
                <a:srgbClr val="404040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447800" y="137160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/>
              <a:t>Metabolic changes in Gestational Diabetes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1085" y="621665"/>
            <a:ext cx="6704965" cy="368109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R="1542415" algn="ctr">
              <a:lnSpc>
                <a:spcPts val="1690"/>
              </a:lnSpc>
              <a:spcBef>
                <a:spcPts val="100"/>
              </a:spcBef>
            </a:pPr>
            <a:r>
              <a:rPr sz="1500" spc="-5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500" spc="-24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16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CRE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16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NI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29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NG</a:t>
            </a:r>
            <a:r>
              <a:rPr sz="1500" spc="40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500" spc="-254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1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00" spc="37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9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GE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500" spc="-24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6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TAT</a:t>
            </a:r>
            <a:r>
              <a:rPr sz="1500" spc="-229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4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ONAL</a:t>
            </a:r>
            <a:endParaRPr sz="1500" dirty="0">
              <a:latin typeface="Trebuchet MS" panose="020B0603020202020204"/>
              <a:cs typeface="Trebuchet MS" panose="020B0603020202020204"/>
            </a:endParaRPr>
          </a:p>
          <a:p>
            <a:pPr marR="1581150" algn="ctr">
              <a:lnSpc>
                <a:spcPts val="1690"/>
              </a:lnSpc>
            </a:pPr>
            <a:r>
              <a:rPr sz="1500" spc="20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DIAB</a:t>
            </a:r>
            <a:r>
              <a:rPr sz="1500" spc="-24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500" spc="-21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500" spc="-22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3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ES</a:t>
            </a:r>
            <a:endParaRPr sz="1500" dirty="0">
              <a:latin typeface="Trebuchet MS" panose="020B0603020202020204"/>
              <a:cs typeface="Trebuchet MS" panose="020B0603020202020204"/>
            </a:endParaRPr>
          </a:p>
          <a:p>
            <a:pPr algn="ctr">
              <a:lnSpc>
                <a:spcPct val="100000"/>
              </a:lnSpc>
            </a:pPr>
            <a:endParaRPr sz="1500" dirty="0">
              <a:latin typeface="Trebuchet MS" panose="020B0603020202020204"/>
              <a:cs typeface="Trebuchet MS" panose="020B0603020202020204"/>
            </a:endParaRPr>
          </a:p>
          <a:p>
            <a:pPr algn="ctr">
              <a:lnSpc>
                <a:spcPct val="100000"/>
              </a:lnSpc>
              <a:spcBef>
                <a:spcPts val="855"/>
              </a:spcBef>
            </a:pPr>
            <a:endParaRPr sz="15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700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ACOG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recommendation</a:t>
            </a:r>
            <a:r>
              <a:rPr sz="17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7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diagnosis</a:t>
            </a: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of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GDM:</a:t>
            </a:r>
            <a:endParaRPr sz="1700" dirty="0">
              <a:latin typeface="Trebuchet MS" panose="020B0603020202020204"/>
              <a:cs typeface="Trebuchet MS" panose="020B0603020202020204"/>
            </a:endParaRPr>
          </a:p>
          <a:p>
            <a:pPr marL="25400" marR="5080" indent="-13335">
              <a:lnSpc>
                <a:spcPct val="70000"/>
              </a:lnSpc>
              <a:spcBef>
                <a:spcPts val="105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5400" algn="l"/>
                <a:tab pos="240665" algn="l"/>
              </a:tabLst>
            </a:pPr>
            <a:r>
              <a:rPr sz="18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	Universal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screening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low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pregnant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8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24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28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weeks,</a:t>
            </a:r>
            <a:r>
              <a:rPr sz="1800" spc="-2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via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two-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step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regimen,</a:t>
            </a:r>
            <a:r>
              <a:rPr sz="1800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which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consisting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of: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305435" indent="-254635">
              <a:lnSpc>
                <a:spcPct val="100000"/>
              </a:lnSpc>
              <a:spcBef>
                <a:spcPts val="3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305435" algn="l"/>
              </a:tabLst>
            </a:pPr>
            <a:r>
              <a:rPr sz="1700" u="sng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700" u="sng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u="sng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50-</a:t>
            </a:r>
            <a:r>
              <a:rPr sz="1700" u="sng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g, </a:t>
            </a:r>
            <a:r>
              <a:rPr sz="1700" u="sng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1-</a:t>
            </a:r>
            <a:r>
              <a:rPr sz="1700" u="sng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</a:t>
            </a:r>
            <a:r>
              <a:rPr sz="1700" u="sng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u="sng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700" u="sng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u="sng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challenge</a:t>
            </a:r>
            <a:r>
              <a:rPr sz="1700" u="sng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u="sng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test</a:t>
            </a:r>
            <a:r>
              <a:rPr sz="1700" u="sng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(GCT)</a:t>
            </a:r>
            <a:endParaRPr sz="1700" u="sng" dirty="0">
              <a:latin typeface="Trebuchet MS" panose="020B0603020202020204"/>
              <a:cs typeface="Trebuchet MS" panose="020B0603020202020204"/>
            </a:endParaRPr>
          </a:p>
          <a:p>
            <a:pPr marL="279400" marR="349250" indent="-229235">
              <a:lnSpc>
                <a:spcPct val="70000"/>
              </a:lnSpc>
              <a:spcBef>
                <a:spcPts val="9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79400" algn="l"/>
              </a:tabLst>
            </a:pP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GCT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results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exceeding</a:t>
            </a:r>
            <a:r>
              <a:rPr sz="17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selected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threshold,</a:t>
            </a:r>
            <a:r>
              <a:rPr sz="1700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100-</a:t>
            </a:r>
            <a:r>
              <a:rPr sz="1700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g,</a:t>
            </a:r>
            <a:r>
              <a:rPr sz="1700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3-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 </a:t>
            </a:r>
            <a:r>
              <a:rPr sz="1700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OGTT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performed.</a:t>
            </a:r>
            <a:endParaRPr sz="1700" spc="-10" dirty="0">
              <a:solidFill>
                <a:srgbClr val="404040"/>
              </a:solidFill>
              <a:latin typeface="Trebuchet MS" panose="020B0603020202020204"/>
              <a:cs typeface="Trebuchet MS" panose="020B0603020202020204"/>
            </a:endParaRPr>
          </a:p>
          <a:p>
            <a:pPr marL="50165" marR="349250" indent="0">
              <a:lnSpc>
                <a:spcPct val="70000"/>
              </a:lnSpc>
              <a:spcBef>
                <a:spcPts val="970"/>
              </a:spcBef>
              <a:buClr>
                <a:srgbClr val="9BAEB5"/>
              </a:buClr>
              <a:buFont typeface="Microsoft Sans Serif" panose="020B0604020202020204"/>
              <a:buNone/>
              <a:tabLst>
                <a:tab pos="279400" algn="l"/>
              </a:tabLst>
            </a:pPr>
            <a:endParaRPr sz="17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 algn="ctr">
              <a:lnSpc>
                <a:spcPts val="1735"/>
              </a:lnSpc>
              <a:spcBef>
                <a:spcPts val="4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Early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screening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7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high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pre</a:t>
            </a:r>
            <a:endParaRPr sz="1700" dirty="0">
              <a:latin typeface="Trebuchet MS" panose="020B0603020202020204"/>
              <a:cs typeface="Trebuchet MS" panose="020B0603020202020204"/>
            </a:endParaRPr>
          </a:p>
          <a:p>
            <a:pPr marL="25400" marR="626110" algn="ctr">
              <a:lnSpc>
                <a:spcPct val="70000"/>
              </a:lnSpc>
              <a:spcBef>
                <a:spcPts val="305"/>
              </a:spcBef>
            </a:pP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gestational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GDM,</a:t>
            </a:r>
            <a:r>
              <a:rPr sz="1700" spc="-2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in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areas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7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which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prevalence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5%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higher.</a:t>
            </a:r>
            <a:endParaRPr sz="17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4683442"/>
            <a:ext cx="6395085" cy="47053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740"/>
              </a:spcBef>
            </a:pP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Note:</a:t>
            </a:r>
            <a:r>
              <a:rPr sz="1700" spc="-2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1-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step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approach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can</a:t>
            </a:r>
            <a:r>
              <a:rPr sz="17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used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proceeding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directly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100-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g,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3-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OGTT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859" y="457200"/>
            <a:ext cx="5828281" cy="10242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7000" y="609536"/>
            <a:ext cx="234378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500" spc="-24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16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CRE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500" spc="-229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17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NI</a:t>
            </a:r>
            <a:r>
              <a:rPr sz="1500" spc="-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29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NG</a:t>
            </a:r>
            <a:r>
              <a:rPr sz="1500" spc="39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500" spc="-254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1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00" spc="37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229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endParaRPr sz="15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981835"/>
            <a:ext cx="3116580" cy="3432810"/>
          </a:xfrm>
          <a:prstGeom prst="rect">
            <a:avLst/>
          </a:prstGeom>
        </p:spPr>
        <p:txBody>
          <a:bodyPr vert="horz" wrap="square" lIns="0" tIns="64135" rIns="0" bIns="0" rtlCol="0">
            <a:noAutofit/>
          </a:bodyPr>
          <a:lstStyle/>
          <a:p>
            <a:pPr marL="354965" marR="5080" indent="-342900">
              <a:lnSpc>
                <a:spcPts val="1650"/>
              </a:lnSpc>
              <a:spcBef>
                <a:spcPts val="985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1300" algn="l"/>
              </a:tabLst>
            </a:pPr>
            <a:r>
              <a:rPr sz="1700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7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family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history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diabetes, 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especially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7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7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degree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relatives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1300" algn="l"/>
              </a:tabLst>
            </a:pP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BMI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&gt;30</a:t>
            </a:r>
            <a:r>
              <a:rPr sz="17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kg/m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1300" algn="l"/>
              </a:tabLst>
            </a:pP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&gt;25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years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4965" marR="792480" indent="-342900">
              <a:lnSpc>
                <a:spcPts val="1650"/>
              </a:lnSpc>
              <a:spcBef>
                <a:spcPts val="965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1300" algn="l"/>
              </a:tabLst>
            </a:pP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Previous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macrosomic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baby</a:t>
            </a:r>
            <a:r>
              <a:rPr sz="17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(4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kg)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4965" marR="403225" indent="-342900">
              <a:lnSpc>
                <a:spcPts val="165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AutoNum type="arabicPeriod"/>
              <a:tabLst>
                <a:tab pos="241300" algn="l"/>
              </a:tabLst>
            </a:pP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Personal</a:t>
            </a:r>
            <a:r>
              <a:rPr sz="17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history</a:t>
            </a:r>
            <a:r>
              <a:rPr sz="17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impaired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tolerance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5995" y="2057400"/>
            <a:ext cx="3010535" cy="2945130"/>
          </a:xfrm>
          <a:prstGeom prst="rect">
            <a:avLst/>
          </a:prstGeom>
        </p:spPr>
        <p:txBody>
          <a:bodyPr vert="horz" wrap="square" lIns="0" tIns="64135" rIns="0" bIns="0" rtlCol="0">
            <a:noAutofit/>
          </a:bodyPr>
          <a:lstStyle/>
          <a:p>
            <a:pPr marL="354965" marR="97155" indent="-342900">
              <a:lnSpc>
                <a:spcPts val="1650"/>
              </a:lnSpc>
              <a:spcBef>
                <a:spcPts val="505"/>
              </a:spcBef>
              <a:buClr>
                <a:srgbClr val="9BAEB5"/>
              </a:buClr>
              <a:buFont typeface="+mj-lt"/>
              <a:buAutoNum type="arabicPeriod" startAt="6"/>
              <a:tabLst>
                <a:tab pos="241300" algn="l"/>
              </a:tabLst>
            </a:pPr>
            <a:r>
              <a:rPr lang="en-US" altLang="en-US"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Previous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unexplained</a:t>
            </a:r>
            <a:r>
              <a:rPr sz="1700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perinatal 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loss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birth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malformed infant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4965" marR="116205" indent="-342900">
              <a:lnSpc>
                <a:spcPts val="1650"/>
              </a:lnSpc>
              <a:spcBef>
                <a:spcPts val="985"/>
              </a:spcBef>
              <a:buClr>
                <a:srgbClr val="9BAEB5"/>
              </a:buClr>
              <a:buFont typeface="+mj-lt"/>
              <a:buAutoNum type="arabicPeriod" startAt="6"/>
              <a:tabLst>
                <a:tab pos="241300" algn="l"/>
              </a:tabLst>
            </a:pP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Glycosuria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first</a:t>
            </a:r>
            <a:r>
              <a:rPr sz="17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prenatal 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visit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9BAEB5"/>
              </a:buClr>
              <a:buFont typeface="+mj-lt"/>
              <a:buAutoNum type="arabicPeriod" startAt="6"/>
              <a:tabLst>
                <a:tab pos="241300" algn="l"/>
              </a:tabLst>
            </a:pP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Polycystic</a:t>
            </a:r>
            <a:r>
              <a:rPr sz="17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ovary</a:t>
            </a:r>
            <a:r>
              <a:rPr sz="17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syndrome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9BAEB5"/>
              </a:buClr>
              <a:buFont typeface="+mj-lt"/>
              <a:buAutoNum type="arabicPeriod" startAt="6"/>
              <a:tabLst>
                <a:tab pos="241300" algn="l"/>
              </a:tabLst>
            </a:pPr>
            <a:r>
              <a:rPr sz="17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Current</a:t>
            </a:r>
            <a:r>
              <a:rPr sz="17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use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glucocorticoids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354965" marR="5080" indent="-342900">
              <a:lnSpc>
                <a:spcPts val="1650"/>
              </a:lnSpc>
              <a:spcBef>
                <a:spcPts val="970"/>
              </a:spcBef>
              <a:buClr>
                <a:srgbClr val="9BAEB5"/>
              </a:buClr>
              <a:buFont typeface="+mj-lt"/>
              <a:buAutoNum type="arabicPeriod" startAt="6"/>
              <a:tabLst>
                <a:tab pos="241300" algn="l"/>
              </a:tabLst>
            </a:pP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Essential</a:t>
            </a:r>
            <a:r>
              <a:rPr sz="1700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hypertension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pregnancy-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related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hypertension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752600" y="1295400"/>
            <a:ext cx="6043930" cy="838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41300" marR="927100" indent="-229235">
              <a:lnSpc>
                <a:spcPts val="1650"/>
              </a:lnSpc>
              <a:spcBef>
                <a:spcPts val="5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800" b="1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Patients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1800" b="1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at</a:t>
            </a:r>
            <a:r>
              <a:rPr sz="1800" b="1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1800" b="1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high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risk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of </a:t>
            </a:r>
            <a:r>
              <a:rPr sz="1800" b="1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developing</a:t>
            </a:r>
            <a:r>
              <a:rPr sz="18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180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GDM</a:t>
            </a:r>
            <a:r>
              <a:rPr lang="en-US" altLang="en-US" sz="180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  <a:sym typeface="+mn-ea"/>
              </a:rPr>
              <a:t>:</a:t>
            </a:r>
            <a:endParaRPr lang="en-US" altLang="en-US" sz="1800" b="1" spc="135" dirty="0">
              <a:solidFill>
                <a:srgbClr val="404040"/>
              </a:solidFill>
              <a:latin typeface="Trebuchet MS" panose="020B0603020202020204"/>
              <a:cs typeface="Trebuchet MS" panose="020B0603020202020204"/>
              <a:sym typeface="+mn-e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859" y="457200"/>
            <a:ext cx="5809741" cy="136331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4310" y="609028"/>
            <a:ext cx="4097654" cy="8401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022985" marR="5080" indent="-1010920">
              <a:lnSpc>
                <a:spcPts val="3080"/>
              </a:lnSpc>
              <a:spcBef>
                <a:spcPts val="410"/>
              </a:spcBef>
              <a:tabLst>
                <a:tab pos="2022475" algn="l"/>
              </a:tabLst>
            </a:pPr>
            <a:r>
              <a:rPr spc="315" dirty="0"/>
              <a:t>GLUCOSE</a:t>
            </a:r>
            <a:r>
              <a:rPr spc="345" dirty="0"/>
              <a:t> </a:t>
            </a:r>
            <a:r>
              <a:rPr spc="300" dirty="0"/>
              <a:t>CHALLENGE </a:t>
            </a:r>
            <a:r>
              <a:rPr spc="125" dirty="0"/>
              <a:t>TEST</a:t>
            </a:r>
            <a:r>
              <a:rPr dirty="0"/>
              <a:t>	</a:t>
            </a:r>
            <a:r>
              <a:rPr spc="204" dirty="0"/>
              <a:t>(GCT)</a:t>
            </a:r>
            <a:endParaRPr spc="204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5400" marR="696595" indent="-13335">
              <a:lnSpc>
                <a:spcPts val="1580"/>
              </a:lnSpc>
              <a:spcBef>
                <a:spcPts val="3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5400" algn="l"/>
                <a:tab pos="240665" algn="l"/>
              </a:tabLst>
            </a:pPr>
            <a:r>
              <a:rPr spc="215" dirty="0"/>
              <a:t>	A</a:t>
            </a:r>
            <a:r>
              <a:rPr spc="-110" dirty="0"/>
              <a:t> </a:t>
            </a:r>
            <a:r>
              <a:rPr spc="-60" dirty="0"/>
              <a:t>50-</a:t>
            </a:r>
            <a:r>
              <a:rPr spc="-50" dirty="0"/>
              <a:t>g,</a:t>
            </a:r>
            <a:r>
              <a:rPr spc="-254" dirty="0"/>
              <a:t> </a:t>
            </a:r>
            <a:r>
              <a:rPr spc="-60" dirty="0"/>
              <a:t>1-</a:t>
            </a:r>
            <a:r>
              <a:rPr dirty="0"/>
              <a:t>hour</a:t>
            </a:r>
            <a:r>
              <a:rPr spc="-10" dirty="0"/>
              <a:t> </a:t>
            </a:r>
            <a:r>
              <a:rPr dirty="0"/>
              <a:t>GCT,which</a:t>
            </a:r>
            <a:r>
              <a:rPr spc="-30" dirty="0"/>
              <a:t> </a:t>
            </a:r>
            <a:r>
              <a:rPr dirty="0"/>
              <a:t>may</a:t>
            </a:r>
            <a:r>
              <a:rPr spc="-40" dirty="0"/>
              <a:t> </a:t>
            </a:r>
            <a:r>
              <a:rPr dirty="0"/>
              <a:t>be</a:t>
            </a:r>
            <a:r>
              <a:rPr spc="-10" dirty="0"/>
              <a:t> administered</a:t>
            </a:r>
            <a:r>
              <a:rPr spc="-95" dirty="0"/>
              <a:t> </a:t>
            </a:r>
            <a:r>
              <a:rPr spc="-20" dirty="0"/>
              <a:t>in</a:t>
            </a:r>
            <a:r>
              <a:rPr spc="-95" dirty="0"/>
              <a:t> </a:t>
            </a:r>
            <a:r>
              <a:rPr spc="-20" dirty="0"/>
              <a:t>the</a:t>
            </a:r>
            <a:r>
              <a:rPr spc="-85" dirty="0"/>
              <a:t> </a:t>
            </a:r>
            <a:r>
              <a:rPr spc="-10" dirty="0"/>
              <a:t>fasting </a:t>
            </a:r>
            <a:r>
              <a:rPr dirty="0"/>
              <a:t>or</a:t>
            </a:r>
            <a:r>
              <a:rPr spc="-60" dirty="0"/>
              <a:t> </a:t>
            </a:r>
            <a:r>
              <a:rPr dirty="0"/>
              <a:t>non</a:t>
            </a:r>
            <a:r>
              <a:rPr spc="-55" dirty="0"/>
              <a:t> </a:t>
            </a:r>
            <a:r>
              <a:rPr spc="-20" dirty="0"/>
              <a:t>fasting</a:t>
            </a:r>
            <a:r>
              <a:rPr dirty="0"/>
              <a:t> </a:t>
            </a:r>
            <a:r>
              <a:rPr spc="-10" dirty="0"/>
              <a:t>state.</a:t>
            </a:r>
            <a:endParaRPr spc="-10" dirty="0"/>
          </a:p>
          <a:p>
            <a:pPr marL="482600" marR="1183640" lvl="1" indent="-229235">
              <a:lnSpc>
                <a:spcPts val="1650"/>
              </a:lnSpc>
              <a:spcBef>
                <a:spcPts val="9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82600" algn="l"/>
              </a:tabLst>
            </a:pPr>
            <a:r>
              <a:rPr sz="15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Sensitivity</a:t>
            </a:r>
            <a:r>
              <a:rPr sz="1500" b="1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improved</a:t>
            </a:r>
            <a:r>
              <a:rPr sz="1500" b="1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500" b="1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test</a:t>
            </a:r>
            <a:r>
              <a:rPr sz="15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00" b="1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performed</a:t>
            </a:r>
            <a:r>
              <a:rPr sz="15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 fasting</a:t>
            </a:r>
            <a:r>
              <a:rPr sz="15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state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pc="215" dirty="0"/>
              <a:t>A</a:t>
            </a:r>
            <a:r>
              <a:rPr spc="-120" dirty="0"/>
              <a:t> </a:t>
            </a:r>
            <a:r>
              <a:rPr spc="-20" dirty="0"/>
              <a:t>threshold</a:t>
            </a:r>
            <a:r>
              <a:rPr spc="-30" dirty="0"/>
              <a:t> </a:t>
            </a:r>
            <a:r>
              <a:rPr spc="-20" dirty="0"/>
              <a:t>value</a:t>
            </a:r>
            <a:r>
              <a:rPr spc="-50" dirty="0"/>
              <a:t> </a:t>
            </a:r>
            <a:r>
              <a:rPr spc="-20" dirty="0"/>
              <a:t>of</a:t>
            </a:r>
            <a:r>
              <a:rPr spc="-70" dirty="0"/>
              <a:t> </a:t>
            </a:r>
            <a:r>
              <a:rPr spc="-45" dirty="0"/>
              <a:t>≥135</a:t>
            </a:r>
            <a:r>
              <a:rPr spc="-5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65" dirty="0"/>
              <a:t>140</a:t>
            </a:r>
            <a:r>
              <a:rPr spc="-85" dirty="0"/>
              <a:t> </a:t>
            </a:r>
            <a:r>
              <a:rPr dirty="0"/>
              <a:t>mg/dL</a:t>
            </a:r>
            <a:r>
              <a:rPr spc="-165" dirty="0"/>
              <a:t> </a:t>
            </a:r>
            <a:r>
              <a:rPr dirty="0"/>
              <a:t>can</a:t>
            </a:r>
            <a:r>
              <a:rPr spc="-8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spc="-10" dirty="0"/>
              <a:t>used.</a:t>
            </a:r>
            <a:endParaRPr spc="-10" dirty="0"/>
          </a:p>
          <a:p>
            <a:pPr marL="240665" indent="-227965">
              <a:lnSpc>
                <a:spcPts val="1690"/>
              </a:lnSpc>
              <a:spcBef>
                <a:spcPts val="83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dirty="0"/>
              <a:t>For</a:t>
            </a:r>
            <a:r>
              <a:rPr spc="-65" dirty="0"/>
              <a:t> </a:t>
            </a:r>
            <a:r>
              <a:rPr spc="204" dirty="0"/>
              <a:t>GCT</a:t>
            </a:r>
            <a:r>
              <a:rPr spc="-25" dirty="0"/>
              <a:t> </a:t>
            </a:r>
            <a:r>
              <a:rPr spc="-10" dirty="0"/>
              <a:t>results</a:t>
            </a:r>
            <a:r>
              <a:rPr spc="-25" dirty="0"/>
              <a:t> exceeding</a:t>
            </a:r>
            <a:r>
              <a:rPr spc="-8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spc="-30" dirty="0"/>
              <a:t>selected</a:t>
            </a:r>
            <a:r>
              <a:rPr spc="10" dirty="0"/>
              <a:t> </a:t>
            </a:r>
            <a:r>
              <a:rPr spc="-40" dirty="0"/>
              <a:t>threshold,</a:t>
            </a:r>
            <a:r>
              <a:rPr spc="-16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55" dirty="0"/>
              <a:t>100-</a:t>
            </a:r>
            <a:r>
              <a:rPr spc="-45" dirty="0"/>
              <a:t>g,</a:t>
            </a:r>
            <a:r>
              <a:rPr spc="-165" dirty="0"/>
              <a:t> </a:t>
            </a:r>
            <a:r>
              <a:rPr spc="-65" dirty="0"/>
              <a:t>3-</a:t>
            </a:r>
            <a:r>
              <a:rPr spc="-20" dirty="0"/>
              <a:t>hour</a:t>
            </a:r>
            <a:endParaRPr spc="-20" dirty="0"/>
          </a:p>
          <a:p>
            <a:pPr marL="25400">
              <a:lnSpc>
                <a:spcPts val="1690"/>
              </a:lnSpc>
            </a:pPr>
            <a:r>
              <a:rPr spc="190" dirty="0"/>
              <a:t>OGTT</a:t>
            </a:r>
            <a:r>
              <a:rPr spc="-110" dirty="0"/>
              <a:t> </a:t>
            </a:r>
            <a:r>
              <a:rPr dirty="0"/>
              <a:t>is</a:t>
            </a:r>
            <a:r>
              <a:rPr spc="-70" dirty="0"/>
              <a:t> </a:t>
            </a:r>
            <a:r>
              <a:rPr spc="-10" dirty="0"/>
              <a:t>performed.</a:t>
            </a:r>
            <a:endParaRPr spc="-10" dirty="0"/>
          </a:p>
          <a:p>
            <a:pPr marL="25400" marR="5080" indent="-13335">
              <a:lnSpc>
                <a:spcPts val="1650"/>
              </a:lnSpc>
              <a:spcBef>
                <a:spcPts val="101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5400" algn="l"/>
                <a:tab pos="240665" algn="l"/>
              </a:tabLst>
            </a:pPr>
            <a:r>
              <a:rPr dirty="0"/>
              <a:t>	If</a:t>
            </a:r>
            <a:r>
              <a:rPr spc="-114" dirty="0"/>
              <a:t> </a:t>
            </a:r>
            <a:r>
              <a:rPr spc="-20" dirty="0"/>
              <a:t>initial</a:t>
            </a:r>
            <a:r>
              <a:rPr spc="-45" dirty="0"/>
              <a:t> </a:t>
            </a:r>
            <a:r>
              <a:rPr spc="-20" dirty="0"/>
              <a:t>screening</a:t>
            </a:r>
            <a:r>
              <a:rPr spc="-30" dirty="0"/>
              <a:t> </a:t>
            </a:r>
            <a:r>
              <a:rPr spc="-50" dirty="0"/>
              <a:t>is</a:t>
            </a:r>
            <a:r>
              <a:rPr spc="-70" dirty="0"/>
              <a:t> </a:t>
            </a:r>
            <a:r>
              <a:rPr spc="-40" dirty="0"/>
              <a:t>negative,</a:t>
            </a:r>
            <a:r>
              <a:rPr spc="-170" dirty="0"/>
              <a:t> </a:t>
            </a:r>
            <a:r>
              <a:rPr spc="-10" dirty="0"/>
              <a:t>repeat</a:t>
            </a:r>
            <a:r>
              <a:rPr spc="-5" dirty="0"/>
              <a:t> </a:t>
            </a:r>
            <a:r>
              <a:rPr spc="-10" dirty="0"/>
              <a:t>testing</a:t>
            </a:r>
            <a:r>
              <a:rPr spc="-110" dirty="0"/>
              <a:t> </a:t>
            </a:r>
            <a:r>
              <a:rPr dirty="0"/>
              <a:t>is</a:t>
            </a:r>
            <a:r>
              <a:rPr spc="-75" dirty="0"/>
              <a:t> </a:t>
            </a:r>
            <a:r>
              <a:rPr dirty="0"/>
              <a:t>performed</a:t>
            </a:r>
            <a:r>
              <a:rPr spc="-10" dirty="0"/>
              <a:t> </a:t>
            </a:r>
            <a:r>
              <a:rPr dirty="0"/>
              <a:t>at</a:t>
            </a:r>
            <a:r>
              <a:rPr spc="-114" dirty="0"/>
              <a:t> </a:t>
            </a:r>
            <a:r>
              <a:rPr spc="-35" dirty="0"/>
              <a:t>24</a:t>
            </a:r>
            <a:r>
              <a:rPr spc="-40" dirty="0"/>
              <a:t> </a:t>
            </a:r>
            <a:r>
              <a:rPr dirty="0"/>
              <a:t>to</a:t>
            </a:r>
            <a:r>
              <a:rPr spc="-65" dirty="0"/>
              <a:t> </a:t>
            </a:r>
            <a:r>
              <a:rPr spc="-25" dirty="0"/>
              <a:t>28 </a:t>
            </a:r>
            <a:r>
              <a:rPr spc="-10" dirty="0"/>
              <a:t>weeks.</a:t>
            </a:r>
            <a:endParaRPr spc="-1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859" y="402144"/>
            <a:ext cx="5828281" cy="148145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787" y="576326"/>
            <a:ext cx="8077200" cy="6667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74320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2160"/>
              </a:spcBef>
              <a:tabLst>
                <a:tab pos="5940425" algn="l"/>
              </a:tabLst>
            </a:pPr>
            <a:r>
              <a:rPr sz="2400" dirty="0">
                <a:solidFill>
                  <a:srgbClr val="000000"/>
                </a:solidFill>
              </a:rPr>
              <a:t>3</a:t>
            </a:r>
            <a:r>
              <a:rPr sz="2400" spc="-80" dirty="0">
                <a:solidFill>
                  <a:srgbClr val="000000"/>
                </a:solidFill>
              </a:rPr>
              <a:t> </a:t>
            </a:r>
            <a:r>
              <a:rPr sz="2400" spc="110" dirty="0">
                <a:solidFill>
                  <a:srgbClr val="000000"/>
                </a:solidFill>
              </a:rPr>
              <a:t>HOURS</a:t>
            </a:r>
            <a:r>
              <a:rPr sz="2400" spc="-55" dirty="0">
                <a:solidFill>
                  <a:srgbClr val="000000"/>
                </a:solidFill>
              </a:rPr>
              <a:t> </a:t>
            </a:r>
            <a:r>
              <a:rPr sz="2400" spc="145" dirty="0">
                <a:solidFill>
                  <a:srgbClr val="000000"/>
                </a:solidFill>
              </a:rPr>
              <a:t>ORAL</a:t>
            </a:r>
            <a:r>
              <a:rPr sz="2400" spc="-140" dirty="0">
                <a:solidFill>
                  <a:srgbClr val="000000"/>
                </a:solidFill>
              </a:rPr>
              <a:t> </a:t>
            </a:r>
            <a:r>
              <a:rPr sz="2400" spc="270" dirty="0">
                <a:solidFill>
                  <a:srgbClr val="000000"/>
                </a:solidFill>
              </a:rPr>
              <a:t>GLUCOSE</a:t>
            </a:r>
            <a:r>
              <a:rPr sz="2400" spc="-190" dirty="0">
                <a:solidFill>
                  <a:srgbClr val="000000"/>
                </a:solidFill>
              </a:rPr>
              <a:t> </a:t>
            </a:r>
            <a:r>
              <a:rPr sz="2400" spc="254" dirty="0">
                <a:solidFill>
                  <a:srgbClr val="000000"/>
                </a:solidFill>
              </a:rPr>
              <a:t>TOLERANCE</a:t>
            </a:r>
            <a:r>
              <a:rPr sz="2400" dirty="0">
                <a:solidFill>
                  <a:srgbClr val="000000"/>
                </a:solidFill>
              </a:rPr>
              <a:t>	</a:t>
            </a:r>
            <a:r>
              <a:rPr sz="2400" spc="195" dirty="0">
                <a:solidFill>
                  <a:srgbClr val="000000"/>
                </a:solidFill>
              </a:rPr>
              <a:t>TEST(OGTT)</a:t>
            </a:r>
            <a:endParaRPr sz="24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06830" y="2203450"/>
          <a:ext cx="6530975" cy="2031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230"/>
                <a:gridCol w="4944745"/>
              </a:tblGrid>
              <a:tr h="691515">
                <a:tc>
                  <a:txBody>
                    <a:bodyPr/>
                    <a:lstStyle/>
                    <a:p>
                      <a:pPr marL="71120" marR="248920">
                        <a:lnSpc>
                          <a:spcPts val="165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Assessment</a:t>
                      </a:r>
                      <a:r>
                        <a:rPr sz="1400" b="1" spc="12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spc="-25" dirty="0">
                          <a:latin typeface="Trebuchet MS" panose="020B0603020202020204"/>
                          <a:cs typeface="Trebuchet MS" panose="020B0603020202020204"/>
                        </a:rPr>
                        <a:t>for </a:t>
                      </a:r>
                      <a:r>
                        <a:rPr sz="1400" b="1" spc="180" dirty="0">
                          <a:latin typeface="Trebuchet MS" panose="020B0603020202020204"/>
                          <a:cs typeface="Trebuchet MS" panose="020B0603020202020204"/>
                        </a:rPr>
                        <a:t>GDM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7939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6540" marR="709930">
                        <a:lnSpc>
                          <a:spcPts val="1730"/>
                        </a:lnSpc>
                        <a:spcBef>
                          <a:spcPts val="35"/>
                        </a:spcBef>
                      </a:pP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Plasma</a:t>
                      </a:r>
                      <a:r>
                        <a:rPr sz="1400" b="1" spc="-9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Glucose</a:t>
                      </a:r>
                      <a:r>
                        <a:rPr sz="1400" b="1" spc="-6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spc="-30" dirty="0">
                          <a:latin typeface="Trebuchet MS" panose="020B0603020202020204"/>
                          <a:cs typeface="Trebuchet MS" panose="020B0603020202020204"/>
                        </a:rPr>
                        <a:t>Level</a:t>
                      </a:r>
                      <a:r>
                        <a:rPr sz="1400" b="1" spc="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spc="-35" dirty="0">
                          <a:latin typeface="Trebuchet MS" panose="020B0603020202020204"/>
                          <a:cs typeface="Trebuchet MS" panose="020B0603020202020204"/>
                        </a:rPr>
                        <a:t>after</a:t>
                      </a:r>
                      <a:r>
                        <a:rPr sz="1400" b="1" spc="-5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a </a:t>
                      </a:r>
                      <a:r>
                        <a:rPr sz="1400" b="1" spc="-90" dirty="0">
                          <a:latin typeface="Trebuchet MS" panose="020B0603020202020204"/>
                          <a:cs typeface="Trebuchet MS" panose="020B0603020202020204"/>
                        </a:rPr>
                        <a:t>100-</a:t>
                      </a:r>
                      <a:r>
                        <a:rPr sz="1400" b="1" spc="70" dirty="0"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400" b="1" spc="-12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Glucose</a:t>
                      </a:r>
                      <a:r>
                        <a:rPr sz="1400" b="1" spc="-8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spc="-20" dirty="0">
                          <a:latin typeface="Trebuchet MS" panose="020B0603020202020204"/>
                          <a:cs typeface="Trebuchet MS" panose="020B0603020202020204"/>
                        </a:rPr>
                        <a:t>Load </a:t>
                      </a:r>
                      <a:r>
                        <a:rPr sz="1400" b="1" dirty="0">
                          <a:latin typeface="Trebuchet MS" panose="020B0603020202020204"/>
                          <a:cs typeface="Trebuchet MS" panose="020B0603020202020204"/>
                        </a:rPr>
                        <a:t>mg/dL</a:t>
                      </a:r>
                      <a:r>
                        <a:rPr sz="1400" b="1" spc="37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b="1" spc="-10" dirty="0">
                          <a:latin typeface="Trebuchet MS" panose="020B0603020202020204"/>
                          <a:cs typeface="Trebuchet MS" panose="020B0603020202020204"/>
                        </a:rPr>
                        <a:t>(mmol/L)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444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10" dirty="0">
                          <a:latin typeface="Trebuchet MS" panose="020B0603020202020204"/>
                          <a:cs typeface="Trebuchet MS" panose="020B0603020202020204"/>
                        </a:rPr>
                        <a:t>Fasting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1905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30" dirty="0">
                          <a:latin typeface="Trebuchet MS" panose="020B0603020202020204"/>
                          <a:cs typeface="Trebuchet MS" panose="020B0603020202020204"/>
                        </a:rPr>
                        <a:t>95</a:t>
                      </a:r>
                      <a:r>
                        <a:rPr sz="1400" spc="-7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10" dirty="0">
                          <a:latin typeface="Trebuchet MS" panose="020B0603020202020204"/>
                          <a:cs typeface="Trebuchet MS" panose="020B0603020202020204"/>
                        </a:rPr>
                        <a:t>(5.3)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1905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>
                        <a:alpha val="19999"/>
                      </a:srgbClr>
                    </a:solidFill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35" dirty="0">
                          <a:latin typeface="Trebuchet MS" panose="020B0603020202020204"/>
                          <a:cs typeface="Trebuchet MS" panose="020B0603020202020204"/>
                        </a:rPr>
                        <a:t>1</a:t>
                      </a:r>
                      <a:r>
                        <a:rPr sz="1400" spc="-9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25" dirty="0">
                          <a:latin typeface="Trebuchet MS" panose="020B0603020202020204"/>
                          <a:cs typeface="Trebuchet MS" panose="020B0603020202020204"/>
                        </a:rPr>
                        <a:t>hr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40" dirty="0">
                          <a:latin typeface="Trebuchet MS" panose="020B0603020202020204"/>
                          <a:cs typeface="Trebuchet MS" panose="020B0603020202020204"/>
                        </a:rPr>
                        <a:t>180</a:t>
                      </a:r>
                      <a:r>
                        <a:rPr sz="1400" spc="-12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10" dirty="0">
                          <a:latin typeface="Trebuchet MS" panose="020B0603020202020204"/>
                          <a:cs typeface="Trebuchet MS" panose="020B0603020202020204"/>
                        </a:rPr>
                        <a:t>(10.0)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0955" marB="0"/>
                </a:tc>
              </a:tr>
              <a:tr h="2813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spc="-35" dirty="0">
                          <a:latin typeface="Trebuchet MS" panose="020B0603020202020204"/>
                          <a:cs typeface="Trebuchet MS" panose="020B0603020202020204"/>
                        </a:rPr>
                        <a:t>2</a:t>
                      </a:r>
                      <a:r>
                        <a:rPr sz="1400" spc="-105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25" dirty="0">
                          <a:latin typeface="Trebuchet MS" panose="020B0603020202020204"/>
                          <a:cs typeface="Trebuchet MS" panose="020B0603020202020204"/>
                        </a:rPr>
                        <a:t>hr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2225" marB="0">
                    <a:solidFill>
                      <a:srgbClr val="0000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400" spc="-40" dirty="0">
                          <a:latin typeface="Trebuchet MS" panose="020B0603020202020204"/>
                          <a:cs typeface="Trebuchet MS" panose="020B0603020202020204"/>
                        </a:rPr>
                        <a:t>155</a:t>
                      </a:r>
                      <a:r>
                        <a:rPr sz="1400" spc="-9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10" dirty="0">
                          <a:latin typeface="Trebuchet MS" panose="020B0603020202020204"/>
                          <a:cs typeface="Trebuchet MS" panose="020B0603020202020204"/>
                        </a:rPr>
                        <a:t>(8.6)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2225" marB="0">
                    <a:solidFill>
                      <a:srgbClr val="000000">
                        <a:alpha val="19999"/>
                      </a:srgb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35" dirty="0">
                          <a:latin typeface="Trebuchet MS" panose="020B0603020202020204"/>
                          <a:cs typeface="Trebuchet MS" panose="020B0603020202020204"/>
                        </a:rPr>
                        <a:t>3</a:t>
                      </a:r>
                      <a:r>
                        <a:rPr sz="1400" spc="-100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25" dirty="0">
                          <a:latin typeface="Trebuchet MS" panose="020B0603020202020204"/>
                          <a:cs typeface="Trebuchet MS" panose="020B0603020202020204"/>
                        </a:rPr>
                        <a:t>hr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286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40" dirty="0">
                          <a:latin typeface="Trebuchet MS" panose="020B0603020202020204"/>
                          <a:cs typeface="Trebuchet MS" panose="020B0603020202020204"/>
                        </a:rPr>
                        <a:t>140</a:t>
                      </a:r>
                      <a:r>
                        <a:rPr sz="1400" spc="-114" dirty="0"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400" spc="-10" dirty="0">
                          <a:latin typeface="Trebuchet MS" panose="020B0603020202020204"/>
                          <a:cs typeface="Trebuchet MS" panose="020B0603020202020204"/>
                        </a:rPr>
                        <a:t>(7.8)</a:t>
                      </a:r>
                      <a:endParaRPr sz="14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2286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276225" y="4524375"/>
            <a:ext cx="8686800" cy="371475"/>
            <a:chOff x="276225" y="4524375"/>
            <a:chExt cx="8686800" cy="371475"/>
          </a:xfrm>
        </p:grpSpPr>
        <p:sp>
          <p:nvSpPr>
            <p:cNvPr id="6" name="object 6"/>
            <p:cNvSpPr/>
            <p:nvPr/>
          </p:nvSpPr>
          <p:spPr>
            <a:xfrm>
              <a:off x="276225" y="4524375"/>
              <a:ext cx="8686800" cy="371475"/>
            </a:xfrm>
            <a:custGeom>
              <a:avLst/>
              <a:gdLst/>
              <a:ahLst/>
              <a:cxnLst/>
              <a:rect l="l" t="t" r="r" b="b"/>
              <a:pathLst>
                <a:path w="8686800" h="371475">
                  <a:moveTo>
                    <a:pt x="8649716" y="0"/>
                  </a:moveTo>
                  <a:lnTo>
                    <a:pt x="37147" y="0"/>
                  </a:lnTo>
                  <a:lnTo>
                    <a:pt x="22684" y="2919"/>
                  </a:lnTo>
                  <a:lnTo>
                    <a:pt x="10877" y="10874"/>
                  </a:lnTo>
                  <a:lnTo>
                    <a:pt x="2918" y="22663"/>
                  </a:lnTo>
                  <a:lnTo>
                    <a:pt x="0" y="37083"/>
                  </a:lnTo>
                  <a:lnTo>
                    <a:pt x="0" y="334391"/>
                  </a:lnTo>
                  <a:lnTo>
                    <a:pt x="2918" y="348811"/>
                  </a:lnTo>
                  <a:lnTo>
                    <a:pt x="10877" y="360600"/>
                  </a:lnTo>
                  <a:lnTo>
                    <a:pt x="22684" y="368555"/>
                  </a:lnTo>
                  <a:lnTo>
                    <a:pt x="37147" y="371475"/>
                  </a:lnTo>
                  <a:lnTo>
                    <a:pt x="8649716" y="371475"/>
                  </a:lnTo>
                  <a:lnTo>
                    <a:pt x="8664136" y="368555"/>
                  </a:lnTo>
                  <a:lnTo>
                    <a:pt x="8675925" y="360600"/>
                  </a:lnTo>
                  <a:lnTo>
                    <a:pt x="8683880" y="348811"/>
                  </a:lnTo>
                  <a:lnTo>
                    <a:pt x="8686800" y="334391"/>
                  </a:lnTo>
                  <a:lnTo>
                    <a:pt x="8686800" y="37083"/>
                  </a:lnTo>
                  <a:lnTo>
                    <a:pt x="8683880" y="22663"/>
                  </a:lnTo>
                  <a:lnTo>
                    <a:pt x="8675925" y="10874"/>
                  </a:lnTo>
                  <a:lnTo>
                    <a:pt x="8664136" y="2919"/>
                  </a:lnTo>
                  <a:lnTo>
                    <a:pt x="8649716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388937" y="4608576"/>
              <a:ext cx="212725" cy="212725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276225" y="4991100"/>
            <a:ext cx="8686800" cy="371475"/>
            <a:chOff x="276225" y="4991100"/>
            <a:chExt cx="8686800" cy="371475"/>
          </a:xfrm>
        </p:grpSpPr>
        <p:sp>
          <p:nvSpPr>
            <p:cNvPr id="9" name="object 9"/>
            <p:cNvSpPr/>
            <p:nvPr/>
          </p:nvSpPr>
          <p:spPr>
            <a:xfrm>
              <a:off x="276225" y="4991100"/>
              <a:ext cx="8686800" cy="371475"/>
            </a:xfrm>
            <a:custGeom>
              <a:avLst/>
              <a:gdLst/>
              <a:ahLst/>
              <a:cxnLst/>
              <a:rect l="l" t="t" r="r" b="b"/>
              <a:pathLst>
                <a:path w="8686800" h="371475">
                  <a:moveTo>
                    <a:pt x="8649716" y="0"/>
                  </a:moveTo>
                  <a:lnTo>
                    <a:pt x="37147" y="0"/>
                  </a:lnTo>
                  <a:lnTo>
                    <a:pt x="22684" y="2919"/>
                  </a:lnTo>
                  <a:lnTo>
                    <a:pt x="10877" y="10874"/>
                  </a:lnTo>
                  <a:lnTo>
                    <a:pt x="2918" y="22663"/>
                  </a:lnTo>
                  <a:lnTo>
                    <a:pt x="0" y="37083"/>
                  </a:lnTo>
                  <a:lnTo>
                    <a:pt x="0" y="334391"/>
                  </a:lnTo>
                  <a:lnTo>
                    <a:pt x="2918" y="348811"/>
                  </a:lnTo>
                  <a:lnTo>
                    <a:pt x="10877" y="360600"/>
                  </a:lnTo>
                  <a:lnTo>
                    <a:pt x="22684" y="368555"/>
                  </a:lnTo>
                  <a:lnTo>
                    <a:pt x="37147" y="371475"/>
                  </a:lnTo>
                  <a:lnTo>
                    <a:pt x="8649716" y="371475"/>
                  </a:lnTo>
                  <a:lnTo>
                    <a:pt x="8664136" y="368555"/>
                  </a:lnTo>
                  <a:lnTo>
                    <a:pt x="8675925" y="360600"/>
                  </a:lnTo>
                  <a:lnTo>
                    <a:pt x="8683880" y="348811"/>
                  </a:lnTo>
                  <a:lnTo>
                    <a:pt x="8686800" y="334391"/>
                  </a:lnTo>
                  <a:lnTo>
                    <a:pt x="8686800" y="37083"/>
                  </a:lnTo>
                  <a:lnTo>
                    <a:pt x="8683880" y="22663"/>
                  </a:lnTo>
                  <a:lnTo>
                    <a:pt x="8675925" y="10874"/>
                  </a:lnTo>
                  <a:lnTo>
                    <a:pt x="8664136" y="2919"/>
                  </a:lnTo>
                  <a:lnTo>
                    <a:pt x="8649716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937" y="5065776"/>
              <a:ext cx="212725" cy="222250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276225" y="5448300"/>
            <a:ext cx="8686800" cy="371475"/>
            <a:chOff x="276225" y="5448300"/>
            <a:chExt cx="8686800" cy="371475"/>
          </a:xfrm>
        </p:grpSpPr>
        <p:sp>
          <p:nvSpPr>
            <p:cNvPr id="12" name="object 12"/>
            <p:cNvSpPr/>
            <p:nvPr/>
          </p:nvSpPr>
          <p:spPr>
            <a:xfrm>
              <a:off x="276225" y="5448300"/>
              <a:ext cx="8686800" cy="371475"/>
            </a:xfrm>
            <a:custGeom>
              <a:avLst/>
              <a:gdLst/>
              <a:ahLst/>
              <a:cxnLst/>
              <a:rect l="l" t="t" r="r" b="b"/>
              <a:pathLst>
                <a:path w="8686800" h="371475">
                  <a:moveTo>
                    <a:pt x="8649716" y="0"/>
                  </a:moveTo>
                  <a:lnTo>
                    <a:pt x="37147" y="0"/>
                  </a:lnTo>
                  <a:lnTo>
                    <a:pt x="22684" y="2919"/>
                  </a:lnTo>
                  <a:lnTo>
                    <a:pt x="10877" y="10874"/>
                  </a:lnTo>
                  <a:lnTo>
                    <a:pt x="2918" y="22663"/>
                  </a:lnTo>
                  <a:lnTo>
                    <a:pt x="0" y="37084"/>
                  </a:lnTo>
                  <a:lnTo>
                    <a:pt x="0" y="334327"/>
                  </a:lnTo>
                  <a:lnTo>
                    <a:pt x="2918" y="348784"/>
                  </a:lnTo>
                  <a:lnTo>
                    <a:pt x="10877" y="360592"/>
                  </a:lnTo>
                  <a:lnTo>
                    <a:pt x="22684" y="368554"/>
                  </a:lnTo>
                  <a:lnTo>
                    <a:pt x="37147" y="371475"/>
                  </a:lnTo>
                  <a:lnTo>
                    <a:pt x="8649716" y="371475"/>
                  </a:lnTo>
                  <a:lnTo>
                    <a:pt x="8664136" y="368554"/>
                  </a:lnTo>
                  <a:lnTo>
                    <a:pt x="8675925" y="360592"/>
                  </a:lnTo>
                  <a:lnTo>
                    <a:pt x="8683880" y="348784"/>
                  </a:lnTo>
                  <a:lnTo>
                    <a:pt x="8686800" y="334327"/>
                  </a:lnTo>
                  <a:lnTo>
                    <a:pt x="8686800" y="37084"/>
                  </a:lnTo>
                  <a:lnTo>
                    <a:pt x="8683880" y="22663"/>
                  </a:lnTo>
                  <a:lnTo>
                    <a:pt x="8675925" y="10874"/>
                  </a:lnTo>
                  <a:lnTo>
                    <a:pt x="8664136" y="2919"/>
                  </a:lnTo>
                  <a:lnTo>
                    <a:pt x="8649716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937" y="5532437"/>
              <a:ext cx="212725" cy="222250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276225" y="5915025"/>
            <a:ext cx="8686800" cy="371475"/>
            <a:chOff x="276225" y="5915025"/>
            <a:chExt cx="8686800" cy="371475"/>
          </a:xfrm>
        </p:grpSpPr>
        <p:sp>
          <p:nvSpPr>
            <p:cNvPr id="15" name="object 15"/>
            <p:cNvSpPr/>
            <p:nvPr/>
          </p:nvSpPr>
          <p:spPr>
            <a:xfrm>
              <a:off x="276225" y="5915025"/>
              <a:ext cx="8686800" cy="371475"/>
            </a:xfrm>
            <a:custGeom>
              <a:avLst/>
              <a:gdLst/>
              <a:ahLst/>
              <a:cxnLst/>
              <a:rect l="l" t="t" r="r" b="b"/>
              <a:pathLst>
                <a:path w="8686800" h="371475">
                  <a:moveTo>
                    <a:pt x="8649716" y="0"/>
                  </a:moveTo>
                  <a:lnTo>
                    <a:pt x="37147" y="0"/>
                  </a:lnTo>
                  <a:lnTo>
                    <a:pt x="22684" y="2920"/>
                  </a:lnTo>
                  <a:lnTo>
                    <a:pt x="10877" y="10882"/>
                  </a:lnTo>
                  <a:lnTo>
                    <a:pt x="2918" y="22690"/>
                  </a:lnTo>
                  <a:lnTo>
                    <a:pt x="0" y="37147"/>
                  </a:lnTo>
                  <a:lnTo>
                    <a:pt x="0" y="334327"/>
                  </a:lnTo>
                  <a:lnTo>
                    <a:pt x="2918" y="348784"/>
                  </a:lnTo>
                  <a:lnTo>
                    <a:pt x="10877" y="360592"/>
                  </a:lnTo>
                  <a:lnTo>
                    <a:pt x="22684" y="368554"/>
                  </a:lnTo>
                  <a:lnTo>
                    <a:pt x="37147" y="371475"/>
                  </a:lnTo>
                  <a:lnTo>
                    <a:pt x="8649716" y="371475"/>
                  </a:lnTo>
                  <a:lnTo>
                    <a:pt x="8664136" y="368554"/>
                  </a:lnTo>
                  <a:lnTo>
                    <a:pt x="8675925" y="360592"/>
                  </a:lnTo>
                  <a:lnTo>
                    <a:pt x="8683880" y="348784"/>
                  </a:lnTo>
                  <a:lnTo>
                    <a:pt x="8686800" y="334327"/>
                  </a:lnTo>
                  <a:lnTo>
                    <a:pt x="8686800" y="37147"/>
                  </a:lnTo>
                  <a:lnTo>
                    <a:pt x="8683880" y="22690"/>
                  </a:lnTo>
                  <a:lnTo>
                    <a:pt x="8675925" y="10882"/>
                  </a:lnTo>
                  <a:lnTo>
                    <a:pt x="8664136" y="2920"/>
                  </a:lnTo>
                  <a:lnTo>
                    <a:pt x="8649716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937" y="5999162"/>
              <a:ext cx="212725" cy="212725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31519" y="4584128"/>
            <a:ext cx="7973695" cy="164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20" dirty="0">
                <a:latin typeface="Trebuchet MS" panose="020B0603020202020204"/>
                <a:cs typeface="Trebuchet MS" panose="020B0603020202020204"/>
              </a:rPr>
              <a:t>Test</a:t>
            </a:r>
            <a:r>
              <a:rPr sz="1500" spc="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5" dirty="0">
                <a:latin typeface="Trebuchet MS" panose="020B0603020202020204"/>
                <a:cs typeface="Trebuchet MS" panose="020B0603020202020204"/>
              </a:rPr>
              <a:t>prerequisites: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ct val="100000"/>
              </a:lnSpc>
            </a:pPr>
            <a:r>
              <a:rPr sz="1500" spc="-65" dirty="0">
                <a:latin typeface="Trebuchet MS" panose="020B0603020202020204"/>
                <a:cs typeface="Trebuchet MS" panose="020B0603020202020204"/>
              </a:rPr>
              <a:t>1-</a:t>
            </a:r>
            <a:r>
              <a:rPr sz="1500" spc="-155" dirty="0">
                <a:latin typeface="Trebuchet MS" panose="020B0603020202020204"/>
                <a:cs typeface="Trebuchet MS" panose="020B0603020202020204"/>
              </a:rPr>
              <a:t>hr,</a:t>
            </a:r>
            <a:r>
              <a:rPr sz="1500" spc="-18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0" dirty="0">
                <a:latin typeface="Trebuchet MS" panose="020B0603020202020204"/>
                <a:cs typeface="Trebuchet MS" panose="020B0603020202020204"/>
              </a:rPr>
              <a:t>50-</a:t>
            </a:r>
            <a:r>
              <a:rPr sz="1500" spc="-120" dirty="0">
                <a:latin typeface="Trebuchet MS" panose="020B0603020202020204"/>
                <a:cs typeface="Trebuchet MS" panose="020B0603020202020204"/>
              </a:rPr>
              <a:t>g</a:t>
            </a:r>
            <a:r>
              <a:rPr sz="1500" spc="-4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5" dirty="0"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500" spc="-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latin typeface="Trebuchet MS" panose="020B0603020202020204"/>
                <a:cs typeface="Trebuchet MS" panose="020B0603020202020204"/>
              </a:rPr>
              <a:t>challenge</a:t>
            </a:r>
            <a:r>
              <a:rPr sz="1500" spc="-4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0" dirty="0">
                <a:latin typeface="Trebuchet MS" panose="020B0603020202020204"/>
                <a:cs typeface="Trebuchet MS" panose="020B0603020202020204"/>
              </a:rPr>
              <a:t>result</a:t>
            </a:r>
            <a:r>
              <a:rPr sz="1500" spc="-5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≥135</a:t>
            </a:r>
            <a:r>
              <a:rPr sz="1500" spc="-11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or</a:t>
            </a:r>
            <a:r>
              <a:rPr sz="1500" spc="-9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latin typeface="Trebuchet MS" panose="020B0603020202020204"/>
                <a:cs typeface="Trebuchet MS" panose="020B0603020202020204"/>
              </a:rPr>
              <a:t>140</a:t>
            </a:r>
            <a:r>
              <a:rPr sz="1500" spc="-2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latin typeface="Trebuchet MS" panose="020B0603020202020204"/>
                <a:cs typeface="Trebuchet MS" panose="020B0603020202020204"/>
              </a:rPr>
              <a:t>mg/dL</a:t>
            </a:r>
            <a:r>
              <a:rPr sz="1500" spc="3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latin typeface="Trebuchet MS" panose="020B0603020202020204"/>
                <a:cs typeface="Trebuchet MS" panose="020B0603020202020204"/>
              </a:rPr>
              <a:t>Overnight</a:t>
            </a:r>
            <a:r>
              <a:rPr sz="1500" spc="-6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25" dirty="0">
                <a:latin typeface="Trebuchet MS" panose="020B0603020202020204"/>
                <a:cs typeface="Trebuchet MS" panose="020B0603020202020204"/>
              </a:rPr>
              <a:t>fast</a:t>
            </a:r>
            <a:r>
              <a:rPr sz="1500" spc="-5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latin typeface="Trebuchet MS" panose="020B0603020202020204"/>
                <a:cs typeface="Trebuchet MS" panose="020B0603020202020204"/>
              </a:rPr>
              <a:t>of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5" dirty="0">
                <a:latin typeface="Trebuchet MS" panose="020B0603020202020204"/>
                <a:cs typeface="Trebuchet MS" panose="020B0603020202020204"/>
              </a:rPr>
              <a:t>8-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12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5" dirty="0">
                <a:latin typeface="Trebuchet MS" panose="020B0603020202020204"/>
                <a:cs typeface="Trebuchet MS" panose="020B0603020202020204"/>
              </a:rPr>
              <a:t>hr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15"/>
              </a:spcBef>
            </a:pP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ct val="100000"/>
              </a:lnSpc>
            </a:pPr>
            <a:r>
              <a:rPr sz="1500" spc="-60" dirty="0">
                <a:latin typeface="Trebuchet MS" panose="020B0603020202020204"/>
                <a:cs typeface="Trebuchet MS" panose="020B0603020202020204"/>
              </a:rPr>
              <a:t>Carbohydrate</a:t>
            </a:r>
            <a:r>
              <a:rPr sz="1500" spc="-4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latin typeface="Trebuchet MS" panose="020B0603020202020204"/>
                <a:cs typeface="Trebuchet MS" panose="020B0603020202020204"/>
              </a:rPr>
              <a:t>loading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5" dirty="0">
                <a:latin typeface="Trebuchet MS" panose="020B0603020202020204"/>
                <a:cs typeface="Trebuchet MS" panose="020B0603020202020204"/>
              </a:rPr>
              <a:t>for</a:t>
            </a:r>
            <a:r>
              <a:rPr sz="1500" spc="-6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3</a:t>
            </a:r>
            <a:r>
              <a:rPr sz="1500" spc="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40" dirty="0">
                <a:latin typeface="Trebuchet MS" panose="020B0603020202020204"/>
                <a:cs typeface="Trebuchet MS" panose="020B0603020202020204"/>
              </a:rPr>
              <a:t>days,</a:t>
            </a:r>
            <a:r>
              <a:rPr sz="1500" spc="-18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latin typeface="Trebuchet MS" panose="020B0603020202020204"/>
                <a:cs typeface="Trebuchet MS" panose="020B0603020202020204"/>
              </a:rPr>
              <a:t>including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≥150</a:t>
            </a:r>
            <a:r>
              <a:rPr sz="1500" spc="-7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20" dirty="0">
                <a:latin typeface="Trebuchet MS" panose="020B0603020202020204"/>
                <a:cs typeface="Trebuchet MS" panose="020B0603020202020204"/>
              </a:rPr>
              <a:t>g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45" dirty="0">
                <a:latin typeface="Trebuchet MS" panose="020B0603020202020204"/>
                <a:cs typeface="Trebuchet MS" panose="020B0603020202020204"/>
              </a:rPr>
              <a:t>of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0" dirty="0">
                <a:latin typeface="Trebuchet MS" panose="020B0603020202020204"/>
                <a:cs typeface="Trebuchet MS" panose="020B0603020202020204"/>
              </a:rPr>
              <a:t>carbohydrate</a:t>
            </a:r>
            <a:r>
              <a:rPr sz="1500" spc="34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20" dirty="0">
                <a:latin typeface="Trebuchet MS" panose="020B0603020202020204"/>
                <a:cs typeface="Trebuchet MS" panose="020B0603020202020204"/>
              </a:rPr>
              <a:t>Seated,</a:t>
            </a:r>
            <a:r>
              <a:rPr sz="1500" spc="-18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latin typeface="Trebuchet MS" panose="020B0603020202020204"/>
                <a:cs typeface="Trebuchet MS" panose="020B0603020202020204"/>
              </a:rPr>
              <a:t>not </a:t>
            </a:r>
            <a:r>
              <a:rPr sz="1500" spc="-75" dirty="0">
                <a:latin typeface="Trebuchet MS" panose="020B0603020202020204"/>
                <a:cs typeface="Trebuchet MS" panose="020B0603020202020204"/>
              </a:rPr>
              <a:t>smoking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0" dirty="0">
                <a:latin typeface="Trebuchet MS" panose="020B0603020202020204"/>
                <a:cs typeface="Trebuchet MS" panose="020B0603020202020204"/>
              </a:rPr>
              <a:t>during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latin typeface="Trebuchet MS" panose="020B0603020202020204"/>
                <a:cs typeface="Trebuchet MS" panose="020B0603020202020204"/>
              </a:rPr>
              <a:t>the</a:t>
            </a:r>
            <a:r>
              <a:rPr sz="1500" spc="-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0" dirty="0">
                <a:latin typeface="Trebuchet MS" panose="020B0603020202020204"/>
                <a:cs typeface="Trebuchet MS" panose="020B0603020202020204"/>
              </a:rPr>
              <a:t>test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ct val="100000"/>
              </a:lnSpc>
            </a:pPr>
            <a:r>
              <a:rPr sz="1500" spc="-70" dirty="0">
                <a:latin typeface="Trebuchet MS" panose="020B0603020202020204"/>
                <a:cs typeface="Trebuchet MS" panose="020B0603020202020204"/>
              </a:rPr>
              <a:t>Two</a:t>
            </a:r>
            <a:r>
              <a:rPr sz="1500" spc="1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or</a:t>
            </a:r>
            <a:r>
              <a:rPr sz="1500" spc="-6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latin typeface="Trebuchet MS" panose="020B0603020202020204"/>
                <a:cs typeface="Trebuchet MS" panose="020B0603020202020204"/>
              </a:rPr>
              <a:t>more</a:t>
            </a:r>
            <a:r>
              <a:rPr sz="1500" spc="-3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latin typeface="Trebuchet MS" panose="020B0603020202020204"/>
                <a:cs typeface="Trebuchet MS" panose="020B0603020202020204"/>
              </a:rPr>
              <a:t>values</a:t>
            </a:r>
            <a:r>
              <a:rPr sz="1500" spc="-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latin typeface="Trebuchet MS" panose="020B0603020202020204"/>
                <a:cs typeface="Trebuchet MS" panose="020B0603020202020204"/>
              </a:rPr>
              <a:t>must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latin typeface="Trebuchet MS" panose="020B0603020202020204"/>
                <a:cs typeface="Trebuchet MS" panose="020B0603020202020204"/>
              </a:rPr>
              <a:t>be</a:t>
            </a:r>
            <a:r>
              <a:rPr sz="1500" spc="-3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0" dirty="0">
                <a:latin typeface="Trebuchet MS" panose="020B0603020202020204"/>
                <a:cs typeface="Trebuchet MS" panose="020B0603020202020204"/>
              </a:rPr>
              <a:t>met</a:t>
            </a:r>
            <a:r>
              <a:rPr sz="150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or</a:t>
            </a:r>
            <a:r>
              <a:rPr sz="1500" spc="2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latin typeface="Trebuchet MS" panose="020B0603020202020204"/>
                <a:cs typeface="Trebuchet MS" panose="020B0603020202020204"/>
              </a:rPr>
              <a:t>exceeded</a:t>
            </a:r>
            <a:r>
              <a:rPr sz="150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5" dirty="0">
                <a:latin typeface="Trebuchet MS" panose="020B0603020202020204"/>
                <a:cs typeface="Trebuchet MS" panose="020B0603020202020204"/>
              </a:rPr>
              <a:t>for </a:t>
            </a:r>
            <a:r>
              <a:rPr sz="1500" spc="-155" dirty="0">
                <a:latin typeface="Trebuchet MS" panose="020B0603020202020204"/>
                <a:cs typeface="Trebuchet MS" panose="020B0603020202020204"/>
              </a:rPr>
              <a:t>a</a:t>
            </a:r>
            <a:r>
              <a:rPr sz="1500" spc="-2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5" dirty="0">
                <a:latin typeface="Trebuchet MS" panose="020B0603020202020204"/>
                <a:cs typeface="Trebuchet MS" panose="020B0603020202020204"/>
              </a:rPr>
              <a:t>diagnosis</a:t>
            </a:r>
            <a:r>
              <a:rPr sz="1500" spc="-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0" dirty="0">
                <a:latin typeface="Trebuchet MS" panose="020B0603020202020204"/>
                <a:cs typeface="Trebuchet MS" panose="020B0603020202020204"/>
              </a:rPr>
              <a:t>of</a:t>
            </a:r>
            <a:r>
              <a:rPr sz="1500" spc="1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105" dirty="0">
                <a:latin typeface="Trebuchet MS" panose="020B0603020202020204"/>
                <a:cs typeface="Trebuchet MS" panose="020B0603020202020204"/>
              </a:rPr>
              <a:t>GDM</a:t>
            </a:r>
            <a:endParaRPr sz="15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5775" y="914400"/>
              <a:ext cx="8172450" cy="5029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355869" y="4006734"/>
            <a:ext cx="1338348" cy="268501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952" y="2036617"/>
            <a:ext cx="598516" cy="104740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55221" y="2036617"/>
            <a:ext cx="216130" cy="104740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46167" y="2277687"/>
            <a:ext cx="523701" cy="8229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77934" y="2044931"/>
            <a:ext cx="540327" cy="10557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93076" y="2069868"/>
            <a:ext cx="2036617" cy="103909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56952" y="748145"/>
            <a:ext cx="590203" cy="108065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30283" y="789708"/>
            <a:ext cx="2477193" cy="10390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82291" y="1022465"/>
            <a:ext cx="199505" cy="78970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73236" y="1005839"/>
            <a:ext cx="540327" cy="82296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696691" y="1005839"/>
            <a:ext cx="523701" cy="80633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303520" y="1014153"/>
            <a:ext cx="515389" cy="82296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935287" y="781396"/>
            <a:ext cx="207818" cy="103077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841374" y="290945"/>
            <a:ext cx="2294312" cy="656705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491826" y="3821776"/>
            <a:ext cx="3170555" cy="256476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 marR="5080" indent="21590">
              <a:lnSpc>
                <a:spcPct val="83000"/>
              </a:lnSpc>
              <a:spcBef>
                <a:spcPts val="1090"/>
              </a:spcBef>
            </a:pPr>
            <a:r>
              <a:rPr sz="4700" spc="-490" dirty="0">
                <a:solidFill>
                  <a:srgbClr val="3B3B3B"/>
                </a:solidFill>
                <a:latin typeface="Arial MT"/>
                <a:cs typeface="Arial MT"/>
              </a:rPr>
              <a:t>Understanding </a:t>
            </a:r>
            <a:r>
              <a:rPr sz="4900" spc="-555" dirty="0">
                <a:solidFill>
                  <a:srgbClr val="383838"/>
                </a:solidFill>
                <a:latin typeface="Arial MT"/>
                <a:cs typeface="Arial MT"/>
              </a:rPr>
              <a:t>Risks</a:t>
            </a:r>
            <a:r>
              <a:rPr sz="4900" spc="-16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4900" spc="-660" dirty="0">
                <a:solidFill>
                  <a:srgbClr val="3B3B3B"/>
                </a:solidFill>
                <a:latin typeface="Arial MT"/>
                <a:cs typeface="Arial MT"/>
              </a:rPr>
              <a:t>and </a:t>
            </a:r>
            <a:r>
              <a:rPr sz="4700" spc="-595" dirty="0">
                <a:solidFill>
                  <a:srgbClr val="3B3B3B"/>
                </a:solidFill>
                <a:latin typeface="Arial MT"/>
                <a:cs typeface="Arial MT"/>
              </a:rPr>
              <a:t>Management </a:t>
            </a:r>
            <a:r>
              <a:rPr sz="4800" spc="-490" dirty="0">
                <a:solidFill>
                  <a:srgbClr val="3A3A3A"/>
                </a:solidFill>
                <a:latin typeface="Arial MT"/>
                <a:cs typeface="Arial MT"/>
              </a:rPr>
              <a:t>Strategies</a:t>
            </a:r>
            <a:endParaRPr sz="4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100" y="1543012"/>
            <a:ext cx="7943850" cy="499176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82868" rIns="0" bIns="0" rtlCol="0">
            <a:spAutoFit/>
          </a:bodyPr>
          <a:lstStyle/>
          <a:p>
            <a:pPr marL="427990">
              <a:spcBef>
                <a:spcPts val="655"/>
              </a:spcBef>
            </a:pPr>
            <a:r>
              <a:rPr sz="2700" spc="-124" dirty="0"/>
              <a:t>Management</a:t>
            </a:r>
            <a:r>
              <a:rPr sz="2700" spc="-307" dirty="0"/>
              <a:t> </a:t>
            </a:r>
            <a:r>
              <a:rPr sz="2700" spc="-161" dirty="0"/>
              <a:t>of</a:t>
            </a:r>
            <a:r>
              <a:rPr sz="2700" spc="-259" dirty="0"/>
              <a:t> </a:t>
            </a:r>
            <a:r>
              <a:rPr sz="2700" spc="-116" dirty="0"/>
              <a:t>pregnancies</a:t>
            </a:r>
            <a:r>
              <a:rPr sz="2700" spc="-251" dirty="0"/>
              <a:t> </a:t>
            </a:r>
            <a:r>
              <a:rPr sz="2700" spc="-124" dirty="0"/>
              <a:t>complicated</a:t>
            </a:r>
            <a:r>
              <a:rPr sz="2700" spc="-293" dirty="0"/>
              <a:t> </a:t>
            </a:r>
            <a:r>
              <a:rPr sz="2700" spc="-158" dirty="0"/>
              <a:t>by</a:t>
            </a:r>
            <a:r>
              <a:rPr sz="2700" spc="-255" dirty="0"/>
              <a:t> </a:t>
            </a:r>
            <a:r>
              <a:rPr sz="2700" spc="98" dirty="0"/>
              <a:t>DM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373696" y="2645474"/>
            <a:ext cx="3376136" cy="253130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24155" indent="-214630" defTabSz="685800">
              <a:spcBef>
                <a:spcPts val="80"/>
              </a:spcBef>
              <a:buFontTx/>
              <a:buChar char="•"/>
              <a:tabLst>
                <a:tab pos="224155" algn="l"/>
              </a:tabLst>
            </a:pPr>
            <a:r>
              <a:rPr spc="-8" dirty="0">
                <a:latin typeface="Arial MT"/>
                <a:cs typeface="Arial MT"/>
              </a:rPr>
              <a:t>Periconceptional</a:t>
            </a:r>
            <a:r>
              <a:rPr spc="-11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counseling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Achieve</a:t>
            </a:r>
            <a:r>
              <a:rPr spc="-86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normoglycemia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Prevent</a:t>
            </a:r>
            <a:r>
              <a:rPr spc="-94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ketosis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lnSpc>
                <a:spcPts val="1690"/>
              </a:lnSpc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Provide</a:t>
            </a:r>
            <a:r>
              <a:rPr spc="-8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adequate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weight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spc="-15" dirty="0">
                <a:latin typeface="Arial MT"/>
                <a:cs typeface="Arial MT"/>
              </a:rPr>
              <a:t>gain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lnSpc>
                <a:spcPts val="1575"/>
              </a:lnSpc>
              <a:buFontTx/>
              <a:buChar char="•"/>
              <a:tabLst>
                <a:tab pos="224155" algn="l"/>
              </a:tabLst>
            </a:pPr>
            <a:r>
              <a:rPr spc="-8" dirty="0">
                <a:latin typeface="Arial MT"/>
                <a:cs typeface="Arial MT"/>
              </a:rPr>
              <a:t>Contribute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fetal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spc="-15" dirty="0">
                <a:latin typeface="Arial MT"/>
                <a:cs typeface="Arial MT"/>
              </a:rPr>
              <a:t>well-being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lnSpc>
                <a:spcPts val="1690"/>
              </a:lnSpc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Prevention</a:t>
            </a:r>
            <a:r>
              <a:rPr spc="-7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obstetric</a:t>
            </a:r>
            <a:r>
              <a:rPr spc="-83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complications.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buFontTx/>
              <a:buChar char="•"/>
              <a:tabLst>
                <a:tab pos="224155" algn="l"/>
              </a:tabLst>
            </a:pPr>
            <a:r>
              <a:rPr spc="-15" dirty="0">
                <a:latin typeface="Arial MT"/>
                <a:cs typeface="Arial MT"/>
              </a:rPr>
              <a:t>Timing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71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delivery.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Select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spc="-30" dirty="0">
                <a:latin typeface="Arial MT"/>
                <a:cs typeface="Arial MT"/>
              </a:rPr>
              <a:t>the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mode</a:t>
            </a:r>
            <a:r>
              <a:rPr spc="-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8" dirty="0">
                <a:latin typeface="Arial MT"/>
                <a:cs typeface="Arial MT"/>
              </a:rPr>
              <a:t> delivery.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Intensive</a:t>
            </a:r>
            <a:r>
              <a:rPr spc="-86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neonatal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spc="-15" dirty="0">
                <a:latin typeface="Arial MT"/>
                <a:cs typeface="Arial MT"/>
              </a:rPr>
              <a:t>care.</a:t>
            </a:r>
            <a:endParaRPr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6783" y="1600162"/>
            <a:ext cx="6629400" cy="499176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82868" rIns="0" bIns="0" rtlCol="0">
            <a:spAutoFit/>
          </a:bodyPr>
          <a:lstStyle/>
          <a:p>
            <a:pPr marL="251460">
              <a:spcBef>
                <a:spcPts val="655"/>
              </a:spcBef>
            </a:pPr>
            <a:r>
              <a:rPr sz="2700" spc="-113" dirty="0"/>
              <a:t>Glycemic</a:t>
            </a:r>
            <a:r>
              <a:rPr sz="2700" spc="-229" dirty="0"/>
              <a:t> </a:t>
            </a:r>
            <a:r>
              <a:rPr sz="2700" spc="-116" dirty="0"/>
              <a:t>Management</a:t>
            </a:r>
            <a:r>
              <a:rPr sz="2700" spc="-296" dirty="0"/>
              <a:t> </a:t>
            </a:r>
            <a:r>
              <a:rPr sz="2700" spc="-124" dirty="0"/>
              <a:t>During</a:t>
            </a:r>
            <a:r>
              <a:rPr sz="2700" spc="-233" dirty="0"/>
              <a:t> </a:t>
            </a:r>
            <a:r>
              <a:rPr sz="2700" spc="-30" dirty="0"/>
              <a:t>Pregnancy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371409" y="2416112"/>
            <a:ext cx="3941921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b="1" spc="-8" dirty="0">
                <a:latin typeface="Arial" panose="020B0604020202020204"/>
                <a:cs typeface="Arial" panose="020B0604020202020204"/>
              </a:rPr>
              <a:t>Glycemic</a:t>
            </a:r>
            <a:r>
              <a:rPr b="1" spc="-56" dirty="0">
                <a:latin typeface="Arial" panose="020B0604020202020204"/>
                <a:cs typeface="Arial" panose="020B0604020202020204"/>
              </a:rPr>
              <a:t> </a:t>
            </a:r>
            <a:r>
              <a:rPr b="1" spc="-49" dirty="0">
                <a:latin typeface="Arial" panose="020B0604020202020204"/>
                <a:cs typeface="Arial" panose="020B0604020202020204"/>
              </a:rPr>
              <a:t>Targets </a:t>
            </a:r>
            <a:r>
              <a:rPr b="1" dirty="0">
                <a:latin typeface="Arial" panose="020B0604020202020204"/>
                <a:cs typeface="Arial" panose="020B0604020202020204"/>
              </a:rPr>
              <a:t>during</a:t>
            </a:r>
            <a:r>
              <a:rPr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pregnancy:</a:t>
            </a:r>
            <a:endParaRPr>
              <a:latin typeface="Arial" panose="020B0604020202020204"/>
              <a:cs typeface="Arial" panose="020B0604020202020204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20806" y="2795588"/>
          <a:ext cx="6251734" cy="2703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1734"/>
              </a:tblGrid>
              <a:tr h="675799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b="1" spc="-6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Target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glucose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values</a:t>
                      </a:r>
                      <a:endParaRPr sz="14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10478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EACEB"/>
                    </a:solidFill>
                  </a:tcPr>
                </a:tc>
              </a:tr>
              <a:tr h="67579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Fasting</a:t>
                      </a:r>
                      <a:r>
                        <a:rPr sz="1400" b="1" spc="-5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PG</a:t>
                      </a:r>
                      <a:r>
                        <a:rPr sz="1400" b="1" spc="-3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≤95</a:t>
                      </a:r>
                      <a:r>
                        <a:rPr sz="1400" b="1" spc="-1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mg/dL</a:t>
                      </a:r>
                      <a:r>
                        <a:rPr sz="1400" b="1" spc="-5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(5.3</a:t>
                      </a:r>
                      <a:r>
                        <a:rPr sz="1400" b="1" spc="-9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spc="-10" dirty="0">
                          <a:latin typeface="Corbel" panose="020B0503020204020204"/>
                          <a:cs typeface="Corbel" panose="020B0503020204020204"/>
                        </a:rPr>
                        <a:t>mmol/L)</a:t>
                      </a:r>
                      <a:endParaRPr sz="14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8"/>
                    </a:solidFill>
                  </a:tcPr>
                </a:tc>
              </a:tr>
              <a:tr h="675799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1h</a:t>
                      </a:r>
                      <a:r>
                        <a:rPr sz="1400" b="1" spc="-6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postprandial</a:t>
                      </a:r>
                      <a:r>
                        <a:rPr sz="1400" b="1" spc="-1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PG</a:t>
                      </a:r>
                      <a:r>
                        <a:rPr sz="1400" b="1" spc="1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≤140</a:t>
                      </a:r>
                      <a:r>
                        <a:rPr sz="1400" b="1" spc="-7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mg/dL</a:t>
                      </a:r>
                      <a:r>
                        <a:rPr sz="1400" b="1" spc="-6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(7.8</a:t>
                      </a:r>
                      <a:r>
                        <a:rPr sz="1400" b="1" spc="-6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spc="-10" dirty="0">
                          <a:latin typeface="Corbel" panose="020B0503020204020204"/>
                          <a:cs typeface="Corbel" panose="020B0503020204020204"/>
                        </a:rPr>
                        <a:t>mmol/L)</a:t>
                      </a:r>
                      <a:endParaRPr sz="14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1238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FF9"/>
                    </a:solidFill>
                  </a:tcPr>
                </a:tc>
              </a:tr>
              <a:tr h="675799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2h</a:t>
                      </a:r>
                      <a:r>
                        <a:rPr sz="1400" b="1" spc="1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postprandial</a:t>
                      </a:r>
                      <a:r>
                        <a:rPr sz="1400" b="1" spc="26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PG</a:t>
                      </a:r>
                      <a:r>
                        <a:rPr sz="1400" b="1" spc="-3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spc="-10" dirty="0">
                          <a:latin typeface="Corbel" panose="020B0503020204020204"/>
                          <a:cs typeface="Corbel" panose="020B0503020204020204"/>
                        </a:rPr>
                        <a:t>≤120</a:t>
                      </a:r>
                      <a:r>
                        <a:rPr sz="1400" b="1" spc="-5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mg/dL</a:t>
                      </a:r>
                      <a:r>
                        <a:rPr sz="1400" b="1" spc="-75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dirty="0">
                          <a:latin typeface="Corbel" panose="020B0503020204020204"/>
                          <a:cs typeface="Corbel" panose="020B0503020204020204"/>
                        </a:rPr>
                        <a:t>(6.7</a:t>
                      </a:r>
                      <a:r>
                        <a:rPr sz="1400" b="1" spc="-40" dirty="0"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400" b="1" spc="-10" dirty="0">
                          <a:latin typeface="Corbel" panose="020B0503020204020204"/>
                          <a:cs typeface="Corbel" panose="020B0503020204020204"/>
                        </a:rPr>
                        <a:t>mmol/L)</a:t>
                      </a:r>
                      <a:endParaRPr sz="14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1381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1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875" y="1657312"/>
            <a:ext cx="6572250" cy="499176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82868" rIns="0" bIns="0" rtlCol="0">
            <a:spAutoFit/>
          </a:bodyPr>
          <a:lstStyle/>
          <a:p>
            <a:pPr marL="251460">
              <a:spcBef>
                <a:spcPts val="655"/>
              </a:spcBef>
            </a:pPr>
            <a:r>
              <a:rPr sz="2700" spc="-113" dirty="0"/>
              <a:t>Glycemic</a:t>
            </a:r>
            <a:r>
              <a:rPr sz="2700" spc="-229" dirty="0"/>
              <a:t> </a:t>
            </a:r>
            <a:r>
              <a:rPr sz="2700" spc="-120" dirty="0"/>
              <a:t>Management</a:t>
            </a:r>
            <a:r>
              <a:rPr sz="2700" spc="-289" dirty="0"/>
              <a:t> </a:t>
            </a:r>
            <a:r>
              <a:rPr sz="2700" spc="-124" dirty="0"/>
              <a:t>During</a:t>
            </a:r>
            <a:r>
              <a:rPr sz="2700" spc="-236" dirty="0"/>
              <a:t> </a:t>
            </a:r>
            <a:r>
              <a:rPr sz="2700" spc="-26" dirty="0"/>
              <a:t>Pregnancy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475899" y="2719731"/>
            <a:ext cx="5932169" cy="208759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7970" indent="-257175" defTabSz="685800">
              <a:spcBef>
                <a:spcPts val="80"/>
              </a:spcBef>
              <a:buFont typeface="Arial MT"/>
              <a:buChar char="•"/>
              <a:tabLst>
                <a:tab pos="267335" algn="l"/>
              </a:tabLst>
            </a:pPr>
            <a:r>
              <a:rPr b="1" spc="-8" dirty="0">
                <a:latin typeface="Arial" panose="020B0604020202020204"/>
                <a:cs typeface="Arial" panose="020B0604020202020204"/>
              </a:rPr>
              <a:t>Measurements</a:t>
            </a:r>
            <a:r>
              <a:rPr b="1" spc="-6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of</a:t>
            </a:r>
            <a:r>
              <a:rPr b="1" spc="15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glycohemoglobin</a:t>
            </a:r>
            <a:r>
              <a:rPr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have</a:t>
            </a:r>
            <a:r>
              <a:rPr b="1" spc="-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proved</a:t>
            </a:r>
            <a:r>
              <a:rPr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</a:t>
            </a:r>
            <a:r>
              <a:rPr b="1" spc="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be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</a:t>
            </a:r>
            <a:r>
              <a:rPr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useful</a:t>
            </a:r>
            <a:endParaRPr dirty="0">
              <a:latin typeface="Arial" panose="020B0604020202020204"/>
              <a:cs typeface="Arial" panose="020B0604020202020204"/>
            </a:endParaRPr>
          </a:p>
          <a:p>
            <a:pPr marL="267970" defTabSz="685800">
              <a:lnSpc>
                <a:spcPts val="1785"/>
              </a:lnSpc>
            </a:pPr>
            <a:r>
              <a:rPr b="1" dirty="0">
                <a:latin typeface="Arial" panose="020B0604020202020204"/>
                <a:cs typeface="Arial" panose="020B0604020202020204"/>
              </a:rPr>
              <a:t>index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of</a:t>
            </a:r>
            <a:r>
              <a:rPr b="1" spc="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glycemic</a:t>
            </a:r>
            <a:r>
              <a:rPr b="1" spc="-60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control</a:t>
            </a:r>
            <a:r>
              <a:rPr b="1" spc="-3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over</a:t>
            </a:r>
            <a:r>
              <a:rPr b="1" spc="-56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4</a:t>
            </a:r>
            <a:r>
              <a:rPr b="1" spc="-3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</a:t>
            </a:r>
            <a:r>
              <a:rPr b="1" spc="-19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6</a:t>
            </a:r>
            <a:r>
              <a:rPr b="1" spc="-38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weeks.</a:t>
            </a:r>
            <a:endParaRPr dirty="0">
              <a:latin typeface="Arial" panose="020B0604020202020204"/>
              <a:cs typeface="Arial" panose="020B0604020202020204"/>
            </a:endParaRPr>
          </a:p>
          <a:p>
            <a:pPr marL="267970" indent="52705" defTabSz="685800">
              <a:lnSpc>
                <a:spcPts val="1785"/>
              </a:lnSpc>
            </a:pPr>
            <a:r>
              <a:rPr b="1" dirty="0">
                <a:latin typeface="Arial" panose="020B0604020202020204"/>
                <a:cs typeface="Arial" panose="020B0604020202020204"/>
              </a:rPr>
              <a:t>providing</a:t>
            </a:r>
            <a:r>
              <a:rPr b="1" spc="-6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</a:t>
            </a:r>
            <a:r>
              <a:rPr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numeric</a:t>
            </a:r>
            <a:r>
              <a:rPr b="1" spc="-45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index</a:t>
            </a:r>
            <a:r>
              <a:rPr b="1" spc="-38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of</a:t>
            </a:r>
            <a:r>
              <a:rPr b="1" spc="-49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the</a:t>
            </a:r>
            <a:r>
              <a:rPr b="1" spc="-38" dirty="0">
                <a:latin typeface="Arial" panose="020B0604020202020204"/>
                <a:cs typeface="Arial" panose="020B0604020202020204"/>
              </a:rPr>
              <a:t> </a:t>
            </a:r>
            <a:r>
              <a:rPr b="1" spc="-15" dirty="0">
                <a:latin typeface="Arial" panose="020B0604020202020204"/>
                <a:cs typeface="Arial" panose="020B0604020202020204"/>
              </a:rPr>
              <a:t>patient’s</a:t>
            </a:r>
            <a:r>
              <a:rPr b="1" spc="-68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overall</a:t>
            </a:r>
            <a:r>
              <a:rPr b="1" spc="-38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compliance</a:t>
            </a:r>
            <a:endParaRPr dirty="0">
              <a:latin typeface="Arial" panose="020B0604020202020204"/>
              <a:cs typeface="Arial" panose="020B0604020202020204"/>
            </a:endParaRPr>
          </a:p>
          <a:p>
            <a:pPr marL="267970" marR="3810" defTabSz="685800">
              <a:spcBef>
                <a:spcPts val="30"/>
              </a:spcBef>
            </a:pPr>
            <a:r>
              <a:rPr b="1" dirty="0">
                <a:latin typeface="Arial" panose="020B0604020202020204"/>
                <a:cs typeface="Arial" panose="020B0604020202020204"/>
              </a:rPr>
              <a:t>and</a:t>
            </a:r>
            <a:r>
              <a:rPr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an</a:t>
            </a:r>
            <a:r>
              <a:rPr b="1" spc="-6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indication</a:t>
            </a:r>
            <a:r>
              <a:rPr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of</a:t>
            </a:r>
            <a:r>
              <a:rPr b="1" spc="-60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her</a:t>
            </a:r>
            <a:r>
              <a:rPr b="1" spc="-19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average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plasma</a:t>
            </a:r>
            <a:r>
              <a:rPr b="1" spc="-45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glucose</a:t>
            </a:r>
            <a:r>
              <a:rPr b="1" spc="-56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level</a:t>
            </a:r>
            <a:r>
              <a:rPr b="1" spc="-1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over</a:t>
            </a:r>
            <a:r>
              <a:rPr b="1" spc="-8" dirty="0"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latin typeface="Arial" panose="020B0604020202020204"/>
                <a:cs typeface="Arial" panose="020B0604020202020204"/>
              </a:rPr>
              <a:t>the </a:t>
            </a:r>
            <a:r>
              <a:rPr b="1" dirty="0">
                <a:latin typeface="Arial" panose="020B0604020202020204"/>
                <a:cs typeface="Arial" panose="020B0604020202020204"/>
              </a:rPr>
              <a:t>past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30</a:t>
            </a:r>
            <a:r>
              <a:rPr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</a:t>
            </a:r>
            <a:r>
              <a:rPr b="1" spc="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60</a:t>
            </a:r>
            <a:r>
              <a:rPr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days.</a:t>
            </a:r>
            <a:endParaRPr dirty="0">
              <a:latin typeface="Arial" panose="020B0604020202020204"/>
              <a:cs typeface="Arial" panose="020B0604020202020204"/>
            </a:endParaRPr>
          </a:p>
          <a:p>
            <a:pPr marL="267970" indent="-258445" defTabSz="685800">
              <a:buFont typeface="Arial MT"/>
              <a:buChar char="•"/>
              <a:tabLst>
                <a:tab pos="267335" algn="l"/>
              </a:tabLst>
            </a:pPr>
            <a:r>
              <a:rPr b="1" spc="-15" dirty="0">
                <a:latin typeface="Arial" panose="020B0604020202020204"/>
                <a:cs typeface="Arial" panose="020B0604020202020204"/>
              </a:rPr>
              <a:t>Hb</a:t>
            </a:r>
            <a:r>
              <a:rPr b="1" spc="-13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A1C,</a:t>
            </a:r>
            <a:r>
              <a:rPr b="1" spc="-64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should</a:t>
            </a:r>
            <a:r>
              <a:rPr b="1" spc="-8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be</a:t>
            </a:r>
            <a:r>
              <a:rPr b="1" spc="1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6FC0"/>
                </a:solidFill>
                <a:latin typeface="Arial" panose="020B0604020202020204"/>
                <a:cs typeface="Arial" panose="020B0604020202020204"/>
              </a:rPr>
              <a:t>less</a:t>
            </a:r>
            <a:r>
              <a:rPr b="1" spc="-53" dirty="0">
                <a:solidFill>
                  <a:srgbClr val="006FC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6FC0"/>
                </a:solidFill>
                <a:latin typeface="Arial" panose="020B0604020202020204"/>
                <a:cs typeface="Arial" panose="020B0604020202020204"/>
              </a:rPr>
              <a:t>than</a:t>
            </a:r>
            <a:r>
              <a:rPr b="1" spc="-71" dirty="0">
                <a:solidFill>
                  <a:srgbClr val="006FC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solidFill>
                  <a:srgbClr val="006FC0"/>
                </a:solidFill>
                <a:latin typeface="Arial" panose="020B0604020202020204"/>
                <a:cs typeface="Arial" panose="020B0604020202020204"/>
              </a:rPr>
              <a:t>6.0%.</a:t>
            </a:r>
            <a:endParaRPr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8315" y="457200"/>
            <a:ext cx="5891530" cy="979170"/>
          </a:xfrm>
          <a:prstGeom prst="rect">
            <a:avLst/>
          </a:prstGeom>
        </p:spPr>
        <p:txBody>
          <a:bodyPr vert="horz" wrap="square" lIns="0" tIns="189547" rIns="0" bIns="0" rtlCol="0">
            <a:spAutoFit/>
            <a:scene3d>
              <a:camera prst="orthographicFront"/>
              <a:lightRig rig="threePt" dir="t"/>
            </a:scene3d>
          </a:bodyPr>
          <a:lstStyle/>
          <a:p>
            <a:pPr marL="757555" marR="5080" indent="-569595">
              <a:lnSpc>
                <a:spcPts val="3080"/>
              </a:lnSpc>
              <a:spcBef>
                <a:spcPts val="410"/>
              </a:spcBef>
            </a:pPr>
            <a:r>
              <a:rPr spc="229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DIABETES</a:t>
            </a:r>
            <a:r>
              <a:rPr spc="395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pc="265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</a:t>
            </a:r>
            <a:r>
              <a:rPr spc="32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pc="29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PREGNANCY:</a:t>
            </a:r>
            <a:r>
              <a:rPr spc="-15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pc="375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 </a:t>
            </a:r>
            <a:r>
              <a:rPr spc="285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EMERGING</a:t>
            </a:r>
            <a:r>
              <a:rPr spc="325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pc="3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CHALLENGE</a:t>
            </a:r>
            <a:endParaRPr spc="3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2133" y="1981136"/>
            <a:ext cx="6395720" cy="346329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indent="227965">
              <a:lnSpc>
                <a:spcPts val="1580"/>
              </a:lnSpc>
              <a:spcBef>
                <a:spcPts val="3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Rising</a:t>
            </a:r>
            <a:r>
              <a:rPr sz="15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prevalence</a:t>
            </a: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00" spc="-1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increasing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</a:t>
            </a:r>
            <a:r>
              <a:rPr lang="ar-SA" altLang="" sz="15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tes</a:t>
            </a:r>
            <a:r>
              <a:rPr sz="15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</a:t>
            </a:r>
            <a:r>
              <a:rPr sz="1500"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due</a:t>
            </a:r>
            <a:r>
              <a:rPr sz="15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5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dietary </a:t>
            </a:r>
            <a:r>
              <a:rPr sz="15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changes</a:t>
            </a:r>
            <a:r>
              <a:rPr sz="150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reduced</a:t>
            </a:r>
            <a:r>
              <a:rPr sz="15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physical</a:t>
            </a:r>
            <a:r>
              <a:rPr sz="15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activity</a:t>
            </a:r>
            <a:r>
              <a:rPr sz="150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contribute</a:t>
            </a:r>
            <a:r>
              <a:rPr sz="15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5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growing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global</a:t>
            </a:r>
            <a:r>
              <a:rPr sz="15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health</a:t>
            </a:r>
            <a:r>
              <a:rPr sz="15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burden.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700"/>
              </a:spcBef>
              <a:buClr>
                <a:srgbClr val="9BAEB5"/>
              </a:buClr>
              <a:buFont typeface="Microsoft Sans Serif" panose="020B0604020202020204"/>
              <a:buChar char="•"/>
            </a:pPr>
            <a:r>
              <a:rPr lang="en-US" altLang="en-US" sz="1500">
                <a:latin typeface="Trebuchet MS" panose="020B0603020202020204"/>
                <a:cs typeface="Trebuchet MS" panose="020B0603020202020204"/>
              </a:rPr>
              <a:t>Clinical recognition of GDM is important because therapy</a:t>
            </a:r>
            <a:r>
              <a:rPr lang="ar-SA" altLang="en-US" sz="1500"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altLang="en-US" sz="1500">
                <a:latin typeface="Trebuchet MS" panose="020B0603020202020204"/>
                <a:cs typeface="Trebuchet MS" panose="020B0603020202020204"/>
              </a:rPr>
              <a:t>can reduce pregnancy complications and potentially</a:t>
            </a:r>
            <a:r>
              <a:rPr lang="ar-SA" altLang="en-US" sz="1500"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altLang="en-US" sz="1500">
                <a:latin typeface="Trebuchet MS" panose="020B0603020202020204"/>
                <a:cs typeface="Trebuchet MS" panose="020B0603020202020204"/>
              </a:rPr>
              <a:t>reduce long-term sequelae in the offspring</a:t>
            </a:r>
            <a:endParaRPr lang="en-US" altLang="en-US" sz="150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700"/>
              </a:spcBef>
              <a:buClr>
                <a:srgbClr val="9BAEB5"/>
              </a:buClr>
              <a:buFont typeface="Microsoft Sans Serif" panose="020B0604020202020204"/>
              <a:buChar char="•"/>
            </a:pPr>
            <a:r>
              <a:rPr lang="en-US" altLang="en-US" sz="1500">
                <a:latin typeface="Trebuchet MS" panose="020B0603020202020204"/>
                <a:cs typeface="Trebuchet MS" panose="020B0603020202020204"/>
              </a:rPr>
              <a:t>.</a:t>
            </a:r>
            <a:endParaRPr lang="en-US" altLang="en-US" sz="1500">
              <a:latin typeface="Trebuchet MS" panose="020B0603020202020204"/>
              <a:cs typeface="Trebuchet MS" panose="020B0603020202020204"/>
            </a:endParaRPr>
          </a:p>
          <a:p>
            <a:pPr marL="227965" marR="43815" indent="-227965" algn="r">
              <a:lnSpc>
                <a:spcPct val="100000"/>
              </a:lnSpc>
              <a:buClr>
                <a:srgbClr val="9BAEB5"/>
              </a:buClr>
              <a:buFont typeface="Microsoft Sans Serif" panose="020B0604020202020204"/>
              <a:buChar char="•"/>
              <a:tabLst>
                <a:tab pos="227965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 </a:t>
            </a:r>
            <a:r>
              <a:rPr sz="150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5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</a:t>
            </a:r>
            <a:r>
              <a:rPr sz="15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0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poses</a:t>
            </a:r>
            <a:r>
              <a:rPr sz="15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significant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risks,</a:t>
            </a:r>
            <a:r>
              <a:rPr sz="15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including: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228600" marR="78740" lvl="1" indent="-228600" algn="r">
              <a:lnSpc>
                <a:spcPts val="1725"/>
              </a:lnSpc>
              <a:spcBef>
                <a:spcPts val="83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28600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50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</a:t>
            </a:r>
            <a:r>
              <a:rPr sz="15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spontaneous</a:t>
            </a:r>
            <a:r>
              <a:rPr sz="15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abortion,</a:t>
            </a:r>
            <a:r>
              <a:rPr sz="15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preeclampsia,</a:t>
            </a:r>
            <a:r>
              <a:rPr sz="15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complications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>
              <a:lnSpc>
                <a:spcPts val="1725"/>
              </a:lnSpc>
            </a:pPr>
            <a:r>
              <a:rPr sz="15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5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delivery.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29235">
              <a:lnSpc>
                <a:spcPct val="100000"/>
              </a:lnSpc>
              <a:spcBef>
                <a:spcPts val="82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50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</a:t>
            </a: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00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congenital</a:t>
            </a:r>
            <a:r>
              <a:rPr sz="15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anomalies,</a:t>
            </a:r>
            <a:r>
              <a:rPr sz="1500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macrosomia,</a:t>
            </a:r>
            <a:r>
              <a:rPr sz="1500" spc="-229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intrauterine</a:t>
            </a:r>
            <a:r>
              <a:rPr sz="15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5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demise.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29235">
              <a:lnSpc>
                <a:spcPts val="1690"/>
              </a:lnSpc>
              <a:spcBef>
                <a:spcPts val="83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Neonatal</a:t>
            </a:r>
            <a:r>
              <a:rPr sz="1500" b="1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</a:t>
            </a: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hypoglycemia,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hyperbilirubinemia, </a:t>
            </a:r>
            <a:r>
              <a:rPr sz="15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00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respiratory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>
              <a:lnSpc>
                <a:spcPts val="1690"/>
              </a:lnSpc>
            </a:pPr>
            <a:r>
              <a:rPr sz="15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distress</a:t>
            </a:r>
            <a:r>
              <a:rPr sz="15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syndrome.</a:t>
            </a:r>
            <a:endParaRPr sz="15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" name="Text Box 4"/>
          <p:cNvSpPr txBox="1"/>
          <p:nvPr/>
        </p:nvSpPr>
        <p:spPr>
          <a:xfrm flipV="1">
            <a:off x="5943600" y="6934200"/>
            <a:ext cx="3048000" cy="1670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11" name="Rectangles 10"/>
          <p:cNvSpPr/>
          <p:nvPr/>
        </p:nvSpPr>
        <p:spPr>
          <a:xfrm>
            <a:off x="1676400" y="457200"/>
            <a:ext cx="5791200" cy="1371600"/>
          </a:xfrm>
          <a:prstGeom prst="rect">
            <a:avLst/>
          </a:prstGeom>
        </p:spPr>
        <p:style>
          <a:lnRef idx="2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543012"/>
            <a:ext cx="8286750" cy="499176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82868" rIns="0" bIns="0" rtlCol="0">
            <a:spAutoFit/>
          </a:bodyPr>
          <a:lstStyle/>
          <a:p>
            <a:pPr marR="375920" algn="ctr">
              <a:spcBef>
                <a:spcPts val="655"/>
              </a:spcBef>
            </a:pPr>
            <a:r>
              <a:rPr sz="2700" spc="-113" dirty="0"/>
              <a:t>Principles</a:t>
            </a:r>
            <a:r>
              <a:rPr sz="2700" spc="-281" dirty="0"/>
              <a:t> </a:t>
            </a:r>
            <a:r>
              <a:rPr sz="2700" spc="-161" dirty="0"/>
              <a:t>of</a:t>
            </a:r>
            <a:r>
              <a:rPr sz="2700" spc="-251" dirty="0"/>
              <a:t> </a:t>
            </a:r>
            <a:r>
              <a:rPr sz="2700" spc="-94" dirty="0"/>
              <a:t>Medical</a:t>
            </a:r>
            <a:r>
              <a:rPr sz="2700" spc="-293" dirty="0"/>
              <a:t> </a:t>
            </a:r>
            <a:r>
              <a:rPr sz="2700" spc="-150" dirty="0"/>
              <a:t>Nutritional</a:t>
            </a:r>
            <a:r>
              <a:rPr sz="2700" spc="-289" dirty="0"/>
              <a:t> </a:t>
            </a:r>
            <a:r>
              <a:rPr sz="2700" spc="-41" dirty="0"/>
              <a:t>Therapy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1202246" y="2688431"/>
            <a:ext cx="7004685" cy="1952201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24155" marR="478155" indent="-215265" defTabSz="685800">
              <a:lnSpc>
                <a:spcPct val="101000"/>
              </a:lnSpc>
              <a:spcBef>
                <a:spcPts val="60"/>
              </a:spcBef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avoid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single,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large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meals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containing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foods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with</a:t>
            </a:r>
            <a:r>
              <a:rPr spc="-2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</a:t>
            </a:r>
            <a:r>
              <a:rPr spc="-1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high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percentage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11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simple carbohydrates.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lnSpc>
                <a:spcPts val="1755"/>
              </a:lnSpc>
              <a:spcBef>
                <a:spcPts val="110"/>
              </a:spcBef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Three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major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meals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three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snacks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are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preferred.</a:t>
            </a:r>
            <a:endParaRPr dirty="0">
              <a:latin typeface="Arial MT"/>
              <a:cs typeface="Arial MT"/>
            </a:endParaRPr>
          </a:p>
          <a:p>
            <a:pPr marL="224155" indent="-214630" defTabSz="685800">
              <a:lnSpc>
                <a:spcPts val="1755"/>
              </a:lnSpc>
              <a:buFontTx/>
              <a:buChar char="•"/>
              <a:tabLst>
                <a:tab pos="224155" algn="l"/>
              </a:tabLst>
            </a:pPr>
            <a:r>
              <a:rPr dirty="0">
                <a:latin typeface="Arial MT"/>
                <a:cs typeface="Arial MT"/>
              </a:rPr>
              <a:t>A</a:t>
            </a:r>
            <a:r>
              <a:rPr spc="-10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bedtime</a:t>
            </a:r>
            <a:r>
              <a:rPr spc="-6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snack</a:t>
            </a:r>
            <a:r>
              <a:rPr spc="-2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may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needed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5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prevent</a:t>
            </a:r>
            <a:r>
              <a:rPr spc="-1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accelerated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(starvation)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ketosis</a:t>
            </a:r>
            <a:endParaRPr dirty="0">
              <a:latin typeface="Arial MT"/>
              <a:cs typeface="Arial MT"/>
            </a:endParaRPr>
          </a:p>
          <a:p>
            <a:pPr marL="224155" defTabSz="685800">
              <a:lnSpc>
                <a:spcPts val="1740"/>
              </a:lnSpc>
              <a:spcBef>
                <a:spcPts val="20"/>
              </a:spcBef>
            </a:pPr>
            <a:r>
              <a:rPr spc="-8" dirty="0">
                <a:latin typeface="Arial MT"/>
                <a:cs typeface="Arial MT"/>
              </a:rPr>
              <a:t>overnight.</a:t>
            </a:r>
            <a:endParaRPr dirty="0">
              <a:latin typeface="Arial MT"/>
              <a:cs typeface="Arial MT"/>
            </a:endParaRPr>
          </a:p>
          <a:p>
            <a:pPr marL="224155" marR="3810" indent="-215265" defTabSz="685800">
              <a:lnSpc>
                <a:spcPts val="1800"/>
              </a:lnSpc>
              <a:buFontTx/>
              <a:buChar char="•"/>
              <a:tabLst>
                <a:tab pos="224155" algn="l"/>
              </a:tabLst>
            </a:pPr>
            <a:r>
              <a:rPr spc="-8" dirty="0">
                <a:latin typeface="Arial MT"/>
                <a:cs typeface="Arial MT"/>
              </a:rPr>
              <a:t>Carbohydrates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should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account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for</a:t>
            </a:r>
            <a:r>
              <a:rPr spc="-2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no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more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than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50%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diet,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with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protein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spc="-19" dirty="0">
                <a:latin typeface="Arial MT"/>
                <a:cs typeface="Arial MT"/>
              </a:rPr>
              <a:t>and </a:t>
            </a:r>
            <a:r>
              <a:rPr dirty="0">
                <a:latin typeface="Arial MT"/>
                <a:cs typeface="Arial MT"/>
              </a:rPr>
              <a:t>fats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equally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accounting</a:t>
            </a:r>
            <a:r>
              <a:rPr spc="-6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for</a:t>
            </a:r>
            <a:r>
              <a:rPr spc="-7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remainder.</a:t>
            </a:r>
            <a:endParaRPr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2529" y="1558899"/>
            <a:ext cx="6983730" cy="500137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6040">
              <a:lnSpc>
                <a:spcPts val="3935"/>
              </a:lnSpc>
            </a:pPr>
            <a:r>
              <a:rPr spc="-116" dirty="0"/>
              <a:t>Principles</a:t>
            </a:r>
            <a:r>
              <a:rPr spc="-296" dirty="0"/>
              <a:t> </a:t>
            </a:r>
            <a:r>
              <a:rPr spc="-191" dirty="0"/>
              <a:t>of</a:t>
            </a:r>
            <a:r>
              <a:rPr spc="-285" dirty="0"/>
              <a:t> </a:t>
            </a:r>
            <a:r>
              <a:rPr spc="-101" dirty="0"/>
              <a:t>Medical</a:t>
            </a:r>
            <a:r>
              <a:rPr spc="-289" dirty="0"/>
              <a:t> </a:t>
            </a:r>
            <a:r>
              <a:rPr spc="-172" dirty="0"/>
              <a:t>Nutritional</a:t>
            </a:r>
            <a:r>
              <a:rPr spc="-338" dirty="0"/>
              <a:t> </a:t>
            </a:r>
            <a:r>
              <a:rPr spc="-206" dirty="0"/>
              <a:t>Therapy</a:t>
            </a:r>
            <a:endParaRPr spc="-206" dirty="0"/>
          </a:p>
        </p:txBody>
      </p:sp>
      <p:sp>
        <p:nvSpPr>
          <p:cNvPr id="3" name="object 3"/>
          <p:cNvSpPr txBox="1"/>
          <p:nvPr/>
        </p:nvSpPr>
        <p:spPr>
          <a:xfrm>
            <a:off x="2098167" y="2394013"/>
            <a:ext cx="4955381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890" marR="3810" indent="3175" algn="ctr" defTabSz="685800">
              <a:spcBef>
                <a:spcPts val="75"/>
              </a:spcBef>
            </a:pPr>
            <a:r>
              <a:rPr b="1" spc="-8" dirty="0">
                <a:latin typeface="Arial" panose="020B0604020202020204"/>
                <a:cs typeface="Arial" panose="020B0604020202020204"/>
              </a:rPr>
              <a:t>Recommended</a:t>
            </a:r>
            <a:r>
              <a:rPr b="1" spc="-49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total</a:t>
            </a:r>
            <a:r>
              <a:rPr b="1" spc="-26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weight</a:t>
            </a:r>
            <a:r>
              <a:rPr b="1" spc="-7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gain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and</a:t>
            </a:r>
            <a:r>
              <a:rPr b="1" spc="4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caloric </a:t>
            </a:r>
            <a:r>
              <a:rPr b="1" dirty="0">
                <a:latin typeface="Arial" panose="020B0604020202020204"/>
                <a:cs typeface="Arial" panose="020B0604020202020204"/>
              </a:rPr>
              <a:t>intake</a:t>
            </a:r>
            <a:r>
              <a:rPr b="1" spc="-116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for</a:t>
            </a:r>
            <a:r>
              <a:rPr b="1" spc="-7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singleton</a:t>
            </a:r>
            <a:r>
              <a:rPr b="1" spc="-53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Pregnancies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according</a:t>
            </a:r>
            <a:r>
              <a:rPr b="1" spc="-56" dirty="0">
                <a:latin typeface="Arial" panose="020B0604020202020204"/>
                <a:cs typeface="Arial" panose="020B0604020202020204"/>
              </a:rPr>
              <a:t> </a:t>
            </a:r>
            <a:r>
              <a:rPr b="1" spc="-26" dirty="0">
                <a:latin typeface="Arial" panose="020B0604020202020204"/>
                <a:cs typeface="Arial" panose="020B0604020202020204"/>
              </a:rPr>
              <a:t>to </a:t>
            </a:r>
            <a:r>
              <a:rPr b="1" spc="-15" dirty="0">
                <a:latin typeface="Arial" panose="020B0604020202020204"/>
                <a:cs typeface="Arial" panose="020B0604020202020204"/>
              </a:rPr>
              <a:t>pre-</a:t>
            </a:r>
            <a:r>
              <a:rPr b="1" dirty="0">
                <a:latin typeface="Arial" panose="020B0604020202020204"/>
                <a:cs typeface="Arial" panose="020B0604020202020204"/>
              </a:rPr>
              <a:t>pregnancy</a:t>
            </a:r>
            <a:r>
              <a:rPr b="1" spc="-60" dirty="0"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latin typeface="Arial" panose="020B0604020202020204"/>
                <a:cs typeface="Arial" panose="020B0604020202020204"/>
              </a:rPr>
              <a:t>BMI</a:t>
            </a:r>
            <a:endParaRPr>
              <a:latin typeface="Arial" panose="020B0604020202020204"/>
              <a:cs typeface="Arial" panose="020B0604020202020204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00200" y="3429001"/>
          <a:ext cx="6324601" cy="2590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5713"/>
                <a:gridCol w="2553170"/>
                <a:gridCol w="2015718"/>
              </a:tblGrid>
              <a:tr h="109382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Pre-Pregnancy</a:t>
                      </a:r>
                      <a:r>
                        <a:rPr sz="1100" spc="-4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BMI</a:t>
                      </a:r>
                      <a:endParaRPr sz="1100" dirty="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17145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43305" marR="300355" indent="-475615">
                        <a:lnSpc>
                          <a:spcPts val="1730"/>
                        </a:lnSpc>
                        <a:spcBef>
                          <a:spcPts val="60"/>
                        </a:spcBef>
                      </a:pPr>
                      <a:r>
                        <a:rPr sz="1100" spc="-3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Recommended</a:t>
                      </a:r>
                      <a:r>
                        <a:rPr sz="1100" spc="-7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range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of</a:t>
                      </a:r>
                      <a:r>
                        <a:rPr sz="1100" spc="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total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weight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gain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(Kg)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5715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69290" marR="433705" indent="-361315">
                        <a:lnSpc>
                          <a:spcPts val="1730"/>
                        </a:lnSpc>
                        <a:spcBef>
                          <a:spcPts val="60"/>
                        </a:spcBef>
                      </a:pPr>
                      <a:r>
                        <a:rPr sz="1100" spc="-3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Recommended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caloric requirement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5715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3765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BMI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&lt;18.5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42863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896620" algn="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12.5</a:t>
                      </a:r>
                      <a:r>
                        <a:rPr sz="1100" spc="-4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–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18.0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42863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up</a:t>
                      </a:r>
                      <a:r>
                        <a:rPr sz="1100" spc="-7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to</a:t>
                      </a:r>
                      <a:r>
                        <a:rPr sz="1100" spc="-8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40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kcal/kg/day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45244" marB="0">
                    <a:solidFill>
                      <a:srgbClr val="000000"/>
                    </a:solidFill>
                  </a:tcPr>
                </a:tc>
              </a:tr>
              <a:tr h="36614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BMI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18.5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-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24.9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2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0424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11.5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–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16.0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2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0706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30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kcal/kg/day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7148" marB="0">
                    <a:solidFill>
                      <a:srgbClr val="000000"/>
                    </a:solidFill>
                  </a:tcPr>
                </a:tc>
              </a:tr>
              <a:tr h="36614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BMI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25.0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-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29.9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766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6075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7.0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–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11.5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766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spc="-6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22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-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25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kcal/kg/day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7148" marB="0">
                    <a:solidFill>
                      <a:srgbClr val="000000"/>
                    </a:solidFill>
                  </a:tcPr>
                </a:tc>
              </a:tr>
              <a:tr h="38814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BMI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≥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30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8361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5.0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–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9.0</a:t>
                      </a:r>
                      <a:endParaRPr sz="110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12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–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14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Corbel" panose="020B0503020204020204"/>
                          <a:cs typeface="Corbel" panose="020B0503020204020204"/>
                        </a:rPr>
                        <a:t>kcal/kg/day</a:t>
                      </a:r>
                      <a:endParaRPr sz="1100" dirty="0">
                        <a:latin typeface="Corbel" panose="020B0503020204020204"/>
                        <a:cs typeface="Corbel" panose="020B0503020204020204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7351" y="1428750"/>
            <a:ext cx="5450681" cy="500137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3890"/>
              </a:lnSpc>
            </a:pPr>
            <a:r>
              <a:rPr spc="-116" dirty="0"/>
              <a:t>Insulin</a:t>
            </a:r>
            <a:r>
              <a:rPr spc="-334" dirty="0"/>
              <a:t> </a:t>
            </a:r>
            <a:r>
              <a:rPr spc="-221" dirty="0"/>
              <a:t>therapy</a:t>
            </a:r>
            <a:endParaRPr spc="-221" dirty="0"/>
          </a:p>
        </p:txBody>
      </p:sp>
      <p:sp>
        <p:nvSpPr>
          <p:cNvPr id="3" name="object 3"/>
          <p:cNvSpPr txBox="1"/>
          <p:nvPr/>
        </p:nvSpPr>
        <p:spPr>
          <a:xfrm>
            <a:off x="1142810" y="2220659"/>
            <a:ext cx="6600825" cy="29719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065" marR="69850" indent="-257175" defTabSz="685800">
              <a:spcBef>
                <a:spcPts val="75"/>
              </a:spcBef>
              <a:buClr>
                <a:srgbClr val="CC0000"/>
              </a:buClr>
              <a:buFontTx/>
              <a:buChar char="•"/>
              <a:tabLst>
                <a:tab pos="266065" algn="l"/>
              </a:tabLst>
            </a:pPr>
            <a:r>
              <a:rPr dirty="0">
                <a:latin typeface="Arial MT"/>
                <a:cs typeface="Arial MT"/>
              </a:rPr>
              <a:t>recommended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when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medical</a:t>
            </a:r>
            <a:r>
              <a:rPr spc="-7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nutrition</a:t>
            </a:r>
            <a:r>
              <a:rPr spc="-11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therapy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fails</a:t>
            </a:r>
            <a:r>
              <a:rPr spc="-9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79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maintain </a:t>
            </a:r>
            <a:r>
              <a:rPr spc="-15" dirty="0">
                <a:latin typeface="Arial MT"/>
                <a:cs typeface="Arial MT"/>
              </a:rPr>
              <a:t>self-</a:t>
            </a:r>
            <a:r>
              <a:rPr spc="-8" dirty="0">
                <a:latin typeface="Arial MT"/>
                <a:cs typeface="Arial MT"/>
              </a:rPr>
              <a:t>monitored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glucose</a:t>
            </a:r>
            <a:r>
              <a:rPr spc="-2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at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 </a:t>
            </a:r>
            <a:r>
              <a:rPr spc="-8" dirty="0">
                <a:latin typeface="Arial MT"/>
                <a:cs typeface="Arial MT"/>
              </a:rPr>
              <a:t>acceptable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levels.</a:t>
            </a:r>
            <a:endParaRPr>
              <a:latin typeface="Arial MT"/>
              <a:cs typeface="Arial MT"/>
            </a:endParaRPr>
          </a:p>
          <a:p>
            <a:pPr marL="266065" marR="427990" indent="-257175" defTabSz="685800">
              <a:spcBef>
                <a:spcPts val="450"/>
              </a:spcBef>
              <a:buClr>
                <a:srgbClr val="CC0000"/>
              </a:buClr>
              <a:buFontTx/>
              <a:buChar char="•"/>
              <a:tabLst>
                <a:tab pos="266065" algn="l"/>
                <a:tab pos="3815715" algn="l"/>
                <a:tab pos="4494530" algn="l"/>
              </a:tabLst>
            </a:pPr>
            <a:r>
              <a:rPr dirty="0">
                <a:latin typeface="Arial MT"/>
                <a:cs typeface="Arial MT"/>
              </a:rPr>
              <a:t>Any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insulin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regimen</a:t>
            </a:r>
            <a:r>
              <a:rPr spc="-2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for</a:t>
            </a:r>
            <a:r>
              <a:rPr spc="-5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pregnant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women</a:t>
            </a:r>
            <a:r>
              <a:rPr dirty="0">
                <a:latin typeface="Arial MT"/>
                <a:cs typeface="Arial MT"/>
              </a:rPr>
              <a:t>	</a:t>
            </a:r>
            <a:r>
              <a:rPr spc="-8" dirty="0">
                <a:latin typeface="Arial MT"/>
                <a:cs typeface="Arial MT"/>
              </a:rPr>
              <a:t>requires combinations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timing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of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insulin</a:t>
            </a:r>
            <a:r>
              <a:rPr dirty="0">
                <a:latin typeface="Arial MT"/>
                <a:cs typeface="Arial MT"/>
              </a:rPr>
              <a:t>	</a:t>
            </a:r>
            <a:r>
              <a:rPr spc="-8" dirty="0">
                <a:latin typeface="Arial MT"/>
                <a:cs typeface="Arial MT"/>
              </a:rPr>
              <a:t>injections</a:t>
            </a:r>
            <a:r>
              <a:rPr spc="-10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different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spc="-15" dirty="0">
                <a:latin typeface="Arial MT"/>
                <a:cs typeface="Arial MT"/>
              </a:rPr>
              <a:t>from </a:t>
            </a:r>
            <a:r>
              <a:rPr dirty="0">
                <a:latin typeface="Arial MT"/>
                <a:cs typeface="Arial MT"/>
              </a:rPr>
              <a:t>those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that</a:t>
            </a:r>
            <a:r>
              <a:rPr spc="-9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would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</a:t>
            </a:r>
            <a:r>
              <a:rPr spc="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effective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</a:t>
            </a:r>
            <a:r>
              <a:rPr spc="-8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1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non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pregnant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state.</a:t>
            </a:r>
            <a:endParaRPr>
              <a:latin typeface="Arial MT"/>
              <a:cs typeface="Arial MT"/>
            </a:endParaRPr>
          </a:p>
          <a:p>
            <a:pPr marL="266065" marR="323215" indent="-257175" defTabSz="685800">
              <a:spcBef>
                <a:spcPts val="450"/>
              </a:spcBef>
              <a:buClr>
                <a:srgbClr val="CC0000"/>
              </a:buClr>
              <a:buFontTx/>
              <a:buChar char="•"/>
              <a:tabLst>
                <a:tab pos="266065" algn="l"/>
                <a:tab pos="5043805" algn="l"/>
              </a:tabLst>
            </a:pPr>
            <a:r>
              <a:rPr dirty="0">
                <a:latin typeface="Arial MT"/>
                <a:cs typeface="Arial MT"/>
              </a:rPr>
              <a:t>The</a:t>
            </a:r>
            <a:r>
              <a:rPr spc="-6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regimens</a:t>
            </a:r>
            <a:r>
              <a:rPr spc="-86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must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modified</a:t>
            </a:r>
            <a:r>
              <a:rPr spc="-6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continually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spc="-19" dirty="0">
                <a:latin typeface="Arial MT"/>
                <a:cs typeface="Arial MT"/>
              </a:rPr>
              <a:t>as</a:t>
            </a:r>
            <a:r>
              <a:rPr dirty="0">
                <a:latin typeface="Arial MT"/>
                <a:cs typeface="Arial MT"/>
              </a:rPr>
              <a:t>	the</a:t>
            </a:r>
            <a:r>
              <a:rPr spc="-23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patient </a:t>
            </a:r>
            <a:r>
              <a:rPr dirty="0">
                <a:latin typeface="Arial MT"/>
                <a:cs typeface="Arial MT"/>
              </a:rPr>
              <a:t>progresses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from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first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third</a:t>
            </a:r>
            <a:r>
              <a:rPr spc="-41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trimester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as</a:t>
            </a:r>
            <a:r>
              <a:rPr spc="-83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insulin </a:t>
            </a:r>
            <a:r>
              <a:rPr dirty="0">
                <a:latin typeface="Arial MT"/>
                <a:cs typeface="Arial MT"/>
              </a:rPr>
              <a:t>resistance</a:t>
            </a:r>
            <a:r>
              <a:rPr spc="-86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rises.</a:t>
            </a:r>
            <a:endParaRPr>
              <a:latin typeface="Arial MT"/>
              <a:cs typeface="Arial MT"/>
            </a:endParaRPr>
          </a:p>
          <a:p>
            <a:pPr marL="266065" marR="3810" indent="-257175" defTabSz="685800">
              <a:spcBef>
                <a:spcPts val="455"/>
              </a:spcBef>
              <a:buClr>
                <a:srgbClr val="CC0000"/>
              </a:buClr>
              <a:buFontTx/>
              <a:buChar char="•"/>
              <a:tabLst>
                <a:tab pos="266065" algn="l"/>
                <a:tab pos="3074670" algn="l"/>
              </a:tabLst>
            </a:pPr>
            <a:r>
              <a:rPr dirty="0">
                <a:latin typeface="Arial MT"/>
                <a:cs typeface="Arial MT"/>
              </a:rPr>
              <a:t>The</a:t>
            </a:r>
            <a:r>
              <a:rPr spc="-6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regimen</a:t>
            </a:r>
            <a:r>
              <a:rPr spc="-4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should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always</a:t>
            </a:r>
            <a:r>
              <a:rPr spc="-6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</a:t>
            </a:r>
            <a:r>
              <a:rPr spc="-8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matched</a:t>
            </a:r>
            <a:r>
              <a:rPr spc="-6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98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2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patient’s</a:t>
            </a:r>
            <a:r>
              <a:rPr spc="-49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unique </a:t>
            </a:r>
            <a:r>
              <a:rPr spc="-19" dirty="0">
                <a:latin typeface="Arial MT"/>
                <a:cs typeface="Arial MT"/>
              </a:rPr>
              <a:t>physiology,</a:t>
            </a:r>
            <a:r>
              <a:rPr spc="-34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work,</a:t>
            </a:r>
            <a:r>
              <a:rPr spc="-23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rest,</a:t>
            </a:r>
            <a:r>
              <a:rPr spc="-71" dirty="0">
                <a:latin typeface="Arial MT"/>
                <a:cs typeface="Arial MT"/>
              </a:rPr>
              <a:t> </a:t>
            </a:r>
            <a:r>
              <a:rPr spc="-19" dirty="0">
                <a:latin typeface="Arial MT"/>
                <a:cs typeface="Arial MT"/>
              </a:rPr>
              <a:t>and</a:t>
            </a:r>
            <a:r>
              <a:rPr dirty="0">
                <a:latin typeface="Arial MT"/>
                <a:cs typeface="Arial MT"/>
              </a:rPr>
              <a:t>	food</a:t>
            </a:r>
            <a:r>
              <a:rPr spc="-7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intake</a:t>
            </a:r>
            <a:r>
              <a:rPr spc="-38" dirty="0">
                <a:latin typeface="Arial MT"/>
                <a:cs typeface="Arial MT"/>
              </a:rPr>
              <a:t> </a:t>
            </a:r>
            <a:r>
              <a:rPr spc="-8" dirty="0">
                <a:latin typeface="Arial MT"/>
                <a:cs typeface="Arial MT"/>
              </a:rPr>
              <a:t>schedule.</a:t>
            </a:r>
            <a:endParaRPr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8900" y="1031044"/>
            <a:ext cx="3257550" cy="512641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4763" rIns="0" bIns="0" rtlCol="0">
            <a:spAutoFit/>
          </a:bodyPr>
          <a:lstStyle/>
          <a:p>
            <a:pPr marL="74930" algn="ctr">
              <a:spcBef>
                <a:spcPts val="40"/>
              </a:spcBef>
            </a:pPr>
            <a:r>
              <a:rPr spc="-116" dirty="0"/>
              <a:t>Insulin</a:t>
            </a:r>
            <a:r>
              <a:rPr spc="-349" dirty="0"/>
              <a:t> </a:t>
            </a:r>
            <a:r>
              <a:rPr spc="-225" dirty="0"/>
              <a:t>therapy</a:t>
            </a:r>
            <a:endParaRPr spc="-225" dirty="0"/>
          </a:p>
        </p:txBody>
      </p:sp>
      <p:sp>
        <p:nvSpPr>
          <p:cNvPr id="3" name="object 3"/>
          <p:cNvSpPr txBox="1"/>
          <p:nvPr/>
        </p:nvSpPr>
        <p:spPr>
          <a:xfrm>
            <a:off x="685418" y="1710023"/>
            <a:ext cx="7762875" cy="398554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323850" marR="128270" indent="-257810" defTabSz="685800">
              <a:spcBef>
                <a:spcPts val="80"/>
              </a:spcBef>
              <a:buClr>
                <a:srgbClr val="CC0000"/>
              </a:buClr>
              <a:buFont typeface="Arial MT"/>
              <a:buChar char="•"/>
              <a:tabLst>
                <a:tab pos="32385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In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7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1</a:t>
            </a:r>
            <a:r>
              <a:rPr sz="1465" b="1" baseline="21000" dirty="0">
                <a:latin typeface="Arial" panose="020B0604020202020204"/>
                <a:cs typeface="Arial" panose="020B0604020202020204"/>
              </a:rPr>
              <a:t>st</a:t>
            </a:r>
            <a:r>
              <a:rPr sz="1465" b="1" spc="439" baseline="2100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trimester</a:t>
            </a:r>
            <a:r>
              <a:rPr sz="1500" b="1" spc="9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from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6-10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weeks,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progressively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reduce</a:t>
            </a:r>
            <a:r>
              <a:rPr sz="1500" b="1" spc="7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7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insulin</a:t>
            </a:r>
            <a:r>
              <a:rPr sz="1500" b="1" spc="17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dose</a:t>
            </a:r>
            <a:r>
              <a:rPr sz="1500" b="1" spc="6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by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38" dirty="0">
                <a:latin typeface="Arial" panose="020B0604020202020204"/>
                <a:cs typeface="Arial" panose="020B0604020202020204"/>
              </a:rPr>
              <a:t>a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total</a:t>
            </a:r>
            <a:r>
              <a:rPr sz="1500" b="1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of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10%</a:t>
            </a:r>
            <a:r>
              <a:rPr sz="1500" b="1" spc="5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to</a:t>
            </a:r>
            <a:r>
              <a:rPr sz="1500" b="1" spc="5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25%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to</a:t>
            </a:r>
            <a:r>
              <a:rPr sz="1500" b="1" spc="38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avoid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hypoglycemia.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defTabSz="685800">
              <a:spcBef>
                <a:spcPts val="70"/>
              </a:spcBef>
              <a:buClr>
                <a:srgbClr val="CC0000"/>
              </a:buClr>
              <a:buFont typeface="Arial MT"/>
              <a:buChar char="•"/>
            </a:pP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indent="-257175" defTabSz="685800">
              <a:spcBef>
                <a:spcPts val="5"/>
              </a:spcBef>
              <a:buClr>
                <a:srgbClr val="CC0000"/>
              </a:buClr>
              <a:buFont typeface="Arial MT"/>
              <a:buChar char="•"/>
              <a:tabLst>
                <a:tab pos="32385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Insulin</a:t>
            </a:r>
            <a:r>
              <a:rPr sz="1500" b="1" spc="9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requirements</a:t>
            </a:r>
            <a:r>
              <a:rPr sz="1500" b="1" spc="68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normally</a:t>
            </a:r>
            <a:r>
              <a:rPr sz="1500" b="1" spc="9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peak</a:t>
            </a:r>
            <a:r>
              <a:rPr sz="1500" b="1" spc="8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at</a:t>
            </a:r>
            <a:r>
              <a:rPr sz="1500" b="1" spc="7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36</a:t>
            </a:r>
            <a:r>
              <a:rPr sz="1500" b="1" spc="3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weeks</a:t>
            </a:r>
            <a:r>
              <a:rPr sz="1500" b="1" spc="4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gestation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and</a:t>
            </a:r>
            <a:r>
              <a:rPr sz="1500" b="1" spc="68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drop</a:t>
            </a:r>
            <a:r>
              <a:rPr sz="1500" b="1" spc="15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significantly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defTabSz="685800"/>
            <a:r>
              <a:rPr sz="1500" b="1" spc="-8" dirty="0">
                <a:latin typeface="Arial" panose="020B0604020202020204"/>
                <a:cs typeface="Arial" panose="020B0604020202020204"/>
              </a:rPr>
              <a:t>thereafter.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defTabSz="685800">
              <a:spcBef>
                <a:spcPts val="75"/>
              </a:spcBef>
            </a:pP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marR="330835" indent="-257810" defTabSz="685800">
              <a:buClr>
                <a:srgbClr val="CC0000"/>
              </a:buClr>
              <a:buFont typeface="Arial MT"/>
              <a:buChar char="•"/>
              <a:tabLst>
                <a:tab pos="32385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A</a:t>
            </a:r>
            <a:r>
              <a:rPr sz="1500" b="1" spc="-1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combination</a:t>
            </a:r>
            <a:r>
              <a:rPr sz="1500" b="1" spc="6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of</a:t>
            </a:r>
            <a:r>
              <a:rPr sz="1500" b="1" spc="6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short-</a:t>
            </a:r>
            <a:r>
              <a:rPr sz="1500" b="1" spc="6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and</a:t>
            </a:r>
            <a:r>
              <a:rPr sz="1500" b="1" spc="8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intermediate-acting</a:t>
            </a:r>
            <a:r>
              <a:rPr sz="1500" b="1" spc="5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insulins</a:t>
            </a:r>
            <a:r>
              <a:rPr sz="1500" b="1" spc="10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can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be</a:t>
            </a:r>
            <a:r>
              <a:rPr sz="1500" b="1" spc="17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employed</a:t>
            </a:r>
            <a:r>
              <a:rPr sz="1500" b="1" spc="11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latin typeface="Arial" panose="020B0604020202020204"/>
                <a:cs typeface="Arial" panose="020B0604020202020204"/>
              </a:rPr>
              <a:t>to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maintain</a:t>
            </a:r>
            <a:r>
              <a:rPr sz="1500" b="1" spc="5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glucose</a:t>
            </a:r>
            <a:r>
              <a:rPr sz="1500" b="1" spc="7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levels</a:t>
            </a:r>
            <a:r>
              <a:rPr sz="1500" b="1" spc="2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an</a:t>
            </a:r>
            <a:r>
              <a:rPr sz="1500" b="1" spc="7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acceptable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range.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377825" indent="-311150" defTabSz="685800">
              <a:buClr>
                <a:srgbClr val="CC0000"/>
              </a:buClr>
              <a:buFont typeface="Arial MT"/>
              <a:buChar char="•"/>
              <a:tabLst>
                <a:tab pos="377190" algn="l"/>
                <a:tab pos="4314190" algn="l"/>
              </a:tabLst>
            </a:pP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nowadays</a:t>
            </a:r>
            <a:r>
              <a:rPr sz="1500" b="1" spc="3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mainly</a:t>
            </a:r>
            <a:r>
              <a:rPr sz="1500" b="1" spc="6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use</a:t>
            </a:r>
            <a:r>
              <a:rPr sz="1500" b="1" spc="3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long-acting</a:t>
            </a:r>
            <a:r>
              <a:rPr sz="1500" b="1" spc="45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at</a:t>
            </a:r>
            <a:r>
              <a:rPr sz="1500" b="1" spc="3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night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	and</a:t>
            </a:r>
            <a:r>
              <a:rPr sz="1500" b="1" spc="79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short-acting</a:t>
            </a:r>
            <a:r>
              <a:rPr sz="1500" b="1" spc="3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insulin</a:t>
            </a:r>
            <a:r>
              <a:rPr sz="1500" b="1" spc="7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half</a:t>
            </a:r>
            <a:r>
              <a:rPr sz="1500" b="1" spc="49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15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hour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defTabSz="685800">
              <a:spcBef>
                <a:spcPts val="5"/>
              </a:spcBef>
            </a:pP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before</a:t>
            </a:r>
            <a:r>
              <a:rPr sz="1500" b="1" spc="26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meals</a:t>
            </a:r>
            <a:r>
              <a:rPr sz="1500" b="1" spc="26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(not</a:t>
            </a:r>
            <a:r>
              <a:rPr sz="1500" b="1" spc="6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mixtard)</a:t>
            </a:r>
            <a:r>
              <a:rPr sz="1500" b="1" spc="26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,</a:t>
            </a:r>
            <a:r>
              <a:rPr sz="1500" b="1" spc="23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MDI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defTabSz="685800">
              <a:spcBef>
                <a:spcPts val="70"/>
              </a:spcBef>
            </a:pP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marR="258445" indent="-257810" defTabSz="685800">
              <a:spcBef>
                <a:spcPts val="5"/>
              </a:spcBef>
              <a:buClr>
                <a:srgbClr val="CC0000"/>
              </a:buClr>
              <a:buFont typeface="Arial MT"/>
              <a:buChar char="•"/>
              <a:tabLst>
                <a:tab pos="32385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Approximately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two</a:t>
            </a:r>
            <a:r>
              <a:rPr sz="1500" b="1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thirds</a:t>
            </a:r>
            <a:r>
              <a:rPr sz="1500" b="1" spc="-2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of</a:t>
            </a:r>
            <a:r>
              <a:rPr sz="1500" b="1" spc="9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4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daily</a:t>
            </a:r>
            <a:r>
              <a:rPr sz="1500" b="1" spc="2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insulin</a:t>
            </a:r>
            <a:r>
              <a:rPr sz="1500" b="1" spc="6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dose</a:t>
            </a:r>
            <a:r>
              <a:rPr sz="1500" b="1" spc="4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is</a:t>
            </a:r>
            <a:r>
              <a:rPr sz="1500" b="1" spc="4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given</a:t>
            </a:r>
            <a:r>
              <a:rPr sz="1500" b="1" spc="6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</a:t>
            </a:r>
            <a:r>
              <a:rPr sz="1500" b="1" spc="3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127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morning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latin typeface="Arial" panose="020B0604020202020204"/>
                <a:cs typeface="Arial" panose="020B0604020202020204"/>
              </a:rPr>
              <a:t>and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one</a:t>
            </a:r>
            <a:r>
              <a:rPr sz="1500" b="1" spc="49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third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</a:t>
            </a:r>
            <a:r>
              <a:rPr sz="1500" b="1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afternoon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and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at</a:t>
            </a:r>
            <a:r>
              <a:rPr sz="1500" b="1" spc="2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bedtime.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defTabSz="685800">
              <a:spcBef>
                <a:spcPts val="75"/>
              </a:spcBef>
              <a:buClr>
                <a:srgbClr val="CC0000"/>
              </a:buClr>
              <a:buFont typeface="Arial MT"/>
              <a:buChar char="•"/>
            </a:pPr>
            <a:endParaRPr sz="1500" dirty="0">
              <a:latin typeface="Arial" panose="020B0604020202020204"/>
              <a:cs typeface="Arial" panose="020B0604020202020204"/>
            </a:endParaRPr>
          </a:p>
          <a:p>
            <a:pPr marL="323850" marR="436880" indent="-257810" defTabSz="685800">
              <a:buClr>
                <a:srgbClr val="CC0000"/>
              </a:buClr>
              <a:buFont typeface="Arial MT"/>
              <a:buChar char="•"/>
              <a:tabLst>
                <a:tab pos="323850" algn="l"/>
                <a:tab pos="538607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A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typical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total</a:t>
            </a:r>
            <a:r>
              <a:rPr sz="1500" b="1" spc="3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insulin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dose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is</a:t>
            </a:r>
            <a:r>
              <a:rPr sz="1500" b="1" spc="5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0.6</a:t>
            </a:r>
            <a:r>
              <a:rPr sz="1500" b="1" spc="-8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U/kg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</a:t>
            </a:r>
            <a:r>
              <a:rPr sz="1500" b="1" spc="4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highlight>
                  <a:srgbClr val="FFFF00"/>
                </a:highlight>
                <a:latin typeface="Arial" panose="020B0604020202020204"/>
                <a:cs typeface="Arial" panose="020B0604020202020204"/>
              </a:rPr>
              <a:t>1</a:t>
            </a:r>
            <a:r>
              <a:rPr sz="1465" b="1" baseline="21000" dirty="0">
                <a:highlight>
                  <a:srgbClr val="FFFF00"/>
                </a:highlight>
                <a:latin typeface="Arial" panose="020B0604020202020204"/>
                <a:cs typeface="Arial" panose="020B0604020202020204"/>
              </a:rPr>
              <a:t>st</a:t>
            </a:r>
            <a:r>
              <a:rPr sz="1465" b="1" spc="394" baseline="21000" dirty="0">
                <a:highlight>
                  <a:srgbClr val="FFFF00"/>
                </a:highlight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highlight>
                  <a:srgbClr val="FFFF00"/>
                </a:highlight>
                <a:latin typeface="Arial" panose="020B0604020202020204"/>
                <a:cs typeface="Arial" panose="020B0604020202020204"/>
              </a:rPr>
              <a:t>trimeste</a:t>
            </a:r>
            <a:r>
              <a:rPr sz="1500" b="1" dirty="0">
                <a:latin typeface="Arial" panose="020B0604020202020204"/>
                <a:cs typeface="Arial" panose="020B0604020202020204"/>
              </a:rPr>
              <a:t>r,</a:t>
            </a:r>
            <a:r>
              <a:rPr sz="1500" b="1" spc="23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but</a:t>
            </a:r>
            <a:r>
              <a:rPr sz="15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this</a:t>
            </a:r>
            <a:r>
              <a:rPr sz="1500" b="1" spc="12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must</a:t>
            </a:r>
            <a:r>
              <a:rPr sz="1500" b="1" spc="38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latin typeface="Arial" panose="020B0604020202020204"/>
                <a:cs typeface="Arial" panose="020B0604020202020204"/>
              </a:rPr>
              <a:t>be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increased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weekly</a:t>
            </a:r>
            <a:r>
              <a:rPr sz="1500" b="1" spc="1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or</a:t>
            </a:r>
            <a:r>
              <a:rPr sz="1500" b="1" spc="12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every</a:t>
            </a:r>
            <a:r>
              <a:rPr sz="1500" b="1" spc="2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other</a:t>
            </a:r>
            <a:r>
              <a:rPr sz="1500" b="1" spc="10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week</a:t>
            </a:r>
            <a:r>
              <a:rPr sz="1500" b="1" spc="56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with</a:t>
            </a:r>
            <a:r>
              <a:rPr sz="1500" b="1" spc="6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pregnancy</a:t>
            </a:r>
            <a:r>
              <a:rPr sz="1500" b="1" dirty="0">
                <a:latin typeface="Arial" panose="020B0604020202020204"/>
                <a:cs typeface="Arial" panose="020B0604020202020204"/>
              </a:rPr>
              <a:t>	duration</a:t>
            </a:r>
            <a:r>
              <a:rPr sz="1500" b="1" spc="6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from</a:t>
            </a:r>
            <a:r>
              <a:rPr sz="1500" b="1" spc="71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1500" b="1" spc="34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latin typeface="Arial" panose="020B0604020202020204"/>
                <a:cs typeface="Arial" panose="020B0604020202020204"/>
              </a:rPr>
              <a:t>2</a:t>
            </a:r>
            <a:r>
              <a:rPr sz="1465" b="1" spc="-28" baseline="21000" dirty="0">
                <a:latin typeface="Arial" panose="020B0604020202020204"/>
                <a:cs typeface="Arial" panose="020B0604020202020204"/>
              </a:rPr>
              <a:t>nd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trimester</a:t>
            </a:r>
            <a:r>
              <a:rPr sz="1500" b="1" spc="15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latin typeface="Arial" panose="020B0604020202020204"/>
                <a:cs typeface="Arial" panose="020B0604020202020204"/>
              </a:rPr>
              <a:t>onward.</a:t>
            </a:r>
            <a:endParaRPr sz="150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1543051"/>
            <a:ext cx="3893344" cy="478631"/>
          </a:xfrm>
          <a:custGeom>
            <a:avLst/>
            <a:gdLst/>
            <a:ahLst/>
            <a:cxnLst/>
            <a:rect l="l" t="t" r="r" b="b"/>
            <a:pathLst>
              <a:path w="5191125" h="638175">
                <a:moveTo>
                  <a:pt x="0" y="638175"/>
                </a:moveTo>
                <a:lnTo>
                  <a:pt x="5191125" y="638175"/>
                </a:lnTo>
                <a:lnTo>
                  <a:pt x="5191125" y="0"/>
                </a:lnTo>
                <a:lnTo>
                  <a:pt x="0" y="0"/>
                </a:lnTo>
                <a:lnTo>
                  <a:pt x="0" y="638175"/>
                </a:lnTo>
                <a:close/>
              </a:path>
            </a:pathLst>
          </a:custGeom>
          <a:ln w="38100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pPr defTabSz="685800"/>
            <a:endParaRPr sz="135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6076" y="1474280"/>
            <a:ext cx="3737467" cy="51793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80"/>
              </a:spcBef>
            </a:pPr>
            <a:r>
              <a:rPr spc="-116" dirty="0"/>
              <a:t>Insulin</a:t>
            </a:r>
            <a:r>
              <a:rPr lang="en-US" spc="-116" dirty="0"/>
              <a:t> therapy</a:t>
            </a:r>
            <a:r>
              <a:rPr spc="-323" dirty="0"/>
              <a:t> </a:t>
            </a:r>
            <a:endParaRPr spc="-229" dirty="0"/>
          </a:p>
        </p:txBody>
      </p:sp>
      <p:sp>
        <p:nvSpPr>
          <p:cNvPr id="4" name="object 4"/>
          <p:cNvSpPr txBox="1"/>
          <p:nvPr/>
        </p:nvSpPr>
        <p:spPr>
          <a:xfrm>
            <a:off x="1638109" y="2263235"/>
            <a:ext cx="5391150" cy="3403945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314325" marR="421640" indent="-257175" defTabSz="685800">
              <a:lnSpc>
                <a:spcPct val="102000"/>
              </a:lnSpc>
              <a:spcBef>
                <a:spcPts val="40"/>
              </a:spcBef>
            </a:pPr>
            <a:r>
              <a:rPr b="1" dirty="0">
                <a:latin typeface="Arial" panose="020B0604020202020204"/>
                <a:cs typeface="Arial" panose="020B0604020202020204"/>
              </a:rPr>
              <a:t>The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total</a:t>
            </a:r>
            <a:r>
              <a:rPr b="1" spc="-49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first</a:t>
            </a:r>
            <a:r>
              <a:rPr b="1" spc="-68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dose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of</a:t>
            </a:r>
            <a:r>
              <a:rPr b="1" spc="-41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insulin</a:t>
            </a:r>
            <a:r>
              <a:rPr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is</a:t>
            </a:r>
            <a:r>
              <a:rPr b="1" spc="-53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calculated </a:t>
            </a:r>
            <a:r>
              <a:rPr b="1" dirty="0">
                <a:latin typeface="Arial" panose="020B0604020202020204"/>
                <a:cs typeface="Arial" panose="020B0604020202020204"/>
              </a:rPr>
              <a:t>according</a:t>
            </a:r>
            <a:r>
              <a:rPr b="1" spc="-38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to</a:t>
            </a:r>
            <a:r>
              <a:rPr b="1" spc="-60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the</a:t>
            </a:r>
            <a:r>
              <a:rPr b="1" spc="-64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patient’s</a:t>
            </a:r>
            <a:r>
              <a:rPr b="1" spc="-56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weight</a:t>
            </a:r>
            <a:r>
              <a:rPr b="1" spc="-83" dirty="0"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latin typeface="Arial" panose="020B0604020202020204"/>
                <a:cs typeface="Arial" panose="020B0604020202020204"/>
              </a:rPr>
              <a:t>as</a:t>
            </a:r>
            <a:r>
              <a:rPr b="1" spc="-83" dirty="0"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latin typeface="Arial" panose="020B0604020202020204"/>
                <a:cs typeface="Arial" panose="020B0604020202020204"/>
              </a:rPr>
              <a:t>follow:</a:t>
            </a:r>
            <a:endParaRPr>
              <a:latin typeface="Arial" panose="020B0604020202020204"/>
              <a:cs typeface="Arial" panose="020B0604020202020204"/>
            </a:endParaRPr>
          </a:p>
          <a:p>
            <a:pPr marL="313690" indent="-256540" defTabSz="685800">
              <a:spcBef>
                <a:spcPts val="595"/>
              </a:spcBef>
              <a:buClr>
                <a:srgbClr val="CC0000"/>
              </a:buClr>
              <a:buFont typeface="Arial MT"/>
              <a:buChar char="•"/>
              <a:tabLst>
                <a:tab pos="313690" algn="l"/>
                <a:tab pos="1376045" algn="l"/>
                <a:tab pos="3242310" algn="l"/>
              </a:tabLst>
            </a:pP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b="1" spc="-53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b="1" spc="-8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1</a:t>
            </a:r>
            <a:r>
              <a:rPr sz="1745" b="1" spc="-28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st</a:t>
            </a:r>
            <a:r>
              <a:rPr sz="1745" b="1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	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trimester</a:t>
            </a:r>
            <a:r>
              <a:rPr b="1" spc="-9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..........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	weight</a:t>
            </a:r>
            <a:r>
              <a:rPr b="1" spc="-6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x</a:t>
            </a:r>
            <a:r>
              <a:rPr b="1" spc="-38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0.6</a:t>
            </a:r>
            <a:endParaRPr>
              <a:latin typeface="Arial" panose="020B0604020202020204"/>
              <a:cs typeface="Arial" panose="020B0604020202020204"/>
            </a:endParaRPr>
          </a:p>
          <a:p>
            <a:pPr marL="313690" indent="-256540" defTabSz="685800">
              <a:spcBef>
                <a:spcPts val="450"/>
              </a:spcBef>
              <a:buClr>
                <a:srgbClr val="CC0000"/>
              </a:buClr>
              <a:buFont typeface="Arial MT"/>
              <a:buChar char="•"/>
              <a:tabLst>
                <a:tab pos="313690" algn="l"/>
                <a:tab pos="1426210" algn="l"/>
                <a:tab pos="3042285" algn="l"/>
              </a:tabLst>
            </a:pP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b="1" spc="-4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b="1" spc="-4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2</a:t>
            </a:r>
            <a:r>
              <a:rPr sz="1745" b="1" spc="-28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nd</a:t>
            </a:r>
            <a:r>
              <a:rPr sz="1745" b="1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	</a:t>
            </a:r>
            <a:r>
              <a:rPr b="1" spc="-8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trimester........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	weight</a:t>
            </a:r>
            <a:r>
              <a:rPr b="1" spc="-64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x</a:t>
            </a:r>
            <a:r>
              <a:rPr b="1" spc="-9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0.7</a:t>
            </a:r>
            <a:endParaRPr>
              <a:latin typeface="Arial" panose="020B0604020202020204"/>
              <a:cs typeface="Arial" panose="020B0604020202020204"/>
            </a:endParaRPr>
          </a:p>
          <a:p>
            <a:pPr marL="313690" indent="-256540" defTabSz="685800">
              <a:spcBef>
                <a:spcPts val="450"/>
              </a:spcBef>
              <a:buClr>
                <a:srgbClr val="CC0000"/>
              </a:buClr>
              <a:buFont typeface="Arial MT"/>
              <a:buChar char="•"/>
              <a:tabLst>
                <a:tab pos="313690" algn="l"/>
              </a:tabLst>
            </a:pP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b="1" spc="-38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b="1" spc="-4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3</a:t>
            </a:r>
            <a:r>
              <a:rPr sz="1745" b="1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rd</a:t>
            </a:r>
            <a:r>
              <a:rPr sz="1745" b="1" spc="326" baseline="22000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trimester...........</a:t>
            </a:r>
            <a:r>
              <a:rPr b="1" spc="-7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weight</a:t>
            </a:r>
            <a:r>
              <a:rPr b="1" spc="-53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x</a:t>
            </a:r>
            <a:r>
              <a:rPr b="1" spc="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19" dirty="0">
                <a:solidFill>
                  <a:srgbClr val="205F9A"/>
                </a:solidFill>
                <a:latin typeface="Arial" panose="020B0604020202020204"/>
                <a:cs typeface="Arial" panose="020B0604020202020204"/>
              </a:rPr>
              <a:t>0.8</a:t>
            </a:r>
            <a:endParaRPr>
              <a:latin typeface="Arial" panose="020B0604020202020204"/>
              <a:cs typeface="Arial" panose="020B0604020202020204"/>
            </a:endParaRPr>
          </a:p>
          <a:p>
            <a:pPr defTabSz="685800">
              <a:spcBef>
                <a:spcPts val="995"/>
              </a:spcBef>
              <a:buFont typeface="Arial MT"/>
              <a:buChar char="•"/>
            </a:pPr>
            <a:endParaRPr>
              <a:latin typeface="Arial" panose="020B0604020202020204"/>
              <a:cs typeface="Arial" panose="020B0604020202020204"/>
            </a:endParaRPr>
          </a:p>
          <a:p>
            <a:pPr marL="57150" defTabSz="685800"/>
            <a:r>
              <a:rPr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How</a:t>
            </a:r>
            <a:r>
              <a:rPr b="1" spc="-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b="1" spc="-23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check if</a:t>
            </a:r>
            <a:r>
              <a:rPr b="1" spc="-19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GDM</a:t>
            </a:r>
            <a:r>
              <a:rPr b="1" spc="-23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is</a:t>
            </a:r>
            <a:r>
              <a:rPr b="1" spc="-23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controlled?</a:t>
            </a:r>
            <a:endParaRPr>
              <a:latin typeface="Arial" panose="020B0604020202020204"/>
              <a:cs typeface="Arial" panose="020B0604020202020204"/>
            </a:endParaRPr>
          </a:p>
          <a:p>
            <a:pPr marL="57150" defTabSz="685800">
              <a:spcBef>
                <a:spcPts val="460"/>
              </a:spcBef>
            </a:pP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Clinically</a:t>
            </a:r>
            <a:r>
              <a:rPr sz="1500" b="1" spc="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19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by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313690" indent="-256540" defTabSz="685800">
              <a:spcBef>
                <a:spcPts val="450"/>
              </a:spcBef>
              <a:buClr>
                <a:srgbClr val="CC0000"/>
              </a:buClr>
              <a:buFont typeface="Arial MT"/>
              <a:buChar char="•"/>
              <a:tabLst>
                <a:tab pos="313690" algn="l"/>
              </a:tabLst>
            </a:pPr>
            <a:r>
              <a:rPr sz="1500"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Polyhydramnios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314325" marR="13335" indent="-257175" defTabSz="685800"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14325" algn="l"/>
              </a:tabLst>
            </a:pP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Macrosomia</a:t>
            </a:r>
            <a:r>
              <a:rPr sz="1500" b="1" spc="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(organomegaly</a:t>
            </a:r>
            <a:r>
              <a:rPr sz="1500" b="1" spc="1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occurs</a:t>
            </a:r>
            <a:r>
              <a:rPr sz="1500" b="1" spc="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at</a:t>
            </a:r>
            <a:r>
              <a:rPr sz="1500" b="1" spc="-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all</a:t>
            </a:r>
            <a:r>
              <a:rPr sz="1500"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organs</a:t>
            </a:r>
            <a:r>
              <a:rPr sz="1500" b="1" spc="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except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brain so</a:t>
            </a:r>
            <a:r>
              <a:rPr sz="1500" b="1" spc="-6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AC</a:t>
            </a:r>
            <a:r>
              <a:rPr sz="1500" b="1" spc="-4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&gt;</a:t>
            </a:r>
            <a:r>
              <a:rPr sz="1500" b="1" spc="-1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BPD</a:t>
            </a:r>
            <a:r>
              <a:rPr sz="1500" b="1" spc="-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38" dirty="0">
                <a:solidFill>
                  <a:srgbClr val="00AF50"/>
                </a:solidFill>
                <a:latin typeface="Arial" panose="020B0604020202020204"/>
                <a:cs typeface="Arial" panose="020B0604020202020204"/>
              </a:rPr>
              <a:t>)</a:t>
            </a:r>
            <a:endParaRPr sz="15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0151" y="1485909"/>
            <a:ext cx="5765006" cy="500137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3880"/>
              </a:lnSpc>
            </a:pPr>
            <a:r>
              <a:rPr dirty="0"/>
              <a:t>Use</a:t>
            </a:r>
            <a:r>
              <a:rPr spc="-379" dirty="0"/>
              <a:t> </a:t>
            </a:r>
            <a:r>
              <a:rPr spc="-199" dirty="0"/>
              <a:t>of</a:t>
            </a:r>
            <a:r>
              <a:rPr spc="-344" dirty="0"/>
              <a:t> </a:t>
            </a:r>
            <a:r>
              <a:rPr spc="-153" dirty="0"/>
              <a:t>Oral</a:t>
            </a:r>
            <a:r>
              <a:rPr spc="-363" dirty="0"/>
              <a:t> </a:t>
            </a:r>
            <a:r>
              <a:rPr spc="-146" dirty="0"/>
              <a:t>Hypoglycemic</a:t>
            </a:r>
            <a:r>
              <a:rPr spc="-330" dirty="0"/>
              <a:t> </a:t>
            </a:r>
            <a:r>
              <a:rPr spc="-8" dirty="0"/>
              <a:t>Agents</a:t>
            </a:r>
            <a:endParaRPr spc="-8" dirty="0"/>
          </a:p>
        </p:txBody>
      </p:sp>
      <p:sp>
        <p:nvSpPr>
          <p:cNvPr id="3" name="object 3"/>
          <p:cNvSpPr txBox="1"/>
          <p:nvPr/>
        </p:nvSpPr>
        <p:spPr>
          <a:xfrm>
            <a:off x="1190815" y="2404281"/>
            <a:ext cx="5833110" cy="2648482"/>
          </a:xfrm>
          <a:prstGeom prst="rect">
            <a:avLst/>
          </a:prstGeom>
        </p:spPr>
        <p:txBody>
          <a:bodyPr vert="horz" wrap="square" lIns="0" tIns="44768" rIns="0" bIns="0" rtlCol="0">
            <a:spAutoFit/>
          </a:bodyPr>
          <a:lstStyle/>
          <a:p>
            <a:pPr marL="275590" indent="-257175" defTabSz="685800">
              <a:spcBef>
                <a:spcPts val="355"/>
              </a:spcBef>
              <a:buClr>
                <a:srgbClr val="CC0000"/>
              </a:buClr>
              <a:buFont typeface="Arial MT"/>
              <a:buChar char="•"/>
              <a:tabLst>
                <a:tab pos="275590" algn="l"/>
              </a:tabLst>
            </a:pPr>
            <a:r>
              <a:rPr sz="1500" b="1" spc="-8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Glyburide</a:t>
            </a:r>
            <a:r>
              <a:rPr sz="1500" b="1" spc="-49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38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: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171450" indent="-161925" defTabSz="685800">
              <a:spcBef>
                <a:spcPts val="280"/>
              </a:spcBef>
              <a:buFontTx/>
              <a:buChar char="-"/>
              <a:tabLst>
                <a:tab pos="171450" algn="l"/>
              </a:tabLst>
            </a:pPr>
            <a:r>
              <a:rPr sz="1500" dirty="0">
                <a:latin typeface="Arial MT"/>
                <a:cs typeface="Arial MT"/>
              </a:rPr>
              <a:t>maternal</a:t>
            </a:r>
            <a:r>
              <a:rPr sz="1500" spc="-2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use</a:t>
            </a:r>
            <a:r>
              <a:rPr sz="1500" spc="-5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glyburide</a:t>
            </a:r>
            <a:r>
              <a:rPr sz="1500" spc="-4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was</a:t>
            </a:r>
            <a:r>
              <a:rPr sz="1500" spc="-3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not</a:t>
            </a:r>
            <a:r>
              <a:rPr sz="1500" spc="-3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associated</a:t>
            </a:r>
            <a:r>
              <a:rPr sz="1500" spc="-7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with</a:t>
            </a:r>
            <a:r>
              <a:rPr sz="1500" spc="-4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</a:t>
            </a:r>
            <a:r>
              <a:rPr sz="1500" spc="-1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excess</a:t>
            </a:r>
            <a:r>
              <a:rPr sz="1500" spc="-2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risk</a:t>
            </a:r>
            <a:r>
              <a:rPr sz="1500" spc="-56" dirty="0">
                <a:latin typeface="Arial MT"/>
                <a:cs typeface="Arial MT"/>
              </a:rPr>
              <a:t> </a:t>
            </a:r>
            <a:r>
              <a:rPr sz="1500" spc="-19" dirty="0">
                <a:latin typeface="Arial MT"/>
                <a:cs typeface="Arial MT"/>
              </a:rPr>
              <a:t>of</a:t>
            </a:r>
            <a:endParaRPr sz="1500" dirty="0">
              <a:latin typeface="Arial MT"/>
              <a:cs typeface="Arial MT"/>
            </a:endParaRPr>
          </a:p>
          <a:p>
            <a:pPr marL="171450" defTabSz="685800">
              <a:spcBef>
                <a:spcPts val="20"/>
              </a:spcBef>
            </a:pPr>
            <a:r>
              <a:rPr sz="1500" dirty="0">
                <a:latin typeface="Arial MT"/>
                <a:cs typeface="Arial MT"/>
              </a:rPr>
              <a:t>neonatal</a:t>
            </a:r>
            <a:r>
              <a:rPr sz="1500" spc="-9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hypoglycemia</a:t>
            </a:r>
            <a:r>
              <a:rPr sz="1500" spc="-8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or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congenital</a:t>
            </a:r>
            <a:r>
              <a:rPr sz="1500" spc="-86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anomalies.</a:t>
            </a:r>
            <a:endParaRPr sz="1500" dirty="0">
              <a:latin typeface="Arial MT"/>
              <a:cs typeface="Arial MT"/>
            </a:endParaRPr>
          </a:p>
          <a:p>
            <a:pPr marL="170815" lvl="1" indent="-104140" defTabSz="685800">
              <a:spcBef>
                <a:spcPts val="415"/>
              </a:spcBef>
              <a:buFontTx/>
              <a:buChar char="-"/>
              <a:tabLst>
                <a:tab pos="170815" algn="l"/>
              </a:tabLst>
            </a:pPr>
            <a:r>
              <a:rPr sz="1500" dirty="0">
                <a:latin typeface="Arial MT"/>
                <a:cs typeface="Arial MT"/>
              </a:rPr>
              <a:t>minimal</a:t>
            </a:r>
            <a:r>
              <a:rPr sz="1500" spc="-6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transport</a:t>
            </a:r>
            <a:r>
              <a:rPr sz="1500" spc="-7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across</a:t>
            </a:r>
            <a:r>
              <a:rPr sz="1500" spc="-4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the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human</a:t>
            </a:r>
            <a:r>
              <a:rPr sz="1500" spc="-60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placenta.</a:t>
            </a:r>
            <a:endParaRPr sz="1500" dirty="0">
              <a:latin typeface="Arial MT"/>
              <a:cs typeface="Arial MT"/>
            </a:endParaRPr>
          </a:p>
          <a:p>
            <a:pPr marL="170815" lvl="1" indent="-104140" defTabSz="685800">
              <a:spcBef>
                <a:spcPts val="380"/>
              </a:spcBef>
              <a:buFontTx/>
              <a:buChar char="-"/>
              <a:tabLst>
                <a:tab pos="170815" algn="l"/>
              </a:tabLst>
            </a:pPr>
            <a:r>
              <a:rPr sz="1500" dirty="0">
                <a:latin typeface="Arial MT"/>
                <a:cs typeface="Arial MT"/>
              </a:rPr>
              <a:t>glyburide</a:t>
            </a:r>
            <a:r>
              <a:rPr sz="1500" spc="-3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should</a:t>
            </a:r>
            <a:r>
              <a:rPr sz="1500" spc="-6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taken</a:t>
            </a:r>
            <a:r>
              <a:rPr sz="1500" spc="-6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at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least</a:t>
            </a:r>
            <a:r>
              <a:rPr sz="1500" spc="-5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30</a:t>
            </a:r>
            <a:r>
              <a:rPr sz="1500" spc="-1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minutes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before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</a:t>
            </a:r>
            <a:r>
              <a:rPr sz="1500" spc="-23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meal.</a:t>
            </a:r>
            <a:endParaRPr sz="1500" dirty="0">
              <a:latin typeface="Arial MT"/>
              <a:cs typeface="Arial MT"/>
            </a:endParaRPr>
          </a:p>
          <a:p>
            <a:pPr defTabSz="685800">
              <a:spcBef>
                <a:spcPts val="75"/>
              </a:spcBef>
            </a:pPr>
            <a:endParaRPr sz="1500" dirty="0">
              <a:latin typeface="Arial MT"/>
              <a:cs typeface="Arial MT"/>
            </a:endParaRPr>
          </a:p>
          <a:p>
            <a:pPr marL="275590" indent="-257175" defTabSz="685800">
              <a:buClr>
                <a:srgbClr val="CC0000"/>
              </a:buClr>
              <a:buFont typeface="Arial MT"/>
              <a:buChar char="•"/>
              <a:tabLst>
                <a:tab pos="275590" algn="l"/>
              </a:tabLst>
            </a:pPr>
            <a:r>
              <a:rPr sz="1500" b="1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Metformin</a:t>
            </a:r>
            <a:r>
              <a:rPr sz="1500" b="1" spc="-86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38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: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170815" lvl="1" indent="-104140" defTabSz="685800">
              <a:spcBef>
                <a:spcPts val="295"/>
              </a:spcBef>
              <a:buFontTx/>
              <a:buChar char="-"/>
              <a:tabLst>
                <a:tab pos="170815" algn="l"/>
              </a:tabLst>
            </a:pPr>
            <a:r>
              <a:rPr sz="1500" dirty="0">
                <a:latin typeface="Arial MT"/>
                <a:cs typeface="Arial MT"/>
              </a:rPr>
              <a:t>equivalent</a:t>
            </a:r>
            <a:r>
              <a:rPr sz="1500" spc="-9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to</a:t>
            </a:r>
            <a:r>
              <a:rPr sz="1500" spc="-1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insulin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effectiveness.</a:t>
            </a:r>
            <a:endParaRPr sz="1500" dirty="0">
              <a:latin typeface="Arial MT"/>
              <a:cs typeface="Arial MT"/>
            </a:endParaRPr>
          </a:p>
          <a:p>
            <a:pPr marL="170815" lvl="1" indent="-104140" defTabSz="685800">
              <a:spcBef>
                <a:spcPts val="380"/>
              </a:spcBef>
              <a:buFontTx/>
              <a:buChar char="-"/>
              <a:tabLst>
                <a:tab pos="170815" algn="l"/>
              </a:tabLst>
            </a:pPr>
            <a:r>
              <a:rPr sz="1500" dirty="0">
                <a:latin typeface="Arial MT"/>
                <a:cs typeface="Arial MT"/>
              </a:rPr>
              <a:t>Recommended</a:t>
            </a:r>
            <a:r>
              <a:rPr sz="1500" spc="-6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dosing</a:t>
            </a:r>
            <a:r>
              <a:rPr sz="1500" spc="-7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begins</a:t>
            </a:r>
            <a:r>
              <a:rPr sz="1500" spc="-7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with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spc="-15" dirty="0">
                <a:highlight>
                  <a:srgbClr val="FFFF00"/>
                </a:highlight>
                <a:latin typeface="Arial MT"/>
                <a:cs typeface="Arial MT"/>
              </a:rPr>
              <a:t>500</a:t>
            </a:r>
            <a:r>
              <a:rPr sz="1500" spc="-10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sz="1500" dirty="0">
                <a:highlight>
                  <a:srgbClr val="FFFF00"/>
                </a:highlight>
                <a:latin typeface="Arial MT"/>
                <a:cs typeface="Arial MT"/>
              </a:rPr>
              <a:t>mg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twice</a:t>
            </a:r>
            <a:r>
              <a:rPr sz="1500" spc="-71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daily.</a:t>
            </a:r>
            <a:endParaRPr sz="1500" dirty="0">
              <a:latin typeface="Arial MT"/>
              <a:cs typeface="Arial MT"/>
            </a:endParaRPr>
          </a:p>
          <a:p>
            <a:pPr marL="170815" lvl="1" indent="-104140" defTabSz="685800">
              <a:spcBef>
                <a:spcPts val="370"/>
              </a:spcBef>
              <a:buFontTx/>
              <a:buChar char="-"/>
              <a:tabLst>
                <a:tab pos="170815" algn="l"/>
              </a:tabLst>
            </a:pPr>
            <a:r>
              <a:rPr sz="1500" dirty="0">
                <a:latin typeface="Arial MT"/>
                <a:cs typeface="Arial MT"/>
              </a:rPr>
              <a:t>crosses</a:t>
            </a:r>
            <a:r>
              <a:rPr sz="1500" spc="-7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the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placenta.</a:t>
            </a:r>
            <a:endParaRPr sz="15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3050" y="1485909"/>
            <a:ext cx="5700713" cy="500137"/>
          </a:xfrm>
          <a:prstGeom prst="rect">
            <a:avLst/>
          </a:prstGeom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3885"/>
              </a:lnSpc>
            </a:pPr>
            <a:r>
              <a:rPr dirty="0"/>
              <a:t>Use</a:t>
            </a:r>
            <a:r>
              <a:rPr spc="-375" dirty="0"/>
              <a:t> </a:t>
            </a:r>
            <a:r>
              <a:rPr spc="-199" dirty="0"/>
              <a:t>of</a:t>
            </a:r>
            <a:r>
              <a:rPr spc="-341" dirty="0"/>
              <a:t> </a:t>
            </a:r>
            <a:r>
              <a:rPr spc="-153" dirty="0"/>
              <a:t>Oral</a:t>
            </a:r>
            <a:r>
              <a:rPr spc="-360" dirty="0"/>
              <a:t> </a:t>
            </a:r>
            <a:r>
              <a:rPr spc="-146" dirty="0"/>
              <a:t>Hypoglycemic</a:t>
            </a:r>
            <a:r>
              <a:rPr spc="-368" dirty="0"/>
              <a:t> </a:t>
            </a:r>
            <a:r>
              <a:rPr spc="-38" dirty="0"/>
              <a:t>Agents</a:t>
            </a:r>
            <a:endParaRPr spc="-38" dirty="0"/>
          </a:p>
        </p:txBody>
      </p:sp>
      <p:sp>
        <p:nvSpPr>
          <p:cNvPr id="3" name="object 3"/>
          <p:cNvSpPr txBox="1"/>
          <p:nvPr/>
        </p:nvSpPr>
        <p:spPr>
          <a:xfrm>
            <a:off x="1551147" y="2389899"/>
            <a:ext cx="5962174" cy="1827423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266065" indent="-256540" defTabSz="685800">
              <a:spcBef>
                <a:spcPts val="450"/>
              </a:spcBef>
              <a:buClr>
                <a:srgbClr val="242473"/>
              </a:buClr>
              <a:buFont typeface="Arial MT"/>
              <a:buChar char="•"/>
              <a:tabLst>
                <a:tab pos="266065" algn="l"/>
              </a:tabLst>
            </a:pPr>
            <a:r>
              <a:rPr sz="1500" b="1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α-Glucosidase</a:t>
            </a:r>
            <a:r>
              <a:rPr sz="1500" b="1" spc="-101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500" b="1" spc="-8" dirty="0">
                <a:solidFill>
                  <a:srgbClr val="C00000"/>
                </a:solidFill>
                <a:latin typeface="Arial" panose="020B0604020202020204"/>
                <a:cs typeface="Arial" panose="020B0604020202020204"/>
              </a:rPr>
              <a:t>Inhibitors:</a:t>
            </a:r>
            <a:endParaRPr sz="1500" dirty="0">
              <a:latin typeface="Arial" panose="020B0604020202020204"/>
              <a:cs typeface="Arial" panose="020B0604020202020204"/>
            </a:endParaRPr>
          </a:p>
          <a:p>
            <a:pPr marL="9525" marR="280670" defTabSz="685800">
              <a:spcBef>
                <a:spcPts val="380"/>
              </a:spcBef>
            </a:pPr>
            <a:r>
              <a:rPr sz="1500" dirty="0">
                <a:latin typeface="Arial MT"/>
                <a:cs typeface="Arial MT"/>
              </a:rPr>
              <a:t>-inhibit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pancreatic</a:t>
            </a:r>
            <a:r>
              <a:rPr sz="1500" spc="-64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amylase</a:t>
            </a:r>
            <a:r>
              <a:rPr sz="1500" spc="-5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and</a:t>
            </a:r>
            <a:r>
              <a:rPr sz="1500" spc="-68" dirty="0">
                <a:latin typeface="Arial MT"/>
                <a:cs typeface="Arial MT"/>
              </a:rPr>
              <a:t> </a:t>
            </a:r>
            <a:r>
              <a:rPr sz="1500" spc="-323" dirty="0">
                <a:latin typeface="Arial MT"/>
                <a:cs typeface="Arial MT"/>
              </a:rPr>
              <a:t>α-</a:t>
            </a:r>
            <a:r>
              <a:rPr sz="1500" dirty="0">
                <a:latin typeface="Arial MT"/>
                <a:cs typeface="Arial MT"/>
              </a:rPr>
              <a:t>glucosidase</a:t>
            </a:r>
            <a:r>
              <a:rPr sz="1500" spc="-3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enzymes</a:t>
            </a:r>
            <a:r>
              <a:rPr sz="1500" spc="-2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the</a:t>
            </a:r>
            <a:r>
              <a:rPr sz="1500" spc="-45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small intestine.</a:t>
            </a:r>
            <a:endParaRPr sz="1500" dirty="0">
              <a:latin typeface="Arial MT"/>
              <a:cs typeface="Arial MT"/>
            </a:endParaRPr>
          </a:p>
          <a:p>
            <a:pPr marL="9525" marR="598170" defTabSz="685800">
              <a:spcBef>
                <a:spcPts val="370"/>
              </a:spcBef>
              <a:tabLst>
                <a:tab pos="3497580" algn="l"/>
              </a:tabLst>
            </a:pPr>
            <a:r>
              <a:rPr sz="1500" dirty="0">
                <a:latin typeface="Arial MT"/>
                <a:cs typeface="Arial MT"/>
              </a:rPr>
              <a:t>-delaying</a:t>
            </a:r>
            <a:r>
              <a:rPr sz="1500" spc="-5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cleavage</a:t>
            </a:r>
            <a:r>
              <a:rPr sz="1500" spc="-2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-8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complex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sugars</a:t>
            </a:r>
            <a:r>
              <a:rPr sz="1500" spc="-86" dirty="0">
                <a:latin typeface="Arial MT"/>
                <a:cs typeface="Arial MT"/>
              </a:rPr>
              <a:t> </a:t>
            </a:r>
            <a:r>
              <a:rPr sz="1500" spc="-19" dirty="0">
                <a:latin typeface="Arial MT"/>
                <a:cs typeface="Arial MT"/>
              </a:rPr>
              <a:t>to</a:t>
            </a:r>
            <a:r>
              <a:rPr sz="1500" dirty="0">
                <a:latin typeface="Arial MT"/>
                <a:cs typeface="Arial MT"/>
              </a:rPr>
              <a:t>	monosaccharides</a:t>
            </a:r>
            <a:r>
              <a:rPr sz="1500" spc="-68" dirty="0">
                <a:latin typeface="Arial MT"/>
                <a:cs typeface="Arial MT"/>
              </a:rPr>
              <a:t> </a:t>
            </a:r>
            <a:r>
              <a:rPr sz="1500" spc="-19" dirty="0">
                <a:latin typeface="Arial MT"/>
                <a:cs typeface="Arial MT"/>
              </a:rPr>
              <a:t>and </a:t>
            </a:r>
            <a:r>
              <a:rPr sz="1500" dirty="0">
                <a:latin typeface="Arial MT"/>
                <a:cs typeface="Arial MT"/>
              </a:rPr>
              <a:t>reducing</a:t>
            </a:r>
            <a:r>
              <a:rPr sz="1500" spc="-53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the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increase</a:t>
            </a:r>
            <a:r>
              <a:rPr sz="1500" spc="-4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-6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blood glucose</a:t>
            </a:r>
            <a:r>
              <a:rPr sz="1500" spc="-5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levels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after</a:t>
            </a:r>
            <a:r>
              <a:rPr sz="1500" spc="-4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meal.</a:t>
            </a:r>
            <a:endParaRPr sz="1500" dirty="0">
              <a:latin typeface="Arial MT"/>
              <a:cs typeface="Arial MT"/>
            </a:endParaRPr>
          </a:p>
          <a:p>
            <a:pPr marL="9525" marR="3810" defTabSz="685800">
              <a:spcBef>
                <a:spcPts val="380"/>
              </a:spcBef>
              <a:tabLst>
                <a:tab pos="3399790" algn="l"/>
              </a:tabLst>
            </a:pPr>
            <a:r>
              <a:rPr sz="1500" dirty="0">
                <a:latin typeface="Arial MT"/>
                <a:cs typeface="Arial MT"/>
              </a:rPr>
              <a:t>-Acarbose</a:t>
            </a:r>
            <a:r>
              <a:rPr sz="1500" spc="-56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is</a:t>
            </a:r>
            <a:r>
              <a:rPr sz="1500" spc="1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given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before</a:t>
            </a:r>
            <a:r>
              <a:rPr sz="1500" spc="-6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meals,</a:t>
            </a:r>
            <a:r>
              <a:rPr sz="1500" spc="-8" dirty="0">
                <a:latin typeface="Arial MT"/>
                <a:cs typeface="Arial MT"/>
              </a:rPr>
              <a:t> initially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oral</a:t>
            </a:r>
            <a:r>
              <a:rPr sz="1500" spc="-41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dose</a:t>
            </a:r>
            <a:r>
              <a:rPr sz="1500" spc="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8" dirty="0">
                <a:latin typeface="Arial MT"/>
                <a:cs typeface="Arial MT"/>
              </a:rPr>
              <a:t> </a:t>
            </a:r>
            <a:r>
              <a:rPr sz="1500" spc="-26" dirty="0">
                <a:highlight>
                  <a:srgbClr val="FFFF00"/>
                </a:highlight>
                <a:latin typeface="Arial MT"/>
                <a:cs typeface="Arial MT"/>
              </a:rPr>
              <a:t>25</a:t>
            </a:r>
            <a:r>
              <a:rPr sz="1500" spc="-101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sz="1500" dirty="0">
                <a:highlight>
                  <a:srgbClr val="FFFF00"/>
                </a:highlight>
                <a:latin typeface="Arial MT"/>
                <a:cs typeface="Arial MT"/>
              </a:rPr>
              <a:t>m</a:t>
            </a:r>
            <a:r>
              <a:rPr sz="1500" dirty="0">
                <a:latin typeface="Arial MT"/>
                <a:cs typeface="Arial MT"/>
              </a:rPr>
              <a:t>g</a:t>
            </a:r>
            <a:r>
              <a:rPr sz="1500" spc="-64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three </a:t>
            </a:r>
            <a:r>
              <a:rPr sz="1500" dirty="0">
                <a:latin typeface="Arial MT"/>
                <a:cs typeface="Arial MT"/>
              </a:rPr>
              <a:t>times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daily</a:t>
            </a:r>
            <a:r>
              <a:rPr sz="1500" spc="-3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up</a:t>
            </a:r>
            <a:r>
              <a:rPr sz="1500" spc="-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to</a:t>
            </a:r>
            <a:r>
              <a:rPr sz="1500" spc="-68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</a:t>
            </a:r>
            <a:r>
              <a:rPr sz="1500" spc="-34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maximum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8" dirty="0">
                <a:latin typeface="Arial MT"/>
                <a:cs typeface="Arial MT"/>
              </a:rPr>
              <a:t> </a:t>
            </a:r>
            <a:r>
              <a:rPr sz="1500" spc="-15" dirty="0">
                <a:highlight>
                  <a:srgbClr val="FFFF00"/>
                </a:highlight>
                <a:latin typeface="Arial MT"/>
                <a:cs typeface="Arial MT"/>
              </a:rPr>
              <a:t>100</a:t>
            </a:r>
            <a:r>
              <a:rPr sz="1500" spc="-9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sz="1500" spc="-19" dirty="0">
                <a:highlight>
                  <a:srgbClr val="FFFF00"/>
                </a:highlight>
                <a:latin typeface="Arial MT"/>
                <a:cs typeface="Arial MT"/>
              </a:rPr>
              <a:t>mg</a:t>
            </a:r>
            <a:r>
              <a:rPr sz="1500" dirty="0">
                <a:latin typeface="Arial MT"/>
                <a:cs typeface="Arial MT"/>
              </a:rPr>
              <a:t>	three</a:t>
            </a:r>
            <a:r>
              <a:rPr sz="1500" spc="-49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times</a:t>
            </a:r>
            <a:r>
              <a:rPr sz="1500" spc="-71" dirty="0">
                <a:latin typeface="Arial MT"/>
                <a:cs typeface="Arial MT"/>
              </a:rPr>
              <a:t> </a:t>
            </a:r>
            <a:r>
              <a:rPr sz="1500" spc="-8" dirty="0">
                <a:latin typeface="Arial MT"/>
                <a:cs typeface="Arial MT"/>
              </a:rPr>
              <a:t>daily.</a:t>
            </a:r>
            <a:endParaRPr sz="15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2657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712787" y="341375"/>
            <a:ext cx="7727950" cy="5584825"/>
            <a:chOff x="712787" y="341375"/>
            <a:chExt cx="7727950" cy="5584825"/>
          </a:xfrm>
        </p:grpSpPr>
        <p:sp>
          <p:nvSpPr>
            <p:cNvPr id="4" name="object 4"/>
            <p:cNvSpPr/>
            <p:nvPr/>
          </p:nvSpPr>
          <p:spPr>
            <a:xfrm>
              <a:off x="728662" y="1566862"/>
              <a:ext cx="7696200" cy="4343400"/>
            </a:xfrm>
            <a:custGeom>
              <a:avLst/>
              <a:gdLst/>
              <a:ahLst/>
              <a:cxnLst/>
              <a:rect l="l" t="t" r="r" b="b"/>
              <a:pathLst>
                <a:path w="7696200" h="4343400">
                  <a:moveTo>
                    <a:pt x="7696200" y="0"/>
                  </a:moveTo>
                  <a:lnTo>
                    <a:pt x="0" y="0"/>
                  </a:lnTo>
                  <a:lnTo>
                    <a:pt x="0" y="4343400"/>
                  </a:lnTo>
                  <a:lnTo>
                    <a:pt x="7696200" y="434340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8662" y="1566862"/>
              <a:ext cx="7696200" cy="4343400"/>
            </a:xfrm>
            <a:custGeom>
              <a:avLst/>
              <a:gdLst/>
              <a:ahLst/>
              <a:cxnLst/>
              <a:rect l="l" t="t" r="r" b="b"/>
              <a:pathLst>
                <a:path w="7696200" h="4343400">
                  <a:moveTo>
                    <a:pt x="0" y="4343400"/>
                  </a:moveTo>
                  <a:lnTo>
                    <a:pt x="7696200" y="434340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4343400"/>
                  </a:lnTo>
                  <a:close/>
                </a:path>
              </a:pathLst>
            </a:custGeom>
            <a:ln w="3175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81225" y="357250"/>
              <a:ext cx="5791200" cy="1190625"/>
            </a:xfrm>
            <a:custGeom>
              <a:avLst/>
              <a:gdLst/>
              <a:ahLst/>
              <a:cxnLst/>
              <a:rect l="l" t="t" r="r" b="b"/>
              <a:pathLst>
                <a:path w="5791200" h="1190625">
                  <a:moveTo>
                    <a:pt x="0" y="1190625"/>
                  </a:moveTo>
                  <a:lnTo>
                    <a:pt x="5791200" y="1190625"/>
                  </a:lnTo>
                  <a:lnTo>
                    <a:pt x="5791200" y="0"/>
                  </a:lnTo>
                  <a:lnTo>
                    <a:pt x="0" y="0"/>
                  </a:lnTo>
                  <a:lnTo>
                    <a:pt x="0" y="1190625"/>
                  </a:lnTo>
                  <a:close/>
                </a:path>
              </a:pathLst>
            </a:custGeom>
            <a:ln w="3175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46691" y="394629"/>
            <a:ext cx="7764652" cy="744947"/>
          </a:xfrm>
          <a:prstGeom prst="rect">
            <a:avLst/>
          </a:prstGeom>
        </p:spPr>
        <p:txBody>
          <a:bodyPr vert="horz" wrap="square" lIns="0" tIns="234822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130"/>
              </a:spcBef>
            </a:pPr>
            <a:r>
              <a:rPr sz="3200" spc="310" dirty="0"/>
              <a:t>CORTICOSTEROIDS</a:t>
            </a:r>
            <a:r>
              <a:rPr sz="3200" spc="385" dirty="0"/>
              <a:t> </a:t>
            </a:r>
            <a:r>
              <a:rPr sz="3200" spc="275" dirty="0"/>
              <a:t>IN</a:t>
            </a:r>
            <a:r>
              <a:rPr sz="3200" spc="385" dirty="0"/>
              <a:t> </a:t>
            </a:r>
            <a:r>
              <a:rPr sz="3200" spc="375" dirty="0"/>
              <a:t>GDM</a:t>
            </a:r>
            <a:endParaRPr sz="3200" spc="375" dirty="0"/>
          </a:p>
        </p:txBody>
      </p:sp>
      <p:pic>
        <p:nvPicPr>
          <p:cNvPr id="8" name="object 8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838200" y="1571625"/>
            <a:ext cx="7467600" cy="429577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9901" y="1299273"/>
            <a:ext cx="410210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405" dirty="0"/>
              <a:t>GDM</a:t>
            </a:r>
            <a:r>
              <a:rPr spc="375" dirty="0"/>
              <a:t> </a:t>
            </a:r>
            <a:r>
              <a:rPr spc="325" dirty="0"/>
              <a:t>COMPLICATIONS</a:t>
            </a:r>
            <a:endParaRPr spc="325" dirty="0"/>
          </a:p>
        </p:txBody>
      </p:sp>
      <p:sp>
        <p:nvSpPr>
          <p:cNvPr id="3" name="object 3"/>
          <p:cNvSpPr/>
          <p:nvPr/>
        </p:nvSpPr>
        <p:spPr>
          <a:xfrm>
            <a:off x="728662" y="2690876"/>
            <a:ext cx="3600450" cy="466725"/>
          </a:xfrm>
          <a:custGeom>
            <a:avLst/>
            <a:gdLst/>
            <a:ahLst/>
            <a:cxnLst/>
            <a:rect l="l" t="t" r="r" b="b"/>
            <a:pathLst>
              <a:path w="3600450" h="466725">
                <a:moveTo>
                  <a:pt x="0" y="466725"/>
                </a:moveTo>
                <a:lnTo>
                  <a:pt x="3600450" y="466725"/>
                </a:lnTo>
                <a:lnTo>
                  <a:pt x="3600450" y="0"/>
                </a:lnTo>
                <a:lnTo>
                  <a:pt x="0" y="0"/>
                </a:lnTo>
                <a:lnTo>
                  <a:pt x="0" y="466725"/>
                </a:lnTo>
                <a:close/>
              </a:path>
            </a:pathLst>
          </a:custGeom>
          <a:ln w="12700">
            <a:solidFill>
              <a:srgbClr val="9BAE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8662" y="2690876"/>
            <a:ext cx="3600450" cy="466725"/>
          </a:xfrm>
          <a:prstGeom prst="rect">
            <a:avLst/>
          </a:prstGeom>
          <a:solidFill>
            <a:srgbClr val="9BAEB5"/>
          </a:solidFill>
        </p:spPr>
        <p:txBody>
          <a:bodyPr vert="horz" wrap="square" lIns="0" tIns="90170" rIns="0" bIns="0" rtlCol="0">
            <a:spAutoFit/>
          </a:bodyPr>
          <a:lstStyle/>
          <a:p>
            <a:pPr marL="1012190">
              <a:lnSpc>
                <a:spcPct val="100000"/>
              </a:lnSpc>
              <a:spcBef>
                <a:spcPts val="710"/>
              </a:spcBef>
            </a:pPr>
            <a:r>
              <a:rPr sz="15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1550" spc="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550" b="1" spc="1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Risks: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8662" y="3157569"/>
            <a:ext cx="3600450" cy="2543175"/>
          </a:xfrm>
          <a:prstGeom prst="rect">
            <a:avLst/>
          </a:prstGeom>
          <a:solidFill>
            <a:srgbClr val="DEE2E4">
              <a:alpha val="90194"/>
            </a:srgbClr>
          </a:solidFill>
          <a:ln w="12700">
            <a:solidFill>
              <a:srgbClr val="DEE2E4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250825" marR="300990" indent="-169545">
              <a:lnSpc>
                <a:spcPts val="1730"/>
              </a:lnSpc>
              <a:spcBef>
                <a:spcPts val="530"/>
              </a:spcBef>
              <a:buFont typeface="Trebuchet MS" panose="020B0603020202020204"/>
              <a:buChar char="•"/>
              <a:tabLst>
                <a:tab pos="252095" algn="l"/>
              </a:tabLst>
            </a:pPr>
            <a:r>
              <a:rPr sz="1550" b="1" dirty="0">
                <a:latin typeface="Trebuchet MS" panose="020B0603020202020204"/>
                <a:cs typeface="Trebuchet MS" panose="020B0603020202020204"/>
              </a:rPr>
              <a:t>Infections:</a:t>
            </a:r>
            <a:r>
              <a:rPr sz="1550" b="1" spc="-7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0" dirty="0"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550" spc="-5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0" dirty="0"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spc="-8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spc="-3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180" dirty="0">
                <a:latin typeface="Trebuchet MS" panose="020B0603020202020204"/>
                <a:cs typeface="Trebuchet MS" panose="020B0603020202020204"/>
              </a:rPr>
              <a:t>UTI</a:t>
            </a:r>
            <a:r>
              <a:rPr sz="1550" b="1" spc="-7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5" dirty="0">
                <a:latin typeface="Trebuchet MS" panose="020B0603020202020204"/>
                <a:cs typeface="Trebuchet MS" panose="020B0603020202020204"/>
              </a:rPr>
              <a:t>&amp; 	</a:t>
            </a:r>
            <a:r>
              <a:rPr sz="1550" b="1" dirty="0">
                <a:latin typeface="Trebuchet MS" panose="020B0603020202020204"/>
                <a:cs typeface="Trebuchet MS" panose="020B0603020202020204"/>
              </a:rPr>
              <a:t>vaginal</a:t>
            </a:r>
            <a:r>
              <a:rPr sz="1550" b="1" spc="3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candidiasis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marR="487680" indent="-169545">
              <a:lnSpc>
                <a:spcPts val="1650"/>
              </a:lnSpc>
              <a:spcBef>
                <a:spcPts val="285"/>
              </a:spcBef>
              <a:buFont typeface="Trebuchet MS" panose="020B0603020202020204"/>
              <a:buChar char="•"/>
              <a:tabLst>
                <a:tab pos="252095" algn="l"/>
              </a:tabLst>
            </a:pPr>
            <a:r>
              <a:rPr sz="1550" b="1" dirty="0">
                <a:latin typeface="Trebuchet MS" panose="020B0603020202020204"/>
                <a:cs typeface="Trebuchet MS" panose="020B0603020202020204"/>
              </a:rPr>
              <a:t>Ketoacidosis</a:t>
            </a:r>
            <a:r>
              <a:rPr sz="1550" b="1" spc="7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95" dirty="0">
                <a:latin typeface="Trebuchet MS" panose="020B0603020202020204"/>
                <a:cs typeface="Trebuchet MS" panose="020B0603020202020204"/>
              </a:rPr>
              <a:t>(especially</a:t>
            </a:r>
            <a:r>
              <a:rPr sz="1550" spc="12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10" dirty="0"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-16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latin typeface="Trebuchet MS" panose="020B0603020202020204"/>
                <a:cs typeface="Trebuchet MS" panose="020B0603020202020204"/>
              </a:rPr>
              <a:t>Type</a:t>
            </a:r>
            <a:r>
              <a:rPr sz="1550" spc="5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0" dirty="0">
                <a:latin typeface="Trebuchet MS" panose="020B0603020202020204"/>
                <a:cs typeface="Trebuchet MS" panose="020B0603020202020204"/>
              </a:rPr>
              <a:t>1 	</a:t>
            </a:r>
            <a:r>
              <a:rPr sz="1550" spc="-10" dirty="0">
                <a:latin typeface="Trebuchet MS" panose="020B0603020202020204"/>
                <a:cs typeface="Trebuchet MS" panose="020B0603020202020204"/>
              </a:rPr>
              <a:t>diabetes)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indent="-169545">
              <a:lnSpc>
                <a:spcPct val="100000"/>
              </a:lnSpc>
              <a:spcBef>
                <a:spcPts val="75"/>
              </a:spcBef>
              <a:buFont typeface="Trebuchet MS" panose="020B0603020202020204"/>
              <a:buChar char="•"/>
              <a:tabLst>
                <a:tab pos="250825" algn="l"/>
              </a:tabLst>
            </a:pPr>
            <a:r>
              <a:rPr sz="1550" b="1" spc="60" dirty="0">
                <a:latin typeface="Trebuchet MS" panose="020B0603020202020204"/>
                <a:cs typeface="Trebuchet MS" panose="020B0603020202020204"/>
              </a:rPr>
              <a:t>Worsening</a:t>
            </a:r>
            <a:r>
              <a:rPr sz="1550" b="1" spc="-4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retinopathy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indent="-169545">
              <a:lnSpc>
                <a:spcPct val="100000"/>
              </a:lnSpc>
              <a:spcBef>
                <a:spcPts val="95"/>
              </a:spcBef>
              <a:buFont typeface="Trebuchet MS" panose="020B0603020202020204"/>
              <a:buChar char="•"/>
              <a:tabLst>
                <a:tab pos="250825" algn="l"/>
              </a:tabLst>
            </a:pP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Miscarriage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indent="-169545">
              <a:lnSpc>
                <a:spcPct val="100000"/>
              </a:lnSpc>
              <a:spcBef>
                <a:spcPts val="90"/>
              </a:spcBef>
              <a:buFont typeface="Trebuchet MS" panose="020B0603020202020204"/>
              <a:buChar char="•"/>
              <a:tabLst>
                <a:tab pos="250825" algn="l"/>
              </a:tabLst>
            </a:pP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Polyhydramnios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indent="-169545">
              <a:lnSpc>
                <a:spcPct val="100000"/>
              </a:lnSpc>
              <a:spcBef>
                <a:spcPts val="95"/>
              </a:spcBef>
              <a:buFont typeface="Trebuchet MS" panose="020B0603020202020204"/>
              <a:buChar char="•"/>
              <a:tabLst>
                <a:tab pos="250825" algn="l"/>
              </a:tabLst>
            </a:pP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Preeclampsia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0825" marR="1158240" indent="-169545">
              <a:lnSpc>
                <a:spcPts val="1650"/>
              </a:lnSpc>
              <a:spcBef>
                <a:spcPts val="320"/>
              </a:spcBef>
              <a:buFont typeface="Trebuchet MS" panose="020B0603020202020204"/>
              <a:buChar char="•"/>
              <a:tabLst>
                <a:tab pos="252095" algn="l"/>
              </a:tabLst>
            </a:pPr>
            <a:r>
              <a:rPr sz="1550" b="1" spc="55" dirty="0">
                <a:latin typeface="Trebuchet MS" panose="020B0603020202020204"/>
                <a:cs typeface="Trebuchet MS" panose="020B0603020202020204"/>
              </a:rPr>
              <a:t>Thromboembolic</a:t>
            </a:r>
            <a:r>
              <a:rPr sz="1550" b="1" spc="25" dirty="0">
                <a:latin typeface="Trebuchet MS" panose="020B0603020202020204"/>
                <a:cs typeface="Trebuchet MS" panose="020B0603020202020204"/>
              </a:rPr>
              <a:t> &amp; 	</a:t>
            </a:r>
            <a:r>
              <a:rPr sz="1550" b="1" dirty="0">
                <a:latin typeface="Trebuchet MS" panose="020B0603020202020204"/>
                <a:cs typeface="Trebuchet MS" panose="020B0603020202020204"/>
              </a:rPr>
              <a:t>cardiovascular</a:t>
            </a:r>
            <a:r>
              <a:rPr sz="1550" b="1" spc="7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diseases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24476" y="2690876"/>
            <a:ext cx="3600450" cy="466725"/>
          </a:xfrm>
          <a:custGeom>
            <a:avLst/>
            <a:gdLst/>
            <a:ahLst/>
            <a:cxnLst/>
            <a:rect l="l" t="t" r="r" b="b"/>
            <a:pathLst>
              <a:path w="3600450" h="466725">
                <a:moveTo>
                  <a:pt x="0" y="466725"/>
                </a:moveTo>
                <a:lnTo>
                  <a:pt x="3600450" y="466725"/>
                </a:lnTo>
                <a:lnTo>
                  <a:pt x="3600450" y="0"/>
                </a:lnTo>
                <a:lnTo>
                  <a:pt x="0" y="0"/>
                </a:lnTo>
                <a:lnTo>
                  <a:pt x="0" y="466725"/>
                </a:lnTo>
                <a:close/>
              </a:path>
            </a:pathLst>
          </a:custGeom>
          <a:ln w="12700">
            <a:solidFill>
              <a:srgbClr val="C867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824476" y="2690876"/>
            <a:ext cx="3600450" cy="466725"/>
          </a:xfrm>
          <a:prstGeom prst="rect">
            <a:avLst/>
          </a:prstGeom>
          <a:solidFill>
            <a:srgbClr val="C86730"/>
          </a:solidFill>
        </p:spPr>
        <p:txBody>
          <a:bodyPr vert="horz" wrap="square" lIns="0" tIns="90170" rIns="0" bIns="0" rtlCol="0">
            <a:spAutoFit/>
          </a:bodyPr>
          <a:lstStyle/>
          <a:p>
            <a:pPr marL="638175">
              <a:lnSpc>
                <a:spcPct val="100000"/>
              </a:lnSpc>
              <a:spcBef>
                <a:spcPts val="710"/>
              </a:spcBef>
            </a:pPr>
            <a:r>
              <a:rPr sz="155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1550" b="1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550" b="1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7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550" b="1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Neonatal</a:t>
            </a:r>
            <a:r>
              <a:rPr sz="1550" b="1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Risks: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24476" y="3157569"/>
            <a:ext cx="3600450" cy="2543175"/>
          </a:xfrm>
          <a:prstGeom prst="rect">
            <a:avLst/>
          </a:prstGeom>
          <a:solidFill>
            <a:srgbClr val="EBD2CD">
              <a:alpha val="90194"/>
            </a:srgbClr>
          </a:solidFill>
          <a:ln w="12700">
            <a:solidFill>
              <a:srgbClr val="EBD2CD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259080" indent="-169545">
              <a:lnSpc>
                <a:spcPct val="100000"/>
              </a:lnSpc>
              <a:spcBef>
                <a:spcPts val="365"/>
              </a:spcBef>
              <a:buFont typeface="Trebuchet MS" panose="020B0603020202020204"/>
              <a:buChar char="•"/>
              <a:tabLst>
                <a:tab pos="258445" algn="l"/>
              </a:tabLst>
            </a:pPr>
            <a:r>
              <a:rPr sz="1550" b="1" spc="55" dirty="0">
                <a:latin typeface="Trebuchet MS" panose="020B0603020202020204"/>
                <a:cs typeface="Trebuchet MS" panose="020B0603020202020204"/>
              </a:rPr>
              <a:t>Preterm</a:t>
            </a:r>
            <a:r>
              <a:rPr sz="1550" b="1" spc="-3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delivery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9080" indent="-169545">
              <a:lnSpc>
                <a:spcPct val="100000"/>
              </a:lnSpc>
              <a:spcBef>
                <a:spcPts val="95"/>
              </a:spcBef>
              <a:buFont typeface="Trebuchet MS" panose="020B0603020202020204"/>
              <a:buChar char="•"/>
              <a:tabLst>
                <a:tab pos="258445" algn="l"/>
              </a:tabLst>
            </a:pPr>
            <a:r>
              <a:rPr sz="1550" b="1" dirty="0">
                <a:latin typeface="Trebuchet MS" panose="020B0603020202020204"/>
                <a:cs typeface="Trebuchet MS" panose="020B0603020202020204"/>
              </a:rPr>
              <a:t>Cesarean</a:t>
            </a:r>
            <a:r>
              <a:rPr sz="1550" b="1" spc="31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delivery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9080" marR="988695" indent="-169545">
              <a:lnSpc>
                <a:spcPts val="1730"/>
              </a:lnSpc>
              <a:spcBef>
                <a:spcPts val="255"/>
              </a:spcBef>
              <a:buFont typeface="Trebuchet MS" panose="020B0603020202020204"/>
              <a:buChar char="•"/>
              <a:tabLst>
                <a:tab pos="260985" algn="l"/>
              </a:tabLst>
            </a:pPr>
            <a:r>
              <a:rPr sz="1550" b="1" dirty="0">
                <a:latin typeface="Trebuchet MS" panose="020B0603020202020204"/>
                <a:cs typeface="Trebuchet MS" panose="020B0603020202020204"/>
              </a:rPr>
              <a:t>Large</a:t>
            </a:r>
            <a:r>
              <a:rPr sz="1550" b="1" spc="16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latin typeface="Trebuchet MS" panose="020B0603020202020204"/>
                <a:cs typeface="Trebuchet MS" panose="020B0603020202020204"/>
              </a:rPr>
              <a:t>for</a:t>
            </a:r>
            <a:r>
              <a:rPr sz="1550" b="1" spc="8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latin typeface="Trebuchet MS" panose="020B0603020202020204"/>
                <a:cs typeface="Trebuchet MS" panose="020B0603020202020204"/>
              </a:rPr>
              <a:t>gestational</a:t>
            </a:r>
            <a:r>
              <a:rPr sz="1550" b="1" spc="15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latin typeface="Trebuchet MS" panose="020B0603020202020204"/>
                <a:cs typeface="Trebuchet MS" panose="020B0603020202020204"/>
              </a:rPr>
              <a:t>age 	</a:t>
            </a:r>
            <a:r>
              <a:rPr sz="1550" b="1" spc="130" dirty="0">
                <a:latin typeface="Trebuchet MS" panose="020B0603020202020204"/>
                <a:cs typeface="Trebuchet MS" panose="020B0603020202020204"/>
              </a:rPr>
              <a:t>(LGA)</a:t>
            </a:r>
            <a:r>
              <a:rPr sz="1550" b="1" spc="2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latin typeface="Trebuchet MS" panose="020B0603020202020204"/>
                <a:cs typeface="Trebuchet MS" panose="020B0603020202020204"/>
              </a:rPr>
              <a:t>infants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9080" indent="-169545">
              <a:lnSpc>
                <a:spcPct val="100000"/>
              </a:lnSpc>
              <a:spcBef>
                <a:spcPts val="55"/>
              </a:spcBef>
              <a:buFont typeface="Trebuchet MS" panose="020B0603020202020204"/>
              <a:buChar char="•"/>
              <a:tabLst>
                <a:tab pos="258445" algn="l"/>
              </a:tabLst>
            </a:pPr>
            <a:r>
              <a:rPr sz="1550" b="1" spc="235" dirty="0">
                <a:latin typeface="Trebuchet MS" panose="020B0603020202020204"/>
                <a:cs typeface="Trebuchet MS" panose="020B0603020202020204"/>
              </a:rPr>
              <a:t>NICU</a:t>
            </a:r>
            <a:r>
              <a:rPr sz="1550" b="1" spc="-3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admission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59080" marR="901700" indent="-169545">
              <a:lnSpc>
                <a:spcPts val="1650"/>
              </a:lnSpc>
              <a:spcBef>
                <a:spcPts val="325"/>
              </a:spcBef>
              <a:buFont typeface="Trebuchet MS" panose="020B0603020202020204"/>
              <a:buChar char="•"/>
              <a:tabLst>
                <a:tab pos="260985" algn="l"/>
              </a:tabLst>
            </a:pPr>
            <a:r>
              <a:rPr sz="1550" b="1" spc="50" dirty="0">
                <a:latin typeface="Trebuchet MS" panose="020B0603020202020204"/>
                <a:cs typeface="Trebuchet MS" panose="020B0603020202020204"/>
              </a:rPr>
              <a:t>Neonatal</a:t>
            </a:r>
            <a:r>
              <a:rPr sz="1550" b="1" spc="11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latin typeface="Trebuchet MS" panose="020B0603020202020204"/>
                <a:cs typeface="Trebuchet MS" panose="020B0603020202020204"/>
              </a:rPr>
              <a:t>hypoglycemia</a:t>
            </a:r>
            <a:r>
              <a:rPr sz="1550" b="1" spc="7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5" dirty="0">
                <a:latin typeface="Trebuchet MS" panose="020B0603020202020204"/>
                <a:cs typeface="Trebuchet MS" panose="020B0603020202020204"/>
              </a:rPr>
              <a:t>&amp; 	</a:t>
            </a:r>
            <a:r>
              <a:rPr sz="1550" b="1" spc="-10" dirty="0">
                <a:latin typeface="Trebuchet MS" panose="020B0603020202020204"/>
                <a:cs typeface="Trebuchet MS" panose="020B0603020202020204"/>
              </a:rPr>
              <a:t>hyperbilirubinemia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72415" rIns="0" bIns="0" rtlCol="0">
            <a:spAutoFit/>
          </a:bodyPr>
          <a:lstStyle/>
          <a:p>
            <a:pPr marR="15875" algn="ctr">
              <a:lnSpc>
                <a:spcPts val="2290"/>
              </a:lnSpc>
              <a:spcBef>
                <a:spcPts val="2145"/>
              </a:spcBef>
            </a:pPr>
            <a:r>
              <a:rPr sz="2000" spc="11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</a:t>
            </a:r>
            <a:r>
              <a:rPr sz="2000" spc="-19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BETIC</a:t>
            </a:r>
            <a:r>
              <a:rPr sz="2000" spc="43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KETOACIDOSIS</a:t>
            </a:r>
            <a:r>
              <a:rPr sz="2000" spc="35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(</a:t>
            </a:r>
            <a:r>
              <a:rPr sz="2000" spc="-24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DKA)</a:t>
            </a:r>
            <a:r>
              <a:rPr sz="2000" spc="37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R="20955" algn="ctr">
              <a:lnSpc>
                <a:spcPts val="2290"/>
              </a:lnSpc>
            </a:pPr>
            <a:r>
              <a:rPr sz="2000" spc="1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PREGNA</a:t>
            </a:r>
            <a:r>
              <a:rPr sz="2000" spc="-2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1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NCY</a:t>
            </a:r>
            <a:r>
              <a:rPr sz="2000" spc="41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–</a:t>
            </a:r>
            <a:r>
              <a:rPr sz="2000" spc="39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DIAGNOSIS</a:t>
            </a:r>
            <a:r>
              <a:rPr sz="2000" spc="42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&amp;</a:t>
            </a:r>
            <a:r>
              <a:rPr sz="2000" spc="3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EVALUATION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201100"/>
            <a:ext cx="4940935" cy="289750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8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Definition</a:t>
            </a:r>
            <a:r>
              <a:rPr sz="14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4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Epidemiology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Occurs</a:t>
            </a:r>
            <a:r>
              <a:rPr sz="14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4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5-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10%</a:t>
            </a:r>
            <a:r>
              <a:rPr sz="14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4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pregnant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4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4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pregestational</a:t>
            </a:r>
            <a:r>
              <a:rPr sz="1400" spc="-2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T1DM.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Defined</a:t>
            </a:r>
            <a:r>
              <a:rPr sz="1400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4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hyperglycemia,</a:t>
            </a:r>
            <a:r>
              <a:rPr sz="1400" b="1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serum</a:t>
            </a:r>
            <a:r>
              <a:rPr sz="14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ketones,</a:t>
            </a:r>
            <a:r>
              <a:rPr sz="1400" b="1" spc="-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4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acidosis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Euglycemic</a:t>
            </a:r>
            <a:r>
              <a:rPr sz="1400"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20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DKA</a:t>
            </a:r>
            <a:r>
              <a:rPr sz="140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4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more</a:t>
            </a:r>
            <a:r>
              <a:rPr sz="14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common</a:t>
            </a:r>
            <a:r>
              <a:rPr sz="14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4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pregnancy.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4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factors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7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4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z="14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z="14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DM</a:t>
            </a:r>
            <a:r>
              <a:rPr sz="14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4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new-</a:t>
            </a:r>
            <a:r>
              <a:rPr sz="14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onset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DM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8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4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Infections</a:t>
            </a:r>
            <a:r>
              <a:rPr sz="14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(UTI,</a:t>
            </a:r>
            <a:r>
              <a:rPr sz="14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respiratory)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8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Poor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compliance,</a:t>
            </a:r>
            <a:r>
              <a:rPr sz="1400" spc="-1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4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pump</a:t>
            </a:r>
            <a:r>
              <a:rPr sz="14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failure,</a:t>
            </a:r>
            <a:r>
              <a:rPr sz="14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steroid</a:t>
            </a:r>
            <a:r>
              <a:rPr sz="14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treatment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Symptoms</a:t>
            </a:r>
            <a:r>
              <a:rPr sz="14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400" spc="-2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Abdominal</a:t>
            </a:r>
            <a:r>
              <a:rPr sz="14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pain,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nausea,</a:t>
            </a:r>
            <a:r>
              <a:rPr sz="14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vomiting,</a:t>
            </a:r>
            <a:r>
              <a:rPr sz="14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altered</a:t>
            </a:r>
            <a:r>
              <a:rPr sz="1400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sensorium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10820" rIns="0" bIns="0" rtlCol="0">
            <a:spAutoFit/>
          </a:bodyPr>
          <a:lstStyle/>
          <a:p>
            <a:pPr marL="1946275" marR="1170940" indent="-797560">
              <a:lnSpc>
                <a:spcPts val="2860"/>
              </a:lnSpc>
              <a:spcBef>
                <a:spcPts val="1660"/>
              </a:spcBef>
            </a:pPr>
            <a:r>
              <a:rPr sz="2600" spc="145" dirty="0">
                <a:latin typeface="Calibri" panose="020F0502020204030204"/>
                <a:cs typeface="Calibri" panose="020F0502020204030204"/>
              </a:rPr>
              <a:t>TYPES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00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DIABETES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65" dirty="0">
                <a:latin typeface="Calibri" panose="020F0502020204030204"/>
                <a:cs typeface="Calibri" panose="020F0502020204030204"/>
              </a:rPr>
              <a:t>IN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PREGNANCY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163520"/>
            <a:ext cx="6412230" cy="283337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51130" indent="-138430">
              <a:lnSpc>
                <a:spcPct val="100000"/>
              </a:lnSpc>
              <a:spcBef>
                <a:spcPts val="1320"/>
              </a:spcBef>
              <a:buChar char="-"/>
              <a:tabLst>
                <a:tab pos="151130" algn="l"/>
              </a:tabLst>
            </a:pP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Pre-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Gestational</a:t>
            </a:r>
            <a:r>
              <a:rPr sz="18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8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(PGDM)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Pre-</a:t>
            </a:r>
            <a:r>
              <a:rPr sz="155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existing</a:t>
            </a:r>
            <a:r>
              <a:rPr sz="155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diagnosed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before</a:t>
            </a:r>
            <a:r>
              <a:rPr sz="1550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10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Requires</a:t>
            </a:r>
            <a:r>
              <a:rPr sz="1550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preconception</a:t>
            </a:r>
            <a:r>
              <a:rPr sz="1550" b="1" spc="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optimization</a:t>
            </a:r>
            <a:r>
              <a:rPr sz="1550" b="1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550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reduce</a:t>
            </a:r>
            <a:r>
              <a:rPr sz="1550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51130" indent="-138430">
              <a:lnSpc>
                <a:spcPct val="100000"/>
              </a:lnSpc>
              <a:spcBef>
                <a:spcPts val="970"/>
              </a:spcBef>
              <a:buChar char="-"/>
              <a:tabLst>
                <a:tab pos="15113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Gestational</a:t>
            </a:r>
            <a:r>
              <a:rPr sz="180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Mellitus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(GDM)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ct val="1010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550" b="1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diagnosed</a:t>
            </a:r>
            <a:r>
              <a:rPr sz="155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550" b="1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5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(typically</a:t>
            </a:r>
            <a:r>
              <a:rPr sz="1550" spc="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second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third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trimester).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marR="413385" lvl="1" indent="-229235">
              <a:lnSpc>
                <a:spcPct val="10500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Results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from</a:t>
            </a:r>
            <a:r>
              <a:rPr sz="155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pregnancy-induced</a:t>
            </a:r>
            <a:r>
              <a:rPr sz="155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usually </a:t>
            </a:r>
            <a:r>
              <a:rPr sz="155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resolves 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postpartum but</a:t>
            </a:r>
            <a:r>
              <a:rPr sz="1550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increases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future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risk.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72415" rIns="0" bIns="0" rtlCol="0">
            <a:spAutoFit/>
          </a:bodyPr>
          <a:lstStyle/>
          <a:p>
            <a:pPr marR="15875" algn="ctr">
              <a:lnSpc>
                <a:spcPts val="2290"/>
              </a:lnSpc>
              <a:spcBef>
                <a:spcPts val="2145"/>
              </a:spcBef>
            </a:pPr>
            <a:r>
              <a:rPr sz="2000" spc="11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</a:t>
            </a:r>
            <a:r>
              <a:rPr sz="2000" spc="-19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BETIC</a:t>
            </a:r>
            <a:r>
              <a:rPr sz="2000" spc="43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KETOACIDOSIS</a:t>
            </a:r>
            <a:r>
              <a:rPr sz="2000" spc="35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(</a:t>
            </a:r>
            <a:r>
              <a:rPr sz="2000" spc="-24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DKA)</a:t>
            </a:r>
            <a:r>
              <a:rPr sz="2000" spc="37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R="20955" algn="ctr">
              <a:lnSpc>
                <a:spcPts val="2290"/>
              </a:lnSpc>
            </a:pPr>
            <a:r>
              <a:rPr sz="2000" spc="1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PREGNA</a:t>
            </a:r>
            <a:r>
              <a:rPr sz="2000" spc="-2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1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NCY</a:t>
            </a:r>
            <a:r>
              <a:rPr sz="2000" spc="41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–</a:t>
            </a:r>
            <a:r>
              <a:rPr sz="2000" spc="39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DIAGNOSIS</a:t>
            </a:r>
            <a:r>
              <a:rPr sz="2000" spc="42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&amp;</a:t>
            </a:r>
            <a:r>
              <a:rPr sz="2000" spc="3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EVALUATION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289809"/>
            <a:ext cx="6202680" cy="27971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44145" indent="-131445">
              <a:lnSpc>
                <a:spcPts val="1960"/>
              </a:lnSpc>
              <a:spcBef>
                <a:spcPts val="125"/>
              </a:spcBef>
              <a:buChar char="-"/>
              <a:tabLst>
                <a:tab pos="144145" algn="l"/>
              </a:tabLst>
            </a:pP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Key</a:t>
            </a:r>
            <a:r>
              <a:rPr sz="17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Laboratory</a:t>
            </a:r>
            <a:r>
              <a:rPr sz="17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Findings:</a:t>
            </a:r>
            <a:r>
              <a:rPr sz="1700" b="1" spc="-2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pH</a:t>
            </a:r>
            <a:r>
              <a:rPr sz="17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&lt;</a:t>
            </a:r>
            <a:r>
              <a:rPr sz="17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7.3</a:t>
            </a:r>
            <a:r>
              <a:rPr sz="170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2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700" spc="-1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Bicarbonate</a:t>
            </a:r>
            <a:r>
              <a:rPr sz="170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&lt;</a:t>
            </a:r>
            <a:r>
              <a:rPr sz="17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15</a:t>
            </a:r>
            <a:r>
              <a:rPr sz="17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mEq/L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ts val="1960"/>
              </a:lnSpc>
            </a:pP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Anion</a:t>
            </a:r>
            <a:r>
              <a:rPr sz="17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gap</a:t>
            </a:r>
            <a:r>
              <a:rPr sz="17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&gt;</a:t>
            </a:r>
            <a:r>
              <a:rPr sz="17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10</a:t>
            </a:r>
            <a:r>
              <a:rPr sz="17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Serum</a:t>
            </a:r>
            <a:r>
              <a:rPr sz="17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ketones</a:t>
            </a:r>
            <a:r>
              <a:rPr sz="17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elevated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44145" indent="-131445">
              <a:lnSpc>
                <a:spcPct val="100000"/>
              </a:lnSpc>
              <a:spcBef>
                <a:spcPts val="735"/>
              </a:spcBef>
              <a:buChar char="-"/>
              <a:tabLst>
                <a:tab pos="144145" algn="l"/>
              </a:tabLst>
            </a:pP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Initial</a:t>
            </a:r>
            <a:r>
              <a:rPr sz="17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Evaluation:Vitals</a:t>
            </a:r>
            <a:r>
              <a:rPr sz="1700"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EKG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2700" marR="335280" indent="131445">
              <a:lnSpc>
                <a:spcPts val="1880"/>
              </a:lnSpc>
              <a:spcBef>
                <a:spcPts val="1010"/>
              </a:spcBef>
              <a:buChar char="-"/>
              <a:tabLst>
                <a:tab pos="144145" algn="l"/>
              </a:tabLst>
            </a:pP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Laboratory</a:t>
            </a:r>
            <a:r>
              <a:rPr sz="17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tests</a:t>
            </a:r>
            <a:r>
              <a:rPr sz="17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700" spc="-1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VBG/ABG</a:t>
            </a:r>
            <a:r>
              <a:rPr sz="17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(if</a:t>
            </a:r>
            <a:r>
              <a:rPr sz="17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altered</a:t>
            </a:r>
            <a:r>
              <a:rPr sz="17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sensorium</a:t>
            </a:r>
            <a:r>
              <a:rPr sz="17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700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unstable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vitals)</a:t>
            </a:r>
            <a:r>
              <a:rPr sz="170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CMP,</a:t>
            </a:r>
            <a:r>
              <a:rPr sz="1700" b="1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anion</a:t>
            </a:r>
            <a:r>
              <a:rPr sz="170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gap,</a:t>
            </a:r>
            <a:r>
              <a:rPr sz="1700" b="1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7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serum</a:t>
            </a:r>
            <a:r>
              <a:rPr sz="17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ketones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22555" indent="-109855">
              <a:lnSpc>
                <a:spcPct val="100000"/>
              </a:lnSpc>
              <a:spcBef>
                <a:spcPts val="700"/>
              </a:spcBef>
              <a:buChar char="-"/>
              <a:tabLst>
                <a:tab pos="122555" algn="l"/>
              </a:tabLst>
            </a:pP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Assess</a:t>
            </a:r>
            <a:r>
              <a:rPr sz="17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70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underlying</a:t>
            </a:r>
            <a:r>
              <a:rPr sz="17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etiology</a:t>
            </a:r>
            <a:r>
              <a:rPr sz="17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(e.g.,</a:t>
            </a:r>
            <a:r>
              <a:rPr sz="1700" spc="-2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infection)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44145" indent="-131445">
              <a:lnSpc>
                <a:spcPct val="100000"/>
              </a:lnSpc>
              <a:spcBef>
                <a:spcPts val="815"/>
              </a:spcBef>
              <a:buChar char="-"/>
              <a:tabLst>
                <a:tab pos="144145" algn="l"/>
              </a:tabLst>
            </a:pPr>
            <a:r>
              <a:rPr sz="17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7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assessment</a:t>
            </a:r>
            <a:r>
              <a:rPr sz="17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(avoid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intervention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DKA)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12700" marR="948055" indent="131445">
              <a:lnSpc>
                <a:spcPts val="1880"/>
              </a:lnSpc>
              <a:spcBef>
                <a:spcPts val="1010"/>
              </a:spcBef>
              <a:buChar char="-"/>
              <a:tabLst>
                <a:tab pos="144145" algn="l"/>
              </a:tabLst>
            </a:pPr>
            <a:r>
              <a:rPr sz="1700" b="1" spc="2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ICU</a:t>
            </a:r>
            <a:r>
              <a:rPr sz="17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admission</a:t>
            </a:r>
            <a:r>
              <a:rPr sz="17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7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700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pH</a:t>
            </a:r>
            <a:r>
              <a:rPr sz="17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&lt;</a:t>
            </a:r>
            <a:r>
              <a:rPr sz="17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7.1,</a:t>
            </a:r>
            <a:r>
              <a:rPr sz="1700"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altered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sensorium,</a:t>
            </a:r>
            <a:r>
              <a:rPr sz="1700" spc="-20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abnormal </a:t>
            </a:r>
            <a:r>
              <a:rPr sz="17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EKG/Kussmaul</a:t>
            </a:r>
            <a:r>
              <a:rPr sz="17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breathing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72415" rIns="0" bIns="0" rtlCol="0">
            <a:spAutoFit/>
          </a:bodyPr>
          <a:lstStyle/>
          <a:p>
            <a:pPr marR="15875" algn="ctr">
              <a:lnSpc>
                <a:spcPts val="2290"/>
              </a:lnSpc>
              <a:spcBef>
                <a:spcPts val="2145"/>
              </a:spcBef>
            </a:pPr>
            <a:r>
              <a:rPr sz="2000" spc="11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</a:t>
            </a:r>
            <a:r>
              <a:rPr sz="2000" spc="-19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BETIC</a:t>
            </a:r>
            <a:r>
              <a:rPr sz="2000" spc="434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KETOACIDOSIS</a:t>
            </a:r>
            <a:r>
              <a:rPr sz="2000" spc="35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(</a:t>
            </a:r>
            <a:r>
              <a:rPr sz="2000" spc="-24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4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DKA)</a:t>
            </a:r>
            <a:r>
              <a:rPr sz="2000" spc="37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R="20955" algn="ctr">
              <a:lnSpc>
                <a:spcPts val="2290"/>
              </a:lnSpc>
            </a:pPr>
            <a:r>
              <a:rPr sz="2000" spc="1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PREGNA</a:t>
            </a:r>
            <a:r>
              <a:rPr sz="2000" spc="-2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1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NCY</a:t>
            </a:r>
            <a:r>
              <a:rPr sz="2000" spc="41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–</a:t>
            </a:r>
            <a:r>
              <a:rPr sz="2000" spc="39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6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DIAGNOSIS</a:t>
            </a:r>
            <a:r>
              <a:rPr sz="2000" spc="42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&amp;</a:t>
            </a:r>
            <a:r>
              <a:rPr sz="2000" spc="3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13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EVALUATION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183955"/>
            <a:ext cx="4355465" cy="283019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780"/>
              </a:spcBef>
              <a:buChar char="-"/>
              <a:tabLst>
                <a:tab pos="128270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Continued</a:t>
            </a:r>
            <a:r>
              <a:rPr sz="150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Evaluation: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BG</a:t>
            </a:r>
            <a:r>
              <a:rPr sz="15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every</a:t>
            </a:r>
            <a:r>
              <a:rPr sz="15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hour,</a:t>
            </a:r>
            <a:r>
              <a:rPr sz="1500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vitals</a:t>
            </a:r>
            <a:r>
              <a:rPr sz="15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every</a:t>
            </a:r>
            <a:r>
              <a:rPr sz="15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1-</a:t>
            </a:r>
            <a:r>
              <a:rPr sz="15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5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hours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128270" indent="-115570">
              <a:lnSpc>
                <a:spcPct val="100000"/>
              </a:lnSpc>
              <a:spcBef>
                <a:spcPts val="675"/>
              </a:spcBef>
              <a:buChar char="-"/>
              <a:tabLst>
                <a:tab pos="128270" algn="l"/>
              </a:tabLst>
            </a:pP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6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Serum</a:t>
            </a:r>
            <a:r>
              <a:rPr sz="15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electrolytes</a:t>
            </a:r>
            <a:r>
              <a:rPr sz="15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(anion</a:t>
            </a:r>
            <a:r>
              <a:rPr sz="15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gap,VBG,</a:t>
            </a:r>
            <a:r>
              <a:rPr sz="15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ketones)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Continuous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5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ECG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pulse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oximetry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6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5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monitoring</a:t>
            </a:r>
            <a:r>
              <a:rPr sz="15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(CEFM</a:t>
            </a:r>
            <a:r>
              <a:rPr sz="1500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&gt;</a:t>
            </a:r>
            <a:r>
              <a:rPr sz="1500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24</a:t>
            </a: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weeks)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5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Additional</a:t>
            </a:r>
            <a:r>
              <a:rPr sz="150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measures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6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Foley</a:t>
            </a:r>
            <a:r>
              <a:rPr sz="15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catheter</a:t>
            </a:r>
            <a:r>
              <a:rPr sz="15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5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I&amp;O</a:t>
            </a:r>
            <a:endParaRPr sz="1500">
              <a:latin typeface="Trebuchet MS" panose="020B0603020202020204"/>
              <a:cs typeface="Trebuchet MS" panose="020B0603020202020204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56285" algn="l"/>
              </a:tabLst>
            </a:pPr>
            <a:r>
              <a:rPr sz="15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NICU/Anesthesia</a:t>
            </a:r>
            <a:r>
              <a:rPr sz="15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consult</a:t>
            </a:r>
            <a:endParaRPr sz="15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R="16510" algn="ctr">
              <a:lnSpc>
                <a:spcPts val="2990"/>
              </a:lnSpc>
              <a:spcBef>
                <a:spcPts val="1345"/>
              </a:spcBef>
              <a:tabLst>
                <a:tab pos="3186430" algn="l"/>
              </a:tabLst>
            </a:pPr>
            <a:r>
              <a:rPr sz="2600" spc="14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DKA</a:t>
            </a:r>
            <a:r>
              <a:rPr sz="2600" spc="35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9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600" spc="409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1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PREGNANCY</a:t>
            </a:r>
            <a:r>
              <a:rPr sz="26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600" spc="-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–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R="13970" algn="ctr">
              <a:lnSpc>
                <a:spcPts val="2990"/>
              </a:lnSpc>
            </a:pPr>
            <a:r>
              <a:rPr sz="2600" spc="16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MANAGEMENT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1905000"/>
            <a:ext cx="6306820" cy="3275256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Fluid</a:t>
            </a:r>
            <a:r>
              <a:rPr sz="1400" b="1" spc="-6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Resuscitation</a:t>
            </a:r>
            <a:endParaRPr sz="1400" dirty="0">
              <a:solidFill>
                <a:srgbClr val="FF0000"/>
              </a:solidFill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6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z="14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</a:t>
            </a:r>
            <a:r>
              <a:rPr sz="14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NS</a:t>
            </a:r>
            <a:r>
              <a:rPr sz="14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4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7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0.5–1</a:t>
            </a:r>
            <a:r>
              <a:rPr sz="14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L/hour</a:t>
            </a:r>
            <a:r>
              <a:rPr sz="14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4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2-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</a:t>
            </a:r>
            <a:r>
              <a:rPr sz="14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hours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7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250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mL/hr 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0.45%</a:t>
            </a:r>
            <a:r>
              <a:rPr sz="14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NS</a:t>
            </a:r>
            <a:r>
              <a:rPr sz="14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80%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corrected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6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Once</a:t>
            </a:r>
            <a:r>
              <a:rPr sz="140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BG</a:t>
            </a:r>
            <a:r>
              <a:rPr sz="14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&lt;</a:t>
            </a:r>
            <a:r>
              <a:rPr sz="14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300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mg/dL</a:t>
            </a:r>
            <a:r>
              <a:rPr sz="14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→</a:t>
            </a:r>
            <a:r>
              <a:rPr sz="1400" spc="40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 </a:t>
            </a:r>
            <a:r>
              <a:rPr sz="14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switch</a:t>
            </a:r>
            <a:r>
              <a:rPr sz="14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4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D5½NS</a:t>
            </a:r>
            <a:r>
              <a:rPr sz="14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4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follow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intrapartum</a:t>
            </a:r>
            <a:r>
              <a:rPr sz="14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IV</a:t>
            </a:r>
            <a:r>
              <a:rPr sz="14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4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protocol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7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400" b="1" spc="-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400" b="1" spc="-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Therapy</a:t>
            </a:r>
            <a:endParaRPr sz="1400" dirty="0">
              <a:solidFill>
                <a:srgbClr val="FF0000"/>
              </a:solidFill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7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Loading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dose:</a:t>
            </a:r>
            <a:r>
              <a:rPr sz="1400" b="1" spc="-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0.1–0.4</a:t>
            </a:r>
            <a:r>
              <a:rPr sz="140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units/kg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6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Maintenance:</a:t>
            </a:r>
            <a:r>
              <a:rPr sz="1400" b="1"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2–10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units/hour</a:t>
            </a:r>
            <a:r>
              <a:rPr sz="140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(adjust</a:t>
            </a:r>
            <a:r>
              <a:rPr sz="14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</a:t>
            </a:r>
            <a:r>
              <a:rPr sz="14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</a:t>
            </a:r>
            <a:r>
              <a:rPr sz="14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protocol)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7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Double</a:t>
            </a:r>
            <a:r>
              <a:rPr sz="140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rate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BG</a:t>
            </a:r>
            <a:r>
              <a:rPr sz="14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doesn’t</a:t>
            </a:r>
            <a:r>
              <a:rPr sz="14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drop</a:t>
            </a:r>
            <a:r>
              <a:rPr sz="14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400"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20%</a:t>
            </a:r>
            <a:r>
              <a:rPr sz="14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hours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7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Continue</a:t>
            </a:r>
            <a:r>
              <a:rPr sz="14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bicarbonate</a:t>
            </a:r>
            <a:r>
              <a:rPr sz="14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40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anion</a:t>
            </a:r>
            <a:r>
              <a:rPr sz="14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gap</a:t>
            </a:r>
            <a:r>
              <a:rPr sz="14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normalize</a:t>
            </a:r>
            <a:endParaRPr sz="14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0815" rIns="0" bIns="0" rtlCol="0">
            <a:spAutoFit/>
          </a:bodyPr>
          <a:lstStyle/>
          <a:p>
            <a:pPr marR="16510" algn="ctr">
              <a:lnSpc>
                <a:spcPts val="2990"/>
              </a:lnSpc>
              <a:spcBef>
                <a:spcPts val="1345"/>
              </a:spcBef>
              <a:tabLst>
                <a:tab pos="3186430" algn="l"/>
              </a:tabLst>
            </a:pPr>
            <a:r>
              <a:rPr sz="2600" spc="14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DKA</a:t>
            </a:r>
            <a:r>
              <a:rPr sz="2600" spc="355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9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600" spc="409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1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PREGNANCY</a:t>
            </a:r>
            <a:r>
              <a:rPr sz="260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2600" spc="-5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–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R="13970" algn="ctr">
              <a:lnSpc>
                <a:spcPts val="2990"/>
              </a:lnSpc>
            </a:pPr>
            <a:r>
              <a:rPr sz="2600" spc="160" dirty="0">
                <a:solidFill>
                  <a:srgbClr val="252525"/>
                </a:solidFill>
                <a:latin typeface="Calibri" panose="020F0502020204030204"/>
                <a:cs typeface="Calibri" panose="020F0502020204030204"/>
              </a:rPr>
              <a:t>MANAGEMENT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163520"/>
            <a:ext cx="6122670" cy="268097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51130" indent="-138430">
              <a:lnSpc>
                <a:spcPct val="100000"/>
              </a:lnSpc>
              <a:spcBef>
                <a:spcPts val="1320"/>
              </a:spcBef>
              <a:buChar char="-"/>
              <a:tabLst>
                <a:tab pos="151130" algn="l"/>
              </a:tabLst>
            </a:pP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Electrolyte</a:t>
            </a:r>
            <a:r>
              <a:rPr sz="1800" b="1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Management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Potassium</a:t>
            </a:r>
            <a:r>
              <a:rPr sz="1550" b="1" spc="3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(K)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13485" lvl="2" indent="-285750">
              <a:lnSpc>
                <a:spcPct val="100000"/>
              </a:lnSpc>
              <a:spcBef>
                <a:spcPts val="10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55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low/normal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→</a:t>
            </a:r>
            <a:r>
              <a:rPr sz="1550" spc="55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infuse</a:t>
            </a:r>
            <a:r>
              <a:rPr sz="155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(15-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20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mEq/h)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13485" lvl="2" indent="-285750">
              <a:lnSpc>
                <a:spcPct val="100000"/>
              </a:lnSpc>
              <a:spcBef>
                <a:spcPts val="10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55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elevated</a:t>
            </a:r>
            <a:r>
              <a:rPr sz="155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→</a:t>
            </a:r>
            <a:r>
              <a:rPr sz="1550" spc="55" dirty="0">
                <a:solidFill>
                  <a:srgbClr val="404040"/>
                </a:solidFill>
                <a:latin typeface="Microsoft Sans Serif" panose="020B0604020202020204"/>
                <a:cs typeface="Microsoft Sans Serif" panose="020B0604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wait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normal,</a:t>
            </a:r>
            <a:r>
              <a:rPr sz="1550" spc="-2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then</a:t>
            </a:r>
            <a:r>
              <a:rPr sz="155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20-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30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mEq/L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Phosphate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13485" lvl="2" indent="-285750">
              <a:lnSpc>
                <a:spcPct val="100000"/>
              </a:lnSpc>
              <a:spcBef>
                <a:spcPts val="10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Replace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&lt;1.0</a:t>
            </a:r>
            <a:r>
              <a:rPr sz="155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mg/dL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13485" lvl="2" indent="-285750">
              <a:lnSpc>
                <a:spcPct val="100000"/>
              </a:lnSpc>
              <a:spcBef>
                <a:spcPts val="10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Consider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cardiac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dysfunction</a:t>
            </a:r>
            <a:r>
              <a:rPr sz="1550" b="1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5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obtunded</a:t>
            </a:r>
            <a:r>
              <a:rPr sz="155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patients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2084070" marR="5080" indent="-1739900">
              <a:lnSpc>
                <a:spcPts val="3080"/>
              </a:lnSpc>
              <a:spcBef>
                <a:spcPts val="410"/>
              </a:spcBef>
            </a:pPr>
            <a:r>
              <a:rPr spc="-25" dirty="0"/>
              <a:t>FE</a:t>
            </a:r>
            <a:r>
              <a:rPr spc="-575" dirty="0"/>
              <a:t> </a:t>
            </a:r>
            <a:r>
              <a:rPr spc="110" dirty="0"/>
              <a:t>TAL</a:t>
            </a:r>
            <a:r>
              <a:rPr spc="380" dirty="0"/>
              <a:t> </a:t>
            </a:r>
            <a:r>
              <a:rPr spc="325" dirty="0"/>
              <a:t>COMPLIC</a:t>
            </a:r>
            <a:r>
              <a:rPr spc="-470" dirty="0"/>
              <a:t> </a:t>
            </a:r>
            <a:r>
              <a:rPr spc="315" dirty="0"/>
              <a:t>ATION</a:t>
            </a:r>
            <a:r>
              <a:rPr spc="20" dirty="0"/>
              <a:t> </a:t>
            </a:r>
            <a:r>
              <a:rPr spc="325" dirty="0"/>
              <a:t>WITH </a:t>
            </a:r>
            <a:r>
              <a:rPr spc="220" dirty="0"/>
              <a:t>DIABETES</a:t>
            </a:r>
            <a:endParaRPr spc="220" dirty="0"/>
          </a:p>
        </p:txBody>
      </p:sp>
      <p:sp>
        <p:nvSpPr>
          <p:cNvPr id="3" name="object 3"/>
          <p:cNvSpPr txBox="1"/>
          <p:nvPr/>
        </p:nvSpPr>
        <p:spPr>
          <a:xfrm>
            <a:off x="1442338" y="2192337"/>
            <a:ext cx="6303010" cy="243840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Miscarriage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800" b="1" spc="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congenital</a:t>
            </a:r>
            <a:r>
              <a:rPr sz="180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malformation</a:t>
            </a:r>
            <a:r>
              <a:rPr sz="1800" b="1" spc="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(cardiac</a:t>
            </a:r>
            <a:r>
              <a:rPr sz="180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b="1" spc="1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2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NTD)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Preterm</a:t>
            </a:r>
            <a:r>
              <a:rPr sz="1800" b="1" spc="3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Intra</a:t>
            </a:r>
            <a:r>
              <a:rPr sz="180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uterine</a:t>
            </a:r>
            <a:r>
              <a:rPr sz="18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death.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Macrosomia.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55600" indent="-342900">
              <a:lnSpc>
                <a:spcPct val="100000"/>
              </a:lnSpc>
              <a:spcBef>
                <a:spcPts val="990"/>
              </a:spcBef>
              <a:buClr>
                <a:srgbClr val="9BAEB5"/>
              </a:buClr>
              <a:buSzPct val="94000"/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Shoulder</a:t>
            </a:r>
            <a:r>
              <a:rPr sz="1800" b="1" spc="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dystocia</a:t>
            </a:r>
            <a:endParaRPr sz="18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1226185" marR="5080" indent="-654050">
              <a:lnSpc>
                <a:spcPts val="3080"/>
              </a:lnSpc>
              <a:spcBef>
                <a:spcPts val="410"/>
              </a:spcBef>
            </a:pPr>
            <a:r>
              <a:rPr b="1" spc="325" dirty="0">
                <a:latin typeface="Trebuchet MS" panose="020B0603020202020204"/>
                <a:cs typeface="Trebuchet MS" panose="020B0603020202020204"/>
              </a:rPr>
              <a:t>FETAL</a:t>
            </a:r>
            <a:r>
              <a:rPr b="1" spc="40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500" dirty="0">
                <a:latin typeface="Trebuchet MS" panose="020B0603020202020204"/>
                <a:cs typeface="Trebuchet MS" panose="020B0603020202020204"/>
              </a:rPr>
              <a:t>COMPLICATION </a:t>
            </a:r>
            <a:r>
              <a:rPr b="1" spc="585" dirty="0">
                <a:latin typeface="Trebuchet MS" panose="020B0603020202020204"/>
                <a:cs typeface="Trebuchet MS" panose="020B0603020202020204"/>
              </a:rPr>
              <a:t>WITH</a:t>
            </a:r>
            <a:r>
              <a:rPr b="1" spc="39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455" dirty="0">
                <a:latin typeface="Trebuchet MS" panose="020B0603020202020204"/>
                <a:cs typeface="Trebuchet MS" panose="020B0603020202020204"/>
              </a:rPr>
              <a:t>DIABETES</a:t>
            </a:r>
            <a:endParaRPr b="1" spc="455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4388" y="2192337"/>
            <a:ext cx="6407150" cy="276288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66065" indent="-227965">
              <a:lnSpc>
                <a:spcPct val="100000"/>
              </a:lnSpc>
              <a:spcBef>
                <a:spcPts val="8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66065" algn="l"/>
              </a:tabLst>
            </a:pP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</a:t>
            </a:r>
            <a:r>
              <a:rPr sz="18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8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developing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macrosomia.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8100" marR="191135" indent="227965">
              <a:lnSpc>
                <a:spcPts val="1950"/>
              </a:lnSpc>
              <a:spcBef>
                <a:spcPts val="101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66065" algn="l"/>
              </a:tabLst>
            </a:pP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It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has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been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suggested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can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detected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predicted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by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measurement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abdominal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circumference</a:t>
            </a:r>
            <a:r>
              <a:rPr sz="18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on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US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8100" marR="30480" indent="227965">
              <a:lnSpc>
                <a:spcPct val="89000"/>
              </a:lnSpc>
              <a:spcBef>
                <a:spcPts val="10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66065" algn="l"/>
              </a:tabLst>
            </a:pPr>
            <a:r>
              <a:rPr sz="1800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cohort 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study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201 </a:t>
            </a:r>
            <a:r>
              <a:rPr sz="18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reported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sensitivity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abdominal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circumference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30-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33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week’s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predict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macrosomia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88%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800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specificity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83%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38100" marR="349885" indent="227965">
              <a:lnSpc>
                <a:spcPts val="1950"/>
              </a:lnSpc>
              <a:spcBef>
                <a:spcPts val="108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66065" algn="l"/>
              </a:tabLst>
            </a:pPr>
            <a:r>
              <a:rPr sz="1800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NICE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suggests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therapy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considered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macrosomia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present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800" spc="-1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especially</a:t>
            </a:r>
            <a:r>
              <a:rPr sz="180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8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abdominal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circumference 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was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greater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75</a:t>
            </a:r>
            <a:r>
              <a:rPr sz="1800" spc="-37" baseline="230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800" spc="135" baseline="230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percentile.</a:t>
            </a:r>
            <a:endParaRPr sz="18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BAEB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788987" y="1046162"/>
            <a:ext cx="7575550" cy="4775200"/>
            <a:chOff x="788987" y="1046162"/>
            <a:chExt cx="7575550" cy="4775200"/>
          </a:xfrm>
        </p:grpSpPr>
        <p:sp>
          <p:nvSpPr>
            <p:cNvPr id="4" name="object 4"/>
            <p:cNvSpPr/>
            <p:nvPr/>
          </p:nvSpPr>
          <p:spPr>
            <a:xfrm>
              <a:off x="933450" y="1247775"/>
              <a:ext cx="7277100" cy="4362450"/>
            </a:xfrm>
            <a:custGeom>
              <a:avLst/>
              <a:gdLst/>
              <a:ahLst/>
              <a:cxnLst/>
              <a:rect l="l" t="t" r="r" b="b"/>
              <a:pathLst>
                <a:path w="7277100" h="4362450">
                  <a:moveTo>
                    <a:pt x="7277100" y="0"/>
                  </a:moveTo>
                  <a:lnTo>
                    <a:pt x="0" y="0"/>
                  </a:lnTo>
                  <a:lnTo>
                    <a:pt x="0" y="4362450"/>
                  </a:lnTo>
                  <a:lnTo>
                    <a:pt x="7277100" y="436245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804862" y="1062037"/>
              <a:ext cx="7543800" cy="4743450"/>
            </a:xfrm>
            <a:custGeom>
              <a:avLst/>
              <a:gdLst/>
              <a:ahLst/>
              <a:cxnLst/>
              <a:rect l="l" t="t" r="r" b="b"/>
              <a:pathLst>
                <a:path w="7543800" h="4743450">
                  <a:moveTo>
                    <a:pt x="0" y="4743450"/>
                  </a:moveTo>
                  <a:lnTo>
                    <a:pt x="7543800" y="4743450"/>
                  </a:lnTo>
                  <a:lnTo>
                    <a:pt x="7543800" y="0"/>
                  </a:lnTo>
                  <a:lnTo>
                    <a:pt x="0" y="0"/>
                  </a:lnTo>
                  <a:lnTo>
                    <a:pt x="0" y="4743450"/>
                  </a:lnTo>
                  <a:close/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359788" y="2192337"/>
            <a:ext cx="5967730" cy="258127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SzPct val="94000"/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goals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accomplish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following: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769620" lvl="1" indent="-229235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69620" algn="l"/>
              </a:tabLst>
            </a:pP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Verify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b="1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viability</a:t>
            </a:r>
            <a:r>
              <a:rPr sz="1800" b="1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b="1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trimester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769620" marR="231140" lvl="1" indent="-229235">
              <a:lnSpc>
                <a:spcPct val="101000"/>
              </a:lnSpc>
              <a:spcBef>
                <a:spcPts val="9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69620" algn="l"/>
              </a:tabLst>
            </a:pP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Validate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structural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integrity</a:t>
            </a:r>
            <a:r>
              <a:rPr sz="1800" b="1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second trimester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769620" marR="362585" lvl="1" indent="-229235">
              <a:lnSpc>
                <a:spcPct val="10100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6962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growth</a:t>
            </a:r>
            <a:r>
              <a:rPr sz="180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8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most</a:t>
            </a:r>
            <a:r>
              <a:rPr sz="180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third trimester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769620" lvl="1" indent="-229235">
              <a:lnSpc>
                <a:spcPct val="100000"/>
              </a:lnSpc>
              <a:spcBef>
                <a:spcPts val="9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6962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Ensure</a:t>
            </a:r>
            <a:r>
              <a:rPr sz="1800" b="1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well-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being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b="1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late</a:t>
            </a:r>
            <a:r>
              <a:rPr sz="1800" b="1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third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trimester</a:t>
            </a:r>
            <a:endParaRPr sz="18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14550" y="966850"/>
            <a:ext cx="5934075" cy="1190625"/>
          </a:xfrm>
          <a:custGeom>
            <a:avLst/>
            <a:gdLst/>
            <a:ahLst/>
            <a:cxnLst/>
            <a:rect l="l" t="t" r="r" b="b"/>
            <a:pathLst>
              <a:path w="5934075" h="1190625">
                <a:moveTo>
                  <a:pt x="5934075" y="0"/>
                </a:moveTo>
                <a:lnTo>
                  <a:pt x="0" y="0"/>
                </a:lnTo>
                <a:lnTo>
                  <a:pt x="0" y="1190625"/>
                </a:lnTo>
                <a:lnTo>
                  <a:pt x="5934075" y="1190625"/>
                </a:lnTo>
                <a:lnTo>
                  <a:pt x="5934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14550" y="966850"/>
            <a:ext cx="5934075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36195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2850"/>
              </a:spcBef>
            </a:pPr>
            <a:r>
              <a:rPr sz="2600" spc="95" dirty="0"/>
              <a:t>FETAL</a:t>
            </a:r>
            <a:r>
              <a:rPr sz="2600" spc="355" dirty="0"/>
              <a:t> </a:t>
            </a:r>
            <a:r>
              <a:rPr sz="2600" spc="210" dirty="0"/>
              <a:t>SURVEILLANCE</a:t>
            </a:r>
            <a:endParaRPr sz="2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250" y="342900"/>
          <a:ext cx="8686165" cy="6169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850"/>
                <a:gridCol w="7219315"/>
              </a:tblGrid>
              <a:tr h="789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30810" marR="448310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Weeks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of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Gestation</a:t>
                      </a:r>
                      <a:endParaRPr sz="15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0480" marB="0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65760">
                        <a:lnSpc>
                          <a:spcPct val="100000"/>
                        </a:lnSpc>
                      </a:pP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Test</a:t>
                      </a:r>
                      <a:endParaRPr sz="15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>
                    <a:solidFill>
                      <a:srgbClr val="404040"/>
                    </a:solidFill>
                  </a:tcPr>
                </a:tc>
              </a:tr>
              <a:tr h="523240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Preconception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Maternal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glycemic</a:t>
                      </a:r>
                      <a:r>
                        <a:rPr sz="12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control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74930" marB="0">
                    <a:solidFill>
                      <a:srgbClr val="404040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8-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Sonographic</a:t>
                      </a:r>
                      <a:r>
                        <a:rPr sz="1200" spc="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crown-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rump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measurement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,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viability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685" marB="0">
                    <a:solidFill>
                      <a:srgbClr val="585858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18-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High-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resolution</a:t>
                      </a:r>
                      <a:r>
                        <a:rPr sz="1200" spc="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sonography</a:t>
                      </a:r>
                      <a:r>
                        <a:rPr sz="12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to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detect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congenital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anomalies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solidFill>
                      <a:srgbClr val="404040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20-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22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cardiac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echography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solidFill>
                      <a:srgbClr val="585858"/>
                    </a:solidFill>
                  </a:tcPr>
                </a:tc>
              </a:tr>
              <a:tr h="665480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Baseline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sonographic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growth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assessment</a:t>
                      </a:r>
                      <a:r>
                        <a:rPr sz="12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12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the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fetus;</a:t>
                      </a:r>
                      <a:r>
                        <a:rPr sz="12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daily</a:t>
                      </a:r>
                      <a:r>
                        <a:rPr sz="1200" spc="-7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movement</a:t>
                      </a:r>
                      <a:r>
                        <a:rPr sz="1200" spc="2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counting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2065" marB="0">
                    <a:solidFill>
                      <a:srgbClr val="404040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32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Repeat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sonography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2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growth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solidFill>
                      <a:srgbClr val="585858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34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weekly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biophysical profile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3495" marB="0">
                    <a:solidFill>
                      <a:srgbClr val="404040"/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36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Estimation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weight,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head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and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abdominal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circumference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percentiles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by</a:t>
                      </a:r>
                      <a:r>
                        <a:rPr sz="1200" spc="3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sonography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4604" marB="0">
                    <a:solidFill>
                      <a:srgbClr val="585858"/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37-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365760" marR="873760">
                        <a:lnSpc>
                          <a:spcPct val="104000"/>
                        </a:lnSpc>
                        <a:spcBef>
                          <a:spcPts val="6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delivery</a:t>
                      </a:r>
                      <a:r>
                        <a:rPr sz="12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patients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with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poor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glucose</a:t>
                      </a:r>
                      <a:r>
                        <a:rPr sz="12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monitoring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compliance,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persistently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poor</a:t>
                      </a:r>
                      <a:r>
                        <a:rPr sz="1200" spc="3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glycemic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control,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or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suspicious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findings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on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biophysical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testing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solidFill>
                      <a:srgbClr val="404040"/>
                    </a:solidFill>
                  </a:tcPr>
                </a:tc>
              </a:tr>
              <a:tr h="467359"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39-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40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Delivery</a:t>
                      </a:r>
                      <a:r>
                        <a:rPr sz="1200" spc="-7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patients in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good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glycemic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control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solidFill>
                      <a:srgbClr val="58585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2100580" marR="5080" indent="-1315085">
              <a:lnSpc>
                <a:spcPts val="3080"/>
              </a:lnSpc>
              <a:spcBef>
                <a:spcPts val="410"/>
              </a:spcBef>
            </a:pPr>
            <a:r>
              <a:rPr spc="295" dirty="0"/>
              <a:t>TIMING</a:t>
            </a:r>
            <a:r>
              <a:rPr spc="55" dirty="0"/>
              <a:t> </a:t>
            </a:r>
            <a:r>
              <a:rPr spc="495" dirty="0"/>
              <a:t>AND</a:t>
            </a:r>
            <a:r>
              <a:rPr spc="330" dirty="0"/>
              <a:t> </a:t>
            </a:r>
            <a:r>
              <a:rPr spc="265" dirty="0"/>
              <a:t>ROUTE</a:t>
            </a:r>
            <a:r>
              <a:rPr spc="350" dirty="0"/>
              <a:t> </a:t>
            </a:r>
            <a:r>
              <a:rPr spc="245" dirty="0"/>
              <a:t>OF </a:t>
            </a:r>
            <a:r>
              <a:rPr spc="200" dirty="0"/>
              <a:t>DELIVE</a:t>
            </a:r>
            <a:r>
              <a:rPr spc="-565" dirty="0"/>
              <a:t> </a:t>
            </a:r>
            <a:r>
              <a:rPr spc="-25" dirty="0"/>
              <a:t>RY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446529" y="1662176"/>
            <a:ext cx="6250940" cy="359386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41300" marR="46990" indent="-229235">
              <a:lnSpc>
                <a:spcPts val="1500"/>
              </a:lnSpc>
              <a:spcBef>
                <a:spcPts val="32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Because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apparent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delay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lung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maturity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diabetic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pregnancies,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before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39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performed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only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compelling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600" spc="3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 reasons.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indent="-228600">
              <a:lnSpc>
                <a:spcPts val="1590"/>
              </a:lnSpc>
              <a:spcBef>
                <a:spcPts val="8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NICE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recommends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pregnant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uncomplicated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offered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>
              <a:lnSpc>
                <a:spcPts val="1590"/>
              </a:lnSpc>
            </a:pP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elective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birth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later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than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40+6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week’s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indent="-228600">
              <a:lnSpc>
                <a:spcPts val="1590"/>
              </a:lnSpc>
              <a:spcBef>
                <a:spcPts val="8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who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remain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euglycemic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diet,</a:t>
            </a:r>
            <a:r>
              <a:rPr sz="16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discuss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induction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25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40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>
              <a:lnSpc>
                <a:spcPts val="1590"/>
              </a:lnSpc>
            </a:pP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weeks,</a:t>
            </a:r>
            <a:r>
              <a:rPr sz="1600" spc="-1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elective</a:t>
            </a:r>
            <a:r>
              <a:rPr sz="16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induction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when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she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reaches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41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906145" indent="-229235">
              <a:lnSpc>
                <a:spcPts val="15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When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levels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medically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managed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6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6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oral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agents,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undergo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induction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39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5080" indent="-229235">
              <a:lnSpc>
                <a:spcPct val="92000"/>
              </a:lnSpc>
              <a:spcBef>
                <a:spcPts val="91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concomitant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medical</a:t>
            </a:r>
            <a:r>
              <a:rPr sz="16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condition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(eg,</a:t>
            </a:r>
            <a:r>
              <a:rPr sz="16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hypertension)</a:t>
            </a:r>
            <a:r>
              <a:rPr sz="1600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present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glycemic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control 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suboptimal,</a:t>
            </a:r>
            <a:r>
              <a:rPr sz="1600" spc="-229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induction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37-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38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after</a:t>
            </a:r>
            <a:r>
              <a:rPr sz="1600" spc="3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confirmation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lung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maturity.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1619885" marR="5080" indent="-981075">
              <a:lnSpc>
                <a:spcPts val="3080"/>
              </a:lnSpc>
              <a:spcBef>
                <a:spcPts val="410"/>
              </a:spcBef>
            </a:pPr>
            <a:r>
              <a:rPr spc="260" dirty="0"/>
              <a:t>INTRAPARTUM</a:t>
            </a:r>
            <a:r>
              <a:rPr spc="420" dirty="0"/>
              <a:t> </a:t>
            </a:r>
            <a:r>
              <a:rPr spc="254" dirty="0"/>
              <a:t>GLYCEMIC </a:t>
            </a:r>
            <a:r>
              <a:rPr spc="345" dirty="0"/>
              <a:t>MANAGEMENT</a:t>
            </a:r>
            <a:endParaRPr spc="345" dirty="0"/>
          </a:p>
        </p:txBody>
      </p:sp>
      <p:sp>
        <p:nvSpPr>
          <p:cNvPr id="3" name="object 3"/>
          <p:cNvSpPr txBox="1"/>
          <p:nvPr/>
        </p:nvSpPr>
        <p:spPr>
          <a:xfrm>
            <a:off x="1462785" y="1662176"/>
            <a:ext cx="6009640" cy="3605346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7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Withhold</a:t>
            </a:r>
            <a:r>
              <a:rPr sz="1600" spc="-2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AM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injection.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 indent="-229235">
              <a:lnSpc>
                <a:spcPts val="1615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Begin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continue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infusion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(5%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dextrose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water)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100</a:t>
            </a:r>
            <a:r>
              <a:rPr sz="1600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mL/hr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>
              <a:lnSpc>
                <a:spcPts val="1615"/>
              </a:lnSpc>
            </a:pP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throughout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labor.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 indent="-229235">
              <a:lnSpc>
                <a:spcPct val="100000"/>
              </a:lnSpc>
              <a:spcBef>
                <a:spcPts val="6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Begin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infusion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regular</a:t>
            </a:r>
            <a:r>
              <a:rPr sz="16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0.5</a:t>
            </a:r>
            <a:r>
              <a:rPr sz="1600" spc="-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U/hr.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 indent="-229235">
              <a:lnSpc>
                <a:spcPct val="100000"/>
              </a:lnSpc>
              <a:spcBef>
                <a:spcPts val="6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Begin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oxytocin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needed.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 indent="-229235">
              <a:lnSpc>
                <a:spcPts val="1615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6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60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levels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hourly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600" spc="-25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maintain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it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between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7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>
              <a:lnSpc>
                <a:spcPts val="1615"/>
              </a:lnSpc>
            </a:pP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mmol/L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935" indent="-229235">
              <a:lnSpc>
                <a:spcPct val="100000"/>
              </a:lnSpc>
              <a:spcBef>
                <a:spcPts val="6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935" algn="l"/>
              </a:tabLst>
            </a:pP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Adjust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infusion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according</a:t>
            </a:r>
            <a:r>
              <a:rPr sz="16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blood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readings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ct val="100000"/>
              </a:lnSpc>
              <a:spcBef>
                <a:spcPts val="1710"/>
              </a:spcBef>
            </a:pP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12700" marR="5080">
              <a:lnSpc>
                <a:spcPct val="79000"/>
              </a:lnSpc>
            </a:pPr>
            <a:r>
              <a:rPr sz="1600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*</a:t>
            </a:r>
            <a:r>
              <a:rPr sz="1600" spc="-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sliding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scale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IV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dextrose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instituted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blood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 </a:t>
            </a:r>
            <a:r>
              <a:rPr sz="16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falls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outside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range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4-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7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mmol/L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)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10820" rIns="0" bIns="0" rtlCol="0">
            <a:spAutoFit/>
          </a:bodyPr>
          <a:lstStyle/>
          <a:p>
            <a:pPr marL="352425" marR="374015" indent="139700">
              <a:lnSpc>
                <a:spcPts val="2860"/>
              </a:lnSpc>
              <a:spcBef>
                <a:spcPts val="1660"/>
              </a:spcBef>
              <a:tabLst>
                <a:tab pos="4672965" algn="l"/>
              </a:tabLst>
            </a:pPr>
            <a:r>
              <a:rPr sz="2600" spc="165" dirty="0">
                <a:latin typeface="Calibri" panose="020F0502020204030204"/>
                <a:cs typeface="Calibri" panose="020F0502020204030204"/>
              </a:rPr>
              <a:t>SPECIAL</a:t>
            </a:r>
            <a:r>
              <a:rPr sz="26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CONSIDERATIONS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90" dirty="0">
                <a:latin typeface="Calibri" panose="020F0502020204030204"/>
                <a:cs typeface="Calibri" panose="020F0502020204030204"/>
              </a:rPr>
              <a:t>FOR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TYPE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1</a:t>
            </a:r>
            <a:r>
              <a:rPr sz="2600" spc="3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DIABETES</a:t>
            </a:r>
            <a:r>
              <a:rPr sz="26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25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PREGNANCY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253" y="3352875"/>
            <a:ext cx="6418580" cy="1927225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51130" indent="-138430">
              <a:lnSpc>
                <a:spcPct val="100000"/>
              </a:lnSpc>
              <a:spcBef>
                <a:spcPts val="1320"/>
              </a:spcBef>
              <a:buChar char="-"/>
              <a:tabLst>
                <a:tab pos="15113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Glycemic</a:t>
            </a:r>
            <a:r>
              <a:rPr sz="180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Changes: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638175" lvl="1" indent="-229235">
              <a:lnSpc>
                <a:spcPct val="1010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Hypoglycemia</a:t>
            </a:r>
            <a:r>
              <a:rPr sz="1550" b="1" spc="1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b="1" spc="2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550" b="1" spc="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trimester</a:t>
            </a:r>
            <a:r>
              <a:rPr sz="155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due</a:t>
            </a:r>
            <a:r>
              <a:rPr sz="1550" spc="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 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improved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sensitivity.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ct val="103000"/>
              </a:lnSpc>
              <a:spcBef>
                <a:spcPts val="101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55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~16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rises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significantly,</a:t>
            </a:r>
            <a:r>
              <a:rPr sz="1550" spc="-20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reaching</a:t>
            </a:r>
            <a:r>
              <a:rPr sz="1550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2–3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times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pre-pregnancy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requirements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second</a:t>
            </a:r>
            <a:r>
              <a:rPr sz="155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early 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third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trimesters.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219200" y="2133600"/>
            <a:ext cx="698436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u="sng"/>
              <a:t>Type-1 Diabetes Mellitus (T1DM</a:t>
            </a:r>
            <a:r>
              <a:rPr lang="en-US" altLang="en-US"/>
              <a:t>), which results from</a:t>
            </a:r>
            <a:endParaRPr lang="en-US" altLang="en-US"/>
          </a:p>
          <a:p>
            <a:r>
              <a:rPr lang="en-US" altLang="en-US" u="sng"/>
              <a:t>pancreatic β-cell destruction</a:t>
            </a:r>
            <a:r>
              <a:rPr lang="en-US" altLang="en-US"/>
              <a:t> usually leading to absolute</a:t>
            </a:r>
            <a:endParaRPr lang="en-US" altLang="en-US"/>
          </a:p>
          <a:p>
            <a:r>
              <a:rPr lang="en-US" altLang="en-US"/>
              <a:t>insulin deficiency.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2520" rIns="0" bIns="0" rtlCol="0">
            <a:spAutoFit/>
          </a:bodyPr>
          <a:lstStyle/>
          <a:p>
            <a:pPr marL="599440">
              <a:lnSpc>
                <a:spcPct val="100000"/>
              </a:lnSpc>
              <a:spcBef>
                <a:spcPts val="430"/>
              </a:spcBef>
            </a:pPr>
            <a:r>
              <a:rPr sz="2600" b="1" spc="425" dirty="0">
                <a:latin typeface="Trebuchet MS" panose="020B0603020202020204"/>
                <a:cs typeface="Trebuchet MS" panose="020B0603020202020204"/>
              </a:rPr>
              <a:t>INTRAPARTUM</a:t>
            </a:r>
            <a:r>
              <a:rPr sz="2600" b="1" spc="27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600" b="1" spc="409" dirty="0">
                <a:latin typeface="Trebuchet MS" panose="020B0603020202020204"/>
                <a:cs typeface="Trebuchet MS" panose="020B0603020202020204"/>
              </a:rPr>
              <a:t>GLYCEMIC</a:t>
            </a:r>
            <a:endParaRPr sz="2600">
              <a:latin typeface="Trebuchet MS" panose="020B0603020202020204"/>
              <a:cs typeface="Trebuchet MS" panose="020B0603020202020204"/>
            </a:endParaRPr>
          </a:p>
          <a:p>
            <a:pPr marL="2125345">
              <a:lnSpc>
                <a:spcPct val="100000"/>
              </a:lnSpc>
              <a:spcBef>
                <a:spcPts val="335"/>
              </a:spcBef>
            </a:pPr>
            <a:r>
              <a:rPr sz="2600" b="1" spc="490" dirty="0">
                <a:latin typeface="Trebuchet MS" panose="020B0603020202020204"/>
                <a:cs typeface="Trebuchet MS" panose="020B0603020202020204"/>
              </a:rPr>
              <a:t>MANAGEMENT</a:t>
            </a:r>
            <a:endParaRPr sz="26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2249" y="1905000"/>
            <a:ext cx="6159500" cy="276288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80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When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cesarean</a:t>
            </a:r>
            <a:r>
              <a:rPr sz="1800" b="1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80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planned: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628650" marR="346710" lvl="1" indent="-229235">
              <a:lnSpc>
                <a:spcPts val="1950"/>
              </a:lnSpc>
              <a:spcBef>
                <a:spcPts val="1010"/>
              </a:spcBef>
              <a:buChar char="•"/>
              <a:tabLst>
                <a:tab pos="628650" algn="l"/>
                <a:tab pos="697865" algn="l"/>
              </a:tabLst>
            </a:pPr>
            <a:r>
              <a:rPr sz="1800" dirty="0">
                <a:solidFill>
                  <a:srgbClr val="9BAEB5"/>
                </a:solidFill>
                <a:latin typeface="Microsoft Sans Serif" panose="020B0604020202020204"/>
                <a:cs typeface="Microsoft Sans Serif" panose="020B0604020202020204"/>
              </a:rPr>
              <a:t>	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procedure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performed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early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day</a:t>
            </a:r>
            <a:r>
              <a:rPr sz="18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avoid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prolonged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periods</a:t>
            </a:r>
            <a:r>
              <a:rPr sz="18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fasting.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628650" marR="430530" lvl="1" indent="-229235">
              <a:lnSpc>
                <a:spcPts val="1950"/>
              </a:lnSpc>
              <a:spcBef>
                <a:spcPts val="105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628650" algn="l"/>
              </a:tabLst>
            </a:pPr>
            <a:r>
              <a:rPr sz="1800" spc="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morning</a:t>
            </a:r>
            <a:r>
              <a:rPr sz="18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oral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hypoglycemic</a:t>
            </a:r>
            <a:r>
              <a:rPr sz="1800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agents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taken.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628650" marR="5080" lvl="1" indent="-229235">
              <a:lnSpc>
                <a:spcPts val="1950"/>
              </a:lnSpc>
              <a:spcBef>
                <a:spcPts val="98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628650" algn="l"/>
                <a:tab pos="3366770" algn="l"/>
              </a:tabLst>
            </a:pP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Begin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continue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glucose,</a:t>
            </a:r>
            <a:r>
              <a:rPr sz="1800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short-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acting</a:t>
            </a:r>
            <a:r>
              <a:rPr sz="1800" spc="3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given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on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sliding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scale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needed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every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to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4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hours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maintain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8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plasma</a:t>
            </a:r>
            <a:r>
              <a:rPr sz="18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	</a:t>
            </a:r>
            <a:r>
              <a:rPr sz="1800" spc="-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level</a:t>
            </a:r>
            <a:r>
              <a:rPr sz="18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range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80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160 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mg/dL.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875" y="66674"/>
              <a:ext cx="8991600" cy="678179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326261" y="1102042"/>
            <a:ext cx="697230" cy="25431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latin typeface="Trebuchet MS" panose="020B0603020202020204"/>
                <a:cs typeface="Trebuchet MS" panose="020B0603020202020204"/>
              </a:rPr>
              <a:t>&lt;54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88265">
              <a:lnSpc>
                <a:spcPct val="100000"/>
              </a:lnSpc>
              <a:spcBef>
                <a:spcPts val="1740"/>
              </a:spcBef>
            </a:pPr>
            <a:r>
              <a:rPr sz="1550" spc="-40" dirty="0">
                <a:latin typeface="Trebuchet MS" panose="020B0603020202020204"/>
                <a:cs typeface="Trebuchet MS" panose="020B0603020202020204"/>
              </a:rPr>
              <a:t>55-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70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1550" spc="-40" dirty="0">
                <a:latin typeface="Trebuchet MS" panose="020B0603020202020204"/>
                <a:cs typeface="Trebuchet MS" panose="020B0603020202020204"/>
              </a:rPr>
              <a:t>72-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124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550" spc="-35" dirty="0">
                <a:latin typeface="Trebuchet MS" panose="020B0603020202020204"/>
                <a:cs typeface="Trebuchet MS" panose="020B0603020202020204"/>
              </a:rPr>
              <a:t>126-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142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3335">
              <a:lnSpc>
                <a:spcPct val="100000"/>
              </a:lnSpc>
              <a:spcBef>
                <a:spcPts val="550"/>
              </a:spcBef>
            </a:pPr>
            <a:r>
              <a:rPr sz="1550" spc="-35" dirty="0">
                <a:latin typeface="Trebuchet MS" panose="020B0603020202020204"/>
                <a:cs typeface="Trebuchet MS" panose="020B0603020202020204"/>
              </a:rPr>
              <a:t>144-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160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3335">
              <a:lnSpc>
                <a:spcPct val="100000"/>
              </a:lnSpc>
              <a:spcBef>
                <a:spcPts val="250"/>
              </a:spcBef>
            </a:pPr>
            <a:r>
              <a:rPr sz="1550" spc="-40" dirty="0">
                <a:latin typeface="Trebuchet MS" panose="020B0603020202020204"/>
                <a:cs typeface="Trebuchet MS" panose="020B0603020202020204"/>
              </a:rPr>
              <a:t>162-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196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3335">
              <a:lnSpc>
                <a:spcPct val="100000"/>
              </a:lnSpc>
              <a:spcBef>
                <a:spcPts val="345"/>
              </a:spcBef>
            </a:pPr>
            <a:r>
              <a:rPr sz="1550" spc="-35" dirty="0">
                <a:latin typeface="Trebuchet MS" panose="020B0603020202020204"/>
                <a:cs typeface="Trebuchet MS" panose="020B0603020202020204"/>
              </a:rPr>
              <a:t>198-</a:t>
            </a:r>
            <a:r>
              <a:rPr sz="1550" spc="-25" dirty="0">
                <a:latin typeface="Trebuchet MS" panose="020B0603020202020204"/>
                <a:cs typeface="Trebuchet MS" panose="020B0603020202020204"/>
              </a:rPr>
              <a:t>288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88265">
              <a:lnSpc>
                <a:spcPct val="100000"/>
              </a:lnSpc>
              <a:spcBef>
                <a:spcPts val="50"/>
              </a:spcBef>
            </a:pPr>
            <a:r>
              <a:rPr sz="1800" spc="-20" dirty="0">
                <a:latin typeface="Trebuchet MS" panose="020B0603020202020204"/>
                <a:cs typeface="Trebuchet MS" panose="020B0603020202020204"/>
              </a:rPr>
              <a:t>&gt;</a:t>
            </a:r>
            <a:r>
              <a:rPr sz="1550" spc="-20" dirty="0">
                <a:latin typeface="Trebuchet MS" panose="020B0603020202020204"/>
                <a:cs typeface="Trebuchet MS" panose="020B0603020202020204"/>
              </a:rPr>
              <a:t>288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5694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130"/>
              </a:spcBef>
            </a:pPr>
            <a:r>
              <a:rPr spc="229" dirty="0"/>
              <a:t>POSTPARTUM</a:t>
            </a:r>
            <a:r>
              <a:rPr spc="365" dirty="0"/>
              <a:t> </a:t>
            </a:r>
            <a:r>
              <a:rPr spc="345" dirty="0"/>
              <a:t>MANAGEMENT</a:t>
            </a:r>
            <a:endParaRPr spc="345" dirty="0"/>
          </a:p>
        </p:txBody>
      </p:sp>
      <p:sp>
        <p:nvSpPr>
          <p:cNvPr id="3" name="object 3"/>
          <p:cNvSpPr txBox="1"/>
          <p:nvPr/>
        </p:nvSpPr>
        <p:spPr>
          <a:xfrm>
            <a:off x="1486916" y="1851025"/>
            <a:ext cx="6252845" cy="3412664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241300" marR="467995" indent="-229235" algn="just">
              <a:lnSpc>
                <a:spcPct val="93000"/>
              </a:lnSpc>
              <a:spcBef>
                <a:spcPts val="25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pregestational</a:t>
            </a:r>
            <a:r>
              <a:rPr sz="1600" spc="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6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carefully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monitored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postpartum</a:t>
            </a:r>
            <a:r>
              <a:rPr sz="1600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they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have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60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high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hypoglycemia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4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returned</a:t>
            </a:r>
            <a:r>
              <a:rPr sz="1600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their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doses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5080" indent="-229235">
              <a:lnSpc>
                <a:spcPts val="1730"/>
              </a:lnSpc>
              <a:spcBef>
                <a:spcPts val="101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true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unlikely</a:t>
            </a:r>
            <a:r>
              <a:rPr sz="160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require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following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so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stop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all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hypoglycemic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agents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oral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insulin)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immediately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after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birth</a:t>
            </a:r>
            <a:r>
              <a:rPr sz="16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346710" indent="-229235">
              <a:lnSpc>
                <a:spcPts val="1730"/>
              </a:lnSpc>
              <a:spcBef>
                <a:spcPts val="10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All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60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encouraged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60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breast-</a:t>
            </a:r>
            <a:r>
              <a:rPr sz="1600" spc="-1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feed,</a:t>
            </a:r>
            <a:r>
              <a:rPr sz="16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since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may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reduce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offspring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obesity,</a:t>
            </a:r>
            <a:r>
              <a:rPr sz="1600" spc="-2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especially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setting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600" spc="3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272415" indent="-229235">
              <a:lnSpc>
                <a:spcPts val="1730"/>
              </a:lnSpc>
              <a:spcBef>
                <a:spcPts val="9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Current</a:t>
            </a:r>
            <a:r>
              <a:rPr sz="160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u="sng" spc="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NICE</a:t>
            </a:r>
            <a:r>
              <a:rPr sz="1600" u="sng" spc="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u="sng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guidelines</a:t>
            </a:r>
            <a:r>
              <a:rPr sz="1600" u="sng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fasting</a:t>
            </a:r>
            <a:r>
              <a:rPr sz="160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plasma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6-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13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60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when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woman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attends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her</a:t>
            </a:r>
            <a:r>
              <a:rPr sz="16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postnatal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check</a:t>
            </a:r>
            <a:r>
              <a:rPr sz="16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  <a:p>
            <a:pPr marL="241300" marR="304165" indent="-229235">
              <a:lnSpc>
                <a:spcPts val="1730"/>
              </a:lnSpc>
              <a:spcBef>
                <a:spcPts val="104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60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6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not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possible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has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not</a:t>
            </a:r>
            <a:r>
              <a:rPr sz="16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been</a:t>
            </a:r>
            <a:r>
              <a:rPr sz="16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performed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229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600" spc="-2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60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fasting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 </a:t>
            </a:r>
            <a:r>
              <a:rPr sz="160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HbA1c</a:t>
            </a:r>
            <a:r>
              <a:rPr sz="16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should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offered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after</a:t>
            </a:r>
            <a:r>
              <a:rPr sz="160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13</a:t>
            </a:r>
            <a:r>
              <a:rPr sz="16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</a:t>
            </a:r>
            <a:r>
              <a:rPr sz="16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6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712787" y="960500"/>
            <a:ext cx="7727950" cy="4965700"/>
            <a:chOff x="712787" y="960500"/>
            <a:chExt cx="7727950" cy="4965700"/>
          </a:xfrm>
        </p:grpSpPr>
        <p:sp>
          <p:nvSpPr>
            <p:cNvPr id="4" name="object 4"/>
            <p:cNvSpPr/>
            <p:nvPr/>
          </p:nvSpPr>
          <p:spPr>
            <a:xfrm>
              <a:off x="728662" y="1566862"/>
              <a:ext cx="7696200" cy="4343400"/>
            </a:xfrm>
            <a:custGeom>
              <a:avLst/>
              <a:gdLst/>
              <a:ahLst/>
              <a:cxnLst/>
              <a:rect l="l" t="t" r="r" b="b"/>
              <a:pathLst>
                <a:path w="7696200" h="4343400">
                  <a:moveTo>
                    <a:pt x="7696200" y="0"/>
                  </a:moveTo>
                  <a:lnTo>
                    <a:pt x="0" y="0"/>
                  </a:lnTo>
                  <a:lnTo>
                    <a:pt x="0" y="4343400"/>
                  </a:lnTo>
                  <a:lnTo>
                    <a:pt x="7696200" y="434340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8662" y="1566862"/>
              <a:ext cx="7696200" cy="4343400"/>
            </a:xfrm>
            <a:custGeom>
              <a:avLst/>
              <a:gdLst/>
              <a:ahLst/>
              <a:cxnLst/>
              <a:rect l="l" t="t" r="r" b="b"/>
              <a:pathLst>
                <a:path w="7696200" h="4343400">
                  <a:moveTo>
                    <a:pt x="0" y="4343400"/>
                  </a:moveTo>
                  <a:lnTo>
                    <a:pt x="7696200" y="434340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4343400"/>
                  </a:lnTo>
                  <a:close/>
                </a:path>
              </a:pathLst>
            </a:custGeom>
            <a:ln w="3175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81225" y="966850"/>
              <a:ext cx="5791200" cy="1190625"/>
            </a:xfrm>
            <a:custGeom>
              <a:avLst/>
              <a:gdLst/>
              <a:ahLst/>
              <a:cxnLst/>
              <a:rect l="l" t="t" r="r" b="b"/>
              <a:pathLst>
                <a:path w="5791200" h="1190625">
                  <a:moveTo>
                    <a:pt x="5791200" y="0"/>
                  </a:moveTo>
                  <a:lnTo>
                    <a:pt x="0" y="0"/>
                  </a:lnTo>
                  <a:lnTo>
                    <a:pt x="0" y="1190625"/>
                  </a:lnTo>
                  <a:lnTo>
                    <a:pt x="5791200" y="1190625"/>
                  </a:lnTo>
                  <a:lnTo>
                    <a:pt x="5791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81225" y="966850"/>
              <a:ext cx="5791200" cy="1190625"/>
            </a:xfrm>
            <a:custGeom>
              <a:avLst/>
              <a:gdLst/>
              <a:ahLst/>
              <a:cxnLst/>
              <a:rect l="l" t="t" r="r" b="b"/>
              <a:pathLst>
                <a:path w="5791200" h="1190625">
                  <a:moveTo>
                    <a:pt x="0" y="1190625"/>
                  </a:moveTo>
                  <a:lnTo>
                    <a:pt x="5791200" y="1190625"/>
                  </a:lnTo>
                  <a:lnTo>
                    <a:pt x="5791200" y="0"/>
                  </a:lnTo>
                  <a:lnTo>
                    <a:pt x="0" y="0"/>
                  </a:lnTo>
                  <a:lnTo>
                    <a:pt x="0" y="1190625"/>
                  </a:lnTo>
                  <a:close/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2001520" y="1088707"/>
            <a:ext cx="5122545" cy="61298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algn="ctr">
              <a:lnSpc>
                <a:spcPts val="2180"/>
              </a:lnSpc>
              <a:spcBef>
                <a:spcPts val="380"/>
              </a:spcBef>
            </a:pPr>
            <a:r>
              <a:rPr sz="2000" spc="30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RECOMMENDED</a:t>
            </a:r>
            <a:r>
              <a:rPr sz="2000" spc="37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POSTNATA</a:t>
            </a:r>
            <a:r>
              <a:rPr sz="2000" spc="-37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L</a:t>
            </a:r>
            <a:r>
              <a:rPr sz="2000" spc="7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0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TESTING </a:t>
            </a:r>
            <a:r>
              <a:rPr sz="2000" spc="37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2000" spc="13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8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ACTIONS</a:t>
            </a:r>
            <a:r>
              <a:rPr lang="en-US" sz="200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04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2000" spc="14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34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2000" spc="7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8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2000" spc="3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28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GDM</a:t>
            </a:r>
            <a:endParaRPr sz="2000" dirty="0">
              <a:latin typeface="Trebuchet MS" panose="020B0603020202020204"/>
              <a:cs typeface="Trebuchet MS" panose="020B0603020202020204"/>
            </a:endParaRPr>
          </a:p>
        </p:txBody>
      </p:sp>
      <p:pic>
        <p:nvPicPr>
          <p:cNvPr id="9" name="object 9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076325" y="2171700"/>
            <a:ext cx="699135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80340" rIns="0" bIns="0" rtlCol="0">
            <a:spAutoFit/>
          </a:bodyPr>
          <a:lstStyle/>
          <a:p>
            <a:pPr marR="20955" algn="ctr">
              <a:lnSpc>
                <a:spcPts val="2990"/>
              </a:lnSpc>
              <a:spcBef>
                <a:spcPts val="1420"/>
              </a:spcBef>
            </a:pPr>
            <a:r>
              <a:rPr sz="2600" spc="204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POSTPARTUM</a:t>
            </a:r>
            <a:r>
              <a:rPr sz="2600" spc="30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600" spc="26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CARE</a:t>
            </a:r>
            <a:endParaRPr sz="2600">
              <a:latin typeface="Trebuchet MS" panose="020B0603020202020204"/>
              <a:cs typeface="Trebuchet MS" panose="020B0603020202020204"/>
            </a:endParaRPr>
          </a:p>
          <a:p>
            <a:pPr marR="18415" algn="ctr">
              <a:lnSpc>
                <a:spcPts val="2990"/>
              </a:lnSpc>
            </a:pPr>
            <a:r>
              <a:rPr sz="2600" spc="22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2600" spc="33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600" spc="21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PREGESTATIONAL</a:t>
            </a:r>
            <a:r>
              <a:rPr sz="2600" spc="335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600" spc="350" dirty="0">
                <a:solidFill>
                  <a:srgbClr val="252525"/>
                </a:solidFill>
                <a:latin typeface="Trebuchet MS" panose="020B0603020202020204"/>
                <a:cs typeface="Trebuchet MS" panose="020B0603020202020204"/>
              </a:rPr>
              <a:t>DM</a:t>
            </a:r>
            <a:endParaRPr sz="26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1917" y="1905000"/>
            <a:ext cx="6400165" cy="3102003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41300" marR="139065" indent="-228600">
              <a:lnSpc>
                <a:spcPct val="90000"/>
              </a:lnSpc>
              <a:spcBef>
                <a:spcPts val="32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Some</a:t>
            </a:r>
            <a:r>
              <a:rPr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suggest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changing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regimens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pre-pregnancy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dosing,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others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suggest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halving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doses,</a:t>
            </a:r>
            <a:r>
              <a:rPr spc="-20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carefully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planned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diabetic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team.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 marR="5080" indent="-228600">
              <a:lnSpc>
                <a:spcPct val="90000"/>
              </a:lnSpc>
              <a:spcBef>
                <a:spcPts val="1010"/>
              </a:spcBef>
              <a:buChar char="•"/>
              <a:tabLst>
                <a:tab pos="241300" algn="l"/>
                <a:tab pos="301625" algn="l"/>
              </a:tabLst>
            </a:pPr>
            <a:r>
              <a:rPr dirty="0">
                <a:solidFill>
                  <a:srgbClr val="9BAEB5"/>
                </a:solidFill>
                <a:latin typeface="Microsoft Sans Serif" panose="020B0604020202020204"/>
                <a:cs typeface="Microsoft Sans Serif" panose="020B0604020202020204"/>
              </a:rPr>
              <a:t>	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Careful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capillary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blood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monitoring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recommended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aid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dose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adjustment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2–3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days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following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delivery,</a:t>
            </a:r>
            <a:r>
              <a:rPr spc="-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aiming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values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5–9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mmol/L.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 marR="5080" indent="-228600">
              <a:lnSpc>
                <a:spcPts val="18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who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have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undergone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u="sng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caesarean</a:t>
            </a:r>
            <a:r>
              <a:rPr b="1" u="sng" spc="-1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section</a:t>
            </a:r>
            <a:r>
              <a:rPr b="1" u="sng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will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require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continuation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sliding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scale</a:t>
            </a:r>
            <a:r>
              <a:rPr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normal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eating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has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been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resumed.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 marR="118745" indent="-228600">
              <a:lnSpc>
                <a:spcPts val="1800"/>
              </a:lnSpc>
              <a:spcBef>
                <a:spcPts val="105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with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type</a:t>
            </a:r>
            <a:r>
              <a:rPr b="1" u="sng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2</a:t>
            </a:r>
            <a:r>
              <a:rPr b="1" u="sng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b="1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b="1" u="sng" spc="-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can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change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from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back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their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oral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hypoglycaemic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agents.</a:t>
            </a:r>
            <a:endParaRPr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359410" rIns="0" bIns="0" rtlCol="0">
            <a:spAutoFit/>
          </a:bodyPr>
          <a:lstStyle/>
          <a:p>
            <a:pPr marR="13970" algn="ctr">
              <a:lnSpc>
                <a:spcPct val="100000"/>
              </a:lnSpc>
              <a:spcBef>
                <a:spcPts val="2830"/>
              </a:spcBef>
            </a:pPr>
            <a:r>
              <a:rPr sz="2600" spc="215" dirty="0"/>
              <a:t>BREASTFEEDING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1295400" y="1981200"/>
            <a:ext cx="6372860" cy="3154069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41300" marR="107315" indent="-228600">
              <a:lnSpc>
                <a:spcPts val="1580"/>
              </a:lnSpc>
              <a:spcBef>
                <a:spcPts val="3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Glycemic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control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better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in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who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exclusively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breastfeed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than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those who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bottle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feed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81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so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overall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breastfeeding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supported.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 marR="537210" indent="-228600">
              <a:lnSpc>
                <a:spcPts val="1650"/>
              </a:lnSpc>
              <a:spcBef>
                <a:spcPts val="10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Small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cohort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studies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have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demonstrated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breastfeeding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increases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frequency</a:t>
            </a:r>
            <a:r>
              <a:rPr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hypoglycemia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diabetics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ts val="1690"/>
              </a:lnSpc>
              <a:spcBef>
                <a:spcPts val="8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Thus,</a:t>
            </a:r>
            <a:r>
              <a:rPr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advised</a:t>
            </a:r>
            <a:r>
              <a:rPr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have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snack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before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breastfeeding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>
              <a:lnSpc>
                <a:spcPts val="1690"/>
              </a:lnSpc>
            </a:pP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advised</a:t>
            </a:r>
            <a:r>
              <a:rPr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 </a:t>
            </a:r>
            <a:r>
              <a:rPr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this</a:t>
            </a:r>
            <a:r>
              <a:rPr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41300" marR="5080" indent="-228600">
              <a:lnSpc>
                <a:spcPts val="1650"/>
              </a:lnSpc>
              <a:spcBef>
                <a:spcPts val="101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NICE</a:t>
            </a:r>
            <a:r>
              <a:rPr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currently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recommends</a:t>
            </a:r>
            <a:r>
              <a:rPr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pre-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existing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can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safely</a:t>
            </a:r>
            <a:r>
              <a:rPr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take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metformin</a:t>
            </a:r>
            <a:r>
              <a:rPr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glibenclamide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while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breastfeeding</a:t>
            </a:r>
            <a:r>
              <a:rPr sz="15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5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1412240" marR="5080" indent="-527685">
              <a:lnSpc>
                <a:spcPts val="3080"/>
              </a:lnSpc>
              <a:spcBef>
                <a:spcPts val="410"/>
              </a:spcBef>
            </a:pPr>
            <a:r>
              <a:rPr spc="229" dirty="0"/>
              <a:t>KEY</a:t>
            </a:r>
            <a:r>
              <a:rPr spc="345" dirty="0"/>
              <a:t> </a:t>
            </a:r>
            <a:r>
              <a:rPr spc="330" dirty="0"/>
              <a:t>PRECONCEPTION </a:t>
            </a:r>
            <a:r>
              <a:rPr spc="280" dirty="0"/>
              <a:t>INTERVENTIONS</a:t>
            </a:r>
            <a:endParaRPr spc="280" dirty="0"/>
          </a:p>
        </p:txBody>
      </p:sp>
      <p:sp>
        <p:nvSpPr>
          <p:cNvPr id="3" name="object 3"/>
          <p:cNvSpPr txBox="1"/>
          <p:nvPr/>
        </p:nvSpPr>
        <p:spPr>
          <a:xfrm>
            <a:off x="1360486" y="1752600"/>
            <a:ext cx="6423025" cy="3261149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3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Optimize</a:t>
            </a:r>
            <a:r>
              <a:rPr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Glycemic</a:t>
            </a:r>
            <a:r>
              <a:rPr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Control: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469900" marR="466090" lvl="1" indent="-229235">
              <a:lnSpc>
                <a:spcPts val="1580"/>
              </a:lnSpc>
              <a:spcBef>
                <a:spcPts val="10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Aim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1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A1C</a:t>
            </a:r>
            <a:r>
              <a:rPr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≤</a:t>
            </a:r>
            <a:r>
              <a:rPr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6.5% </a:t>
            </a:r>
            <a:r>
              <a:rPr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(48</a:t>
            </a:r>
            <a:r>
              <a:rPr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mmol/mol)</a:t>
            </a:r>
            <a:r>
              <a:rPr b="1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before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conception</a:t>
            </a:r>
            <a:r>
              <a:rPr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minimize </a:t>
            </a:r>
            <a:r>
              <a:rPr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complications.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81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Maintain</a:t>
            </a:r>
            <a:r>
              <a:rPr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blood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close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 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normal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safely</a:t>
            </a:r>
            <a:r>
              <a:rPr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possible.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lvl="1">
              <a:lnSpc>
                <a:spcPct val="100000"/>
              </a:lnSpc>
              <a:spcBef>
                <a:spcPts val="1715"/>
              </a:spcBef>
              <a:buClr>
                <a:srgbClr val="9BAEB5"/>
              </a:buClr>
              <a:buFont typeface="Microsoft Sans Serif" panose="020B0604020202020204"/>
              <a:buChar char="•"/>
            </a:pP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293370" indent="-280670">
              <a:lnSpc>
                <a:spcPct val="100000"/>
              </a:lnSpc>
              <a:buClr>
                <a:srgbClr val="9BAEB5"/>
              </a:buClr>
              <a:buFont typeface="Microsoft Sans Serif" panose="020B0604020202020204"/>
              <a:buChar char="•"/>
              <a:tabLst>
                <a:tab pos="293370" algn="l"/>
              </a:tabLst>
            </a:pP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Family</a:t>
            </a:r>
            <a:r>
              <a:rPr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Planning</a:t>
            </a:r>
            <a:r>
              <a:rPr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Contraception: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83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Discuss</a:t>
            </a:r>
            <a:r>
              <a:rPr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reproductive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goals</a:t>
            </a:r>
            <a:r>
              <a:rPr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early.</a:t>
            </a:r>
            <a:endParaRPr dirty="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ts val="1650"/>
              </a:lnSpc>
              <a:spcBef>
                <a:spcPts val="100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Recommend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effective</a:t>
            </a:r>
            <a:r>
              <a:rPr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contraception</a:t>
            </a:r>
            <a:r>
              <a:rPr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pc="-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prioritizing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long-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acting</a:t>
            </a:r>
            <a:r>
              <a:rPr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reversible </a:t>
            </a:r>
            <a:r>
              <a:rPr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options</a:t>
            </a:r>
            <a:r>
              <a:rPr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A1C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treatment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are</a:t>
            </a:r>
            <a:r>
              <a:rPr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optimized</a:t>
            </a:r>
            <a:r>
              <a:rPr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pregnancy.</a:t>
            </a:r>
            <a:endParaRPr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547" rIns="0" bIns="0" rtlCol="0">
            <a:spAutoFit/>
          </a:bodyPr>
          <a:lstStyle/>
          <a:p>
            <a:pPr marL="1412240" marR="5080" indent="-527685">
              <a:lnSpc>
                <a:spcPts val="3080"/>
              </a:lnSpc>
              <a:spcBef>
                <a:spcPts val="410"/>
              </a:spcBef>
            </a:pPr>
            <a:r>
              <a:rPr spc="229" dirty="0"/>
              <a:t>KEY</a:t>
            </a:r>
            <a:r>
              <a:rPr spc="345" dirty="0"/>
              <a:t> </a:t>
            </a:r>
            <a:r>
              <a:rPr spc="330" dirty="0"/>
              <a:t>PRECONCEPTION </a:t>
            </a:r>
            <a:r>
              <a:rPr spc="280" dirty="0"/>
              <a:t>INTERVENTIONS</a:t>
            </a:r>
            <a:endParaRPr spc="280" dirty="0"/>
          </a:p>
        </p:txBody>
      </p:sp>
      <p:sp>
        <p:nvSpPr>
          <p:cNvPr id="3" name="object 3"/>
          <p:cNvSpPr txBox="1"/>
          <p:nvPr/>
        </p:nvSpPr>
        <p:spPr>
          <a:xfrm>
            <a:off x="1389061" y="1905000"/>
            <a:ext cx="6365875" cy="258127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Medication</a:t>
            </a:r>
            <a:r>
              <a:rPr sz="18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adjustments: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Switch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if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using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oral</a:t>
            </a:r>
            <a:r>
              <a:rPr sz="180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hypoglycemic</a:t>
            </a:r>
            <a:r>
              <a:rPr sz="180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agents.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469900" marR="814070" lvl="1" indent="-229235">
              <a:lnSpc>
                <a:spcPct val="101000"/>
              </a:lnSpc>
              <a:spcBef>
                <a:spcPts val="9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Discontinue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teratogenic</a:t>
            </a:r>
            <a:r>
              <a:rPr sz="180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medications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such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80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ace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inhibitors</a:t>
            </a:r>
            <a:r>
              <a:rPr sz="1800" b="1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arbs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prevent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fetal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harm.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99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  <a:tab pos="442595" algn="l"/>
              </a:tabLst>
            </a:pPr>
            <a:r>
              <a:rPr sz="180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	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Folic</a:t>
            </a:r>
            <a:r>
              <a:rPr sz="1800" b="1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acid</a:t>
            </a:r>
            <a:r>
              <a:rPr sz="1800" b="1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supplementation: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ct val="10100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5</a:t>
            </a:r>
            <a:r>
              <a:rPr sz="180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mg/day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starting</a:t>
            </a:r>
            <a:r>
              <a:rPr sz="180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3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months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preconception</a:t>
            </a:r>
            <a:r>
              <a:rPr sz="18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until</a:t>
            </a:r>
            <a:r>
              <a:rPr sz="180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12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weeks post-conception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reduce</a:t>
            </a:r>
            <a:r>
              <a:rPr sz="180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neural</a:t>
            </a:r>
            <a:r>
              <a:rPr sz="180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tube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defects.</a:t>
            </a:r>
            <a:endParaRPr sz="18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89865" rIns="0" bIns="0" rtlCol="0">
            <a:spAutoFit/>
          </a:bodyPr>
          <a:lstStyle/>
          <a:p>
            <a:pPr marL="1736090" marR="248285" indent="-1501775">
              <a:lnSpc>
                <a:spcPts val="3080"/>
              </a:lnSpc>
              <a:spcBef>
                <a:spcPts val="1495"/>
              </a:spcBef>
            </a:pPr>
            <a:r>
              <a:rPr spc="315" dirty="0"/>
              <a:t>OPTIMIZING</a:t>
            </a:r>
            <a:r>
              <a:rPr spc="340" dirty="0"/>
              <a:t> </a:t>
            </a:r>
            <a:r>
              <a:rPr spc="225" dirty="0"/>
              <a:t>HEALTH</a:t>
            </a:r>
            <a:r>
              <a:rPr spc="385" dirty="0"/>
              <a:t> </a:t>
            </a:r>
            <a:r>
              <a:rPr spc="195" dirty="0"/>
              <a:t>BEFORE </a:t>
            </a:r>
            <a:r>
              <a:rPr spc="345" dirty="0"/>
              <a:t>PREGNANCY</a:t>
            </a:r>
            <a:endParaRPr spc="345" dirty="0"/>
          </a:p>
        </p:txBody>
      </p:sp>
      <p:sp>
        <p:nvSpPr>
          <p:cNvPr id="3" name="object 3"/>
          <p:cNvSpPr txBox="1"/>
          <p:nvPr/>
        </p:nvSpPr>
        <p:spPr>
          <a:xfrm>
            <a:off x="1369060" y="1894840"/>
            <a:ext cx="6405880" cy="306832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16840" indent="-104140">
              <a:lnSpc>
                <a:spcPct val="100000"/>
              </a:lnSpc>
              <a:spcBef>
                <a:spcPts val="790"/>
              </a:spcBef>
              <a:buChar char="-"/>
              <a:tabLst>
                <a:tab pos="116205" algn="l"/>
              </a:tabLst>
            </a:pP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Achieve</a:t>
            </a:r>
            <a:r>
              <a:rPr sz="155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Healthy</a:t>
            </a:r>
            <a:r>
              <a:rPr sz="1550" b="1" spc="-1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Weight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ts val="158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increases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adverse</a:t>
            </a:r>
            <a:r>
              <a:rPr sz="155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outcomes</a:t>
            </a:r>
            <a:r>
              <a:rPr sz="1550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—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weight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optimization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key.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137160" indent="-124460">
              <a:lnSpc>
                <a:spcPct val="100000"/>
              </a:lnSpc>
              <a:spcBef>
                <a:spcPts val="605"/>
              </a:spcBef>
              <a:buChar char="-"/>
              <a:tabLst>
                <a:tab pos="13716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Screen</a:t>
            </a:r>
            <a:r>
              <a:rPr sz="155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55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Manage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Complications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469900" marR="643255" lvl="1" indent="-229235">
              <a:lnSpc>
                <a:spcPts val="158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Retinopathy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Requires</a:t>
            </a:r>
            <a:r>
              <a:rPr sz="1550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ophthalmological</a:t>
            </a:r>
            <a:r>
              <a:rPr sz="1550" b="1" spc="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evaluation</a:t>
            </a:r>
            <a:r>
              <a:rPr sz="1550" b="1" spc="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before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conception.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6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Nephropathy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: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1213485" marR="1622425" lvl="2" indent="-228600">
              <a:lnSpc>
                <a:spcPts val="1580"/>
              </a:lnSpc>
              <a:spcBef>
                <a:spcPts val="9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Assess</a:t>
            </a:r>
            <a:r>
              <a:rPr sz="155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serum</a:t>
            </a:r>
            <a:r>
              <a:rPr sz="1550" b="1" spc="1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creatinine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550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urine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microalbumin/creatinine</a:t>
            </a:r>
            <a:r>
              <a:rPr sz="1550" b="1" spc="229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ratio</a:t>
            </a:r>
            <a:r>
              <a:rPr sz="1550" b="1" spc="2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(ACR)</a:t>
            </a:r>
            <a:r>
              <a:rPr sz="1550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  <a:p>
            <a:pPr marL="1213485" marR="286385" lvl="2" indent="-228600">
              <a:lnSpc>
                <a:spcPts val="1500"/>
              </a:lnSpc>
              <a:spcBef>
                <a:spcPts val="103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1213485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Microalbuminuria</a:t>
            </a:r>
            <a:r>
              <a:rPr sz="1550" b="1" spc="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or</a:t>
            </a:r>
            <a:r>
              <a:rPr sz="155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overt</a:t>
            </a:r>
            <a:r>
              <a:rPr sz="1550"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nephropathy</a:t>
            </a:r>
            <a:r>
              <a:rPr sz="155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increases</a:t>
            </a:r>
            <a:r>
              <a:rPr sz="1550" spc="20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hypertension</a:t>
            </a:r>
            <a:r>
              <a:rPr sz="155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preeclampsia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55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BAEB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65137" y="627126"/>
            <a:ext cx="8223250" cy="4660900"/>
            <a:chOff x="465137" y="627126"/>
            <a:chExt cx="8223250" cy="4660900"/>
          </a:xfrm>
        </p:grpSpPr>
        <p:sp>
          <p:nvSpPr>
            <p:cNvPr id="4" name="object 4"/>
            <p:cNvSpPr/>
            <p:nvPr/>
          </p:nvSpPr>
          <p:spPr>
            <a:xfrm>
              <a:off x="481012" y="643001"/>
              <a:ext cx="8191500" cy="4629150"/>
            </a:xfrm>
            <a:custGeom>
              <a:avLst/>
              <a:gdLst/>
              <a:ahLst/>
              <a:cxnLst/>
              <a:rect l="l" t="t" r="r" b="b"/>
              <a:pathLst>
                <a:path w="8191500" h="4629150">
                  <a:moveTo>
                    <a:pt x="0" y="4629150"/>
                  </a:moveTo>
                  <a:lnTo>
                    <a:pt x="8191500" y="4629150"/>
                  </a:lnTo>
                  <a:lnTo>
                    <a:pt x="8191500" y="0"/>
                  </a:lnTo>
                  <a:lnTo>
                    <a:pt x="0" y="0"/>
                  </a:lnTo>
                  <a:lnTo>
                    <a:pt x="0" y="4629150"/>
                  </a:lnTo>
                  <a:close/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00075" y="800100"/>
              <a:ext cx="7943850" cy="4305300"/>
            </a:xfrm>
            <a:custGeom>
              <a:avLst/>
              <a:gdLst/>
              <a:ahLst/>
              <a:cxnLst/>
              <a:rect l="l" t="t" r="r" b="b"/>
              <a:pathLst>
                <a:path w="7943850" h="4305300">
                  <a:moveTo>
                    <a:pt x="7943850" y="0"/>
                  </a:moveTo>
                  <a:lnTo>
                    <a:pt x="0" y="0"/>
                  </a:lnTo>
                  <a:lnTo>
                    <a:pt x="0" y="4305300"/>
                  </a:lnTo>
                  <a:lnTo>
                    <a:pt x="7943850" y="4305300"/>
                  </a:lnTo>
                  <a:lnTo>
                    <a:pt x="7943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76169" y="2177097"/>
            <a:ext cx="376427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1" spc="745" dirty="0">
                <a:latin typeface="Trebuchet MS" panose="020B0603020202020204"/>
                <a:cs typeface="Trebuchet MS" panose="020B0603020202020204"/>
              </a:rPr>
              <a:t>THANK</a:t>
            </a:r>
            <a:r>
              <a:rPr sz="4400" b="1" spc="-45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4400" b="1" spc="575" dirty="0">
                <a:latin typeface="Trebuchet MS" panose="020B0603020202020204"/>
                <a:cs typeface="Trebuchet MS" panose="020B0603020202020204"/>
              </a:rPr>
              <a:t>YOU</a:t>
            </a:r>
            <a:endParaRPr sz="44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10820" rIns="0" bIns="0" rtlCol="0">
            <a:spAutoFit/>
          </a:bodyPr>
          <a:lstStyle/>
          <a:p>
            <a:pPr marL="352425" marR="374015" indent="139700">
              <a:lnSpc>
                <a:spcPts val="2860"/>
              </a:lnSpc>
              <a:spcBef>
                <a:spcPts val="1660"/>
              </a:spcBef>
              <a:tabLst>
                <a:tab pos="4672965" algn="l"/>
              </a:tabLst>
            </a:pPr>
            <a:r>
              <a:rPr sz="2600" spc="165" dirty="0">
                <a:latin typeface="Calibri" panose="020F0502020204030204"/>
                <a:cs typeface="Calibri" panose="020F0502020204030204"/>
              </a:rPr>
              <a:t>SPECIAL</a:t>
            </a:r>
            <a:r>
              <a:rPr sz="26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CONSIDERATIONS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90" dirty="0">
                <a:latin typeface="Calibri" panose="020F0502020204030204"/>
                <a:cs typeface="Calibri" panose="020F0502020204030204"/>
              </a:rPr>
              <a:t>FOR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TYPE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1</a:t>
            </a:r>
            <a:r>
              <a:rPr sz="2600" spc="3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DIABETES</a:t>
            </a:r>
            <a:r>
              <a:rPr sz="26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25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PREGNANCY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163520"/>
            <a:ext cx="6292215" cy="168910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51130" indent="-138430">
              <a:lnSpc>
                <a:spcPct val="100000"/>
              </a:lnSpc>
              <a:spcBef>
                <a:spcPts val="1320"/>
              </a:spcBef>
              <a:buChar char="-"/>
              <a:tabLst>
                <a:tab pos="15113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Diabetic</a:t>
            </a:r>
            <a:r>
              <a:rPr sz="1800" b="1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Ketoacidosis</a:t>
            </a:r>
            <a:r>
              <a:rPr sz="180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1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(DKA)</a:t>
            </a:r>
            <a:r>
              <a:rPr sz="180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Risk: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5080" lvl="1" indent="-229235">
              <a:lnSpc>
                <a:spcPct val="1010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550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ketogenic</a:t>
            </a:r>
            <a:r>
              <a:rPr sz="155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state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spc="-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increasing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of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DKA</a:t>
            </a:r>
            <a:r>
              <a:rPr sz="155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550" b="1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lower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blood</a:t>
            </a:r>
            <a:r>
              <a:rPr sz="155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55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levels</a:t>
            </a:r>
            <a:r>
              <a:rPr sz="155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than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nonpregnant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individuals.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marR="40640" lvl="1" indent="-229235">
              <a:lnSpc>
                <a:spcPct val="10500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550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should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have</a:t>
            </a:r>
            <a:r>
              <a:rPr sz="155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ketone</a:t>
            </a:r>
            <a:r>
              <a:rPr sz="1550" b="1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strips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receive</a:t>
            </a:r>
            <a:r>
              <a:rPr sz="155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DKA</a:t>
            </a:r>
            <a:r>
              <a:rPr sz="155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prevention</a:t>
            </a:r>
            <a:r>
              <a:rPr sz="155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detection</a:t>
            </a:r>
            <a:r>
              <a:rPr sz="1550" b="1" spc="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education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10820" rIns="0" bIns="0" rtlCol="0">
            <a:spAutoFit/>
          </a:bodyPr>
          <a:lstStyle/>
          <a:p>
            <a:pPr marL="352425" marR="374015" indent="139700">
              <a:lnSpc>
                <a:spcPts val="2860"/>
              </a:lnSpc>
              <a:spcBef>
                <a:spcPts val="1660"/>
              </a:spcBef>
              <a:tabLst>
                <a:tab pos="4672965" algn="l"/>
              </a:tabLst>
            </a:pPr>
            <a:r>
              <a:rPr sz="2600" spc="165" dirty="0">
                <a:latin typeface="Calibri" panose="020F0502020204030204"/>
                <a:cs typeface="Calibri" panose="020F0502020204030204"/>
              </a:rPr>
              <a:t>SPECIAL</a:t>
            </a:r>
            <a:r>
              <a:rPr sz="26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CONSIDERATIONS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90" dirty="0">
                <a:latin typeface="Calibri" panose="020F0502020204030204"/>
                <a:cs typeface="Calibri" panose="020F0502020204030204"/>
              </a:rPr>
              <a:t>FOR </a:t>
            </a:r>
            <a:r>
              <a:rPr sz="2600" spc="150" dirty="0">
                <a:latin typeface="Calibri" panose="020F0502020204030204"/>
                <a:cs typeface="Calibri" panose="020F0502020204030204"/>
              </a:rPr>
              <a:t>TYPE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2</a:t>
            </a:r>
            <a:r>
              <a:rPr sz="2600" spc="3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DIABETES</a:t>
            </a:r>
            <a:r>
              <a:rPr sz="26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25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PREGNANCY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535" y="2827020"/>
            <a:ext cx="6369685" cy="2036445"/>
          </a:xfrm>
          <a:prstGeom prst="rect">
            <a:avLst/>
          </a:prstGeom>
        </p:spPr>
        <p:txBody>
          <a:bodyPr vert="horz" wrap="square" lIns="0" tIns="167640" rIns="0" bIns="0" rtlCol="0">
            <a:noAutofit/>
          </a:bodyPr>
          <a:lstStyle/>
          <a:p>
            <a:pPr marL="151130" indent="-138430">
              <a:lnSpc>
                <a:spcPct val="100000"/>
              </a:lnSpc>
              <a:spcBef>
                <a:spcPts val="1320"/>
              </a:spcBef>
              <a:buChar char="-"/>
              <a:tabLst>
                <a:tab pos="15113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</a:t>
            </a:r>
            <a:r>
              <a:rPr sz="1800" b="1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80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marR="677545" lvl="1" indent="-229235">
              <a:lnSpc>
                <a:spcPct val="101000"/>
              </a:lnSpc>
              <a:spcBef>
                <a:spcPts val="10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Strong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association</a:t>
            </a:r>
            <a:r>
              <a:rPr sz="1550" b="1" spc="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with</a:t>
            </a:r>
            <a:r>
              <a:rPr sz="1550" b="1" spc="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obesity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which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increases</a:t>
            </a:r>
            <a:r>
              <a:rPr sz="1550" spc="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complications.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 marR="330835" lvl="1" indent="-229235">
              <a:lnSpc>
                <a:spcPct val="105000"/>
              </a:lnSpc>
              <a:spcBef>
                <a:spcPts val="98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Higher</a:t>
            </a:r>
            <a:r>
              <a:rPr sz="155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doses</a:t>
            </a:r>
            <a:r>
              <a:rPr sz="155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may</a:t>
            </a:r>
            <a:r>
              <a:rPr sz="1550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be</a:t>
            </a:r>
            <a:r>
              <a:rPr sz="155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required,</a:t>
            </a:r>
            <a:r>
              <a:rPr sz="1550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though</a:t>
            </a:r>
            <a:r>
              <a:rPr sz="1550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glycemic</a:t>
            </a:r>
            <a:r>
              <a:rPr sz="1550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control</a:t>
            </a:r>
            <a:r>
              <a:rPr sz="155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 </a:t>
            </a:r>
            <a:r>
              <a:rPr sz="1550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generally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easier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than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type</a:t>
            </a:r>
            <a:r>
              <a:rPr sz="155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1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40665" indent="-227965">
              <a:lnSpc>
                <a:spcPct val="100000"/>
              </a:lnSpc>
              <a:spcBef>
                <a:spcPts val="97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0665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1800"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800" b="1" spc="-1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800" b="1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800"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Preeclampsia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469900" lvl="1" indent="-228600">
              <a:lnSpc>
                <a:spcPct val="100000"/>
              </a:lnSpc>
              <a:spcBef>
                <a:spcPts val="10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4699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50" b="1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b="1" spc="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significantly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raises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risk</a:t>
            </a:r>
            <a:r>
              <a:rPr sz="1550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preeclampsia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1550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necessitating</a:t>
            </a:r>
            <a:r>
              <a:rPr sz="1550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close 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monitoring</a:t>
            </a:r>
            <a:r>
              <a:rPr sz="155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early</a:t>
            </a:r>
            <a:r>
              <a:rPr sz="1550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intervention.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359535" y="1905000"/>
            <a:ext cx="673608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/>
              <a:t>Type-2 Diabetes Mellitus (T2DM), which results from a</a:t>
            </a:r>
            <a:endParaRPr lang="en-US" altLang="en-US"/>
          </a:p>
          <a:p>
            <a:r>
              <a:rPr lang="en-US" altLang="en-US"/>
              <a:t>progressive insulin secretory defect on the background</a:t>
            </a:r>
            <a:endParaRPr lang="en-US" altLang="en-US"/>
          </a:p>
          <a:p>
            <a:r>
              <a:rPr lang="en-US" altLang="en-US"/>
              <a:t>of </a:t>
            </a:r>
            <a:r>
              <a:rPr lang="en-US" altLang="en-US" u="sng"/>
              <a:t>insulin resistance</a:t>
            </a:r>
            <a:r>
              <a:rPr lang="en-US" altLang="en-US"/>
              <a:t>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226" y="471551"/>
            <a:ext cx="5791200" cy="119062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10820" rIns="0" bIns="0" rtlCol="0">
            <a:spAutoFit/>
          </a:bodyPr>
          <a:lstStyle/>
          <a:p>
            <a:pPr marL="2384425" marR="254000" indent="-2152650">
              <a:lnSpc>
                <a:spcPts val="2860"/>
              </a:lnSpc>
              <a:spcBef>
                <a:spcPts val="1660"/>
              </a:spcBef>
            </a:pPr>
            <a:r>
              <a:rPr sz="2600" spc="130" dirty="0">
                <a:latin typeface="Calibri" panose="020F0502020204030204"/>
                <a:cs typeface="Calibri" panose="020F0502020204030204"/>
              </a:rPr>
              <a:t>GESTATIONAL</a:t>
            </a:r>
            <a:r>
              <a:rPr sz="2600" spc="43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60" dirty="0">
                <a:latin typeface="Calibri" panose="020F0502020204030204"/>
                <a:cs typeface="Calibri" panose="020F0502020204030204"/>
              </a:rPr>
              <a:t>DIABETES</a:t>
            </a:r>
            <a:r>
              <a:rPr sz="2600" spc="40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155" dirty="0">
                <a:latin typeface="Calibri" panose="020F0502020204030204"/>
                <a:cs typeface="Calibri" panose="020F0502020204030204"/>
              </a:rPr>
              <a:t>MELLITUS </a:t>
            </a:r>
            <a:r>
              <a:rPr sz="2600" spc="130" dirty="0">
                <a:latin typeface="Calibri" panose="020F0502020204030204"/>
                <a:cs typeface="Calibri" panose="020F0502020204030204"/>
              </a:rPr>
              <a:t>(GDM)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788" y="2318067"/>
            <a:ext cx="5866130" cy="12541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1300" marR="745490" indent="-228600">
              <a:lnSpc>
                <a:spcPct val="101000"/>
              </a:lnSpc>
              <a:spcBef>
                <a:spcPts val="8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800" b="1" spc="-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800" b="1" spc="-7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diagnosed</a:t>
            </a:r>
            <a:r>
              <a:rPr sz="1800" b="1" spc="-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80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80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due </a:t>
            </a:r>
            <a:r>
              <a:rPr sz="18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800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pregnancy-induced</a:t>
            </a:r>
            <a:r>
              <a:rPr sz="1800" b="1" spc="-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80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800">
              <a:latin typeface="Trebuchet MS" panose="020B0603020202020204"/>
              <a:cs typeface="Trebuchet MS" panose="020B0603020202020204"/>
            </a:endParaRPr>
          </a:p>
          <a:p>
            <a:pPr marL="241300" marR="5080" indent="-228600">
              <a:lnSpc>
                <a:spcPct val="101000"/>
              </a:lnSpc>
              <a:spcBef>
                <a:spcPts val="9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Hyperglycemia</a:t>
            </a:r>
            <a:r>
              <a:rPr sz="1800" b="1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first</a:t>
            </a:r>
            <a:r>
              <a:rPr sz="180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detected</a:t>
            </a:r>
            <a:r>
              <a:rPr sz="180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during </a:t>
            </a:r>
            <a:r>
              <a:rPr sz="180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80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 </a:t>
            </a:r>
            <a:r>
              <a:rPr sz="1800" spc="-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typically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resolves</a:t>
            </a:r>
            <a:r>
              <a:rPr sz="1800" spc="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postpartum.</a:t>
            </a:r>
            <a:endParaRPr sz="18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5694" rIns="0" bIns="0" rtlCol="0">
            <a:spAutoFit/>
          </a:bodyPr>
          <a:lstStyle/>
          <a:p>
            <a:pPr marL="1608455">
              <a:lnSpc>
                <a:spcPct val="100000"/>
              </a:lnSpc>
              <a:spcBef>
                <a:spcPts val="130"/>
              </a:spcBef>
            </a:pPr>
            <a:r>
              <a:rPr dirty="0"/>
              <a:t>PAT</a:t>
            </a:r>
            <a:r>
              <a:rPr spc="-525" dirty="0"/>
              <a:t> </a:t>
            </a:r>
            <a:r>
              <a:rPr spc="265" dirty="0"/>
              <a:t>HOGENESIS</a:t>
            </a:r>
            <a:endParaRPr spc="265" dirty="0"/>
          </a:p>
        </p:txBody>
      </p:sp>
      <p:sp>
        <p:nvSpPr>
          <p:cNvPr id="3" name="object 3"/>
          <p:cNvSpPr txBox="1"/>
          <p:nvPr/>
        </p:nvSpPr>
        <p:spPr>
          <a:xfrm>
            <a:off x="990600" y="2057400"/>
            <a:ext cx="7147560" cy="34340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41300" marR="761365" indent="-229235">
              <a:lnSpc>
                <a:spcPts val="1730"/>
              </a:lnSpc>
              <a:spcBef>
                <a:spcPts val="29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</a:t>
            </a:r>
            <a:r>
              <a:rPr sz="1550" b="1" spc="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characterized</a:t>
            </a:r>
            <a:r>
              <a:rPr sz="1550" b="1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550" b="1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u="sng" spc="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hyperinsulinemia,</a:t>
            </a:r>
            <a:r>
              <a:rPr sz="1550" b="1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which</a:t>
            </a:r>
            <a:r>
              <a:rPr sz="155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ensures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adequate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supply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glucose</a:t>
            </a:r>
            <a:r>
              <a:rPr sz="1550" b="1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for</a:t>
            </a:r>
            <a:r>
              <a:rPr sz="1550" b="1" spc="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fetus.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41300" marR="83820" indent="-229235">
              <a:lnSpc>
                <a:spcPct val="94000"/>
              </a:lnSpc>
              <a:spcBef>
                <a:spcPts val="91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due</a:t>
            </a:r>
            <a:r>
              <a:rPr sz="155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placental</a:t>
            </a:r>
            <a:r>
              <a:rPr sz="1550" b="1" spc="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secretion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diabetogenic 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hormones</a:t>
            </a:r>
            <a:r>
              <a:rPr sz="1550" b="1" spc="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including</a:t>
            </a:r>
            <a:r>
              <a:rPr sz="1550" b="1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growth</a:t>
            </a:r>
            <a:r>
              <a:rPr sz="1550" b="1" u="sng" spc="1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hormone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b="1" spc="-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corticotropin</a:t>
            </a:r>
            <a:r>
              <a:rPr sz="1550" b="1" u="sng" spc="1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releasing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hormone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b="1" spc="-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placental</a:t>
            </a:r>
            <a:r>
              <a:rPr sz="1550" b="1" u="sng" spc="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lactogen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b="1" spc="-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b="1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progesterone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,</a:t>
            </a:r>
            <a:r>
              <a:rPr sz="1550" b="1" spc="-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</a:t>
            </a:r>
            <a:r>
              <a:rPr sz="155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well</a:t>
            </a:r>
            <a:r>
              <a:rPr sz="155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as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increased</a:t>
            </a:r>
            <a:r>
              <a:rPr sz="1550" b="1" u="sng" spc="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maternal</a:t>
            </a:r>
            <a:r>
              <a:rPr sz="1550" b="1" u="sng" spc="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adipose</a:t>
            </a:r>
            <a:r>
              <a:rPr sz="1550" b="1" u="sng" spc="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 </a:t>
            </a:r>
            <a:r>
              <a:rPr sz="1550" b="1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deposition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41300" marR="5080" indent="-229235">
              <a:lnSpc>
                <a:spcPts val="1730"/>
              </a:lnSpc>
              <a:spcBef>
                <a:spcPts val="101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These</a:t>
            </a:r>
            <a:r>
              <a:rPr sz="1550" b="1" spc="1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other</a:t>
            </a:r>
            <a:r>
              <a:rPr sz="1550" b="1" spc="10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endocrinologic</a:t>
            </a:r>
            <a:r>
              <a:rPr sz="1550"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550"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metabolic</a:t>
            </a:r>
            <a:r>
              <a:rPr sz="1550" b="1" spc="1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changes</a:t>
            </a:r>
            <a:r>
              <a:rPr sz="1550"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ensure </a:t>
            </a:r>
            <a:r>
              <a:rPr sz="1550" b="1" spc="-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that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12700" indent="0">
              <a:lnSpc>
                <a:spcPct val="100000"/>
              </a:lnSpc>
              <a:spcBef>
                <a:spcPts val="805"/>
              </a:spcBef>
              <a:buClr>
                <a:srgbClr val="9BAEB5"/>
              </a:buClr>
              <a:buFont typeface="Microsoft Sans Serif" panose="020B0604020202020204"/>
              <a:buNone/>
              <a:tabLst>
                <a:tab pos="2413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b="1" spc="-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fetus</a:t>
            </a:r>
            <a:r>
              <a:rPr sz="155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has</a:t>
            </a:r>
            <a:r>
              <a:rPr sz="1550" b="1" spc="-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55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6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good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supply</a:t>
            </a:r>
            <a:r>
              <a:rPr sz="1550" b="1" spc="-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550" b="1" spc="-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fuel and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nutrients</a:t>
            </a:r>
            <a:r>
              <a:rPr sz="1550" b="1" spc="-1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at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all</a:t>
            </a:r>
            <a:r>
              <a:rPr sz="1550" b="1" spc="-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times.</a:t>
            </a:r>
            <a:endParaRPr sz="1550">
              <a:latin typeface="Trebuchet MS" panose="020B0603020202020204"/>
              <a:cs typeface="Trebuchet MS" panose="020B0603020202020204"/>
            </a:endParaRPr>
          </a:p>
          <a:p>
            <a:pPr marL="241300" marR="187960" indent="-229235">
              <a:lnSpc>
                <a:spcPts val="1730"/>
              </a:lnSpc>
              <a:spcBef>
                <a:spcPts val="108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241300" algn="l"/>
              </a:tabLst>
            </a:pP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Gestational</a:t>
            </a:r>
            <a:r>
              <a:rPr sz="1550" b="1" spc="2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diabetes</a:t>
            </a:r>
            <a:r>
              <a:rPr sz="1550" b="1" spc="16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occurs</a:t>
            </a:r>
            <a:r>
              <a:rPr sz="1550" b="1" spc="1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b="1" spc="1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women</a:t>
            </a:r>
            <a:r>
              <a:rPr sz="1550" b="1" spc="114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whose</a:t>
            </a:r>
            <a:r>
              <a:rPr sz="1550" b="1" spc="1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pancreatic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function</a:t>
            </a:r>
            <a:r>
              <a:rPr sz="1550" b="1" spc="7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550" b="1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not</a:t>
            </a:r>
            <a:r>
              <a:rPr sz="1550" b="1" spc="8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sufficient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 secrete</a:t>
            </a:r>
            <a:r>
              <a:rPr sz="1550" b="1" spc="3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adequate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5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amounts</a:t>
            </a:r>
            <a:r>
              <a:rPr sz="1550" b="1" spc="2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of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additional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10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to</a:t>
            </a:r>
            <a:r>
              <a:rPr sz="1550" b="1" spc="459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overcome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sz="1550" b="1" spc="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insulin</a:t>
            </a:r>
            <a:r>
              <a:rPr sz="1550" b="1" spc="3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resistance</a:t>
            </a:r>
            <a:r>
              <a:rPr sz="1550" b="1" spc="-2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created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by</a:t>
            </a:r>
            <a:r>
              <a:rPr sz="1550" b="1" spc="9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changes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in</a:t>
            </a:r>
            <a:r>
              <a:rPr sz="1550" b="1" spc="4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diabetogenic</a:t>
            </a:r>
            <a:r>
              <a:rPr sz="1550" b="1" spc="9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45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hormones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during</a:t>
            </a:r>
            <a:r>
              <a:rPr sz="1550" b="1" spc="5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550" b="1" spc="-10" dirty="0">
                <a:solidFill>
                  <a:srgbClr val="404040"/>
                </a:solidFill>
                <a:latin typeface="Trebuchet MS" panose="020B0603020202020204"/>
                <a:cs typeface="Trebuchet MS" panose="020B0603020202020204"/>
              </a:rPr>
              <a:t>pregnancy.</a:t>
            </a:r>
            <a:endParaRPr sz="15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1676400" y="457200"/>
            <a:ext cx="5791200" cy="1371600"/>
          </a:xfrm>
          <a:prstGeom prst="rect">
            <a:avLst/>
          </a:prstGeom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BAEB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788987" y="1046162"/>
            <a:ext cx="7575550" cy="4775200"/>
            <a:chOff x="788987" y="1046162"/>
            <a:chExt cx="7575550" cy="4775200"/>
          </a:xfrm>
        </p:grpSpPr>
        <p:sp>
          <p:nvSpPr>
            <p:cNvPr id="4" name="object 4"/>
            <p:cNvSpPr/>
            <p:nvPr/>
          </p:nvSpPr>
          <p:spPr>
            <a:xfrm>
              <a:off x="933450" y="1247775"/>
              <a:ext cx="7277100" cy="4362450"/>
            </a:xfrm>
            <a:custGeom>
              <a:avLst/>
              <a:gdLst/>
              <a:ahLst/>
              <a:cxnLst/>
              <a:rect l="l" t="t" r="r" b="b"/>
              <a:pathLst>
                <a:path w="7277100" h="4362450">
                  <a:moveTo>
                    <a:pt x="7277100" y="0"/>
                  </a:moveTo>
                  <a:lnTo>
                    <a:pt x="0" y="0"/>
                  </a:lnTo>
                  <a:lnTo>
                    <a:pt x="0" y="4362450"/>
                  </a:lnTo>
                  <a:lnTo>
                    <a:pt x="7277100" y="436245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804862" y="1062037"/>
              <a:ext cx="7543800" cy="4743450"/>
            </a:xfrm>
            <a:custGeom>
              <a:avLst/>
              <a:gdLst/>
              <a:ahLst/>
              <a:cxnLst/>
              <a:rect l="l" t="t" r="r" b="b"/>
              <a:pathLst>
                <a:path w="7543800" h="4743450">
                  <a:moveTo>
                    <a:pt x="0" y="4743450"/>
                  </a:moveTo>
                  <a:lnTo>
                    <a:pt x="7543800" y="4743450"/>
                  </a:lnTo>
                  <a:lnTo>
                    <a:pt x="7543800" y="0"/>
                  </a:lnTo>
                  <a:lnTo>
                    <a:pt x="0" y="0"/>
                  </a:lnTo>
                  <a:lnTo>
                    <a:pt x="0" y="4743450"/>
                  </a:lnTo>
                  <a:close/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1359788" y="2318067"/>
            <a:ext cx="6300470" cy="249237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11150" marR="229870" indent="-229235">
              <a:lnSpc>
                <a:spcPts val="2030"/>
              </a:lnSpc>
              <a:spcBef>
                <a:spcPts val="20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311150" algn="l"/>
              </a:tabLst>
            </a:pPr>
            <a:r>
              <a:rPr sz="1700" dirty="0"/>
              <a:t>There</a:t>
            </a:r>
            <a:r>
              <a:rPr sz="1700" spc="-10" dirty="0"/>
              <a:t> </a:t>
            </a:r>
            <a:r>
              <a:rPr sz="1700" dirty="0"/>
              <a:t>is</a:t>
            </a:r>
            <a:r>
              <a:rPr sz="1700" spc="-30" dirty="0"/>
              <a:t> </a:t>
            </a:r>
            <a:r>
              <a:rPr sz="1700" dirty="0"/>
              <a:t>a</a:t>
            </a:r>
            <a:r>
              <a:rPr sz="1700" spc="35" dirty="0"/>
              <a:t> </a:t>
            </a:r>
            <a:r>
              <a:rPr sz="1700" spc="-10" dirty="0"/>
              <a:t>significant</a:t>
            </a:r>
            <a:r>
              <a:rPr sz="1700" spc="-15" dirty="0"/>
              <a:t> </a:t>
            </a:r>
            <a:r>
              <a:rPr sz="1700" dirty="0"/>
              <a:t>30%</a:t>
            </a:r>
            <a:r>
              <a:rPr sz="1700" spc="-35" dirty="0"/>
              <a:t> </a:t>
            </a:r>
            <a:r>
              <a:rPr sz="1700" dirty="0"/>
              <a:t>increase</a:t>
            </a:r>
            <a:r>
              <a:rPr sz="1700" spc="25" dirty="0"/>
              <a:t> </a:t>
            </a:r>
            <a:r>
              <a:rPr sz="1700" dirty="0"/>
              <a:t>in</a:t>
            </a:r>
            <a:r>
              <a:rPr sz="1700" spc="-40" dirty="0"/>
              <a:t> </a:t>
            </a:r>
            <a:r>
              <a:rPr sz="1700" dirty="0"/>
              <a:t>b</a:t>
            </a:r>
            <a:r>
              <a:rPr sz="1700" u="sng" dirty="0"/>
              <a:t>asal</a:t>
            </a:r>
            <a:r>
              <a:rPr sz="1700" u="sng" spc="-10" dirty="0"/>
              <a:t> hepatic </a:t>
            </a:r>
            <a:r>
              <a:rPr sz="1700" u="sng" dirty="0"/>
              <a:t>glucose</a:t>
            </a:r>
            <a:r>
              <a:rPr sz="1700" u="sng" spc="15" dirty="0"/>
              <a:t> </a:t>
            </a:r>
            <a:r>
              <a:rPr sz="1700" u="sng" dirty="0"/>
              <a:t>production</a:t>
            </a:r>
            <a:r>
              <a:rPr sz="1700" u="sng" spc="114" dirty="0"/>
              <a:t> </a:t>
            </a:r>
            <a:r>
              <a:rPr sz="1700" dirty="0"/>
              <a:t>by</a:t>
            </a:r>
            <a:r>
              <a:rPr sz="1700" spc="105" dirty="0"/>
              <a:t> </a:t>
            </a:r>
            <a:r>
              <a:rPr sz="1700" dirty="0"/>
              <a:t>the</a:t>
            </a:r>
            <a:r>
              <a:rPr sz="1700" spc="-15" dirty="0"/>
              <a:t> </a:t>
            </a:r>
            <a:r>
              <a:rPr sz="1700" dirty="0"/>
              <a:t>third</a:t>
            </a:r>
            <a:r>
              <a:rPr sz="1700" spc="30" dirty="0"/>
              <a:t>  </a:t>
            </a:r>
            <a:r>
              <a:rPr sz="1700" dirty="0"/>
              <a:t>trimester</a:t>
            </a:r>
            <a:r>
              <a:rPr sz="1700" spc="-55" dirty="0"/>
              <a:t> </a:t>
            </a:r>
            <a:r>
              <a:rPr sz="1700" dirty="0"/>
              <a:t>of</a:t>
            </a:r>
            <a:r>
              <a:rPr sz="1700" spc="50" dirty="0"/>
              <a:t> </a:t>
            </a:r>
            <a:r>
              <a:rPr sz="1700" spc="-10" dirty="0"/>
              <a:t>pregnancy.</a:t>
            </a:r>
            <a:endParaRPr sz="1700"/>
          </a:p>
          <a:p>
            <a:pPr marL="311150" indent="-228600">
              <a:lnSpc>
                <a:spcPct val="100000"/>
              </a:lnSpc>
              <a:spcBef>
                <a:spcPts val="97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311150" algn="l"/>
              </a:tabLst>
            </a:pPr>
            <a:r>
              <a:rPr sz="1700" dirty="0"/>
              <a:t>50%</a:t>
            </a:r>
            <a:r>
              <a:rPr sz="1700" spc="-60" dirty="0"/>
              <a:t> </a:t>
            </a:r>
            <a:r>
              <a:rPr sz="1700" spc="60" dirty="0"/>
              <a:t>to</a:t>
            </a:r>
            <a:r>
              <a:rPr sz="1700" spc="-55" dirty="0"/>
              <a:t> </a:t>
            </a:r>
            <a:r>
              <a:rPr sz="1700" dirty="0"/>
              <a:t>60%</a:t>
            </a:r>
            <a:r>
              <a:rPr sz="1700" spc="-55" dirty="0"/>
              <a:t> </a:t>
            </a:r>
            <a:r>
              <a:rPr sz="1700" dirty="0"/>
              <a:t>decrease</a:t>
            </a:r>
            <a:r>
              <a:rPr sz="1700" spc="-65" dirty="0"/>
              <a:t> </a:t>
            </a:r>
            <a:r>
              <a:rPr sz="1700" dirty="0"/>
              <a:t>in</a:t>
            </a:r>
            <a:r>
              <a:rPr sz="1700" u="sng" spc="-55" dirty="0"/>
              <a:t> </a:t>
            </a:r>
            <a:r>
              <a:rPr sz="1700" u="sng" dirty="0"/>
              <a:t>insulin</a:t>
            </a:r>
            <a:r>
              <a:rPr sz="1700" u="sng" spc="-40" dirty="0"/>
              <a:t> </a:t>
            </a:r>
            <a:r>
              <a:rPr sz="1700" u="sng" spc="-10" dirty="0"/>
              <a:t>sensitivity</a:t>
            </a:r>
            <a:r>
              <a:rPr sz="1700" u="sng" spc="-40" dirty="0"/>
              <a:t> </a:t>
            </a:r>
            <a:r>
              <a:rPr sz="1700" dirty="0"/>
              <a:t>in</a:t>
            </a:r>
            <a:r>
              <a:rPr sz="1700" spc="-25" dirty="0"/>
              <a:t> </a:t>
            </a:r>
            <a:r>
              <a:rPr sz="1700" dirty="0"/>
              <a:t>late</a:t>
            </a:r>
            <a:r>
              <a:rPr sz="1700" spc="-35" dirty="0"/>
              <a:t> </a:t>
            </a:r>
            <a:r>
              <a:rPr sz="1700" spc="-10" dirty="0"/>
              <a:t>gestation.</a:t>
            </a:r>
            <a:endParaRPr sz="1700"/>
          </a:p>
          <a:p>
            <a:pPr marL="311150" indent="-228600">
              <a:lnSpc>
                <a:spcPct val="100000"/>
              </a:lnSpc>
              <a:spcBef>
                <a:spcPts val="96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311150" algn="l"/>
              </a:tabLst>
            </a:pPr>
            <a:r>
              <a:rPr sz="1700" spc="95" dirty="0"/>
              <a:t>Normal</a:t>
            </a:r>
            <a:r>
              <a:rPr sz="1700" spc="5" dirty="0"/>
              <a:t> </a:t>
            </a:r>
            <a:r>
              <a:rPr sz="1700" dirty="0"/>
              <a:t>pregnancy</a:t>
            </a:r>
            <a:r>
              <a:rPr sz="1700" spc="10" dirty="0"/>
              <a:t> </a:t>
            </a:r>
            <a:r>
              <a:rPr sz="1700" dirty="0"/>
              <a:t>is</a:t>
            </a:r>
            <a:r>
              <a:rPr sz="1700" spc="-40" dirty="0"/>
              <a:t> </a:t>
            </a:r>
            <a:r>
              <a:rPr sz="1700" dirty="0"/>
              <a:t>characterized</a:t>
            </a:r>
            <a:r>
              <a:rPr sz="1700" spc="55" dirty="0"/>
              <a:t> </a:t>
            </a:r>
            <a:r>
              <a:rPr sz="1700" spc="-25" dirty="0"/>
              <a:t>by:</a:t>
            </a:r>
            <a:endParaRPr sz="1700"/>
          </a:p>
          <a:p>
            <a:pPr marL="744855" indent="-732155">
              <a:lnSpc>
                <a:spcPct val="100000"/>
              </a:lnSpc>
              <a:spcBef>
                <a:spcPts val="10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44855" algn="l"/>
              </a:tabLst>
            </a:pPr>
            <a:r>
              <a:rPr sz="1700" i="1" u="sng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Mild</a:t>
            </a:r>
            <a:r>
              <a:rPr sz="1700" i="1" u="sng" spc="-2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i="1" u="sng" spc="-9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fasting</a:t>
            </a:r>
            <a:r>
              <a:rPr sz="1700" i="1" u="sng" spc="3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i="1" u="sng" spc="-1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hypoglycemia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744855" indent="-732155">
              <a:lnSpc>
                <a:spcPct val="100000"/>
              </a:lnSpc>
              <a:spcBef>
                <a:spcPts val="965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44855" algn="l"/>
              </a:tabLst>
            </a:pPr>
            <a:r>
              <a:rPr sz="1700" i="1" u="sng" spc="-6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Postprandial</a:t>
            </a:r>
            <a:r>
              <a:rPr sz="1700" i="1" u="sng" spc="-45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i="1" u="sng" spc="-1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hyperglycemia</a:t>
            </a:r>
            <a:endParaRPr sz="1700">
              <a:latin typeface="Trebuchet MS" panose="020B0603020202020204"/>
              <a:cs typeface="Trebuchet MS" panose="020B0603020202020204"/>
            </a:endParaRPr>
          </a:p>
          <a:p>
            <a:pPr marL="749935" indent="-737235">
              <a:lnSpc>
                <a:spcPct val="100000"/>
              </a:lnSpc>
              <a:spcBef>
                <a:spcPts val="1040"/>
              </a:spcBef>
              <a:buClr>
                <a:srgbClr val="9BAEB5"/>
              </a:buClr>
              <a:buFont typeface="Microsoft Sans Serif" panose="020B0604020202020204"/>
              <a:buChar char="•"/>
              <a:tabLst>
                <a:tab pos="749935" algn="l"/>
              </a:tabLst>
            </a:pPr>
            <a:r>
              <a:rPr sz="1700" i="1" u="sng" spc="-10" dirty="0">
                <a:uFill>
                  <a:solidFill>
                    <a:srgbClr val="404040"/>
                  </a:solidFill>
                </a:uFill>
                <a:latin typeface="Trebuchet MS" panose="020B0603020202020204"/>
                <a:cs typeface="Trebuchet MS" panose="020B0603020202020204"/>
              </a:rPr>
              <a:t>Hyperinsulinemia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76400" y="466725"/>
            <a:ext cx="5791200" cy="1190625"/>
          </a:xfrm>
          <a:custGeom>
            <a:avLst/>
            <a:gdLst/>
            <a:ahLst/>
            <a:cxnLst/>
            <a:rect l="l" t="t" r="r" b="b"/>
            <a:pathLst>
              <a:path w="5791200" h="1190625">
                <a:moveTo>
                  <a:pt x="5791200" y="0"/>
                </a:moveTo>
                <a:lnTo>
                  <a:pt x="0" y="0"/>
                </a:lnTo>
                <a:lnTo>
                  <a:pt x="0" y="1190625"/>
                </a:lnTo>
                <a:lnTo>
                  <a:pt x="5791200" y="1190625"/>
                </a:lnTo>
                <a:lnTo>
                  <a:pt x="5791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5694" rIns="0" bIns="0" rtlCol="0">
            <a:spAutoFit/>
          </a:bodyPr>
          <a:lstStyle/>
          <a:p>
            <a:pPr marL="956310">
              <a:lnSpc>
                <a:spcPct val="100000"/>
              </a:lnSpc>
              <a:spcBef>
                <a:spcPts val="130"/>
              </a:spcBef>
            </a:pPr>
            <a:r>
              <a:rPr spc="270" dirty="0"/>
              <a:t>METABOLIC</a:t>
            </a:r>
            <a:r>
              <a:rPr spc="350" dirty="0"/>
              <a:t> </a:t>
            </a:r>
            <a:r>
              <a:rPr spc="340" dirty="0"/>
              <a:t>CHANGES</a:t>
            </a:r>
            <a:endParaRPr spc="340" dirty="0"/>
          </a:p>
        </p:txBody>
      </p:sp>
      <p:sp>
        <p:nvSpPr>
          <p:cNvPr id="9" name="Rectangles 8"/>
          <p:cNvSpPr/>
          <p:nvPr/>
        </p:nvSpPr>
        <p:spPr>
          <a:xfrm>
            <a:off x="1686052" y="481076"/>
            <a:ext cx="5791200" cy="1447800"/>
          </a:xfrm>
          <a:prstGeom prst="rect">
            <a:avLst/>
          </a:prstGeom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18779</Words>
  <Application>WPS Slides</Application>
  <PresentationFormat>On-screen Show (4:3)</PresentationFormat>
  <Paragraphs>540</Paragraphs>
  <Slides>49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49</vt:i4>
      </vt:variant>
    </vt:vector>
  </HeadingPairs>
  <TitlesOfParts>
    <vt:vector size="64" baseType="lpstr">
      <vt:lpstr>Arial</vt:lpstr>
      <vt:lpstr>SimSun</vt:lpstr>
      <vt:lpstr>Wingdings</vt:lpstr>
      <vt:lpstr>Trebuchet MS</vt:lpstr>
      <vt:lpstr>Arial MT</vt:lpstr>
      <vt:lpstr>Microsoft Sans Serif</vt:lpstr>
      <vt:lpstr>Calibri</vt:lpstr>
      <vt:lpstr>Microsoft YaHei</vt:lpstr>
      <vt:lpstr>Arial Unicode MS</vt:lpstr>
      <vt:lpstr>Arial</vt:lpstr>
      <vt:lpstr>Corbel</vt:lpstr>
      <vt:lpstr>Times New Roman</vt:lpstr>
      <vt:lpstr>Aldhabi</vt:lpstr>
      <vt:lpstr>Office Theme</vt:lpstr>
      <vt:lpstr>1_Office Theme</vt:lpstr>
      <vt:lpstr>DIABETES IN PREGNANCY</vt:lpstr>
      <vt:lpstr>DIABETES IN PREGNANCY: AN EMERGING CHALLENGE</vt:lpstr>
      <vt:lpstr>TYPES OF DIABETES IN PREGNANCY</vt:lpstr>
      <vt:lpstr>SPECIAL CONSIDERATIONS	FOR TYPE 1 DIABETES IN PREGNANCY</vt:lpstr>
      <vt:lpstr>SPECIAL CONSIDERATIONS	FOR TYPE 1 DIABETES IN PREGNANCY</vt:lpstr>
      <vt:lpstr>SPECIAL CONSIDERATIONS	FOR TYPE 2 DIABETES IN PREGNANCY</vt:lpstr>
      <vt:lpstr>GESTATIONAL DIABETES MELLITUS (GDM)</vt:lpstr>
      <vt:lpstr>PAT HOGENESIS</vt:lpstr>
      <vt:lpstr>METABOLIC CHANGES</vt:lpstr>
      <vt:lpstr>PowerPoint 演示文稿</vt:lpstr>
      <vt:lpstr>PowerPoint 演示文稿</vt:lpstr>
      <vt:lpstr>PowerPoint 演示文稿</vt:lpstr>
      <vt:lpstr>GLUCOSE CHALLENGE TEST	(GCT)</vt:lpstr>
      <vt:lpstr>3 HOURS ORAL GLUCOSE TOLERANCE	TEST(OGTT)</vt:lpstr>
      <vt:lpstr>PowerPoint 演示文稿</vt:lpstr>
      <vt:lpstr>PowerPoint 演示文稿</vt:lpstr>
      <vt:lpstr>Management of pregnancies complicated by DM</vt:lpstr>
      <vt:lpstr>Glycemic Management During Pregnancy</vt:lpstr>
      <vt:lpstr>Glycemic Management During Pregnancy</vt:lpstr>
      <vt:lpstr>Principles of Medical Nutritional Therapy</vt:lpstr>
      <vt:lpstr>Principles of Medical Nutritional Therapy</vt:lpstr>
      <vt:lpstr>Insulin therapy</vt:lpstr>
      <vt:lpstr>Insulin therapy</vt:lpstr>
      <vt:lpstr>Insulin therapy </vt:lpstr>
      <vt:lpstr>Use of Oral Hypoglycemic Agents</vt:lpstr>
      <vt:lpstr>Use of Oral Hypoglycemic Agents</vt:lpstr>
      <vt:lpstr>CORTICOSTEROIDS IN GDM</vt:lpstr>
      <vt:lpstr>GDM COMPLICATIONS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FE TAL COMPLIC ATION WITH DIABETES</vt:lpstr>
      <vt:lpstr>FETAL COMPLICATION WITH DIABETES</vt:lpstr>
      <vt:lpstr>FETAL SURVEILLANCE</vt:lpstr>
      <vt:lpstr>PowerPoint 演示文稿</vt:lpstr>
      <vt:lpstr>TIMING AND ROUTE OF DELIVE RY</vt:lpstr>
      <vt:lpstr>INTRAPARTUM GLYCEMIC MANAGEMENT</vt:lpstr>
      <vt:lpstr>MANAGEMENT</vt:lpstr>
      <vt:lpstr>PowerPoint 演示文稿</vt:lpstr>
      <vt:lpstr>POSTPARTUM MANAGEMENT</vt:lpstr>
      <vt:lpstr>PowerPoint 演示文稿</vt:lpstr>
      <vt:lpstr>PowerPoint 演示文稿</vt:lpstr>
      <vt:lpstr>BREASTFEEDING</vt:lpstr>
      <vt:lpstr>KEY PRECONCEPTION INTERVENTIONS</vt:lpstr>
      <vt:lpstr>KEY PRECONCEPTION INTERVENTIONS</vt:lpstr>
      <vt:lpstr>OPTIMIZING HEALTH BEFORE PREGNANCY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DIABETIES IN PREGNANCY</dc:title>
  <dc:creator/>
  <cp:lastModifiedBy>noorh</cp:lastModifiedBy>
  <cp:revision>9</cp:revision>
  <dcterms:created xsi:type="dcterms:W3CDTF">2025-04-06T16:10:00Z</dcterms:created>
  <dcterms:modified xsi:type="dcterms:W3CDTF">2025-04-09T20:32:14Z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2025-02-22T06:00:00Z</vt:filetime>
  </property>
  <property fmtid="{D5CDD505-2E9C-101B-9397-08002B2CF9AE}" pid="3" name="LastSaved">
    <vt:filetime>2025-04-06T06:00:00Z</vt:filetime>
  </property>
  <property fmtid="{D5CDD505-2E9C-101B-9397-08002B2CF9AE}" pid="4" name="ICV">
    <vt:lpwstr>6D6799849D174CC39CCF4F5A07D233B1_12</vt:lpwstr>
  </property>
  <property fmtid="{D5CDD505-2E9C-101B-9397-08002B2CF9AE}" pid="5" name="KSOProductBuildVer">
    <vt:lpwstr>1033-12.2.0.20755</vt:lpwstr>
  </property>
</Properties>
</file>