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9" r:id="rId3"/>
    <p:sldId id="288" r:id="rId4"/>
    <p:sldId id="289" r:id="rId5"/>
    <p:sldId id="290" r:id="rId6"/>
    <p:sldId id="291" r:id="rId7"/>
    <p:sldId id="292" r:id="rId8"/>
    <p:sldId id="293" r:id="rId9"/>
    <p:sldId id="287" r:id="rId10"/>
    <p:sldId id="294" r:id="rId11"/>
    <p:sldId id="295" r:id="rId12"/>
    <p:sldId id="296" r:id="rId13"/>
    <p:sldId id="298" r:id="rId14"/>
    <p:sldId id="282" r:id="rId15"/>
    <p:sldId id="283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0" autoAdjust="0"/>
  </p:normalViewPr>
  <p:slideViewPr>
    <p:cSldViewPr showGuides="1"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5234F5-9A20-4A0A-A134-47E45BECDF9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F350C3-9C1B-4647-8C04-A3C21CFD7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5234F5-9A20-4A0A-A134-47E45BECDF9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F350C3-9C1B-4647-8C04-A3C21CFD7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4F5-9A20-4A0A-A134-47E45BECDF9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0C3-9C1B-4647-8C04-A3C21CFD7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234F5-9A20-4A0A-A134-47E45BECDF9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F350C3-9C1B-4647-8C04-A3C21CFD7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5234F5-9A20-4A0A-A134-47E45BECDF95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F350C3-9C1B-4647-8C04-A3C21CFD7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Dr. </a:t>
            </a:r>
            <a:r>
              <a:rPr lang="en-US" dirty="0" err="1" smtClean="0"/>
              <a:t>Bushra</a:t>
            </a:r>
            <a:r>
              <a:rPr lang="en-US" dirty="0" smtClean="0"/>
              <a:t> Al-</a:t>
            </a:r>
            <a:r>
              <a:rPr lang="en-US" dirty="0" err="1" smtClean="0"/>
              <a:t>Tarawneh</a:t>
            </a:r>
            <a:r>
              <a:rPr lang="en-US" dirty="0" smtClean="0"/>
              <a:t>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70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276350"/>
            <a:ext cx="65246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742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Barrett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4873752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Barrett </a:t>
            </a:r>
            <a:r>
              <a:rPr lang="en-US" i="1" dirty="0"/>
              <a:t>esophagus </a:t>
            </a:r>
            <a:r>
              <a:rPr lang="en-US" dirty="0"/>
              <a:t>is a complication of chronic GERD that </a:t>
            </a:r>
            <a:r>
              <a:rPr lang="en-US" dirty="0" smtClean="0"/>
              <a:t>is characterized </a:t>
            </a:r>
            <a:r>
              <a:rPr lang="en-US" dirty="0"/>
              <a:t>by </a:t>
            </a:r>
            <a:r>
              <a:rPr lang="en-US" i="1" dirty="0"/>
              <a:t>intestinal metaplasia within the </a:t>
            </a:r>
            <a:r>
              <a:rPr lang="en-US" i="1" dirty="0" smtClean="0"/>
              <a:t>esophageal </a:t>
            </a:r>
            <a:r>
              <a:rPr lang="en-US" i="1" dirty="0"/>
              <a:t>squamous mucosa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incidence of Barrett esophagus </a:t>
            </a:r>
            <a:r>
              <a:rPr lang="en-US" dirty="0" smtClean="0"/>
              <a:t>is 10</a:t>
            </a:r>
            <a:r>
              <a:rPr lang="en-US" dirty="0"/>
              <a:t>% of </a:t>
            </a:r>
            <a:r>
              <a:rPr lang="en-US" dirty="0" smtClean="0"/>
              <a:t>persons with </a:t>
            </a:r>
            <a:r>
              <a:rPr lang="en-US" dirty="0"/>
              <a:t>symptomatic GERD. White males are affected most</a:t>
            </a:r>
          </a:p>
          <a:p>
            <a:pPr marL="0" indent="0">
              <a:buNone/>
            </a:pPr>
            <a:r>
              <a:rPr lang="en-US" dirty="0"/>
              <a:t>often and typically present between 40 and 60 years of age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Clinical Features Diagnosis of Barrett esophagus requires endoscopy and biopsy, usually prompted by GERD symptoms.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Although </a:t>
            </a:r>
            <a:r>
              <a:rPr lang="en-US" dirty="0"/>
              <a:t>the vast majority of esophageal </a:t>
            </a:r>
            <a:r>
              <a:rPr lang="en-US" dirty="0" smtClean="0"/>
              <a:t>adenocarcinomas are </a:t>
            </a:r>
            <a:r>
              <a:rPr lang="en-US" dirty="0"/>
              <a:t>associated with Barrett esophagus, </a:t>
            </a:r>
            <a:r>
              <a:rPr lang="en-US" dirty="0" smtClean="0"/>
              <a:t>it should </a:t>
            </a:r>
            <a:r>
              <a:rPr lang="en-US" dirty="0"/>
              <a:t>be noted that most persons with Barrett </a:t>
            </a:r>
            <a:r>
              <a:rPr lang="en-US" dirty="0" smtClean="0"/>
              <a:t>esophagus do </a:t>
            </a:r>
            <a:r>
              <a:rPr lang="en-US" dirty="0"/>
              <a:t>not develop esophageal cancer.</a:t>
            </a:r>
          </a:p>
        </p:txBody>
      </p:sp>
    </p:spTree>
    <p:extLst>
      <p:ext uri="{BB962C8B-B14F-4D97-AF65-F5344CB8AC3E}">
        <p14:creationId xmlns:p14="http://schemas.microsoft.com/office/powerpoint/2010/main" xmlns="" val="71997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Barrett esophagus is recognized </a:t>
            </a:r>
            <a:r>
              <a:rPr lang="en-US" dirty="0" err="1"/>
              <a:t>endoscopically</a:t>
            </a:r>
            <a:r>
              <a:rPr lang="en-US" dirty="0"/>
              <a:t> as tongues </a:t>
            </a:r>
            <a:r>
              <a:rPr lang="en-US" dirty="0" smtClean="0"/>
              <a:t>or patches </a:t>
            </a:r>
            <a:r>
              <a:rPr lang="en-US" dirty="0"/>
              <a:t>of red, velvety mucosa extending upward from </a:t>
            </a:r>
            <a:r>
              <a:rPr lang="en-US" dirty="0" smtClean="0"/>
              <a:t>the </a:t>
            </a:r>
            <a:r>
              <a:rPr lang="en-US" dirty="0" err="1" smtClean="0"/>
              <a:t>gastroesophageal</a:t>
            </a:r>
            <a:r>
              <a:rPr lang="en-US" dirty="0" smtClean="0"/>
              <a:t> </a:t>
            </a:r>
            <a:r>
              <a:rPr lang="en-US" dirty="0"/>
              <a:t>junction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Histologically : documented gastric or intestinal metaplasia for diagnosis of Barrett esophagus. </a:t>
            </a:r>
            <a:r>
              <a:rPr lang="en-US" b="1" dirty="0"/>
              <a:t>Goblet cells</a:t>
            </a:r>
            <a:r>
              <a:rPr lang="en-US" dirty="0"/>
              <a:t>, which have distinct mucous vacuoles that stain pale blue by H&amp;E and impart the shape of a wine goblet to the remaining cytoplasm. </a:t>
            </a:r>
          </a:p>
          <a:p>
            <a:r>
              <a:rPr lang="en-US" dirty="0"/>
              <a:t>Dysplasia is classified as low-grade or high-grade on the basis of morphologic criteria. </a:t>
            </a:r>
            <a:r>
              <a:rPr lang="en-US" dirty="0" err="1"/>
              <a:t>Intramucosal</a:t>
            </a:r>
            <a:r>
              <a:rPr lang="en-US" dirty="0"/>
              <a:t> carcinoma is characterized by invasion of neoplastic epithelial cells into the lamina propria.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8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689" y="116632"/>
            <a:ext cx="5494560" cy="61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774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/>
              <a:t>ESOPHAGEAL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856984" cy="5205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1- Esophageal </a:t>
            </a:r>
            <a:r>
              <a:rPr lang="en-US" sz="1800" b="1" dirty="0">
                <a:solidFill>
                  <a:srgbClr val="FF0000"/>
                </a:solidFill>
              </a:rPr>
              <a:t>adenocarcinoma </a:t>
            </a:r>
            <a:r>
              <a:rPr lang="en-US" sz="1800" dirty="0"/>
              <a:t>typically arises in a </a:t>
            </a:r>
            <a:r>
              <a:rPr lang="en-US" sz="1800" dirty="0" smtClean="0"/>
              <a:t>background of </a:t>
            </a:r>
            <a:r>
              <a:rPr lang="en-US" sz="1800" dirty="0"/>
              <a:t>Barrett esophagus and long-standing GERD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Risk of adenocarcinoma is </a:t>
            </a:r>
            <a:r>
              <a:rPr lang="en-US" sz="1800" dirty="0" smtClean="0"/>
              <a:t>tobacco </a:t>
            </a:r>
            <a:r>
              <a:rPr lang="en-US" sz="1800" dirty="0"/>
              <a:t>use</a:t>
            </a:r>
            <a:r>
              <a:rPr lang="en-US" sz="1800" dirty="0" smtClean="0"/>
              <a:t>, obesity</a:t>
            </a:r>
            <a:r>
              <a:rPr lang="en-US" sz="1800" dirty="0"/>
              <a:t>, and previous radiation therapy. Conversely</a:t>
            </a:r>
            <a:r>
              <a:rPr lang="en-US" sz="1800" dirty="0" smtClean="0"/>
              <a:t>, reduced </a:t>
            </a:r>
            <a:r>
              <a:rPr lang="en-US" sz="1800" dirty="0"/>
              <a:t>adenocarcinoma risk is associated with diets </a:t>
            </a:r>
            <a:r>
              <a:rPr lang="en-US" sz="1800" dirty="0" smtClean="0"/>
              <a:t>rich in </a:t>
            </a:r>
            <a:r>
              <a:rPr lang="en-US" sz="1800" dirty="0"/>
              <a:t>fresh fruits and vegetables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/>
              <a:t>Esophageal adenocarcinoma occurs most frequently </a:t>
            </a:r>
            <a:r>
              <a:rPr lang="en-US" sz="1800" dirty="0" smtClean="0"/>
              <a:t>in whites </a:t>
            </a:r>
            <a:r>
              <a:rPr lang="en-US" sz="1800" dirty="0"/>
              <a:t>and shows a strong gender bias, being seven </a:t>
            </a:r>
            <a:r>
              <a:rPr lang="en-US" sz="1800" dirty="0" smtClean="0"/>
              <a:t>times more </a:t>
            </a:r>
            <a:r>
              <a:rPr lang="en-US" sz="1800" dirty="0"/>
              <a:t>common in men than in women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/>
              <a:t>Esophageal adenocarcinoma usually occurs in the distal third</a:t>
            </a:r>
          </a:p>
          <a:p>
            <a:pPr marL="0" indent="0">
              <a:buNone/>
            </a:pPr>
            <a:r>
              <a:rPr lang="en-US" sz="1800" dirty="0"/>
              <a:t>of the esophagus and may invade the adjacent gastric </a:t>
            </a:r>
            <a:r>
              <a:rPr lang="en-US" sz="1800" dirty="0" err="1" smtClean="0"/>
              <a:t>cardia</a:t>
            </a:r>
            <a:r>
              <a:rPr lang="en-US" sz="1800" dirty="0" err="1"/>
              <a:t>.</a:t>
            </a:r>
            <a:r>
              <a:rPr lang="en-US" sz="1800" dirty="0" err="1" smtClean="0"/>
              <a:t>While</a:t>
            </a:r>
            <a:r>
              <a:rPr lang="en-US" sz="1800" dirty="0" smtClean="0"/>
              <a:t> </a:t>
            </a:r>
            <a:r>
              <a:rPr lang="en-US" sz="1800" dirty="0"/>
              <a:t>early lesions may appear as flat </a:t>
            </a:r>
            <a:r>
              <a:rPr lang="en-US" sz="1800" dirty="0" smtClean="0"/>
              <a:t>or raised </a:t>
            </a:r>
            <a:r>
              <a:rPr lang="en-US" sz="1800" dirty="0"/>
              <a:t>patches in otherwise intact mucosa, tumors may </a:t>
            </a:r>
            <a:r>
              <a:rPr lang="en-US" sz="1800" dirty="0" smtClean="0"/>
              <a:t>form large </a:t>
            </a:r>
            <a:r>
              <a:rPr lang="en-US" sz="1800" dirty="0" err="1"/>
              <a:t>exophytic</a:t>
            </a:r>
            <a:r>
              <a:rPr lang="en-US" sz="1800" dirty="0"/>
              <a:t> masses, infiltrate diffusely, or ulcerate </a:t>
            </a:r>
            <a:r>
              <a:rPr lang="en-US" sz="1800" dirty="0" smtClean="0"/>
              <a:t>and invade </a:t>
            </a:r>
            <a:r>
              <a:rPr lang="en-US" sz="1800" dirty="0"/>
              <a:t>deeply.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It manifests with pain </a:t>
            </a:r>
            <a:r>
              <a:rPr lang="en-US" sz="1800" dirty="0"/>
              <a:t>or difficulty in swallowing, progressive weight loss</a:t>
            </a:r>
            <a:r>
              <a:rPr lang="en-US" sz="1800" dirty="0" smtClean="0"/>
              <a:t>, chest </a:t>
            </a:r>
            <a:r>
              <a:rPr lang="en-US" sz="1800" dirty="0"/>
              <a:t>pain, or vomiting.</a:t>
            </a:r>
          </a:p>
        </p:txBody>
      </p:sp>
    </p:spTree>
    <p:extLst>
      <p:ext uri="{BB962C8B-B14F-4D97-AF65-F5344CB8AC3E}">
        <p14:creationId xmlns:p14="http://schemas.microsoft.com/office/powerpoint/2010/main" xmlns="" val="2264538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7601"/>
            <a:ext cx="2929681" cy="597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3" y="623325"/>
            <a:ext cx="2952328" cy="62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530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784976" cy="64739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2- </a:t>
            </a:r>
            <a:r>
              <a:rPr lang="en-US" sz="3000" dirty="0">
                <a:solidFill>
                  <a:srgbClr val="FF0000"/>
                </a:solidFill>
              </a:rPr>
              <a:t>squamous cell carcinoma of </a:t>
            </a:r>
            <a:r>
              <a:rPr lang="en-US" sz="3000" dirty="0" smtClean="0">
                <a:solidFill>
                  <a:srgbClr val="FF0000"/>
                </a:solidFill>
              </a:rPr>
              <a:t>the esophagus</a:t>
            </a:r>
          </a:p>
          <a:p>
            <a:pPr marL="0" indent="0">
              <a:buNone/>
            </a:pPr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It occurs </a:t>
            </a:r>
            <a:r>
              <a:rPr lang="en-US" dirty="0"/>
              <a:t>in adults older than 45 years of age </a:t>
            </a:r>
            <a:r>
              <a:rPr lang="en-US" dirty="0" smtClean="0"/>
              <a:t>and affects </a:t>
            </a:r>
            <a:r>
              <a:rPr lang="en-US" dirty="0"/>
              <a:t>males four times more frequently than females.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Risk factors </a:t>
            </a:r>
            <a:r>
              <a:rPr lang="en-US" dirty="0"/>
              <a:t>include alcohol and tobacco use, poverty, </a:t>
            </a:r>
            <a:r>
              <a:rPr lang="en-US" dirty="0" smtClean="0"/>
              <a:t>caustic esophageal </a:t>
            </a:r>
            <a:r>
              <a:rPr lang="en-US" dirty="0"/>
              <a:t>injury, achalasia, Plummer-Vinson syndrome</a:t>
            </a:r>
            <a:r>
              <a:rPr lang="en-US" dirty="0" smtClean="0"/>
              <a:t>, frequent consumption </a:t>
            </a:r>
            <a:r>
              <a:rPr lang="en-US" dirty="0"/>
              <a:t>of very hot beverages, and </a:t>
            </a:r>
            <a:r>
              <a:rPr lang="en-US" dirty="0" smtClean="0"/>
              <a:t>previous radiation </a:t>
            </a:r>
            <a:r>
              <a:rPr lang="en-US" dirty="0"/>
              <a:t>therapy to the </a:t>
            </a:r>
            <a:r>
              <a:rPr lang="en-US" dirty="0" smtClean="0"/>
              <a:t>mediastinum.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In contrast to the distal location of most adenocarcinomas</a:t>
            </a:r>
            <a:r>
              <a:rPr lang="en-US" dirty="0" smtClean="0"/>
              <a:t>, half </a:t>
            </a:r>
            <a:r>
              <a:rPr lang="en-US" dirty="0"/>
              <a:t>of squamous cell carcinomas occur in the </a:t>
            </a:r>
            <a:r>
              <a:rPr lang="en-US" dirty="0">
                <a:solidFill>
                  <a:srgbClr val="FF0000"/>
                </a:solidFill>
              </a:rPr>
              <a:t>middle </a:t>
            </a:r>
            <a:r>
              <a:rPr lang="en-US" dirty="0" smtClean="0">
                <a:solidFill>
                  <a:srgbClr val="FF0000"/>
                </a:solidFill>
              </a:rPr>
              <a:t>third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esophagus.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Clinical manifestations of squamous cell carcinoma of the</a:t>
            </a:r>
          </a:p>
          <a:p>
            <a:pPr marL="0" indent="0">
              <a:buNone/>
            </a:pPr>
            <a:r>
              <a:rPr lang="en-US" dirty="0"/>
              <a:t>esophagus begin insidiously and include dysphagia, odynophagia</a:t>
            </a:r>
          </a:p>
          <a:p>
            <a:pPr marL="0" indent="0">
              <a:buNone/>
            </a:pPr>
            <a:r>
              <a:rPr lang="en-US" dirty="0"/>
              <a:t>(pain on swallowing), and obstruction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Early lesions appear as small, gray-white </a:t>
            </a:r>
            <a:r>
              <a:rPr lang="en-US" dirty="0" err="1" smtClean="0"/>
              <a:t>plaquelike</a:t>
            </a:r>
            <a:r>
              <a:rPr lang="en-US" dirty="0" smtClean="0"/>
              <a:t> thickenings. Over </a:t>
            </a:r>
            <a:r>
              <a:rPr lang="en-US" dirty="0"/>
              <a:t>months to years they grow into tumor </a:t>
            </a:r>
            <a:r>
              <a:rPr lang="en-US" dirty="0" smtClean="0"/>
              <a:t>masses that </a:t>
            </a:r>
            <a:r>
              <a:rPr lang="en-US" dirty="0"/>
              <a:t>may be polypoid and protrude into and obstruct </a:t>
            </a:r>
            <a:r>
              <a:rPr lang="en-US" dirty="0" smtClean="0"/>
              <a:t>the lumen</a:t>
            </a:r>
            <a:r>
              <a:rPr lang="en-US" dirty="0"/>
              <a:t>. Other tumors are either ulcerated or diffusely </a:t>
            </a:r>
            <a:r>
              <a:rPr lang="en-US" dirty="0" smtClean="0"/>
              <a:t>infiltrative lesions.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367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Squamous cell carcinoma composed of nests of malignant cells that partially recapitulate the stratified organization of squamous epithelium.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59416"/>
            <a:ext cx="2766045" cy="544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7247" y="1124744"/>
            <a:ext cx="3057525" cy="535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524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histology of esophagus</a:t>
            </a:r>
          </a:p>
        </p:txBody>
      </p:sp>
      <p:sp>
        <p:nvSpPr>
          <p:cNvPr id="4" name="AutoShape 2" descr="Image result for normal histology of esophagus"/>
          <p:cNvSpPr>
            <a:spLocks noGrp="1" noChangeAspect="1" noChangeArrowheads="1"/>
          </p:cNvSpPr>
          <p:nvPr>
            <p:ph sz="quarter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8105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90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OBSTRUCTIVE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Mechanical </a:t>
            </a:r>
            <a:r>
              <a:rPr lang="en-US" dirty="0" smtClean="0"/>
              <a:t>Obstruction:</a:t>
            </a:r>
          </a:p>
          <a:p>
            <a:pPr>
              <a:buFontTx/>
              <a:buChar char="-"/>
            </a:pPr>
            <a:r>
              <a:rPr lang="en-US" u="sng" dirty="0" smtClean="0"/>
              <a:t>Stenosis</a:t>
            </a:r>
            <a:r>
              <a:rPr lang="en-US" dirty="0" smtClean="0"/>
              <a:t> </a:t>
            </a:r>
            <a:r>
              <a:rPr lang="en-US" dirty="0"/>
              <a:t>most often is due </a:t>
            </a:r>
            <a:r>
              <a:rPr lang="en-US" dirty="0" smtClean="0"/>
              <a:t>to inflammation </a:t>
            </a:r>
            <a:r>
              <a:rPr lang="en-US" dirty="0"/>
              <a:t>and scarring, which may be caused by </a:t>
            </a:r>
            <a:r>
              <a:rPr lang="en-US" dirty="0" smtClean="0"/>
              <a:t>chronic </a:t>
            </a:r>
            <a:r>
              <a:rPr lang="en-US" dirty="0" err="1" smtClean="0"/>
              <a:t>gastroesophageal</a:t>
            </a:r>
            <a:r>
              <a:rPr lang="en-US" dirty="0" smtClean="0"/>
              <a:t> </a:t>
            </a:r>
            <a:r>
              <a:rPr lang="en-US" dirty="0"/>
              <a:t>reflux, irradiation, or caustic injury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/>
              <a:t>Absence, or </a:t>
            </a:r>
            <a:r>
              <a:rPr lang="en-US" u="sng" dirty="0"/>
              <a:t>agenesis</a:t>
            </a:r>
            <a:r>
              <a:rPr lang="en-US" dirty="0"/>
              <a:t>, of the esophagus </a:t>
            </a:r>
            <a:r>
              <a:rPr lang="en-US" dirty="0" smtClean="0"/>
              <a:t>is extremely rare. </a:t>
            </a:r>
          </a:p>
          <a:p>
            <a:pPr>
              <a:buFontTx/>
              <a:buChar char="-"/>
            </a:pPr>
            <a:r>
              <a:rPr lang="en-US" u="sng" dirty="0" smtClean="0"/>
              <a:t>Atresia</a:t>
            </a:r>
            <a:r>
              <a:rPr lang="en-US" dirty="0" smtClean="0"/>
              <a:t>, in which a thin, </a:t>
            </a:r>
            <a:r>
              <a:rPr lang="en-US" dirty="0" err="1" smtClean="0"/>
              <a:t>noncanalized</a:t>
            </a:r>
            <a:r>
              <a:rPr lang="en-US" dirty="0" smtClean="0"/>
              <a:t> cord replaces </a:t>
            </a:r>
            <a:r>
              <a:rPr lang="en-US" dirty="0"/>
              <a:t>a segment of </a:t>
            </a:r>
            <a:r>
              <a:rPr lang="en-US" dirty="0" smtClean="0"/>
              <a:t>esophagus.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Functional </a:t>
            </a:r>
            <a:r>
              <a:rPr lang="en-US" dirty="0" smtClean="0"/>
              <a:t>Obstruction:</a:t>
            </a:r>
          </a:p>
          <a:p>
            <a:pPr>
              <a:buFontTx/>
              <a:buChar char="-"/>
            </a:pPr>
            <a:r>
              <a:rPr lang="en-US" dirty="0" smtClean="0"/>
              <a:t>Achalasia </a:t>
            </a:r>
            <a:r>
              <a:rPr lang="en-US" dirty="0"/>
              <a:t>is characterized by the triad of incomplete LES relaxation, increased LES tone, and esophageal </a:t>
            </a:r>
            <a:r>
              <a:rPr lang="en-US" dirty="0" err="1"/>
              <a:t>aperistalsis</a:t>
            </a:r>
            <a:r>
              <a:rPr lang="en-US" dirty="0"/>
              <a:t>. Caused by Degenerative changes in neural innervation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Can be primary or secondary.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656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62853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Esophageal </a:t>
            </a:r>
            <a:r>
              <a:rPr lang="en-US" dirty="0" err="1" smtClean="0"/>
              <a:t>Varices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Portal hypertension induces development of collateral channel that enlarge the </a:t>
            </a:r>
            <a:r>
              <a:rPr lang="en-US" dirty="0" err="1" smtClean="0"/>
              <a:t>subepithelial</a:t>
            </a:r>
            <a:r>
              <a:rPr lang="en-US" dirty="0" smtClean="0"/>
              <a:t> and submucosal venous </a:t>
            </a:r>
            <a:r>
              <a:rPr lang="en-US" dirty="0" err="1" smtClean="0"/>
              <a:t>plexi</a:t>
            </a:r>
            <a:r>
              <a:rPr lang="en-US" dirty="0" smtClean="0"/>
              <a:t> within the distal esophagus. </a:t>
            </a:r>
          </a:p>
          <a:p>
            <a:pPr marL="0" indent="0">
              <a:buNone/>
            </a:pPr>
            <a:r>
              <a:rPr lang="en-US" dirty="0" smtClean="0"/>
              <a:t>- Develop in 90% of cirrhotic patients, most commonly in association with alcoholic liver disease. Worldwide, hepatic </a:t>
            </a:r>
            <a:r>
              <a:rPr lang="en-US" dirty="0" err="1" smtClean="0"/>
              <a:t>schistosomiasis</a:t>
            </a:r>
            <a:r>
              <a:rPr lang="en-US" dirty="0" smtClean="0"/>
              <a:t> is the second most common cause of </a:t>
            </a:r>
            <a:r>
              <a:rPr lang="en-US" dirty="0" err="1" smtClean="0"/>
              <a:t>varices</a:t>
            </a:r>
            <a:r>
              <a:rPr lang="en-US" dirty="0" smtClean="0"/>
              <a:t>. </a:t>
            </a:r>
          </a:p>
          <a:p>
            <a:pPr>
              <a:buFontTx/>
              <a:buChar char="-"/>
            </a:pPr>
            <a:r>
              <a:rPr lang="en-US" dirty="0" err="1" smtClean="0"/>
              <a:t>Varices</a:t>
            </a:r>
            <a:r>
              <a:rPr lang="en-US" dirty="0" smtClean="0"/>
              <a:t> often are asymptomatic, but their rupture can lead to massive hematemesis and death.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Lacerations:</a:t>
            </a:r>
          </a:p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dirty="0"/>
              <a:t>most common esophageal lacerations are </a:t>
            </a:r>
            <a:r>
              <a:rPr lang="en-US" i="1" dirty="0"/>
              <a:t>Mallory-</a:t>
            </a:r>
          </a:p>
          <a:p>
            <a:pPr marL="0" indent="0">
              <a:buNone/>
            </a:pPr>
            <a:r>
              <a:rPr lang="en-US" i="1" dirty="0"/>
              <a:t>Weiss tears, </a:t>
            </a:r>
            <a:r>
              <a:rPr lang="en-US" dirty="0"/>
              <a:t>which are often associated with severe </a:t>
            </a:r>
            <a:r>
              <a:rPr lang="en-US" dirty="0" smtClean="0"/>
              <a:t>retching or vomiting.</a:t>
            </a:r>
          </a:p>
          <a:p>
            <a:pPr marL="0" indent="0">
              <a:buNone/>
            </a:pPr>
            <a:r>
              <a:rPr lang="en-US" dirty="0" smtClean="0"/>
              <a:t>- By </a:t>
            </a:r>
            <a:r>
              <a:rPr lang="en-US" dirty="0"/>
              <a:t>contrast, </a:t>
            </a:r>
            <a:r>
              <a:rPr lang="en-US" i="1" dirty="0" err="1"/>
              <a:t>Boerhaave</a:t>
            </a:r>
            <a:r>
              <a:rPr lang="en-US" i="1" dirty="0"/>
              <a:t> syndrome, </a:t>
            </a:r>
            <a:r>
              <a:rPr lang="en-US" dirty="0" smtClean="0"/>
              <a:t>characterized by </a:t>
            </a:r>
            <a:r>
              <a:rPr lang="en-US" dirty="0" err="1"/>
              <a:t>transmural</a:t>
            </a:r>
            <a:r>
              <a:rPr lang="en-US" dirty="0"/>
              <a:t> esophageal tears and </a:t>
            </a:r>
            <a:r>
              <a:rPr lang="en-US" dirty="0" err="1"/>
              <a:t>mediastinitis</a:t>
            </a:r>
            <a:r>
              <a:rPr lang="en-US" dirty="0" smtClean="0"/>
              <a:t>, occurs </a:t>
            </a:r>
            <a:r>
              <a:rPr lang="en-US" dirty="0"/>
              <a:t>rarely and is a catastrophic </a:t>
            </a:r>
            <a:r>
              <a:rPr lang="en-US" dirty="0" smtClean="0"/>
              <a:t>event.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682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ESOPHAGITIS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686800" cy="50611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1- Chemical </a:t>
            </a:r>
            <a:r>
              <a:rPr lang="en-US" dirty="0"/>
              <a:t>and Infectious </a:t>
            </a:r>
            <a:r>
              <a:rPr lang="en-US" dirty="0" smtClean="0"/>
              <a:t>Esophagitis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Medicinal </a:t>
            </a:r>
            <a:r>
              <a:rPr lang="en-US" dirty="0"/>
              <a:t>pills may lodge and dissolve in </a:t>
            </a:r>
            <a:r>
              <a:rPr lang="en-US" dirty="0" smtClean="0"/>
              <a:t>the esophagus</a:t>
            </a:r>
            <a:r>
              <a:rPr lang="en-US" dirty="0"/>
              <a:t>, rather than passing into the stomach intact</a:t>
            </a:r>
            <a:r>
              <a:rPr lang="en-US" dirty="0" smtClean="0"/>
              <a:t>, resulting </a:t>
            </a:r>
            <a:r>
              <a:rPr lang="en-US" dirty="0"/>
              <a:t>in a condition termed </a:t>
            </a:r>
            <a:r>
              <a:rPr lang="en-US" i="1" dirty="0">
                <a:solidFill>
                  <a:srgbClr val="FF0000"/>
                </a:solidFill>
              </a:rPr>
              <a:t>pill-induced esophagitis</a:t>
            </a:r>
            <a:r>
              <a:rPr lang="en-US" i="1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Esophagitis due to chemical injury generally causes only</a:t>
            </a:r>
          </a:p>
          <a:p>
            <a:pPr marL="0" indent="0">
              <a:buNone/>
            </a:pPr>
            <a:r>
              <a:rPr lang="en-US" dirty="0"/>
              <a:t>self-limited pain, particularly </a:t>
            </a:r>
            <a:r>
              <a:rPr lang="en-US" i="1" dirty="0"/>
              <a:t>odynophagia </a:t>
            </a:r>
            <a:r>
              <a:rPr lang="en-US" dirty="0"/>
              <a:t>(pain with swallowing</a:t>
            </a:r>
            <a:r>
              <a:rPr lang="en-US" dirty="0" smtClean="0"/>
              <a:t>). Hemorrhage</a:t>
            </a:r>
            <a:r>
              <a:rPr lang="en-US" dirty="0"/>
              <a:t>, stricture, or perforation may </a:t>
            </a:r>
            <a:r>
              <a:rPr lang="en-US" dirty="0" smtClean="0"/>
              <a:t>occur in </a:t>
            </a:r>
            <a:r>
              <a:rPr lang="en-US" dirty="0"/>
              <a:t>severe cases.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Iatrogenic </a:t>
            </a:r>
            <a:r>
              <a:rPr lang="en-US" dirty="0">
                <a:solidFill>
                  <a:srgbClr val="FF0000"/>
                </a:solidFill>
              </a:rPr>
              <a:t>esophageal injury </a:t>
            </a:r>
            <a:r>
              <a:rPr lang="en-US" dirty="0"/>
              <a:t>may be </a:t>
            </a:r>
            <a:r>
              <a:rPr lang="en-US" dirty="0" smtClean="0"/>
              <a:t>caused by </a:t>
            </a:r>
            <a:r>
              <a:rPr lang="en-US" dirty="0"/>
              <a:t>cytotoxic </a:t>
            </a:r>
            <a:r>
              <a:rPr lang="en-US" i="1" dirty="0"/>
              <a:t>chemotherapy, radiation therapy, </a:t>
            </a:r>
            <a:r>
              <a:rPr lang="en-US" dirty="0"/>
              <a:t>or </a:t>
            </a:r>
            <a:r>
              <a:rPr lang="en-US" i="1" dirty="0" smtClean="0"/>
              <a:t>graft-versus-host disease.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Candidiasis </a:t>
            </a:r>
            <a:r>
              <a:rPr lang="en-US" dirty="0" smtClean="0"/>
              <a:t>is </a:t>
            </a:r>
            <a:r>
              <a:rPr lang="en-US" dirty="0"/>
              <a:t>characterized by adherent, </a:t>
            </a:r>
            <a:r>
              <a:rPr lang="en-US" dirty="0" err="1"/>
              <a:t>graywhite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pseudomembranes</a:t>
            </a:r>
            <a:r>
              <a:rPr lang="en-US" dirty="0"/>
              <a:t> composed of densely </a:t>
            </a:r>
            <a:r>
              <a:rPr lang="en-US" dirty="0" smtClean="0"/>
              <a:t>matted fungal </a:t>
            </a:r>
            <a:r>
              <a:rPr lang="en-US" dirty="0"/>
              <a:t>hyphae and inflammatory cells covering the </a:t>
            </a:r>
            <a:r>
              <a:rPr lang="en-US" dirty="0" smtClean="0"/>
              <a:t>esophageal mucosa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3230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6631"/>
            <a:ext cx="8942744" cy="360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Herpesviruses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typically </a:t>
            </a:r>
            <a:r>
              <a:rPr lang="en-US" dirty="0"/>
              <a:t>cause punched-out ulcers </a:t>
            </a:r>
            <a:r>
              <a:rPr lang="en-US" dirty="0" smtClean="0"/>
              <a:t>and </a:t>
            </a:r>
            <a:r>
              <a:rPr lang="en-US" dirty="0"/>
              <a:t>histopathologic analysis demonstrates nuclear </a:t>
            </a:r>
            <a:r>
              <a:rPr lang="en-US" dirty="0" smtClean="0"/>
              <a:t>viral inclusions </a:t>
            </a:r>
            <a:r>
              <a:rPr lang="en-US" dirty="0"/>
              <a:t>within a rim of degenerating epithelial cells </a:t>
            </a:r>
            <a:r>
              <a:rPr lang="en-US" dirty="0" smtClean="0"/>
              <a:t>at the </a:t>
            </a:r>
            <a:r>
              <a:rPr lang="en-US" dirty="0"/>
              <a:t>ulcer </a:t>
            </a:r>
            <a:r>
              <a:rPr lang="en-US" dirty="0" smtClean="0"/>
              <a:t>edge).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CMV</a:t>
            </a:r>
            <a:r>
              <a:rPr lang="en-US" dirty="0"/>
              <a:t> causes </a:t>
            </a:r>
            <a:r>
              <a:rPr lang="en-US" dirty="0" smtClean="0"/>
              <a:t>shallower ulcerations </a:t>
            </a:r>
            <a:r>
              <a:rPr lang="en-US" dirty="0"/>
              <a:t>and </a:t>
            </a:r>
            <a:r>
              <a:rPr lang="en-US" dirty="0" smtClean="0"/>
              <a:t> characteristic </a:t>
            </a:r>
            <a:r>
              <a:rPr lang="en-US" dirty="0"/>
              <a:t>nuclear and </a:t>
            </a:r>
            <a:r>
              <a:rPr lang="en-US" dirty="0" smtClean="0"/>
              <a:t>cytoplasmic inclusions </a:t>
            </a:r>
            <a:r>
              <a:rPr lang="en-US" dirty="0"/>
              <a:t>within capillary endothelium and </a:t>
            </a:r>
            <a:r>
              <a:rPr lang="en-US" dirty="0" smtClean="0"/>
              <a:t>stromal cells.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0712"/>
            <a:ext cx="5846400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758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Reflux </a:t>
            </a:r>
            <a:r>
              <a:rPr lang="en-US" dirty="0" smtClean="0"/>
              <a:t>Esophagitis AND </a:t>
            </a:r>
            <a:r>
              <a:rPr lang="en-US" i="1" dirty="0" err="1" smtClean="0"/>
              <a:t>gastroesophageal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reflux disease </a:t>
            </a:r>
            <a:r>
              <a:rPr lang="en-US" dirty="0"/>
              <a:t>(GERD)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9036496" cy="53492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GERD </a:t>
            </a:r>
            <a:r>
              <a:rPr lang="en-US" dirty="0"/>
              <a:t>is most common in adults older than 40 years of </a:t>
            </a:r>
            <a:r>
              <a:rPr lang="en-US" dirty="0" smtClean="0"/>
              <a:t>age but </a:t>
            </a:r>
            <a:r>
              <a:rPr lang="en-US" dirty="0"/>
              <a:t>also occurs in infants and children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most </a:t>
            </a:r>
            <a:r>
              <a:rPr lang="en-US" dirty="0" smtClean="0"/>
              <a:t>frequently reported </a:t>
            </a:r>
            <a:r>
              <a:rPr lang="en-US" dirty="0"/>
              <a:t>symptoms are </a:t>
            </a:r>
            <a:r>
              <a:rPr lang="en-US" dirty="0" smtClean="0"/>
              <a:t>heartburn and dysphagia.</a:t>
            </a:r>
          </a:p>
          <a:p>
            <a:endParaRPr lang="en-US" dirty="0"/>
          </a:p>
          <a:p>
            <a:r>
              <a:rPr lang="en-US" dirty="0"/>
              <a:t>Reflux of gastric contents into the lower esophagus is the most frequent cause of esophagitis.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stratified squamous epithelium of the esophagus </a:t>
            </a:r>
            <a:r>
              <a:rPr lang="en-US" dirty="0" smtClean="0"/>
              <a:t>is resistant </a:t>
            </a:r>
            <a:r>
              <a:rPr lang="en-US" dirty="0"/>
              <a:t>to abrasion from foods but is sensitive to acid. </a:t>
            </a:r>
            <a:r>
              <a:rPr lang="fr-FR" dirty="0"/>
              <a:t>Constant LES </a:t>
            </a:r>
            <a:r>
              <a:rPr lang="fr-FR" dirty="0" err="1"/>
              <a:t>tone</a:t>
            </a:r>
            <a:r>
              <a:rPr lang="fr-FR" dirty="0"/>
              <a:t> </a:t>
            </a:r>
            <a:r>
              <a:rPr lang="fr-FR" dirty="0" err="1"/>
              <a:t>prevents</a:t>
            </a:r>
            <a:r>
              <a:rPr lang="fr-FR" dirty="0"/>
              <a:t> </a:t>
            </a:r>
            <a:r>
              <a:rPr lang="en-US" dirty="0"/>
              <a:t>reflux of acidic gastric contents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Conditions </a:t>
            </a:r>
            <a:r>
              <a:rPr lang="en-US" dirty="0"/>
              <a:t>that decrease </a:t>
            </a:r>
            <a:r>
              <a:rPr lang="en-US" dirty="0" smtClean="0"/>
              <a:t>LES tone </a:t>
            </a:r>
            <a:r>
              <a:rPr lang="en-US" dirty="0"/>
              <a:t>or increase abdominal pressure contribute to GERD </a:t>
            </a:r>
            <a:r>
              <a:rPr lang="en-US" dirty="0" smtClean="0"/>
              <a:t>and include </a:t>
            </a:r>
            <a:r>
              <a:rPr lang="en-US" dirty="0"/>
              <a:t>alcohol and tobacco use, obesity, central </a:t>
            </a:r>
            <a:r>
              <a:rPr lang="en-US" dirty="0" smtClean="0"/>
              <a:t>nervous system </a:t>
            </a:r>
            <a:r>
              <a:rPr lang="en-US" dirty="0"/>
              <a:t>depressants, pregnancy, hiatal hernia </a:t>
            </a:r>
            <a:r>
              <a:rPr lang="en-US" dirty="0" smtClean="0"/>
              <a:t>delayed </a:t>
            </a:r>
            <a:r>
              <a:rPr lang="en-US" dirty="0"/>
              <a:t>gastric emptying, and increased gastric volume. </a:t>
            </a:r>
            <a:r>
              <a:rPr lang="en-US" dirty="0" smtClean="0"/>
              <a:t>In many </a:t>
            </a:r>
            <a:r>
              <a:rPr lang="en-US" dirty="0"/>
              <a:t>cases, no definitive cause is identified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204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8676456" cy="6357320"/>
          </a:xfrm>
        </p:spPr>
        <p:txBody>
          <a:bodyPr>
            <a:normAutofit/>
          </a:bodyPr>
          <a:lstStyle/>
          <a:p>
            <a:r>
              <a:rPr lang="en-US" dirty="0"/>
              <a:t>Simple hyperemia, evident to the </a:t>
            </a:r>
            <a:r>
              <a:rPr lang="en-US" dirty="0" err="1"/>
              <a:t>endoscopist</a:t>
            </a:r>
            <a:r>
              <a:rPr lang="en-US" dirty="0"/>
              <a:t> as redness. </a:t>
            </a:r>
            <a:r>
              <a:rPr lang="en-US" b="1" u="sng" dirty="0" smtClean="0"/>
              <a:t>Microscopically</a:t>
            </a:r>
            <a:r>
              <a:rPr lang="en-US" dirty="0" smtClean="0"/>
              <a:t>: </a:t>
            </a:r>
            <a:r>
              <a:rPr lang="en-US" dirty="0" err="1"/>
              <a:t>Eosinophils</a:t>
            </a:r>
            <a:r>
              <a:rPr lang="en-US" dirty="0"/>
              <a:t> are recruited into the squamous mucosa, followed by </a:t>
            </a:r>
            <a:r>
              <a:rPr lang="en-US" dirty="0" err="1"/>
              <a:t>neutrophils.Basal</a:t>
            </a:r>
            <a:r>
              <a:rPr lang="en-US" dirty="0"/>
              <a:t> zone hyperplasia elongation of lamina propria papillae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Treatment with proton pump inhibitors reduces </a:t>
            </a:r>
            <a:r>
              <a:rPr lang="en-US" dirty="0" smtClean="0"/>
              <a:t>gastric acidity </a:t>
            </a:r>
            <a:r>
              <a:rPr lang="en-US" dirty="0"/>
              <a:t>and typically provides symptomatic relief.</a:t>
            </a:r>
          </a:p>
          <a:p>
            <a:r>
              <a:rPr lang="en-US" dirty="0"/>
              <a:t>Complications include esophageal ulceration, </a:t>
            </a:r>
            <a:r>
              <a:rPr lang="en-US" dirty="0" smtClean="0"/>
              <a:t> hematemesis</a:t>
            </a:r>
            <a:r>
              <a:rPr lang="en-US" dirty="0"/>
              <a:t>, melena, stricture  development, and Barrett esophagus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600" b="1" i="1" dirty="0">
                <a:solidFill>
                  <a:srgbClr val="FF0000"/>
                </a:solidFill>
              </a:rPr>
              <a:t>Hiatal hernia </a:t>
            </a:r>
            <a:r>
              <a:rPr lang="en-US" dirty="0"/>
              <a:t>is characterized by separation of the </a:t>
            </a:r>
            <a:r>
              <a:rPr lang="en-US" dirty="0" smtClean="0"/>
              <a:t>diaphragmatic </a:t>
            </a:r>
            <a:r>
              <a:rPr lang="en-US" dirty="0" err="1" smtClean="0"/>
              <a:t>crura</a:t>
            </a:r>
            <a:r>
              <a:rPr lang="en-US" dirty="0" smtClean="0"/>
              <a:t> </a:t>
            </a:r>
            <a:r>
              <a:rPr lang="en-US" dirty="0"/>
              <a:t>and protrusion of the stomach into </a:t>
            </a:r>
            <a:r>
              <a:rPr lang="en-US" dirty="0" smtClean="0"/>
              <a:t>the thorax </a:t>
            </a:r>
            <a:r>
              <a:rPr lang="en-US" dirty="0"/>
              <a:t>through the resulting gap.</a:t>
            </a:r>
          </a:p>
        </p:txBody>
      </p:sp>
    </p:spTree>
    <p:extLst>
      <p:ext uri="{BB962C8B-B14F-4D97-AF65-F5344CB8AC3E}">
        <p14:creationId xmlns:p14="http://schemas.microsoft.com/office/powerpoint/2010/main" xmlns="" val="224767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Eosinophilic</a:t>
            </a:r>
            <a:r>
              <a:rPr lang="en-US" dirty="0"/>
              <a:t> Esophagitis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cardinal histologic feature is </a:t>
            </a:r>
            <a:r>
              <a:rPr lang="en-US" dirty="0" smtClean="0"/>
              <a:t>epithelial infiltration </a:t>
            </a:r>
            <a:r>
              <a:rPr lang="en-US" dirty="0"/>
              <a:t>by large numbers of </a:t>
            </a:r>
            <a:r>
              <a:rPr lang="en-US" dirty="0" err="1" smtClean="0"/>
              <a:t>eosinophils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Failure </a:t>
            </a:r>
            <a:r>
              <a:rPr lang="en-US" dirty="0"/>
              <a:t>of high-dose proton pump </a:t>
            </a:r>
            <a:r>
              <a:rPr lang="en-US" dirty="0" smtClean="0"/>
              <a:t>inhibitor treatment </a:t>
            </a:r>
            <a:r>
              <a:rPr lang="en-US" dirty="0"/>
              <a:t>and the absence of acid reflux, are also typical.</a:t>
            </a:r>
          </a:p>
          <a:p>
            <a:r>
              <a:rPr lang="en-US" dirty="0"/>
              <a:t>A majority of persons with </a:t>
            </a:r>
            <a:r>
              <a:rPr lang="en-US" dirty="0" err="1"/>
              <a:t>eosinophilic</a:t>
            </a:r>
            <a:r>
              <a:rPr lang="en-US" dirty="0"/>
              <a:t> esophagitis </a:t>
            </a:r>
            <a:r>
              <a:rPr lang="en-US" dirty="0" smtClean="0"/>
              <a:t>are atopic</a:t>
            </a:r>
            <a:r>
              <a:rPr lang="en-US" dirty="0"/>
              <a:t>, and many have atopic dermatitis, allergic rhinitis</a:t>
            </a:r>
            <a:r>
              <a:rPr lang="en-US" dirty="0" smtClean="0"/>
              <a:t>, asthma</a:t>
            </a:r>
            <a:r>
              <a:rPr lang="en-US" dirty="0"/>
              <a:t>, or modest peripheral eosinophilia. </a:t>
            </a:r>
            <a:endParaRPr lang="en-US" dirty="0" smtClean="0"/>
          </a:p>
          <a:p>
            <a:r>
              <a:rPr lang="en-US" dirty="0" smtClean="0"/>
              <a:t>Treatments include </a:t>
            </a:r>
            <a:r>
              <a:rPr lang="en-US" dirty="0"/>
              <a:t>dietary restrictions to prevent exposure to </a:t>
            </a:r>
            <a:r>
              <a:rPr lang="en-US" dirty="0" smtClean="0"/>
              <a:t>food allergens</a:t>
            </a:r>
            <a:r>
              <a:rPr lang="en-US" dirty="0"/>
              <a:t>, </a:t>
            </a:r>
            <a:r>
              <a:rPr lang="en-US" dirty="0" smtClean="0"/>
              <a:t>and topical or </a:t>
            </a:r>
            <a:r>
              <a:rPr lang="en-US" dirty="0"/>
              <a:t>systemic corticosteroids.</a:t>
            </a:r>
          </a:p>
        </p:txBody>
      </p:sp>
    </p:spTree>
    <p:extLst>
      <p:ext uri="{BB962C8B-B14F-4D97-AF65-F5344CB8AC3E}">
        <p14:creationId xmlns:p14="http://schemas.microsoft.com/office/powerpoint/2010/main" xmlns="" val="3623612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440</TotalTime>
  <Words>1149</Words>
  <Application>Microsoft Office PowerPoint</Application>
  <PresentationFormat>عرض على الشاشة (3:4)‏</PresentationFormat>
  <Paragraphs>93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Oriel</vt:lpstr>
      <vt:lpstr>Esophagus</vt:lpstr>
      <vt:lpstr>normal histology of esophagus</vt:lpstr>
      <vt:lpstr>OBSTRUCTIVE DISEASES</vt:lpstr>
      <vt:lpstr>الشريحة 4</vt:lpstr>
      <vt:lpstr>ESOPHAGITIS</vt:lpstr>
      <vt:lpstr>الشريحة 6</vt:lpstr>
      <vt:lpstr>Reflux Esophagitis AND gastroesophageal reflux disease (GERD) </vt:lpstr>
      <vt:lpstr>الشريحة 8</vt:lpstr>
      <vt:lpstr>Eosinophilic Esophagitis </vt:lpstr>
      <vt:lpstr>الشريحة 10</vt:lpstr>
      <vt:lpstr>Barrett esophagus</vt:lpstr>
      <vt:lpstr>الشريحة 12</vt:lpstr>
      <vt:lpstr>الشريحة 13</vt:lpstr>
      <vt:lpstr>ESOPHAGEAL TUMORS</vt:lpstr>
      <vt:lpstr>الشريحة 15</vt:lpstr>
      <vt:lpstr>الشريحة 16</vt:lpstr>
      <vt:lpstr>Squamous cell carcinoma composed of nests of malignant cells that partially recapitulate the stratified organization of squamous epithelium.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mutah</cp:lastModifiedBy>
  <cp:revision>37</cp:revision>
  <dcterms:created xsi:type="dcterms:W3CDTF">2020-02-12T20:15:40Z</dcterms:created>
  <dcterms:modified xsi:type="dcterms:W3CDTF">2020-02-25T06:27:28Z</dcterms:modified>
</cp:coreProperties>
</file>