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403" r:id="rId5"/>
    <p:sldId id="378" r:id="rId6"/>
    <p:sldId id="379" r:id="rId7"/>
    <p:sldId id="389" r:id="rId8"/>
    <p:sldId id="390" r:id="rId9"/>
    <p:sldId id="391" r:id="rId10"/>
    <p:sldId id="399" r:id="rId11"/>
    <p:sldId id="404" r:id="rId12"/>
    <p:sldId id="405" r:id="rId13"/>
    <p:sldId id="413" r:id="rId14"/>
    <p:sldId id="414" r:id="rId15"/>
    <p:sldId id="423" r:id="rId16"/>
    <p:sldId id="425" r:id="rId17"/>
    <p:sldId id="426" r:id="rId18"/>
    <p:sldId id="427" r:id="rId19"/>
    <p:sldId id="428" r:id="rId20"/>
    <p:sldId id="429" r:id="rId21"/>
    <p:sldId id="430" r:id="rId22"/>
    <p:sldId id="424" r:id="rId23"/>
    <p:sldId id="431" r:id="rId24"/>
    <p:sldId id="432" r:id="rId25"/>
    <p:sldId id="433" r:id="rId26"/>
  </p:sldIdLst>
  <p:sldSz cx="9144000" cy="5143500" type="screen16x9"/>
  <p:notesSz cx="6858000" cy="9144000"/>
  <p:embeddedFontLst>
    <p:embeddedFont>
      <p:font typeface="Dosis" pitchFamily="2" charset="0"/>
      <p:regular r:id="rId28"/>
      <p:bold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72906" autoAdjust="0"/>
  </p:normalViewPr>
  <p:slideViewPr>
    <p:cSldViewPr snapToGrid="0">
      <p:cViewPr varScale="1">
        <p:scale>
          <a:sx n="89" d="100"/>
          <a:sy n="89" d="100"/>
        </p:scale>
        <p:origin x="154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7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6.fntdata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2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5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1.fntdata" /><Relationship Id="rId36" Type="http://schemas.openxmlformats.org/officeDocument/2006/relationships/font" Target="fonts/font9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4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font" Target="fonts/font3.fntdata" /><Relationship Id="rId35" Type="http://schemas.openxmlformats.org/officeDocument/2006/relationships/font" Target="fonts/font8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6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4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to the left </a:t>
            </a:r>
          </a:p>
        </p:txBody>
      </p:sp>
    </p:spTree>
    <p:extLst>
      <p:ext uri="{BB962C8B-B14F-4D97-AF65-F5344CB8AC3E}">
        <p14:creationId xmlns:p14="http://schemas.microsoft.com/office/powerpoint/2010/main" val="357426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6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0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646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9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42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0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9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488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428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897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72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005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133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80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54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20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74037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22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660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151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831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07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2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397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2246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4.png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0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9.xml" /><Relationship Id="rId5" Type="http://schemas.openxmlformats.org/officeDocument/2006/relationships/image" Target="../media/image17.jpeg" /><Relationship Id="rId4" Type="http://schemas.microsoft.com/office/2007/relationships/hdphoto" Target="../media/hdphoto1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9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0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9.xml" /><Relationship Id="rId4" Type="http://schemas.openxmlformats.org/officeDocument/2006/relationships/image" Target="../media/image24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19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19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9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0375" y="81695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Pathology lab 3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1561" y="246502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</a:t>
            </a:r>
            <a:r>
              <a:rPr lang="en-US" sz="2400" b="1" dirty="0" err="1"/>
              <a:t>Bushra</a:t>
            </a:r>
            <a:r>
              <a:rPr lang="en-US" sz="2400" b="1" dirty="0"/>
              <a:t> </a:t>
            </a:r>
            <a:r>
              <a:rPr lang="en-US" sz="2400" b="1" dirty="0" err="1"/>
              <a:t>AlTarawneh</a:t>
            </a:r>
            <a:r>
              <a:rPr lang="en-US" sz="2400" b="1" dirty="0"/>
              <a:t>, MD</a:t>
            </a:r>
          </a:p>
          <a:p>
            <a:pPr algn="ctr"/>
            <a:r>
              <a:rPr lang="en-US" sz="2400" b="1" dirty="0"/>
              <a:t>Anatomical pathology </a:t>
            </a:r>
            <a:br>
              <a:rPr lang="en-US" sz="2400" b="1" dirty="0"/>
            </a:br>
            <a:r>
              <a:rPr lang="en-US" sz="2400" b="1" dirty="0"/>
              <a:t>Mutah University</a:t>
            </a:r>
            <a:br>
              <a:rPr lang="en-US" sz="2400" b="1" dirty="0"/>
            </a:br>
            <a:r>
              <a:rPr lang="en-US" sz="2400" b="1" dirty="0"/>
              <a:t>School of Medicine- Department of Microbiology &amp; Pathology</a:t>
            </a:r>
            <a:br>
              <a:rPr lang="en-US" dirty="0"/>
            </a:br>
            <a:r>
              <a:rPr lang="en-US" b="1" dirty="0"/>
              <a:t>HLS lectures 2022</a:t>
            </a:r>
          </a:p>
        </p:txBody>
      </p:sp>
    </p:spTree>
    <p:extLst>
      <p:ext uri="{BB962C8B-B14F-4D97-AF65-F5344CB8AC3E}">
        <p14:creationId xmlns:p14="http://schemas.microsoft.com/office/powerpoint/2010/main" val="124718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4256" y="1067276"/>
            <a:ext cx="445042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16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blood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Leukocyte count is ↑↑ (often &gt;100,000 cells/</a:t>
            </a:r>
            <a:r>
              <a:rPr lang="en-US" sz="16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Circulating cells are predominantly neutrophils, </a:t>
            </a:r>
            <a:r>
              <a:rPr lang="en-US" sz="16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</a:t>
            </a:r>
            <a:r>
              <a:rPr lang="en-US" sz="16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16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Basophils</a:t>
            </a: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16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&amp; platelets are increased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cml blood 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4" y="1138701"/>
            <a:ext cx="3927725" cy="3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56A275-0F5C-CD46-83BB-84441F3050FF}"/>
              </a:ext>
            </a:extLst>
          </p:cNvPr>
          <p:cNvSpPr txBox="1"/>
          <p:nvPr/>
        </p:nvSpPr>
        <p:spPr>
          <a:xfrm>
            <a:off x="750477" y="3935917"/>
            <a:ext cx="244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T(9:22)BCR ABL and it’s may present in ALL </a:t>
            </a:r>
            <a:endParaRPr lang="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BDE9C-3304-854E-A61E-059A9A2F98C9}"/>
              </a:ext>
            </a:extLst>
          </p:cNvPr>
          <p:cNvSpPr txBox="1"/>
          <p:nvPr/>
        </p:nvSpPr>
        <p:spPr>
          <a:xfrm>
            <a:off x="669525" y="3040508"/>
            <a:ext cx="415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This blood film we can see it in all MPN except in primary myeloproliferative 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339489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8551" y="1067276"/>
            <a:ext cx="39274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 &amp; spleen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, ↑ numbers of maturing granulocytic &amp; megakaryocytic precursors.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resembles BM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5" y="1281664"/>
            <a:ext cx="4436296" cy="35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library.med.utah.edu/WebPath/jpeg5/HEME0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21905"/>
            <a:ext cx="3755454" cy="27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olycythemia vera (PV), polycythemic phase, core biopsy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polycythemia vera bone marrow trephi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polycythemia vera bone marrow trep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58" y="2149243"/>
            <a:ext cx="4475858" cy="25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55066A-E139-4645-9C5A-EF0D607FDAA5}"/>
              </a:ext>
            </a:extLst>
          </p:cNvPr>
          <p:cNvSpPr txBox="1"/>
          <p:nvPr/>
        </p:nvSpPr>
        <p:spPr>
          <a:xfrm>
            <a:off x="561975" y="799801"/>
            <a:ext cx="40100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Increase proliferation of erythroid granulocyte, and megakaryocyte. </a:t>
            </a:r>
          </a:p>
          <a:p>
            <a:pPr algn="l"/>
            <a:r>
              <a:rPr lang="en-US" b="1"/>
              <a:t>So BM is hypercellular and the spleen contains extramedullary hematopoiesis </a:t>
            </a:r>
          </a:p>
          <a:p>
            <a:pPr algn="l"/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F404C-41E0-AD4E-B710-D349DA0F9D3F}"/>
              </a:ext>
            </a:extLst>
          </p:cNvPr>
          <p:cNvSpPr txBox="1"/>
          <p:nvPr/>
        </p:nvSpPr>
        <p:spPr>
          <a:xfrm>
            <a:off x="4317429" y="922338"/>
            <a:ext cx="4614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JAK2 mutation more than 97% </a:t>
            </a:r>
          </a:p>
          <a:p>
            <a:pPr algn="l"/>
            <a:r>
              <a:rPr lang="en-US" b="1"/>
              <a:t>Clinical manifisation ➡️congestion of all tissue and hepatomegaly and splenomegaly, thrombosis and bleeding. </a:t>
            </a:r>
          </a:p>
          <a:p>
            <a:pPr algn="l"/>
            <a:r>
              <a:rPr lang="en-US" b="1"/>
              <a:t>And the PB in PCV shows basophilia 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285620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/>
              <a:t>Essential </a:t>
            </a:r>
            <a:r>
              <a:rPr lang="en-US" sz="3200" b="1" dirty="0" err="1"/>
              <a:t>Thrombocythemia</a:t>
            </a:r>
            <a:r>
              <a:rPr lang="en-US" sz="3200" b="1" dirty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198617"/>
            <a:ext cx="33689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Bone marrow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cellularity is usually only mildly increased, but megakaryocytes are often markedly increased in number with abnormal large forms.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12" y="1200347"/>
            <a:ext cx="4559288" cy="3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04B9E1-E643-E44B-913F-656F049655E2}"/>
              </a:ext>
            </a:extLst>
          </p:cNvPr>
          <p:cNvSpPr txBox="1"/>
          <p:nvPr/>
        </p:nvSpPr>
        <p:spPr>
          <a:xfrm>
            <a:off x="603000" y="2737500"/>
            <a:ext cx="25063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JAK2 mutation up to 50%</a:t>
            </a:r>
          </a:p>
          <a:p>
            <a:pPr algn="l"/>
            <a:r>
              <a:rPr lang="en-US" b="1"/>
              <a:t> نفرقها عن ال </a:t>
            </a:r>
          </a:p>
          <a:p>
            <a:pPr algn="l"/>
            <a:r>
              <a:rPr lang="en-US" b="1"/>
              <a:t>PCV </a:t>
            </a:r>
          </a:p>
          <a:p>
            <a:pPr algn="l"/>
            <a:r>
              <a:rPr lang="en-US" b="1"/>
              <a:t>انه هون الزياده فقط بال </a:t>
            </a:r>
          </a:p>
          <a:p>
            <a:pPr algn="l"/>
            <a:r>
              <a:rPr lang="en-US" b="1"/>
              <a:t>Platlets </a:t>
            </a:r>
          </a:p>
          <a:p>
            <a:pPr algn="l"/>
            <a:endParaRPr lang="en-US" b="1"/>
          </a:p>
          <a:p>
            <a:pPr algn="l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AB972-4F01-024B-BC3C-AAB0EFBE9A74}"/>
              </a:ext>
            </a:extLst>
          </p:cNvPr>
          <p:cNvSpPr txBox="1"/>
          <p:nvPr/>
        </p:nvSpPr>
        <p:spPr>
          <a:xfrm>
            <a:off x="754529" y="236816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No fibrosis in BM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348677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/>
              <a:t>Essential </a:t>
            </a:r>
            <a:r>
              <a:rPr lang="en-US" sz="3200" b="1" dirty="0" err="1"/>
              <a:t>Thrombocythemia</a:t>
            </a:r>
            <a:r>
              <a:rPr lang="en-US" sz="3200" b="1" dirty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919164"/>
            <a:ext cx="3368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smears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reveal abnormally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large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platelets often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accompanied by mild leukocytosis.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62" y="989447"/>
            <a:ext cx="3925856" cy="3462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DE4662-69E8-C74A-8C5B-899E7F1AE283}"/>
              </a:ext>
            </a:extLst>
          </p:cNvPr>
          <p:cNvSpPr txBox="1"/>
          <p:nvPr/>
        </p:nvSpPr>
        <p:spPr>
          <a:xfrm rot="10800000" flipV="1">
            <a:off x="612775" y="3121102"/>
            <a:ext cx="517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/>
              <a:t>Clustered of platlets</a:t>
            </a:r>
            <a:r>
              <a:rPr lang="en-US"/>
              <a:t> </a:t>
            </a:r>
            <a:endParaRPr lang="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27B7B-3EFA-B049-9F8C-6E95FEAF8616}"/>
              </a:ext>
            </a:extLst>
          </p:cNvPr>
          <p:cNvSpPr txBox="1"/>
          <p:nvPr/>
        </p:nvSpPr>
        <p:spPr>
          <a:xfrm>
            <a:off x="393767" y="3335628"/>
            <a:ext cx="44386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Clinical ➡️50 age patient with thrombotic and  hemorrhagic crisis And Recurrent history of  CVA</a:t>
            </a:r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r>
              <a:rPr lang="en-US" sz="1100" b="1"/>
              <a:t>CBC➡️ erythroid count within the normal but the platlets increase </a:t>
            </a:r>
          </a:p>
          <a:p>
            <a:pPr algn="l"/>
            <a:endParaRPr lang="en-US" sz="1100" b="1"/>
          </a:p>
          <a:p>
            <a:pPr algn="l"/>
            <a:r>
              <a:rPr lang="en-US" sz="1100" b="1"/>
              <a:t>If both increased the dignosis will be PCV </a:t>
            </a:r>
          </a:p>
          <a:p>
            <a:pPr algn="l"/>
            <a:r>
              <a:rPr lang="en-US" sz="1100" b="1"/>
              <a:t> not ET</a:t>
            </a:r>
          </a:p>
        </p:txBody>
      </p:sp>
    </p:spTree>
    <p:extLst>
      <p:ext uri="{BB962C8B-B14F-4D97-AF65-F5344CB8AC3E}">
        <p14:creationId xmlns:p14="http://schemas.microsoft.com/office/powerpoint/2010/main" val="315848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775" y="769937"/>
            <a:ext cx="3202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11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in advanced cases is </a:t>
            </a:r>
            <a:r>
              <a:rPr lang="en-US" sz="11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hypocellular</a:t>
            </a:r>
            <a:r>
              <a:rPr lang="en-US" sz="11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diffusely fibrotic. </a:t>
            </a:r>
          </a:p>
          <a:p>
            <a:r>
              <a:rPr lang="en-US" sz="11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In early cases it may be </a:t>
            </a:r>
            <a:r>
              <a:rPr lang="en-US" sz="11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11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only focal fibrosis.</a:t>
            </a:r>
          </a:p>
          <a:p>
            <a:pPr lvl="1"/>
            <a:r>
              <a:rPr lang="en-US" sz="11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+Abnormally large and clustered megakaryocytes.</a:t>
            </a:r>
          </a:p>
        </p:txBody>
      </p:sp>
      <p:pic>
        <p:nvPicPr>
          <p:cNvPr id="2050" name="Picture 2" descr="Image result for myelofib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87" y="1171253"/>
            <a:ext cx="4876800" cy="37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514BA-4F6C-8F4E-8713-3500AC850CF7}"/>
              </a:ext>
            </a:extLst>
          </p:cNvPr>
          <p:cNvSpPr txBox="1"/>
          <p:nvPr/>
        </p:nvSpPr>
        <p:spPr>
          <a:xfrm>
            <a:off x="460375" y="3761313"/>
            <a:ext cx="3695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 Thrombocytopenia  of a all  elements  with extramedullary hematopoiesis it’s identical to spent phase of all MPN that present in late stage</a:t>
            </a:r>
          </a:p>
          <a:p>
            <a:pPr algn="l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917BE-9C54-BF45-95CB-D1C97E98EE39}"/>
              </a:ext>
            </a:extLst>
          </p:cNvPr>
          <p:cNvSpPr txBox="1"/>
          <p:nvPr/>
        </p:nvSpPr>
        <p:spPr>
          <a:xfrm rot="10800000" flipV="1">
            <a:off x="6758350" y="367240"/>
            <a:ext cx="1904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JAK2 mutation Assosiated with 50 to 60%</a:t>
            </a:r>
            <a:endParaRPr lang="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13498-C245-C64D-9D46-512F97C60C2C}"/>
              </a:ext>
            </a:extLst>
          </p:cNvPr>
          <p:cNvSpPr txBox="1"/>
          <p:nvPr/>
        </p:nvSpPr>
        <p:spPr>
          <a:xfrm>
            <a:off x="3661596" y="15834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A7E66-D51F-DA43-868B-D54ECC607CC6}"/>
              </a:ext>
            </a:extLst>
          </p:cNvPr>
          <p:cNvSpPr txBox="1"/>
          <p:nvPr/>
        </p:nvSpPr>
        <p:spPr>
          <a:xfrm>
            <a:off x="599453" y="1964995"/>
            <a:ext cx="36959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PB➡️leukoerythroastosis </a:t>
            </a:r>
          </a:p>
          <a:p>
            <a:pPr algn="l"/>
            <a:endParaRPr lang="en-US" b="1"/>
          </a:p>
          <a:p>
            <a:pPr algn="l"/>
            <a:r>
              <a:rPr lang="en-US" b="1"/>
              <a:t> </a:t>
            </a:r>
          </a:p>
          <a:p>
            <a:pPr algn="l"/>
            <a:r>
              <a:rPr lang="en-US" b="1"/>
              <a:t>Clinical ➡️ cytopenia , splenomegaly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CBC➡️normochromic and normocytic anemia along with leukoerythroastosis 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178005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193265" y="4315135"/>
            <a:ext cx="728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DB7C4"/>
              </a:buClr>
              <a:buSzPts val="2400"/>
            </a:pPr>
            <a:r>
              <a:rPr lang="en-US" sz="36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Myelodysplastic Syndromes (MDS)</a:t>
            </a:r>
            <a:endParaRPr lang="en-US" sz="3600" b="1" dirty="0">
              <a:solidFill>
                <a:srgbClr val="0DB7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  <a:ea typeface="Dosis"/>
              <a:cs typeface="Dosis"/>
              <a:sym typeface="Source Sans Pro"/>
            </a:endParaRPr>
          </a:p>
        </p:txBody>
      </p:sp>
      <p:sp>
        <p:nvSpPr>
          <p:cNvPr id="2" name="AutoShape 2" descr="Image result for mds pat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mds path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30658"/>
            <a:ext cx="5147679" cy="3324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1F9B5-45EE-C447-8BDC-1704F37FC656}"/>
              </a:ext>
            </a:extLst>
          </p:cNvPr>
          <p:cNvSpPr txBox="1"/>
          <p:nvPr/>
        </p:nvSpPr>
        <p:spPr>
          <a:xfrm>
            <a:off x="334725" y="3637920"/>
            <a:ext cx="470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Dysplsia</a:t>
            </a:r>
          </a:p>
          <a:p>
            <a:pPr algn="l"/>
            <a:r>
              <a:rPr lang="en-US" b="1"/>
              <a:t>هاي الأشكال مهمين </a:t>
            </a:r>
          </a:p>
          <a:p>
            <a:pPr algn="l"/>
            <a:r>
              <a:rPr lang="en-US" b="1"/>
              <a:t>ممكن تجيب وحده منهم </a:t>
            </a:r>
          </a:p>
          <a:p>
            <a:pPr algn="l"/>
            <a:endParaRPr lang="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B6CA2-6219-D549-B96A-D6DD607BA778}"/>
              </a:ext>
            </a:extLst>
          </p:cNvPr>
          <p:cNvSpPr txBox="1"/>
          <p:nvPr/>
        </p:nvSpPr>
        <p:spPr>
          <a:xfrm>
            <a:off x="3661596" y="163004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 sz="2400">
              <a:solidFill>
                <a:srgbClr val="415665"/>
              </a:solidFill>
              <a:latin typeface="Source Sans Pro"/>
              <a:ea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1BE0A-3A30-B74D-8858-75895DD2F991}"/>
              </a:ext>
            </a:extLst>
          </p:cNvPr>
          <p:cNvSpPr txBox="1"/>
          <p:nvPr/>
        </p:nvSpPr>
        <p:spPr>
          <a:xfrm>
            <a:off x="5472050" y="553630"/>
            <a:ext cx="3133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MDS➡️clonal stem cell disorders characterized by maturation defects that are associated with ineffective hematopoiesis with cytopenias There’s a production of cells  but will not enter the circulation.so BM hypercellular but blood film Assosiated with cytopenias.</a:t>
            </a:r>
          </a:p>
          <a:p>
            <a:pPr algn="l"/>
            <a:r>
              <a:rPr lang="en-US"/>
              <a:t>Higher risk transformation to AML than MPN </a:t>
            </a:r>
            <a:endParaRPr lang=""/>
          </a:p>
        </p:txBody>
      </p:sp>
    </p:spTree>
    <p:extLst>
      <p:ext uri="{BB962C8B-B14F-4D97-AF65-F5344CB8AC3E}">
        <p14:creationId xmlns:p14="http://schemas.microsoft.com/office/powerpoint/2010/main" val="142285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nuclear abnormalities &amp;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iron deposits (ring </a:t>
            </a:r>
            <a:r>
              <a:rPr lang="en-US" sz="2400" u="sng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sideroblasts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3" descr="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827"/>
          <a:stretch/>
        </p:blipFill>
        <p:spPr>
          <a:xfrm>
            <a:off x="1992097" y="2051892"/>
            <a:ext cx="5600505" cy="278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52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Megakaryocyte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single nuclear lobes or multiple separate nuclei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(pawn ball megakaryocytes)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pawn ball what 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17" y="2126751"/>
            <a:ext cx="2294218" cy="23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9" y="2051892"/>
            <a:ext cx="41082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4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4425" y="1440498"/>
            <a:ext cx="7613151" cy="921009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rmAutofit fontScale="75000" lnSpcReduction="20000"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4000"/>
              <a:t>DISORDERS OF THE THYMUS</a:t>
            </a:r>
            <a:br>
              <a:rPr lang="en-US" sz="400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341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Plasma Cell Neoplasms &amp; Related Entities</a:t>
            </a:r>
            <a:b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69" y="398705"/>
            <a:ext cx="5772793" cy="4346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99C54-807C-B746-B464-D38270B48F8B}"/>
              </a:ext>
            </a:extLst>
          </p:cNvPr>
          <p:cNvSpPr txBox="1"/>
          <p:nvPr/>
        </p:nvSpPr>
        <p:spPr>
          <a:xfrm rot="10800000" flipH="1" flipV="1">
            <a:off x="428338" y="4006130"/>
            <a:ext cx="2117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All types of lympoma could be present either in thymus or spleen </a:t>
            </a:r>
            <a:endParaRPr lang="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8F589-EBFF-1940-A8D4-64FB6421ED88}"/>
              </a:ext>
            </a:extLst>
          </p:cNvPr>
          <p:cNvSpPr txBox="1"/>
          <p:nvPr/>
        </p:nvSpPr>
        <p:spPr>
          <a:xfrm>
            <a:off x="574876" y="1158987"/>
            <a:ext cx="2332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Thymoma it’s tumor of thymic epithelial cells </a:t>
            </a:r>
          </a:p>
          <a:p>
            <a:pPr algn="l"/>
            <a:r>
              <a:rPr lang="en-US" b="1"/>
              <a:t>Benighn, malignant thymoma (infeltrative marigin and the capsule is pentrated) </a:t>
            </a:r>
          </a:p>
          <a:p>
            <a:pPr algn="l"/>
            <a:r>
              <a:rPr lang="en-US" b="1"/>
              <a:t>In this pic ➡️ lobulated thymoma </a:t>
            </a:r>
          </a:p>
          <a:p>
            <a:pPr algn="l"/>
            <a:endParaRPr lang="en-US" b="1"/>
          </a:p>
          <a:p>
            <a:pPr algn="l"/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315678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7" y="352475"/>
            <a:ext cx="5169000" cy="457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AEA84D-B3A4-5D4B-924D-4266EB57B90D}"/>
              </a:ext>
            </a:extLst>
          </p:cNvPr>
          <p:cNvSpPr txBox="1"/>
          <p:nvPr/>
        </p:nvSpPr>
        <p:spPr>
          <a:xfrm>
            <a:off x="5490396" y="541618"/>
            <a:ext cx="37508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Lobulated thymoma</a:t>
            </a:r>
          </a:p>
          <a:p>
            <a:pPr algn="l"/>
            <a:r>
              <a:rPr lang="en-US" b="1"/>
              <a:t>Medullary thymoma </a:t>
            </a:r>
          </a:p>
          <a:p>
            <a:pPr algn="l"/>
            <a:r>
              <a:rPr lang="en-US" b="1"/>
              <a:t>Because it’s composed manily of spindle or elongated cell that resembling the normal population of the medulla</a:t>
            </a:r>
          </a:p>
          <a:p>
            <a:pPr algn="l"/>
            <a:r>
              <a:rPr lang="en-US" b="1"/>
              <a:t>Lymphocyte is rare</a:t>
            </a:r>
          </a:p>
          <a:p>
            <a:pPr algn="l"/>
            <a:endParaRPr lang="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53CAC-85E4-364C-A3F6-1CC759E75BF0}"/>
              </a:ext>
            </a:extLst>
          </p:cNvPr>
          <p:cNvSpPr txBox="1"/>
          <p:nvPr/>
        </p:nvSpPr>
        <p:spPr>
          <a:xfrm>
            <a:off x="3661596" y="161005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  <a:p>
            <a:r>
              <a:rPr lang="en-US" dirty="0"/>
              <a:t>GOOD LUCK IN YOUR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91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1026" name="Picture 2" descr="00008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" y="1664413"/>
            <a:ext cx="4181581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1/LUNG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1664413"/>
            <a:ext cx="3873356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115" y="382911"/>
            <a:ext cx="460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last stage of B cell maturation, express CD38 but lose CD19: </a:t>
            </a:r>
            <a:b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cannot switch antibody classes.</a:t>
            </a:r>
            <a:b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+can only produce a single kind of antibody in a single class of immunoglobulin.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9A4DE-92A7-BB49-8426-8A2528801239}"/>
              </a:ext>
            </a:extLst>
          </p:cNvPr>
          <p:cNvSpPr txBox="1"/>
          <p:nvPr/>
        </p:nvSpPr>
        <p:spPr>
          <a:xfrm>
            <a:off x="6741100" y="0"/>
            <a:ext cx="2156320" cy="186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D4A62-D41D-964E-86B0-71055E0A3624}"/>
              </a:ext>
            </a:extLst>
          </p:cNvPr>
          <p:cNvSpPr txBox="1"/>
          <p:nvPr/>
        </p:nvSpPr>
        <p:spPr>
          <a:xfrm>
            <a:off x="5330463" y="240039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6F096-D706-3E45-BC24-5C44AF785F3B}"/>
              </a:ext>
            </a:extLst>
          </p:cNvPr>
          <p:cNvSpPr txBox="1"/>
          <p:nvPr/>
        </p:nvSpPr>
        <p:spPr>
          <a:xfrm>
            <a:off x="4941867" y="399596"/>
            <a:ext cx="3873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/>
              <a:t>Normal Histology of plasma cell ➡️ large abundant cytoplasm with deep blue cytoplasm and perinuclear of along with extrinsic nucleus with the art wheel called clock phase chromatin.</a:t>
            </a:r>
          </a:p>
          <a:p>
            <a:pPr algn="l"/>
            <a:r>
              <a:rPr lang="en-US" b="1" i="1"/>
              <a:t>Plasma is present always in chronic condition</a:t>
            </a:r>
          </a:p>
          <a:p>
            <a:pPr algn="l"/>
            <a:endParaRPr lang="" b="1" i="1"/>
          </a:p>
        </p:txBody>
      </p:sp>
    </p:spTree>
    <p:extLst>
      <p:ext uri="{BB962C8B-B14F-4D97-AF65-F5344CB8AC3E}">
        <p14:creationId xmlns:p14="http://schemas.microsoft.com/office/powerpoint/2010/main" val="27981613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58839" y="778174"/>
            <a:ext cx="4575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Multifocal destructive skeletal lesions  mostly involve the vertebral column, ribs, skull, pelvis, femur.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lesions arise in the </a:t>
            </a:r>
            <a:r>
              <a:rPr lang="en-US" sz="16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medullary cavity.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 leads to </a:t>
            </a:r>
            <a:r>
              <a:rPr lang="en-US" sz="16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pathologic fractures</a:t>
            </a:r>
            <a:r>
              <a:rPr lang="en-US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1" y="986319"/>
            <a:ext cx="4223319" cy="39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00208-A543-9B4E-8148-B9DA3BEBD8DB}"/>
              </a:ext>
            </a:extLst>
          </p:cNvPr>
          <p:cNvSpPr txBox="1"/>
          <p:nvPr/>
        </p:nvSpPr>
        <p:spPr>
          <a:xfrm>
            <a:off x="679383" y="3194279"/>
            <a:ext cx="3252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Light chains deposition through kidny pathway ➡️ in urine sa called : Bence protein. </a:t>
            </a:r>
          </a:p>
          <a:p>
            <a:pPr algn="l"/>
            <a:r>
              <a:rPr lang="en-US" b="1"/>
              <a:t>Mutiple myeloma Assosiated with 3 manifistation bone, kidny and immune satus </a:t>
            </a:r>
          </a:p>
          <a:p>
            <a:pPr algn="l"/>
            <a:endParaRPr lang="en-US" b="1"/>
          </a:p>
          <a:p>
            <a:pPr algn="l"/>
            <a:endParaRPr lang="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A8A44-54A4-6D4E-97E9-459B6887E7F2}"/>
              </a:ext>
            </a:extLst>
          </p:cNvPr>
          <p:cNvSpPr txBox="1"/>
          <p:nvPr/>
        </p:nvSpPr>
        <p:spPr>
          <a:xfrm>
            <a:off x="705068" y="2443938"/>
            <a:ext cx="3572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In immune satus as you can see here in pic ➡️ skull contain multiple lytic bony lesions Assosiated with hypercalcemia. 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3416820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60375" y="751429"/>
            <a:ext cx="3895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Microscopically: the marrow shows increased numbers of plasma cells, usually &gt; 30% of the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20004"/>
            <a:ext cx="8138862" cy="21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E2D1B-E57F-4B4B-96DB-65B50C4590CE}"/>
              </a:ext>
            </a:extLst>
          </p:cNvPr>
          <p:cNvSpPr txBox="1"/>
          <p:nvPr/>
        </p:nvSpPr>
        <p:spPr>
          <a:xfrm>
            <a:off x="4641275" y="923850"/>
            <a:ext cx="39278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Binucleated plsma cell. </a:t>
            </a:r>
          </a:p>
          <a:p>
            <a:pPr algn="l"/>
            <a:endParaRPr lang="en-US" b="1"/>
          </a:p>
          <a:p>
            <a:pPr algn="l"/>
            <a:r>
              <a:rPr lang="en-US" b="1"/>
              <a:t>Normal plasma cell number ➡️</a:t>
            </a:r>
          </a:p>
          <a:p>
            <a:pPr algn="l"/>
            <a:r>
              <a:rPr lang="en-US" b="1"/>
              <a:t>1% only </a:t>
            </a:r>
          </a:p>
          <a:p>
            <a:pPr algn="l"/>
            <a:r>
              <a:rPr lang="en-US" b="1"/>
              <a:t>But 30% it is dignostic for MM so the shape is not dignostic. </a:t>
            </a:r>
          </a:p>
          <a:p>
            <a:pPr algn="l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28497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2294" y="1118155"/>
            <a:ext cx="829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Mott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 are plasma cells that have spherical inclusions packed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their cytoplasm,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Inclusions: Russell bodies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mot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pbs.twimg.com/media/DyLitdBU8AACl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3" y="2085652"/>
            <a:ext cx="5835722" cy="2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B4D860-6354-0848-B368-D3BA253A796A}"/>
              </a:ext>
            </a:extLst>
          </p:cNvPr>
          <p:cNvSpPr txBox="1"/>
          <p:nvPr/>
        </p:nvSpPr>
        <p:spPr>
          <a:xfrm rot="10800000" flipV="1">
            <a:off x="917575" y="801831"/>
            <a:ext cx="363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Peripheral  blood smear 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12496168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60116"/>
            <a:ext cx="2234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marrow is infiltrated by lymphocytes, 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plasma cells,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plasmacytoid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lymphocytes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varying proportions.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bs.twimg.com/media/Dn46f41XUAApZT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38" y="952895"/>
            <a:ext cx="5763802" cy="27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D7A47E-DCBB-3C46-A26C-A9116C83AFE8}"/>
              </a:ext>
            </a:extLst>
          </p:cNvPr>
          <p:cNvSpPr txBox="1"/>
          <p:nvPr/>
        </p:nvSpPr>
        <p:spPr>
          <a:xfrm>
            <a:off x="2866838" y="3611711"/>
            <a:ext cx="5763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Assosiated with advanced age and waldenstrom macroglobulinemia➡️hyperviscosity syndrome. It’s clinical manifisation visual impairment, neurologic proplem bleeding, cryoglobulinemia 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204149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80168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Myeloproliferative Neoplasms (MPN)</a:t>
            </a:r>
            <a:b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6" name="Picture 2" descr="Image result for myeloproliferative neoplas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t="14860"/>
          <a:stretch/>
        </p:blipFill>
        <p:spPr bwMode="auto">
          <a:xfrm>
            <a:off x="1485829" y="731706"/>
            <a:ext cx="4602822" cy="4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CB80C-41D6-F347-B809-9B4FB8AAE5B3}"/>
              </a:ext>
            </a:extLst>
          </p:cNvPr>
          <p:cNvSpPr txBox="1"/>
          <p:nvPr/>
        </p:nvSpPr>
        <p:spPr>
          <a:xfrm>
            <a:off x="5875506" y="731706"/>
            <a:ext cx="3055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Myeloproliferative Neoplasms Assosiated with presence of mutated </a:t>
            </a:r>
            <a:r>
              <a:rPr lang="en-US" sz="1600" b="1"/>
              <a:t>activated</a:t>
            </a:r>
            <a:r>
              <a:rPr lang="en-US" b="1"/>
              <a:t> tyrosine kinase lead to increase growth factors so increase one or more type of cell of the hematopieotic cells. And it’s not Assosiated with dysplsia or any Abnormal cells</a:t>
            </a:r>
            <a:endParaRPr lang="" b="1"/>
          </a:p>
        </p:txBody>
      </p:sp>
    </p:spTree>
    <p:extLst>
      <p:ext uri="{BB962C8B-B14F-4D97-AF65-F5344CB8AC3E}">
        <p14:creationId xmlns:p14="http://schemas.microsoft.com/office/powerpoint/2010/main" val="4135092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B90504A530946B07B1D1F9D369587" ma:contentTypeVersion="2" ma:contentTypeDescription="Create a new document." ma:contentTypeScope="" ma:versionID="26daf53f3d705fd0d65faa763a3de3de">
  <xsd:schema xmlns:xsd="http://www.w3.org/2001/XMLSchema" xmlns:xs="http://www.w3.org/2001/XMLSchema" xmlns:p="http://schemas.microsoft.com/office/2006/metadata/properties" xmlns:ns2="9895e236-6ac5-4795-ab47-bb013b779b4c" targetNamespace="http://schemas.microsoft.com/office/2006/metadata/properties" ma:root="true" ma:fieldsID="7660e2c65252699633c60f46f14ae143" ns2:_="">
    <xsd:import namespace="9895e236-6ac5-4795-ab47-bb013b779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5e236-6ac5-4795-ab47-bb013b779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90541-4161-493B-8720-84551EA32F55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47006B56-5971-49B5-8DD1-8121DA951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A80AFE-44BC-4A07-8E3E-8FEF7C6B2E0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895e236-6ac5-4795-ab47-bb013b779b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1823</TotalTime>
  <Words>340</Words>
  <Application>Microsoft Office PowerPoint</Application>
  <PresentationFormat>On-screen Show (16:9)</PresentationFormat>
  <Paragraphs>69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Pathology lab 3</vt:lpstr>
      <vt:lpstr> Plasma Cell Neoplasms &amp; Related Entities </vt:lpstr>
      <vt:lpstr>PowerPoint Presentation</vt:lpstr>
      <vt:lpstr>Multiple Myeloma  - Morphology</vt:lpstr>
      <vt:lpstr>Multiple Myeloma  - Morphology</vt:lpstr>
      <vt:lpstr>Multiple Myeloma  - Morphology</vt:lpstr>
      <vt:lpstr>Lymphoplasmacytic Lymphoma - Morphology</vt:lpstr>
      <vt:lpstr>Myeloproliferative Neoplasms (MPN) </vt:lpstr>
      <vt:lpstr>PowerPoint Presentation</vt:lpstr>
      <vt:lpstr>CML - Morphology </vt:lpstr>
      <vt:lpstr>CML - Morphology </vt:lpstr>
      <vt:lpstr>PCV - Morphology</vt:lpstr>
      <vt:lpstr>Essential Thrombocythemia – Morphology</vt:lpstr>
      <vt:lpstr>Essential Thrombocythemia – Morphology</vt:lpstr>
      <vt:lpstr>PM - Morphology</vt:lpstr>
      <vt:lpstr>PowerPoint Presentation</vt:lpstr>
      <vt:lpstr>MDS - Morphology</vt:lpstr>
      <vt:lpstr>MDS - Morphology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Batool Turki Gharaibeh</cp:lastModifiedBy>
  <cp:revision>178</cp:revision>
  <dcterms:modified xsi:type="dcterms:W3CDTF">2022-04-21T23:24:54Z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0x010100A5DB90504A530946B07B1D1F9D369587</vt:lpwstr>
  </property>
</Properties>
</file>