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79" r:id="rId12"/>
    <p:sldId id="266" r:id="rId13"/>
    <p:sldId id="267" r:id="rId14"/>
    <p:sldId id="268" r:id="rId15"/>
    <p:sldId id="269" r:id="rId16"/>
    <p:sldId id="270" r:id="rId17"/>
    <p:sldId id="271" r:id="rId18"/>
    <p:sldId id="272" r:id="rId19"/>
    <p:sldId id="273" r:id="rId20"/>
    <p:sldId id="274" r:id="rId21"/>
    <p:sldId id="276" r:id="rId22"/>
    <p:sldId id="275" r:id="rId23"/>
    <p:sldId id="277" r:id="rId24"/>
    <p:sldId id="278" r:id="rId2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2" d="100"/>
          <a:sy n="62" d="100"/>
        </p:scale>
        <p:origin x="-1396" y="-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CFFA907F-E42F-48EA-A7E1-D07562DAE1A0}" type="datetimeFigureOut">
              <a:rPr lang="en-US" smtClean="0"/>
              <a:t>3/27/2023</a:t>
            </a:fld>
            <a:endParaRPr lang="en-US"/>
          </a:p>
        </p:txBody>
      </p:sp>
      <p:sp>
        <p:nvSpPr>
          <p:cNvPr id="17" name="عنصر نائب للتذييل 16"/>
          <p:cNvSpPr>
            <a:spLocks noGrp="1"/>
          </p:cNvSpPr>
          <p:nvPr>
            <p:ph type="ftr" sz="quarter" idx="11"/>
          </p:nvPr>
        </p:nvSpPr>
        <p:spPr>
          <a:xfrm>
            <a:off x="5410200" y="4205288"/>
            <a:ext cx="1295400" cy="457200"/>
          </a:xfrm>
        </p:spPr>
        <p:txBody>
          <a:bodyPr/>
          <a:lstStyle/>
          <a:p>
            <a:endParaRPr lang="en-US"/>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3FF3C84-B684-42A3-AB54-F87D83DE915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FFA907F-E42F-48EA-A7E1-D07562DAE1A0}" type="datetimeFigureOut">
              <a:rPr lang="en-US" smtClean="0"/>
              <a:t>3/27/2023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3FF3C84-B684-42A3-AB54-F87D83DE91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FFA907F-E42F-48EA-A7E1-D07562DAE1A0}" type="datetimeFigureOut">
              <a:rPr lang="en-US" smtClean="0"/>
              <a:t>3/27/2023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3FF3C84-B684-42A3-AB54-F87D83DE915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FFA907F-E42F-48EA-A7E1-D07562DAE1A0}" type="datetimeFigureOut">
              <a:rPr lang="en-US" smtClean="0"/>
              <a:t>3/27/2023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3FF3C84-B684-42A3-AB54-F87D83DE915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FFA907F-E42F-48EA-A7E1-D07562DAE1A0}" type="datetimeFigureOut">
              <a:rPr lang="en-US" smtClean="0"/>
              <a:t>3/27/2023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F3FF3C84-B684-42A3-AB54-F87D83DE915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CFFA907F-E42F-48EA-A7E1-D07562DAE1A0}" type="datetimeFigureOut">
              <a:rPr lang="en-US" smtClean="0"/>
              <a:t>3/27/2023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F3FF3C84-B684-42A3-AB54-F87D83DE915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CFFA907F-E42F-48EA-A7E1-D07562DAE1A0}" type="datetimeFigureOut">
              <a:rPr lang="en-US" smtClean="0"/>
              <a:t>3/27/2023</a:t>
            </a:fld>
            <a:endParaRPr lang="en-US"/>
          </a:p>
        </p:txBody>
      </p:sp>
      <p:sp>
        <p:nvSpPr>
          <p:cNvPr id="27" name="عنصر نائب لرقم الشريحة 26"/>
          <p:cNvSpPr>
            <a:spLocks noGrp="1"/>
          </p:cNvSpPr>
          <p:nvPr>
            <p:ph type="sldNum" sz="quarter" idx="11"/>
          </p:nvPr>
        </p:nvSpPr>
        <p:spPr/>
        <p:txBody>
          <a:bodyPr rtlCol="0"/>
          <a:lstStyle/>
          <a:p>
            <a:fld id="{F3FF3C84-B684-42A3-AB54-F87D83DE9155}" type="slidenum">
              <a:rPr lang="en-US" smtClean="0"/>
              <a:t>‹#›</a:t>
            </a:fld>
            <a:endParaRPr lang="en-US"/>
          </a:p>
        </p:txBody>
      </p:sp>
      <p:sp>
        <p:nvSpPr>
          <p:cNvPr id="28" name="عنصر نائب للتذييل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CFFA907F-E42F-48EA-A7E1-D07562DAE1A0}" type="datetimeFigureOut">
              <a:rPr lang="en-US" smtClean="0"/>
              <a:t>3/27/2023</a:t>
            </a:fld>
            <a:endParaRPr lang="en-US"/>
          </a:p>
        </p:txBody>
      </p:sp>
      <p:sp>
        <p:nvSpPr>
          <p:cNvPr id="4" name="عنصر نائب للتذييل 3"/>
          <p:cNvSpPr>
            <a:spLocks noGrp="1"/>
          </p:cNvSpPr>
          <p:nvPr>
            <p:ph type="ftr" sz="quarter" idx="11"/>
          </p:nvPr>
        </p:nvSpPr>
        <p:spPr>
          <a:xfrm>
            <a:off x="5257800" y="612648"/>
            <a:ext cx="1325880" cy="457200"/>
          </a:xfrm>
        </p:spPr>
        <p:txBody>
          <a:bodyPr/>
          <a:lstStyle/>
          <a:p>
            <a:endParaRPr lang="en-US"/>
          </a:p>
        </p:txBody>
      </p:sp>
      <p:sp>
        <p:nvSpPr>
          <p:cNvPr id="5" name="عنصر نائب لرقم الشريحة 4"/>
          <p:cNvSpPr>
            <a:spLocks noGrp="1"/>
          </p:cNvSpPr>
          <p:nvPr>
            <p:ph type="sldNum" sz="quarter" idx="12"/>
          </p:nvPr>
        </p:nvSpPr>
        <p:spPr>
          <a:xfrm>
            <a:off x="8174736" y="2272"/>
            <a:ext cx="762000" cy="365760"/>
          </a:xfrm>
        </p:spPr>
        <p:txBody>
          <a:bodyPr/>
          <a:lstStyle/>
          <a:p>
            <a:fld id="{F3FF3C84-B684-42A3-AB54-F87D83DE915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FFA907F-E42F-48EA-A7E1-D07562DAE1A0}" type="datetimeFigureOut">
              <a:rPr lang="en-US" smtClean="0"/>
              <a:t>3/27/2023</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F3FF3C84-B684-42A3-AB54-F87D83DE915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CFFA907F-E42F-48EA-A7E1-D07562DAE1A0}" type="datetimeFigureOut">
              <a:rPr lang="en-US" smtClean="0"/>
              <a:t>3/27/2023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F3FF3C84-B684-42A3-AB54-F87D83DE915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FFA907F-E42F-48EA-A7E1-D07562DAE1A0}" type="datetimeFigureOut">
              <a:rPr lang="en-US" smtClean="0"/>
              <a:t>3/27/2023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F3FF3C84-B684-42A3-AB54-F87D83DE915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FFA907F-E42F-48EA-A7E1-D07562DAE1A0}" type="datetimeFigureOut">
              <a:rPr lang="en-US" smtClean="0"/>
              <a:t>3/27/2023</a:t>
            </a:fld>
            <a:endParaRPr lang="en-US"/>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3FF3C84-B684-42A3-AB54-F87D83DE915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en-US" sz="4800" dirty="0" smtClean="0"/>
              <a:t>Dysphagia </a:t>
            </a:r>
            <a:endParaRPr lang="en-US" sz="4800" dirty="0"/>
          </a:p>
        </p:txBody>
      </p:sp>
      <p:sp>
        <p:nvSpPr>
          <p:cNvPr id="3" name="عنوان فرعي 2"/>
          <p:cNvSpPr>
            <a:spLocks noGrp="1"/>
          </p:cNvSpPr>
          <p:nvPr>
            <p:ph type="subTitle" idx="1"/>
          </p:nvPr>
        </p:nvSpPr>
        <p:spPr>
          <a:xfrm>
            <a:off x="539552" y="4653136"/>
            <a:ext cx="4953000" cy="1752600"/>
          </a:xfrm>
        </p:spPr>
        <p:txBody>
          <a:bodyPr>
            <a:normAutofit/>
          </a:bodyPr>
          <a:lstStyle/>
          <a:p>
            <a:r>
              <a:rPr lang="en-US" sz="2000" dirty="0" smtClean="0"/>
              <a:t>Done by : </a:t>
            </a:r>
          </a:p>
          <a:p>
            <a:r>
              <a:rPr lang="en-US" sz="2000" dirty="0" smtClean="0"/>
              <a:t>Bayan </a:t>
            </a:r>
            <a:r>
              <a:rPr lang="en-US" sz="2000" dirty="0" err="1" smtClean="0"/>
              <a:t>Hamad</a:t>
            </a:r>
            <a:r>
              <a:rPr lang="en-US" sz="2000" dirty="0" smtClean="0"/>
              <a:t> </a:t>
            </a:r>
          </a:p>
          <a:p>
            <a:r>
              <a:rPr lang="en-US" sz="2000" dirty="0" err="1" smtClean="0"/>
              <a:t>Rahaf</a:t>
            </a:r>
            <a:r>
              <a:rPr lang="en-US" sz="2000" dirty="0" smtClean="0"/>
              <a:t> </a:t>
            </a:r>
            <a:r>
              <a:rPr lang="en-US" sz="2000" dirty="0"/>
              <a:t> </a:t>
            </a:r>
            <a:r>
              <a:rPr lang="en-US" sz="2000" dirty="0" err="1" smtClean="0"/>
              <a:t>aldahamsheh</a:t>
            </a:r>
            <a:endParaRPr lang="en-US" sz="2000" dirty="0"/>
          </a:p>
        </p:txBody>
      </p:sp>
    </p:spTree>
    <p:extLst>
      <p:ext uri="{BB962C8B-B14F-4D97-AF65-F5344CB8AC3E}">
        <p14:creationId xmlns:p14="http://schemas.microsoft.com/office/powerpoint/2010/main" val="3695412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657444"/>
            <a:ext cx="8229600" cy="1066800"/>
          </a:xfrm>
        </p:spPr>
        <p:txBody>
          <a:bodyPr/>
          <a:lstStyle/>
          <a:p>
            <a:r>
              <a:rPr lang="en-GB" dirty="0" err="1"/>
              <a:t>Oropharyngeal</a:t>
            </a:r>
            <a:r>
              <a:rPr lang="en-GB" dirty="0"/>
              <a:t> dysphagia</a:t>
            </a:r>
            <a:endParaRPr lang="en-US" dirty="0"/>
          </a:p>
        </p:txBody>
      </p:sp>
      <p:sp>
        <p:nvSpPr>
          <p:cNvPr id="3" name="عنصر نائب للمحتوى 2"/>
          <p:cNvSpPr>
            <a:spLocks noGrp="1"/>
          </p:cNvSpPr>
          <p:nvPr>
            <p:ph idx="1"/>
          </p:nvPr>
        </p:nvSpPr>
        <p:spPr>
          <a:xfrm>
            <a:off x="533643" y="1988840"/>
            <a:ext cx="8229600" cy="4325112"/>
          </a:xfrm>
        </p:spPr>
        <p:txBody>
          <a:bodyPr>
            <a:normAutofit/>
          </a:bodyPr>
          <a:lstStyle/>
          <a:p>
            <a:pPr marL="12699" marR="248182">
              <a:lnSpc>
                <a:spcPct val="114599"/>
              </a:lnSpc>
              <a:spcBef>
                <a:spcPts val="100"/>
              </a:spcBef>
            </a:pPr>
            <a:r>
              <a:rPr lang="en-US" sz="2400" b="1" spc="20" dirty="0">
                <a:latin typeface="Palatino Linotype" panose="02040502050505030304" pitchFamily="18" charset="0"/>
              </a:rPr>
              <a:t>The </a:t>
            </a:r>
            <a:r>
              <a:rPr lang="en-US" sz="2400" b="1" spc="-10" dirty="0">
                <a:latin typeface="Palatino Linotype" panose="02040502050505030304" pitchFamily="18" charset="0"/>
              </a:rPr>
              <a:t>inability </a:t>
            </a:r>
            <a:r>
              <a:rPr lang="en-US" sz="2400" b="1" spc="46" dirty="0">
                <a:latin typeface="Palatino Linotype" panose="02040502050505030304" pitchFamily="18" charset="0"/>
              </a:rPr>
              <a:t>to </a:t>
            </a:r>
            <a:r>
              <a:rPr lang="en-US" sz="2400" b="1" spc="-30" dirty="0">
                <a:latin typeface="Palatino Linotype" panose="02040502050505030304" pitchFamily="18" charset="0"/>
              </a:rPr>
              <a:t>propel </a:t>
            </a:r>
            <a:r>
              <a:rPr lang="en-US" sz="2400" b="1" spc="-50" dirty="0">
                <a:latin typeface="Palatino Linotype" panose="02040502050505030304" pitchFamily="18" charset="0"/>
              </a:rPr>
              <a:t>a </a:t>
            </a:r>
            <a:r>
              <a:rPr lang="en-US" sz="2400" b="1" spc="-36" dirty="0">
                <a:latin typeface="Palatino Linotype" panose="02040502050505030304" pitchFamily="18" charset="0"/>
              </a:rPr>
              <a:t>food </a:t>
            </a:r>
            <a:r>
              <a:rPr lang="en-US" sz="2400" b="1" spc="6" dirty="0">
                <a:latin typeface="Palatino Linotype" panose="02040502050505030304" pitchFamily="18" charset="0"/>
              </a:rPr>
              <a:t>bolus </a:t>
            </a:r>
            <a:r>
              <a:rPr lang="en-US" sz="2400" b="1" spc="-10" dirty="0">
                <a:latin typeface="Palatino Linotype" panose="02040502050505030304" pitchFamily="18" charset="0"/>
              </a:rPr>
              <a:t>successfully </a:t>
            </a:r>
            <a:r>
              <a:rPr lang="en-US" sz="2400" b="1" spc="-16" dirty="0">
                <a:latin typeface="Palatino Linotype" panose="02040502050505030304" pitchFamily="18" charset="0"/>
              </a:rPr>
              <a:t>from </a:t>
            </a:r>
            <a:r>
              <a:rPr lang="en-US" sz="2400" b="1" spc="36" dirty="0">
                <a:latin typeface="Palatino Linotype" panose="02040502050505030304" pitchFamily="18" charset="0"/>
              </a:rPr>
              <a:t>the </a:t>
            </a:r>
            <a:r>
              <a:rPr lang="en-US" sz="2400" b="1" spc="-50" dirty="0" err="1">
                <a:latin typeface="Palatino Linotype" panose="02040502050505030304" pitchFamily="18" charset="0"/>
              </a:rPr>
              <a:t>hypopharyngeal</a:t>
            </a:r>
            <a:r>
              <a:rPr lang="en-US" sz="2400" b="1" spc="-50" dirty="0">
                <a:latin typeface="Palatino Linotype" panose="02040502050505030304" pitchFamily="18" charset="0"/>
              </a:rPr>
              <a:t> </a:t>
            </a:r>
            <a:r>
              <a:rPr lang="en-US" sz="2400" b="1" spc="-26" dirty="0">
                <a:latin typeface="Palatino Linotype" panose="02040502050505030304" pitchFamily="18" charset="0"/>
              </a:rPr>
              <a:t>area  </a:t>
            </a:r>
            <a:r>
              <a:rPr lang="en-US" sz="2400" b="1" spc="-10" dirty="0">
                <a:latin typeface="Palatino Linotype" panose="02040502050505030304" pitchFamily="18" charset="0"/>
              </a:rPr>
              <a:t>through </a:t>
            </a:r>
            <a:r>
              <a:rPr lang="en-US" sz="2400" b="1" spc="36" dirty="0">
                <a:latin typeface="Palatino Linotype" panose="02040502050505030304" pitchFamily="18" charset="0"/>
              </a:rPr>
              <a:t>the </a:t>
            </a:r>
            <a:r>
              <a:rPr lang="en-US" sz="2400" b="1" spc="-46" dirty="0">
                <a:latin typeface="Palatino Linotype" panose="02040502050505030304" pitchFamily="18" charset="0"/>
              </a:rPr>
              <a:t>upper </a:t>
            </a:r>
            <a:r>
              <a:rPr lang="en-US" sz="2400" b="1" spc="-20" dirty="0">
                <a:latin typeface="Palatino Linotype" panose="02040502050505030304" pitchFamily="18" charset="0"/>
              </a:rPr>
              <a:t>esophageal </a:t>
            </a:r>
            <a:r>
              <a:rPr lang="en-US" sz="2400" b="1" spc="6" dirty="0">
                <a:latin typeface="Palatino Linotype" panose="02040502050505030304" pitchFamily="18" charset="0"/>
              </a:rPr>
              <a:t>sphincter </a:t>
            </a:r>
            <a:r>
              <a:rPr lang="en-US" sz="2400" b="1" spc="26" dirty="0">
                <a:latin typeface="Palatino Linotype" panose="02040502050505030304" pitchFamily="18" charset="0"/>
              </a:rPr>
              <a:t>into </a:t>
            </a:r>
            <a:r>
              <a:rPr lang="en-US" sz="2400" b="1" spc="36" dirty="0">
                <a:latin typeface="Palatino Linotype" panose="02040502050505030304" pitchFamily="18" charset="0"/>
              </a:rPr>
              <a:t>the </a:t>
            </a:r>
            <a:r>
              <a:rPr lang="en-US" sz="2400" b="1" spc="-20" dirty="0">
                <a:latin typeface="Palatino Linotype" panose="02040502050505030304" pitchFamily="18" charset="0"/>
              </a:rPr>
              <a:t>esophageal </a:t>
            </a:r>
            <a:r>
              <a:rPr lang="en-US" sz="2400" b="1" spc="-70" dirty="0">
                <a:latin typeface="Palatino Linotype" panose="02040502050505030304" pitchFamily="18" charset="0"/>
              </a:rPr>
              <a:t>body </a:t>
            </a:r>
            <a:r>
              <a:rPr lang="en-US" sz="2400" b="1" spc="26" dirty="0">
                <a:latin typeface="Palatino Linotype" panose="02040502050505030304" pitchFamily="18" charset="0"/>
              </a:rPr>
              <a:t>is </a:t>
            </a:r>
            <a:r>
              <a:rPr lang="en-US" sz="2400" b="1" spc="-26" dirty="0">
                <a:latin typeface="Palatino Linotype" panose="02040502050505030304" pitchFamily="18" charset="0"/>
              </a:rPr>
              <a:t>called  </a:t>
            </a:r>
            <a:r>
              <a:rPr lang="en-US" sz="2400" b="1" spc="-30" dirty="0" err="1">
                <a:latin typeface="Palatino Linotype" panose="02040502050505030304" pitchFamily="18" charset="0"/>
              </a:rPr>
              <a:t>oropharyngeal</a:t>
            </a:r>
            <a:r>
              <a:rPr lang="en-US" sz="2400" b="1" spc="-30" dirty="0">
                <a:latin typeface="Palatino Linotype" panose="02040502050505030304" pitchFamily="18" charset="0"/>
              </a:rPr>
              <a:t> </a:t>
            </a:r>
            <a:r>
              <a:rPr lang="en-US" sz="2400" b="1" dirty="0">
                <a:latin typeface="Palatino Linotype" panose="02040502050505030304" pitchFamily="18" charset="0"/>
              </a:rPr>
              <a:t>or transfer</a:t>
            </a:r>
            <a:r>
              <a:rPr lang="en-US" sz="2400" b="1" spc="220" dirty="0">
                <a:latin typeface="Palatino Linotype" panose="02040502050505030304" pitchFamily="18" charset="0"/>
              </a:rPr>
              <a:t> </a:t>
            </a:r>
            <a:r>
              <a:rPr lang="en-US" sz="2400" b="1" spc="-46" dirty="0">
                <a:latin typeface="Palatino Linotype" panose="02040502050505030304" pitchFamily="18" charset="0"/>
              </a:rPr>
              <a:t>dysphagia.</a:t>
            </a:r>
          </a:p>
          <a:p>
            <a:pPr marL="126947" marR="112984">
              <a:lnSpc>
                <a:spcPct val="114599"/>
              </a:lnSpc>
              <a:spcBef>
                <a:spcPts val="1801"/>
              </a:spcBef>
            </a:pPr>
            <a:r>
              <a:rPr lang="en-US" sz="2400" b="1" spc="-30" dirty="0" err="1">
                <a:latin typeface="Palatino Linotype" panose="02040502050505030304" pitchFamily="18" charset="0"/>
              </a:rPr>
              <a:t>Oropharyngeal</a:t>
            </a:r>
            <a:r>
              <a:rPr lang="en-US" sz="2400" b="1" spc="-30" dirty="0">
                <a:latin typeface="Palatino Linotype" panose="02040502050505030304" pitchFamily="18" charset="0"/>
              </a:rPr>
              <a:t> </a:t>
            </a:r>
            <a:r>
              <a:rPr lang="en-US" sz="2400" b="1" spc="-20" dirty="0">
                <a:latin typeface="Palatino Linotype" panose="02040502050505030304" pitchFamily="18" charset="0"/>
              </a:rPr>
              <a:t>disorders </a:t>
            </a:r>
            <a:r>
              <a:rPr lang="en-US" sz="2400" b="1" spc="20" dirty="0">
                <a:latin typeface="Palatino Linotype" panose="02040502050505030304" pitchFamily="18" charset="0"/>
              </a:rPr>
              <a:t>a</a:t>
            </a:r>
            <a:r>
              <a:rPr lang="en-US" sz="2400" b="1" spc="20" dirty="0">
                <a:latin typeface="Palatino Linotype" panose="02040502050505030304" pitchFamily="18" charset="0"/>
                <a:cs typeface="Courier New"/>
              </a:rPr>
              <a:t>ﬀ</a:t>
            </a:r>
            <a:r>
              <a:rPr lang="en-US" sz="2400" b="1" spc="20" dirty="0">
                <a:latin typeface="Palatino Linotype" panose="02040502050505030304" pitchFamily="18" charset="0"/>
              </a:rPr>
              <a:t>ect </a:t>
            </a:r>
            <a:r>
              <a:rPr lang="en-US" sz="2400" b="1" spc="36" dirty="0">
                <a:latin typeface="Palatino Linotype" panose="02040502050505030304" pitchFamily="18" charset="0"/>
              </a:rPr>
              <a:t>the </a:t>
            </a:r>
            <a:r>
              <a:rPr lang="en-US" sz="2400" b="1" spc="16" dirty="0">
                <a:latin typeface="Palatino Linotype" panose="02040502050505030304" pitchFamily="18" charset="0"/>
              </a:rPr>
              <a:t>initiation </a:t>
            </a:r>
            <a:r>
              <a:rPr lang="en-US" sz="2400" b="1" spc="-10" dirty="0">
                <a:latin typeface="Palatino Linotype" panose="02040502050505030304" pitchFamily="18" charset="0"/>
              </a:rPr>
              <a:t>of </a:t>
            </a:r>
            <a:r>
              <a:rPr lang="en-US" sz="2400" b="1" spc="-36" dirty="0">
                <a:latin typeface="Palatino Linotype" panose="02040502050505030304" pitchFamily="18" charset="0"/>
              </a:rPr>
              <a:t>swallowing </a:t>
            </a:r>
            <a:r>
              <a:rPr lang="en-US" sz="2400" b="1" spc="16" dirty="0">
                <a:latin typeface="Palatino Linotype" panose="02040502050505030304" pitchFamily="18" charset="0"/>
              </a:rPr>
              <a:t>at </a:t>
            </a:r>
            <a:r>
              <a:rPr lang="en-US" sz="2400" b="1" spc="36" dirty="0">
                <a:latin typeface="Palatino Linotype" panose="02040502050505030304" pitchFamily="18" charset="0"/>
              </a:rPr>
              <a:t>the </a:t>
            </a:r>
            <a:r>
              <a:rPr lang="en-US" sz="2400" b="1" spc="-36" dirty="0">
                <a:latin typeface="Palatino Linotype" panose="02040502050505030304" pitchFamily="18" charset="0"/>
              </a:rPr>
              <a:t>pharynx </a:t>
            </a:r>
            <a:r>
              <a:rPr lang="en-US" sz="2400" b="1" spc="-55" dirty="0">
                <a:latin typeface="Palatino Linotype" panose="02040502050505030304" pitchFamily="18" charset="0"/>
              </a:rPr>
              <a:t>and  </a:t>
            </a:r>
            <a:r>
              <a:rPr lang="en-US" sz="2400" b="1" spc="-46" dirty="0">
                <a:latin typeface="Palatino Linotype" panose="02040502050505030304" pitchFamily="18" charset="0"/>
              </a:rPr>
              <a:t>upper </a:t>
            </a:r>
            <a:r>
              <a:rPr lang="en-US" sz="2400" b="1" spc="-20" dirty="0">
                <a:latin typeface="Palatino Linotype" panose="02040502050505030304" pitchFamily="18" charset="0"/>
              </a:rPr>
              <a:t>esophageal</a:t>
            </a:r>
            <a:r>
              <a:rPr lang="en-US" sz="2400" b="1" spc="171" dirty="0">
                <a:latin typeface="Palatino Linotype" panose="02040502050505030304" pitchFamily="18" charset="0"/>
              </a:rPr>
              <a:t> </a:t>
            </a:r>
            <a:r>
              <a:rPr lang="en-US" sz="2400" b="1" spc="-10" dirty="0">
                <a:latin typeface="Palatino Linotype" panose="02040502050505030304" pitchFamily="18" charset="0"/>
              </a:rPr>
              <a:t>sphincter.</a:t>
            </a:r>
          </a:p>
          <a:p>
            <a:endParaRPr lang="en-US" sz="2400" b="1" dirty="0"/>
          </a:p>
        </p:txBody>
      </p:sp>
      <p:sp>
        <p:nvSpPr>
          <p:cNvPr id="5" name="مربع نص 4"/>
          <p:cNvSpPr txBox="1"/>
          <p:nvPr/>
        </p:nvSpPr>
        <p:spPr>
          <a:xfrm>
            <a:off x="539552" y="692696"/>
            <a:ext cx="4392488" cy="369332"/>
          </a:xfrm>
          <a:prstGeom prst="rect">
            <a:avLst/>
          </a:prstGeom>
          <a:noFill/>
        </p:spPr>
        <p:txBody>
          <a:bodyPr wrap="square" rtlCol="1">
            <a:spAutoFit/>
          </a:bodyPr>
          <a:lstStyle/>
          <a:p>
            <a:endParaRPr lang="en-US" dirty="0"/>
          </a:p>
        </p:txBody>
      </p:sp>
    </p:spTree>
    <p:extLst>
      <p:ext uri="{BB962C8B-B14F-4D97-AF65-F5344CB8AC3E}">
        <p14:creationId xmlns:p14="http://schemas.microsoft.com/office/powerpoint/2010/main" val="1760407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1268760"/>
            <a:ext cx="8229600" cy="4325112"/>
          </a:xfrm>
        </p:spPr>
        <p:txBody>
          <a:bodyPr>
            <a:normAutofit/>
          </a:bodyPr>
          <a:lstStyle/>
          <a:p>
            <a:pPr marL="126947" marR="5080">
              <a:lnSpc>
                <a:spcPct val="114599"/>
              </a:lnSpc>
              <a:spcBef>
                <a:spcPts val="1795"/>
              </a:spcBef>
            </a:pPr>
            <a:r>
              <a:rPr lang="en-US" sz="2400" b="1" spc="20" dirty="0">
                <a:latin typeface="Palatino Linotype" panose="02040502050505030304" pitchFamily="18" charset="0"/>
              </a:rPr>
              <a:t>The </a:t>
            </a:r>
            <a:r>
              <a:rPr lang="en-US" sz="2400" b="1" spc="6" dirty="0">
                <a:latin typeface="Palatino Linotype" panose="02040502050505030304" pitchFamily="18" charset="0"/>
              </a:rPr>
              <a:t>patient </a:t>
            </a:r>
            <a:r>
              <a:rPr lang="en-US" sz="2400" b="1" dirty="0">
                <a:latin typeface="Palatino Linotype" panose="02040502050505030304" pitchFamily="18" charset="0"/>
              </a:rPr>
              <a:t>has </a:t>
            </a:r>
            <a:r>
              <a:rPr lang="en-US" sz="2400" b="1" spc="55" dirty="0">
                <a:latin typeface="Palatino Linotype" panose="02040502050505030304" pitchFamily="18" charset="0"/>
              </a:rPr>
              <a:t>di</a:t>
            </a:r>
            <a:r>
              <a:rPr lang="en-US" sz="2400" b="1" spc="55" dirty="0">
                <a:latin typeface="Palatino Linotype" panose="02040502050505030304" pitchFamily="18" charset="0"/>
                <a:cs typeface="Courier New"/>
              </a:rPr>
              <a:t>ﬃ</a:t>
            </a:r>
            <a:r>
              <a:rPr lang="en-US" sz="2400" b="1" spc="55" dirty="0">
                <a:latin typeface="Palatino Linotype" panose="02040502050505030304" pitchFamily="18" charset="0"/>
              </a:rPr>
              <a:t>culty </a:t>
            </a:r>
            <a:r>
              <a:rPr lang="en-US" sz="2400" b="1" spc="6" dirty="0">
                <a:latin typeface="Palatino Linotype" panose="02040502050505030304" pitchFamily="18" charset="0"/>
              </a:rPr>
              <a:t>initiating </a:t>
            </a:r>
            <a:r>
              <a:rPr lang="en-US" sz="2400" b="1" spc="-36" dirty="0">
                <a:latin typeface="Palatino Linotype" panose="02040502050505030304" pitchFamily="18" charset="0"/>
              </a:rPr>
              <a:t>swallowing </a:t>
            </a:r>
            <a:r>
              <a:rPr lang="en-US" sz="2400" b="1" spc="-55" dirty="0">
                <a:latin typeface="Palatino Linotype" panose="02040502050505030304" pitchFamily="18" charset="0"/>
              </a:rPr>
              <a:t>and </a:t>
            </a:r>
            <a:r>
              <a:rPr lang="en-US" sz="2400" b="1" spc="-10" dirty="0">
                <a:latin typeface="Palatino Linotype" panose="02040502050505030304" pitchFamily="18" charset="0"/>
              </a:rPr>
              <a:t>complains of </a:t>
            </a:r>
            <a:r>
              <a:rPr lang="en-US" sz="2400" b="1" spc="-6" dirty="0">
                <a:latin typeface="Palatino Linotype" panose="02040502050505030304" pitchFamily="18" charset="0"/>
              </a:rPr>
              <a:t>choking, </a:t>
            </a:r>
            <a:r>
              <a:rPr lang="en-US" sz="2400" b="1" spc="-10" dirty="0">
                <a:latin typeface="Palatino Linotype" panose="02040502050505030304" pitchFamily="18" charset="0"/>
              </a:rPr>
              <a:t>nasal  regurgitation </a:t>
            </a:r>
            <a:r>
              <a:rPr lang="en-US" sz="2400" b="1" dirty="0">
                <a:latin typeface="Palatino Linotype" panose="02040502050505030304" pitchFamily="18" charset="0"/>
              </a:rPr>
              <a:t>or tracheal</a:t>
            </a:r>
            <a:r>
              <a:rPr lang="en-US" sz="2400" b="1" spc="201" dirty="0">
                <a:latin typeface="Palatino Linotype" panose="02040502050505030304" pitchFamily="18" charset="0"/>
              </a:rPr>
              <a:t> </a:t>
            </a:r>
            <a:r>
              <a:rPr lang="en-US" sz="2400" b="1" dirty="0">
                <a:latin typeface="Palatino Linotype" panose="02040502050505030304" pitchFamily="18" charset="0"/>
              </a:rPr>
              <a:t>aspiration.</a:t>
            </a:r>
          </a:p>
          <a:p>
            <a:pPr marL="12699" marR="249451">
              <a:lnSpc>
                <a:spcPct val="114599"/>
              </a:lnSpc>
              <a:spcBef>
                <a:spcPts val="1801"/>
              </a:spcBef>
            </a:pPr>
            <a:r>
              <a:rPr lang="en-US" sz="2400" b="1" spc="20" dirty="0">
                <a:latin typeface="Palatino Linotype" panose="02040502050505030304" pitchFamily="18" charset="0"/>
              </a:rPr>
              <a:t>With </a:t>
            </a:r>
            <a:r>
              <a:rPr lang="en-US" sz="2400" b="1" spc="6" dirty="0">
                <a:latin typeface="Palatino Linotype" panose="02040502050505030304" pitchFamily="18" charset="0"/>
              </a:rPr>
              <a:t>processes </a:t>
            </a:r>
            <a:r>
              <a:rPr lang="en-US" sz="2400" b="1" spc="30" dirty="0">
                <a:latin typeface="Palatino Linotype" panose="02040502050505030304" pitchFamily="18" charset="0"/>
              </a:rPr>
              <a:t>that </a:t>
            </a:r>
            <a:r>
              <a:rPr lang="en-US" sz="2400" b="1" spc="20" dirty="0">
                <a:latin typeface="Palatino Linotype" panose="02040502050505030304" pitchFamily="18" charset="0"/>
              </a:rPr>
              <a:t>a</a:t>
            </a:r>
            <a:r>
              <a:rPr lang="en-US" sz="2400" b="1" spc="20" dirty="0">
                <a:latin typeface="Palatino Linotype" panose="02040502050505030304" pitchFamily="18" charset="0"/>
                <a:cs typeface="Courier New"/>
              </a:rPr>
              <a:t>ﬀ</a:t>
            </a:r>
            <a:r>
              <a:rPr lang="en-US" sz="2400" b="1" spc="20" dirty="0">
                <a:latin typeface="Palatino Linotype" panose="02040502050505030304" pitchFamily="18" charset="0"/>
              </a:rPr>
              <a:t>ect </a:t>
            </a:r>
            <a:r>
              <a:rPr lang="en-US" sz="2400" b="1" spc="36" dirty="0">
                <a:latin typeface="Palatino Linotype" panose="02040502050505030304" pitchFamily="18" charset="0"/>
              </a:rPr>
              <a:t>the </a:t>
            </a:r>
            <a:r>
              <a:rPr lang="en-US" sz="2400" b="1" spc="20" dirty="0">
                <a:latin typeface="Palatino Linotype" panose="02040502050505030304" pitchFamily="18" charset="0"/>
              </a:rPr>
              <a:t>mouth, </a:t>
            </a:r>
            <a:r>
              <a:rPr lang="en-US" sz="2400" b="1" spc="-40" dirty="0" err="1">
                <a:latin typeface="Palatino Linotype" panose="02040502050505030304" pitchFamily="18" charset="0"/>
              </a:rPr>
              <a:t>hypopharynx</a:t>
            </a:r>
            <a:r>
              <a:rPr lang="en-US" sz="2400" b="1" spc="-40" dirty="0">
                <a:latin typeface="Palatino Linotype" panose="02040502050505030304" pitchFamily="18" charset="0"/>
              </a:rPr>
              <a:t>, </a:t>
            </a:r>
            <a:r>
              <a:rPr lang="en-US" sz="2400" b="1" spc="-55" dirty="0">
                <a:latin typeface="Palatino Linotype" panose="02040502050505030304" pitchFamily="18" charset="0"/>
              </a:rPr>
              <a:t>and </a:t>
            </a:r>
            <a:r>
              <a:rPr lang="en-US" sz="2400" b="1" spc="-46" dirty="0">
                <a:latin typeface="Palatino Linotype" panose="02040502050505030304" pitchFamily="18" charset="0"/>
              </a:rPr>
              <a:t>upper </a:t>
            </a:r>
            <a:r>
              <a:rPr lang="en-US" sz="2400" b="1" spc="-10" dirty="0">
                <a:latin typeface="Palatino Linotype" panose="02040502050505030304" pitchFamily="18" charset="0"/>
              </a:rPr>
              <a:t>esophagus, </a:t>
            </a:r>
            <a:r>
              <a:rPr lang="en-US" sz="2400" b="1" spc="36" dirty="0">
                <a:latin typeface="Palatino Linotype" panose="02040502050505030304" pitchFamily="18" charset="0"/>
              </a:rPr>
              <a:t>the  </a:t>
            </a:r>
            <a:r>
              <a:rPr lang="en-US" sz="2400" b="1" spc="6" dirty="0">
                <a:latin typeface="Palatino Linotype" panose="02040502050505030304" pitchFamily="18" charset="0"/>
              </a:rPr>
              <a:t>patient </a:t>
            </a:r>
            <a:r>
              <a:rPr lang="en-US" sz="2400" b="1" spc="26" dirty="0">
                <a:latin typeface="Palatino Linotype" panose="02040502050505030304" pitchFamily="18" charset="0"/>
              </a:rPr>
              <a:t>is </a:t>
            </a:r>
            <a:r>
              <a:rPr lang="en-US" sz="2400" b="1" spc="16" dirty="0">
                <a:latin typeface="Palatino Linotype" panose="02040502050505030304" pitchFamily="18" charset="0"/>
              </a:rPr>
              <a:t>often </a:t>
            </a:r>
            <a:r>
              <a:rPr lang="en-US" sz="2400" b="1" spc="-10" dirty="0">
                <a:latin typeface="Palatino Linotype" panose="02040502050505030304" pitchFamily="18" charset="0"/>
              </a:rPr>
              <a:t>unable </a:t>
            </a:r>
            <a:r>
              <a:rPr lang="en-US" sz="2400" b="1" spc="46" dirty="0">
                <a:latin typeface="Palatino Linotype" panose="02040502050505030304" pitchFamily="18" charset="0"/>
              </a:rPr>
              <a:t>to </a:t>
            </a:r>
            <a:r>
              <a:rPr lang="en-US" sz="2400" b="1" spc="20" dirty="0">
                <a:latin typeface="Palatino Linotype" panose="02040502050505030304" pitchFamily="18" charset="0"/>
              </a:rPr>
              <a:t>initiate </a:t>
            </a:r>
            <a:r>
              <a:rPr lang="en-US" sz="2400" b="1" spc="-50" dirty="0">
                <a:latin typeface="Palatino Linotype" panose="02040502050505030304" pitchFamily="18" charset="0"/>
              </a:rPr>
              <a:t>a </a:t>
            </a:r>
            <a:r>
              <a:rPr lang="en-US" sz="2400" b="1" spc="-40" dirty="0">
                <a:latin typeface="Palatino Linotype" panose="02040502050505030304" pitchFamily="18" charset="0"/>
              </a:rPr>
              <a:t>swallow </a:t>
            </a:r>
            <a:r>
              <a:rPr lang="en-US" sz="2400" b="1" spc="-55" dirty="0">
                <a:latin typeface="Palatino Linotype" panose="02040502050505030304" pitchFamily="18" charset="0"/>
              </a:rPr>
              <a:t>and </a:t>
            </a:r>
            <a:r>
              <a:rPr lang="en-US" sz="2400" b="1" spc="-36" dirty="0">
                <a:latin typeface="Palatino Linotype" panose="02040502050505030304" pitchFamily="18" charset="0"/>
              </a:rPr>
              <a:t>repeatedly </a:t>
            </a:r>
            <a:r>
              <a:rPr lang="en-US" sz="2400" b="1" dirty="0">
                <a:latin typeface="Palatino Linotype" panose="02040502050505030304" pitchFamily="18" charset="0"/>
              </a:rPr>
              <a:t>has </a:t>
            </a:r>
            <a:r>
              <a:rPr lang="en-US" sz="2400" b="1" spc="46" dirty="0">
                <a:latin typeface="Palatino Linotype" panose="02040502050505030304" pitchFamily="18" charset="0"/>
              </a:rPr>
              <a:t>to </a:t>
            </a:r>
            <a:r>
              <a:rPr lang="en-US" sz="2400" b="1" spc="16" dirty="0">
                <a:latin typeface="Palatino Linotype" panose="02040502050505030304" pitchFamily="18" charset="0"/>
              </a:rPr>
              <a:t>attempt </a:t>
            </a:r>
            <a:r>
              <a:rPr lang="en-US" sz="2400" b="1" spc="46" dirty="0">
                <a:latin typeface="Palatino Linotype" panose="02040502050505030304" pitchFamily="18" charset="0"/>
              </a:rPr>
              <a:t>to  </a:t>
            </a:r>
            <a:r>
              <a:rPr lang="en-US" sz="2400" b="1" spc="-40" dirty="0">
                <a:latin typeface="Palatino Linotype" panose="02040502050505030304" pitchFamily="18" charset="0"/>
              </a:rPr>
              <a:t>swallow.</a:t>
            </a:r>
          </a:p>
          <a:p>
            <a:endParaRPr lang="en-US" sz="2400" b="1" dirty="0"/>
          </a:p>
        </p:txBody>
      </p:sp>
      <p:sp>
        <p:nvSpPr>
          <p:cNvPr id="4" name="object 10"/>
          <p:cNvSpPr txBox="1"/>
          <p:nvPr/>
        </p:nvSpPr>
        <p:spPr>
          <a:xfrm>
            <a:off x="1331640" y="4941168"/>
            <a:ext cx="6408712" cy="1252073"/>
          </a:xfrm>
          <a:prstGeom prst="rect">
            <a:avLst/>
          </a:prstGeom>
        </p:spPr>
        <p:txBody>
          <a:bodyPr vert="horz" wrap="square" lIns="0" tIns="12699" rIns="0" bIns="0" rtlCol="0">
            <a:spAutoFit/>
          </a:bodyPr>
          <a:lstStyle/>
          <a:p>
            <a:pPr marL="12699" marR="5080" algn="ctr">
              <a:lnSpc>
                <a:spcPct val="114900"/>
              </a:lnSpc>
              <a:spcBef>
                <a:spcPts val="100"/>
              </a:spcBef>
            </a:pPr>
            <a:r>
              <a:rPr sz="2400" b="1" dirty="0"/>
              <a:t>Dysphagia that occurs immediately or  within 1 second of swallowing suggests  an oropharyngeal abnormality</a:t>
            </a:r>
          </a:p>
        </p:txBody>
      </p:sp>
    </p:spTree>
    <p:extLst>
      <p:ext uri="{BB962C8B-B14F-4D97-AF65-F5344CB8AC3E}">
        <p14:creationId xmlns:p14="http://schemas.microsoft.com/office/powerpoint/2010/main" val="145356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764704"/>
            <a:ext cx="8229600" cy="1066800"/>
          </a:xfrm>
        </p:spPr>
        <p:txBody>
          <a:bodyPr/>
          <a:lstStyle/>
          <a:p>
            <a:r>
              <a:rPr lang="en-GB" dirty="0"/>
              <a:t>Causes of </a:t>
            </a:r>
            <a:r>
              <a:rPr lang="en-GB" dirty="0" err="1"/>
              <a:t>oropharyngeal</a:t>
            </a:r>
            <a:r>
              <a:rPr lang="en-GB" dirty="0"/>
              <a:t> dysphagia</a:t>
            </a:r>
            <a:endParaRPr lang="en-US" dirty="0"/>
          </a:p>
        </p:txBody>
      </p:sp>
      <p:sp>
        <p:nvSpPr>
          <p:cNvPr id="4" name="object 11"/>
          <p:cNvSpPr txBox="1">
            <a:spLocks noGrp="1"/>
          </p:cNvSpPr>
          <p:nvPr>
            <p:ph idx="1"/>
          </p:nvPr>
        </p:nvSpPr>
        <p:spPr>
          <a:xfrm>
            <a:off x="395536" y="1772816"/>
            <a:ext cx="8123366" cy="4926989"/>
          </a:xfrm>
          <a:prstGeom prst="rect">
            <a:avLst/>
          </a:prstGeom>
        </p:spPr>
        <p:txBody>
          <a:bodyPr vert="horz" wrap="square" lIns="0" tIns="12699" rIns="0" bIns="0" rtlCol="0">
            <a:spAutoFit/>
          </a:bodyPr>
          <a:lstStyle/>
          <a:p>
            <a:pPr marL="271017" indent="-514350">
              <a:spcBef>
                <a:spcPts val="100"/>
              </a:spcBef>
              <a:buFont typeface="+mj-lt"/>
              <a:buAutoNum type="arabicPeriod"/>
              <a:tabLst>
                <a:tab pos="583327" algn="l"/>
              </a:tabLst>
            </a:pPr>
            <a:r>
              <a:rPr b="1" dirty="0" smtClean="0">
                <a:solidFill>
                  <a:schemeClr val="accent3">
                    <a:lumMod val="75000"/>
                  </a:schemeClr>
                </a:solidFill>
              </a:rPr>
              <a:t>Neuromuscular </a:t>
            </a:r>
            <a:r>
              <a:rPr b="1" dirty="0">
                <a:solidFill>
                  <a:schemeClr val="accent3">
                    <a:lumMod val="75000"/>
                  </a:schemeClr>
                </a:solidFill>
              </a:rPr>
              <a:t>Causes:</a:t>
            </a:r>
          </a:p>
          <a:p>
            <a:pPr marL="418929" algn="just">
              <a:spcBef>
                <a:spcPts val="2359"/>
              </a:spcBef>
            </a:pPr>
            <a:r>
              <a:rPr dirty="0"/>
              <a:t>Amyotrophic lateral sclerosis</a:t>
            </a:r>
          </a:p>
          <a:p>
            <a:pPr marL="418929" marR="5080" algn="just">
              <a:lnSpc>
                <a:spcPts val="5599"/>
              </a:lnSpc>
              <a:spcBef>
                <a:spcPts val="560"/>
              </a:spcBef>
            </a:pPr>
            <a:r>
              <a:rPr dirty="0"/>
              <a:t>CNS tumors (benign or malignant)  Dysfunction of the UES or pharynx  Multiple sclerosis</a:t>
            </a:r>
          </a:p>
          <a:p>
            <a:pPr marL="418929" marR="2432959">
              <a:lnSpc>
                <a:spcPts val="5599"/>
              </a:lnSpc>
            </a:pPr>
            <a:r>
              <a:rPr dirty="0"/>
              <a:t>Muscular dystrophy  Myasthenia gravis  Parkinson’s disease</a:t>
            </a:r>
          </a:p>
          <a:p>
            <a:pPr marL="517311" marR="384651" indent="-99021">
              <a:lnSpc>
                <a:spcPts val="5599"/>
              </a:lnSpc>
            </a:pPr>
            <a:r>
              <a:rPr dirty="0"/>
              <a:t>Polymyositis or dermatomyositis  Stroke</a:t>
            </a:r>
          </a:p>
        </p:txBody>
      </p:sp>
    </p:spTree>
    <p:extLst>
      <p:ext uri="{BB962C8B-B14F-4D97-AF65-F5344CB8AC3E}">
        <p14:creationId xmlns:p14="http://schemas.microsoft.com/office/powerpoint/2010/main" val="1391503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692696"/>
            <a:ext cx="8795320" cy="5904656"/>
          </a:xfrm>
        </p:spPr>
        <p:txBody>
          <a:bodyPr>
            <a:normAutofit fontScale="92500" lnSpcReduction="10000"/>
          </a:bodyPr>
          <a:lstStyle/>
          <a:p>
            <a:pPr marL="624078" indent="-514350">
              <a:buFont typeface="+mj-lt"/>
              <a:buAutoNum type="arabicPeriod" startAt="2"/>
            </a:pPr>
            <a:r>
              <a:rPr lang="en-US" dirty="0"/>
              <a:t>Structural Causes:</a:t>
            </a:r>
          </a:p>
          <a:p>
            <a:pPr marL="624078" indent="-514350">
              <a:buFont typeface="+mj-lt"/>
              <a:buAutoNum type="arabicPeriod" startAt="2"/>
            </a:pPr>
            <a:endParaRPr lang="en-US" dirty="0"/>
          </a:p>
          <a:p>
            <a:pPr marL="12699">
              <a:spcBef>
                <a:spcPts val="100"/>
              </a:spcBef>
            </a:pPr>
            <a:r>
              <a:rPr lang="en-US" dirty="0"/>
              <a:t>Carcinoma</a:t>
            </a:r>
          </a:p>
          <a:p>
            <a:pPr marL="12699" marR="5080">
              <a:lnSpc>
                <a:spcPts val="5599"/>
              </a:lnSpc>
              <a:spcBef>
                <a:spcPts val="560"/>
              </a:spcBef>
            </a:pPr>
            <a:r>
              <a:rPr lang="en-US" dirty="0"/>
              <a:t>Infections of pharynx or neck  Osteophytes and other spinal disorders</a:t>
            </a:r>
          </a:p>
          <a:p>
            <a:pPr marL="12699" marR="5080">
              <a:lnSpc>
                <a:spcPts val="5599"/>
              </a:lnSpc>
              <a:spcBef>
                <a:spcPts val="560"/>
              </a:spcBef>
            </a:pPr>
            <a:r>
              <a:rPr lang="en-US" dirty="0"/>
              <a:t>Prior surgery or radiation therapy</a:t>
            </a:r>
          </a:p>
          <a:p>
            <a:pPr marL="12699" marR="5080">
              <a:lnSpc>
                <a:spcPts val="5599"/>
              </a:lnSpc>
              <a:spcBef>
                <a:spcPts val="560"/>
              </a:spcBef>
            </a:pPr>
            <a:r>
              <a:rPr lang="en-US" dirty="0"/>
              <a:t>Proximal esophageal web</a:t>
            </a:r>
          </a:p>
          <a:p>
            <a:pPr marL="12699" marR="5080">
              <a:lnSpc>
                <a:spcPts val="5599"/>
              </a:lnSpc>
              <a:spcBef>
                <a:spcPts val="560"/>
              </a:spcBef>
            </a:pPr>
            <a:r>
              <a:rPr lang="en-US" dirty="0" err="1"/>
              <a:t>Thyromegaly</a:t>
            </a:r>
            <a:endParaRPr lang="en-US" dirty="0"/>
          </a:p>
          <a:p>
            <a:pPr marL="12699" marR="5080">
              <a:lnSpc>
                <a:spcPts val="5599"/>
              </a:lnSpc>
              <a:spcBef>
                <a:spcPts val="560"/>
              </a:spcBef>
            </a:pPr>
            <a:r>
              <a:rPr lang="en-US" dirty="0" err="1"/>
              <a:t>Zenker’s</a:t>
            </a:r>
            <a:r>
              <a:rPr lang="en-US" dirty="0"/>
              <a:t> diverticulum</a:t>
            </a:r>
          </a:p>
          <a:p>
            <a:pPr marL="12699" marR="5080">
              <a:lnSpc>
                <a:spcPts val="5599"/>
              </a:lnSpc>
              <a:spcBef>
                <a:spcPts val="560"/>
              </a:spcBef>
            </a:pPr>
            <a:endParaRPr lang="en-US" dirty="0"/>
          </a:p>
          <a:p>
            <a:pPr marL="624078" indent="-514350">
              <a:buFont typeface="+mj-lt"/>
              <a:buAutoNum type="arabicPeriod" startAt="2"/>
            </a:pPr>
            <a:endParaRPr lang="en-US" dirty="0"/>
          </a:p>
          <a:p>
            <a:pPr marL="109728" indent="0">
              <a:buNone/>
            </a:pPr>
            <a:endParaRPr lang="en-US" dirty="0"/>
          </a:p>
        </p:txBody>
      </p:sp>
    </p:spTree>
    <p:extLst>
      <p:ext uri="{BB962C8B-B14F-4D97-AF65-F5344CB8AC3E}">
        <p14:creationId xmlns:p14="http://schemas.microsoft.com/office/powerpoint/2010/main" val="1237256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err="1"/>
              <a:t>Esophageal</a:t>
            </a:r>
            <a:r>
              <a:rPr lang="en-GB" dirty="0"/>
              <a:t> dysphagia</a:t>
            </a:r>
            <a:endParaRPr lang="en-US" dirty="0"/>
          </a:p>
        </p:txBody>
      </p:sp>
      <p:sp>
        <p:nvSpPr>
          <p:cNvPr id="3" name="عنصر نائب للمحتوى 2"/>
          <p:cNvSpPr>
            <a:spLocks noGrp="1"/>
          </p:cNvSpPr>
          <p:nvPr>
            <p:ph idx="1"/>
          </p:nvPr>
        </p:nvSpPr>
        <p:spPr/>
        <p:txBody>
          <a:bodyPr>
            <a:normAutofit fontScale="92500" lnSpcReduction="20000"/>
          </a:bodyPr>
          <a:lstStyle/>
          <a:p>
            <a:pPr marL="12699" marR="248818" algn="just">
              <a:lnSpc>
                <a:spcPct val="114599"/>
              </a:lnSpc>
              <a:spcBef>
                <a:spcPts val="100"/>
              </a:spcBef>
            </a:pPr>
            <a:r>
              <a:rPr lang="en-US" dirty="0"/>
              <a:t>Esophageal dysphagia refers to the sensation of food sticking  or getting hung up in the base of your throat or in your chest  after you've started to swallow.</a:t>
            </a:r>
          </a:p>
          <a:p>
            <a:pPr marL="12699" marR="1021295">
              <a:lnSpc>
                <a:spcPct val="114599"/>
              </a:lnSpc>
              <a:spcBef>
                <a:spcPts val="1795"/>
              </a:spcBef>
            </a:pPr>
            <a:r>
              <a:rPr lang="en-US" dirty="0"/>
              <a:t>Esophageal disorders cause dysphagia by obstructing the  lumen or by aﬀecting motility.</a:t>
            </a:r>
          </a:p>
          <a:p>
            <a:pPr marL="12699" marR="5080">
              <a:lnSpc>
                <a:spcPct val="114599"/>
              </a:lnSpc>
              <a:spcBef>
                <a:spcPts val="1801"/>
              </a:spcBef>
            </a:pPr>
            <a:r>
              <a:rPr lang="en-US" dirty="0"/>
              <a:t>Patients complain of food ‘sticking’ after swallowing, although  the level at which it is felt correlates poorly with the true site  of obstruction. Swallowing of liquids is normal until strictures  become extreme.</a:t>
            </a:r>
          </a:p>
          <a:p>
            <a:endParaRPr lang="en-US" dirty="0"/>
          </a:p>
        </p:txBody>
      </p:sp>
    </p:spTree>
    <p:extLst>
      <p:ext uri="{BB962C8B-B14F-4D97-AF65-F5344CB8AC3E}">
        <p14:creationId xmlns:p14="http://schemas.microsoft.com/office/powerpoint/2010/main" val="2237212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692696"/>
            <a:ext cx="8229600" cy="1066800"/>
          </a:xfrm>
        </p:spPr>
        <p:txBody>
          <a:bodyPr/>
          <a:lstStyle/>
          <a:p>
            <a:r>
              <a:rPr lang="en-GB" dirty="0"/>
              <a:t>Causes of </a:t>
            </a:r>
            <a:r>
              <a:rPr lang="en-GB" dirty="0" err="1"/>
              <a:t>esophageal</a:t>
            </a:r>
            <a:r>
              <a:rPr lang="en-GB" dirty="0"/>
              <a:t> dysphagia</a:t>
            </a:r>
            <a:endParaRPr lang="en-US" dirty="0"/>
          </a:p>
        </p:txBody>
      </p:sp>
      <p:sp>
        <p:nvSpPr>
          <p:cNvPr id="5" name="عنصر نائب للمحتوى 4"/>
          <p:cNvSpPr>
            <a:spLocks noGrp="1"/>
          </p:cNvSpPr>
          <p:nvPr>
            <p:ph idx="1"/>
          </p:nvPr>
        </p:nvSpPr>
        <p:spPr>
          <a:xfrm>
            <a:off x="827584" y="2236756"/>
            <a:ext cx="5112568" cy="4325112"/>
          </a:xfrm>
        </p:spPr>
        <p:txBody>
          <a:bodyPr>
            <a:noAutofit/>
          </a:bodyPr>
          <a:lstStyle/>
          <a:p>
            <a:pPr marL="12699">
              <a:lnSpc>
                <a:spcPct val="120000"/>
              </a:lnSpc>
              <a:spcBef>
                <a:spcPts val="1729"/>
              </a:spcBef>
            </a:pPr>
            <a:r>
              <a:rPr lang="en-US" sz="1800" dirty="0"/>
              <a:t>Primary:</a:t>
            </a:r>
          </a:p>
          <a:p>
            <a:pPr marL="469264" indent="-457200">
              <a:lnSpc>
                <a:spcPct val="120000"/>
              </a:lnSpc>
              <a:spcBef>
                <a:spcPts val="1781"/>
              </a:spcBef>
              <a:buSzPct val="95555"/>
              <a:buFont typeface="+mj-lt"/>
              <a:buAutoNum type="arabicPeriod"/>
              <a:tabLst>
                <a:tab pos="229776" algn="l"/>
              </a:tabLst>
            </a:pPr>
            <a:r>
              <a:rPr lang="en-US" sz="1800" dirty="0"/>
              <a:t>Achalasia</a:t>
            </a:r>
          </a:p>
          <a:p>
            <a:pPr marL="457200" marR="3013108" indent="-457200">
              <a:lnSpc>
                <a:spcPct val="120000"/>
              </a:lnSpc>
              <a:spcBef>
                <a:spcPts val="50"/>
              </a:spcBef>
              <a:buSzPct val="95555"/>
              <a:buFont typeface="+mj-lt"/>
              <a:buAutoNum type="arabicPeriod"/>
              <a:tabLst>
                <a:tab pos="229776" algn="l"/>
              </a:tabLst>
            </a:pPr>
            <a:r>
              <a:rPr lang="en-US" sz="1800" dirty="0"/>
              <a:t>Distal esophageal spasm</a:t>
            </a:r>
          </a:p>
          <a:p>
            <a:pPr marL="457200" marR="3013108" indent="-457200">
              <a:lnSpc>
                <a:spcPct val="120000"/>
              </a:lnSpc>
              <a:spcBef>
                <a:spcPts val="50"/>
              </a:spcBef>
              <a:buSzPct val="95555"/>
              <a:buFont typeface="+mj-lt"/>
              <a:buAutoNum type="arabicPeriod"/>
              <a:tabLst>
                <a:tab pos="229776" algn="l"/>
              </a:tabLst>
            </a:pPr>
            <a:r>
              <a:rPr lang="en-US" sz="1800" dirty="0" err="1" smtClean="0"/>
              <a:t>Hypercontractile</a:t>
            </a:r>
            <a:r>
              <a:rPr lang="en-US" sz="1800" dirty="0" smtClean="0"/>
              <a:t> </a:t>
            </a:r>
            <a:r>
              <a:rPr lang="en-US" sz="1800" dirty="0"/>
              <a:t>(jackhammer) esophagus </a:t>
            </a:r>
          </a:p>
          <a:p>
            <a:pPr marL="457200" marR="3013108" indent="-457200">
              <a:spcBef>
                <a:spcPts val="50"/>
              </a:spcBef>
              <a:buSzPct val="95555"/>
              <a:buFont typeface="+mj-lt"/>
              <a:buAutoNum type="arabicPeriod"/>
              <a:tabLst>
                <a:tab pos="229776" algn="l"/>
              </a:tabLst>
            </a:pPr>
            <a:r>
              <a:rPr lang="en-US" sz="1800" dirty="0" smtClean="0"/>
              <a:t>Hypertensive </a:t>
            </a:r>
            <a:r>
              <a:rPr lang="en-US" sz="1800" dirty="0"/>
              <a:t>LES</a:t>
            </a:r>
          </a:p>
          <a:p>
            <a:pPr marL="457200" indent="-457200">
              <a:spcBef>
                <a:spcPts val="1700"/>
              </a:spcBef>
              <a:buFont typeface="+mj-lt"/>
              <a:buAutoNum type="arabicPeriod"/>
            </a:pPr>
            <a:r>
              <a:rPr lang="en-US" sz="1800" dirty="0" smtClean="0"/>
              <a:t>Nutcracker </a:t>
            </a:r>
            <a:r>
              <a:rPr lang="en-US" sz="1800" dirty="0"/>
              <a:t>(high-pressure) esophagus</a:t>
            </a:r>
          </a:p>
          <a:p>
            <a:pPr marL="566928" indent="-457200">
              <a:buFont typeface="+mj-lt"/>
              <a:buAutoNum type="arabicPeriod"/>
            </a:pPr>
            <a:endParaRPr lang="en-US" sz="1800" dirty="0"/>
          </a:p>
        </p:txBody>
      </p:sp>
      <p:sp>
        <p:nvSpPr>
          <p:cNvPr id="7" name="عنصر نائب للمحتوى 2"/>
          <p:cNvSpPr txBox="1">
            <a:spLocks/>
          </p:cNvSpPr>
          <p:nvPr/>
        </p:nvSpPr>
        <p:spPr>
          <a:xfrm>
            <a:off x="5364088" y="2276872"/>
            <a:ext cx="4330824" cy="4325112"/>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2699"/>
            <a:r>
              <a:rPr lang="en-US" sz="2000" dirty="0"/>
              <a:t>Secondary: </a:t>
            </a:r>
          </a:p>
          <a:p>
            <a:pPr marL="229143" indent="-217079">
              <a:spcBef>
                <a:spcPts val="1781"/>
              </a:spcBef>
              <a:buSzPct val="95555"/>
              <a:buFont typeface="Times New Roman"/>
              <a:buAutoNum type="arabicPeriod"/>
              <a:tabLst>
                <a:tab pos="229776" algn="l"/>
              </a:tabLst>
            </a:pPr>
            <a:r>
              <a:rPr lang="en-US" sz="2000" dirty="0" err="1"/>
              <a:t>Chagas</a:t>
            </a:r>
            <a:r>
              <a:rPr lang="en-US" sz="2000" dirty="0"/>
              <a:t>’ disease</a:t>
            </a:r>
          </a:p>
          <a:p>
            <a:pPr marL="229143" indent="-217079">
              <a:spcBef>
                <a:spcPts val="1600"/>
              </a:spcBef>
              <a:buSzPct val="95555"/>
              <a:buFont typeface="Times New Roman"/>
              <a:buAutoNum type="arabicPeriod"/>
              <a:tabLst>
                <a:tab pos="229776" algn="l"/>
              </a:tabLst>
            </a:pPr>
            <a:r>
              <a:rPr lang="en-US" sz="2000" dirty="0"/>
              <a:t>Reflux-related </a:t>
            </a:r>
            <a:r>
              <a:rPr lang="en-US" sz="2000" dirty="0" err="1"/>
              <a:t>dysmotility</a:t>
            </a:r>
            <a:endParaRPr lang="en-US" sz="2000" dirty="0"/>
          </a:p>
          <a:p>
            <a:pPr marL="229143" indent="-217079">
              <a:spcBef>
                <a:spcPts val="1700"/>
              </a:spcBef>
              <a:buSzPct val="95555"/>
              <a:buFont typeface="Times New Roman"/>
              <a:buAutoNum type="arabicPeriod"/>
              <a:tabLst>
                <a:tab pos="229776" algn="l"/>
              </a:tabLst>
            </a:pPr>
            <a:r>
              <a:rPr lang="en-US" sz="2000" dirty="0"/>
              <a:t>Scleroderma and other rheumatologic disorder</a:t>
            </a:r>
          </a:p>
          <a:p>
            <a:endParaRPr lang="en-US" sz="2000" dirty="0"/>
          </a:p>
        </p:txBody>
      </p:sp>
      <p:sp>
        <p:nvSpPr>
          <p:cNvPr id="8" name="عنصر نائب للمحتوى 2"/>
          <p:cNvSpPr txBox="1">
            <a:spLocks/>
          </p:cNvSpPr>
          <p:nvPr/>
        </p:nvSpPr>
        <p:spPr>
          <a:xfrm>
            <a:off x="467544" y="1628800"/>
            <a:ext cx="5976664" cy="648072"/>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624078" indent="-514350">
              <a:buFont typeface="+mj-lt"/>
              <a:buAutoNum type="arabicPeriod"/>
            </a:pPr>
            <a:r>
              <a:rPr lang="en-US" sz="2000" b="1" dirty="0" smtClean="0"/>
              <a:t>Motility (Neuromuscular) Disorders:</a:t>
            </a:r>
          </a:p>
          <a:p>
            <a:pPr marL="624078" indent="-514350">
              <a:buFont typeface="+mj-lt"/>
              <a:buAutoNum type="arabicPeriod"/>
            </a:pPr>
            <a:endParaRPr lang="en-US" sz="2000" b="1" dirty="0"/>
          </a:p>
        </p:txBody>
      </p:sp>
    </p:spTree>
    <p:extLst>
      <p:ext uri="{BB962C8B-B14F-4D97-AF65-F5344CB8AC3E}">
        <p14:creationId xmlns:p14="http://schemas.microsoft.com/office/powerpoint/2010/main" val="1882937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marL="514350" indent="-514350">
              <a:buFont typeface="+mj-lt"/>
              <a:buAutoNum type="arabicPeriod" startAt="2"/>
            </a:pPr>
            <a:r>
              <a:rPr lang="en-US" sz="2000" b="1" dirty="0"/>
              <a:t>Structural (Mechanical) Disorders:</a:t>
            </a:r>
          </a:p>
        </p:txBody>
      </p:sp>
      <p:sp>
        <p:nvSpPr>
          <p:cNvPr id="3" name="عنصر نائب للمحتوى 2"/>
          <p:cNvSpPr>
            <a:spLocks noGrp="1"/>
          </p:cNvSpPr>
          <p:nvPr>
            <p:ph idx="1"/>
          </p:nvPr>
        </p:nvSpPr>
        <p:spPr>
          <a:xfrm>
            <a:off x="457200" y="2204864"/>
            <a:ext cx="4776867" cy="4325112"/>
          </a:xfrm>
        </p:spPr>
        <p:txBody>
          <a:bodyPr>
            <a:noAutofit/>
          </a:bodyPr>
          <a:lstStyle/>
          <a:p>
            <a:pPr marL="12699">
              <a:spcBef>
                <a:spcPts val="119"/>
              </a:spcBef>
            </a:pPr>
            <a:r>
              <a:rPr lang="en-US" sz="2000" dirty="0"/>
              <a:t>Intrinsic</a:t>
            </a:r>
          </a:p>
          <a:p>
            <a:pPr marL="526413" indent="-514350">
              <a:spcBef>
                <a:spcPts val="1600"/>
              </a:spcBef>
              <a:buSzPct val="95000"/>
              <a:buFont typeface="+mj-lt"/>
              <a:buAutoNum type="arabicPeriod"/>
              <a:tabLst>
                <a:tab pos="205660" algn="l"/>
              </a:tabLst>
            </a:pPr>
            <a:r>
              <a:rPr lang="en-US" sz="2000" dirty="0"/>
              <a:t>Carcinoma and benign tumors</a:t>
            </a:r>
          </a:p>
          <a:p>
            <a:pPr marL="514350" marR="1036531" indent="-514350">
              <a:lnSpc>
                <a:spcPts val="3999"/>
              </a:lnSpc>
              <a:buSzPct val="95000"/>
              <a:buFont typeface="+mj-lt"/>
              <a:buAutoNum type="arabicPeriod"/>
              <a:tabLst>
                <a:tab pos="205660" algn="l"/>
              </a:tabLst>
            </a:pPr>
            <a:r>
              <a:rPr lang="en-US" sz="2000" dirty="0"/>
              <a:t>Diverticula </a:t>
            </a:r>
            <a:endParaRPr lang="en-US" sz="2000" dirty="0" smtClean="0"/>
          </a:p>
          <a:p>
            <a:pPr marL="514350" marR="1036531" indent="-514350">
              <a:lnSpc>
                <a:spcPts val="3999"/>
              </a:lnSpc>
              <a:buSzPct val="95000"/>
              <a:buFont typeface="+mj-lt"/>
              <a:buAutoNum type="arabicPeriod"/>
              <a:tabLst>
                <a:tab pos="205660" algn="l"/>
              </a:tabLst>
            </a:pPr>
            <a:r>
              <a:rPr lang="en-US" sz="2000" dirty="0" err="1" smtClean="0"/>
              <a:t>Eosinophilic</a:t>
            </a:r>
            <a:r>
              <a:rPr lang="en-US" sz="2000" dirty="0" smtClean="0"/>
              <a:t> </a:t>
            </a:r>
            <a:r>
              <a:rPr lang="en-US" sz="2000" dirty="0"/>
              <a:t>esophagitis</a:t>
            </a:r>
          </a:p>
          <a:p>
            <a:pPr marL="526413" indent="-514350">
              <a:spcBef>
                <a:spcPts val="1099"/>
              </a:spcBef>
              <a:buSzPct val="95000"/>
              <a:buFont typeface="+mj-lt"/>
              <a:buAutoNum type="arabicPeriod"/>
              <a:tabLst>
                <a:tab pos="205660" algn="l"/>
              </a:tabLst>
            </a:pPr>
            <a:r>
              <a:rPr lang="en-US" sz="2000" dirty="0"/>
              <a:t>Esophageal rings and webs</a:t>
            </a:r>
          </a:p>
          <a:p>
            <a:pPr marL="526413" indent="-514350">
              <a:spcBef>
                <a:spcPts val="1500"/>
              </a:spcBef>
              <a:buSzPct val="95000"/>
              <a:buFont typeface="+mj-lt"/>
              <a:buAutoNum type="arabicPeriod"/>
              <a:tabLst>
                <a:tab pos="205660" algn="l"/>
              </a:tabLst>
            </a:pPr>
            <a:r>
              <a:rPr lang="en-US" sz="2000" dirty="0"/>
              <a:t>Foreign body</a:t>
            </a:r>
          </a:p>
          <a:p>
            <a:pPr marL="514350" marR="5080" indent="-514350">
              <a:lnSpc>
                <a:spcPct val="162500"/>
              </a:lnSpc>
              <a:spcBef>
                <a:spcPts val="100"/>
              </a:spcBef>
              <a:buSzPct val="95000"/>
              <a:buFont typeface="+mj-lt"/>
              <a:buAutoNum type="arabicPeriod"/>
              <a:tabLst>
                <a:tab pos="205660" algn="l"/>
              </a:tabLst>
            </a:pPr>
            <a:r>
              <a:rPr lang="en-US" sz="2000" dirty="0"/>
              <a:t>Lower esophageal (</a:t>
            </a:r>
            <a:r>
              <a:rPr lang="en-US" sz="2000" dirty="0" err="1"/>
              <a:t>Schatzki</a:t>
            </a:r>
            <a:r>
              <a:rPr lang="en-US" sz="2000" dirty="0"/>
              <a:t>) </a:t>
            </a:r>
            <a:r>
              <a:rPr lang="en-US" sz="2000" dirty="0" smtClean="0"/>
              <a:t>ring</a:t>
            </a:r>
          </a:p>
          <a:p>
            <a:pPr marL="514350" marR="5080" indent="-514350">
              <a:lnSpc>
                <a:spcPct val="162500"/>
              </a:lnSpc>
              <a:spcBef>
                <a:spcPts val="100"/>
              </a:spcBef>
              <a:buSzPct val="95000"/>
              <a:buFont typeface="+mj-lt"/>
              <a:buAutoNum type="arabicPeriod"/>
              <a:tabLst>
                <a:tab pos="205660" algn="l"/>
              </a:tabLst>
            </a:pPr>
            <a:r>
              <a:rPr lang="en-US" sz="2000" dirty="0" smtClean="0"/>
              <a:t>Medication-induced </a:t>
            </a:r>
            <a:r>
              <a:rPr lang="en-US" sz="2000" dirty="0"/>
              <a:t>stricture  Peptic stricture</a:t>
            </a:r>
          </a:p>
          <a:p>
            <a:endParaRPr lang="en-US" sz="2000" dirty="0"/>
          </a:p>
        </p:txBody>
      </p:sp>
      <p:sp>
        <p:nvSpPr>
          <p:cNvPr id="4" name="عنصر نائب للمحتوى 2"/>
          <p:cNvSpPr txBox="1">
            <a:spLocks/>
          </p:cNvSpPr>
          <p:nvPr/>
        </p:nvSpPr>
        <p:spPr>
          <a:xfrm>
            <a:off x="5471425" y="2204864"/>
            <a:ext cx="3682752" cy="3483832"/>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2699">
              <a:spcBef>
                <a:spcPts val="2204"/>
              </a:spcBef>
            </a:pPr>
            <a:r>
              <a:rPr lang="en-US" sz="2000" dirty="0"/>
              <a:t>Extrinsic</a:t>
            </a:r>
          </a:p>
          <a:p>
            <a:pPr marL="469258" indent="-457200">
              <a:spcBef>
                <a:spcPts val="1690"/>
              </a:spcBef>
              <a:buClr>
                <a:srgbClr val="CBC4D3"/>
              </a:buClr>
              <a:buFont typeface="+mj-lt"/>
              <a:buAutoNum type="arabicPeriod"/>
              <a:tabLst>
                <a:tab pos="297693" algn="l"/>
              </a:tabLst>
            </a:pPr>
            <a:r>
              <a:rPr lang="en-US" sz="2000" dirty="0" err="1"/>
              <a:t>Mediastinal</a:t>
            </a:r>
            <a:r>
              <a:rPr lang="en-US" sz="2000" dirty="0"/>
              <a:t> mass</a:t>
            </a:r>
          </a:p>
          <a:p>
            <a:pPr marL="469258" indent="-457200">
              <a:spcBef>
                <a:spcPts val="1500"/>
              </a:spcBef>
              <a:buClr>
                <a:srgbClr val="CBC4D3"/>
              </a:buClr>
              <a:buFont typeface="+mj-lt"/>
              <a:buAutoNum type="arabicPeriod"/>
              <a:tabLst>
                <a:tab pos="297693" algn="l"/>
              </a:tabLst>
            </a:pPr>
            <a:r>
              <a:rPr lang="en-US" sz="2000" dirty="0"/>
              <a:t>Spinal osteophytes</a:t>
            </a:r>
          </a:p>
          <a:p>
            <a:pPr marL="469258" indent="-457200">
              <a:spcBef>
                <a:spcPts val="1500"/>
              </a:spcBef>
              <a:buClr>
                <a:srgbClr val="CBC4D3"/>
              </a:buClr>
              <a:buFont typeface="+mj-lt"/>
              <a:buAutoNum type="arabicPeriod"/>
              <a:tabLst>
                <a:tab pos="297693" algn="l"/>
              </a:tabLst>
            </a:pPr>
            <a:r>
              <a:rPr lang="en-US" sz="2000" dirty="0"/>
              <a:t>Vascular compression</a:t>
            </a:r>
          </a:p>
          <a:p>
            <a:endParaRPr lang="en-US" sz="2400" dirty="0"/>
          </a:p>
        </p:txBody>
      </p:sp>
    </p:spTree>
    <p:extLst>
      <p:ext uri="{BB962C8B-B14F-4D97-AF65-F5344CB8AC3E}">
        <p14:creationId xmlns:p14="http://schemas.microsoft.com/office/powerpoint/2010/main" val="842949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4" name="عنصر نائب للمحتوى 3"/>
          <p:cNvSpPr>
            <a:spLocks noGrp="1"/>
          </p:cNvSpPr>
          <p:nvPr>
            <p:ph idx="1"/>
          </p:nvPr>
        </p:nvSpPr>
        <p:spPr/>
        <p:txBody>
          <a:bodyPr/>
          <a:lstStyle/>
          <a:p>
            <a:endParaRPr lang="en-US"/>
          </a:p>
        </p:txBody>
      </p:sp>
      <p:pic>
        <p:nvPicPr>
          <p:cNvPr id="5" name="Picture 5">
            <a:extLst>
              <a:ext uri="{FF2B5EF4-FFF2-40B4-BE49-F238E27FC236}">
                <a16:creationId xmlns="" xmlns:a16="http://schemas.microsoft.com/office/drawing/2014/main" id="{7E349179-A6AD-A440-B074-0946EFDBE2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533" y="836712"/>
            <a:ext cx="7984468" cy="581452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713199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Risk factors for dysphagia:</a:t>
            </a:r>
          </a:p>
        </p:txBody>
      </p:sp>
      <p:sp>
        <p:nvSpPr>
          <p:cNvPr id="3" name="عنصر نائب للمحتوى 2"/>
          <p:cNvSpPr>
            <a:spLocks noGrp="1"/>
          </p:cNvSpPr>
          <p:nvPr>
            <p:ph idx="1"/>
          </p:nvPr>
        </p:nvSpPr>
        <p:spPr/>
        <p:txBody>
          <a:bodyPr>
            <a:noAutofit/>
          </a:bodyPr>
          <a:lstStyle/>
          <a:p>
            <a:pPr marL="527048" marR="18415" indent="-514350">
              <a:lnSpc>
                <a:spcPct val="115100"/>
              </a:lnSpc>
              <a:spcBef>
                <a:spcPts val="100"/>
              </a:spcBef>
              <a:buFont typeface="+mj-lt"/>
              <a:buAutoNum type="arabicPeriod"/>
              <a:tabLst>
                <a:tab pos="392906" algn="l"/>
                <a:tab pos="393540" algn="l"/>
              </a:tabLst>
            </a:pPr>
            <a:r>
              <a:rPr lang="en-US" sz="2400" b="1" dirty="0"/>
              <a:t>Aging</a:t>
            </a:r>
            <a:r>
              <a:rPr lang="en-US" sz="2400" dirty="0"/>
              <a:t>. Due to natural aging and normal wear and tear on the esophagus and a greater risk of  certain conditions, such as stroke or Parkinson's disease, older adults are at higher risk of  swallowing diﬃculties. But, dysphagia isn't considered a normal sign of aging.</a:t>
            </a:r>
          </a:p>
          <a:p>
            <a:pPr marL="527048" marR="5080" indent="-514350">
              <a:lnSpc>
                <a:spcPct val="115100"/>
              </a:lnSpc>
              <a:spcBef>
                <a:spcPts val="1795"/>
              </a:spcBef>
              <a:buFont typeface="+mj-lt"/>
              <a:buAutoNum type="arabicPeriod"/>
              <a:tabLst>
                <a:tab pos="392906" algn="l"/>
                <a:tab pos="393540" algn="l"/>
              </a:tabLst>
            </a:pPr>
            <a:r>
              <a:rPr lang="en-US" sz="2400" b="1" dirty="0"/>
              <a:t>Certain health conditions. </a:t>
            </a:r>
            <a:r>
              <a:rPr lang="en-US" sz="2400" dirty="0"/>
              <a:t>People with certain neurological or nervous system disorders are  more likely to experience diﬃculty swallowing.</a:t>
            </a:r>
          </a:p>
          <a:p>
            <a:pPr marL="624078" indent="-514350">
              <a:buFont typeface="+mj-lt"/>
              <a:buAutoNum type="arabicPeriod"/>
            </a:pPr>
            <a:endParaRPr lang="en-US" sz="2400" dirty="0"/>
          </a:p>
        </p:txBody>
      </p:sp>
    </p:spTree>
    <p:extLst>
      <p:ext uri="{BB962C8B-B14F-4D97-AF65-F5344CB8AC3E}">
        <p14:creationId xmlns:p14="http://schemas.microsoft.com/office/powerpoint/2010/main" val="2266134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836712"/>
            <a:ext cx="8229600" cy="1066800"/>
          </a:xfrm>
        </p:spPr>
        <p:txBody>
          <a:bodyPr>
            <a:normAutofit/>
          </a:bodyPr>
          <a:lstStyle/>
          <a:p>
            <a:r>
              <a:rPr lang="en-US" dirty="0"/>
              <a:t>Complications</a:t>
            </a:r>
            <a:r>
              <a:rPr lang="en-US" dirty="0" smtClean="0"/>
              <a:t>:</a:t>
            </a:r>
            <a:endParaRPr lang="en-US" dirty="0"/>
          </a:p>
        </p:txBody>
      </p:sp>
      <p:sp>
        <p:nvSpPr>
          <p:cNvPr id="3" name="عنصر نائب للمحتوى 2"/>
          <p:cNvSpPr>
            <a:spLocks noGrp="1"/>
          </p:cNvSpPr>
          <p:nvPr>
            <p:ph idx="1"/>
          </p:nvPr>
        </p:nvSpPr>
        <p:spPr>
          <a:xfrm>
            <a:off x="467544" y="1761456"/>
            <a:ext cx="8568952" cy="5112568"/>
          </a:xfrm>
        </p:spPr>
        <p:txBody>
          <a:bodyPr>
            <a:normAutofit fontScale="85000" lnSpcReduction="20000"/>
          </a:bodyPr>
          <a:lstStyle/>
          <a:p>
            <a:pPr marL="12699">
              <a:spcBef>
                <a:spcPts val="2379"/>
              </a:spcBef>
            </a:pPr>
            <a:r>
              <a:rPr lang="en-US" dirty="0"/>
              <a:t>Diﬃculty swallowing can lead to:</a:t>
            </a:r>
          </a:p>
          <a:p>
            <a:pPr marL="393540" marR="5080" indent="-380842">
              <a:lnSpc>
                <a:spcPct val="115100"/>
              </a:lnSpc>
              <a:spcBef>
                <a:spcPts val="1801"/>
              </a:spcBef>
              <a:buFont typeface="Palatino Linotype"/>
              <a:buAutoNum type="arabicPeriod"/>
              <a:tabLst>
                <a:tab pos="392906" algn="l"/>
                <a:tab pos="393540" algn="l"/>
              </a:tabLst>
            </a:pPr>
            <a:r>
              <a:rPr lang="en-US" b="1" dirty="0"/>
              <a:t>Malnutrition, weight loss and dehydration</a:t>
            </a:r>
            <a:r>
              <a:rPr lang="en-US" dirty="0"/>
              <a:t>. Dysphagia can make it diﬃcult to take in adequate  nourishment and fluids.</a:t>
            </a:r>
          </a:p>
          <a:p>
            <a:pPr marL="393540" marR="130756" indent="-380842">
              <a:lnSpc>
                <a:spcPct val="115100"/>
              </a:lnSpc>
              <a:spcBef>
                <a:spcPts val="1795"/>
              </a:spcBef>
              <a:buFont typeface="Palatino Linotype"/>
              <a:buAutoNum type="arabicPeriod"/>
              <a:tabLst>
                <a:tab pos="392906" algn="l"/>
                <a:tab pos="393540" algn="l"/>
              </a:tabLst>
            </a:pPr>
            <a:r>
              <a:rPr lang="en-US" b="1" dirty="0"/>
              <a:t>Aspiration pneumonia. </a:t>
            </a:r>
            <a:r>
              <a:rPr lang="en-US" dirty="0"/>
              <a:t>Food or liquid entering your airway when you try to swallow can cause  aspiration pneumonia, because the food can introduce bacteria to the lungs.</a:t>
            </a:r>
          </a:p>
          <a:p>
            <a:pPr marL="393540" marR="315464" indent="-380842">
              <a:lnSpc>
                <a:spcPct val="115100"/>
              </a:lnSpc>
              <a:spcBef>
                <a:spcPts val="1801"/>
              </a:spcBef>
              <a:buFont typeface="Palatino Linotype"/>
              <a:buAutoNum type="arabicPeriod"/>
              <a:tabLst>
                <a:tab pos="392906" algn="l"/>
                <a:tab pos="393540" algn="l"/>
              </a:tabLst>
            </a:pPr>
            <a:r>
              <a:rPr lang="en-US" b="1" dirty="0"/>
              <a:t>Choking. </a:t>
            </a:r>
            <a:r>
              <a:rPr lang="en-US" dirty="0"/>
              <a:t>When food gets stuck in the throat, choking can occur. If food completely blocks the  airway, and no one intervenes with a successful Heimlich maneuver, death can occur.</a:t>
            </a:r>
          </a:p>
          <a:p>
            <a:endParaRPr lang="en-US" dirty="0"/>
          </a:p>
        </p:txBody>
      </p:sp>
    </p:spTree>
    <p:extLst>
      <p:ext uri="{BB962C8B-B14F-4D97-AF65-F5344CB8AC3E}">
        <p14:creationId xmlns:p14="http://schemas.microsoft.com/office/powerpoint/2010/main" val="1529914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Content :</a:t>
            </a:r>
            <a:endParaRPr lang="en-US" dirty="0"/>
          </a:p>
        </p:txBody>
      </p:sp>
      <p:sp>
        <p:nvSpPr>
          <p:cNvPr id="3" name="عنصر نائب للمحتوى 2"/>
          <p:cNvSpPr>
            <a:spLocks noGrp="1"/>
          </p:cNvSpPr>
          <p:nvPr>
            <p:ph idx="1"/>
          </p:nvPr>
        </p:nvSpPr>
        <p:spPr/>
        <p:txBody>
          <a:bodyPr>
            <a:normAutofit fontScale="92500" lnSpcReduction="10000"/>
          </a:bodyPr>
          <a:lstStyle/>
          <a:p>
            <a:pPr marL="469894" indent="-457200">
              <a:spcBef>
                <a:spcPts val="2101"/>
              </a:spcBef>
              <a:buSzPct val="75000"/>
              <a:tabLst>
                <a:tab pos="507789" algn="l"/>
              </a:tabLst>
            </a:pPr>
            <a:r>
              <a:rPr lang="en-US" dirty="0" smtClean="0"/>
              <a:t>Definition</a:t>
            </a:r>
          </a:p>
          <a:p>
            <a:pPr marL="469894" indent="-457200">
              <a:spcBef>
                <a:spcPts val="2000"/>
              </a:spcBef>
              <a:buSzPct val="75000"/>
              <a:tabLst>
                <a:tab pos="507789" algn="l"/>
              </a:tabLst>
            </a:pPr>
            <a:r>
              <a:rPr lang="en-US" dirty="0" smtClean="0"/>
              <a:t>Physiology </a:t>
            </a:r>
            <a:r>
              <a:rPr lang="en-US" dirty="0"/>
              <a:t>of </a:t>
            </a:r>
            <a:r>
              <a:rPr lang="en-US" dirty="0" smtClean="0"/>
              <a:t>swallowing</a:t>
            </a:r>
          </a:p>
          <a:p>
            <a:pPr marL="469894" indent="-457200">
              <a:spcBef>
                <a:spcPts val="2000"/>
              </a:spcBef>
              <a:buSzPct val="75000"/>
              <a:tabLst>
                <a:tab pos="507789" algn="l"/>
              </a:tabLst>
            </a:pPr>
            <a:r>
              <a:rPr lang="en-US" dirty="0"/>
              <a:t>Causes </a:t>
            </a:r>
          </a:p>
          <a:p>
            <a:pPr marL="469894" indent="-457200">
              <a:spcBef>
                <a:spcPts val="2000"/>
              </a:spcBef>
              <a:buSzPct val="75000"/>
              <a:tabLst>
                <a:tab pos="507789" algn="l"/>
              </a:tabLst>
            </a:pPr>
            <a:r>
              <a:rPr lang="en-US" dirty="0"/>
              <a:t>Associated Symptoms</a:t>
            </a:r>
          </a:p>
          <a:p>
            <a:pPr marL="469894" indent="-457200">
              <a:spcBef>
                <a:spcPts val="2000"/>
              </a:spcBef>
              <a:buSzPct val="75000"/>
              <a:tabLst>
                <a:tab pos="507789" algn="l"/>
              </a:tabLst>
            </a:pPr>
            <a:r>
              <a:rPr lang="en-US" dirty="0"/>
              <a:t>Classification </a:t>
            </a:r>
          </a:p>
          <a:p>
            <a:pPr marL="469894" indent="-457200">
              <a:spcBef>
                <a:spcPts val="2000"/>
              </a:spcBef>
              <a:buSzPct val="75000"/>
              <a:tabLst>
                <a:tab pos="507789" algn="l"/>
              </a:tabLst>
            </a:pPr>
            <a:r>
              <a:rPr lang="en-US" dirty="0"/>
              <a:t>Risk factors &amp; </a:t>
            </a:r>
            <a:r>
              <a:rPr lang="en-US" dirty="0" err="1"/>
              <a:t>complicaton</a:t>
            </a:r>
            <a:endParaRPr lang="en-US" dirty="0"/>
          </a:p>
          <a:p>
            <a:pPr marL="469894" indent="-457200">
              <a:spcBef>
                <a:spcPts val="2000"/>
              </a:spcBef>
              <a:buSzPct val="75000"/>
              <a:tabLst>
                <a:tab pos="507789" algn="l"/>
              </a:tabLst>
            </a:pPr>
            <a:r>
              <a:rPr lang="en-US" dirty="0"/>
              <a:t>Diagnosis &amp; Management</a:t>
            </a:r>
          </a:p>
          <a:p>
            <a:endParaRPr lang="en-US" dirty="0"/>
          </a:p>
        </p:txBody>
      </p:sp>
    </p:spTree>
    <p:extLst>
      <p:ext uri="{BB962C8B-B14F-4D97-AF65-F5344CB8AC3E}">
        <p14:creationId xmlns:p14="http://schemas.microsoft.com/office/powerpoint/2010/main" val="18838588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764704"/>
            <a:ext cx="8229600" cy="1066800"/>
          </a:xfrm>
        </p:spPr>
        <p:txBody>
          <a:bodyPr>
            <a:normAutofit/>
          </a:bodyPr>
          <a:lstStyle/>
          <a:p>
            <a:r>
              <a:rPr lang="en-GB" dirty="0"/>
              <a:t>Diagnosis</a:t>
            </a:r>
            <a:endParaRPr lang="en-US" dirty="0"/>
          </a:p>
        </p:txBody>
      </p:sp>
      <p:sp>
        <p:nvSpPr>
          <p:cNvPr id="3" name="عنصر نائب للمحتوى 2"/>
          <p:cNvSpPr>
            <a:spLocks noGrp="1"/>
          </p:cNvSpPr>
          <p:nvPr>
            <p:ph idx="1"/>
          </p:nvPr>
        </p:nvSpPr>
        <p:spPr>
          <a:xfrm>
            <a:off x="467544" y="1700808"/>
            <a:ext cx="8229600" cy="4325112"/>
          </a:xfrm>
        </p:spPr>
        <p:txBody>
          <a:bodyPr>
            <a:noAutofit/>
          </a:bodyPr>
          <a:lstStyle/>
          <a:p>
            <a:pPr marL="342900" indent="-342900"/>
            <a:r>
              <a:rPr lang="en-GB" sz="2400" b="1" dirty="0"/>
              <a:t>X-ray with a contrast material (barium X-ray</a:t>
            </a:r>
            <a:r>
              <a:rPr lang="en-GB" sz="2400" b="1" dirty="0" smtClean="0"/>
              <a:t>). </a:t>
            </a:r>
            <a:r>
              <a:rPr lang="en-GB" sz="2400" dirty="0" smtClean="0"/>
              <a:t> Show </a:t>
            </a:r>
            <a:r>
              <a:rPr lang="en-GB" sz="2400" dirty="0"/>
              <a:t>changes in the shape of the </a:t>
            </a:r>
            <a:r>
              <a:rPr lang="en-GB" sz="2400" dirty="0" err="1"/>
              <a:t>esophagus</a:t>
            </a:r>
            <a:r>
              <a:rPr lang="en-GB" sz="2400" dirty="0"/>
              <a:t> and </a:t>
            </a:r>
            <a:r>
              <a:rPr lang="en-GB" sz="2400" dirty="0" smtClean="0"/>
              <a:t> can </a:t>
            </a:r>
            <a:r>
              <a:rPr lang="en-GB" sz="2400" dirty="0"/>
              <a:t>assess the muscular activity. </a:t>
            </a:r>
          </a:p>
          <a:p>
            <a:r>
              <a:rPr lang="en-GB" sz="2400" b="1" dirty="0" smtClean="0"/>
              <a:t>Dynamic </a:t>
            </a:r>
            <a:r>
              <a:rPr lang="en-GB" sz="2400" b="1" dirty="0"/>
              <a:t>swallowing activity </a:t>
            </a:r>
            <a:r>
              <a:rPr lang="en-GB" sz="2400" dirty="0"/>
              <a:t>.</a:t>
            </a:r>
            <a:r>
              <a:rPr lang="en-GB" sz="2400" dirty="0" smtClean="0"/>
              <a:t> Swallow </a:t>
            </a:r>
            <a:r>
              <a:rPr lang="en-GB" sz="2400" dirty="0"/>
              <a:t>barium-coated foods of different consistencies. This test provides </a:t>
            </a:r>
            <a:r>
              <a:rPr lang="en-GB" sz="2400" dirty="0" smtClean="0"/>
              <a:t>               an </a:t>
            </a:r>
            <a:r>
              <a:rPr lang="en-GB" sz="2400" dirty="0"/>
              <a:t>image of these foods as they travel through the mouth and down to the throat. </a:t>
            </a:r>
          </a:p>
          <a:p>
            <a:r>
              <a:rPr lang="en-GB" sz="2400" b="1" dirty="0" smtClean="0"/>
              <a:t>Endoscopy </a:t>
            </a:r>
            <a:endParaRPr lang="en-GB" sz="2400" b="1" dirty="0"/>
          </a:p>
          <a:p>
            <a:r>
              <a:rPr lang="en-GB" sz="2400" b="1" dirty="0" smtClean="0"/>
              <a:t> </a:t>
            </a:r>
            <a:r>
              <a:rPr lang="en-GB" sz="2400" b="1" dirty="0" err="1"/>
              <a:t>Esophageal</a:t>
            </a:r>
            <a:r>
              <a:rPr lang="en-GB" sz="2400" b="1" dirty="0"/>
              <a:t> muscle test (</a:t>
            </a:r>
            <a:r>
              <a:rPr lang="en-GB" sz="2400" b="1" dirty="0" err="1" smtClean="0"/>
              <a:t>monometry</a:t>
            </a:r>
            <a:r>
              <a:rPr lang="en-GB" sz="2400" b="1" dirty="0" smtClean="0"/>
              <a:t>) . </a:t>
            </a:r>
            <a:r>
              <a:rPr lang="en-GB" sz="2400" dirty="0" smtClean="0"/>
              <a:t>a </a:t>
            </a:r>
            <a:r>
              <a:rPr lang="en-GB" sz="2400" dirty="0"/>
              <a:t>small tube is inserted into the </a:t>
            </a:r>
            <a:r>
              <a:rPr lang="en-GB" sz="2400" dirty="0" err="1"/>
              <a:t>esophagus</a:t>
            </a:r>
            <a:r>
              <a:rPr lang="en-GB" sz="2400" dirty="0"/>
              <a:t> and connected to a pressure recorder to measure the muscle contractions of the </a:t>
            </a:r>
            <a:r>
              <a:rPr lang="en-GB" sz="2400" dirty="0" err="1"/>
              <a:t>esophagus</a:t>
            </a:r>
            <a:r>
              <a:rPr lang="en-GB" sz="2400" dirty="0"/>
              <a:t> as they swallow</a:t>
            </a:r>
            <a:r>
              <a:rPr lang="en-GB" sz="2400" dirty="0" smtClean="0"/>
              <a:t>.</a:t>
            </a:r>
            <a:endParaRPr lang="en-GB" sz="2400" dirty="0"/>
          </a:p>
          <a:p>
            <a:r>
              <a:rPr lang="en-GB" sz="2400" b="1" dirty="0" smtClean="0"/>
              <a:t>Imaging </a:t>
            </a:r>
            <a:r>
              <a:rPr lang="en-GB" sz="2400" b="1" dirty="0"/>
              <a:t>scans </a:t>
            </a:r>
          </a:p>
          <a:p>
            <a:endParaRPr lang="en-US" sz="2400" dirty="0"/>
          </a:p>
        </p:txBody>
      </p:sp>
    </p:spTree>
    <p:extLst>
      <p:ext uri="{BB962C8B-B14F-4D97-AF65-F5344CB8AC3E}">
        <p14:creationId xmlns:p14="http://schemas.microsoft.com/office/powerpoint/2010/main" val="4087721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8">
            <a:extLst>
              <a:ext uri="{FF2B5EF4-FFF2-40B4-BE49-F238E27FC236}">
                <a16:creationId xmlns="" xmlns:a16="http://schemas.microsoft.com/office/drawing/2014/main" id="{575F5D02-0867-4E41-971D-AFF7EEBCDD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99250" y="923325"/>
            <a:ext cx="2499787" cy="3363708"/>
          </a:xfrm>
          <a:prstGeom prst="rect">
            <a:avLst/>
          </a:prstGeom>
          <a:ln>
            <a:noFill/>
          </a:ln>
          <a:effectLst>
            <a:softEdge rad="112500"/>
          </a:effectLst>
        </p:spPr>
      </p:pic>
      <p:pic>
        <p:nvPicPr>
          <p:cNvPr id="9" name="Picture 9">
            <a:extLst>
              <a:ext uri="{FF2B5EF4-FFF2-40B4-BE49-F238E27FC236}">
                <a16:creationId xmlns="" xmlns:a16="http://schemas.microsoft.com/office/drawing/2014/main" id="{87292CB9-723B-0743-BA6D-4A6C637FCC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980" y="371309"/>
            <a:ext cx="3796422" cy="2344688"/>
          </a:xfrm>
          <a:prstGeom prst="rect">
            <a:avLst/>
          </a:prstGeom>
          <a:ln>
            <a:noFill/>
          </a:ln>
          <a:effectLst>
            <a:softEdge rad="112500"/>
          </a:effectLst>
        </p:spPr>
      </p:pic>
      <p:pic>
        <p:nvPicPr>
          <p:cNvPr id="10" name="Picture 10">
            <a:extLst>
              <a:ext uri="{FF2B5EF4-FFF2-40B4-BE49-F238E27FC236}">
                <a16:creationId xmlns="" xmlns:a16="http://schemas.microsoft.com/office/drawing/2014/main" id="{9D940EA6-D4E2-914C-A93A-B0469A4ED58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8981" y="3777308"/>
            <a:ext cx="3729432" cy="2092357"/>
          </a:xfrm>
          <a:prstGeom prst="rect">
            <a:avLst/>
          </a:prstGeom>
          <a:ln>
            <a:noFill/>
          </a:ln>
          <a:effectLst>
            <a:softEdge rad="112500"/>
          </a:effectLst>
        </p:spPr>
      </p:pic>
      <p:sp>
        <p:nvSpPr>
          <p:cNvPr id="11" name="TextBox 10">
            <a:extLst>
              <a:ext uri="{FF2B5EF4-FFF2-40B4-BE49-F238E27FC236}">
                <a16:creationId xmlns="" xmlns:a16="http://schemas.microsoft.com/office/drawing/2014/main" id="{B93BBD49-540D-7848-8AD7-8F36510C5B63}"/>
              </a:ext>
            </a:extLst>
          </p:cNvPr>
          <p:cNvSpPr txBox="1"/>
          <p:nvPr/>
        </p:nvSpPr>
        <p:spPr>
          <a:xfrm>
            <a:off x="5864186" y="4596253"/>
            <a:ext cx="2907831" cy="372668"/>
          </a:xfrm>
          <a:prstGeom prst="rect">
            <a:avLst/>
          </a:prstGeom>
          <a:noFill/>
        </p:spPr>
        <p:txBody>
          <a:bodyPr wrap="square" lIns="64264" tIns="32132" rIns="64264" bIns="32132" rtlCol="0">
            <a:spAutoFit/>
          </a:bodyPr>
          <a:lstStyle/>
          <a:p>
            <a:pPr algn="l"/>
            <a:r>
              <a:rPr lang="en-GB" sz="2000" b="1" dirty="0" err="1"/>
              <a:t>Achlasia</a:t>
            </a:r>
            <a:r>
              <a:rPr lang="en-GB" sz="2000" b="1" dirty="0"/>
              <a:t> </a:t>
            </a:r>
            <a:endParaRPr lang="en-US" sz="2000" b="1" dirty="0"/>
          </a:p>
        </p:txBody>
      </p:sp>
      <p:sp>
        <p:nvSpPr>
          <p:cNvPr id="12" name="TextBox 11">
            <a:extLst>
              <a:ext uri="{FF2B5EF4-FFF2-40B4-BE49-F238E27FC236}">
                <a16:creationId xmlns="" xmlns:a16="http://schemas.microsoft.com/office/drawing/2014/main" id="{C2A33E68-01DB-0249-A2DE-75C36AD1587B}"/>
              </a:ext>
            </a:extLst>
          </p:cNvPr>
          <p:cNvSpPr txBox="1"/>
          <p:nvPr/>
        </p:nvSpPr>
        <p:spPr>
          <a:xfrm>
            <a:off x="259774" y="2784448"/>
            <a:ext cx="4953541" cy="372668"/>
          </a:xfrm>
          <a:prstGeom prst="rect">
            <a:avLst/>
          </a:prstGeom>
          <a:noFill/>
        </p:spPr>
        <p:txBody>
          <a:bodyPr wrap="square" lIns="64264" tIns="32132" rIns="64264" bIns="32132" rtlCol="0">
            <a:spAutoFit/>
          </a:bodyPr>
          <a:lstStyle/>
          <a:p>
            <a:pPr algn="l"/>
            <a:r>
              <a:rPr lang="en-GB" sz="2000" b="1" dirty="0"/>
              <a:t>Lower </a:t>
            </a:r>
            <a:r>
              <a:rPr lang="en-GB" sz="2000" b="1" dirty="0" err="1"/>
              <a:t>esophageal</a:t>
            </a:r>
            <a:r>
              <a:rPr lang="en-GB" sz="2000" b="1" dirty="0"/>
              <a:t> (</a:t>
            </a:r>
            <a:r>
              <a:rPr lang="en-GB" sz="2000" b="1" dirty="0" err="1"/>
              <a:t>schatzki</a:t>
            </a:r>
            <a:r>
              <a:rPr lang="en-GB" sz="2000" b="1" dirty="0"/>
              <a:t>) ring</a:t>
            </a:r>
            <a:endParaRPr lang="en-US" sz="2000" b="1" dirty="0"/>
          </a:p>
        </p:txBody>
      </p:sp>
      <p:sp>
        <p:nvSpPr>
          <p:cNvPr id="13" name="TextBox 12">
            <a:extLst>
              <a:ext uri="{FF2B5EF4-FFF2-40B4-BE49-F238E27FC236}">
                <a16:creationId xmlns="" xmlns:a16="http://schemas.microsoft.com/office/drawing/2014/main" id="{3D0D336C-6F0A-5548-B57C-A0CAE894935A}"/>
              </a:ext>
            </a:extLst>
          </p:cNvPr>
          <p:cNvSpPr txBox="1"/>
          <p:nvPr/>
        </p:nvSpPr>
        <p:spPr>
          <a:xfrm>
            <a:off x="981546" y="5869659"/>
            <a:ext cx="3296586" cy="372668"/>
          </a:xfrm>
          <a:prstGeom prst="rect">
            <a:avLst/>
          </a:prstGeom>
          <a:noFill/>
        </p:spPr>
        <p:txBody>
          <a:bodyPr wrap="square" lIns="64264" tIns="32132" rIns="64264" bIns="32132" rtlCol="0">
            <a:spAutoFit/>
          </a:bodyPr>
          <a:lstStyle/>
          <a:p>
            <a:pPr algn="l"/>
            <a:r>
              <a:rPr lang="en-GB" sz="2000" b="1" dirty="0" err="1"/>
              <a:t>Esophageal</a:t>
            </a:r>
            <a:r>
              <a:rPr lang="en-GB" sz="2000" b="1" dirty="0"/>
              <a:t> web</a:t>
            </a:r>
            <a:endParaRPr lang="en-US" sz="2000" b="1" dirty="0"/>
          </a:p>
        </p:txBody>
      </p:sp>
    </p:spTree>
    <p:extLst>
      <p:ext uri="{BB962C8B-B14F-4D97-AF65-F5344CB8AC3E}">
        <p14:creationId xmlns:p14="http://schemas.microsoft.com/office/powerpoint/2010/main" val="2683962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u="sng" dirty="0">
                <a:solidFill>
                  <a:srgbClr val="C00000"/>
                </a:solidFill>
                <a:latin typeface="Britannic Bold" panose="020B0903060703020204" pitchFamily="34" charset="0"/>
              </a:rPr>
              <a:t>Management</a:t>
            </a:r>
            <a:r>
              <a:rPr lang="en-US" u="sng" dirty="0">
                <a:solidFill>
                  <a:srgbClr val="C00000"/>
                </a:solidFill>
                <a:latin typeface="Britannic Bold" panose="020B0903060703020204" pitchFamily="34" charset="0"/>
              </a:rPr>
              <a:t/>
            </a:r>
            <a:br>
              <a:rPr lang="en-US" u="sng" dirty="0">
                <a:solidFill>
                  <a:srgbClr val="C00000"/>
                </a:solidFill>
                <a:latin typeface="Britannic Bold" panose="020B0903060703020204" pitchFamily="34" charset="0"/>
              </a:rPr>
            </a:br>
            <a:endParaRPr lang="en-US" dirty="0"/>
          </a:p>
        </p:txBody>
      </p:sp>
      <p:sp>
        <p:nvSpPr>
          <p:cNvPr id="4" name="TextBox 4">
            <a:extLst>
              <a:ext uri="{FF2B5EF4-FFF2-40B4-BE49-F238E27FC236}">
                <a16:creationId xmlns="" xmlns:a16="http://schemas.microsoft.com/office/drawing/2014/main" id="{F4406920-3362-0D44-9DB0-A34773FA75C7}"/>
              </a:ext>
            </a:extLst>
          </p:cNvPr>
          <p:cNvSpPr txBox="1">
            <a:spLocks noGrp="1"/>
          </p:cNvSpPr>
          <p:nvPr>
            <p:ph idx="1"/>
          </p:nvPr>
        </p:nvSpPr>
        <p:spPr>
          <a:xfrm>
            <a:off x="467544" y="1988840"/>
            <a:ext cx="8229600" cy="3939500"/>
          </a:xfrm>
          <a:prstGeom prst="rect">
            <a:avLst/>
          </a:prstGeom>
          <a:noFill/>
        </p:spPr>
        <p:txBody>
          <a:bodyPr wrap="square" lIns="91401" tIns="45700" rIns="91401" bIns="45700">
            <a:spAutoFit/>
          </a:bodyPr>
          <a:lstStyle/>
          <a:p>
            <a:pPr marL="109728" indent="0" algn="l">
              <a:buNone/>
            </a:pPr>
            <a:r>
              <a:rPr lang="en-GB" sz="2000" b="1" dirty="0"/>
              <a:t>For </a:t>
            </a:r>
            <a:r>
              <a:rPr lang="en-GB" sz="2000" b="1" dirty="0" err="1"/>
              <a:t>oropharyngeal</a:t>
            </a:r>
            <a:r>
              <a:rPr lang="en-GB" sz="2000" b="1" dirty="0"/>
              <a:t> dysphagia, the doctor may refer the patient to a speech or swallowing therapist, and therapy may include:</a:t>
            </a:r>
          </a:p>
          <a:p>
            <a:pPr algn="l">
              <a:buFont typeface="Arial" panose="020B0604020202020204" pitchFamily="34" charset="0"/>
              <a:buChar char="•"/>
            </a:pPr>
            <a:endParaRPr lang="en-GB" sz="2000" dirty="0"/>
          </a:p>
          <a:p>
            <a:pPr algn="l">
              <a:buFont typeface="Arial" panose="020B0604020202020204" pitchFamily="34" charset="0"/>
              <a:buChar char="•"/>
            </a:pPr>
            <a:r>
              <a:rPr lang="en-GB" sz="2000" b="1" dirty="0"/>
              <a:t>Learning exercises</a:t>
            </a:r>
            <a:r>
              <a:rPr lang="en-GB" sz="2000" dirty="0"/>
              <a:t>. Certain exercises may help coordinate swallowing muscles or </a:t>
            </a:r>
            <a:r>
              <a:rPr lang="en-GB" sz="2000" dirty="0" err="1"/>
              <a:t>restimulate</a:t>
            </a:r>
            <a:r>
              <a:rPr lang="en-GB" sz="2000" dirty="0"/>
              <a:t> the nerves that trigger the swallowing reflex.</a:t>
            </a:r>
          </a:p>
          <a:p>
            <a:pPr algn="l">
              <a:buFont typeface="Arial" panose="020B0604020202020204" pitchFamily="34" charset="0"/>
              <a:buChar char="•"/>
            </a:pPr>
            <a:endParaRPr lang="en-GB" sz="2000" dirty="0"/>
          </a:p>
          <a:p>
            <a:pPr algn="l">
              <a:buFont typeface="Arial" panose="020B0604020202020204" pitchFamily="34" charset="0"/>
              <a:buChar char="•"/>
            </a:pPr>
            <a:r>
              <a:rPr lang="en-GB" sz="2000" b="1" dirty="0"/>
              <a:t>Learning swallowing techniques. </a:t>
            </a:r>
            <a:r>
              <a:rPr lang="en-GB" sz="2000" dirty="0"/>
              <a:t>The patient may be taught exercises and new swallowing techniques to help compensate for dysphagia caused by neurological problems such as Alzheimer's disease or Parkinson's disease.</a:t>
            </a:r>
          </a:p>
        </p:txBody>
      </p:sp>
    </p:spTree>
    <p:extLst>
      <p:ext uri="{BB962C8B-B14F-4D97-AF65-F5344CB8AC3E}">
        <p14:creationId xmlns:p14="http://schemas.microsoft.com/office/powerpoint/2010/main" val="2106510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196752"/>
            <a:ext cx="8229600" cy="5117200"/>
          </a:xfrm>
        </p:spPr>
        <p:txBody>
          <a:bodyPr>
            <a:normAutofit fontScale="92500" lnSpcReduction="20000"/>
          </a:bodyPr>
          <a:lstStyle/>
          <a:p>
            <a:pPr marL="109728" indent="0">
              <a:buNone/>
            </a:pPr>
            <a:r>
              <a:rPr lang="en-GB" b="1" dirty="0"/>
              <a:t>Treatment approaches for </a:t>
            </a:r>
            <a:r>
              <a:rPr lang="en-GB" b="1" dirty="0" err="1"/>
              <a:t>esophageal</a:t>
            </a:r>
            <a:r>
              <a:rPr lang="en-GB" b="1" dirty="0"/>
              <a:t> dysphagia may include</a:t>
            </a:r>
            <a:r>
              <a:rPr lang="en-GB" b="1" dirty="0" smtClean="0"/>
              <a:t>:</a:t>
            </a:r>
          </a:p>
          <a:p>
            <a:pPr marL="109728" indent="0">
              <a:buNone/>
            </a:pPr>
            <a:endParaRPr lang="en-GB" b="1" dirty="0"/>
          </a:p>
          <a:p>
            <a:pPr>
              <a:buFont typeface="Arial" panose="020B0604020202020204" pitchFamily="34" charset="0"/>
              <a:buChar char="•"/>
            </a:pPr>
            <a:r>
              <a:rPr lang="en-GB" b="1" dirty="0" err="1"/>
              <a:t>Esophageal</a:t>
            </a:r>
            <a:r>
              <a:rPr lang="en-GB" b="1" dirty="0"/>
              <a:t> dilation</a:t>
            </a:r>
            <a:r>
              <a:rPr lang="en-GB" dirty="0"/>
              <a:t>. For a tight </a:t>
            </a:r>
            <a:r>
              <a:rPr lang="en-GB" dirty="0" err="1"/>
              <a:t>esophageal</a:t>
            </a:r>
            <a:r>
              <a:rPr lang="en-GB" dirty="0"/>
              <a:t> sphincter (achalasia) or an </a:t>
            </a:r>
            <a:r>
              <a:rPr lang="en-GB" dirty="0" err="1"/>
              <a:t>esophageal</a:t>
            </a:r>
            <a:r>
              <a:rPr lang="en-GB" dirty="0"/>
              <a:t> stricture, an endoscope may be used with a special balloon attached to gently stretch and expand the width of the </a:t>
            </a:r>
            <a:r>
              <a:rPr lang="en-GB" dirty="0" err="1"/>
              <a:t>esophagus</a:t>
            </a:r>
            <a:r>
              <a:rPr lang="en-GB" dirty="0"/>
              <a:t> or pass a flexible tube or tubes to stretch the </a:t>
            </a:r>
            <a:r>
              <a:rPr lang="en-GB" dirty="0" err="1"/>
              <a:t>esophagus</a:t>
            </a:r>
            <a:r>
              <a:rPr lang="en-GB" dirty="0"/>
              <a:t> (dilation).</a:t>
            </a:r>
          </a:p>
          <a:p>
            <a:pPr>
              <a:buFont typeface="Arial" panose="020B0604020202020204" pitchFamily="34" charset="0"/>
              <a:buChar char="•"/>
            </a:pPr>
            <a:endParaRPr lang="en-GB" dirty="0"/>
          </a:p>
          <a:p>
            <a:pPr>
              <a:buFont typeface="Arial" panose="020B0604020202020204" pitchFamily="34" charset="0"/>
              <a:buChar char="•"/>
            </a:pPr>
            <a:r>
              <a:rPr lang="en-GB" b="1" dirty="0"/>
              <a:t>Surgery.</a:t>
            </a:r>
            <a:r>
              <a:rPr lang="en-GB" dirty="0"/>
              <a:t> For an </a:t>
            </a:r>
            <a:r>
              <a:rPr lang="en-GB" dirty="0" err="1"/>
              <a:t>esophageal</a:t>
            </a:r>
            <a:r>
              <a:rPr lang="en-GB" dirty="0"/>
              <a:t> </a:t>
            </a:r>
            <a:r>
              <a:rPr lang="en-GB" dirty="0" err="1"/>
              <a:t>tumor</a:t>
            </a:r>
            <a:r>
              <a:rPr lang="en-GB" dirty="0"/>
              <a:t>, achalasia or </a:t>
            </a:r>
            <a:r>
              <a:rPr lang="en-GB" dirty="0" err="1"/>
              <a:t>pharyngoesophageal</a:t>
            </a:r>
            <a:r>
              <a:rPr lang="en-GB" dirty="0"/>
              <a:t> diverticulum, the patient may need surgery to clear the </a:t>
            </a:r>
            <a:r>
              <a:rPr lang="en-GB" dirty="0" err="1"/>
              <a:t>esophageal</a:t>
            </a:r>
            <a:r>
              <a:rPr lang="en-GB" dirty="0"/>
              <a:t> path</a:t>
            </a:r>
            <a:r>
              <a:rPr lang="en-GB" dirty="0" smtClean="0"/>
              <a:t>.</a:t>
            </a:r>
          </a:p>
          <a:p>
            <a:pPr marL="109728" indent="0">
              <a:buNone/>
            </a:pPr>
            <a:endParaRPr lang="en-GB" dirty="0"/>
          </a:p>
          <a:p>
            <a:pPr>
              <a:buFont typeface="Arial" panose="020B0604020202020204" pitchFamily="34" charset="0"/>
              <a:buChar char="•"/>
            </a:pPr>
            <a:r>
              <a:rPr lang="en-GB" b="1" dirty="0"/>
              <a:t>Medications.</a:t>
            </a:r>
            <a:endParaRPr lang="en-US" b="1" dirty="0"/>
          </a:p>
        </p:txBody>
      </p:sp>
    </p:spTree>
    <p:extLst>
      <p:ext uri="{BB962C8B-B14F-4D97-AF65-F5344CB8AC3E}">
        <p14:creationId xmlns:p14="http://schemas.microsoft.com/office/powerpoint/2010/main" val="2635127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564904"/>
            <a:ext cx="8229600" cy="1066800"/>
          </a:xfrm>
        </p:spPr>
        <p:txBody>
          <a:bodyPr/>
          <a:lstStyle/>
          <a:p>
            <a:pPr algn="ctr"/>
            <a:r>
              <a:rPr lang="en-US" i="1" spc="20" dirty="0">
                <a:latin typeface="Britannic Bold" panose="020B0903060703020204" pitchFamily="34" charset="0"/>
                <a:cs typeface="Palatino Linotype"/>
              </a:rPr>
              <a:t>Thank</a:t>
            </a:r>
            <a:r>
              <a:rPr lang="en-US" i="1" spc="-145" dirty="0">
                <a:latin typeface="Britannic Bold" panose="020B0903060703020204" pitchFamily="34" charset="0"/>
                <a:cs typeface="Palatino Linotype"/>
              </a:rPr>
              <a:t> </a:t>
            </a:r>
            <a:r>
              <a:rPr lang="en-US" i="1" spc="-110" dirty="0">
                <a:latin typeface="Britannic Bold" panose="020B0903060703020204" pitchFamily="34" charset="0"/>
                <a:cs typeface="Palatino Linotype"/>
              </a:rPr>
              <a:t>you</a:t>
            </a:r>
            <a:endParaRPr lang="en-US" dirty="0"/>
          </a:p>
        </p:txBody>
      </p:sp>
    </p:spTree>
    <p:extLst>
      <p:ext uri="{BB962C8B-B14F-4D97-AF65-F5344CB8AC3E}">
        <p14:creationId xmlns:p14="http://schemas.microsoft.com/office/powerpoint/2010/main" val="116905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b="1" dirty="0"/>
              <a:t>Definition</a:t>
            </a:r>
            <a:endParaRPr lang="en-US" b="1" dirty="0"/>
          </a:p>
        </p:txBody>
      </p:sp>
      <p:sp>
        <p:nvSpPr>
          <p:cNvPr id="3" name="عنصر نائب للمحتوى 2"/>
          <p:cNvSpPr>
            <a:spLocks noGrp="1"/>
          </p:cNvSpPr>
          <p:nvPr>
            <p:ph idx="1"/>
          </p:nvPr>
        </p:nvSpPr>
        <p:spPr>
          <a:xfrm>
            <a:off x="467544" y="2060848"/>
            <a:ext cx="8229600" cy="4325112"/>
          </a:xfrm>
        </p:spPr>
        <p:txBody>
          <a:bodyPr>
            <a:normAutofit fontScale="92500" lnSpcReduction="20000"/>
          </a:bodyPr>
          <a:lstStyle/>
          <a:p>
            <a:pPr marL="126947" marR="5080">
              <a:lnSpc>
                <a:spcPct val="113900"/>
              </a:lnSpc>
              <a:spcBef>
                <a:spcPts val="100"/>
              </a:spcBef>
            </a:pPr>
            <a:r>
              <a:rPr lang="en-US" dirty="0"/>
              <a:t>Diﬃculty swallowing (dysphagia) means it takes more time and  eﬀort to move food or liquid from the mouth to the stomach.  Dysphagia may also be associated with pain. In some cases,  swallowing may be impossible.</a:t>
            </a:r>
          </a:p>
          <a:p>
            <a:pPr marL="0" marR="5080" indent="0">
              <a:lnSpc>
                <a:spcPct val="113900"/>
              </a:lnSpc>
              <a:spcBef>
                <a:spcPts val="100"/>
              </a:spcBef>
              <a:buNone/>
            </a:pPr>
            <a:endParaRPr lang="en-US" dirty="0"/>
          </a:p>
          <a:p>
            <a:pPr marL="126947" marR="5080">
              <a:lnSpc>
                <a:spcPct val="113900"/>
              </a:lnSpc>
              <a:spcBef>
                <a:spcPts val="100"/>
              </a:spcBef>
            </a:pPr>
            <a:r>
              <a:rPr lang="en-US" dirty="0"/>
              <a:t>Occasional diﬃculty swallowing, which may occur when eat  too fast or don’t chew food well enough, usually isn’t cause  for concern, persistent dysphagia may indicate a serious medical  condition requiring treatment.</a:t>
            </a:r>
          </a:p>
          <a:p>
            <a:endParaRPr lang="en-US" dirty="0"/>
          </a:p>
        </p:txBody>
      </p:sp>
    </p:spTree>
    <p:extLst>
      <p:ext uri="{BB962C8B-B14F-4D97-AF65-F5344CB8AC3E}">
        <p14:creationId xmlns:p14="http://schemas.microsoft.com/office/powerpoint/2010/main" val="1192857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1196752"/>
            <a:ext cx="9227368" cy="1066800"/>
          </a:xfrm>
        </p:spPr>
        <p:txBody>
          <a:bodyPr>
            <a:noAutofit/>
          </a:bodyPr>
          <a:lstStyle/>
          <a:p>
            <a:r>
              <a:rPr lang="en-GB" b="1" dirty="0"/>
              <a:t>Physiological process of swallowing : </a:t>
            </a:r>
            <a:br>
              <a:rPr lang="en-GB" b="1" dirty="0"/>
            </a:br>
            <a:endParaRPr lang="en-US" b="1" dirty="0"/>
          </a:p>
        </p:txBody>
      </p:sp>
      <p:sp>
        <p:nvSpPr>
          <p:cNvPr id="3" name="عنصر نائب للمحتوى 2"/>
          <p:cNvSpPr>
            <a:spLocks noGrp="1"/>
          </p:cNvSpPr>
          <p:nvPr>
            <p:ph idx="1"/>
          </p:nvPr>
        </p:nvSpPr>
        <p:spPr/>
        <p:txBody>
          <a:bodyPr>
            <a:normAutofit/>
          </a:bodyPr>
          <a:lstStyle/>
          <a:p>
            <a:pPr marL="624078" indent="-514350">
              <a:buFont typeface="+mj-lt"/>
              <a:buAutoNum type="arabicPeriod"/>
            </a:pPr>
            <a:r>
              <a:rPr lang="en-GB" b="1" dirty="0" smtClean="0"/>
              <a:t>Oral </a:t>
            </a:r>
            <a:r>
              <a:rPr lang="en-GB" b="1" dirty="0"/>
              <a:t>phase : </a:t>
            </a:r>
            <a:r>
              <a:rPr lang="en-GB" dirty="0"/>
              <a:t>Food bolus formation, number of process which result in food entering safely into the oropharynx. Nerve involved: Facial nerve, </a:t>
            </a:r>
            <a:r>
              <a:rPr lang="en-GB" dirty="0" smtClean="0"/>
              <a:t>trigeminal nerve </a:t>
            </a:r>
          </a:p>
          <a:p>
            <a:pPr marL="624078" indent="-514350">
              <a:buFont typeface="+mj-lt"/>
              <a:buAutoNum type="arabicPeriod"/>
            </a:pPr>
            <a:r>
              <a:rPr lang="en-GB" b="1" dirty="0" smtClean="0"/>
              <a:t>Pharyngeal </a:t>
            </a:r>
            <a:r>
              <a:rPr lang="en-GB" b="1" dirty="0"/>
              <a:t>phase :</a:t>
            </a:r>
            <a:r>
              <a:rPr lang="en-GB" dirty="0"/>
              <a:t> Tongue covers </a:t>
            </a:r>
            <a:r>
              <a:rPr lang="en-GB" dirty="0" smtClean="0"/>
              <a:t>the </a:t>
            </a:r>
            <a:r>
              <a:rPr lang="en-GB" dirty="0" err="1" smtClean="0"/>
              <a:t>oropharynx,Epiglottis</a:t>
            </a:r>
            <a:r>
              <a:rPr lang="en-GB" dirty="0" smtClean="0"/>
              <a:t> </a:t>
            </a:r>
            <a:r>
              <a:rPr lang="en-GB" dirty="0"/>
              <a:t>closes the </a:t>
            </a:r>
            <a:r>
              <a:rPr lang="en-GB" dirty="0" smtClean="0"/>
              <a:t>airway, </a:t>
            </a:r>
          </a:p>
          <a:p>
            <a:pPr marL="109728" indent="0">
              <a:buNone/>
            </a:pPr>
            <a:r>
              <a:rPr lang="en-GB" dirty="0"/>
              <a:t> </a:t>
            </a:r>
            <a:r>
              <a:rPr lang="en-GB" dirty="0" smtClean="0"/>
              <a:t>     Upper </a:t>
            </a:r>
            <a:r>
              <a:rPr lang="en-GB" dirty="0" err="1"/>
              <a:t>esophageal</a:t>
            </a:r>
            <a:r>
              <a:rPr lang="en-GB" dirty="0"/>
              <a:t> sphincter relaxes </a:t>
            </a:r>
            <a:r>
              <a:rPr lang="en-GB" dirty="0" smtClean="0"/>
              <a:t>allowing                                                    </a:t>
            </a:r>
            <a:r>
              <a:rPr lang="en-GB" dirty="0" smtClean="0">
                <a:solidFill>
                  <a:schemeClr val="bg1"/>
                </a:solidFill>
              </a:rPr>
              <a:t>…..</a:t>
            </a:r>
            <a:r>
              <a:rPr lang="en-GB" dirty="0" smtClean="0"/>
              <a:t>the </a:t>
            </a:r>
            <a:r>
              <a:rPr lang="en-GB" dirty="0"/>
              <a:t>food to move into the </a:t>
            </a:r>
            <a:r>
              <a:rPr lang="en-GB" dirty="0" err="1"/>
              <a:t>esophagus</a:t>
            </a:r>
            <a:r>
              <a:rPr lang="en-GB" dirty="0" smtClean="0"/>
              <a:t>.  </a:t>
            </a:r>
            <a:endParaRPr lang="en-GB" dirty="0"/>
          </a:p>
          <a:p>
            <a:pPr marL="109728" indent="0">
              <a:buNone/>
            </a:pPr>
            <a:r>
              <a:rPr lang="en-GB" dirty="0" smtClean="0"/>
              <a:t>      Nerve </a:t>
            </a:r>
            <a:r>
              <a:rPr lang="en-GB" dirty="0"/>
              <a:t>involved : glossopharyngeal nerve.</a:t>
            </a:r>
          </a:p>
          <a:p>
            <a:pPr marL="624078" indent="-514350">
              <a:buFont typeface="+mj-lt"/>
              <a:buAutoNum type="arabicPeriod"/>
            </a:pPr>
            <a:endParaRPr lang="en-GB" dirty="0"/>
          </a:p>
          <a:p>
            <a:pPr marL="624078" indent="-514350">
              <a:buFont typeface="+mj-lt"/>
              <a:buAutoNum type="arabicPeriod"/>
            </a:pPr>
            <a:endParaRPr lang="en-US" dirty="0"/>
          </a:p>
        </p:txBody>
      </p:sp>
    </p:spTree>
    <p:extLst>
      <p:ext uri="{BB962C8B-B14F-4D97-AF65-F5344CB8AC3E}">
        <p14:creationId xmlns:p14="http://schemas.microsoft.com/office/powerpoint/2010/main" val="3544533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a:xfrm>
            <a:off x="457200" y="2249424"/>
            <a:ext cx="8435280" cy="4325112"/>
          </a:xfrm>
        </p:spPr>
        <p:txBody>
          <a:bodyPr/>
          <a:lstStyle/>
          <a:p>
            <a:pPr marL="624078" indent="-514350">
              <a:buAutoNum type="arabicPeriod" startAt="3"/>
            </a:pPr>
            <a:r>
              <a:rPr lang="en-GB" b="1" dirty="0" err="1" smtClean="0"/>
              <a:t>Esophageal</a:t>
            </a:r>
            <a:r>
              <a:rPr lang="en-GB" b="1" dirty="0" smtClean="0"/>
              <a:t> </a:t>
            </a:r>
            <a:r>
              <a:rPr lang="en-GB" b="1" dirty="0"/>
              <a:t>phase</a:t>
            </a:r>
            <a:r>
              <a:rPr lang="en-GB" dirty="0"/>
              <a:t>: Lower </a:t>
            </a:r>
            <a:r>
              <a:rPr lang="en-GB" dirty="0" err="1"/>
              <a:t>esophageal</a:t>
            </a:r>
            <a:r>
              <a:rPr lang="en-GB" dirty="0"/>
              <a:t> </a:t>
            </a:r>
            <a:r>
              <a:rPr lang="en-GB" dirty="0" smtClean="0"/>
              <a:t>sphincter  relaxes </a:t>
            </a:r>
            <a:r>
              <a:rPr lang="en-GB" dirty="0"/>
              <a:t>to receive the bolus </a:t>
            </a:r>
          </a:p>
          <a:p>
            <a:pPr marL="109728" indent="0">
              <a:buNone/>
            </a:pPr>
            <a:r>
              <a:rPr lang="en-GB" dirty="0" smtClean="0"/>
              <a:t>      Nerve </a:t>
            </a:r>
            <a:r>
              <a:rPr lang="en-GB" dirty="0"/>
              <a:t>involved: </a:t>
            </a:r>
            <a:r>
              <a:rPr lang="en-GB" dirty="0" err="1"/>
              <a:t>vagus</a:t>
            </a:r>
            <a:r>
              <a:rPr lang="en-GB" dirty="0"/>
              <a:t> nerve.</a:t>
            </a:r>
          </a:p>
          <a:p>
            <a:endParaRPr lang="en-US" dirty="0"/>
          </a:p>
        </p:txBody>
      </p:sp>
    </p:spTree>
    <p:extLst>
      <p:ext uri="{BB962C8B-B14F-4D97-AF65-F5344CB8AC3E}">
        <p14:creationId xmlns:p14="http://schemas.microsoft.com/office/powerpoint/2010/main" val="3665396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a:t>Causes </a:t>
            </a:r>
            <a:r>
              <a:rPr lang="en-US" b="1" dirty="0" smtClean="0"/>
              <a:t>:</a:t>
            </a:r>
            <a:endParaRPr lang="en-US" b="1" dirty="0"/>
          </a:p>
        </p:txBody>
      </p:sp>
      <p:sp>
        <p:nvSpPr>
          <p:cNvPr id="3" name="عنصر نائب للمحتوى 2"/>
          <p:cNvSpPr>
            <a:spLocks noGrp="1"/>
          </p:cNvSpPr>
          <p:nvPr>
            <p:ph idx="1"/>
          </p:nvPr>
        </p:nvSpPr>
        <p:spPr>
          <a:xfrm>
            <a:off x="457200" y="2249424"/>
            <a:ext cx="8291264" cy="4491944"/>
          </a:xfrm>
        </p:spPr>
        <p:txBody>
          <a:bodyPr>
            <a:normAutofit fontScale="77500" lnSpcReduction="20000"/>
          </a:bodyPr>
          <a:lstStyle/>
          <a:p>
            <a:pPr marL="514350" marR="5080" indent="-514350">
              <a:lnSpc>
                <a:spcPct val="115199"/>
              </a:lnSpc>
              <a:spcBef>
                <a:spcPts val="1574"/>
              </a:spcBef>
              <a:buClr>
                <a:srgbClr val="000000"/>
              </a:buClr>
              <a:buFont typeface="+mj-lt"/>
              <a:buAutoNum type="arabicPeriod"/>
              <a:tabLst>
                <a:tab pos="362438" algn="l"/>
              </a:tabLst>
            </a:pPr>
            <a:r>
              <a:rPr lang="en-US" dirty="0"/>
              <a:t>A problem with the strength or coordination of the muscles required to  move material from the mouth to the stomach</a:t>
            </a:r>
          </a:p>
          <a:p>
            <a:pPr marL="514350" indent="-514350">
              <a:spcBef>
                <a:spcPts val="2101"/>
              </a:spcBef>
              <a:buClr>
                <a:srgbClr val="000000"/>
              </a:buClr>
              <a:buFont typeface="+mj-lt"/>
              <a:buAutoNum type="arabicPeriod"/>
              <a:tabLst>
                <a:tab pos="362438" algn="l"/>
              </a:tabLst>
            </a:pPr>
            <a:r>
              <a:rPr lang="en-US" dirty="0"/>
              <a:t>A fixed obstruction somewhere between the mouth and stomach</a:t>
            </a:r>
          </a:p>
          <a:p>
            <a:pPr marL="514350" indent="-514350">
              <a:spcBef>
                <a:spcPts val="2000"/>
              </a:spcBef>
              <a:buClr>
                <a:srgbClr val="000000"/>
              </a:buClr>
              <a:buFont typeface="+mj-lt"/>
              <a:buAutoNum type="arabicPeriod"/>
              <a:tabLst>
                <a:tab pos="362438" algn="l"/>
              </a:tabLst>
            </a:pPr>
            <a:r>
              <a:rPr lang="en-US" dirty="0"/>
              <a:t>Occasionally a combination of both </a:t>
            </a:r>
            <a:r>
              <a:rPr lang="en-US" dirty="0" smtClean="0"/>
              <a:t>processes</a:t>
            </a:r>
          </a:p>
          <a:p>
            <a:pPr marL="0" indent="0">
              <a:spcBef>
                <a:spcPts val="2000"/>
              </a:spcBef>
              <a:buClr>
                <a:srgbClr val="000000"/>
              </a:buClr>
              <a:buNone/>
              <a:tabLst>
                <a:tab pos="362438" algn="l"/>
              </a:tabLst>
            </a:pPr>
            <a:endParaRPr lang="en-US" dirty="0" smtClean="0"/>
          </a:p>
          <a:p>
            <a:pPr marL="514350" indent="-514350">
              <a:spcBef>
                <a:spcPts val="2000"/>
              </a:spcBef>
              <a:buClr>
                <a:srgbClr val="000000"/>
              </a:buClr>
              <a:buFont typeface="+mj-lt"/>
              <a:buAutoNum type="arabicPeriod"/>
              <a:tabLst>
                <a:tab pos="362438" algn="l"/>
              </a:tabLst>
            </a:pPr>
            <a:endParaRPr lang="en-US" dirty="0"/>
          </a:p>
          <a:p>
            <a:pPr marL="109728" indent="0">
              <a:buNone/>
            </a:pPr>
            <a:r>
              <a:rPr lang="en-GB" dirty="0" smtClean="0"/>
              <a:t>  NOTE**</a:t>
            </a:r>
          </a:p>
          <a:p>
            <a:r>
              <a:rPr lang="en-GB" dirty="0" smtClean="0"/>
              <a:t>Solid bolus need peristaltic waves to move.</a:t>
            </a:r>
          </a:p>
          <a:p>
            <a:r>
              <a:rPr lang="en-GB" dirty="0" smtClean="0"/>
              <a:t>Residual </a:t>
            </a:r>
            <a:r>
              <a:rPr lang="en-GB" dirty="0"/>
              <a:t>liquid bolus usually moved by gravity alone if the person is standing .</a:t>
            </a:r>
          </a:p>
          <a:p>
            <a:pPr marL="0" indent="0">
              <a:spcBef>
                <a:spcPts val="2000"/>
              </a:spcBef>
              <a:buClr>
                <a:srgbClr val="000000"/>
              </a:buClr>
              <a:buNone/>
              <a:tabLst>
                <a:tab pos="362438" algn="l"/>
              </a:tabLst>
            </a:pPr>
            <a:endParaRPr lang="en-US" dirty="0"/>
          </a:p>
          <a:p>
            <a:pPr marL="624078" indent="-514350">
              <a:buFont typeface="+mj-lt"/>
              <a:buAutoNum type="arabicPeriod"/>
            </a:pPr>
            <a:endParaRPr lang="en-US" dirty="0"/>
          </a:p>
        </p:txBody>
      </p:sp>
    </p:spTree>
    <p:extLst>
      <p:ext uri="{BB962C8B-B14F-4D97-AF65-F5344CB8AC3E}">
        <p14:creationId xmlns:p14="http://schemas.microsoft.com/office/powerpoint/2010/main" val="1372043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b="1" dirty="0"/>
              <a:t>Associated </a:t>
            </a:r>
            <a:r>
              <a:rPr lang="en-GB" b="1" dirty="0" smtClean="0"/>
              <a:t>Symptoms :</a:t>
            </a:r>
            <a:endParaRPr lang="en-US" b="1" dirty="0"/>
          </a:p>
        </p:txBody>
      </p:sp>
      <p:sp>
        <p:nvSpPr>
          <p:cNvPr id="5" name="عنصر نائب للمحتوى 4"/>
          <p:cNvSpPr>
            <a:spLocks noGrp="1"/>
          </p:cNvSpPr>
          <p:nvPr>
            <p:ph idx="1"/>
          </p:nvPr>
        </p:nvSpPr>
        <p:spPr/>
        <p:txBody>
          <a:bodyPr>
            <a:normAutofit fontScale="92500" lnSpcReduction="10000"/>
          </a:bodyPr>
          <a:lstStyle/>
          <a:p>
            <a:pPr marL="0" indent="0">
              <a:spcBef>
                <a:spcPts val="95"/>
              </a:spcBef>
              <a:buNone/>
            </a:pPr>
            <a:r>
              <a:rPr lang="en-US" b="1" dirty="0"/>
              <a:t> Signs and symptoms may include:</a:t>
            </a:r>
          </a:p>
          <a:p>
            <a:pPr>
              <a:spcBef>
                <a:spcPts val="20"/>
              </a:spcBef>
            </a:pPr>
            <a:endParaRPr lang="en-US" dirty="0"/>
          </a:p>
          <a:p>
            <a:pPr marL="469896" indent="-457200">
              <a:buClr>
                <a:srgbClr val="111111"/>
              </a:buClr>
              <a:tabLst>
                <a:tab pos="241202" algn="l"/>
              </a:tabLst>
            </a:pPr>
            <a:r>
              <a:rPr lang="en-US" dirty="0"/>
              <a:t>Having pain while swallowing (odynophagia) </a:t>
            </a:r>
          </a:p>
          <a:p>
            <a:pPr marL="469896" marR="206293" indent="-457200">
              <a:lnSpc>
                <a:spcPct val="112400"/>
              </a:lnSpc>
              <a:spcBef>
                <a:spcPts val="1200"/>
              </a:spcBef>
              <a:buClr>
                <a:srgbClr val="111111"/>
              </a:buClr>
              <a:tabLst>
                <a:tab pos="241202" algn="l"/>
              </a:tabLst>
            </a:pPr>
            <a:r>
              <a:rPr lang="en-US" dirty="0"/>
              <a:t>Having the sensation of food getting stuck in your throat or chest or behind your breastbone  (sternum)</a:t>
            </a:r>
          </a:p>
          <a:p>
            <a:pPr marL="469896" indent="-457200">
              <a:spcBef>
                <a:spcPts val="1520"/>
              </a:spcBef>
              <a:buClr>
                <a:srgbClr val="111111"/>
              </a:buClr>
              <a:tabLst>
                <a:tab pos="241202" algn="l"/>
              </a:tabLst>
            </a:pPr>
            <a:r>
              <a:rPr lang="en-US" dirty="0"/>
              <a:t>Drooling</a:t>
            </a:r>
          </a:p>
          <a:p>
            <a:pPr marL="469896" indent="-457200">
              <a:spcBef>
                <a:spcPts val="1520"/>
              </a:spcBef>
              <a:buClr>
                <a:srgbClr val="111111"/>
              </a:buClr>
              <a:tabLst>
                <a:tab pos="241202" algn="l"/>
              </a:tabLst>
            </a:pPr>
            <a:r>
              <a:rPr lang="en-US" dirty="0"/>
              <a:t>Being hoarse</a:t>
            </a:r>
          </a:p>
          <a:p>
            <a:pPr marL="469896" indent="-457200">
              <a:spcBef>
                <a:spcPts val="1520"/>
              </a:spcBef>
              <a:buClr>
                <a:srgbClr val="111111"/>
              </a:buClr>
              <a:tabLst>
                <a:tab pos="241202" algn="l"/>
              </a:tabLst>
            </a:pPr>
            <a:r>
              <a:rPr lang="en-US" dirty="0"/>
              <a:t>Bringing food back up (regurgitation)</a:t>
            </a:r>
          </a:p>
          <a:p>
            <a:endParaRPr lang="en-US" dirty="0"/>
          </a:p>
        </p:txBody>
      </p:sp>
    </p:spTree>
    <p:extLst>
      <p:ext uri="{BB962C8B-B14F-4D97-AF65-F5344CB8AC3E}">
        <p14:creationId xmlns:p14="http://schemas.microsoft.com/office/powerpoint/2010/main" val="770494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marL="241202" indent="-228506">
              <a:spcBef>
                <a:spcPts val="1520"/>
              </a:spcBef>
              <a:buClr>
                <a:srgbClr val="111111"/>
              </a:buClr>
              <a:tabLst>
                <a:tab pos="241202" algn="l"/>
              </a:tabLst>
            </a:pPr>
            <a:r>
              <a:rPr lang="en-US" dirty="0"/>
              <a:t>Having frequent heartburn</a:t>
            </a:r>
          </a:p>
          <a:p>
            <a:pPr marL="241202" indent="-228506">
              <a:spcBef>
                <a:spcPts val="1520"/>
              </a:spcBef>
              <a:buClr>
                <a:srgbClr val="111111"/>
              </a:buClr>
              <a:tabLst>
                <a:tab pos="241202" algn="l"/>
              </a:tabLst>
            </a:pPr>
            <a:r>
              <a:rPr lang="en-US" dirty="0"/>
              <a:t>Having food or stomach acid back up into your throat</a:t>
            </a:r>
          </a:p>
          <a:p>
            <a:pPr marL="241202" indent="-228506">
              <a:spcBef>
                <a:spcPts val="1620"/>
              </a:spcBef>
              <a:buClr>
                <a:srgbClr val="111111"/>
              </a:buClr>
              <a:tabLst>
                <a:tab pos="241202" algn="l"/>
              </a:tabLst>
            </a:pPr>
            <a:r>
              <a:rPr lang="en-US" dirty="0"/>
              <a:t>Unexpectedly losing weight</a:t>
            </a:r>
          </a:p>
          <a:p>
            <a:pPr marL="241202" indent="-228506">
              <a:spcBef>
                <a:spcPts val="1520"/>
              </a:spcBef>
              <a:buClr>
                <a:srgbClr val="111111"/>
              </a:buClr>
              <a:tabLst>
                <a:tab pos="241202" algn="l"/>
              </a:tabLst>
            </a:pPr>
            <a:r>
              <a:rPr lang="en-US" dirty="0"/>
              <a:t>Coughing or gagging when swallowing</a:t>
            </a:r>
          </a:p>
          <a:p>
            <a:pPr marL="241202" indent="-228506">
              <a:spcBef>
                <a:spcPts val="1520"/>
              </a:spcBef>
              <a:buClr>
                <a:srgbClr val="111111"/>
              </a:buClr>
              <a:tabLst>
                <a:tab pos="241202" algn="l"/>
              </a:tabLst>
            </a:pPr>
            <a:r>
              <a:rPr lang="en-US" dirty="0"/>
              <a:t>Having to cut food into smaller pieces or avoiding certain foods because of trouble swallowing</a:t>
            </a:r>
          </a:p>
        </p:txBody>
      </p:sp>
    </p:spTree>
    <p:extLst>
      <p:ext uri="{BB962C8B-B14F-4D97-AF65-F5344CB8AC3E}">
        <p14:creationId xmlns:p14="http://schemas.microsoft.com/office/powerpoint/2010/main" val="245239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b="1" dirty="0"/>
              <a:t>Classification of dysphagia </a:t>
            </a:r>
            <a:endParaRPr lang="en-US" b="1" dirty="0"/>
          </a:p>
        </p:txBody>
      </p:sp>
      <p:sp>
        <p:nvSpPr>
          <p:cNvPr id="4" name="object 5"/>
          <p:cNvSpPr txBox="1">
            <a:spLocks noGrp="1"/>
          </p:cNvSpPr>
          <p:nvPr>
            <p:ph idx="1"/>
          </p:nvPr>
        </p:nvSpPr>
        <p:spPr>
          <a:xfrm>
            <a:off x="457200" y="2249424"/>
            <a:ext cx="8229600" cy="1361911"/>
          </a:xfrm>
          <a:prstGeom prst="rect">
            <a:avLst/>
          </a:prstGeom>
        </p:spPr>
        <p:txBody>
          <a:bodyPr vert="horz" wrap="square" lIns="0" tIns="0" rIns="0" bIns="0" rtlCol="0">
            <a:spAutoFit/>
          </a:bodyPr>
          <a:lstStyle/>
          <a:p>
            <a:pPr marL="507789" indent="-495095">
              <a:lnSpc>
                <a:spcPts val="3639"/>
              </a:lnSpc>
              <a:buSzPct val="110344"/>
              <a:buAutoNum type="arabicPeriod"/>
              <a:tabLst>
                <a:tab pos="507789" algn="l"/>
              </a:tabLst>
            </a:pPr>
            <a:r>
              <a:rPr b="1" dirty="0"/>
              <a:t>Oropharyngeal Dysphagia</a:t>
            </a:r>
          </a:p>
          <a:p>
            <a:pPr>
              <a:spcBef>
                <a:spcPts val="46"/>
              </a:spcBef>
              <a:buAutoNum type="arabicPeriod"/>
            </a:pPr>
            <a:endParaRPr b="1" dirty="0"/>
          </a:p>
          <a:p>
            <a:pPr marL="507789" indent="-495095">
              <a:buSzPct val="110344"/>
              <a:buFont typeface="Palatino Linotype"/>
              <a:buAutoNum type="arabicPeriod"/>
              <a:tabLst>
                <a:tab pos="507158" algn="l"/>
                <a:tab pos="507789" algn="l"/>
              </a:tabLst>
            </a:pPr>
            <a:r>
              <a:rPr b="1" dirty="0"/>
              <a:t>Esophageal Dysphagia</a:t>
            </a:r>
          </a:p>
        </p:txBody>
      </p:sp>
    </p:spTree>
    <p:extLst>
      <p:ext uri="{BB962C8B-B14F-4D97-AF65-F5344CB8AC3E}">
        <p14:creationId xmlns:p14="http://schemas.microsoft.com/office/powerpoint/2010/main" val="38111622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85</TotalTime>
  <Words>932</Words>
  <Application>Microsoft Office PowerPoint</Application>
  <PresentationFormat>عرض على الشاشة (3:4)‏</PresentationFormat>
  <Paragraphs>130</Paragraphs>
  <Slides>24</Slides>
  <Notes>0</Notes>
  <HiddenSlides>0</HiddenSlides>
  <MMClips>0</MMClips>
  <ScaleCrop>false</ScaleCrop>
  <HeadingPairs>
    <vt:vector size="4" baseType="variant">
      <vt:variant>
        <vt:lpstr>نسق</vt:lpstr>
      </vt:variant>
      <vt:variant>
        <vt:i4>1</vt:i4>
      </vt:variant>
      <vt:variant>
        <vt:lpstr>عناوين الشرائح</vt:lpstr>
      </vt:variant>
      <vt:variant>
        <vt:i4>24</vt:i4>
      </vt:variant>
    </vt:vector>
  </HeadingPairs>
  <TitlesOfParts>
    <vt:vector size="25" baseType="lpstr">
      <vt:lpstr>حضري</vt:lpstr>
      <vt:lpstr>Dysphagia </vt:lpstr>
      <vt:lpstr>Content :</vt:lpstr>
      <vt:lpstr>Definition</vt:lpstr>
      <vt:lpstr>Physiological process of swallowing :  </vt:lpstr>
      <vt:lpstr>عرض تقديمي في PowerPoint</vt:lpstr>
      <vt:lpstr>Causes :</vt:lpstr>
      <vt:lpstr>Associated Symptoms :</vt:lpstr>
      <vt:lpstr>عرض تقديمي في PowerPoint</vt:lpstr>
      <vt:lpstr>Classification of dysphagia </vt:lpstr>
      <vt:lpstr>Oropharyngeal dysphagia</vt:lpstr>
      <vt:lpstr>عرض تقديمي في PowerPoint</vt:lpstr>
      <vt:lpstr>Causes of oropharyngeal dysphagia</vt:lpstr>
      <vt:lpstr>عرض تقديمي في PowerPoint</vt:lpstr>
      <vt:lpstr>Esophageal dysphagia</vt:lpstr>
      <vt:lpstr>Causes of esophageal dysphagia</vt:lpstr>
      <vt:lpstr>Structural (Mechanical) Disorders:</vt:lpstr>
      <vt:lpstr>عرض تقديمي في PowerPoint</vt:lpstr>
      <vt:lpstr>Risk factors for dysphagia:</vt:lpstr>
      <vt:lpstr>Complications:</vt:lpstr>
      <vt:lpstr>Diagnosis</vt:lpstr>
      <vt:lpstr>عرض تقديمي في PowerPoint</vt:lpstr>
      <vt:lpstr>Management </vt:lpstr>
      <vt:lpstr>عرض تقديمي في PowerPoint</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Dysphagia</dc:title>
  <dc:creator>user</dc:creator>
  <cp:lastModifiedBy>user</cp:lastModifiedBy>
  <cp:revision>10</cp:revision>
  <dcterms:created xsi:type="dcterms:W3CDTF">2023-03-27T11:10:03Z</dcterms:created>
  <dcterms:modified xsi:type="dcterms:W3CDTF">2023-03-27T13:10:22Z</dcterms:modified>
</cp:coreProperties>
</file>