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diagrams/data1.xml" ContentType="application/vnd.openxmlformats-officedocument.drawingml.diagramData+xml"/>
  <Override PartName="/ppt/presentation.xml" ContentType="application/vnd.openxmlformats-officedocument.presentationml.presentation.main+xml"/>
  <Override PartName="/ppt/slides/slide33.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34.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7.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diagrams/quickStyle1.xml" ContentType="application/vnd.openxmlformats-officedocument.drawingml.diagramStyle+xml"/>
  <Override PartName="/ppt/diagrams/colors1.xml" ContentType="application/vnd.openxmlformats-officedocument.drawingml.diagramColors+xml"/>
  <Override PartName="/ppt/diagrams/layout1.xml" ContentType="application/vnd.openxmlformats-officedocument.drawingml.diagramLayout+xml"/>
  <Override PartName="/ppt/diagrams/drawing1.xml" ContentType="application/vnd.ms-office.drawingml.diagramDrawing+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notesMasterIdLst>
    <p:notesMasterId r:id="rId36"/>
  </p:notesMasterIdLst>
  <p:sldIdLst>
    <p:sldId id="256" r:id="rId2"/>
    <p:sldId id="317" r:id="rId3"/>
    <p:sldId id="300" r:id="rId4"/>
    <p:sldId id="327" r:id="rId5"/>
    <p:sldId id="302" r:id="rId6"/>
    <p:sldId id="305" r:id="rId7"/>
    <p:sldId id="306" r:id="rId8"/>
    <p:sldId id="259" r:id="rId9"/>
    <p:sldId id="311" r:id="rId10"/>
    <p:sldId id="260" r:id="rId11"/>
    <p:sldId id="307" r:id="rId12"/>
    <p:sldId id="266" r:id="rId13"/>
    <p:sldId id="292" r:id="rId14"/>
    <p:sldId id="319" r:id="rId15"/>
    <p:sldId id="320" r:id="rId16"/>
    <p:sldId id="316" r:id="rId17"/>
    <p:sldId id="309" r:id="rId18"/>
    <p:sldId id="278" r:id="rId19"/>
    <p:sldId id="295" r:id="rId20"/>
    <p:sldId id="294" r:id="rId21"/>
    <p:sldId id="321" r:id="rId22"/>
    <p:sldId id="314" r:id="rId23"/>
    <p:sldId id="322" r:id="rId24"/>
    <p:sldId id="315" r:id="rId25"/>
    <p:sldId id="289" r:id="rId26"/>
    <p:sldId id="312" r:id="rId27"/>
    <p:sldId id="271" r:id="rId28"/>
    <p:sldId id="324" r:id="rId29"/>
    <p:sldId id="264" r:id="rId30"/>
    <p:sldId id="262" r:id="rId31"/>
    <p:sldId id="297" r:id="rId32"/>
    <p:sldId id="298" r:id="rId33"/>
    <p:sldId id="286" r:id="rId34"/>
    <p:sldId id="299"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58CF"/>
    <a:srgbClr val="F8FB85"/>
    <a:srgbClr val="FFFF66"/>
    <a:srgbClr val="08B83E"/>
    <a:srgbClr val="0A12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364" autoAdjust="0"/>
  </p:normalViewPr>
  <p:slideViewPr>
    <p:cSldViewPr>
      <p:cViewPr varScale="1">
        <p:scale>
          <a:sx n="68" d="100"/>
          <a:sy n="68" d="100"/>
        </p:scale>
        <p:origin x="720"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19A3B2-74FB-49FD-9693-0B14D2B2A764}" type="doc">
      <dgm:prSet loTypeId="urn:microsoft.com/office/officeart/2005/8/layout/hierarchy1" loCatId="hierarchy" qsTypeId="urn:microsoft.com/office/officeart/2005/8/quickstyle/simple3" qsCatId="simple" csTypeId="urn:microsoft.com/office/officeart/2005/8/colors/colorful1#1" csCatId="colorful" phldr="1"/>
      <dgm:spPr/>
      <dgm:t>
        <a:bodyPr/>
        <a:lstStyle/>
        <a:p>
          <a:endParaRPr lang="en-GB"/>
        </a:p>
      </dgm:t>
    </dgm:pt>
    <dgm:pt modelId="{A840F682-0B9C-4E77-BB81-ED824A057E64}">
      <dgm:prSet phldrT="[Text]" custT="1"/>
      <dgm:spPr/>
      <dgm:t>
        <a:bodyPr/>
        <a:lstStyle/>
        <a:p>
          <a:r>
            <a:rPr lang="en-GB" sz="2000" b="1" dirty="0" smtClean="0"/>
            <a:t>Health services are provided through</a:t>
          </a:r>
          <a:endParaRPr lang="en-GB" sz="2000" b="1" dirty="0"/>
        </a:p>
      </dgm:t>
    </dgm:pt>
    <dgm:pt modelId="{DAD3D35F-2C56-4201-B0D0-B68198A069AA}" type="parTrans" cxnId="{7BA299A9-AEA0-487F-92F1-1B231F933E4E}">
      <dgm:prSet/>
      <dgm:spPr/>
      <dgm:t>
        <a:bodyPr/>
        <a:lstStyle/>
        <a:p>
          <a:endParaRPr lang="en-GB"/>
        </a:p>
      </dgm:t>
    </dgm:pt>
    <dgm:pt modelId="{703312C0-E624-4CBA-A268-969A87C33556}" type="sibTrans" cxnId="{7BA299A9-AEA0-487F-92F1-1B231F933E4E}">
      <dgm:prSet/>
      <dgm:spPr/>
      <dgm:t>
        <a:bodyPr/>
        <a:lstStyle/>
        <a:p>
          <a:endParaRPr lang="en-GB"/>
        </a:p>
      </dgm:t>
    </dgm:pt>
    <dgm:pt modelId="{3450CA4C-35F2-4E3D-B722-8A764BC3BCC2}">
      <dgm:prSet phldrT="[Text]" custT="1"/>
      <dgm:spPr/>
      <dgm:t>
        <a:bodyPr/>
        <a:lstStyle/>
        <a:p>
          <a:r>
            <a:rPr lang="en-GB" sz="1600" b="1" dirty="0" smtClean="0">
              <a:solidFill>
                <a:srgbClr val="FF0000"/>
              </a:solidFill>
            </a:rPr>
            <a:t>Public sector</a:t>
          </a:r>
          <a:endParaRPr lang="en-GB" sz="1600" b="1" dirty="0">
            <a:solidFill>
              <a:srgbClr val="FF0000"/>
            </a:solidFill>
          </a:endParaRPr>
        </a:p>
      </dgm:t>
    </dgm:pt>
    <dgm:pt modelId="{63AAB17B-944F-4153-8C93-9888A319BFAC}" type="parTrans" cxnId="{9708BC4C-48D9-4E7E-A2C0-7F38CEE0AD62}">
      <dgm:prSet/>
      <dgm:spPr/>
      <dgm:t>
        <a:bodyPr/>
        <a:lstStyle/>
        <a:p>
          <a:endParaRPr lang="en-GB"/>
        </a:p>
      </dgm:t>
    </dgm:pt>
    <dgm:pt modelId="{C9D20441-609D-44F4-B5C0-85E3D1C977B2}" type="sibTrans" cxnId="{9708BC4C-48D9-4E7E-A2C0-7F38CEE0AD62}">
      <dgm:prSet/>
      <dgm:spPr/>
      <dgm:t>
        <a:bodyPr/>
        <a:lstStyle/>
        <a:p>
          <a:endParaRPr lang="en-GB"/>
        </a:p>
      </dgm:t>
    </dgm:pt>
    <dgm:pt modelId="{8A19BEDA-1B6E-4B69-9972-F863DEF7A784}">
      <dgm:prSet phldrT="[Text]" custT="1"/>
      <dgm:spPr>
        <a:scene3d>
          <a:camera prst="perspectiveFront"/>
          <a:lightRig rig="threePt" dir="t"/>
        </a:scene3d>
      </dgm:spPr>
      <dgm:t>
        <a:bodyPr vert="vert270"/>
        <a:lstStyle/>
        <a:p>
          <a:r>
            <a:rPr lang="en-GB" sz="1800" b="1" dirty="0" smtClean="0"/>
            <a:t>MOH</a:t>
          </a:r>
          <a:endParaRPr lang="en-GB" sz="1800" b="1" dirty="0"/>
        </a:p>
      </dgm:t>
    </dgm:pt>
    <dgm:pt modelId="{6D9E2A41-8431-4ABB-B8CC-48FB7EB1C68B}" type="parTrans" cxnId="{19EC80AF-10EF-42F2-B928-4EED63591110}">
      <dgm:prSet/>
      <dgm:spPr/>
      <dgm:t>
        <a:bodyPr/>
        <a:lstStyle/>
        <a:p>
          <a:endParaRPr lang="en-GB"/>
        </a:p>
      </dgm:t>
    </dgm:pt>
    <dgm:pt modelId="{792E30EA-7E46-44BB-A316-86054DF21C54}" type="sibTrans" cxnId="{19EC80AF-10EF-42F2-B928-4EED63591110}">
      <dgm:prSet/>
      <dgm:spPr/>
      <dgm:t>
        <a:bodyPr/>
        <a:lstStyle/>
        <a:p>
          <a:endParaRPr lang="en-GB"/>
        </a:p>
      </dgm:t>
    </dgm:pt>
    <dgm:pt modelId="{F9B07041-9482-4E49-9EB5-F7F740C5C4F8}">
      <dgm:prSet phldrT="[Text]" custT="1"/>
      <dgm:spPr/>
      <dgm:t>
        <a:bodyPr vert="vert270"/>
        <a:lstStyle/>
        <a:p>
          <a:r>
            <a:rPr lang="en-GB" sz="1800" b="1" dirty="0" smtClean="0"/>
            <a:t>RMS</a:t>
          </a:r>
          <a:endParaRPr lang="en-GB" sz="1800" b="1" dirty="0"/>
        </a:p>
      </dgm:t>
    </dgm:pt>
    <dgm:pt modelId="{DC9CD4B4-9A73-40D3-BCAC-74B7A3261CAB}" type="parTrans" cxnId="{7F13FDFC-A5A5-484C-A7E8-5E36A8C3D779}">
      <dgm:prSet/>
      <dgm:spPr/>
      <dgm:t>
        <a:bodyPr/>
        <a:lstStyle/>
        <a:p>
          <a:endParaRPr lang="en-GB"/>
        </a:p>
      </dgm:t>
    </dgm:pt>
    <dgm:pt modelId="{3CB18AD3-8E61-4991-A291-0D90C9DB8E77}" type="sibTrans" cxnId="{7F13FDFC-A5A5-484C-A7E8-5E36A8C3D779}">
      <dgm:prSet/>
      <dgm:spPr/>
      <dgm:t>
        <a:bodyPr/>
        <a:lstStyle/>
        <a:p>
          <a:endParaRPr lang="en-GB"/>
        </a:p>
      </dgm:t>
    </dgm:pt>
    <dgm:pt modelId="{59849F9E-EACC-4092-A1EC-D6144CFB89E4}">
      <dgm:prSet phldrT="[Text]" custT="1"/>
      <dgm:spPr/>
      <dgm:t>
        <a:bodyPr/>
        <a:lstStyle/>
        <a:p>
          <a:r>
            <a:rPr lang="en-GB" sz="1600" b="1" dirty="0" smtClean="0">
              <a:solidFill>
                <a:srgbClr val="FF0000"/>
              </a:solidFill>
            </a:rPr>
            <a:t>Private sector</a:t>
          </a:r>
          <a:endParaRPr lang="en-GB" sz="1600" b="1" dirty="0">
            <a:solidFill>
              <a:srgbClr val="FF0000"/>
            </a:solidFill>
          </a:endParaRPr>
        </a:p>
      </dgm:t>
    </dgm:pt>
    <dgm:pt modelId="{75D8F3D4-B0F5-4DCB-A1C1-1476ABDF6C54}" type="parTrans" cxnId="{B51E85A1-47E1-4F31-95DE-71034EAE1E85}">
      <dgm:prSet/>
      <dgm:spPr/>
      <dgm:t>
        <a:bodyPr/>
        <a:lstStyle/>
        <a:p>
          <a:endParaRPr lang="en-GB"/>
        </a:p>
      </dgm:t>
    </dgm:pt>
    <dgm:pt modelId="{4D0C73AB-897F-4B0E-AF3A-F0AFDEC6B6AF}" type="sibTrans" cxnId="{B51E85A1-47E1-4F31-95DE-71034EAE1E85}">
      <dgm:prSet/>
      <dgm:spPr/>
      <dgm:t>
        <a:bodyPr/>
        <a:lstStyle/>
        <a:p>
          <a:endParaRPr lang="en-GB"/>
        </a:p>
      </dgm:t>
    </dgm:pt>
    <dgm:pt modelId="{A16E3285-C7D3-40AB-BE39-F44F48732376}">
      <dgm:prSet phldrT="[Text]" custT="1"/>
      <dgm:spPr/>
      <dgm:t>
        <a:bodyPr vert="vert270"/>
        <a:lstStyle/>
        <a:p>
          <a:r>
            <a:rPr lang="en-GB" sz="1800" b="1" dirty="0" smtClean="0"/>
            <a:t>PHs</a:t>
          </a:r>
          <a:endParaRPr lang="en-GB" sz="1800" b="1" dirty="0"/>
        </a:p>
      </dgm:t>
    </dgm:pt>
    <dgm:pt modelId="{FAF37078-7629-44CA-B6FF-6556403E08BC}" type="parTrans" cxnId="{CDB17D10-E053-4E1B-BE05-D112A59206F2}">
      <dgm:prSet/>
      <dgm:spPr/>
      <dgm:t>
        <a:bodyPr/>
        <a:lstStyle/>
        <a:p>
          <a:endParaRPr lang="en-GB"/>
        </a:p>
      </dgm:t>
    </dgm:pt>
    <dgm:pt modelId="{51B0080F-EC99-4EE4-B6BD-6015006B1505}" type="sibTrans" cxnId="{CDB17D10-E053-4E1B-BE05-D112A59206F2}">
      <dgm:prSet/>
      <dgm:spPr/>
      <dgm:t>
        <a:bodyPr/>
        <a:lstStyle/>
        <a:p>
          <a:endParaRPr lang="en-GB"/>
        </a:p>
      </dgm:t>
    </dgm:pt>
    <dgm:pt modelId="{1BE3CAAE-EC39-4A1C-A7A6-B1FB0D502E55}">
      <dgm:prSet custT="1"/>
      <dgm:spPr/>
      <dgm:t>
        <a:bodyPr/>
        <a:lstStyle/>
        <a:p>
          <a:r>
            <a:rPr lang="en-GB" sz="1400" b="1" dirty="0" smtClean="0">
              <a:solidFill>
                <a:srgbClr val="FF0000"/>
              </a:solidFill>
            </a:rPr>
            <a:t>Non for Profit Organisations</a:t>
          </a:r>
          <a:endParaRPr lang="en-GB" sz="1400" b="1" dirty="0">
            <a:solidFill>
              <a:srgbClr val="FF0000"/>
            </a:solidFill>
          </a:endParaRPr>
        </a:p>
      </dgm:t>
    </dgm:pt>
    <dgm:pt modelId="{65BCC161-270E-4238-A6C7-937AB531DD37}" type="parTrans" cxnId="{AADA5070-9AAA-4EEA-A1BE-BFF975119EC7}">
      <dgm:prSet/>
      <dgm:spPr/>
      <dgm:t>
        <a:bodyPr/>
        <a:lstStyle/>
        <a:p>
          <a:endParaRPr lang="en-GB"/>
        </a:p>
      </dgm:t>
    </dgm:pt>
    <dgm:pt modelId="{E46142BB-2F41-4784-AD0C-AC72EFD94563}" type="sibTrans" cxnId="{AADA5070-9AAA-4EEA-A1BE-BFF975119EC7}">
      <dgm:prSet/>
      <dgm:spPr/>
      <dgm:t>
        <a:bodyPr/>
        <a:lstStyle/>
        <a:p>
          <a:endParaRPr lang="en-GB"/>
        </a:p>
      </dgm:t>
    </dgm:pt>
    <dgm:pt modelId="{E288867B-0BDA-48BF-BB15-ED75E91027DA}">
      <dgm:prSet custT="1"/>
      <dgm:spPr/>
      <dgm:t>
        <a:bodyPr vert="vert270"/>
        <a:lstStyle/>
        <a:p>
          <a:r>
            <a:rPr lang="en-GB" sz="1800" b="1" dirty="0" smtClean="0"/>
            <a:t>UHS</a:t>
          </a:r>
          <a:endParaRPr lang="en-GB" sz="1800" b="1" dirty="0"/>
        </a:p>
      </dgm:t>
    </dgm:pt>
    <dgm:pt modelId="{2ACDAFE4-69B3-40CA-98D4-518C1D1570BD}" type="parTrans" cxnId="{349D8EC2-433B-4365-8113-F9C71A6E6519}">
      <dgm:prSet/>
      <dgm:spPr/>
      <dgm:t>
        <a:bodyPr/>
        <a:lstStyle/>
        <a:p>
          <a:endParaRPr lang="en-GB"/>
        </a:p>
      </dgm:t>
    </dgm:pt>
    <dgm:pt modelId="{AD48F70D-EDBD-4CD7-8325-FA0E136AB9FD}" type="sibTrans" cxnId="{349D8EC2-433B-4365-8113-F9C71A6E6519}">
      <dgm:prSet/>
      <dgm:spPr/>
      <dgm:t>
        <a:bodyPr/>
        <a:lstStyle/>
        <a:p>
          <a:endParaRPr lang="en-GB"/>
        </a:p>
      </dgm:t>
    </dgm:pt>
    <dgm:pt modelId="{655AA303-5594-4765-B119-D3267E37C691}">
      <dgm:prSet custT="1"/>
      <dgm:spPr/>
      <dgm:t>
        <a:bodyPr vert="vert270"/>
        <a:lstStyle/>
        <a:p>
          <a:r>
            <a:rPr lang="en-GB" sz="1800" b="1" dirty="0" smtClean="0"/>
            <a:t>PCs</a:t>
          </a:r>
          <a:endParaRPr lang="en-GB" sz="1800" b="1" dirty="0"/>
        </a:p>
      </dgm:t>
    </dgm:pt>
    <dgm:pt modelId="{B353A252-3132-402D-B5DF-F5F0A73BBDD8}" type="parTrans" cxnId="{87076AF6-0AA0-484A-9458-8EE1DB0988E1}">
      <dgm:prSet/>
      <dgm:spPr/>
      <dgm:t>
        <a:bodyPr/>
        <a:lstStyle/>
        <a:p>
          <a:endParaRPr lang="en-GB"/>
        </a:p>
      </dgm:t>
    </dgm:pt>
    <dgm:pt modelId="{FE9516DD-861F-44E5-AF91-12B69B7D6844}" type="sibTrans" cxnId="{87076AF6-0AA0-484A-9458-8EE1DB0988E1}">
      <dgm:prSet/>
      <dgm:spPr/>
      <dgm:t>
        <a:bodyPr/>
        <a:lstStyle/>
        <a:p>
          <a:endParaRPr lang="en-GB"/>
        </a:p>
      </dgm:t>
    </dgm:pt>
    <dgm:pt modelId="{380C937C-7D6F-486C-BACC-A5BD391BD071}">
      <dgm:prSet custT="1"/>
      <dgm:spPr/>
      <dgm:t>
        <a:bodyPr vert="vert270"/>
        <a:lstStyle/>
        <a:p>
          <a:r>
            <a:rPr lang="en-GB" sz="1800" b="1" dirty="0" smtClean="0"/>
            <a:t>PCs</a:t>
          </a:r>
          <a:endParaRPr lang="en-GB" sz="1800" b="1" dirty="0"/>
        </a:p>
      </dgm:t>
    </dgm:pt>
    <dgm:pt modelId="{E1DB32AA-EA3D-407D-8592-1955E5F83922}" type="parTrans" cxnId="{B25703A6-8278-4292-BF78-9123930A6A5E}">
      <dgm:prSet/>
      <dgm:spPr/>
      <dgm:t>
        <a:bodyPr/>
        <a:lstStyle/>
        <a:p>
          <a:endParaRPr lang="en-GB"/>
        </a:p>
      </dgm:t>
    </dgm:pt>
    <dgm:pt modelId="{C6D4C378-D042-47CC-87C3-B1DB9414B2A4}" type="sibTrans" cxnId="{B25703A6-8278-4292-BF78-9123930A6A5E}">
      <dgm:prSet/>
      <dgm:spPr/>
      <dgm:t>
        <a:bodyPr/>
        <a:lstStyle/>
        <a:p>
          <a:endParaRPr lang="en-GB"/>
        </a:p>
      </dgm:t>
    </dgm:pt>
    <dgm:pt modelId="{C2579EA3-3956-48E8-B093-7F3FFC0C9899}">
      <dgm:prSet custT="1"/>
      <dgm:spPr/>
      <dgm:t>
        <a:bodyPr vert="vert270"/>
        <a:lstStyle/>
        <a:p>
          <a:r>
            <a:rPr lang="en-GB" sz="1600" b="1" dirty="0" smtClean="0"/>
            <a:t>UNRWA</a:t>
          </a:r>
          <a:endParaRPr lang="en-GB" sz="1600" b="1" dirty="0"/>
        </a:p>
      </dgm:t>
    </dgm:pt>
    <dgm:pt modelId="{A2CFB434-4924-4041-BC90-45EABB620035}" type="parTrans" cxnId="{B35626A7-A7BC-4B0F-946E-8179E3CF8F47}">
      <dgm:prSet/>
      <dgm:spPr/>
      <dgm:t>
        <a:bodyPr/>
        <a:lstStyle/>
        <a:p>
          <a:endParaRPr lang="en-GB"/>
        </a:p>
      </dgm:t>
    </dgm:pt>
    <dgm:pt modelId="{3C3A28D4-F1BD-4A28-B8A5-1661FF371365}" type="sibTrans" cxnId="{B35626A7-A7BC-4B0F-946E-8179E3CF8F47}">
      <dgm:prSet/>
      <dgm:spPr/>
      <dgm:t>
        <a:bodyPr/>
        <a:lstStyle/>
        <a:p>
          <a:endParaRPr lang="en-GB"/>
        </a:p>
      </dgm:t>
    </dgm:pt>
    <dgm:pt modelId="{DF7BEC38-0008-4464-BD63-D58B0F9DD522}">
      <dgm:prSet custT="1"/>
      <dgm:spPr/>
      <dgm:t>
        <a:bodyPr vert="vert270"/>
        <a:lstStyle/>
        <a:p>
          <a:r>
            <a:rPr lang="en-GB" sz="1600" b="1" dirty="0" smtClean="0"/>
            <a:t>KHCC</a:t>
          </a:r>
          <a:endParaRPr lang="en-GB" sz="1600" b="1" dirty="0"/>
        </a:p>
      </dgm:t>
    </dgm:pt>
    <dgm:pt modelId="{3F8EE855-D6B0-423C-8BE9-0A64BD6CFD5C}" type="parTrans" cxnId="{441333E2-D1A4-458B-8C1F-8B54424090D2}">
      <dgm:prSet/>
      <dgm:spPr/>
      <dgm:t>
        <a:bodyPr/>
        <a:lstStyle/>
        <a:p>
          <a:endParaRPr lang="en-GB"/>
        </a:p>
      </dgm:t>
    </dgm:pt>
    <dgm:pt modelId="{456E2782-582D-47F2-A99D-758C59032144}" type="sibTrans" cxnId="{441333E2-D1A4-458B-8C1F-8B54424090D2}">
      <dgm:prSet/>
      <dgm:spPr/>
      <dgm:t>
        <a:bodyPr/>
        <a:lstStyle/>
        <a:p>
          <a:endParaRPr lang="en-GB"/>
        </a:p>
      </dgm:t>
    </dgm:pt>
    <dgm:pt modelId="{0AE81A20-3ADA-4640-9EAF-6ED5A578F5EB}">
      <dgm:prSet custT="1"/>
      <dgm:spPr/>
      <dgm:t>
        <a:bodyPr vert="vert270"/>
        <a:lstStyle/>
        <a:p>
          <a:r>
            <a:rPr lang="en-GB" sz="1600" b="1" dirty="0" smtClean="0"/>
            <a:t>Charitable clinics</a:t>
          </a:r>
          <a:endParaRPr lang="en-GB" sz="1600" b="1" dirty="0"/>
        </a:p>
      </dgm:t>
    </dgm:pt>
    <dgm:pt modelId="{1F7F6427-B5AC-432C-887C-0DB7929006C5}" type="parTrans" cxnId="{0B89148F-0D4C-4FFF-811A-D92FFC51786F}">
      <dgm:prSet/>
      <dgm:spPr/>
      <dgm:t>
        <a:bodyPr/>
        <a:lstStyle/>
        <a:p>
          <a:endParaRPr lang="en-GB"/>
        </a:p>
      </dgm:t>
    </dgm:pt>
    <dgm:pt modelId="{AAA790E1-4BC2-4BC1-B0D5-C5112690C8A1}" type="sibTrans" cxnId="{0B89148F-0D4C-4FFF-811A-D92FFC51786F}">
      <dgm:prSet/>
      <dgm:spPr/>
      <dgm:t>
        <a:bodyPr/>
        <a:lstStyle/>
        <a:p>
          <a:endParaRPr lang="en-GB"/>
        </a:p>
      </dgm:t>
    </dgm:pt>
    <dgm:pt modelId="{565F6D52-4187-492A-963E-2F161BB96488}">
      <dgm:prSet/>
      <dgm:spPr/>
      <dgm:t>
        <a:bodyPr/>
        <a:lstStyle/>
        <a:p>
          <a:r>
            <a:rPr lang="en-GB" b="1" dirty="0" smtClean="0"/>
            <a:t>UNCHR</a:t>
          </a:r>
          <a:endParaRPr lang="en-GB" b="1" dirty="0"/>
        </a:p>
      </dgm:t>
    </dgm:pt>
    <dgm:pt modelId="{C2F3CEDA-6D6E-496E-AE1F-E0CFFBFDFC84}" type="parTrans" cxnId="{2CC326C8-2B43-4E3A-8EDE-8E2FDE4F819D}">
      <dgm:prSet/>
      <dgm:spPr/>
      <dgm:t>
        <a:bodyPr/>
        <a:lstStyle/>
        <a:p>
          <a:endParaRPr lang="en-GB"/>
        </a:p>
      </dgm:t>
    </dgm:pt>
    <dgm:pt modelId="{539EDB12-C095-4276-BC74-0A233C5D2B2E}" type="sibTrans" cxnId="{2CC326C8-2B43-4E3A-8EDE-8E2FDE4F819D}">
      <dgm:prSet/>
      <dgm:spPr/>
      <dgm:t>
        <a:bodyPr/>
        <a:lstStyle/>
        <a:p>
          <a:endParaRPr lang="en-GB"/>
        </a:p>
      </dgm:t>
    </dgm:pt>
    <dgm:pt modelId="{B3FF0D3F-3353-467B-B724-2971D0AC1696}">
      <dgm:prSet/>
      <dgm:spPr/>
      <dgm:t>
        <a:bodyPr/>
        <a:lstStyle/>
        <a:p>
          <a:r>
            <a:rPr lang="en-GB" b="1" dirty="0" smtClean="0"/>
            <a:t>NCDEG</a:t>
          </a:r>
          <a:endParaRPr lang="en-GB" dirty="0"/>
        </a:p>
      </dgm:t>
    </dgm:pt>
    <dgm:pt modelId="{4723915F-0D42-42A6-B099-9B566831FAE7}" type="parTrans" cxnId="{887053D6-7746-4C96-A3B9-3A5842E4CA5D}">
      <dgm:prSet/>
      <dgm:spPr/>
      <dgm:t>
        <a:bodyPr/>
        <a:lstStyle/>
        <a:p>
          <a:endParaRPr lang="en-GB"/>
        </a:p>
      </dgm:t>
    </dgm:pt>
    <dgm:pt modelId="{5D26C997-F7F1-495A-A304-C4259F41692D}" type="sibTrans" cxnId="{887053D6-7746-4C96-A3B9-3A5842E4CA5D}">
      <dgm:prSet/>
      <dgm:spPr/>
      <dgm:t>
        <a:bodyPr/>
        <a:lstStyle/>
        <a:p>
          <a:endParaRPr lang="en-GB"/>
        </a:p>
      </dgm:t>
    </dgm:pt>
    <dgm:pt modelId="{62264D30-271F-4978-A516-7FFD9794C806}" type="pres">
      <dgm:prSet presAssocID="{A219A3B2-74FB-49FD-9693-0B14D2B2A764}" presName="hierChild1" presStyleCnt="0">
        <dgm:presLayoutVars>
          <dgm:chPref val="1"/>
          <dgm:dir/>
          <dgm:animOne val="branch"/>
          <dgm:animLvl val="lvl"/>
          <dgm:resizeHandles/>
        </dgm:presLayoutVars>
      </dgm:prSet>
      <dgm:spPr/>
      <dgm:t>
        <a:bodyPr/>
        <a:lstStyle/>
        <a:p>
          <a:endParaRPr lang="en-US"/>
        </a:p>
      </dgm:t>
    </dgm:pt>
    <dgm:pt modelId="{5E5B15B0-062F-4164-B7AB-261692A717F0}" type="pres">
      <dgm:prSet presAssocID="{A840F682-0B9C-4E77-BB81-ED824A057E64}" presName="hierRoot1" presStyleCnt="0"/>
      <dgm:spPr/>
    </dgm:pt>
    <dgm:pt modelId="{32C8F281-03E5-448D-9294-1B9476934D48}" type="pres">
      <dgm:prSet presAssocID="{A840F682-0B9C-4E77-BB81-ED824A057E64}" presName="composite" presStyleCnt="0"/>
      <dgm:spPr/>
    </dgm:pt>
    <dgm:pt modelId="{2314D4A4-836D-4E3E-A6F0-2DA113AE0A14}" type="pres">
      <dgm:prSet presAssocID="{A840F682-0B9C-4E77-BB81-ED824A057E64}" presName="background" presStyleLbl="node0" presStyleIdx="0" presStyleCnt="1"/>
      <dgm:spPr/>
    </dgm:pt>
    <dgm:pt modelId="{2AB21529-E6F3-4600-90F0-BE539557B3D8}" type="pres">
      <dgm:prSet presAssocID="{A840F682-0B9C-4E77-BB81-ED824A057E64}" presName="text" presStyleLbl="fgAcc0" presStyleIdx="0" presStyleCnt="1" custScaleX="471623" custScaleY="158423" custLinFactNeighborX="1172" custLinFactNeighborY="-54510">
        <dgm:presLayoutVars>
          <dgm:chPref val="3"/>
        </dgm:presLayoutVars>
      </dgm:prSet>
      <dgm:spPr/>
      <dgm:t>
        <a:bodyPr/>
        <a:lstStyle/>
        <a:p>
          <a:endParaRPr lang="en-GB"/>
        </a:p>
      </dgm:t>
    </dgm:pt>
    <dgm:pt modelId="{E06A626B-ADED-4964-8D3F-7ECD95B046F9}" type="pres">
      <dgm:prSet presAssocID="{A840F682-0B9C-4E77-BB81-ED824A057E64}" presName="hierChild2" presStyleCnt="0"/>
      <dgm:spPr/>
    </dgm:pt>
    <dgm:pt modelId="{743EA585-7536-4DFC-9FC3-7FF41100F963}" type="pres">
      <dgm:prSet presAssocID="{63AAB17B-944F-4153-8C93-9888A319BFAC}" presName="Name10" presStyleLbl="parChTrans1D2" presStyleIdx="0" presStyleCnt="3"/>
      <dgm:spPr/>
      <dgm:t>
        <a:bodyPr/>
        <a:lstStyle/>
        <a:p>
          <a:endParaRPr lang="en-US"/>
        </a:p>
      </dgm:t>
    </dgm:pt>
    <dgm:pt modelId="{CE05636D-9B5C-4AE1-BCAE-1ECABB7C1970}" type="pres">
      <dgm:prSet presAssocID="{3450CA4C-35F2-4E3D-B722-8A764BC3BCC2}" presName="hierRoot2" presStyleCnt="0"/>
      <dgm:spPr/>
    </dgm:pt>
    <dgm:pt modelId="{E662EBF2-477B-46AF-A636-AF62B63F56F2}" type="pres">
      <dgm:prSet presAssocID="{3450CA4C-35F2-4E3D-B722-8A764BC3BCC2}" presName="composite2" presStyleCnt="0"/>
      <dgm:spPr/>
    </dgm:pt>
    <dgm:pt modelId="{5DB3C43D-03CE-400F-B9D5-94D61EA81720}" type="pres">
      <dgm:prSet presAssocID="{3450CA4C-35F2-4E3D-B722-8A764BC3BCC2}" presName="background2" presStyleLbl="node2" presStyleIdx="0" presStyleCnt="3"/>
      <dgm:spPr/>
    </dgm:pt>
    <dgm:pt modelId="{48721BE1-AA6D-4CD0-919E-587F5B8BA34E}" type="pres">
      <dgm:prSet presAssocID="{3450CA4C-35F2-4E3D-B722-8A764BC3BCC2}" presName="text2" presStyleLbl="fgAcc2" presStyleIdx="0" presStyleCnt="3">
        <dgm:presLayoutVars>
          <dgm:chPref val="3"/>
        </dgm:presLayoutVars>
      </dgm:prSet>
      <dgm:spPr/>
      <dgm:t>
        <a:bodyPr/>
        <a:lstStyle/>
        <a:p>
          <a:endParaRPr lang="en-US"/>
        </a:p>
      </dgm:t>
    </dgm:pt>
    <dgm:pt modelId="{CEBE4DE4-70AD-490F-9488-5F6EA64FF570}" type="pres">
      <dgm:prSet presAssocID="{3450CA4C-35F2-4E3D-B722-8A764BC3BCC2}" presName="hierChild3" presStyleCnt="0"/>
      <dgm:spPr/>
    </dgm:pt>
    <dgm:pt modelId="{82F94AC6-EA34-49EC-88E5-9847BC3521CB}" type="pres">
      <dgm:prSet presAssocID="{6D9E2A41-8431-4ABB-B8CC-48FB7EB1C68B}" presName="Name17" presStyleLbl="parChTrans1D3" presStyleIdx="0" presStyleCnt="11"/>
      <dgm:spPr/>
      <dgm:t>
        <a:bodyPr/>
        <a:lstStyle/>
        <a:p>
          <a:endParaRPr lang="en-US"/>
        </a:p>
      </dgm:t>
    </dgm:pt>
    <dgm:pt modelId="{BBCAE38C-AB63-49A9-B918-69FAF7E0E4F5}" type="pres">
      <dgm:prSet presAssocID="{8A19BEDA-1B6E-4B69-9972-F863DEF7A784}" presName="hierRoot3" presStyleCnt="0"/>
      <dgm:spPr/>
    </dgm:pt>
    <dgm:pt modelId="{CEECDE9D-4349-42B7-98E7-3DB62773B2E1}" type="pres">
      <dgm:prSet presAssocID="{8A19BEDA-1B6E-4B69-9972-F863DEF7A784}" presName="composite3" presStyleCnt="0"/>
      <dgm:spPr/>
    </dgm:pt>
    <dgm:pt modelId="{18E39F37-F3E0-4612-84FF-2DC1FB4FC546}" type="pres">
      <dgm:prSet presAssocID="{8A19BEDA-1B6E-4B69-9972-F863DEF7A784}" presName="background3" presStyleLbl="node3" presStyleIdx="0" presStyleCnt="11"/>
      <dgm:spPr/>
    </dgm:pt>
    <dgm:pt modelId="{E7876809-8132-4EB3-B00F-C80098D2594A}" type="pres">
      <dgm:prSet presAssocID="{8A19BEDA-1B6E-4B69-9972-F863DEF7A784}" presName="text3" presStyleLbl="fgAcc3" presStyleIdx="0" presStyleCnt="11" custScaleX="34953" custScaleY="126450" custLinFactNeighborX="-305" custLinFactNeighborY="-11955">
        <dgm:presLayoutVars>
          <dgm:chPref val="3"/>
        </dgm:presLayoutVars>
      </dgm:prSet>
      <dgm:spPr/>
      <dgm:t>
        <a:bodyPr/>
        <a:lstStyle/>
        <a:p>
          <a:endParaRPr lang="en-GB"/>
        </a:p>
      </dgm:t>
    </dgm:pt>
    <dgm:pt modelId="{A4C91E1D-AFDE-4419-98B2-63016D4CDC8C}" type="pres">
      <dgm:prSet presAssocID="{8A19BEDA-1B6E-4B69-9972-F863DEF7A784}" presName="hierChild4" presStyleCnt="0"/>
      <dgm:spPr/>
    </dgm:pt>
    <dgm:pt modelId="{678E29F7-9B25-44BE-88D6-0ED1C04B51F4}" type="pres">
      <dgm:prSet presAssocID="{DC9CD4B4-9A73-40D3-BCAC-74B7A3261CAB}" presName="Name17" presStyleLbl="parChTrans1D3" presStyleIdx="1" presStyleCnt="11"/>
      <dgm:spPr/>
      <dgm:t>
        <a:bodyPr/>
        <a:lstStyle/>
        <a:p>
          <a:endParaRPr lang="en-US"/>
        </a:p>
      </dgm:t>
    </dgm:pt>
    <dgm:pt modelId="{27FAA9BD-5FF3-412C-845E-0ED6B2180175}" type="pres">
      <dgm:prSet presAssocID="{F9B07041-9482-4E49-9EB5-F7F740C5C4F8}" presName="hierRoot3" presStyleCnt="0"/>
      <dgm:spPr/>
    </dgm:pt>
    <dgm:pt modelId="{D9F52B62-ACD6-4238-99D8-D6009A96F3E1}" type="pres">
      <dgm:prSet presAssocID="{F9B07041-9482-4E49-9EB5-F7F740C5C4F8}" presName="composite3" presStyleCnt="0"/>
      <dgm:spPr/>
    </dgm:pt>
    <dgm:pt modelId="{4B534941-403A-4AE7-814B-39C5C8B6ED84}" type="pres">
      <dgm:prSet presAssocID="{F9B07041-9482-4E49-9EB5-F7F740C5C4F8}" presName="background3" presStyleLbl="node3" presStyleIdx="1" presStyleCnt="11"/>
      <dgm:spPr/>
    </dgm:pt>
    <dgm:pt modelId="{7E459A28-C49C-46FE-9218-48FACE82E8FA}" type="pres">
      <dgm:prSet presAssocID="{F9B07041-9482-4E49-9EB5-F7F740C5C4F8}" presName="text3" presStyleLbl="fgAcc3" presStyleIdx="1" presStyleCnt="11" custScaleX="26109" custScaleY="122841">
        <dgm:presLayoutVars>
          <dgm:chPref val="3"/>
        </dgm:presLayoutVars>
      </dgm:prSet>
      <dgm:spPr/>
      <dgm:t>
        <a:bodyPr/>
        <a:lstStyle/>
        <a:p>
          <a:endParaRPr lang="en-GB"/>
        </a:p>
      </dgm:t>
    </dgm:pt>
    <dgm:pt modelId="{981FA123-4B55-404E-A308-706150E55589}" type="pres">
      <dgm:prSet presAssocID="{F9B07041-9482-4E49-9EB5-F7F740C5C4F8}" presName="hierChild4" presStyleCnt="0"/>
      <dgm:spPr/>
    </dgm:pt>
    <dgm:pt modelId="{51815626-DC34-4F76-996A-951AC97A0782}" type="pres">
      <dgm:prSet presAssocID="{2ACDAFE4-69B3-40CA-98D4-518C1D1570BD}" presName="Name17" presStyleLbl="parChTrans1D3" presStyleIdx="2" presStyleCnt="11"/>
      <dgm:spPr/>
      <dgm:t>
        <a:bodyPr/>
        <a:lstStyle/>
        <a:p>
          <a:endParaRPr lang="en-US"/>
        </a:p>
      </dgm:t>
    </dgm:pt>
    <dgm:pt modelId="{E7652A01-967B-4206-B0D6-09117C2B8B07}" type="pres">
      <dgm:prSet presAssocID="{E288867B-0BDA-48BF-BB15-ED75E91027DA}" presName="hierRoot3" presStyleCnt="0"/>
      <dgm:spPr/>
    </dgm:pt>
    <dgm:pt modelId="{3A7F2617-2906-4A47-B233-D5E96293E213}" type="pres">
      <dgm:prSet presAssocID="{E288867B-0BDA-48BF-BB15-ED75E91027DA}" presName="composite3" presStyleCnt="0"/>
      <dgm:spPr/>
    </dgm:pt>
    <dgm:pt modelId="{022613E8-6859-4F09-A166-98763CFB5A7F}" type="pres">
      <dgm:prSet presAssocID="{E288867B-0BDA-48BF-BB15-ED75E91027DA}" presName="background3" presStyleLbl="node3" presStyleIdx="2" presStyleCnt="11"/>
      <dgm:spPr/>
    </dgm:pt>
    <dgm:pt modelId="{CA7BA5F6-060D-4C85-9BDB-99E7C65CF296}" type="pres">
      <dgm:prSet presAssocID="{E288867B-0BDA-48BF-BB15-ED75E91027DA}" presName="text3" presStyleLbl="fgAcc3" presStyleIdx="2" presStyleCnt="11" custScaleX="35091" custScaleY="118973">
        <dgm:presLayoutVars>
          <dgm:chPref val="3"/>
        </dgm:presLayoutVars>
      </dgm:prSet>
      <dgm:spPr/>
      <dgm:t>
        <a:bodyPr/>
        <a:lstStyle/>
        <a:p>
          <a:endParaRPr lang="en-GB"/>
        </a:p>
      </dgm:t>
    </dgm:pt>
    <dgm:pt modelId="{D21C191F-5B37-4A9F-B86B-4EF288320975}" type="pres">
      <dgm:prSet presAssocID="{E288867B-0BDA-48BF-BB15-ED75E91027DA}" presName="hierChild4" presStyleCnt="0"/>
      <dgm:spPr/>
    </dgm:pt>
    <dgm:pt modelId="{DDDA1A25-20FB-424D-9E37-21C140BA6E27}" type="pres">
      <dgm:prSet presAssocID="{75D8F3D4-B0F5-4DCB-A1C1-1476ABDF6C54}" presName="Name10" presStyleLbl="parChTrans1D2" presStyleIdx="1" presStyleCnt="3"/>
      <dgm:spPr/>
      <dgm:t>
        <a:bodyPr/>
        <a:lstStyle/>
        <a:p>
          <a:endParaRPr lang="en-US"/>
        </a:p>
      </dgm:t>
    </dgm:pt>
    <dgm:pt modelId="{EC2928C3-4FA1-4BB7-878C-CE0F33CD20D3}" type="pres">
      <dgm:prSet presAssocID="{59849F9E-EACC-4092-A1EC-D6144CFB89E4}" presName="hierRoot2" presStyleCnt="0"/>
      <dgm:spPr/>
    </dgm:pt>
    <dgm:pt modelId="{C086F14B-E19B-4404-9DCD-0FF4AF63FF58}" type="pres">
      <dgm:prSet presAssocID="{59849F9E-EACC-4092-A1EC-D6144CFB89E4}" presName="composite2" presStyleCnt="0"/>
      <dgm:spPr/>
    </dgm:pt>
    <dgm:pt modelId="{91E89F82-7AE3-4818-9E36-CE8E8B8F4A8B}" type="pres">
      <dgm:prSet presAssocID="{59849F9E-EACC-4092-A1EC-D6144CFB89E4}" presName="background2" presStyleLbl="node2" presStyleIdx="1" presStyleCnt="3"/>
      <dgm:spPr/>
    </dgm:pt>
    <dgm:pt modelId="{FFCF5262-3FE3-400C-B127-40D2022EAA7B}" type="pres">
      <dgm:prSet presAssocID="{59849F9E-EACC-4092-A1EC-D6144CFB89E4}" presName="text2" presStyleLbl="fgAcc2" presStyleIdx="1" presStyleCnt="3" custLinFactNeighborX="45719" custLinFactNeighborY="1435">
        <dgm:presLayoutVars>
          <dgm:chPref val="3"/>
        </dgm:presLayoutVars>
      </dgm:prSet>
      <dgm:spPr/>
      <dgm:t>
        <a:bodyPr/>
        <a:lstStyle/>
        <a:p>
          <a:endParaRPr lang="en-US"/>
        </a:p>
      </dgm:t>
    </dgm:pt>
    <dgm:pt modelId="{45B94DC9-EB90-484A-AC5B-C627D427AC7D}" type="pres">
      <dgm:prSet presAssocID="{59849F9E-EACC-4092-A1EC-D6144CFB89E4}" presName="hierChild3" presStyleCnt="0"/>
      <dgm:spPr/>
    </dgm:pt>
    <dgm:pt modelId="{C8E181C8-7033-4948-9CA6-1DED5633196D}" type="pres">
      <dgm:prSet presAssocID="{FAF37078-7629-44CA-B6FF-6556403E08BC}" presName="Name17" presStyleLbl="parChTrans1D3" presStyleIdx="3" presStyleCnt="11"/>
      <dgm:spPr/>
      <dgm:t>
        <a:bodyPr/>
        <a:lstStyle/>
        <a:p>
          <a:endParaRPr lang="en-US"/>
        </a:p>
      </dgm:t>
    </dgm:pt>
    <dgm:pt modelId="{E555F1A0-A3A8-4972-8C84-CEA0DDC2F35D}" type="pres">
      <dgm:prSet presAssocID="{A16E3285-C7D3-40AB-BE39-F44F48732376}" presName="hierRoot3" presStyleCnt="0"/>
      <dgm:spPr/>
    </dgm:pt>
    <dgm:pt modelId="{0591C297-D80E-47E1-B156-C8A612F0FB20}" type="pres">
      <dgm:prSet presAssocID="{A16E3285-C7D3-40AB-BE39-F44F48732376}" presName="composite3" presStyleCnt="0"/>
      <dgm:spPr/>
    </dgm:pt>
    <dgm:pt modelId="{140C6BCF-4AB0-4D8E-B015-89735A9236A5}" type="pres">
      <dgm:prSet presAssocID="{A16E3285-C7D3-40AB-BE39-F44F48732376}" presName="background3" presStyleLbl="node3" presStyleIdx="3" presStyleCnt="11"/>
      <dgm:spPr/>
    </dgm:pt>
    <dgm:pt modelId="{987C4C06-7764-4447-8A6E-40E152ECD048}" type="pres">
      <dgm:prSet presAssocID="{A16E3285-C7D3-40AB-BE39-F44F48732376}" presName="text3" presStyleLbl="fgAcc3" presStyleIdx="3" presStyleCnt="11" custScaleX="43218" custScaleY="100458">
        <dgm:presLayoutVars>
          <dgm:chPref val="3"/>
        </dgm:presLayoutVars>
      </dgm:prSet>
      <dgm:spPr/>
      <dgm:t>
        <a:bodyPr/>
        <a:lstStyle/>
        <a:p>
          <a:endParaRPr lang="en-GB"/>
        </a:p>
      </dgm:t>
    </dgm:pt>
    <dgm:pt modelId="{9A55668A-748A-4E40-ACBA-B141E60E64A3}" type="pres">
      <dgm:prSet presAssocID="{A16E3285-C7D3-40AB-BE39-F44F48732376}" presName="hierChild4" presStyleCnt="0"/>
      <dgm:spPr/>
    </dgm:pt>
    <dgm:pt modelId="{30097670-3756-43F5-B2BD-2120F0425B84}" type="pres">
      <dgm:prSet presAssocID="{E1DB32AA-EA3D-407D-8592-1955E5F83922}" presName="Name17" presStyleLbl="parChTrans1D3" presStyleIdx="4" presStyleCnt="11"/>
      <dgm:spPr/>
      <dgm:t>
        <a:bodyPr/>
        <a:lstStyle/>
        <a:p>
          <a:endParaRPr lang="en-US"/>
        </a:p>
      </dgm:t>
    </dgm:pt>
    <dgm:pt modelId="{9C2FE979-705A-4DAF-A66B-0F27D1C3EE09}" type="pres">
      <dgm:prSet presAssocID="{380C937C-7D6F-486C-BACC-A5BD391BD071}" presName="hierRoot3" presStyleCnt="0"/>
      <dgm:spPr/>
    </dgm:pt>
    <dgm:pt modelId="{44C229BC-02BC-4F2F-BD5B-73AAB568FACF}" type="pres">
      <dgm:prSet presAssocID="{380C937C-7D6F-486C-BACC-A5BD391BD071}" presName="composite3" presStyleCnt="0"/>
      <dgm:spPr/>
    </dgm:pt>
    <dgm:pt modelId="{2FF8CA19-2825-4204-9A09-0AB3F723826B}" type="pres">
      <dgm:prSet presAssocID="{380C937C-7D6F-486C-BACC-A5BD391BD071}" presName="background3" presStyleLbl="node3" presStyleIdx="4" presStyleCnt="11"/>
      <dgm:spPr/>
    </dgm:pt>
    <dgm:pt modelId="{E2F4C2D0-6C74-4EE6-B0E4-EE5A926387CC}" type="pres">
      <dgm:prSet presAssocID="{380C937C-7D6F-486C-BACC-A5BD391BD071}" presName="text3" presStyleLbl="fgAcc3" presStyleIdx="4" presStyleCnt="11" custScaleX="36873">
        <dgm:presLayoutVars>
          <dgm:chPref val="3"/>
        </dgm:presLayoutVars>
      </dgm:prSet>
      <dgm:spPr/>
      <dgm:t>
        <a:bodyPr/>
        <a:lstStyle/>
        <a:p>
          <a:endParaRPr lang="en-GB"/>
        </a:p>
      </dgm:t>
    </dgm:pt>
    <dgm:pt modelId="{BDC087EA-F8D2-41B7-8E12-15A0D320E3B6}" type="pres">
      <dgm:prSet presAssocID="{380C937C-7D6F-486C-BACC-A5BD391BD071}" presName="hierChild4" presStyleCnt="0"/>
      <dgm:spPr/>
    </dgm:pt>
    <dgm:pt modelId="{0B76D65A-C1DC-4511-91F0-4ECBFF633B8D}" type="pres">
      <dgm:prSet presAssocID="{B353A252-3132-402D-B5DF-F5F0A73BBDD8}" presName="Name17" presStyleLbl="parChTrans1D3" presStyleIdx="5" presStyleCnt="11"/>
      <dgm:spPr/>
      <dgm:t>
        <a:bodyPr/>
        <a:lstStyle/>
        <a:p>
          <a:endParaRPr lang="en-US"/>
        </a:p>
      </dgm:t>
    </dgm:pt>
    <dgm:pt modelId="{14571112-DE13-4B8C-97C4-13328382AAFC}" type="pres">
      <dgm:prSet presAssocID="{655AA303-5594-4765-B119-D3267E37C691}" presName="hierRoot3" presStyleCnt="0"/>
      <dgm:spPr/>
    </dgm:pt>
    <dgm:pt modelId="{19BA057A-7864-4AEC-8DF5-149E71770F96}" type="pres">
      <dgm:prSet presAssocID="{655AA303-5594-4765-B119-D3267E37C691}" presName="composite3" presStyleCnt="0"/>
      <dgm:spPr/>
    </dgm:pt>
    <dgm:pt modelId="{A2745795-0908-4462-9027-EB507B282C09}" type="pres">
      <dgm:prSet presAssocID="{655AA303-5594-4765-B119-D3267E37C691}" presName="background3" presStyleLbl="node3" presStyleIdx="5" presStyleCnt="11"/>
      <dgm:spPr/>
    </dgm:pt>
    <dgm:pt modelId="{3DF9F6E9-EA12-4972-91F2-8EDC20F1A35F}" type="pres">
      <dgm:prSet presAssocID="{655AA303-5594-4765-B119-D3267E37C691}" presName="text3" presStyleLbl="fgAcc3" presStyleIdx="5" presStyleCnt="11" custScaleX="43488">
        <dgm:presLayoutVars>
          <dgm:chPref val="3"/>
        </dgm:presLayoutVars>
      </dgm:prSet>
      <dgm:spPr/>
      <dgm:t>
        <a:bodyPr/>
        <a:lstStyle/>
        <a:p>
          <a:endParaRPr lang="en-GB"/>
        </a:p>
      </dgm:t>
    </dgm:pt>
    <dgm:pt modelId="{AC3E005B-0ECB-429C-A46E-F9DD009A3658}" type="pres">
      <dgm:prSet presAssocID="{655AA303-5594-4765-B119-D3267E37C691}" presName="hierChild4" presStyleCnt="0"/>
      <dgm:spPr/>
    </dgm:pt>
    <dgm:pt modelId="{5F6E2178-C2A3-471C-9FB4-59B8DC0936F8}" type="pres">
      <dgm:prSet presAssocID="{65BCC161-270E-4238-A6C7-937AB531DD37}" presName="Name10" presStyleLbl="parChTrans1D2" presStyleIdx="2" presStyleCnt="3"/>
      <dgm:spPr/>
      <dgm:t>
        <a:bodyPr/>
        <a:lstStyle/>
        <a:p>
          <a:endParaRPr lang="en-US"/>
        </a:p>
      </dgm:t>
    </dgm:pt>
    <dgm:pt modelId="{491397AA-8929-4EBE-A45E-F50AD74CE98F}" type="pres">
      <dgm:prSet presAssocID="{1BE3CAAE-EC39-4A1C-A7A6-B1FB0D502E55}" presName="hierRoot2" presStyleCnt="0"/>
      <dgm:spPr/>
    </dgm:pt>
    <dgm:pt modelId="{4FBA19B6-4629-4E49-B767-CD41AEB72932}" type="pres">
      <dgm:prSet presAssocID="{1BE3CAAE-EC39-4A1C-A7A6-B1FB0D502E55}" presName="composite2" presStyleCnt="0"/>
      <dgm:spPr/>
    </dgm:pt>
    <dgm:pt modelId="{40796383-F41D-4666-BA0F-0B68C4306B56}" type="pres">
      <dgm:prSet presAssocID="{1BE3CAAE-EC39-4A1C-A7A6-B1FB0D502E55}" presName="background2" presStyleLbl="node2" presStyleIdx="2" presStyleCnt="3"/>
      <dgm:spPr/>
    </dgm:pt>
    <dgm:pt modelId="{9ABF822E-3BE5-4087-9CAC-71E39C168A27}" type="pres">
      <dgm:prSet presAssocID="{1BE3CAAE-EC39-4A1C-A7A6-B1FB0D502E55}" presName="text2" presStyleLbl="fgAcc2" presStyleIdx="2" presStyleCnt="3" custScaleX="136610">
        <dgm:presLayoutVars>
          <dgm:chPref val="3"/>
        </dgm:presLayoutVars>
      </dgm:prSet>
      <dgm:spPr/>
      <dgm:t>
        <a:bodyPr/>
        <a:lstStyle/>
        <a:p>
          <a:endParaRPr lang="en-US"/>
        </a:p>
      </dgm:t>
    </dgm:pt>
    <dgm:pt modelId="{32B947DB-A7B0-48E4-815E-3A29D8749111}" type="pres">
      <dgm:prSet presAssocID="{1BE3CAAE-EC39-4A1C-A7A6-B1FB0D502E55}" presName="hierChild3" presStyleCnt="0"/>
      <dgm:spPr/>
    </dgm:pt>
    <dgm:pt modelId="{9DD5794E-2733-4EE4-991B-9333D9D40975}" type="pres">
      <dgm:prSet presAssocID="{A2CFB434-4924-4041-BC90-45EABB620035}" presName="Name17" presStyleLbl="parChTrans1D3" presStyleIdx="6" presStyleCnt="11"/>
      <dgm:spPr/>
      <dgm:t>
        <a:bodyPr/>
        <a:lstStyle/>
        <a:p>
          <a:endParaRPr lang="en-US"/>
        </a:p>
      </dgm:t>
    </dgm:pt>
    <dgm:pt modelId="{572418BB-527E-4EDF-AC42-A690925124F9}" type="pres">
      <dgm:prSet presAssocID="{C2579EA3-3956-48E8-B093-7F3FFC0C9899}" presName="hierRoot3" presStyleCnt="0"/>
      <dgm:spPr/>
    </dgm:pt>
    <dgm:pt modelId="{732C4410-5671-4673-980D-A4DAE814CA63}" type="pres">
      <dgm:prSet presAssocID="{C2579EA3-3956-48E8-B093-7F3FFC0C9899}" presName="composite3" presStyleCnt="0"/>
      <dgm:spPr/>
    </dgm:pt>
    <dgm:pt modelId="{241124C6-210C-4672-B661-F19E36A51393}" type="pres">
      <dgm:prSet presAssocID="{C2579EA3-3956-48E8-B093-7F3FFC0C9899}" presName="background3" presStyleLbl="node3" presStyleIdx="6" presStyleCnt="11"/>
      <dgm:spPr/>
    </dgm:pt>
    <dgm:pt modelId="{76009888-2DF9-4EBC-B41B-D37D405D58D2}" type="pres">
      <dgm:prSet presAssocID="{C2579EA3-3956-48E8-B093-7F3FFC0C9899}" presName="text3" presStyleLbl="fgAcc3" presStyleIdx="6" presStyleCnt="11" custScaleX="55289" custScaleY="141720">
        <dgm:presLayoutVars>
          <dgm:chPref val="3"/>
        </dgm:presLayoutVars>
      </dgm:prSet>
      <dgm:spPr/>
      <dgm:t>
        <a:bodyPr/>
        <a:lstStyle/>
        <a:p>
          <a:endParaRPr lang="en-GB"/>
        </a:p>
      </dgm:t>
    </dgm:pt>
    <dgm:pt modelId="{184773DB-8A02-472B-9C21-6E8C14489A40}" type="pres">
      <dgm:prSet presAssocID="{C2579EA3-3956-48E8-B093-7F3FFC0C9899}" presName="hierChild4" presStyleCnt="0"/>
      <dgm:spPr/>
    </dgm:pt>
    <dgm:pt modelId="{CA281283-E59A-4572-94ED-410720524A18}" type="pres">
      <dgm:prSet presAssocID="{3F8EE855-D6B0-423C-8BE9-0A64BD6CFD5C}" presName="Name17" presStyleLbl="parChTrans1D3" presStyleIdx="7" presStyleCnt="11"/>
      <dgm:spPr/>
      <dgm:t>
        <a:bodyPr/>
        <a:lstStyle/>
        <a:p>
          <a:endParaRPr lang="en-US"/>
        </a:p>
      </dgm:t>
    </dgm:pt>
    <dgm:pt modelId="{6AA03079-B6EB-4BE3-8F0F-BB821F8B470D}" type="pres">
      <dgm:prSet presAssocID="{DF7BEC38-0008-4464-BD63-D58B0F9DD522}" presName="hierRoot3" presStyleCnt="0"/>
      <dgm:spPr/>
    </dgm:pt>
    <dgm:pt modelId="{12695DC5-CA97-48A5-9521-AEB92929C198}" type="pres">
      <dgm:prSet presAssocID="{DF7BEC38-0008-4464-BD63-D58B0F9DD522}" presName="composite3" presStyleCnt="0"/>
      <dgm:spPr/>
    </dgm:pt>
    <dgm:pt modelId="{55E02571-6FA4-4967-990F-4FD46FC8B4E9}" type="pres">
      <dgm:prSet presAssocID="{DF7BEC38-0008-4464-BD63-D58B0F9DD522}" presName="background3" presStyleLbl="node3" presStyleIdx="7" presStyleCnt="11"/>
      <dgm:spPr/>
    </dgm:pt>
    <dgm:pt modelId="{74DB9A13-7888-4D67-B433-6E4259BE8A79}" type="pres">
      <dgm:prSet presAssocID="{DF7BEC38-0008-4464-BD63-D58B0F9DD522}" presName="text3" presStyleLbl="fgAcc3" presStyleIdx="7" presStyleCnt="11" custScaleX="46873">
        <dgm:presLayoutVars>
          <dgm:chPref val="3"/>
        </dgm:presLayoutVars>
      </dgm:prSet>
      <dgm:spPr/>
      <dgm:t>
        <a:bodyPr/>
        <a:lstStyle/>
        <a:p>
          <a:endParaRPr lang="en-GB"/>
        </a:p>
      </dgm:t>
    </dgm:pt>
    <dgm:pt modelId="{025D472A-E4F4-42D4-A291-35ED11C2A236}" type="pres">
      <dgm:prSet presAssocID="{DF7BEC38-0008-4464-BD63-D58B0F9DD522}" presName="hierChild4" presStyleCnt="0"/>
      <dgm:spPr/>
    </dgm:pt>
    <dgm:pt modelId="{45FB8525-0C86-4EB2-8765-D8162C67937A}" type="pres">
      <dgm:prSet presAssocID="{1F7F6427-B5AC-432C-887C-0DB7929006C5}" presName="Name17" presStyleLbl="parChTrans1D3" presStyleIdx="8" presStyleCnt="11"/>
      <dgm:spPr/>
      <dgm:t>
        <a:bodyPr/>
        <a:lstStyle/>
        <a:p>
          <a:endParaRPr lang="en-US"/>
        </a:p>
      </dgm:t>
    </dgm:pt>
    <dgm:pt modelId="{DAA796FE-48B0-44E4-9D08-3F12543E1443}" type="pres">
      <dgm:prSet presAssocID="{0AE81A20-3ADA-4640-9EAF-6ED5A578F5EB}" presName="hierRoot3" presStyleCnt="0"/>
      <dgm:spPr/>
    </dgm:pt>
    <dgm:pt modelId="{1BD52E98-D43C-462C-A7DD-F96EF7C2555F}" type="pres">
      <dgm:prSet presAssocID="{0AE81A20-3ADA-4640-9EAF-6ED5A578F5EB}" presName="composite3" presStyleCnt="0"/>
      <dgm:spPr/>
    </dgm:pt>
    <dgm:pt modelId="{8182FE2F-5FDD-46B0-A638-2ED940AAA4B6}" type="pres">
      <dgm:prSet presAssocID="{0AE81A20-3ADA-4640-9EAF-6ED5A578F5EB}" presName="background3" presStyleLbl="node3" presStyleIdx="8" presStyleCnt="11"/>
      <dgm:spPr/>
    </dgm:pt>
    <dgm:pt modelId="{EB73579F-BF81-4A73-B601-0AA34BCB01E8}" type="pres">
      <dgm:prSet presAssocID="{0AE81A20-3ADA-4640-9EAF-6ED5A578F5EB}" presName="text3" presStyleLbl="fgAcc3" presStyleIdx="8" presStyleCnt="11" custScaleX="33792" custScaleY="191410">
        <dgm:presLayoutVars>
          <dgm:chPref val="3"/>
        </dgm:presLayoutVars>
      </dgm:prSet>
      <dgm:spPr/>
      <dgm:t>
        <a:bodyPr/>
        <a:lstStyle/>
        <a:p>
          <a:endParaRPr lang="en-GB"/>
        </a:p>
      </dgm:t>
    </dgm:pt>
    <dgm:pt modelId="{2A49C571-A7F0-4377-9BAE-6173B33520C1}" type="pres">
      <dgm:prSet presAssocID="{0AE81A20-3ADA-4640-9EAF-6ED5A578F5EB}" presName="hierChild4" presStyleCnt="0"/>
      <dgm:spPr/>
    </dgm:pt>
    <dgm:pt modelId="{B73D985D-84E1-4051-AD53-FB7B6A935B0E}" type="pres">
      <dgm:prSet presAssocID="{C2F3CEDA-6D6E-496E-AE1F-E0CFFBFDFC84}" presName="Name17" presStyleLbl="parChTrans1D3" presStyleIdx="9" presStyleCnt="11"/>
      <dgm:spPr/>
      <dgm:t>
        <a:bodyPr/>
        <a:lstStyle/>
        <a:p>
          <a:endParaRPr lang="en-US"/>
        </a:p>
      </dgm:t>
    </dgm:pt>
    <dgm:pt modelId="{258BD61B-2C24-4BEC-A9F5-35999B5AA4DD}" type="pres">
      <dgm:prSet presAssocID="{565F6D52-4187-492A-963E-2F161BB96488}" presName="hierRoot3" presStyleCnt="0"/>
      <dgm:spPr/>
    </dgm:pt>
    <dgm:pt modelId="{356A598A-D215-4330-BE59-6D597E69319B}" type="pres">
      <dgm:prSet presAssocID="{565F6D52-4187-492A-963E-2F161BB96488}" presName="composite3" presStyleCnt="0"/>
      <dgm:spPr/>
    </dgm:pt>
    <dgm:pt modelId="{A1AED7F5-4A46-43AE-97FB-E77126F23D11}" type="pres">
      <dgm:prSet presAssocID="{565F6D52-4187-492A-963E-2F161BB96488}" presName="background3" presStyleLbl="node3" presStyleIdx="9" presStyleCnt="11"/>
      <dgm:spPr/>
    </dgm:pt>
    <dgm:pt modelId="{99556D47-771C-467C-A965-121F414C218A}" type="pres">
      <dgm:prSet presAssocID="{565F6D52-4187-492A-963E-2F161BB96488}" presName="text3" presStyleLbl="fgAcc3" presStyleIdx="9" presStyleCnt="11" custAng="16200000" custLinFactNeighborX="-3266" custLinFactNeighborY="34071">
        <dgm:presLayoutVars>
          <dgm:chPref val="3"/>
        </dgm:presLayoutVars>
      </dgm:prSet>
      <dgm:spPr/>
      <dgm:t>
        <a:bodyPr/>
        <a:lstStyle/>
        <a:p>
          <a:endParaRPr lang="en-GB"/>
        </a:p>
      </dgm:t>
    </dgm:pt>
    <dgm:pt modelId="{34142F5D-E438-4AFE-9C61-42D7FAACFC3F}" type="pres">
      <dgm:prSet presAssocID="{565F6D52-4187-492A-963E-2F161BB96488}" presName="hierChild4" presStyleCnt="0"/>
      <dgm:spPr/>
    </dgm:pt>
    <dgm:pt modelId="{D54899A3-D50E-4684-8667-F32614FC5339}" type="pres">
      <dgm:prSet presAssocID="{4723915F-0D42-42A6-B099-9B566831FAE7}" presName="Name17" presStyleLbl="parChTrans1D3" presStyleIdx="10" presStyleCnt="11"/>
      <dgm:spPr/>
      <dgm:t>
        <a:bodyPr/>
        <a:lstStyle/>
        <a:p>
          <a:endParaRPr lang="en-US"/>
        </a:p>
      </dgm:t>
    </dgm:pt>
    <dgm:pt modelId="{49435501-3076-482F-9F7A-0C1E254F390A}" type="pres">
      <dgm:prSet presAssocID="{B3FF0D3F-3353-467B-B724-2971D0AC1696}" presName="hierRoot3" presStyleCnt="0"/>
      <dgm:spPr/>
    </dgm:pt>
    <dgm:pt modelId="{671BA92C-430C-46AE-92BC-D2488753FDB0}" type="pres">
      <dgm:prSet presAssocID="{B3FF0D3F-3353-467B-B724-2971D0AC1696}" presName="composite3" presStyleCnt="0"/>
      <dgm:spPr/>
    </dgm:pt>
    <dgm:pt modelId="{59F0B2FE-73F6-4E96-80C1-C5279C664DA7}" type="pres">
      <dgm:prSet presAssocID="{B3FF0D3F-3353-467B-B724-2971D0AC1696}" presName="background3" presStyleLbl="node3" presStyleIdx="10" presStyleCnt="11"/>
      <dgm:spPr/>
    </dgm:pt>
    <dgm:pt modelId="{53B58BC4-2338-4300-ACB8-127BAC949B10}" type="pres">
      <dgm:prSet presAssocID="{B3FF0D3F-3353-467B-B724-2971D0AC1696}" presName="text3" presStyleLbl="fgAcc3" presStyleIdx="10" presStyleCnt="11" custAng="16200000" custScaleX="72688" custScaleY="56718" custLinFactNeighborX="-15333" custLinFactNeighborY="31930">
        <dgm:presLayoutVars>
          <dgm:chPref val="3"/>
        </dgm:presLayoutVars>
      </dgm:prSet>
      <dgm:spPr/>
      <dgm:t>
        <a:bodyPr/>
        <a:lstStyle/>
        <a:p>
          <a:endParaRPr lang="en-GB"/>
        </a:p>
      </dgm:t>
    </dgm:pt>
    <dgm:pt modelId="{8136DE4E-23C2-45BA-A4EE-532A7C43FAB6}" type="pres">
      <dgm:prSet presAssocID="{B3FF0D3F-3353-467B-B724-2971D0AC1696}" presName="hierChild4" presStyleCnt="0"/>
      <dgm:spPr/>
    </dgm:pt>
  </dgm:ptLst>
  <dgm:cxnLst>
    <dgm:cxn modelId="{F307330C-0128-45CB-BD71-079AA7202BBA}" type="presOf" srcId="{1BE3CAAE-EC39-4A1C-A7A6-B1FB0D502E55}" destId="{9ABF822E-3BE5-4087-9CAC-71E39C168A27}" srcOrd="0" destOrd="0" presId="urn:microsoft.com/office/officeart/2005/8/layout/hierarchy1"/>
    <dgm:cxn modelId="{7BA299A9-AEA0-487F-92F1-1B231F933E4E}" srcId="{A219A3B2-74FB-49FD-9693-0B14D2B2A764}" destId="{A840F682-0B9C-4E77-BB81-ED824A057E64}" srcOrd="0" destOrd="0" parTransId="{DAD3D35F-2C56-4201-B0D0-B68198A069AA}" sibTransId="{703312C0-E624-4CBA-A268-969A87C33556}"/>
    <dgm:cxn modelId="{A7894A6E-B212-4C2C-AD9A-193D27533E4A}" type="presOf" srcId="{E288867B-0BDA-48BF-BB15-ED75E91027DA}" destId="{CA7BA5F6-060D-4C85-9BDB-99E7C65CF296}" srcOrd="0" destOrd="0" presId="urn:microsoft.com/office/officeart/2005/8/layout/hierarchy1"/>
    <dgm:cxn modelId="{5C0336D1-3B7D-4D34-826A-243CDAEAF898}" type="presOf" srcId="{3F8EE855-D6B0-423C-8BE9-0A64BD6CFD5C}" destId="{CA281283-E59A-4572-94ED-410720524A18}" srcOrd="0" destOrd="0" presId="urn:microsoft.com/office/officeart/2005/8/layout/hierarchy1"/>
    <dgm:cxn modelId="{8EB315AF-7884-4BFB-8593-489D740582A4}" type="presOf" srcId="{C2579EA3-3956-48E8-B093-7F3FFC0C9899}" destId="{76009888-2DF9-4EBC-B41B-D37D405D58D2}" srcOrd="0" destOrd="0" presId="urn:microsoft.com/office/officeart/2005/8/layout/hierarchy1"/>
    <dgm:cxn modelId="{19EC80AF-10EF-42F2-B928-4EED63591110}" srcId="{3450CA4C-35F2-4E3D-B722-8A764BC3BCC2}" destId="{8A19BEDA-1B6E-4B69-9972-F863DEF7A784}" srcOrd="0" destOrd="0" parTransId="{6D9E2A41-8431-4ABB-B8CC-48FB7EB1C68B}" sibTransId="{792E30EA-7E46-44BB-A316-86054DF21C54}"/>
    <dgm:cxn modelId="{B35626A7-A7BC-4B0F-946E-8179E3CF8F47}" srcId="{1BE3CAAE-EC39-4A1C-A7A6-B1FB0D502E55}" destId="{C2579EA3-3956-48E8-B093-7F3FFC0C9899}" srcOrd="0" destOrd="0" parTransId="{A2CFB434-4924-4041-BC90-45EABB620035}" sibTransId="{3C3A28D4-F1BD-4A28-B8A5-1661FF371365}"/>
    <dgm:cxn modelId="{8E7BF621-CB0D-49BD-9883-8493528CC657}" type="presOf" srcId="{2ACDAFE4-69B3-40CA-98D4-518C1D1570BD}" destId="{51815626-DC34-4F76-996A-951AC97A0782}" srcOrd="0" destOrd="0" presId="urn:microsoft.com/office/officeart/2005/8/layout/hierarchy1"/>
    <dgm:cxn modelId="{EDE80B5E-4E29-4A90-84F0-A82B32FACF3C}" type="presOf" srcId="{1F7F6427-B5AC-432C-887C-0DB7929006C5}" destId="{45FB8525-0C86-4EB2-8765-D8162C67937A}" srcOrd="0" destOrd="0" presId="urn:microsoft.com/office/officeart/2005/8/layout/hierarchy1"/>
    <dgm:cxn modelId="{1327C98E-C74C-441B-A8C5-00B7F6BA85D2}" type="presOf" srcId="{A840F682-0B9C-4E77-BB81-ED824A057E64}" destId="{2AB21529-E6F3-4600-90F0-BE539557B3D8}" srcOrd="0" destOrd="0" presId="urn:microsoft.com/office/officeart/2005/8/layout/hierarchy1"/>
    <dgm:cxn modelId="{5F926F07-F4C5-49C0-8A45-3AD394C42EE6}" type="presOf" srcId="{F9B07041-9482-4E49-9EB5-F7F740C5C4F8}" destId="{7E459A28-C49C-46FE-9218-48FACE82E8FA}" srcOrd="0" destOrd="0" presId="urn:microsoft.com/office/officeart/2005/8/layout/hierarchy1"/>
    <dgm:cxn modelId="{050CF907-F8D7-4E83-9E15-E22D88FA09DC}" type="presOf" srcId="{0AE81A20-3ADA-4640-9EAF-6ED5A578F5EB}" destId="{EB73579F-BF81-4A73-B601-0AA34BCB01E8}" srcOrd="0" destOrd="0" presId="urn:microsoft.com/office/officeart/2005/8/layout/hierarchy1"/>
    <dgm:cxn modelId="{B51E85A1-47E1-4F31-95DE-71034EAE1E85}" srcId="{A840F682-0B9C-4E77-BB81-ED824A057E64}" destId="{59849F9E-EACC-4092-A1EC-D6144CFB89E4}" srcOrd="1" destOrd="0" parTransId="{75D8F3D4-B0F5-4DCB-A1C1-1476ABDF6C54}" sibTransId="{4D0C73AB-897F-4B0E-AF3A-F0AFDEC6B6AF}"/>
    <dgm:cxn modelId="{6FF73FA3-CE4C-4EE5-BBAF-2F4DDD3BCFC1}" type="presOf" srcId="{3450CA4C-35F2-4E3D-B722-8A764BC3BCC2}" destId="{48721BE1-AA6D-4CD0-919E-587F5B8BA34E}" srcOrd="0" destOrd="0" presId="urn:microsoft.com/office/officeart/2005/8/layout/hierarchy1"/>
    <dgm:cxn modelId="{0B89148F-0D4C-4FFF-811A-D92FFC51786F}" srcId="{1BE3CAAE-EC39-4A1C-A7A6-B1FB0D502E55}" destId="{0AE81A20-3ADA-4640-9EAF-6ED5A578F5EB}" srcOrd="2" destOrd="0" parTransId="{1F7F6427-B5AC-432C-887C-0DB7929006C5}" sibTransId="{AAA790E1-4BC2-4BC1-B0D5-C5112690C8A1}"/>
    <dgm:cxn modelId="{1C3998F1-4C17-493A-9401-B9ED0DDB7F6D}" type="presOf" srcId="{E1DB32AA-EA3D-407D-8592-1955E5F83922}" destId="{30097670-3756-43F5-B2BD-2120F0425B84}" srcOrd="0" destOrd="0" presId="urn:microsoft.com/office/officeart/2005/8/layout/hierarchy1"/>
    <dgm:cxn modelId="{250EDD43-4832-401C-A5DB-6F98493E2500}" type="presOf" srcId="{75D8F3D4-B0F5-4DCB-A1C1-1476ABDF6C54}" destId="{DDDA1A25-20FB-424D-9E37-21C140BA6E27}" srcOrd="0" destOrd="0" presId="urn:microsoft.com/office/officeart/2005/8/layout/hierarchy1"/>
    <dgm:cxn modelId="{594B9138-87AE-4B8C-8814-DAFA9D8D5016}" type="presOf" srcId="{4723915F-0D42-42A6-B099-9B566831FAE7}" destId="{D54899A3-D50E-4684-8667-F32614FC5339}" srcOrd="0" destOrd="0" presId="urn:microsoft.com/office/officeart/2005/8/layout/hierarchy1"/>
    <dgm:cxn modelId="{887053D6-7746-4C96-A3B9-3A5842E4CA5D}" srcId="{1BE3CAAE-EC39-4A1C-A7A6-B1FB0D502E55}" destId="{B3FF0D3F-3353-467B-B724-2971D0AC1696}" srcOrd="4" destOrd="0" parTransId="{4723915F-0D42-42A6-B099-9B566831FAE7}" sibTransId="{5D26C997-F7F1-495A-A304-C4259F41692D}"/>
    <dgm:cxn modelId="{689F854F-50A3-43EB-B985-5CB178B9F3D3}" type="presOf" srcId="{B353A252-3132-402D-B5DF-F5F0A73BBDD8}" destId="{0B76D65A-C1DC-4511-91F0-4ECBFF633B8D}" srcOrd="0" destOrd="0" presId="urn:microsoft.com/office/officeart/2005/8/layout/hierarchy1"/>
    <dgm:cxn modelId="{349D8EC2-433B-4365-8113-F9C71A6E6519}" srcId="{3450CA4C-35F2-4E3D-B722-8A764BC3BCC2}" destId="{E288867B-0BDA-48BF-BB15-ED75E91027DA}" srcOrd="2" destOrd="0" parTransId="{2ACDAFE4-69B3-40CA-98D4-518C1D1570BD}" sibTransId="{AD48F70D-EDBD-4CD7-8325-FA0E136AB9FD}"/>
    <dgm:cxn modelId="{422FA1CD-DB22-419F-A436-8F5ADBC7A98E}" type="presOf" srcId="{655AA303-5594-4765-B119-D3267E37C691}" destId="{3DF9F6E9-EA12-4972-91F2-8EDC20F1A35F}" srcOrd="0" destOrd="0" presId="urn:microsoft.com/office/officeart/2005/8/layout/hierarchy1"/>
    <dgm:cxn modelId="{EF80457B-BCB1-449C-B0AA-091C97AA807A}" type="presOf" srcId="{C2F3CEDA-6D6E-496E-AE1F-E0CFFBFDFC84}" destId="{B73D985D-84E1-4051-AD53-FB7B6A935B0E}" srcOrd="0" destOrd="0" presId="urn:microsoft.com/office/officeart/2005/8/layout/hierarchy1"/>
    <dgm:cxn modelId="{1EF09E5F-3E69-4FA9-97E3-2399AB1AC869}" type="presOf" srcId="{6D9E2A41-8431-4ABB-B8CC-48FB7EB1C68B}" destId="{82F94AC6-EA34-49EC-88E5-9847BC3521CB}" srcOrd="0" destOrd="0" presId="urn:microsoft.com/office/officeart/2005/8/layout/hierarchy1"/>
    <dgm:cxn modelId="{441333E2-D1A4-458B-8C1F-8B54424090D2}" srcId="{1BE3CAAE-EC39-4A1C-A7A6-B1FB0D502E55}" destId="{DF7BEC38-0008-4464-BD63-D58B0F9DD522}" srcOrd="1" destOrd="0" parTransId="{3F8EE855-D6B0-423C-8BE9-0A64BD6CFD5C}" sibTransId="{456E2782-582D-47F2-A99D-758C59032144}"/>
    <dgm:cxn modelId="{872556AA-FE11-4F47-95E4-AC19170C756B}" type="presOf" srcId="{A219A3B2-74FB-49FD-9693-0B14D2B2A764}" destId="{62264D30-271F-4978-A516-7FFD9794C806}" srcOrd="0" destOrd="0" presId="urn:microsoft.com/office/officeart/2005/8/layout/hierarchy1"/>
    <dgm:cxn modelId="{AADA5070-9AAA-4EEA-A1BE-BFF975119EC7}" srcId="{A840F682-0B9C-4E77-BB81-ED824A057E64}" destId="{1BE3CAAE-EC39-4A1C-A7A6-B1FB0D502E55}" srcOrd="2" destOrd="0" parTransId="{65BCC161-270E-4238-A6C7-937AB531DD37}" sibTransId="{E46142BB-2F41-4784-AD0C-AC72EFD94563}"/>
    <dgm:cxn modelId="{B25703A6-8278-4292-BF78-9123930A6A5E}" srcId="{59849F9E-EACC-4092-A1EC-D6144CFB89E4}" destId="{380C937C-7D6F-486C-BACC-A5BD391BD071}" srcOrd="1" destOrd="0" parTransId="{E1DB32AA-EA3D-407D-8592-1955E5F83922}" sibTransId="{C6D4C378-D042-47CC-87C3-B1DB9414B2A4}"/>
    <dgm:cxn modelId="{7F13FDFC-A5A5-484C-A7E8-5E36A8C3D779}" srcId="{3450CA4C-35F2-4E3D-B722-8A764BC3BCC2}" destId="{F9B07041-9482-4E49-9EB5-F7F740C5C4F8}" srcOrd="1" destOrd="0" parTransId="{DC9CD4B4-9A73-40D3-BCAC-74B7A3261CAB}" sibTransId="{3CB18AD3-8E61-4991-A291-0D90C9DB8E77}"/>
    <dgm:cxn modelId="{87076AF6-0AA0-484A-9458-8EE1DB0988E1}" srcId="{59849F9E-EACC-4092-A1EC-D6144CFB89E4}" destId="{655AA303-5594-4765-B119-D3267E37C691}" srcOrd="2" destOrd="0" parTransId="{B353A252-3132-402D-B5DF-F5F0A73BBDD8}" sibTransId="{FE9516DD-861F-44E5-AF91-12B69B7D6844}"/>
    <dgm:cxn modelId="{285644E6-C8D6-4672-9CE0-CABD46DB5CE0}" type="presOf" srcId="{DF7BEC38-0008-4464-BD63-D58B0F9DD522}" destId="{74DB9A13-7888-4D67-B433-6E4259BE8A79}" srcOrd="0" destOrd="0" presId="urn:microsoft.com/office/officeart/2005/8/layout/hierarchy1"/>
    <dgm:cxn modelId="{D995E39C-C81A-49D1-AE0C-A74BF7F9AC27}" type="presOf" srcId="{59849F9E-EACC-4092-A1EC-D6144CFB89E4}" destId="{FFCF5262-3FE3-400C-B127-40D2022EAA7B}" srcOrd="0" destOrd="0" presId="urn:microsoft.com/office/officeart/2005/8/layout/hierarchy1"/>
    <dgm:cxn modelId="{9708BC4C-48D9-4E7E-A2C0-7F38CEE0AD62}" srcId="{A840F682-0B9C-4E77-BB81-ED824A057E64}" destId="{3450CA4C-35F2-4E3D-B722-8A764BC3BCC2}" srcOrd="0" destOrd="0" parTransId="{63AAB17B-944F-4153-8C93-9888A319BFAC}" sibTransId="{C9D20441-609D-44F4-B5C0-85E3D1C977B2}"/>
    <dgm:cxn modelId="{1B7D668D-35B8-47FB-88A4-BE2253A6DC6C}" type="presOf" srcId="{FAF37078-7629-44CA-B6FF-6556403E08BC}" destId="{C8E181C8-7033-4948-9CA6-1DED5633196D}" srcOrd="0" destOrd="0" presId="urn:microsoft.com/office/officeart/2005/8/layout/hierarchy1"/>
    <dgm:cxn modelId="{A9C97F7C-C905-40E7-B1D6-F32A5FB099F2}" type="presOf" srcId="{B3FF0D3F-3353-467B-B724-2971D0AC1696}" destId="{53B58BC4-2338-4300-ACB8-127BAC949B10}" srcOrd="0" destOrd="0" presId="urn:microsoft.com/office/officeart/2005/8/layout/hierarchy1"/>
    <dgm:cxn modelId="{DCC4FF0B-9C50-49F6-BAA9-70B6717D3C66}" type="presOf" srcId="{DC9CD4B4-9A73-40D3-BCAC-74B7A3261CAB}" destId="{678E29F7-9B25-44BE-88D6-0ED1C04B51F4}" srcOrd="0" destOrd="0" presId="urn:microsoft.com/office/officeart/2005/8/layout/hierarchy1"/>
    <dgm:cxn modelId="{F52D3456-43A0-47DC-8B0A-578D46B52FA4}" type="presOf" srcId="{63AAB17B-944F-4153-8C93-9888A319BFAC}" destId="{743EA585-7536-4DFC-9FC3-7FF41100F963}" srcOrd="0" destOrd="0" presId="urn:microsoft.com/office/officeart/2005/8/layout/hierarchy1"/>
    <dgm:cxn modelId="{FA4FA36E-D002-4B36-A3E5-79AC10A146AE}" type="presOf" srcId="{A16E3285-C7D3-40AB-BE39-F44F48732376}" destId="{987C4C06-7764-4447-8A6E-40E152ECD048}" srcOrd="0" destOrd="0" presId="urn:microsoft.com/office/officeart/2005/8/layout/hierarchy1"/>
    <dgm:cxn modelId="{CDB17D10-E053-4E1B-BE05-D112A59206F2}" srcId="{59849F9E-EACC-4092-A1EC-D6144CFB89E4}" destId="{A16E3285-C7D3-40AB-BE39-F44F48732376}" srcOrd="0" destOrd="0" parTransId="{FAF37078-7629-44CA-B6FF-6556403E08BC}" sibTransId="{51B0080F-EC99-4EE4-B6BD-6015006B1505}"/>
    <dgm:cxn modelId="{2CC326C8-2B43-4E3A-8EDE-8E2FDE4F819D}" srcId="{1BE3CAAE-EC39-4A1C-A7A6-B1FB0D502E55}" destId="{565F6D52-4187-492A-963E-2F161BB96488}" srcOrd="3" destOrd="0" parTransId="{C2F3CEDA-6D6E-496E-AE1F-E0CFFBFDFC84}" sibTransId="{539EDB12-C095-4276-BC74-0A233C5D2B2E}"/>
    <dgm:cxn modelId="{BA35CDF3-AAE5-4986-B31D-26E1B730A5D8}" type="presOf" srcId="{A2CFB434-4924-4041-BC90-45EABB620035}" destId="{9DD5794E-2733-4EE4-991B-9333D9D40975}" srcOrd="0" destOrd="0" presId="urn:microsoft.com/office/officeart/2005/8/layout/hierarchy1"/>
    <dgm:cxn modelId="{99A7FD41-5EB7-46D8-AB2C-400436A56D46}" type="presOf" srcId="{8A19BEDA-1B6E-4B69-9972-F863DEF7A784}" destId="{E7876809-8132-4EB3-B00F-C80098D2594A}" srcOrd="0" destOrd="0" presId="urn:microsoft.com/office/officeart/2005/8/layout/hierarchy1"/>
    <dgm:cxn modelId="{EE514571-9E85-4073-964D-46BA07AFA896}" type="presOf" srcId="{380C937C-7D6F-486C-BACC-A5BD391BD071}" destId="{E2F4C2D0-6C74-4EE6-B0E4-EE5A926387CC}" srcOrd="0" destOrd="0" presId="urn:microsoft.com/office/officeart/2005/8/layout/hierarchy1"/>
    <dgm:cxn modelId="{948E5497-8A4B-4415-9D18-D72610534279}" type="presOf" srcId="{65BCC161-270E-4238-A6C7-937AB531DD37}" destId="{5F6E2178-C2A3-471C-9FB4-59B8DC0936F8}" srcOrd="0" destOrd="0" presId="urn:microsoft.com/office/officeart/2005/8/layout/hierarchy1"/>
    <dgm:cxn modelId="{C8DA2D88-A88D-40CC-9A1A-A311D42CFDDD}" type="presOf" srcId="{565F6D52-4187-492A-963E-2F161BB96488}" destId="{99556D47-771C-467C-A965-121F414C218A}" srcOrd="0" destOrd="0" presId="urn:microsoft.com/office/officeart/2005/8/layout/hierarchy1"/>
    <dgm:cxn modelId="{F4CE2E41-4C18-4189-9F5F-9B1C184A7167}" type="presParOf" srcId="{62264D30-271F-4978-A516-7FFD9794C806}" destId="{5E5B15B0-062F-4164-B7AB-261692A717F0}" srcOrd="0" destOrd="0" presId="urn:microsoft.com/office/officeart/2005/8/layout/hierarchy1"/>
    <dgm:cxn modelId="{3C536C09-B084-4AED-B680-6F5A9350BF08}" type="presParOf" srcId="{5E5B15B0-062F-4164-B7AB-261692A717F0}" destId="{32C8F281-03E5-448D-9294-1B9476934D48}" srcOrd="0" destOrd="0" presId="urn:microsoft.com/office/officeart/2005/8/layout/hierarchy1"/>
    <dgm:cxn modelId="{BA7D8635-ECEB-4D22-82FB-D347F82A98EE}" type="presParOf" srcId="{32C8F281-03E5-448D-9294-1B9476934D48}" destId="{2314D4A4-836D-4E3E-A6F0-2DA113AE0A14}" srcOrd="0" destOrd="0" presId="urn:microsoft.com/office/officeart/2005/8/layout/hierarchy1"/>
    <dgm:cxn modelId="{ED057055-8243-4A08-B22C-F07B616B2FD7}" type="presParOf" srcId="{32C8F281-03E5-448D-9294-1B9476934D48}" destId="{2AB21529-E6F3-4600-90F0-BE539557B3D8}" srcOrd="1" destOrd="0" presId="urn:microsoft.com/office/officeart/2005/8/layout/hierarchy1"/>
    <dgm:cxn modelId="{A26344E6-64EB-4FF4-852F-FB34BBB781F9}" type="presParOf" srcId="{5E5B15B0-062F-4164-B7AB-261692A717F0}" destId="{E06A626B-ADED-4964-8D3F-7ECD95B046F9}" srcOrd="1" destOrd="0" presId="urn:microsoft.com/office/officeart/2005/8/layout/hierarchy1"/>
    <dgm:cxn modelId="{110A3660-5D5F-4A85-982C-ECA6E5760623}" type="presParOf" srcId="{E06A626B-ADED-4964-8D3F-7ECD95B046F9}" destId="{743EA585-7536-4DFC-9FC3-7FF41100F963}" srcOrd="0" destOrd="0" presId="urn:microsoft.com/office/officeart/2005/8/layout/hierarchy1"/>
    <dgm:cxn modelId="{46167EF1-D793-4966-8217-3E31370E6E6C}" type="presParOf" srcId="{E06A626B-ADED-4964-8D3F-7ECD95B046F9}" destId="{CE05636D-9B5C-4AE1-BCAE-1ECABB7C1970}" srcOrd="1" destOrd="0" presId="urn:microsoft.com/office/officeart/2005/8/layout/hierarchy1"/>
    <dgm:cxn modelId="{636C1C33-24E3-4EEC-9433-54E393582C56}" type="presParOf" srcId="{CE05636D-9B5C-4AE1-BCAE-1ECABB7C1970}" destId="{E662EBF2-477B-46AF-A636-AF62B63F56F2}" srcOrd="0" destOrd="0" presId="urn:microsoft.com/office/officeart/2005/8/layout/hierarchy1"/>
    <dgm:cxn modelId="{2225797B-97B4-4C98-8D9F-89B232C40A28}" type="presParOf" srcId="{E662EBF2-477B-46AF-A636-AF62B63F56F2}" destId="{5DB3C43D-03CE-400F-B9D5-94D61EA81720}" srcOrd="0" destOrd="0" presId="urn:microsoft.com/office/officeart/2005/8/layout/hierarchy1"/>
    <dgm:cxn modelId="{DECE9787-10BC-43D5-AD32-A86C38FC4228}" type="presParOf" srcId="{E662EBF2-477B-46AF-A636-AF62B63F56F2}" destId="{48721BE1-AA6D-4CD0-919E-587F5B8BA34E}" srcOrd="1" destOrd="0" presId="urn:microsoft.com/office/officeart/2005/8/layout/hierarchy1"/>
    <dgm:cxn modelId="{956363FF-BB29-4752-AF19-07929418BC22}" type="presParOf" srcId="{CE05636D-9B5C-4AE1-BCAE-1ECABB7C1970}" destId="{CEBE4DE4-70AD-490F-9488-5F6EA64FF570}" srcOrd="1" destOrd="0" presId="urn:microsoft.com/office/officeart/2005/8/layout/hierarchy1"/>
    <dgm:cxn modelId="{82EDE36D-C1C4-40D7-A9C5-30DDD54531F4}" type="presParOf" srcId="{CEBE4DE4-70AD-490F-9488-5F6EA64FF570}" destId="{82F94AC6-EA34-49EC-88E5-9847BC3521CB}" srcOrd="0" destOrd="0" presId="urn:microsoft.com/office/officeart/2005/8/layout/hierarchy1"/>
    <dgm:cxn modelId="{FBBB46F8-418B-4AEE-A9BA-F174E545C66C}" type="presParOf" srcId="{CEBE4DE4-70AD-490F-9488-5F6EA64FF570}" destId="{BBCAE38C-AB63-49A9-B918-69FAF7E0E4F5}" srcOrd="1" destOrd="0" presId="urn:microsoft.com/office/officeart/2005/8/layout/hierarchy1"/>
    <dgm:cxn modelId="{4BDB3B44-DFA0-4EFE-92F3-D91D51086401}" type="presParOf" srcId="{BBCAE38C-AB63-49A9-B918-69FAF7E0E4F5}" destId="{CEECDE9D-4349-42B7-98E7-3DB62773B2E1}" srcOrd="0" destOrd="0" presId="urn:microsoft.com/office/officeart/2005/8/layout/hierarchy1"/>
    <dgm:cxn modelId="{A051E89E-BCE7-4CF2-8C08-1574B5B5E665}" type="presParOf" srcId="{CEECDE9D-4349-42B7-98E7-3DB62773B2E1}" destId="{18E39F37-F3E0-4612-84FF-2DC1FB4FC546}" srcOrd="0" destOrd="0" presId="urn:microsoft.com/office/officeart/2005/8/layout/hierarchy1"/>
    <dgm:cxn modelId="{7C5C2DC6-E689-4294-B708-EFE8209363EF}" type="presParOf" srcId="{CEECDE9D-4349-42B7-98E7-3DB62773B2E1}" destId="{E7876809-8132-4EB3-B00F-C80098D2594A}" srcOrd="1" destOrd="0" presId="urn:microsoft.com/office/officeart/2005/8/layout/hierarchy1"/>
    <dgm:cxn modelId="{8A64B3C2-2DBF-4852-852E-515D376CCE33}" type="presParOf" srcId="{BBCAE38C-AB63-49A9-B918-69FAF7E0E4F5}" destId="{A4C91E1D-AFDE-4419-98B2-63016D4CDC8C}" srcOrd="1" destOrd="0" presId="urn:microsoft.com/office/officeart/2005/8/layout/hierarchy1"/>
    <dgm:cxn modelId="{69DDB1E5-B9FF-47E2-A936-5169BB0C658B}" type="presParOf" srcId="{CEBE4DE4-70AD-490F-9488-5F6EA64FF570}" destId="{678E29F7-9B25-44BE-88D6-0ED1C04B51F4}" srcOrd="2" destOrd="0" presId="urn:microsoft.com/office/officeart/2005/8/layout/hierarchy1"/>
    <dgm:cxn modelId="{50AEECEA-E908-4D31-BFA6-FC5C9A47B59F}" type="presParOf" srcId="{CEBE4DE4-70AD-490F-9488-5F6EA64FF570}" destId="{27FAA9BD-5FF3-412C-845E-0ED6B2180175}" srcOrd="3" destOrd="0" presId="urn:microsoft.com/office/officeart/2005/8/layout/hierarchy1"/>
    <dgm:cxn modelId="{D6D4D1F8-F64F-4F74-915F-F32C2C87C707}" type="presParOf" srcId="{27FAA9BD-5FF3-412C-845E-0ED6B2180175}" destId="{D9F52B62-ACD6-4238-99D8-D6009A96F3E1}" srcOrd="0" destOrd="0" presId="urn:microsoft.com/office/officeart/2005/8/layout/hierarchy1"/>
    <dgm:cxn modelId="{6EABB5A6-A604-46A5-97DF-3118FE1E7546}" type="presParOf" srcId="{D9F52B62-ACD6-4238-99D8-D6009A96F3E1}" destId="{4B534941-403A-4AE7-814B-39C5C8B6ED84}" srcOrd="0" destOrd="0" presId="urn:microsoft.com/office/officeart/2005/8/layout/hierarchy1"/>
    <dgm:cxn modelId="{1853EDF7-F80F-4982-BFFF-DFFA797EDC27}" type="presParOf" srcId="{D9F52B62-ACD6-4238-99D8-D6009A96F3E1}" destId="{7E459A28-C49C-46FE-9218-48FACE82E8FA}" srcOrd="1" destOrd="0" presId="urn:microsoft.com/office/officeart/2005/8/layout/hierarchy1"/>
    <dgm:cxn modelId="{1436C72A-C2EC-469B-86A4-CCF81818780D}" type="presParOf" srcId="{27FAA9BD-5FF3-412C-845E-0ED6B2180175}" destId="{981FA123-4B55-404E-A308-706150E55589}" srcOrd="1" destOrd="0" presId="urn:microsoft.com/office/officeart/2005/8/layout/hierarchy1"/>
    <dgm:cxn modelId="{F60E048E-2BDB-48EF-81E4-3CD67CC01D5E}" type="presParOf" srcId="{CEBE4DE4-70AD-490F-9488-5F6EA64FF570}" destId="{51815626-DC34-4F76-996A-951AC97A0782}" srcOrd="4" destOrd="0" presId="urn:microsoft.com/office/officeart/2005/8/layout/hierarchy1"/>
    <dgm:cxn modelId="{66C53E0C-4E81-4025-9CC9-84098E469C36}" type="presParOf" srcId="{CEBE4DE4-70AD-490F-9488-5F6EA64FF570}" destId="{E7652A01-967B-4206-B0D6-09117C2B8B07}" srcOrd="5" destOrd="0" presId="urn:microsoft.com/office/officeart/2005/8/layout/hierarchy1"/>
    <dgm:cxn modelId="{A9854453-5293-4936-A799-177A3FC4859C}" type="presParOf" srcId="{E7652A01-967B-4206-B0D6-09117C2B8B07}" destId="{3A7F2617-2906-4A47-B233-D5E96293E213}" srcOrd="0" destOrd="0" presId="urn:microsoft.com/office/officeart/2005/8/layout/hierarchy1"/>
    <dgm:cxn modelId="{126DDD4D-F97F-4227-B900-E0BA35CAFA7D}" type="presParOf" srcId="{3A7F2617-2906-4A47-B233-D5E96293E213}" destId="{022613E8-6859-4F09-A166-98763CFB5A7F}" srcOrd="0" destOrd="0" presId="urn:microsoft.com/office/officeart/2005/8/layout/hierarchy1"/>
    <dgm:cxn modelId="{B6EB26B3-2C52-491F-AD4B-636A0D1FA5B9}" type="presParOf" srcId="{3A7F2617-2906-4A47-B233-D5E96293E213}" destId="{CA7BA5F6-060D-4C85-9BDB-99E7C65CF296}" srcOrd="1" destOrd="0" presId="urn:microsoft.com/office/officeart/2005/8/layout/hierarchy1"/>
    <dgm:cxn modelId="{8235853B-81C5-4BD9-A841-5D46001CE91E}" type="presParOf" srcId="{E7652A01-967B-4206-B0D6-09117C2B8B07}" destId="{D21C191F-5B37-4A9F-B86B-4EF288320975}" srcOrd="1" destOrd="0" presId="urn:microsoft.com/office/officeart/2005/8/layout/hierarchy1"/>
    <dgm:cxn modelId="{6A49967C-67C2-4077-977A-3B566D4A8C32}" type="presParOf" srcId="{E06A626B-ADED-4964-8D3F-7ECD95B046F9}" destId="{DDDA1A25-20FB-424D-9E37-21C140BA6E27}" srcOrd="2" destOrd="0" presId="urn:microsoft.com/office/officeart/2005/8/layout/hierarchy1"/>
    <dgm:cxn modelId="{C70FD56A-EE79-4E95-9B19-167ADE79F8CA}" type="presParOf" srcId="{E06A626B-ADED-4964-8D3F-7ECD95B046F9}" destId="{EC2928C3-4FA1-4BB7-878C-CE0F33CD20D3}" srcOrd="3" destOrd="0" presId="urn:microsoft.com/office/officeart/2005/8/layout/hierarchy1"/>
    <dgm:cxn modelId="{919CF1E0-A858-4CDF-B180-8FFA957EBCC3}" type="presParOf" srcId="{EC2928C3-4FA1-4BB7-878C-CE0F33CD20D3}" destId="{C086F14B-E19B-4404-9DCD-0FF4AF63FF58}" srcOrd="0" destOrd="0" presId="urn:microsoft.com/office/officeart/2005/8/layout/hierarchy1"/>
    <dgm:cxn modelId="{0C5C8072-54E4-49B6-8FAF-D989683150E5}" type="presParOf" srcId="{C086F14B-E19B-4404-9DCD-0FF4AF63FF58}" destId="{91E89F82-7AE3-4818-9E36-CE8E8B8F4A8B}" srcOrd="0" destOrd="0" presId="urn:microsoft.com/office/officeart/2005/8/layout/hierarchy1"/>
    <dgm:cxn modelId="{2D42F53C-DC3A-476C-94C5-B2AC45D62D55}" type="presParOf" srcId="{C086F14B-E19B-4404-9DCD-0FF4AF63FF58}" destId="{FFCF5262-3FE3-400C-B127-40D2022EAA7B}" srcOrd="1" destOrd="0" presId="urn:microsoft.com/office/officeart/2005/8/layout/hierarchy1"/>
    <dgm:cxn modelId="{E4503794-F6F1-4F5B-A462-EEDDE32124BF}" type="presParOf" srcId="{EC2928C3-4FA1-4BB7-878C-CE0F33CD20D3}" destId="{45B94DC9-EB90-484A-AC5B-C627D427AC7D}" srcOrd="1" destOrd="0" presId="urn:microsoft.com/office/officeart/2005/8/layout/hierarchy1"/>
    <dgm:cxn modelId="{C68EBAB9-46D7-4763-BBDB-80B010A5C7EA}" type="presParOf" srcId="{45B94DC9-EB90-484A-AC5B-C627D427AC7D}" destId="{C8E181C8-7033-4948-9CA6-1DED5633196D}" srcOrd="0" destOrd="0" presId="urn:microsoft.com/office/officeart/2005/8/layout/hierarchy1"/>
    <dgm:cxn modelId="{211C0BE8-C4F8-4113-A642-AC5495953CC0}" type="presParOf" srcId="{45B94DC9-EB90-484A-AC5B-C627D427AC7D}" destId="{E555F1A0-A3A8-4972-8C84-CEA0DDC2F35D}" srcOrd="1" destOrd="0" presId="urn:microsoft.com/office/officeart/2005/8/layout/hierarchy1"/>
    <dgm:cxn modelId="{5658C7B7-4743-4A3F-A160-5F9DF9DBA1D9}" type="presParOf" srcId="{E555F1A0-A3A8-4972-8C84-CEA0DDC2F35D}" destId="{0591C297-D80E-47E1-B156-C8A612F0FB20}" srcOrd="0" destOrd="0" presId="urn:microsoft.com/office/officeart/2005/8/layout/hierarchy1"/>
    <dgm:cxn modelId="{D034E9C0-7535-4D4E-97A7-3A5519B9F34F}" type="presParOf" srcId="{0591C297-D80E-47E1-B156-C8A612F0FB20}" destId="{140C6BCF-4AB0-4D8E-B015-89735A9236A5}" srcOrd="0" destOrd="0" presId="urn:microsoft.com/office/officeart/2005/8/layout/hierarchy1"/>
    <dgm:cxn modelId="{BBD2759D-F69F-4840-BEB6-21A3F35A23A1}" type="presParOf" srcId="{0591C297-D80E-47E1-B156-C8A612F0FB20}" destId="{987C4C06-7764-4447-8A6E-40E152ECD048}" srcOrd="1" destOrd="0" presId="urn:microsoft.com/office/officeart/2005/8/layout/hierarchy1"/>
    <dgm:cxn modelId="{09BBB29B-E890-4319-BDD8-8EDD6DD6FAF7}" type="presParOf" srcId="{E555F1A0-A3A8-4972-8C84-CEA0DDC2F35D}" destId="{9A55668A-748A-4E40-ACBA-B141E60E64A3}" srcOrd="1" destOrd="0" presId="urn:microsoft.com/office/officeart/2005/8/layout/hierarchy1"/>
    <dgm:cxn modelId="{F9564573-65B4-4E15-9040-F9017D4E9463}" type="presParOf" srcId="{45B94DC9-EB90-484A-AC5B-C627D427AC7D}" destId="{30097670-3756-43F5-B2BD-2120F0425B84}" srcOrd="2" destOrd="0" presId="urn:microsoft.com/office/officeart/2005/8/layout/hierarchy1"/>
    <dgm:cxn modelId="{F5783304-2DE1-4E6F-9DAE-6B4DF5CE18CD}" type="presParOf" srcId="{45B94DC9-EB90-484A-AC5B-C627D427AC7D}" destId="{9C2FE979-705A-4DAF-A66B-0F27D1C3EE09}" srcOrd="3" destOrd="0" presId="urn:microsoft.com/office/officeart/2005/8/layout/hierarchy1"/>
    <dgm:cxn modelId="{8AFD5A98-C2A3-47DA-8E80-D8CE54B40074}" type="presParOf" srcId="{9C2FE979-705A-4DAF-A66B-0F27D1C3EE09}" destId="{44C229BC-02BC-4F2F-BD5B-73AAB568FACF}" srcOrd="0" destOrd="0" presId="urn:microsoft.com/office/officeart/2005/8/layout/hierarchy1"/>
    <dgm:cxn modelId="{41BCD91B-2BEB-4C6C-A3A2-13986D011ABA}" type="presParOf" srcId="{44C229BC-02BC-4F2F-BD5B-73AAB568FACF}" destId="{2FF8CA19-2825-4204-9A09-0AB3F723826B}" srcOrd="0" destOrd="0" presId="urn:microsoft.com/office/officeart/2005/8/layout/hierarchy1"/>
    <dgm:cxn modelId="{7F2690DE-FC94-4ECF-989A-7AF638593624}" type="presParOf" srcId="{44C229BC-02BC-4F2F-BD5B-73AAB568FACF}" destId="{E2F4C2D0-6C74-4EE6-B0E4-EE5A926387CC}" srcOrd="1" destOrd="0" presId="urn:microsoft.com/office/officeart/2005/8/layout/hierarchy1"/>
    <dgm:cxn modelId="{95F0ACC5-EFE6-45FB-B099-647C2897C03E}" type="presParOf" srcId="{9C2FE979-705A-4DAF-A66B-0F27D1C3EE09}" destId="{BDC087EA-F8D2-41B7-8E12-15A0D320E3B6}" srcOrd="1" destOrd="0" presId="urn:microsoft.com/office/officeart/2005/8/layout/hierarchy1"/>
    <dgm:cxn modelId="{E5BB11CD-6B94-4810-83C2-35E7F1548217}" type="presParOf" srcId="{45B94DC9-EB90-484A-AC5B-C627D427AC7D}" destId="{0B76D65A-C1DC-4511-91F0-4ECBFF633B8D}" srcOrd="4" destOrd="0" presId="urn:microsoft.com/office/officeart/2005/8/layout/hierarchy1"/>
    <dgm:cxn modelId="{30BB6807-4BE6-47EE-AADC-F997F089B269}" type="presParOf" srcId="{45B94DC9-EB90-484A-AC5B-C627D427AC7D}" destId="{14571112-DE13-4B8C-97C4-13328382AAFC}" srcOrd="5" destOrd="0" presId="urn:microsoft.com/office/officeart/2005/8/layout/hierarchy1"/>
    <dgm:cxn modelId="{D1C25692-5C3A-4A8B-B18E-EB50400C0744}" type="presParOf" srcId="{14571112-DE13-4B8C-97C4-13328382AAFC}" destId="{19BA057A-7864-4AEC-8DF5-149E71770F96}" srcOrd="0" destOrd="0" presId="urn:microsoft.com/office/officeart/2005/8/layout/hierarchy1"/>
    <dgm:cxn modelId="{A2D7FA58-DCC3-4545-A802-96021F9F66C2}" type="presParOf" srcId="{19BA057A-7864-4AEC-8DF5-149E71770F96}" destId="{A2745795-0908-4462-9027-EB507B282C09}" srcOrd="0" destOrd="0" presId="urn:microsoft.com/office/officeart/2005/8/layout/hierarchy1"/>
    <dgm:cxn modelId="{F1321771-A117-4F4A-99A3-95D132AE0114}" type="presParOf" srcId="{19BA057A-7864-4AEC-8DF5-149E71770F96}" destId="{3DF9F6E9-EA12-4972-91F2-8EDC20F1A35F}" srcOrd="1" destOrd="0" presId="urn:microsoft.com/office/officeart/2005/8/layout/hierarchy1"/>
    <dgm:cxn modelId="{831FB9C9-0FC3-43E0-BD2A-5F08446019A4}" type="presParOf" srcId="{14571112-DE13-4B8C-97C4-13328382AAFC}" destId="{AC3E005B-0ECB-429C-A46E-F9DD009A3658}" srcOrd="1" destOrd="0" presId="urn:microsoft.com/office/officeart/2005/8/layout/hierarchy1"/>
    <dgm:cxn modelId="{9A11F699-465E-46A9-AD40-9E55E4C96EEE}" type="presParOf" srcId="{E06A626B-ADED-4964-8D3F-7ECD95B046F9}" destId="{5F6E2178-C2A3-471C-9FB4-59B8DC0936F8}" srcOrd="4" destOrd="0" presId="urn:microsoft.com/office/officeart/2005/8/layout/hierarchy1"/>
    <dgm:cxn modelId="{6DDB979F-A4CC-4F5D-B433-6A244643588E}" type="presParOf" srcId="{E06A626B-ADED-4964-8D3F-7ECD95B046F9}" destId="{491397AA-8929-4EBE-A45E-F50AD74CE98F}" srcOrd="5" destOrd="0" presId="urn:microsoft.com/office/officeart/2005/8/layout/hierarchy1"/>
    <dgm:cxn modelId="{EAB66DCB-C040-488E-876C-1FE5E29D9D91}" type="presParOf" srcId="{491397AA-8929-4EBE-A45E-F50AD74CE98F}" destId="{4FBA19B6-4629-4E49-B767-CD41AEB72932}" srcOrd="0" destOrd="0" presId="urn:microsoft.com/office/officeart/2005/8/layout/hierarchy1"/>
    <dgm:cxn modelId="{D253301F-8E71-44CB-9925-9E42BE664863}" type="presParOf" srcId="{4FBA19B6-4629-4E49-B767-CD41AEB72932}" destId="{40796383-F41D-4666-BA0F-0B68C4306B56}" srcOrd="0" destOrd="0" presId="urn:microsoft.com/office/officeart/2005/8/layout/hierarchy1"/>
    <dgm:cxn modelId="{91000243-F0CC-4471-A082-3E81E9D6E74F}" type="presParOf" srcId="{4FBA19B6-4629-4E49-B767-CD41AEB72932}" destId="{9ABF822E-3BE5-4087-9CAC-71E39C168A27}" srcOrd="1" destOrd="0" presId="urn:microsoft.com/office/officeart/2005/8/layout/hierarchy1"/>
    <dgm:cxn modelId="{2ABE90EC-5B06-4ADD-A972-DF9481D224B3}" type="presParOf" srcId="{491397AA-8929-4EBE-A45E-F50AD74CE98F}" destId="{32B947DB-A7B0-48E4-815E-3A29D8749111}" srcOrd="1" destOrd="0" presId="urn:microsoft.com/office/officeart/2005/8/layout/hierarchy1"/>
    <dgm:cxn modelId="{21DFE429-E304-4D2B-8BAA-6268C3433817}" type="presParOf" srcId="{32B947DB-A7B0-48E4-815E-3A29D8749111}" destId="{9DD5794E-2733-4EE4-991B-9333D9D40975}" srcOrd="0" destOrd="0" presId="urn:microsoft.com/office/officeart/2005/8/layout/hierarchy1"/>
    <dgm:cxn modelId="{DB665E7F-3915-4F14-877E-37471E8B023E}" type="presParOf" srcId="{32B947DB-A7B0-48E4-815E-3A29D8749111}" destId="{572418BB-527E-4EDF-AC42-A690925124F9}" srcOrd="1" destOrd="0" presId="urn:microsoft.com/office/officeart/2005/8/layout/hierarchy1"/>
    <dgm:cxn modelId="{26B19FFE-41F5-416B-8E67-D63384DA9B2E}" type="presParOf" srcId="{572418BB-527E-4EDF-AC42-A690925124F9}" destId="{732C4410-5671-4673-980D-A4DAE814CA63}" srcOrd="0" destOrd="0" presId="urn:microsoft.com/office/officeart/2005/8/layout/hierarchy1"/>
    <dgm:cxn modelId="{D238B010-DF38-4D2D-AF95-B8571B67089F}" type="presParOf" srcId="{732C4410-5671-4673-980D-A4DAE814CA63}" destId="{241124C6-210C-4672-B661-F19E36A51393}" srcOrd="0" destOrd="0" presId="urn:microsoft.com/office/officeart/2005/8/layout/hierarchy1"/>
    <dgm:cxn modelId="{2D70F6B8-D3BB-43AE-86E8-E34614EC6449}" type="presParOf" srcId="{732C4410-5671-4673-980D-A4DAE814CA63}" destId="{76009888-2DF9-4EBC-B41B-D37D405D58D2}" srcOrd="1" destOrd="0" presId="urn:microsoft.com/office/officeart/2005/8/layout/hierarchy1"/>
    <dgm:cxn modelId="{E32F0EC9-ED88-4110-AA3F-499DBBCBDCEE}" type="presParOf" srcId="{572418BB-527E-4EDF-AC42-A690925124F9}" destId="{184773DB-8A02-472B-9C21-6E8C14489A40}" srcOrd="1" destOrd="0" presId="urn:microsoft.com/office/officeart/2005/8/layout/hierarchy1"/>
    <dgm:cxn modelId="{E63260FE-9EDE-4035-95B0-3688E401D757}" type="presParOf" srcId="{32B947DB-A7B0-48E4-815E-3A29D8749111}" destId="{CA281283-E59A-4572-94ED-410720524A18}" srcOrd="2" destOrd="0" presId="urn:microsoft.com/office/officeart/2005/8/layout/hierarchy1"/>
    <dgm:cxn modelId="{5E2106B7-8633-4324-834B-FA89F8A6DDB3}" type="presParOf" srcId="{32B947DB-A7B0-48E4-815E-3A29D8749111}" destId="{6AA03079-B6EB-4BE3-8F0F-BB821F8B470D}" srcOrd="3" destOrd="0" presId="urn:microsoft.com/office/officeart/2005/8/layout/hierarchy1"/>
    <dgm:cxn modelId="{C4A88E93-7072-4960-94E2-258870F2B817}" type="presParOf" srcId="{6AA03079-B6EB-4BE3-8F0F-BB821F8B470D}" destId="{12695DC5-CA97-48A5-9521-AEB92929C198}" srcOrd="0" destOrd="0" presId="urn:microsoft.com/office/officeart/2005/8/layout/hierarchy1"/>
    <dgm:cxn modelId="{E086CFA7-0BE9-4261-97E7-6F33658083D1}" type="presParOf" srcId="{12695DC5-CA97-48A5-9521-AEB92929C198}" destId="{55E02571-6FA4-4967-990F-4FD46FC8B4E9}" srcOrd="0" destOrd="0" presId="urn:microsoft.com/office/officeart/2005/8/layout/hierarchy1"/>
    <dgm:cxn modelId="{C42CAED3-BE29-4DD1-8B5E-6FCC55BEA03F}" type="presParOf" srcId="{12695DC5-CA97-48A5-9521-AEB92929C198}" destId="{74DB9A13-7888-4D67-B433-6E4259BE8A79}" srcOrd="1" destOrd="0" presId="urn:microsoft.com/office/officeart/2005/8/layout/hierarchy1"/>
    <dgm:cxn modelId="{74B920BE-A1D4-4929-B24E-E2D422C0311A}" type="presParOf" srcId="{6AA03079-B6EB-4BE3-8F0F-BB821F8B470D}" destId="{025D472A-E4F4-42D4-A291-35ED11C2A236}" srcOrd="1" destOrd="0" presId="urn:microsoft.com/office/officeart/2005/8/layout/hierarchy1"/>
    <dgm:cxn modelId="{FDB0D065-4FB3-4803-9E61-AF33030E143E}" type="presParOf" srcId="{32B947DB-A7B0-48E4-815E-3A29D8749111}" destId="{45FB8525-0C86-4EB2-8765-D8162C67937A}" srcOrd="4" destOrd="0" presId="urn:microsoft.com/office/officeart/2005/8/layout/hierarchy1"/>
    <dgm:cxn modelId="{C335C16B-2CB8-4392-9403-74AF7E0355E3}" type="presParOf" srcId="{32B947DB-A7B0-48E4-815E-3A29D8749111}" destId="{DAA796FE-48B0-44E4-9D08-3F12543E1443}" srcOrd="5" destOrd="0" presId="urn:microsoft.com/office/officeart/2005/8/layout/hierarchy1"/>
    <dgm:cxn modelId="{8B3F02AA-71B0-4560-98F2-26A4961F497A}" type="presParOf" srcId="{DAA796FE-48B0-44E4-9D08-3F12543E1443}" destId="{1BD52E98-D43C-462C-A7DD-F96EF7C2555F}" srcOrd="0" destOrd="0" presId="urn:microsoft.com/office/officeart/2005/8/layout/hierarchy1"/>
    <dgm:cxn modelId="{CB528CE1-E454-46E7-BC14-4B2F5BFC41B7}" type="presParOf" srcId="{1BD52E98-D43C-462C-A7DD-F96EF7C2555F}" destId="{8182FE2F-5FDD-46B0-A638-2ED940AAA4B6}" srcOrd="0" destOrd="0" presId="urn:microsoft.com/office/officeart/2005/8/layout/hierarchy1"/>
    <dgm:cxn modelId="{07296206-A3DA-4C8F-B775-E83E077A44D2}" type="presParOf" srcId="{1BD52E98-D43C-462C-A7DD-F96EF7C2555F}" destId="{EB73579F-BF81-4A73-B601-0AA34BCB01E8}" srcOrd="1" destOrd="0" presId="urn:microsoft.com/office/officeart/2005/8/layout/hierarchy1"/>
    <dgm:cxn modelId="{D437B55B-1DF1-4F51-8FFB-3058BF86D70B}" type="presParOf" srcId="{DAA796FE-48B0-44E4-9D08-3F12543E1443}" destId="{2A49C571-A7F0-4377-9BAE-6173B33520C1}" srcOrd="1" destOrd="0" presId="urn:microsoft.com/office/officeart/2005/8/layout/hierarchy1"/>
    <dgm:cxn modelId="{8A9385F8-97FE-4EEA-85C9-71D25EED289F}" type="presParOf" srcId="{32B947DB-A7B0-48E4-815E-3A29D8749111}" destId="{B73D985D-84E1-4051-AD53-FB7B6A935B0E}" srcOrd="6" destOrd="0" presId="urn:microsoft.com/office/officeart/2005/8/layout/hierarchy1"/>
    <dgm:cxn modelId="{4EE1F39E-A429-4901-B638-215684EBF276}" type="presParOf" srcId="{32B947DB-A7B0-48E4-815E-3A29D8749111}" destId="{258BD61B-2C24-4BEC-A9F5-35999B5AA4DD}" srcOrd="7" destOrd="0" presId="urn:microsoft.com/office/officeart/2005/8/layout/hierarchy1"/>
    <dgm:cxn modelId="{64D7109B-070E-413D-938A-209D4B1690A2}" type="presParOf" srcId="{258BD61B-2C24-4BEC-A9F5-35999B5AA4DD}" destId="{356A598A-D215-4330-BE59-6D597E69319B}" srcOrd="0" destOrd="0" presId="urn:microsoft.com/office/officeart/2005/8/layout/hierarchy1"/>
    <dgm:cxn modelId="{2EB918B8-0278-4287-9812-D28BEE7E8929}" type="presParOf" srcId="{356A598A-D215-4330-BE59-6D597E69319B}" destId="{A1AED7F5-4A46-43AE-97FB-E77126F23D11}" srcOrd="0" destOrd="0" presId="urn:microsoft.com/office/officeart/2005/8/layout/hierarchy1"/>
    <dgm:cxn modelId="{AB580D31-0B32-4EDE-980F-EB5C5FD6F342}" type="presParOf" srcId="{356A598A-D215-4330-BE59-6D597E69319B}" destId="{99556D47-771C-467C-A965-121F414C218A}" srcOrd="1" destOrd="0" presId="urn:microsoft.com/office/officeart/2005/8/layout/hierarchy1"/>
    <dgm:cxn modelId="{FB32292B-F951-4D44-8199-AB5EDDC70DFD}" type="presParOf" srcId="{258BD61B-2C24-4BEC-A9F5-35999B5AA4DD}" destId="{34142F5D-E438-4AFE-9C61-42D7FAACFC3F}" srcOrd="1" destOrd="0" presId="urn:microsoft.com/office/officeart/2005/8/layout/hierarchy1"/>
    <dgm:cxn modelId="{AD97CEFC-38A7-4BA4-98FC-D49014E0974F}" type="presParOf" srcId="{32B947DB-A7B0-48E4-815E-3A29D8749111}" destId="{D54899A3-D50E-4684-8667-F32614FC5339}" srcOrd="8" destOrd="0" presId="urn:microsoft.com/office/officeart/2005/8/layout/hierarchy1"/>
    <dgm:cxn modelId="{50C104BF-70DB-4C9D-9EDE-FA80035E20D0}" type="presParOf" srcId="{32B947DB-A7B0-48E4-815E-3A29D8749111}" destId="{49435501-3076-482F-9F7A-0C1E254F390A}" srcOrd="9" destOrd="0" presId="urn:microsoft.com/office/officeart/2005/8/layout/hierarchy1"/>
    <dgm:cxn modelId="{2080E439-2DC6-4D37-B6B9-EC1B40154980}" type="presParOf" srcId="{49435501-3076-482F-9F7A-0C1E254F390A}" destId="{671BA92C-430C-46AE-92BC-D2488753FDB0}" srcOrd="0" destOrd="0" presId="urn:microsoft.com/office/officeart/2005/8/layout/hierarchy1"/>
    <dgm:cxn modelId="{B60B114A-A73A-4007-B554-4497ED808ECA}" type="presParOf" srcId="{671BA92C-430C-46AE-92BC-D2488753FDB0}" destId="{59F0B2FE-73F6-4E96-80C1-C5279C664DA7}" srcOrd="0" destOrd="0" presId="urn:microsoft.com/office/officeart/2005/8/layout/hierarchy1"/>
    <dgm:cxn modelId="{5E8A3421-E9E1-4249-B756-52BAED7E1093}" type="presParOf" srcId="{671BA92C-430C-46AE-92BC-D2488753FDB0}" destId="{53B58BC4-2338-4300-ACB8-127BAC949B10}" srcOrd="1" destOrd="0" presId="urn:microsoft.com/office/officeart/2005/8/layout/hierarchy1"/>
    <dgm:cxn modelId="{D57AF5BC-FF39-482E-A9B2-FCBD76C97952}" type="presParOf" srcId="{49435501-3076-482F-9F7A-0C1E254F390A}" destId="{8136DE4E-23C2-45BA-A4EE-532A7C43FAB6}"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4899A3-D50E-4684-8667-F32614FC5339}">
      <dsp:nvSpPr>
        <dsp:cNvPr id="0" name=""/>
        <dsp:cNvSpPr/>
      </dsp:nvSpPr>
      <dsp:spPr>
        <a:xfrm>
          <a:off x="6362802" y="2905854"/>
          <a:ext cx="1695024" cy="568804"/>
        </a:xfrm>
        <a:custGeom>
          <a:avLst/>
          <a:gdLst/>
          <a:ahLst/>
          <a:cxnLst/>
          <a:rect l="0" t="0" r="0" b="0"/>
          <a:pathLst>
            <a:path>
              <a:moveTo>
                <a:pt x="0" y="0"/>
              </a:moveTo>
              <a:lnTo>
                <a:pt x="0" y="462048"/>
              </a:lnTo>
              <a:lnTo>
                <a:pt x="1695024" y="462048"/>
              </a:lnTo>
              <a:lnTo>
                <a:pt x="1695024" y="568804"/>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73D985D-84E1-4051-AD53-FB7B6A935B0E}">
      <dsp:nvSpPr>
        <dsp:cNvPr id="0" name=""/>
        <dsp:cNvSpPr/>
      </dsp:nvSpPr>
      <dsp:spPr>
        <a:xfrm>
          <a:off x="6362802" y="2905854"/>
          <a:ext cx="582982" cy="584471"/>
        </a:xfrm>
        <a:custGeom>
          <a:avLst/>
          <a:gdLst/>
          <a:ahLst/>
          <a:cxnLst/>
          <a:rect l="0" t="0" r="0" b="0"/>
          <a:pathLst>
            <a:path>
              <a:moveTo>
                <a:pt x="0" y="0"/>
              </a:moveTo>
              <a:lnTo>
                <a:pt x="0" y="477715"/>
              </a:lnTo>
              <a:lnTo>
                <a:pt x="582982" y="477715"/>
              </a:lnTo>
              <a:lnTo>
                <a:pt x="582982" y="584471"/>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5FB8525-0C86-4EB2-8765-D8162C67937A}">
      <dsp:nvSpPr>
        <dsp:cNvPr id="0" name=""/>
        <dsp:cNvSpPr/>
      </dsp:nvSpPr>
      <dsp:spPr>
        <a:xfrm>
          <a:off x="5956436" y="2905854"/>
          <a:ext cx="406365" cy="335151"/>
        </a:xfrm>
        <a:custGeom>
          <a:avLst/>
          <a:gdLst/>
          <a:ahLst/>
          <a:cxnLst/>
          <a:rect l="0" t="0" r="0" b="0"/>
          <a:pathLst>
            <a:path>
              <a:moveTo>
                <a:pt x="406365" y="0"/>
              </a:moveTo>
              <a:lnTo>
                <a:pt x="406365" y="228396"/>
              </a:lnTo>
              <a:lnTo>
                <a:pt x="0" y="228396"/>
              </a:lnTo>
              <a:lnTo>
                <a:pt x="0" y="335151"/>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A281283-E59A-4572-94ED-410720524A18}">
      <dsp:nvSpPr>
        <dsp:cNvPr id="0" name=""/>
        <dsp:cNvSpPr/>
      </dsp:nvSpPr>
      <dsp:spPr>
        <a:xfrm>
          <a:off x="5235565" y="2905854"/>
          <a:ext cx="1127236" cy="335151"/>
        </a:xfrm>
        <a:custGeom>
          <a:avLst/>
          <a:gdLst/>
          <a:ahLst/>
          <a:cxnLst/>
          <a:rect l="0" t="0" r="0" b="0"/>
          <a:pathLst>
            <a:path>
              <a:moveTo>
                <a:pt x="1127236" y="0"/>
              </a:moveTo>
              <a:lnTo>
                <a:pt x="1127236" y="228396"/>
              </a:lnTo>
              <a:lnTo>
                <a:pt x="0" y="228396"/>
              </a:lnTo>
              <a:lnTo>
                <a:pt x="0" y="335151"/>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DD5794E-2733-4EE4-991B-9333D9D40975}">
      <dsp:nvSpPr>
        <dsp:cNvPr id="0" name=""/>
        <dsp:cNvSpPr/>
      </dsp:nvSpPr>
      <dsp:spPr>
        <a:xfrm>
          <a:off x="4390830" y="2905854"/>
          <a:ext cx="1971971" cy="335151"/>
        </a:xfrm>
        <a:custGeom>
          <a:avLst/>
          <a:gdLst/>
          <a:ahLst/>
          <a:cxnLst/>
          <a:rect l="0" t="0" r="0" b="0"/>
          <a:pathLst>
            <a:path>
              <a:moveTo>
                <a:pt x="1971971" y="0"/>
              </a:moveTo>
              <a:lnTo>
                <a:pt x="1971971" y="228396"/>
              </a:lnTo>
              <a:lnTo>
                <a:pt x="0" y="228396"/>
              </a:lnTo>
              <a:lnTo>
                <a:pt x="0" y="335151"/>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F6E2178-C2A3-471C-9FB4-59B8DC0936F8}">
      <dsp:nvSpPr>
        <dsp:cNvPr id="0" name=""/>
        <dsp:cNvSpPr/>
      </dsp:nvSpPr>
      <dsp:spPr>
        <a:xfrm>
          <a:off x="3707229" y="1440053"/>
          <a:ext cx="2655572" cy="734036"/>
        </a:xfrm>
        <a:custGeom>
          <a:avLst/>
          <a:gdLst/>
          <a:ahLst/>
          <a:cxnLst/>
          <a:rect l="0" t="0" r="0" b="0"/>
          <a:pathLst>
            <a:path>
              <a:moveTo>
                <a:pt x="0" y="0"/>
              </a:moveTo>
              <a:lnTo>
                <a:pt x="0" y="627280"/>
              </a:lnTo>
              <a:lnTo>
                <a:pt x="2655572" y="627280"/>
              </a:lnTo>
              <a:lnTo>
                <a:pt x="2655572" y="73403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B76D65A-C1DC-4511-91F0-4ECBFF633B8D}">
      <dsp:nvSpPr>
        <dsp:cNvPr id="0" name=""/>
        <dsp:cNvSpPr/>
      </dsp:nvSpPr>
      <dsp:spPr>
        <a:xfrm>
          <a:off x="3374894" y="2916355"/>
          <a:ext cx="190704" cy="324651"/>
        </a:xfrm>
        <a:custGeom>
          <a:avLst/>
          <a:gdLst/>
          <a:ahLst/>
          <a:cxnLst/>
          <a:rect l="0" t="0" r="0" b="0"/>
          <a:pathLst>
            <a:path>
              <a:moveTo>
                <a:pt x="0" y="0"/>
              </a:moveTo>
              <a:lnTo>
                <a:pt x="0" y="217895"/>
              </a:lnTo>
              <a:lnTo>
                <a:pt x="190704" y="217895"/>
              </a:lnTo>
              <a:lnTo>
                <a:pt x="190704" y="324651"/>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0097670-3756-43F5-B2BD-2120F0425B84}">
      <dsp:nvSpPr>
        <dsp:cNvPr id="0" name=""/>
        <dsp:cNvSpPr/>
      </dsp:nvSpPr>
      <dsp:spPr>
        <a:xfrm>
          <a:off x="2846480" y="2916355"/>
          <a:ext cx="528414" cy="324651"/>
        </a:xfrm>
        <a:custGeom>
          <a:avLst/>
          <a:gdLst/>
          <a:ahLst/>
          <a:cxnLst/>
          <a:rect l="0" t="0" r="0" b="0"/>
          <a:pathLst>
            <a:path>
              <a:moveTo>
                <a:pt x="528414" y="0"/>
              </a:moveTo>
              <a:lnTo>
                <a:pt x="528414" y="217895"/>
              </a:lnTo>
              <a:lnTo>
                <a:pt x="0" y="217895"/>
              </a:lnTo>
              <a:lnTo>
                <a:pt x="0" y="324651"/>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8E181C8-7033-4948-9CA6-1DED5633196D}">
      <dsp:nvSpPr>
        <dsp:cNvPr id="0" name=""/>
        <dsp:cNvSpPr/>
      </dsp:nvSpPr>
      <dsp:spPr>
        <a:xfrm>
          <a:off x="2128916" y="2916355"/>
          <a:ext cx="1245978" cy="324651"/>
        </a:xfrm>
        <a:custGeom>
          <a:avLst/>
          <a:gdLst/>
          <a:ahLst/>
          <a:cxnLst/>
          <a:rect l="0" t="0" r="0" b="0"/>
          <a:pathLst>
            <a:path>
              <a:moveTo>
                <a:pt x="1245978" y="0"/>
              </a:moveTo>
              <a:lnTo>
                <a:pt x="1245978" y="217895"/>
              </a:lnTo>
              <a:lnTo>
                <a:pt x="0" y="217895"/>
              </a:lnTo>
              <a:lnTo>
                <a:pt x="0" y="324651"/>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DDA1A25-20FB-424D-9E37-21C140BA6E27}">
      <dsp:nvSpPr>
        <dsp:cNvPr id="0" name=""/>
        <dsp:cNvSpPr/>
      </dsp:nvSpPr>
      <dsp:spPr>
        <a:xfrm>
          <a:off x="3374894" y="1440053"/>
          <a:ext cx="332334" cy="744537"/>
        </a:xfrm>
        <a:custGeom>
          <a:avLst/>
          <a:gdLst/>
          <a:ahLst/>
          <a:cxnLst/>
          <a:rect l="0" t="0" r="0" b="0"/>
          <a:pathLst>
            <a:path>
              <a:moveTo>
                <a:pt x="332334" y="0"/>
              </a:moveTo>
              <a:lnTo>
                <a:pt x="332334" y="637781"/>
              </a:lnTo>
              <a:lnTo>
                <a:pt x="0" y="637781"/>
              </a:lnTo>
              <a:lnTo>
                <a:pt x="0" y="744537"/>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1815626-DC34-4F76-996A-951AC97A0782}">
      <dsp:nvSpPr>
        <dsp:cNvPr id="0" name=""/>
        <dsp:cNvSpPr/>
      </dsp:nvSpPr>
      <dsp:spPr>
        <a:xfrm>
          <a:off x="813700" y="2905854"/>
          <a:ext cx="607920" cy="335151"/>
        </a:xfrm>
        <a:custGeom>
          <a:avLst/>
          <a:gdLst/>
          <a:ahLst/>
          <a:cxnLst/>
          <a:rect l="0" t="0" r="0" b="0"/>
          <a:pathLst>
            <a:path>
              <a:moveTo>
                <a:pt x="0" y="0"/>
              </a:moveTo>
              <a:lnTo>
                <a:pt x="0" y="228396"/>
              </a:lnTo>
              <a:lnTo>
                <a:pt x="607920" y="228396"/>
              </a:lnTo>
              <a:lnTo>
                <a:pt x="607920" y="335151"/>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78E29F7-9B25-44BE-88D6-0ED1C04B51F4}">
      <dsp:nvSpPr>
        <dsp:cNvPr id="0" name=""/>
        <dsp:cNvSpPr/>
      </dsp:nvSpPr>
      <dsp:spPr>
        <a:xfrm>
          <a:off x="767185" y="2905854"/>
          <a:ext cx="91440" cy="335151"/>
        </a:xfrm>
        <a:custGeom>
          <a:avLst/>
          <a:gdLst/>
          <a:ahLst/>
          <a:cxnLst/>
          <a:rect l="0" t="0" r="0" b="0"/>
          <a:pathLst>
            <a:path>
              <a:moveTo>
                <a:pt x="46515" y="0"/>
              </a:moveTo>
              <a:lnTo>
                <a:pt x="46515" y="228396"/>
              </a:lnTo>
              <a:lnTo>
                <a:pt x="45720" y="228396"/>
              </a:lnTo>
              <a:lnTo>
                <a:pt x="45720" y="335151"/>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2F94AC6-EA34-49EC-88E5-9847BC3521CB}">
      <dsp:nvSpPr>
        <dsp:cNvPr id="0" name=""/>
        <dsp:cNvSpPr/>
      </dsp:nvSpPr>
      <dsp:spPr>
        <a:xfrm>
          <a:off x="201470" y="2905854"/>
          <a:ext cx="612229" cy="247669"/>
        </a:xfrm>
        <a:custGeom>
          <a:avLst/>
          <a:gdLst/>
          <a:ahLst/>
          <a:cxnLst/>
          <a:rect l="0" t="0" r="0" b="0"/>
          <a:pathLst>
            <a:path>
              <a:moveTo>
                <a:pt x="612229" y="0"/>
              </a:moveTo>
              <a:lnTo>
                <a:pt x="612229" y="140913"/>
              </a:lnTo>
              <a:lnTo>
                <a:pt x="0" y="140913"/>
              </a:lnTo>
              <a:lnTo>
                <a:pt x="0" y="247669"/>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43EA585-7536-4DFC-9FC3-7FF41100F963}">
      <dsp:nvSpPr>
        <dsp:cNvPr id="0" name=""/>
        <dsp:cNvSpPr/>
      </dsp:nvSpPr>
      <dsp:spPr>
        <a:xfrm>
          <a:off x="813700" y="1440053"/>
          <a:ext cx="2893528" cy="734036"/>
        </a:xfrm>
        <a:custGeom>
          <a:avLst/>
          <a:gdLst/>
          <a:ahLst/>
          <a:cxnLst/>
          <a:rect l="0" t="0" r="0" b="0"/>
          <a:pathLst>
            <a:path>
              <a:moveTo>
                <a:pt x="2893528" y="0"/>
              </a:moveTo>
              <a:lnTo>
                <a:pt x="2893528" y="627280"/>
              </a:lnTo>
              <a:lnTo>
                <a:pt x="0" y="627280"/>
              </a:lnTo>
              <a:lnTo>
                <a:pt x="0" y="73403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314D4A4-836D-4E3E-A6F0-2DA113AE0A14}">
      <dsp:nvSpPr>
        <dsp:cNvPr id="0" name=""/>
        <dsp:cNvSpPr/>
      </dsp:nvSpPr>
      <dsp:spPr>
        <a:xfrm>
          <a:off x="989773" y="280770"/>
          <a:ext cx="5434911" cy="1159282"/>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2AB21529-E6F3-4600-90F0-BE539557B3D8}">
      <dsp:nvSpPr>
        <dsp:cNvPr id="0" name=""/>
        <dsp:cNvSpPr/>
      </dsp:nvSpPr>
      <dsp:spPr>
        <a:xfrm>
          <a:off x="1117816" y="402411"/>
          <a:ext cx="5434911" cy="1159282"/>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b="1" kern="1200" dirty="0" smtClean="0"/>
            <a:t>Health services are provided through</a:t>
          </a:r>
          <a:endParaRPr lang="en-GB" sz="2000" b="1" kern="1200" dirty="0"/>
        </a:p>
      </dsp:txBody>
      <dsp:txXfrm>
        <a:off x="1151770" y="436365"/>
        <a:ext cx="5367003" cy="1091374"/>
      </dsp:txXfrm>
    </dsp:sp>
    <dsp:sp modelId="{5DB3C43D-03CE-400F-B9D5-94D61EA81720}">
      <dsp:nvSpPr>
        <dsp:cNvPr id="0" name=""/>
        <dsp:cNvSpPr/>
      </dsp:nvSpPr>
      <dsp:spPr>
        <a:xfrm>
          <a:off x="237508" y="2174090"/>
          <a:ext cx="1152384" cy="731764"/>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48721BE1-AA6D-4CD0-919E-587F5B8BA34E}">
      <dsp:nvSpPr>
        <dsp:cNvPr id="0" name=""/>
        <dsp:cNvSpPr/>
      </dsp:nvSpPr>
      <dsp:spPr>
        <a:xfrm>
          <a:off x="365550" y="2295730"/>
          <a:ext cx="1152384" cy="731764"/>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b="1" kern="1200" dirty="0" smtClean="0">
              <a:solidFill>
                <a:srgbClr val="FF0000"/>
              </a:solidFill>
            </a:rPr>
            <a:t>Public sector</a:t>
          </a:r>
          <a:endParaRPr lang="en-GB" sz="1600" b="1" kern="1200" dirty="0">
            <a:solidFill>
              <a:srgbClr val="FF0000"/>
            </a:solidFill>
          </a:endParaRPr>
        </a:p>
      </dsp:txBody>
      <dsp:txXfrm>
        <a:off x="386983" y="2317163"/>
        <a:ext cx="1109518" cy="688898"/>
      </dsp:txXfrm>
    </dsp:sp>
    <dsp:sp modelId="{18E39F37-F3E0-4612-84FF-2DC1FB4FC546}">
      <dsp:nvSpPr>
        <dsp:cNvPr id="0" name=""/>
        <dsp:cNvSpPr/>
      </dsp:nvSpPr>
      <dsp:spPr>
        <a:xfrm>
          <a:off x="73" y="3153523"/>
          <a:ext cx="402793" cy="925315"/>
        </a:xfrm>
        <a:prstGeom prst="roundRect">
          <a:avLst>
            <a:gd name="adj" fmla="val 1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E7876809-8132-4EB3-B00F-C80098D2594A}">
      <dsp:nvSpPr>
        <dsp:cNvPr id="0" name=""/>
        <dsp:cNvSpPr/>
      </dsp:nvSpPr>
      <dsp:spPr>
        <a:xfrm>
          <a:off x="128116" y="3275164"/>
          <a:ext cx="402793" cy="925315"/>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perspectiveFront"/>
          <a:lightRig rig="threePt" dir="t"/>
        </a:scene3d>
      </dsp:spPr>
      <dsp:style>
        <a:lnRef idx="1">
          <a:scrgbClr r="0" g="0" b="0"/>
        </a:lnRef>
        <a:fillRef idx="1">
          <a:scrgbClr r="0" g="0" b="0"/>
        </a:fillRef>
        <a:effectRef idx="0">
          <a:scrgbClr r="0" g="0" b="0"/>
        </a:effectRef>
        <a:fontRef idx="minor"/>
      </dsp:style>
      <dsp:txBody>
        <a:bodyPr spcFirstLastPara="0" vert="vert270"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1" kern="1200" dirty="0" smtClean="0"/>
            <a:t>MOH</a:t>
          </a:r>
          <a:endParaRPr lang="en-GB" sz="1800" b="1" kern="1200" dirty="0"/>
        </a:p>
      </dsp:txBody>
      <dsp:txXfrm>
        <a:off x="139913" y="3286961"/>
        <a:ext cx="379199" cy="901721"/>
      </dsp:txXfrm>
    </dsp:sp>
    <dsp:sp modelId="{4B534941-403A-4AE7-814B-39C5C8B6ED84}">
      <dsp:nvSpPr>
        <dsp:cNvPr id="0" name=""/>
        <dsp:cNvSpPr/>
      </dsp:nvSpPr>
      <dsp:spPr>
        <a:xfrm>
          <a:off x="662467" y="3241006"/>
          <a:ext cx="300876" cy="898906"/>
        </a:xfrm>
        <a:prstGeom prst="roundRect">
          <a:avLst>
            <a:gd name="adj" fmla="val 1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7E459A28-C49C-46FE-9218-48FACE82E8FA}">
      <dsp:nvSpPr>
        <dsp:cNvPr id="0" name=""/>
        <dsp:cNvSpPr/>
      </dsp:nvSpPr>
      <dsp:spPr>
        <a:xfrm>
          <a:off x="790509" y="3362646"/>
          <a:ext cx="300876" cy="898906"/>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vert270"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1" kern="1200" dirty="0" smtClean="0"/>
            <a:t>RMS</a:t>
          </a:r>
          <a:endParaRPr lang="en-GB" sz="1800" b="1" kern="1200" dirty="0"/>
        </a:p>
      </dsp:txBody>
      <dsp:txXfrm>
        <a:off x="799321" y="3371458"/>
        <a:ext cx="283252" cy="881282"/>
      </dsp:txXfrm>
    </dsp:sp>
    <dsp:sp modelId="{022613E8-6859-4F09-A166-98763CFB5A7F}">
      <dsp:nvSpPr>
        <dsp:cNvPr id="0" name=""/>
        <dsp:cNvSpPr/>
      </dsp:nvSpPr>
      <dsp:spPr>
        <a:xfrm>
          <a:off x="1219428" y="3241006"/>
          <a:ext cx="404383" cy="870601"/>
        </a:xfrm>
        <a:prstGeom prst="roundRect">
          <a:avLst>
            <a:gd name="adj" fmla="val 1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CA7BA5F6-060D-4C85-9BDB-99E7C65CF296}">
      <dsp:nvSpPr>
        <dsp:cNvPr id="0" name=""/>
        <dsp:cNvSpPr/>
      </dsp:nvSpPr>
      <dsp:spPr>
        <a:xfrm>
          <a:off x="1347471" y="3362646"/>
          <a:ext cx="404383" cy="870601"/>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vert270"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1" kern="1200" dirty="0" smtClean="0"/>
            <a:t>UHS</a:t>
          </a:r>
          <a:endParaRPr lang="en-GB" sz="1800" b="1" kern="1200" dirty="0"/>
        </a:p>
      </dsp:txBody>
      <dsp:txXfrm>
        <a:off x="1359315" y="3374490"/>
        <a:ext cx="380695" cy="846913"/>
      </dsp:txXfrm>
    </dsp:sp>
    <dsp:sp modelId="{91E89F82-7AE3-4818-9E36-CE8E8B8F4A8B}">
      <dsp:nvSpPr>
        <dsp:cNvPr id="0" name=""/>
        <dsp:cNvSpPr/>
      </dsp:nvSpPr>
      <dsp:spPr>
        <a:xfrm>
          <a:off x="2798702" y="2184590"/>
          <a:ext cx="1152384" cy="731764"/>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FFCF5262-3FE3-400C-B127-40D2022EAA7B}">
      <dsp:nvSpPr>
        <dsp:cNvPr id="0" name=""/>
        <dsp:cNvSpPr/>
      </dsp:nvSpPr>
      <dsp:spPr>
        <a:xfrm>
          <a:off x="2926744" y="2306231"/>
          <a:ext cx="1152384" cy="731764"/>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b="1" kern="1200" dirty="0" smtClean="0">
              <a:solidFill>
                <a:srgbClr val="FF0000"/>
              </a:solidFill>
            </a:rPr>
            <a:t>Private sector</a:t>
          </a:r>
          <a:endParaRPr lang="en-GB" sz="1600" b="1" kern="1200" dirty="0">
            <a:solidFill>
              <a:srgbClr val="FF0000"/>
            </a:solidFill>
          </a:endParaRPr>
        </a:p>
      </dsp:txBody>
      <dsp:txXfrm>
        <a:off x="2948177" y="2327664"/>
        <a:ext cx="1109518" cy="688898"/>
      </dsp:txXfrm>
    </dsp:sp>
    <dsp:sp modelId="{140C6BCF-4AB0-4D8E-B015-89735A9236A5}">
      <dsp:nvSpPr>
        <dsp:cNvPr id="0" name=""/>
        <dsp:cNvSpPr/>
      </dsp:nvSpPr>
      <dsp:spPr>
        <a:xfrm>
          <a:off x="1879897" y="3241006"/>
          <a:ext cx="498037" cy="735115"/>
        </a:xfrm>
        <a:prstGeom prst="roundRect">
          <a:avLst>
            <a:gd name="adj" fmla="val 1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87C4C06-7764-4447-8A6E-40E152ECD048}">
      <dsp:nvSpPr>
        <dsp:cNvPr id="0" name=""/>
        <dsp:cNvSpPr/>
      </dsp:nvSpPr>
      <dsp:spPr>
        <a:xfrm>
          <a:off x="2007940" y="3362646"/>
          <a:ext cx="498037" cy="735115"/>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vert270"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1" kern="1200" dirty="0" smtClean="0"/>
            <a:t>PHs</a:t>
          </a:r>
          <a:endParaRPr lang="en-GB" sz="1800" b="1" kern="1200" dirty="0"/>
        </a:p>
      </dsp:txBody>
      <dsp:txXfrm>
        <a:off x="2022527" y="3377233"/>
        <a:ext cx="468863" cy="705941"/>
      </dsp:txXfrm>
    </dsp:sp>
    <dsp:sp modelId="{2FF8CA19-2825-4204-9A09-0AB3F723826B}">
      <dsp:nvSpPr>
        <dsp:cNvPr id="0" name=""/>
        <dsp:cNvSpPr/>
      </dsp:nvSpPr>
      <dsp:spPr>
        <a:xfrm>
          <a:off x="2634020" y="3241006"/>
          <a:ext cx="424918" cy="731764"/>
        </a:xfrm>
        <a:prstGeom prst="roundRect">
          <a:avLst>
            <a:gd name="adj" fmla="val 1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E2F4C2D0-6C74-4EE6-B0E4-EE5A926387CC}">
      <dsp:nvSpPr>
        <dsp:cNvPr id="0" name=""/>
        <dsp:cNvSpPr/>
      </dsp:nvSpPr>
      <dsp:spPr>
        <a:xfrm>
          <a:off x="2762063" y="3362646"/>
          <a:ext cx="424918" cy="731764"/>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vert270"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1" kern="1200" dirty="0" smtClean="0"/>
            <a:t>PCs</a:t>
          </a:r>
          <a:endParaRPr lang="en-GB" sz="1800" b="1" kern="1200" dirty="0"/>
        </a:p>
      </dsp:txBody>
      <dsp:txXfrm>
        <a:off x="2774508" y="3375091"/>
        <a:ext cx="400028" cy="706874"/>
      </dsp:txXfrm>
    </dsp:sp>
    <dsp:sp modelId="{A2745795-0908-4462-9027-EB507B282C09}">
      <dsp:nvSpPr>
        <dsp:cNvPr id="0" name=""/>
        <dsp:cNvSpPr/>
      </dsp:nvSpPr>
      <dsp:spPr>
        <a:xfrm>
          <a:off x="3315024" y="3241006"/>
          <a:ext cx="501149" cy="731764"/>
        </a:xfrm>
        <a:prstGeom prst="roundRect">
          <a:avLst>
            <a:gd name="adj" fmla="val 1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3DF9F6E9-EA12-4972-91F2-8EDC20F1A35F}">
      <dsp:nvSpPr>
        <dsp:cNvPr id="0" name=""/>
        <dsp:cNvSpPr/>
      </dsp:nvSpPr>
      <dsp:spPr>
        <a:xfrm>
          <a:off x="3443067" y="3362646"/>
          <a:ext cx="501149" cy="731764"/>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vert270"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1" kern="1200" dirty="0" smtClean="0"/>
            <a:t>PCs</a:t>
          </a:r>
          <a:endParaRPr lang="en-GB" sz="1800" b="1" kern="1200" dirty="0"/>
        </a:p>
      </dsp:txBody>
      <dsp:txXfrm>
        <a:off x="3457745" y="3377324"/>
        <a:ext cx="471793" cy="702408"/>
      </dsp:txXfrm>
    </dsp:sp>
    <dsp:sp modelId="{40796383-F41D-4666-BA0F-0B68C4306B56}">
      <dsp:nvSpPr>
        <dsp:cNvPr id="0" name=""/>
        <dsp:cNvSpPr/>
      </dsp:nvSpPr>
      <dsp:spPr>
        <a:xfrm>
          <a:off x="5575665" y="2174090"/>
          <a:ext cx="1574272" cy="731764"/>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ABF822E-3BE5-4087-9CAC-71E39C168A27}">
      <dsp:nvSpPr>
        <dsp:cNvPr id="0" name=""/>
        <dsp:cNvSpPr/>
      </dsp:nvSpPr>
      <dsp:spPr>
        <a:xfrm>
          <a:off x="5703708" y="2295730"/>
          <a:ext cx="1574272" cy="731764"/>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b="1" kern="1200" dirty="0" smtClean="0">
              <a:solidFill>
                <a:srgbClr val="FF0000"/>
              </a:solidFill>
            </a:rPr>
            <a:t>Non for Profit Organisations</a:t>
          </a:r>
          <a:endParaRPr lang="en-GB" sz="1400" b="1" kern="1200" dirty="0">
            <a:solidFill>
              <a:srgbClr val="FF0000"/>
            </a:solidFill>
          </a:endParaRPr>
        </a:p>
      </dsp:txBody>
      <dsp:txXfrm>
        <a:off x="5725141" y="2317163"/>
        <a:ext cx="1531406" cy="688898"/>
      </dsp:txXfrm>
    </dsp:sp>
    <dsp:sp modelId="{241124C6-210C-4672-B661-F19E36A51393}">
      <dsp:nvSpPr>
        <dsp:cNvPr id="0" name=""/>
        <dsp:cNvSpPr/>
      </dsp:nvSpPr>
      <dsp:spPr>
        <a:xfrm>
          <a:off x="4072259" y="3241006"/>
          <a:ext cx="637141" cy="1037056"/>
        </a:xfrm>
        <a:prstGeom prst="roundRect">
          <a:avLst>
            <a:gd name="adj" fmla="val 1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76009888-2DF9-4EBC-B41B-D37D405D58D2}">
      <dsp:nvSpPr>
        <dsp:cNvPr id="0" name=""/>
        <dsp:cNvSpPr/>
      </dsp:nvSpPr>
      <dsp:spPr>
        <a:xfrm>
          <a:off x="4200302" y="3362646"/>
          <a:ext cx="637141" cy="1037056"/>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vert270" wrap="square" lIns="60960" tIns="60960" rIns="60960" bIns="60960" numCol="1" spcCol="1270" anchor="ctr" anchorCtr="0">
          <a:noAutofit/>
        </a:bodyPr>
        <a:lstStyle/>
        <a:p>
          <a:pPr lvl="0" algn="ctr" defTabSz="711200">
            <a:lnSpc>
              <a:spcPct val="90000"/>
            </a:lnSpc>
            <a:spcBef>
              <a:spcPct val="0"/>
            </a:spcBef>
            <a:spcAft>
              <a:spcPct val="35000"/>
            </a:spcAft>
          </a:pPr>
          <a:r>
            <a:rPr lang="en-GB" sz="1600" b="1" kern="1200" dirty="0" smtClean="0"/>
            <a:t>UNRWA</a:t>
          </a:r>
          <a:endParaRPr lang="en-GB" sz="1600" b="1" kern="1200" dirty="0"/>
        </a:p>
      </dsp:txBody>
      <dsp:txXfrm>
        <a:off x="4218963" y="3381307"/>
        <a:ext cx="599819" cy="999734"/>
      </dsp:txXfrm>
    </dsp:sp>
    <dsp:sp modelId="{55E02571-6FA4-4967-990F-4FD46FC8B4E9}">
      <dsp:nvSpPr>
        <dsp:cNvPr id="0" name=""/>
        <dsp:cNvSpPr/>
      </dsp:nvSpPr>
      <dsp:spPr>
        <a:xfrm>
          <a:off x="4965486" y="3241006"/>
          <a:ext cx="540157" cy="731764"/>
        </a:xfrm>
        <a:prstGeom prst="roundRect">
          <a:avLst>
            <a:gd name="adj" fmla="val 1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74DB9A13-7888-4D67-B433-6E4259BE8A79}">
      <dsp:nvSpPr>
        <dsp:cNvPr id="0" name=""/>
        <dsp:cNvSpPr/>
      </dsp:nvSpPr>
      <dsp:spPr>
        <a:xfrm>
          <a:off x="5093529" y="3362646"/>
          <a:ext cx="540157" cy="731764"/>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vert270" wrap="square" lIns="60960" tIns="60960" rIns="60960" bIns="60960" numCol="1" spcCol="1270" anchor="ctr" anchorCtr="0">
          <a:noAutofit/>
        </a:bodyPr>
        <a:lstStyle/>
        <a:p>
          <a:pPr lvl="0" algn="ctr" defTabSz="711200">
            <a:lnSpc>
              <a:spcPct val="90000"/>
            </a:lnSpc>
            <a:spcBef>
              <a:spcPct val="0"/>
            </a:spcBef>
            <a:spcAft>
              <a:spcPct val="35000"/>
            </a:spcAft>
          </a:pPr>
          <a:r>
            <a:rPr lang="en-GB" sz="1600" b="1" kern="1200" dirty="0" smtClean="0"/>
            <a:t>KHCC</a:t>
          </a:r>
          <a:endParaRPr lang="en-GB" sz="1600" b="1" kern="1200" dirty="0"/>
        </a:p>
      </dsp:txBody>
      <dsp:txXfrm>
        <a:off x="5109350" y="3378467"/>
        <a:ext cx="508515" cy="700122"/>
      </dsp:txXfrm>
    </dsp:sp>
    <dsp:sp modelId="{8182FE2F-5FDD-46B0-A638-2ED940AAA4B6}">
      <dsp:nvSpPr>
        <dsp:cNvPr id="0" name=""/>
        <dsp:cNvSpPr/>
      </dsp:nvSpPr>
      <dsp:spPr>
        <a:xfrm>
          <a:off x="5761729" y="3241006"/>
          <a:ext cx="389413" cy="1400669"/>
        </a:xfrm>
        <a:prstGeom prst="roundRect">
          <a:avLst>
            <a:gd name="adj" fmla="val 1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EB73579F-BF81-4A73-B601-0AA34BCB01E8}">
      <dsp:nvSpPr>
        <dsp:cNvPr id="0" name=""/>
        <dsp:cNvSpPr/>
      </dsp:nvSpPr>
      <dsp:spPr>
        <a:xfrm>
          <a:off x="5889772" y="3362646"/>
          <a:ext cx="389413" cy="1400669"/>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vert270" wrap="square" lIns="60960" tIns="60960" rIns="60960" bIns="60960" numCol="1" spcCol="1270" anchor="ctr" anchorCtr="0">
          <a:noAutofit/>
        </a:bodyPr>
        <a:lstStyle/>
        <a:p>
          <a:pPr lvl="0" algn="ctr" defTabSz="711200">
            <a:lnSpc>
              <a:spcPct val="90000"/>
            </a:lnSpc>
            <a:spcBef>
              <a:spcPct val="0"/>
            </a:spcBef>
            <a:spcAft>
              <a:spcPct val="35000"/>
            </a:spcAft>
          </a:pPr>
          <a:r>
            <a:rPr lang="en-GB" sz="1600" b="1" kern="1200" dirty="0" smtClean="0"/>
            <a:t>Charitable clinics</a:t>
          </a:r>
          <a:endParaRPr lang="en-GB" sz="1600" b="1" kern="1200" dirty="0"/>
        </a:p>
      </dsp:txBody>
      <dsp:txXfrm>
        <a:off x="5901178" y="3374052"/>
        <a:ext cx="366601" cy="1377857"/>
      </dsp:txXfrm>
    </dsp:sp>
    <dsp:sp modelId="{A1AED7F5-4A46-43AE-97FB-E77126F23D11}">
      <dsp:nvSpPr>
        <dsp:cNvPr id="0" name=""/>
        <dsp:cNvSpPr/>
      </dsp:nvSpPr>
      <dsp:spPr>
        <a:xfrm rot="16200000">
          <a:off x="6369592" y="3490325"/>
          <a:ext cx="1152384" cy="731764"/>
        </a:xfrm>
        <a:prstGeom prst="roundRect">
          <a:avLst>
            <a:gd name="adj" fmla="val 1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9556D47-771C-467C-A965-121F414C218A}">
      <dsp:nvSpPr>
        <dsp:cNvPr id="0" name=""/>
        <dsp:cNvSpPr/>
      </dsp:nvSpPr>
      <dsp:spPr>
        <a:xfrm rot="16200000">
          <a:off x="6497634" y="3611966"/>
          <a:ext cx="1152384" cy="731764"/>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1" kern="1200" dirty="0" smtClean="0"/>
            <a:t>UNCHR</a:t>
          </a:r>
          <a:endParaRPr lang="en-GB" sz="1800" b="1" kern="1200" dirty="0"/>
        </a:p>
      </dsp:txBody>
      <dsp:txXfrm>
        <a:off x="6519067" y="3633399"/>
        <a:ext cx="1109518" cy="688898"/>
      </dsp:txXfrm>
    </dsp:sp>
    <dsp:sp modelId="{59F0B2FE-73F6-4E96-80C1-C5279C664DA7}">
      <dsp:nvSpPr>
        <dsp:cNvPr id="0" name=""/>
        <dsp:cNvSpPr/>
      </dsp:nvSpPr>
      <dsp:spPr>
        <a:xfrm rot="16200000">
          <a:off x="7639004" y="3474658"/>
          <a:ext cx="837645" cy="415042"/>
        </a:xfrm>
        <a:prstGeom prst="roundRect">
          <a:avLst>
            <a:gd name="adj" fmla="val 1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53B58BC4-2338-4300-ACB8-127BAC949B10}">
      <dsp:nvSpPr>
        <dsp:cNvPr id="0" name=""/>
        <dsp:cNvSpPr/>
      </dsp:nvSpPr>
      <dsp:spPr>
        <a:xfrm rot="16200000">
          <a:off x="7767046" y="3596299"/>
          <a:ext cx="837645" cy="415042"/>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1" kern="1200" dirty="0" smtClean="0"/>
            <a:t>NCDEG</a:t>
          </a:r>
          <a:endParaRPr lang="en-GB" sz="1800" kern="1200" dirty="0"/>
        </a:p>
      </dsp:txBody>
      <dsp:txXfrm>
        <a:off x="7779202" y="3608455"/>
        <a:ext cx="813333" cy="39073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5E3A73-1EAA-463B-BC21-165AFCBF71BD}" type="datetimeFigureOut">
              <a:rPr lang="en-GB" smtClean="0"/>
              <a:t>15/10/2022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6D13B1-921A-4DC5-B52D-3912398C89EB}" type="slidenum">
              <a:rPr lang="en-GB" smtClean="0"/>
              <a:t>‹#›</a:t>
            </a:fld>
            <a:endParaRPr lang="en-GB"/>
          </a:p>
        </p:txBody>
      </p:sp>
    </p:spTree>
    <p:extLst>
      <p:ext uri="{BB962C8B-B14F-4D97-AF65-F5344CB8AC3E}">
        <p14:creationId xmlns:p14="http://schemas.microsoft.com/office/powerpoint/2010/main" val="890560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xfrm>
            <a:off x="2779713" y="504825"/>
            <a:ext cx="3368675" cy="25273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3" name="Notes Placeholder 2"/>
          <p:cNvSpPr>
            <a:spLocks noGrp="1"/>
          </p:cNvSpPr>
          <p:nvPr>
            <p:ph type="body" idx="1"/>
          </p:nvPr>
        </p:nvSpPr>
        <p:spPr>
          <a:xfrm>
            <a:off x="892904" y="3199776"/>
            <a:ext cx="7321505" cy="3031367"/>
          </a:xfrm>
          <a:ln>
            <a:solidFill>
              <a:schemeClr val="tx1"/>
            </a:solidFill>
          </a:ln>
        </p:spPr>
        <p:txBody>
          <a:bodyPr/>
          <a:lstStyle/>
          <a:p>
            <a:pPr algn="l" rtl="0">
              <a:defRPr/>
            </a:pPr>
            <a:r>
              <a:rPr lang="en-US" sz="1800" b="1" dirty="0">
                <a:latin typeface="Andalus" panose="02020603050405020304" pitchFamily="18" charset="-78"/>
                <a:cs typeface="Andalus" panose="02020603050405020304" pitchFamily="18" charset="-78"/>
              </a:rPr>
              <a:t>0-14 years: </a:t>
            </a:r>
            <a:r>
              <a:rPr lang="en-US" sz="1800" dirty="0">
                <a:latin typeface="Andalus" panose="02020603050405020304" pitchFamily="18" charset="-78"/>
                <a:cs typeface="Andalus" panose="02020603050405020304" pitchFamily="18" charset="-78"/>
              </a:rPr>
              <a:t>34.6% (male 1,154,791/female 1,089,901) </a:t>
            </a:r>
            <a:br>
              <a:rPr lang="en-US" sz="1800" dirty="0">
                <a:latin typeface="Andalus" panose="02020603050405020304" pitchFamily="18" charset="-78"/>
                <a:cs typeface="Andalus" panose="02020603050405020304" pitchFamily="18" charset="-78"/>
              </a:rPr>
            </a:br>
            <a:r>
              <a:rPr lang="en-US" sz="1800" b="1" dirty="0">
                <a:latin typeface="Andalus" panose="02020603050405020304" pitchFamily="18" charset="-78"/>
                <a:cs typeface="Andalus" panose="02020603050405020304" pitchFamily="18" charset="-78"/>
              </a:rPr>
              <a:t>15-24 years:</a:t>
            </a:r>
            <a:r>
              <a:rPr lang="en-US" sz="1800" dirty="0">
                <a:latin typeface="Andalus" panose="02020603050405020304" pitchFamily="18" charset="-78"/>
                <a:cs typeface="Andalus" panose="02020603050405020304" pitchFamily="18" charset="-78"/>
              </a:rPr>
              <a:t> 19.9% (male 661,516/female 625,311) </a:t>
            </a:r>
            <a:br>
              <a:rPr lang="en-US" sz="1800" dirty="0">
                <a:latin typeface="Andalus" panose="02020603050405020304" pitchFamily="18" charset="-78"/>
                <a:cs typeface="Andalus" panose="02020603050405020304" pitchFamily="18" charset="-78"/>
              </a:rPr>
            </a:br>
            <a:r>
              <a:rPr lang="en-US" sz="1800" b="1" dirty="0">
                <a:latin typeface="Andalus" panose="02020603050405020304" pitchFamily="18" charset="-78"/>
                <a:cs typeface="Andalus" panose="02020603050405020304" pitchFamily="18" charset="-78"/>
              </a:rPr>
              <a:t>25-54 years:</a:t>
            </a:r>
            <a:r>
              <a:rPr lang="en-US" sz="1800" dirty="0">
                <a:latin typeface="Andalus" panose="02020603050405020304" pitchFamily="18" charset="-78"/>
                <a:cs typeface="Andalus" panose="02020603050405020304" pitchFamily="18" charset="-78"/>
              </a:rPr>
              <a:t> 36.2% (male 1,181,882/female 1,164,957) </a:t>
            </a:r>
            <a:br>
              <a:rPr lang="en-US" sz="1800" dirty="0">
                <a:latin typeface="Andalus" panose="02020603050405020304" pitchFamily="18" charset="-78"/>
                <a:cs typeface="Andalus" panose="02020603050405020304" pitchFamily="18" charset="-78"/>
              </a:rPr>
            </a:br>
            <a:r>
              <a:rPr lang="en-US" sz="1800" b="1" dirty="0">
                <a:latin typeface="Andalus" panose="02020603050405020304" pitchFamily="18" charset="-78"/>
                <a:cs typeface="Andalus" panose="02020603050405020304" pitchFamily="18" charset="-78"/>
              </a:rPr>
              <a:t>55-64 years:</a:t>
            </a:r>
            <a:r>
              <a:rPr lang="en-US" sz="1800" dirty="0">
                <a:latin typeface="Andalus" panose="02020603050405020304" pitchFamily="18" charset="-78"/>
                <a:cs typeface="Andalus" panose="02020603050405020304" pitchFamily="18" charset="-78"/>
              </a:rPr>
              <a:t> 4.3% (male 133,371/female 142,636) </a:t>
            </a:r>
            <a:br>
              <a:rPr lang="en-US" sz="1800" dirty="0">
                <a:latin typeface="Andalus" panose="02020603050405020304" pitchFamily="18" charset="-78"/>
                <a:cs typeface="Andalus" panose="02020603050405020304" pitchFamily="18" charset="-78"/>
              </a:rPr>
            </a:br>
            <a:r>
              <a:rPr lang="en-US" sz="1800" b="1" dirty="0">
                <a:latin typeface="Andalus" panose="02020603050405020304" pitchFamily="18" charset="-78"/>
                <a:cs typeface="Andalus" panose="02020603050405020304" pitchFamily="18" charset="-78"/>
              </a:rPr>
              <a:t>65 years and over:</a:t>
            </a:r>
            <a:r>
              <a:rPr lang="en-US" sz="1800" dirty="0">
                <a:latin typeface="Andalus" panose="02020603050405020304" pitchFamily="18" charset="-78"/>
                <a:cs typeface="Andalus" panose="02020603050405020304" pitchFamily="18" charset="-78"/>
              </a:rPr>
              <a:t> 5.1% (male 158,514/female 169,202) (2013 est.</a:t>
            </a:r>
            <a:r>
              <a:rPr lang="en-US" sz="1800" dirty="0">
                <a:latin typeface="+mj-lt"/>
              </a:rPr>
              <a:t>)</a:t>
            </a:r>
            <a:endParaRPr lang="ar-JO" sz="1800" dirty="0">
              <a:latin typeface="+mj-lt"/>
            </a:endParaRPr>
          </a:p>
        </p:txBody>
      </p:sp>
      <p:sp>
        <p:nvSpPr>
          <p:cNvPr id="1290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27868" indent="-279949" algn="r" rtl="1">
              <a:spcBef>
                <a:spcPct val="30000"/>
              </a:spcBef>
              <a:defRPr sz="1200">
                <a:solidFill>
                  <a:schemeClr val="tx1"/>
                </a:solidFill>
                <a:latin typeface="Arial" panose="020B0604020202020204" pitchFamily="34" charset="0"/>
                <a:cs typeface="Arial" panose="020B0604020202020204" pitchFamily="34" charset="0"/>
              </a:defRPr>
            </a:lvl2pPr>
            <a:lvl3pPr marL="1119797" indent="-223959" algn="r" rtl="1">
              <a:spcBef>
                <a:spcPct val="30000"/>
              </a:spcBef>
              <a:defRPr sz="1200">
                <a:solidFill>
                  <a:schemeClr val="tx1"/>
                </a:solidFill>
                <a:latin typeface="Arial" panose="020B0604020202020204" pitchFamily="34" charset="0"/>
                <a:cs typeface="Arial" panose="020B0604020202020204" pitchFamily="34" charset="0"/>
              </a:defRPr>
            </a:lvl3pPr>
            <a:lvl4pPr marL="1567716" indent="-223959" algn="r" rtl="1">
              <a:spcBef>
                <a:spcPct val="30000"/>
              </a:spcBef>
              <a:defRPr sz="1200">
                <a:solidFill>
                  <a:schemeClr val="tx1"/>
                </a:solidFill>
                <a:latin typeface="Arial" panose="020B0604020202020204" pitchFamily="34" charset="0"/>
                <a:cs typeface="Arial" panose="020B0604020202020204" pitchFamily="34" charset="0"/>
              </a:defRPr>
            </a:lvl4pPr>
            <a:lvl5pPr marL="2015635" indent="-223959" algn="r" rtl="1">
              <a:spcBef>
                <a:spcPct val="30000"/>
              </a:spcBef>
              <a:defRPr sz="1200">
                <a:solidFill>
                  <a:schemeClr val="tx1"/>
                </a:solidFill>
                <a:latin typeface="Arial" panose="020B0604020202020204" pitchFamily="34" charset="0"/>
                <a:cs typeface="Arial" panose="020B0604020202020204" pitchFamily="34" charset="0"/>
              </a:defRPr>
            </a:lvl5pPr>
            <a:lvl6pPr marL="2463554" indent="-223959"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11472" indent="-223959"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359391" indent="-223959"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07310" indent="-223959"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l">
              <a:spcBef>
                <a:spcPct val="0"/>
              </a:spcBef>
            </a:pPr>
            <a:fld id="{8F8285F5-1AA1-4165-B90B-7FFCF04558E0}" type="slidenum">
              <a:rPr lang="ar-JO" altLang="en-US" smtClean="0"/>
              <a:pPr algn="l">
                <a:spcBef>
                  <a:spcPct val="0"/>
                </a:spcBef>
              </a:pPr>
              <a:t>6</a:t>
            </a:fld>
            <a:endParaRPr lang="ar-JO" altLang="en-US"/>
          </a:p>
        </p:txBody>
      </p:sp>
    </p:spTree>
    <p:extLst>
      <p:ext uri="{BB962C8B-B14F-4D97-AF65-F5344CB8AC3E}">
        <p14:creationId xmlns:p14="http://schemas.microsoft.com/office/powerpoint/2010/main" val="2087234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4"/>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1866" indent="-284616" algn="r" rtl="1">
              <a:spcBef>
                <a:spcPct val="30000"/>
              </a:spcBef>
              <a:defRPr sz="1200">
                <a:solidFill>
                  <a:schemeClr val="tx1"/>
                </a:solidFill>
                <a:latin typeface="Arial" panose="020B0604020202020204" pitchFamily="34" charset="0"/>
                <a:cs typeface="Arial" panose="020B0604020202020204" pitchFamily="34" charset="0"/>
              </a:defRPr>
            </a:lvl2pPr>
            <a:lvl3pPr marL="1141571" indent="-227070" algn="r" rtl="1">
              <a:spcBef>
                <a:spcPct val="30000"/>
              </a:spcBef>
              <a:defRPr sz="1200">
                <a:solidFill>
                  <a:schemeClr val="tx1"/>
                </a:solidFill>
                <a:latin typeface="Arial" panose="020B0604020202020204" pitchFamily="34" charset="0"/>
                <a:cs typeface="Arial" panose="020B0604020202020204" pitchFamily="34" charset="0"/>
              </a:defRPr>
            </a:lvl3pPr>
            <a:lvl4pPr marL="1598821" indent="-227070" algn="r" rtl="1">
              <a:spcBef>
                <a:spcPct val="30000"/>
              </a:spcBef>
              <a:defRPr sz="1200">
                <a:solidFill>
                  <a:schemeClr val="tx1"/>
                </a:solidFill>
                <a:latin typeface="Arial" panose="020B0604020202020204" pitchFamily="34" charset="0"/>
                <a:cs typeface="Arial" panose="020B0604020202020204" pitchFamily="34" charset="0"/>
              </a:defRPr>
            </a:lvl4pPr>
            <a:lvl5pPr marL="2056072" indent="-227070" algn="r" rtl="1">
              <a:spcBef>
                <a:spcPct val="30000"/>
              </a:spcBef>
              <a:defRPr sz="1200">
                <a:solidFill>
                  <a:schemeClr val="tx1"/>
                </a:solidFill>
                <a:latin typeface="Arial" panose="020B0604020202020204" pitchFamily="34" charset="0"/>
                <a:cs typeface="Arial" panose="020B0604020202020204" pitchFamily="34" charset="0"/>
              </a:defRPr>
            </a:lvl5pPr>
            <a:lvl6pPr marL="2503991" indent="-22707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51910" indent="-22707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399828" indent="-22707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47747" indent="-22707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l">
              <a:spcBef>
                <a:spcPct val="0"/>
              </a:spcBef>
            </a:pPr>
            <a:fld id="{AF73D330-440C-4D3B-AA99-1A3B305CCF7A}" type="slidenum">
              <a:rPr lang="ar-SA" altLang="en-US" smtClean="0">
                <a:solidFill>
                  <a:srgbClr val="000000"/>
                </a:solidFill>
              </a:rPr>
              <a:pPr algn="l">
                <a:spcBef>
                  <a:spcPct val="0"/>
                </a:spcBef>
              </a:pPr>
              <a:t>9</a:t>
            </a:fld>
            <a:endParaRPr lang="en-US" altLang="en-US">
              <a:solidFill>
                <a:srgbClr val="000000"/>
              </a:solidFill>
              <a:cs typeface="Simplified Arabic" pitchFamily="18" charset="0"/>
            </a:endParaRPr>
          </a:p>
        </p:txBody>
      </p:sp>
      <p:sp>
        <p:nvSpPr>
          <p:cNvPr id="64515" name="Rectangle 2"/>
          <p:cNvSpPr>
            <a:spLocks noGrp="1" noRot="1" noChangeAspect="1" noChangeArrowheads="1" noTextEdit="1"/>
          </p:cNvSpPr>
          <p:nvPr>
            <p:ph type="sldImg"/>
          </p:nvPr>
        </p:nvSpPr>
        <p:spPr bwMode="auto">
          <a:xfrm>
            <a:off x="809625" y="211138"/>
            <a:ext cx="5195888" cy="38973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64516" name="Rectangle 3"/>
          <p:cNvSpPr>
            <a:spLocks noGrp="1" noChangeArrowheads="1"/>
          </p:cNvSpPr>
          <p:nvPr>
            <p:ph type="body" idx="1"/>
          </p:nvPr>
        </p:nvSpPr>
        <p:spPr>
          <a:xfrm>
            <a:off x="598370" y="4347454"/>
            <a:ext cx="5610105" cy="451118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JO" altLang="en-US"/>
          </a:p>
        </p:txBody>
      </p:sp>
    </p:spTree>
    <p:extLst>
      <p:ext uri="{BB962C8B-B14F-4D97-AF65-F5344CB8AC3E}">
        <p14:creationId xmlns:p14="http://schemas.microsoft.com/office/powerpoint/2010/main" val="2330916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t>Primary health care services are mainly delivered through a network of health </a:t>
            </a:r>
            <a:r>
              <a:rPr lang="en-GB" sz="1200" dirty="0" err="1" smtClean="0"/>
              <a:t>centers</a:t>
            </a:r>
            <a:r>
              <a:rPr lang="en-GB" sz="1200" dirty="0" smtClean="0"/>
              <a:t> around 673 </a:t>
            </a:r>
            <a:r>
              <a:rPr lang="en-GB" sz="1200" dirty="0" err="1" smtClean="0"/>
              <a:t>center</a:t>
            </a:r>
            <a:r>
              <a:rPr lang="en-GB" sz="1200" dirty="0" smtClean="0"/>
              <a:t> (110 comprehensive </a:t>
            </a:r>
            <a:r>
              <a:rPr lang="en-GB" sz="1200" dirty="0" err="1" smtClean="0"/>
              <a:t>centers</a:t>
            </a:r>
            <a:r>
              <a:rPr lang="en-GB" sz="1200" dirty="0" smtClean="0"/>
              <a:t>, 377 primary </a:t>
            </a:r>
            <a:r>
              <a:rPr lang="en-GB" sz="1200" dirty="0" err="1" smtClean="0"/>
              <a:t>centers</a:t>
            </a:r>
            <a:r>
              <a:rPr lang="en-GB" sz="1200" dirty="0" smtClean="0"/>
              <a:t>, 186 Village Clinics), these </a:t>
            </a:r>
            <a:r>
              <a:rPr lang="en-GB" sz="1200" dirty="0" err="1" smtClean="0"/>
              <a:t>centers</a:t>
            </a:r>
            <a:r>
              <a:rPr lang="en-GB" sz="1200" dirty="0" smtClean="0"/>
              <a:t> include 504 Maternal and Child Health clinics and 419 oral health clinics. </a:t>
            </a:r>
          </a:p>
          <a:p>
            <a:r>
              <a:rPr lang="en-GB" sz="1200" dirty="0" smtClean="0"/>
              <a:t>Secondary and tertiary health care services are provided through </a:t>
            </a:r>
            <a:r>
              <a:rPr lang="en-GB" sz="1200" dirty="0" smtClean="0">
                <a:solidFill>
                  <a:srgbClr val="FF0000"/>
                </a:solidFill>
              </a:rPr>
              <a:t>(32) </a:t>
            </a:r>
            <a:r>
              <a:rPr lang="en-GB" sz="1200" dirty="0" smtClean="0"/>
              <a:t>MOH hospitals in 10 governorates out of 12 in Jordan with 5170 beds representing (35%),of hospital beds in the country. </a:t>
            </a:r>
          </a:p>
          <a:p>
            <a:endParaRPr lang="en-GB" dirty="0"/>
          </a:p>
        </p:txBody>
      </p:sp>
      <p:sp>
        <p:nvSpPr>
          <p:cNvPr id="4" name="Slide Number Placeholder 3"/>
          <p:cNvSpPr>
            <a:spLocks noGrp="1"/>
          </p:cNvSpPr>
          <p:nvPr>
            <p:ph type="sldNum" sz="quarter" idx="10"/>
          </p:nvPr>
        </p:nvSpPr>
        <p:spPr/>
        <p:txBody>
          <a:bodyPr/>
          <a:lstStyle/>
          <a:p>
            <a:fld id="{856D13B1-921A-4DC5-B52D-3912398C89EB}" type="slidenum">
              <a:rPr lang="en-GB" smtClean="0"/>
              <a:t>13</a:t>
            </a:fld>
            <a:endParaRPr lang="en-GB"/>
          </a:p>
        </p:txBody>
      </p:sp>
    </p:spTree>
    <p:extLst>
      <p:ext uri="{BB962C8B-B14F-4D97-AF65-F5344CB8AC3E}">
        <p14:creationId xmlns:p14="http://schemas.microsoft.com/office/powerpoint/2010/main" val="22712459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5391D71-BD2C-42D8-A0FF-1E0D2CB12F62}" type="datetimeFigureOut">
              <a:rPr lang="en-US" smtClean="0"/>
              <a:t>15/10/2022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E72F90-9A9F-4CBB-A1FB-1CEC89E4D6A5}" type="slidenum">
              <a:rPr lang="en-GB" smtClean="0"/>
              <a:t>‹#›</a:t>
            </a:fld>
            <a:endParaRPr lang="en-GB"/>
          </a:p>
        </p:txBody>
      </p:sp>
    </p:spTree>
    <p:extLst>
      <p:ext uri="{BB962C8B-B14F-4D97-AF65-F5344CB8AC3E}">
        <p14:creationId xmlns:p14="http://schemas.microsoft.com/office/powerpoint/2010/main" val="19437293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5391D71-BD2C-42D8-A0FF-1E0D2CB12F62}" type="datetimeFigureOut">
              <a:rPr lang="en-US" smtClean="0"/>
              <a:t>15/10/2022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E72F90-9A9F-4CBB-A1FB-1CEC89E4D6A5}" type="slidenum">
              <a:rPr lang="en-GB" smtClean="0"/>
              <a:t>‹#›</a:t>
            </a:fld>
            <a:endParaRPr lang="en-GB"/>
          </a:p>
        </p:txBody>
      </p:sp>
    </p:spTree>
    <p:extLst>
      <p:ext uri="{BB962C8B-B14F-4D97-AF65-F5344CB8AC3E}">
        <p14:creationId xmlns:p14="http://schemas.microsoft.com/office/powerpoint/2010/main" val="2397482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5391D71-BD2C-42D8-A0FF-1E0D2CB12F62}" type="datetimeFigureOut">
              <a:rPr lang="en-US" smtClean="0"/>
              <a:t>15/10/2022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E72F90-9A9F-4CBB-A1FB-1CEC89E4D6A5}" type="slidenum">
              <a:rPr lang="en-GB" smtClean="0"/>
              <a:t>‹#›</a:t>
            </a:fld>
            <a:endParaRPr lang="en-GB"/>
          </a:p>
        </p:txBody>
      </p:sp>
    </p:spTree>
    <p:extLst>
      <p:ext uri="{BB962C8B-B14F-4D97-AF65-F5344CB8AC3E}">
        <p14:creationId xmlns:p14="http://schemas.microsoft.com/office/powerpoint/2010/main" val="1112668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5391D71-BD2C-42D8-A0FF-1E0D2CB12F62}" type="datetimeFigureOut">
              <a:rPr lang="en-US" smtClean="0"/>
              <a:t>15/10/2022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E72F90-9A9F-4CBB-A1FB-1CEC89E4D6A5}" type="slidenum">
              <a:rPr lang="en-GB" smtClean="0"/>
              <a:t>‹#›</a:t>
            </a:fld>
            <a:endParaRPr lang="en-GB"/>
          </a:p>
        </p:txBody>
      </p:sp>
    </p:spTree>
    <p:extLst>
      <p:ext uri="{BB962C8B-B14F-4D97-AF65-F5344CB8AC3E}">
        <p14:creationId xmlns:p14="http://schemas.microsoft.com/office/powerpoint/2010/main" val="643668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391D71-BD2C-42D8-A0FF-1E0D2CB12F62}" type="datetimeFigureOut">
              <a:rPr lang="en-US" smtClean="0"/>
              <a:t>15/10/2022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E72F90-9A9F-4CBB-A1FB-1CEC89E4D6A5}" type="slidenum">
              <a:rPr lang="en-GB" smtClean="0"/>
              <a:t>‹#›</a:t>
            </a:fld>
            <a:endParaRPr lang="en-GB"/>
          </a:p>
        </p:txBody>
      </p:sp>
    </p:spTree>
    <p:extLst>
      <p:ext uri="{BB962C8B-B14F-4D97-AF65-F5344CB8AC3E}">
        <p14:creationId xmlns:p14="http://schemas.microsoft.com/office/powerpoint/2010/main" val="539190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5391D71-BD2C-42D8-A0FF-1E0D2CB12F62}" type="datetimeFigureOut">
              <a:rPr lang="en-US" smtClean="0"/>
              <a:t>15/10/2022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EE72F90-9A9F-4CBB-A1FB-1CEC89E4D6A5}" type="slidenum">
              <a:rPr lang="en-GB" smtClean="0"/>
              <a:t>‹#›</a:t>
            </a:fld>
            <a:endParaRPr lang="en-GB"/>
          </a:p>
        </p:txBody>
      </p:sp>
    </p:spTree>
    <p:extLst>
      <p:ext uri="{BB962C8B-B14F-4D97-AF65-F5344CB8AC3E}">
        <p14:creationId xmlns:p14="http://schemas.microsoft.com/office/powerpoint/2010/main" val="3807754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5391D71-BD2C-42D8-A0FF-1E0D2CB12F62}" type="datetimeFigureOut">
              <a:rPr lang="en-US" smtClean="0"/>
              <a:t>15/10/2022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EE72F90-9A9F-4CBB-A1FB-1CEC89E4D6A5}" type="slidenum">
              <a:rPr lang="en-GB" smtClean="0"/>
              <a:t>‹#›</a:t>
            </a:fld>
            <a:endParaRPr lang="en-GB"/>
          </a:p>
        </p:txBody>
      </p:sp>
    </p:spTree>
    <p:extLst>
      <p:ext uri="{BB962C8B-B14F-4D97-AF65-F5344CB8AC3E}">
        <p14:creationId xmlns:p14="http://schemas.microsoft.com/office/powerpoint/2010/main" val="1419349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5391D71-BD2C-42D8-A0FF-1E0D2CB12F62}" type="datetimeFigureOut">
              <a:rPr lang="en-US" smtClean="0"/>
              <a:t>15/10/2022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EE72F90-9A9F-4CBB-A1FB-1CEC89E4D6A5}" type="slidenum">
              <a:rPr lang="en-GB" smtClean="0"/>
              <a:t>‹#›</a:t>
            </a:fld>
            <a:endParaRPr lang="en-GB"/>
          </a:p>
        </p:txBody>
      </p:sp>
    </p:spTree>
    <p:extLst>
      <p:ext uri="{BB962C8B-B14F-4D97-AF65-F5344CB8AC3E}">
        <p14:creationId xmlns:p14="http://schemas.microsoft.com/office/powerpoint/2010/main" val="3888294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391D71-BD2C-42D8-A0FF-1E0D2CB12F62}" type="datetimeFigureOut">
              <a:rPr lang="en-US" smtClean="0"/>
              <a:t>15/10/2022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EE72F90-9A9F-4CBB-A1FB-1CEC89E4D6A5}" type="slidenum">
              <a:rPr lang="en-GB" smtClean="0"/>
              <a:t>‹#›</a:t>
            </a:fld>
            <a:endParaRPr lang="en-GB"/>
          </a:p>
        </p:txBody>
      </p:sp>
    </p:spTree>
    <p:extLst>
      <p:ext uri="{BB962C8B-B14F-4D97-AF65-F5344CB8AC3E}">
        <p14:creationId xmlns:p14="http://schemas.microsoft.com/office/powerpoint/2010/main" val="2347238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391D71-BD2C-42D8-A0FF-1E0D2CB12F62}" type="datetimeFigureOut">
              <a:rPr lang="en-US" smtClean="0"/>
              <a:t>15/10/2022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EE72F90-9A9F-4CBB-A1FB-1CEC89E4D6A5}" type="slidenum">
              <a:rPr lang="en-GB" smtClean="0"/>
              <a:t>‹#›</a:t>
            </a:fld>
            <a:endParaRPr lang="en-GB"/>
          </a:p>
        </p:txBody>
      </p:sp>
    </p:spTree>
    <p:extLst>
      <p:ext uri="{BB962C8B-B14F-4D97-AF65-F5344CB8AC3E}">
        <p14:creationId xmlns:p14="http://schemas.microsoft.com/office/powerpoint/2010/main" val="2463382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391D71-BD2C-42D8-A0FF-1E0D2CB12F62}" type="datetimeFigureOut">
              <a:rPr lang="en-US" smtClean="0"/>
              <a:t>15/10/2022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EE72F90-9A9F-4CBB-A1FB-1CEC89E4D6A5}" type="slidenum">
              <a:rPr lang="en-GB" smtClean="0"/>
              <a:t>‹#›</a:t>
            </a:fld>
            <a:endParaRPr lang="en-GB"/>
          </a:p>
        </p:txBody>
      </p:sp>
    </p:spTree>
    <p:extLst>
      <p:ext uri="{BB962C8B-B14F-4D97-AF65-F5344CB8AC3E}">
        <p14:creationId xmlns:p14="http://schemas.microsoft.com/office/powerpoint/2010/main" val="2490405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5391D71-BD2C-42D8-A0FF-1E0D2CB12F62}" type="datetimeFigureOut">
              <a:rPr lang="en-US" smtClean="0"/>
              <a:t>15/10/2022</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EE72F90-9A9F-4CBB-A1FB-1CEC89E4D6A5}" type="slidenum">
              <a:rPr lang="en-GB" smtClean="0"/>
              <a:t>‹#›</a:t>
            </a:fld>
            <a:endParaRPr lang="en-GB"/>
          </a:p>
        </p:txBody>
      </p:sp>
    </p:spTree>
    <p:extLst>
      <p:ext uri="{BB962C8B-B14F-4D97-AF65-F5344CB8AC3E}">
        <p14:creationId xmlns:p14="http://schemas.microsoft.com/office/powerpoint/2010/main" val="1761377849"/>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dosweb.dos.gov.jo/products/jordan-in-figure2021/" TargetMode="External"/><Relationship Id="rId2" Type="http://schemas.openxmlformats.org/officeDocument/2006/relationships/image" Target="../media/image6.gi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100jordan.jo/AR/Pages/%D9%82%D8%B7%D8%A7%D8%B9_%D8%A7%D9%84%D8%B5%D8%AD%D8%A9"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dosweb.dos.gov.jo/products/jordan-in-figure2021/" TargetMode="Externa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6.gi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11560" y="347415"/>
            <a:ext cx="7772400" cy="993353"/>
          </a:xfrm>
        </p:spPr>
        <p:txBody>
          <a:bodyPr/>
          <a:lstStyle/>
          <a:p>
            <a:r>
              <a:rPr lang="en-GB" b="1" dirty="0" smtClean="0">
                <a:solidFill>
                  <a:srgbClr val="0070C0"/>
                </a:solidFill>
                <a:effectLst>
                  <a:outerShdw blurRad="38100" dist="38100" dir="2700000" algn="tl">
                    <a:srgbClr val="000000">
                      <a:alpha val="43137"/>
                    </a:srgbClr>
                  </a:outerShdw>
                </a:effectLst>
                <a:latin typeface="Algerian" panose="04020705040A02060702" pitchFamily="82" charset="0"/>
              </a:rPr>
              <a:t>Health System In Jordan</a:t>
            </a:r>
            <a:endParaRPr lang="en-GB" b="1" dirty="0">
              <a:solidFill>
                <a:srgbClr val="0070C0"/>
              </a:solidFill>
              <a:effectLst>
                <a:outerShdw blurRad="38100" dist="38100" dir="2700000" algn="tl">
                  <a:srgbClr val="000000">
                    <a:alpha val="43137"/>
                  </a:srgbClr>
                </a:outerShdw>
              </a:effectLst>
              <a:latin typeface="Algerian" panose="04020705040A02060702" pitchFamily="82" charset="0"/>
            </a:endParaRPr>
          </a:p>
        </p:txBody>
      </p:sp>
      <p:sp>
        <p:nvSpPr>
          <p:cNvPr id="3" name="Subtitle 2"/>
          <p:cNvSpPr>
            <a:spLocks noGrp="1"/>
          </p:cNvSpPr>
          <p:nvPr>
            <p:ph type="subTitle" idx="1"/>
          </p:nvPr>
        </p:nvSpPr>
        <p:spPr>
          <a:xfrm>
            <a:off x="1428728" y="5445224"/>
            <a:ext cx="6400800" cy="1412776"/>
          </a:xfrm>
        </p:spPr>
        <p:txBody>
          <a:bodyPr>
            <a:normAutofit fontScale="92500" lnSpcReduction="20000"/>
          </a:bodyPr>
          <a:lstStyle/>
          <a:p>
            <a:r>
              <a:rPr lang="en-US" sz="2400" b="1" dirty="0" smtClean="0">
                <a:solidFill>
                  <a:schemeClr val="tx1"/>
                </a:solidFill>
              </a:rPr>
              <a:t>Dr. </a:t>
            </a:r>
            <a:r>
              <a:rPr lang="en-US" sz="2400" b="1" dirty="0" err="1" smtClean="0">
                <a:solidFill>
                  <a:schemeClr val="tx1"/>
                </a:solidFill>
              </a:rPr>
              <a:t>Israa</a:t>
            </a:r>
            <a:r>
              <a:rPr lang="en-US" sz="2400" b="1" dirty="0" smtClean="0">
                <a:solidFill>
                  <a:schemeClr val="tx1"/>
                </a:solidFill>
              </a:rPr>
              <a:t> Al-</a:t>
            </a:r>
            <a:r>
              <a:rPr lang="en-US" sz="2400" b="1" dirty="0" err="1" smtClean="0">
                <a:solidFill>
                  <a:schemeClr val="tx1"/>
                </a:solidFill>
              </a:rPr>
              <a:t>Rawashdeh</a:t>
            </a:r>
            <a:r>
              <a:rPr lang="en-US" sz="2400" b="1" dirty="0" smtClean="0">
                <a:solidFill>
                  <a:schemeClr val="tx1"/>
                </a:solidFill>
              </a:rPr>
              <a:t> MD, MPH ,PhD</a:t>
            </a:r>
          </a:p>
          <a:p>
            <a:r>
              <a:rPr lang="en-US" sz="2400" b="1" dirty="0" smtClean="0">
                <a:solidFill>
                  <a:schemeClr val="tx1"/>
                </a:solidFill>
              </a:rPr>
              <a:t>Faculty of Medicine</a:t>
            </a:r>
          </a:p>
          <a:p>
            <a:r>
              <a:rPr lang="en-US" sz="2400" b="1" dirty="0" err="1" smtClean="0">
                <a:solidFill>
                  <a:schemeClr val="tx1"/>
                </a:solidFill>
              </a:rPr>
              <a:t>Mutah</a:t>
            </a:r>
            <a:r>
              <a:rPr lang="en-US" sz="2400" b="1" dirty="0" smtClean="0">
                <a:solidFill>
                  <a:schemeClr val="tx1"/>
                </a:solidFill>
              </a:rPr>
              <a:t> University</a:t>
            </a:r>
          </a:p>
          <a:p>
            <a:r>
              <a:rPr lang="en-US" sz="2400" b="1" dirty="0" smtClean="0">
                <a:solidFill>
                  <a:schemeClr val="tx1"/>
                </a:solidFill>
              </a:rPr>
              <a:t>2022</a:t>
            </a:r>
            <a:endParaRPr lang="en-US" sz="2400" b="1" dirty="0" smtClean="0">
              <a:solidFill>
                <a:schemeClr val="tx1"/>
              </a:solidFill>
            </a:endParaRPr>
          </a:p>
          <a:p>
            <a:endParaRPr lang="en-GB" b="1" dirty="0"/>
          </a:p>
        </p:txBody>
      </p:sp>
      <p:pic>
        <p:nvPicPr>
          <p:cNvPr id="4" name="Picture 3"/>
          <p:cNvPicPr>
            <a:picLocks noChangeAspect="1"/>
          </p:cNvPicPr>
          <p:nvPr/>
        </p:nvPicPr>
        <p:blipFill>
          <a:blip r:embed="rId2"/>
          <a:stretch>
            <a:fillRect/>
          </a:stretch>
        </p:blipFill>
        <p:spPr>
          <a:xfrm>
            <a:off x="1073522" y="1449406"/>
            <a:ext cx="6848475" cy="385762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pattFill prst="pct20">
          <a:fgClr>
            <a:schemeClr val="accent2">
              <a:lumMod val="60000"/>
              <a:lumOff val="40000"/>
            </a:schemeClr>
          </a:fgClr>
          <a:bgClr>
            <a:schemeClr val="bg1"/>
          </a:bgClr>
        </a:patt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GB" sz="4000" dirty="0" smtClean="0"/>
              <a:t>Dramatic decrease in the risk of infectious disease in recent years (</a:t>
            </a:r>
            <a:r>
              <a:rPr lang="en-GB" sz="4000" b="1" dirty="0"/>
              <a:t>Jordan</a:t>
            </a:r>
            <a:r>
              <a:rPr lang="en-GB" sz="4000" dirty="0"/>
              <a:t> has not </a:t>
            </a:r>
            <a:r>
              <a:rPr lang="en-GB" sz="4000" dirty="0" smtClean="0"/>
              <a:t>recorded </a:t>
            </a:r>
            <a:r>
              <a:rPr lang="en-GB" sz="4000" dirty="0"/>
              <a:t>a case of </a:t>
            </a:r>
            <a:r>
              <a:rPr lang="en-GB" sz="4000" b="1" dirty="0"/>
              <a:t>polio</a:t>
            </a:r>
            <a:r>
              <a:rPr lang="en-GB" sz="4000" dirty="0"/>
              <a:t> since </a:t>
            </a:r>
            <a:r>
              <a:rPr lang="en-GB" sz="4000" dirty="0" smtClean="0"/>
              <a:t>1992). </a:t>
            </a:r>
          </a:p>
          <a:p>
            <a:r>
              <a:rPr lang="en-GB" sz="4000" u="sng" dirty="0" smtClean="0"/>
              <a:t>However, </a:t>
            </a:r>
            <a:r>
              <a:rPr lang="en-GB" sz="4000" dirty="0" smtClean="0"/>
              <a:t>increasing prevalence of</a:t>
            </a:r>
            <a:r>
              <a:rPr lang="en-US" sz="4000" dirty="0" smtClean="0"/>
              <a:t> non-communicable diseases (NCDs). </a:t>
            </a:r>
          </a:p>
        </p:txBody>
      </p:sp>
      <p:sp>
        <p:nvSpPr>
          <p:cNvPr id="4" name="Title 3"/>
          <p:cNvSpPr>
            <a:spLocks noGrp="1"/>
          </p:cNvSpPr>
          <p:nvPr>
            <p:ph type="title"/>
          </p:nvPr>
        </p:nvSpPr>
        <p:spPr/>
        <p:txBody>
          <a:bodyPr/>
          <a:lstStyle/>
          <a:p>
            <a:endParaRPr lang="en-GB"/>
          </a:p>
        </p:txBody>
      </p:sp>
      <p:sp>
        <p:nvSpPr>
          <p:cNvPr id="5" name="Title 1"/>
          <p:cNvSpPr txBox="1">
            <a:spLocks/>
          </p:cNvSpPr>
          <p:nvPr/>
        </p:nvSpPr>
        <p:spPr>
          <a:xfrm>
            <a:off x="628650" y="365127"/>
            <a:ext cx="7886700" cy="831626"/>
          </a:xfrm>
          <a:prstGeom prst="rect">
            <a:avLst/>
          </a:prstGeom>
          <a:solidFill>
            <a:schemeClr val="accent5">
              <a:lumMod val="40000"/>
              <a:lumOff val="60000"/>
            </a:schemeClr>
          </a:solidFill>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GB" b="1" dirty="0" smtClean="0"/>
              <a:t>Jordan: </a:t>
            </a:r>
            <a:r>
              <a:rPr lang="en-GB" b="1" dirty="0" smtClean="0"/>
              <a:t>Current </a:t>
            </a:r>
            <a:r>
              <a:rPr lang="en-GB" b="1" dirty="0" smtClean="0"/>
              <a:t>health status </a:t>
            </a:r>
            <a:endParaRPr lang="en-GB"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8650" y="365126"/>
            <a:ext cx="7886700" cy="1263673"/>
          </a:xfrm>
          <a:gradFill>
            <a:gsLst>
              <a:gs pos="0">
                <a:srgbClr val="FFFF00"/>
              </a:gs>
              <a:gs pos="100000">
                <a:schemeClr val="accent1">
                  <a:tint val="82000"/>
                </a:schemeClr>
              </a:gs>
            </a:gsLst>
            <a:lin ang="5400000" scaled="0"/>
          </a:gradFill>
        </p:spPr>
        <p:txBody>
          <a:bodyPr>
            <a:normAutofit fontScale="90000"/>
          </a:bodyPr>
          <a:lstStyle/>
          <a:p>
            <a:pPr algn="ctr"/>
            <a:r>
              <a:rPr lang="en-US" sz="4400" b="1" dirty="0" smtClean="0">
                <a:effectLst>
                  <a:outerShdw blurRad="38100" dist="38100" dir="2700000" algn="tl">
                    <a:srgbClr val="000000">
                      <a:alpha val="43137"/>
                    </a:srgbClr>
                  </a:outerShdw>
                </a:effectLst>
              </a:rPr>
              <a:t/>
            </a:r>
            <a:br>
              <a:rPr lang="en-US" sz="4400" b="1" dirty="0" smtClean="0">
                <a:effectLst>
                  <a:outerShdw blurRad="38100" dist="38100" dir="2700000" algn="tl">
                    <a:srgbClr val="000000">
                      <a:alpha val="43137"/>
                    </a:srgbClr>
                  </a:outerShdw>
                </a:effectLst>
              </a:rPr>
            </a:br>
            <a:r>
              <a:rPr lang="en-US" sz="4400" b="1" dirty="0" smtClean="0">
                <a:effectLst>
                  <a:outerShdw blurRad="38100" dist="38100" dir="2700000" algn="tl">
                    <a:srgbClr val="000000">
                      <a:alpha val="43137"/>
                    </a:srgbClr>
                  </a:outerShdw>
                </a:effectLst>
              </a:rPr>
              <a:t>The leading causes of death in Jordan</a:t>
            </a:r>
            <a:r>
              <a:rPr lang="en-GB" dirty="0" smtClean="0">
                <a:solidFill>
                  <a:srgbClr val="FF0000"/>
                </a:solidFill>
              </a:rPr>
              <a:t/>
            </a:r>
            <a:br>
              <a:rPr lang="en-GB" dirty="0" smtClean="0">
                <a:solidFill>
                  <a:srgbClr val="FF0000"/>
                </a:solidFill>
              </a:rPr>
            </a:br>
            <a:r>
              <a:rPr lang="en-GB" dirty="0" smtClean="0"/>
              <a:t/>
            </a:r>
            <a:br>
              <a:rPr lang="en-GB" dirty="0" smtClean="0"/>
            </a:br>
            <a:endParaRPr lang="en-GB" dirty="0"/>
          </a:p>
        </p:txBody>
      </p:sp>
      <p:sp>
        <p:nvSpPr>
          <p:cNvPr id="8" name="Text Placeholder 7"/>
          <p:cNvSpPr>
            <a:spLocks noGrp="1"/>
          </p:cNvSpPr>
          <p:nvPr>
            <p:ph idx="1"/>
          </p:nvPr>
        </p:nvSpPr>
        <p:spPr>
          <a:xfrm>
            <a:off x="628650" y="1844823"/>
            <a:ext cx="7886700" cy="4752529"/>
          </a:xfrm>
        </p:spPr>
        <p:txBody>
          <a:bodyPr>
            <a:normAutofit/>
          </a:bodyPr>
          <a:lstStyle/>
          <a:p>
            <a:r>
              <a:rPr lang="en-GB" sz="2400" b="1" dirty="0" smtClean="0"/>
              <a:t>The top 4 leading causes of death are: </a:t>
            </a:r>
          </a:p>
          <a:p>
            <a:r>
              <a:rPr lang="en-GB" sz="2400" dirty="0" smtClean="0"/>
              <a:t>1- Circulatory system diseases (39.1%): caused mainly by hypertensive diseases followed by ischemic heart diseases and cerebrovascular diseases. </a:t>
            </a:r>
          </a:p>
          <a:p>
            <a:r>
              <a:rPr lang="en-GB" sz="2400" dirty="0" smtClean="0"/>
              <a:t>2-Neoplasm's (16.5%): ranked as follows cancer of lung, trachea and bronchus, cancer of small intestine, colon, rectum and anus and cancer of breast. </a:t>
            </a:r>
          </a:p>
          <a:p>
            <a:r>
              <a:rPr lang="en-GB" sz="2400" dirty="0" smtClean="0"/>
              <a:t>3- External causes of mortality (8.2%) caused mainly by transport accidents. </a:t>
            </a:r>
          </a:p>
          <a:p>
            <a:r>
              <a:rPr lang="en-GB" sz="2400" dirty="0" smtClean="0"/>
              <a:t>4-Endocrine, nutritional and metabolic diseases (8.1%) caused mainly by diabetes mellitus.</a:t>
            </a:r>
            <a:endParaRPr lang="en-GB" sz="2400" dirty="0"/>
          </a:p>
        </p:txBody>
      </p:sp>
    </p:spTree>
    <p:extLst>
      <p:ext uri="{BB962C8B-B14F-4D97-AF65-F5344CB8AC3E}">
        <p14:creationId xmlns:p14="http://schemas.microsoft.com/office/powerpoint/2010/main" val="15819712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16632"/>
            <a:ext cx="7740352" cy="1109756"/>
          </a:xfrm>
          <a:gradFill>
            <a:gsLst>
              <a:gs pos="0">
                <a:schemeClr val="accent4">
                  <a:lumMod val="60000"/>
                  <a:lumOff val="40000"/>
                </a:schemeClr>
              </a:gs>
              <a:gs pos="100000">
                <a:schemeClr val="accent1">
                  <a:tint val="82000"/>
                </a:schemeClr>
              </a:gs>
            </a:gsLst>
            <a:lin ang="5400000" scaled="0"/>
          </a:gradFill>
        </p:spPr>
        <p:txBody>
          <a:bodyPr>
            <a:normAutofit/>
          </a:bodyPr>
          <a:lstStyle/>
          <a:p>
            <a:r>
              <a:rPr lang="en-GB" b="1" dirty="0" smtClean="0"/>
              <a:t>Healthcare organisation in Jordan</a:t>
            </a:r>
            <a:endParaRPr lang="en-GB"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01143141"/>
              </p:ext>
            </p:extLst>
          </p:nvPr>
        </p:nvGraphicFramePr>
        <p:xfrm>
          <a:off x="251520" y="1226388"/>
          <a:ext cx="8784976" cy="54429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967" y="264167"/>
            <a:ext cx="4519414" cy="759618"/>
          </a:xfrm>
          <a:solidFill>
            <a:schemeClr val="accent6"/>
          </a:solidFill>
        </p:spPr>
        <p:txBody>
          <a:bodyPr>
            <a:normAutofit fontScale="90000"/>
          </a:bodyPr>
          <a:lstStyle/>
          <a:p>
            <a:pPr algn="ctr"/>
            <a:r>
              <a:rPr lang="en-GB" b="1" dirty="0" smtClean="0"/>
              <a:t>Healthcare organisation in Jordan</a:t>
            </a:r>
            <a:endParaRPr lang="en-GB" b="1" dirty="0"/>
          </a:p>
        </p:txBody>
      </p:sp>
      <p:sp>
        <p:nvSpPr>
          <p:cNvPr id="3" name="Content Placeholder 2"/>
          <p:cNvSpPr>
            <a:spLocks noGrp="1"/>
          </p:cNvSpPr>
          <p:nvPr>
            <p:ph idx="1"/>
          </p:nvPr>
        </p:nvSpPr>
        <p:spPr>
          <a:xfrm>
            <a:off x="179512" y="1412776"/>
            <a:ext cx="8784976" cy="5257800"/>
          </a:xfrm>
        </p:spPr>
        <p:txBody>
          <a:bodyPr>
            <a:normAutofit/>
          </a:bodyPr>
          <a:lstStyle/>
          <a:p>
            <a:r>
              <a:rPr lang="en-GB" sz="2800" b="1" dirty="0" smtClean="0">
                <a:solidFill>
                  <a:srgbClr val="7030A0"/>
                </a:solidFill>
                <a:effectLst>
                  <a:outerShdw blurRad="38100" dist="38100" dir="2700000" algn="tl">
                    <a:srgbClr val="000000">
                      <a:alpha val="43137"/>
                    </a:srgbClr>
                  </a:outerShdw>
                </a:effectLst>
              </a:rPr>
              <a:t>Public sector: </a:t>
            </a:r>
          </a:p>
          <a:p>
            <a:pPr algn="just"/>
            <a:r>
              <a:rPr lang="en-GB" sz="2400" dirty="0" smtClean="0">
                <a:solidFill>
                  <a:srgbClr val="FF0000"/>
                </a:solidFill>
                <a:effectLst>
                  <a:outerShdw blurRad="38100" dist="38100" dir="2700000" algn="tl">
                    <a:srgbClr val="000000">
                      <a:alpha val="43137"/>
                    </a:srgbClr>
                  </a:outerShdw>
                </a:effectLst>
              </a:rPr>
              <a:t>1. The MOH </a:t>
            </a:r>
            <a:r>
              <a:rPr lang="en-GB" sz="2400" dirty="0" smtClean="0"/>
              <a:t>is the </a:t>
            </a:r>
            <a:r>
              <a:rPr lang="en-GB" sz="2400" dirty="0" smtClean="0">
                <a:effectLst>
                  <a:outerShdw blurRad="38100" dist="38100" dir="2700000" algn="tl">
                    <a:srgbClr val="000000">
                      <a:alpha val="43137"/>
                    </a:srgbClr>
                  </a:outerShdw>
                </a:effectLst>
              </a:rPr>
              <a:t>largest sub-sector </a:t>
            </a:r>
            <a:r>
              <a:rPr lang="en-GB" sz="2400" dirty="0" smtClean="0"/>
              <a:t>in term of the size, operation and utilisation as compared to other sub-sectors. Provides primary, secondary and tertiary care.</a:t>
            </a:r>
          </a:p>
          <a:p>
            <a:pPr algn="just"/>
            <a:r>
              <a:rPr lang="en-GB" sz="2400" u="sng" dirty="0" smtClean="0"/>
              <a:t>The </a:t>
            </a:r>
            <a:r>
              <a:rPr lang="en-GB" sz="2400" u="sng" dirty="0"/>
              <a:t>MOH is responsible for managing the Civil Insurance Program (CIP) which </a:t>
            </a:r>
            <a:r>
              <a:rPr lang="en-GB" sz="2400" u="sng" dirty="0" smtClean="0"/>
              <a:t>covers: </a:t>
            </a:r>
          </a:p>
          <a:p>
            <a:pPr marL="0" indent="0" algn="just">
              <a:buNone/>
            </a:pPr>
            <a:r>
              <a:rPr lang="en-GB" sz="2400" dirty="0" smtClean="0"/>
              <a:t>- </a:t>
            </a:r>
            <a:r>
              <a:rPr lang="en-GB" sz="2400" dirty="0" smtClean="0"/>
              <a:t>civil </a:t>
            </a:r>
            <a:r>
              <a:rPr lang="en-GB" sz="2400" dirty="0"/>
              <a:t>servants and their </a:t>
            </a:r>
            <a:r>
              <a:rPr lang="en-GB" sz="2400" dirty="0" smtClean="0"/>
              <a:t>dependents, </a:t>
            </a:r>
            <a:r>
              <a:rPr lang="en-GB" sz="2400" dirty="0"/>
              <a:t>Individuals certified as poor, </a:t>
            </a:r>
            <a:r>
              <a:rPr lang="en-GB" sz="2400" dirty="0" smtClean="0"/>
              <a:t>disabled </a:t>
            </a:r>
            <a:r>
              <a:rPr lang="en-US" sz="2400" dirty="0"/>
              <a:t>(</a:t>
            </a:r>
            <a:r>
              <a:rPr lang="en-US" sz="2400" dirty="0" smtClean="0"/>
              <a:t>75% or </a:t>
            </a:r>
            <a:r>
              <a:rPr lang="en-US" sz="2400" dirty="0"/>
              <a:t>greater)</a:t>
            </a:r>
            <a:r>
              <a:rPr lang="en-GB" sz="2400" dirty="0" smtClean="0"/>
              <a:t>, </a:t>
            </a:r>
            <a:r>
              <a:rPr lang="en-US" sz="2400" dirty="0"/>
              <a:t>elderly people </a:t>
            </a:r>
            <a:r>
              <a:rPr lang="en-US" sz="2400" dirty="0" smtClean="0"/>
              <a:t>(&gt;60) </a:t>
            </a:r>
            <a:r>
              <a:rPr lang="en-GB" sz="2400" dirty="0" smtClean="0"/>
              <a:t>and </a:t>
            </a:r>
            <a:r>
              <a:rPr lang="en-GB" sz="2400" dirty="0"/>
              <a:t>children under 6 </a:t>
            </a:r>
            <a:r>
              <a:rPr lang="en-GB" sz="2400" dirty="0" smtClean="0"/>
              <a:t>years (regardless of the nationality), </a:t>
            </a:r>
            <a:r>
              <a:rPr lang="en-US" sz="2400" dirty="0"/>
              <a:t>residents of remote areas classified as the least fortunate </a:t>
            </a:r>
            <a:r>
              <a:rPr lang="en-GB" sz="2400" dirty="0" smtClean="0"/>
              <a:t>and organ </a:t>
            </a:r>
            <a:r>
              <a:rPr lang="en-US" sz="2400" dirty="0"/>
              <a:t>(valid for five years) </a:t>
            </a:r>
            <a:r>
              <a:rPr lang="en-GB" sz="2400" dirty="0" smtClean="0"/>
              <a:t>and blood donors</a:t>
            </a:r>
            <a:r>
              <a:rPr lang="en-US" sz="2400" dirty="0"/>
              <a:t> valid for six months after donation) </a:t>
            </a:r>
            <a:r>
              <a:rPr lang="en-GB" sz="2400" dirty="0" smtClean="0"/>
              <a:t>are </a:t>
            </a:r>
            <a:r>
              <a:rPr lang="en-GB" sz="2400" dirty="0"/>
              <a:t>also formally covered under the CIP</a:t>
            </a:r>
            <a:r>
              <a:rPr lang="en-GB" sz="2400" dirty="0" smtClean="0"/>
              <a:t>.</a:t>
            </a:r>
          </a:p>
          <a:p>
            <a:pPr algn="just"/>
            <a:r>
              <a:rPr lang="en-US" dirty="0" smtClean="0"/>
              <a:t> </a:t>
            </a:r>
            <a:r>
              <a:rPr lang="en-GB" sz="2400" dirty="0" smtClean="0"/>
              <a:t>The services provided by the MOH are highly subsidized by the government for Jordanians and partially for the Syrian refugees.</a:t>
            </a:r>
            <a:endParaRPr lang="en-GB" sz="2400" dirty="0"/>
          </a:p>
        </p:txBody>
      </p:sp>
      <p:pic>
        <p:nvPicPr>
          <p:cNvPr id="4" name="Picture 3"/>
          <p:cNvPicPr>
            <a:picLocks noChangeAspect="1"/>
          </p:cNvPicPr>
          <p:nvPr/>
        </p:nvPicPr>
        <p:blipFill>
          <a:blip r:embed="rId3"/>
          <a:stretch>
            <a:fillRect/>
          </a:stretch>
        </p:blipFill>
        <p:spPr>
          <a:xfrm>
            <a:off x="5004048" y="163207"/>
            <a:ext cx="3960440" cy="1721156"/>
          </a:xfrm>
          <a:prstGeom prst="rect">
            <a:avLst/>
          </a:prstGeom>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a:solidFill>
                  <a:srgbClr val="7030A0"/>
                </a:solidFill>
                <a:effectLst>
                  <a:outerShdw blurRad="38100" dist="38100" dir="2700000" algn="tl">
                    <a:srgbClr val="000000">
                      <a:alpha val="43137"/>
                    </a:srgbClr>
                  </a:outerShdw>
                </a:effectLst>
              </a:rPr>
              <a:t>Public sector: </a:t>
            </a:r>
            <a:br>
              <a:rPr lang="en-GB" sz="3600" b="1" dirty="0">
                <a:solidFill>
                  <a:srgbClr val="7030A0"/>
                </a:solidFill>
                <a:effectLst>
                  <a:outerShdw blurRad="38100" dist="38100" dir="2700000" algn="tl">
                    <a:srgbClr val="000000">
                      <a:alpha val="43137"/>
                    </a:srgbClr>
                  </a:outerShdw>
                </a:effectLst>
              </a:rPr>
            </a:br>
            <a:r>
              <a:rPr lang="en-GB" b="1" dirty="0" smtClean="0">
                <a:solidFill>
                  <a:srgbClr val="FF0000"/>
                </a:solidFill>
              </a:rPr>
              <a:t>RMS:</a:t>
            </a:r>
            <a:endParaRPr lang="en-GB" b="1" dirty="0">
              <a:solidFill>
                <a:srgbClr val="FF0000"/>
              </a:solidFill>
            </a:endParaRPr>
          </a:p>
        </p:txBody>
      </p:sp>
      <p:sp>
        <p:nvSpPr>
          <p:cNvPr id="3" name="Content Placeholder 2"/>
          <p:cNvSpPr>
            <a:spLocks noGrp="1"/>
          </p:cNvSpPr>
          <p:nvPr>
            <p:ph idx="1"/>
          </p:nvPr>
        </p:nvSpPr>
        <p:spPr>
          <a:xfrm>
            <a:off x="323528" y="1690688"/>
            <a:ext cx="8424936" cy="4762648"/>
          </a:xfrm>
        </p:spPr>
        <p:txBody>
          <a:bodyPr>
            <a:noAutofit/>
          </a:bodyPr>
          <a:lstStyle/>
          <a:p>
            <a:endParaRPr lang="en-GB" sz="2400" dirty="0" smtClean="0">
              <a:solidFill>
                <a:srgbClr val="FF0000"/>
              </a:solidFill>
              <a:effectLst>
                <a:outerShdw blurRad="38100" dist="38100" dir="2700000" algn="tl">
                  <a:srgbClr val="000000">
                    <a:alpha val="43137"/>
                  </a:srgbClr>
                </a:outerShdw>
              </a:effectLst>
            </a:endParaRPr>
          </a:p>
          <a:p>
            <a:pPr marL="0" indent="0">
              <a:buNone/>
            </a:pPr>
            <a:r>
              <a:rPr lang="en-GB" sz="2400" dirty="0" smtClean="0">
                <a:solidFill>
                  <a:srgbClr val="FF0000"/>
                </a:solidFill>
                <a:effectLst>
                  <a:outerShdw blurRad="38100" dist="38100" dir="2700000" algn="tl">
                    <a:srgbClr val="000000">
                      <a:alpha val="43137"/>
                    </a:srgbClr>
                  </a:outerShdw>
                </a:effectLst>
              </a:rPr>
              <a:t>2</a:t>
            </a:r>
            <a:r>
              <a:rPr lang="en-GB" sz="2400" dirty="0" smtClean="0">
                <a:solidFill>
                  <a:srgbClr val="FF0000"/>
                </a:solidFill>
                <a:effectLst>
                  <a:outerShdw blurRad="38100" dist="38100" dir="2700000" algn="tl">
                    <a:srgbClr val="000000">
                      <a:alpha val="43137"/>
                    </a:srgbClr>
                  </a:outerShdw>
                </a:effectLst>
              </a:rPr>
              <a:t>. The </a:t>
            </a:r>
            <a:r>
              <a:rPr lang="en-GB" sz="2400" dirty="0">
                <a:solidFill>
                  <a:srgbClr val="FF0000"/>
                </a:solidFill>
                <a:effectLst>
                  <a:outerShdw blurRad="38100" dist="38100" dir="2700000" algn="tl">
                    <a:srgbClr val="000000">
                      <a:alpha val="43137"/>
                    </a:srgbClr>
                  </a:outerShdw>
                </a:effectLst>
              </a:rPr>
              <a:t>RMS </a:t>
            </a:r>
            <a:r>
              <a:rPr lang="en-GB" sz="2400" dirty="0"/>
              <a:t>mainly provides secondary and tertiary care services</a:t>
            </a:r>
            <a:r>
              <a:rPr lang="en-GB" sz="2400" dirty="0" smtClean="0"/>
              <a:t>.</a:t>
            </a:r>
          </a:p>
          <a:p>
            <a:r>
              <a:rPr lang="en-GB" sz="2400" dirty="0" smtClean="0"/>
              <a:t>RMS </a:t>
            </a:r>
            <a:r>
              <a:rPr lang="en-GB" sz="2400" dirty="0"/>
              <a:t>is responsible for providing health services and a comprehensive medical insurance to military and security personnel. </a:t>
            </a:r>
            <a:endParaRPr lang="en-GB" sz="2400" dirty="0" smtClean="0"/>
          </a:p>
          <a:p>
            <a:r>
              <a:rPr lang="en-GB" sz="2400" dirty="0" smtClean="0"/>
              <a:t>RMS </a:t>
            </a:r>
            <a:r>
              <a:rPr lang="en-GB" sz="2400" dirty="0"/>
              <a:t>also acts as a referral </a:t>
            </a:r>
            <a:r>
              <a:rPr lang="en-GB" sz="2400" dirty="0" err="1"/>
              <a:t>center</a:t>
            </a:r>
            <a:r>
              <a:rPr lang="en-GB" sz="2400" dirty="0"/>
              <a:t> through providing high-quality care, including some advanced procedures and specialty treatment to Jordanians and non-Jordanian patients</a:t>
            </a:r>
            <a:r>
              <a:rPr lang="en-GB" sz="2400" dirty="0" smtClean="0"/>
              <a:t>.</a:t>
            </a:r>
          </a:p>
          <a:p>
            <a:r>
              <a:rPr lang="en-GB" sz="2400" dirty="0" smtClean="0"/>
              <a:t> </a:t>
            </a:r>
            <a:r>
              <a:rPr lang="en-GB" sz="2400" dirty="0"/>
              <a:t>It plays a major role politically through contributing in providing health services in disasters and conflict areas through medical teams and field hospitals</a:t>
            </a:r>
            <a:r>
              <a:rPr lang="en-GB" sz="2400" dirty="0" smtClean="0"/>
              <a:t>. </a:t>
            </a:r>
            <a:r>
              <a:rPr lang="ar-JO" sz="2400" dirty="0" smtClean="0"/>
              <a:t>المستشفيات الميدانية، </a:t>
            </a:r>
            <a:r>
              <a:rPr lang="ar-JO" sz="2400" dirty="0" smtClean="0"/>
              <a:t>قوات حفظ السلام</a:t>
            </a:r>
            <a:endParaRPr lang="en-GB" sz="2400" dirty="0" smtClean="0"/>
          </a:p>
          <a:p>
            <a:r>
              <a:rPr lang="en-GB" sz="2400" dirty="0" smtClean="0"/>
              <a:t> </a:t>
            </a:r>
            <a:r>
              <a:rPr lang="en-GB" sz="2400" dirty="0"/>
              <a:t>There are also nine military health </a:t>
            </a:r>
            <a:r>
              <a:rPr lang="en-GB" sz="2400" dirty="0" err="1"/>
              <a:t>centers</a:t>
            </a:r>
            <a:r>
              <a:rPr lang="en-GB" sz="2400" dirty="0"/>
              <a:t> and clinics distributed all over the country , in addition to air medical evacuation services.</a:t>
            </a:r>
          </a:p>
          <a:p>
            <a:endParaRPr lang="en-GB" sz="2400" dirty="0"/>
          </a:p>
        </p:txBody>
      </p:sp>
      <p:pic>
        <p:nvPicPr>
          <p:cNvPr id="4" name="Picture 3"/>
          <p:cNvPicPr>
            <a:picLocks noChangeAspect="1"/>
          </p:cNvPicPr>
          <p:nvPr/>
        </p:nvPicPr>
        <p:blipFill>
          <a:blip r:embed="rId2"/>
          <a:stretch>
            <a:fillRect/>
          </a:stretch>
        </p:blipFill>
        <p:spPr>
          <a:xfrm>
            <a:off x="6428506" y="1492"/>
            <a:ext cx="2625080" cy="2165691"/>
          </a:xfrm>
          <a:prstGeom prst="rect">
            <a:avLst/>
          </a:prstGeom>
        </p:spPr>
      </p:pic>
    </p:spTree>
    <p:extLst>
      <p:ext uri="{BB962C8B-B14F-4D97-AF65-F5344CB8AC3E}">
        <p14:creationId xmlns:p14="http://schemas.microsoft.com/office/powerpoint/2010/main" val="37972100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541377" y="1027273"/>
            <a:ext cx="7886700" cy="4351338"/>
          </a:xfrm>
        </p:spPr>
        <p:txBody>
          <a:bodyPr>
            <a:normAutofit/>
          </a:bodyPr>
          <a:lstStyle/>
          <a:p>
            <a:r>
              <a:rPr lang="en-GB" sz="2400" dirty="0" smtClean="0"/>
              <a:t>3.  </a:t>
            </a:r>
            <a:r>
              <a:rPr lang="en-GB" sz="2400" dirty="0">
                <a:solidFill>
                  <a:srgbClr val="FF0000"/>
                </a:solidFill>
                <a:effectLst>
                  <a:outerShdw blurRad="38100" dist="38100" dir="2700000" algn="tl">
                    <a:srgbClr val="000000">
                      <a:alpha val="43137"/>
                    </a:srgbClr>
                  </a:outerShdw>
                </a:effectLst>
              </a:rPr>
              <a:t>The University Hospitals (UHs) </a:t>
            </a:r>
            <a:r>
              <a:rPr lang="en-GB" sz="2400" dirty="0"/>
              <a:t>are two: the Jordan University hospital (JUH) and King Abdullah Hospital (KAH), they provide health insurance and services for university employees and their dependents, as well as serving as referral </a:t>
            </a:r>
            <a:r>
              <a:rPr lang="en-GB" sz="2400" dirty="0" err="1"/>
              <a:t>centers</a:t>
            </a:r>
            <a:r>
              <a:rPr lang="en-GB" sz="2400" dirty="0"/>
              <a:t> for other health sectors and as teaching </a:t>
            </a:r>
            <a:r>
              <a:rPr lang="en-GB" sz="2400" dirty="0" err="1"/>
              <a:t>centers</a:t>
            </a:r>
            <a:r>
              <a:rPr lang="en-GB" sz="2400" dirty="0"/>
              <a:t> for medical students. </a:t>
            </a:r>
          </a:p>
        </p:txBody>
      </p:sp>
      <p:pic>
        <p:nvPicPr>
          <p:cNvPr id="4" name="Picture 3"/>
          <p:cNvPicPr>
            <a:picLocks noChangeAspect="1"/>
          </p:cNvPicPr>
          <p:nvPr/>
        </p:nvPicPr>
        <p:blipFill>
          <a:blip r:embed="rId2"/>
          <a:stretch>
            <a:fillRect/>
          </a:stretch>
        </p:blipFill>
        <p:spPr>
          <a:xfrm>
            <a:off x="542800" y="3356992"/>
            <a:ext cx="4044690" cy="3033518"/>
          </a:xfrm>
          <a:prstGeom prst="rect">
            <a:avLst/>
          </a:prstGeom>
        </p:spPr>
      </p:pic>
      <p:pic>
        <p:nvPicPr>
          <p:cNvPr id="5" name="Picture 4"/>
          <p:cNvPicPr>
            <a:picLocks noChangeAspect="1"/>
          </p:cNvPicPr>
          <p:nvPr/>
        </p:nvPicPr>
        <p:blipFill>
          <a:blip r:embed="rId3"/>
          <a:stretch>
            <a:fillRect/>
          </a:stretch>
        </p:blipFill>
        <p:spPr>
          <a:xfrm>
            <a:off x="5086028" y="3472824"/>
            <a:ext cx="3986026" cy="2487280"/>
          </a:xfrm>
          <a:prstGeom prst="rect">
            <a:avLst/>
          </a:prstGeom>
        </p:spPr>
      </p:pic>
    </p:spTree>
    <p:extLst>
      <p:ext uri="{BB962C8B-B14F-4D97-AF65-F5344CB8AC3E}">
        <p14:creationId xmlns:p14="http://schemas.microsoft.com/office/powerpoint/2010/main" val="14002120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pattFill prst="ltUpDiag">
          <a:fgClr>
            <a:srgbClr val="FFFF66"/>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lnSpcReduction="10000"/>
          </a:bodyPr>
          <a:lstStyle/>
          <a:p>
            <a:r>
              <a:rPr lang="en-GB" sz="3200" b="1" dirty="0">
                <a:solidFill>
                  <a:srgbClr val="7030A0"/>
                </a:solidFill>
                <a:effectLst>
                  <a:outerShdw blurRad="38100" dist="38100" dir="2700000" algn="tl">
                    <a:srgbClr val="000000">
                      <a:alpha val="43137"/>
                    </a:srgbClr>
                  </a:outerShdw>
                </a:effectLst>
              </a:rPr>
              <a:t>The private </a:t>
            </a:r>
            <a:r>
              <a:rPr lang="en-GB" sz="3200" b="1" dirty="0" smtClean="0">
                <a:solidFill>
                  <a:srgbClr val="7030A0"/>
                </a:solidFill>
                <a:effectLst>
                  <a:outerShdw blurRad="38100" dist="38100" dir="2700000" algn="tl">
                    <a:srgbClr val="000000">
                      <a:alpha val="43137"/>
                    </a:srgbClr>
                  </a:outerShdw>
                </a:effectLst>
              </a:rPr>
              <a:t>sector:</a:t>
            </a:r>
          </a:p>
          <a:p>
            <a:r>
              <a:rPr lang="en-GB" sz="3200" b="1" dirty="0" smtClean="0">
                <a:solidFill>
                  <a:srgbClr val="7030A0"/>
                </a:solidFill>
                <a:effectLst>
                  <a:outerShdw blurRad="38100" dist="38100" dir="2700000" algn="tl">
                    <a:srgbClr val="000000">
                      <a:alpha val="43137"/>
                    </a:srgbClr>
                  </a:outerShdw>
                </a:effectLst>
              </a:rPr>
              <a:t> </a:t>
            </a:r>
            <a:r>
              <a:rPr lang="en-GB" sz="3200" dirty="0" smtClean="0"/>
              <a:t>Provides </a:t>
            </a:r>
            <a:r>
              <a:rPr lang="en-GB" sz="3200" dirty="0"/>
              <a:t>primary, secondary, and tertiary services through a network of private clinics (PCs), private </a:t>
            </a:r>
            <a:r>
              <a:rPr lang="en-GB" sz="3200" dirty="0" smtClean="0"/>
              <a:t>centres </a:t>
            </a:r>
            <a:r>
              <a:rPr lang="en-GB" sz="3200" dirty="0"/>
              <a:t>(PCs) and private hospitals (PHs). </a:t>
            </a:r>
            <a:endParaRPr lang="en-GB" sz="3200" dirty="0" smtClean="0"/>
          </a:p>
          <a:p>
            <a:r>
              <a:rPr lang="en-GB" sz="3200" dirty="0"/>
              <a:t>The majority of the hospitals, as well as private clinics, are in the capital of Jordan</a:t>
            </a:r>
          </a:p>
          <a:p>
            <a:r>
              <a:rPr lang="en-GB" sz="3200" dirty="0" smtClean="0"/>
              <a:t>It </a:t>
            </a:r>
            <a:r>
              <a:rPr lang="en-GB" sz="3200" dirty="0"/>
              <a:t>attracts significant numbers of foreign patients from nearby Arab nations (Medical tourism). </a:t>
            </a:r>
          </a:p>
          <a:p>
            <a:endParaRPr lang="en-GB" sz="3200" dirty="0"/>
          </a:p>
        </p:txBody>
      </p:sp>
      <p:sp>
        <p:nvSpPr>
          <p:cNvPr id="4" name="Title 1"/>
          <p:cNvSpPr txBox="1">
            <a:spLocks/>
          </p:cNvSpPr>
          <p:nvPr/>
        </p:nvSpPr>
        <p:spPr>
          <a:xfrm>
            <a:off x="628650" y="365127"/>
            <a:ext cx="7886700" cy="759618"/>
          </a:xfrm>
          <a:prstGeom prst="rect">
            <a:avLst/>
          </a:prstGeom>
          <a:solidFill>
            <a:schemeClr val="accent6"/>
          </a:solidFill>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GB" b="1" smtClean="0"/>
              <a:t>Healthcare organisation in Jordan</a:t>
            </a:r>
            <a:endParaRPr lang="en-GB" b="1" dirty="0"/>
          </a:p>
        </p:txBody>
      </p:sp>
    </p:spTree>
    <p:extLst>
      <p:ext uri="{BB962C8B-B14F-4D97-AF65-F5344CB8AC3E}">
        <p14:creationId xmlns:p14="http://schemas.microsoft.com/office/powerpoint/2010/main" val="15198032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8"/>
          <p:cNvGrpSpPr>
            <a:grpSpLocks/>
          </p:cNvGrpSpPr>
          <p:nvPr/>
        </p:nvGrpSpPr>
        <p:grpSpPr bwMode="auto">
          <a:xfrm>
            <a:off x="166014" y="908720"/>
            <a:ext cx="8870482" cy="4925871"/>
            <a:chOff x="635466" y="1563855"/>
            <a:chExt cx="4831756" cy="4608342"/>
          </a:xfrm>
        </p:grpSpPr>
        <p:sp>
          <p:nvSpPr>
            <p:cNvPr id="139271" name="Rectangle 2"/>
            <p:cNvSpPr>
              <a:spLocks noChangeArrowheads="1"/>
            </p:cNvSpPr>
            <p:nvPr/>
          </p:nvSpPr>
          <p:spPr bwMode="auto">
            <a:xfrm rot="16200000">
              <a:off x="-1343560" y="3542881"/>
              <a:ext cx="4608342" cy="650290"/>
            </a:xfrm>
            <a:prstGeom prst="rect">
              <a:avLst/>
            </a:prstGeom>
            <a:solidFill>
              <a:schemeClr val="accent4">
                <a:lumMod val="60000"/>
                <a:lumOff val="40000"/>
              </a:schemeClr>
            </a:solidFill>
            <a:ln w="9525">
              <a:noFill/>
              <a:miter lim="800000"/>
              <a:headEnd/>
              <a:tailEnd/>
            </a:ln>
            <a:effectLst>
              <a:outerShdw dist="35921" dir="2700000" algn="ctr" rotWithShape="0">
                <a:srgbClr val="000000"/>
              </a:outerShdw>
            </a:effectLst>
          </p:spPr>
          <p:txBody>
            <a:bodyPr lIns="34290" rIns="34290" anchor="ctr" anchorCtr="1"/>
            <a:lstStyle>
              <a:lvl1pPr>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a:spcBef>
                  <a:spcPct val="0"/>
                </a:spcBef>
                <a:buNone/>
              </a:pPr>
              <a:r>
                <a:rPr lang="en-US" altLang="en-US" sz="2400" b="1" dirty="0">
                  <a:solidFill>
                    <a:prstClr val="black"/>
                  </a:solidFill>
                  <a:latin typeface="Book Antiqua" panose="02040602050305030304" pitchFamily="18" charset="0"/>
                </a:rPr>
                <a:t>A Snapshot of service delivery sectors in </a:t>
              </a:r>
              <a:r>
                <a:rPr lang="en-US" altLang="en-US" sz="2400" b="1" dirty="0" smtClean="0">
                  <a:solidFill>
                    <a:prstClr val="black"/>
                  </a:solidFill>
                  <a:latin typeface="Book Antiqua" panose="02040602050305030304" pitchFamily="18" charset="0"/>
                </a:rPr>
                <a:t>Jordan (2021)</a:t>
              </a:r>
              <a:endParaRPr lang="en-US" altLang="en-US" sz="2400" b="1" dirty="0">
                <a:solidFill>
                  <a:prstClr val="black"/>
                </a:solidFill>
                <a:latin typeface="Book Antiqua" panose="02040602050305030304" pitchFamily="18" charset="0"/>
              </a:endParaRPr>
            </a:p>
          </p:txBody>
        </p:sp>
        <p:grpSp>
          <p:nvGrpSpPr>
            <p:cNvPr id="3" name="Group 3"/>
            <p:cNvGrpSpPr>
              <a:grpSpLocks/>
            </p:cNvGrpSpPr>
            <p:nvPr/>
          </p:nvGrpSpPr>
          <p:grpSpPr bwMode="auto">
            <a:xfrm>
              <a:off x="1388750" y="1893294"/>
              <a:ext cx="1279597" cy="967349"/>
              <a:chOff x="3036728" y="275784"/>
              <a:chExt cx="842328" cy="967349"/>
            </a:xfrm>
          </p:grpSpPr>
          <p:sp>
            <p:nvSpPr>
              <p:cNvPr id="5" name="Rounded Rectangle 4"/>
              <p:cNvSpPr/>
              <p:nvPr/>
            </p:nvSpPr>
            <p:spPr>
              <a:xfrm>
                <a:off x="3036728" y="275784"/>
                <a:ext cx="839240" cy="967349"/>
              </a:xfrm>
              <a:prstGeom prst="roundRect">
                <a:avLst>
                  <a:gd name="adj" fmla="val 10000"/>
                </a:avLst>
              </a:prstGeom>
            </p:spPr>
            <p:style>
              <a:lnRef idx="2">
                <a:schemeClr val="lt1">
                  <a:hueOff val="0"/>
                  <a:satOff val="0"/>
                  <a:lumOff val="0"/>
                  <a:alphaOff val="0"/>
                </a:schemeClr>
              </a:lnRef>
              <a:fillRef idx="1">
                <a:schemeClr val="accent2">
                  <a:shade val="80000"/>
                  <a:hueOff val="0"/>
                  <a:satOff val="0"/>
                  <a:lumOff val="0"/>
                  <a:alphaOff val="0"/>
                </a:schemeClr>
              </a:fillRef>
              <a:effectRef idx="0">
                <a:schemeClr val="accent2">
                  <a:shade val="80000"/>
                  <a:hueOff val="0"/>
                  <a:satOff val="0"/>
                  <a:lumOff val="0"/>
                  <a:alphaOff val="0"/>
                </a:schemeClr>
              </a:effectRef>
              <a:fontRef idx="minor">
                <a:schemeClr val="lt1"/>
              </a:fontRef>
            </p:style>
          </p:sp>
          <p:sp>
            <p:nvSpPr>
              <p:cNvPr id="6" name="Rounded Rectangle 8"/>
              <p:cNvSpPr/>
              <p:nvPr/>
            </p:nvSpPr>
            <p:spPr>
              <a:xfrm>
                <a:off x="3041261" y="430385"/>
                <a:ext cx="837795" cy="562708"/>
              </a:xfrm>
              <a:prstGeom prst="rect">
                <a:avLst/>
              </a:prstGeom>
            </p:spPr>
            <p:style>
              <a:lnRef idx="0">
                <a:scrgbClr r="0" g="0" b="0"/>
              </a:lnRef>
              <a:fillRef idx="0">
                <a:scrgbClr r="0" g="0" b="0"/>
              </a:fillRef>
              <a:effectRef idx="0">
                <a:scrgbClr r="0" g="0" b="0"/>
              </a:effectRef>
              <a:fontRef idx="minor">
                <a:schemeClr val="lt1"/>
              </a:fontRef>
            </p:style>
            <p:txBody>
              <a:bodyPr lIns="4763" tIns="4763" rIns="4763" bIns="4763" spcCol="1270" anchor="ctr"/>
              <a:lstStyle/>
              <a:p>
                <a:pPr algn="ctr" defTabSz="333375">
                  <a:lnSpc>
                    <a:spcPct val="90000"/>
                  </a:lnSpc>
                  <a:spcAft>
                    <a:spcPct val="35000"/>
                  </a:spcAft>
                  <a:defRPr/>
                </a:pPr>
                <a:r>
                  <a:rPr lang="en-US" sz="2100" b="1" dirty="0">
                    <a:solidFill>
                      <a:prstClr val="black"/>
                    </a:solidFill>
                  </a:rPr>
                  <a:t>Public</a:t>
                </a:r>
              </a:p>
            </p:txBody>
          </p:sp>
        </p:grpSp>
        <p:grpSp>
          <p:nvGrpSpPr>
            <p:cNvPr id="4" name="Group 9"/>
            <p:cNvGrpSpPr>
              <a:grpSpLocks/>
            </p:cNvGrpSpPr>
            <p:nvPr/>
          </p:nvGrpSpPr>
          <p:grpSpPr bwMode="auto">
            <a:xfrm>
              <a:off x="2826256" y="1617886"/>
              <a:ext cx="1136142" cy="431560"/>
              <a:chOff x="4078808" y="376"/>
              <a:chExt cx="863120" cy="431560"/>
            </a:xfrm>
          </p:grpSpPr>
          <p:sp>
            <p:nvSpPr>
              <p:cNvPr id="11" name="Rounded Rectangle 10"/>
              <p:cNvSpPr/>
              <p:nvPr/>
            </p:nvSpPr>
            <p:spPr>
              <a:xfrm>
                <a:off x="4078540" y="1018"/>
                <a:ext cx="863132" cy="430698"/>
              </a:xfrm>
              <a:prstGeom prst="roundRect">
                <a:avLst>
                  <a:gd name="adj" fmla="val 10000"/>
                </a:avLst>
              </a:prstGeom>
            </p:spPr>
            <p:style>
              <a:lnRef idx="2">
                <a:schemeClr val="lt1">
                  <a:hueOff val="0"/>
                  <a:satOff val="0"/>
                  <a:lumOff val="0"/>
                  <a:alphaOff val="0"/>
                </a:schemeClr>
              </a:lnRef>
              <a:fillRef idx="1">
                <a:schemeClr val="accent2">
                  <a:tint val="99000"/>
                  <a:hueOff val="0"/>
                  <a:satOff val="0"/>
                  <a:lumOff val="0"/>
                  <a:alphaOff val="0"/>
                </a:schemeClr>
              </a:fillRef>
              <a:effectRef idx="0">
                <a:schemeClr val="accent2">
                  <a:tint val="99000"/>
                  <a:hueOff val="0"/>
                  <a:satOff val="0"/>
                  <a:lumOff val="0"/>
                  <a:alphaOff val="0"/>
                </a:schemeClr>
              </a:effectRef>
              <a:fontRef idx="minor">
                <a:schemeClr val="lt1"/>
              </a:fontRef>
            </p:style>
          </p:sp>
          <p:sp>
            <p:nvSpPr>
              <p:cNvPr id="12" name="Rounded Rectangle 12"/>
              <p:cNvSpPr/>
              <p:nvPr/>
            </p:nvSpPr>
            <p:spPr>
              <a:xfrm>
                <a:off x="4091362" y="13018"/>
                <a:ext cx="837489" cy="406697"/>
              </a:xfrm>
              <a:prstGeom prst="rect">
                <a:avLst/>
              </a:prstGeom>
            </p:spPr>
            <p:style>
              <a:lnRef idx="0">
                <a:scrgbClr r="0" g="0" b="0"/>
              </a:lnRef>
              <a:fillRef idx="0">
                <a:scrgbClr r="0" g="0" b="0"/>
              </a:fillRef>
              <a:effectRef idx="0">
                <a:scrgbClr r="0" g="0" b="0"/>
              </a:effectRef>
              <a:fontRef idx="minor">
                <a:schemeClr val="lt1"/>
              </a:fontRef>
            </p:style>
            <p:txBody>
              <a:bodyPr lIns="4763" tIns="4763" rIns="4763" bIns="4763" spcCol="1270" anchor="ctr"/>
              <a:lstStyle/>
              <a:p>
                <a:pPr algn="ctr" defTabSz="333375">
                  <a:lnSpc>
                    <a:spcPct val="90000"/>
                  </a:lnSpc>
                  <a:spcAft>
                    <a:spcPct val="35000"/>
                  </a:spcAft>
                  <a:defRPr/>
                </a:pPr>
                <a:r>
                  <a:rPr lang="en-US" sz="1500" b="1" dirty="0">
                    <a:solidFill>
                      <a:prstClr val="white"/>
                    </a:solidFill>
                  </a:rPr>
                  <a:t>Ministry of Health</a:t>
                </a:r>
              </a:p>
            </p:txBody>
          </p:sp>
        </p:grpSp>
        <p:grpSp>
          <p:nvGrpSpPr>
            <p:cNvPr id="7" name="Group 15"/>
            <p:cNvGrpSpPr>
              <a:grpSpLocks/>
            </p:cNvGrpSpPr>
            <p:nvPr/>
          </p:nvGrpSpPr>
          <p:grpSpPr bwMode="auto">
            <a:xfrm>
              <a:off x="2826256" y="2114180"/>
              <a:ext cx="1136142" cy="431560"/>
              <a:chOff x="4078808" y="496670"/>
              <a:chExt cx="863120" cy="431560"/>
            </a:xfrm>
          </p:grpSpPr>
          <p:sp>
            <p:nvSpPr>
              <p:cNvPr id="17" name="Rounded Rectangle 16"/>
              <p:cNvSpPr/>
              <p:nvPr/>
            </p:nvSpPr>
            <p:spPr>
              <a:xfrm>
                <a:off x="4078540" y="497055"/>
                <a:ext cx="863132" cy="430698"/>
              </a:xfrm>
              <a:prstGeom prst="roundRect">
                <a:avLst>
                  <a:gd name="adj" fmla="val 10000"/>
                </a:avLst>
              </a:prstGeom>
            </p:spPr>
            <p:style>
              <a:lnRef idx="2">
                <a:schemeClr val="lt1">
                  <a:hueOff val="0"/>
                  <a:satOff val="0"/>
                  <a:lumOff val="0"/>
                  <a:alphaOff val="0"/>
                </a:schemeClr>
              </a:lnRef>
              <a:fillRef idx="1">
                <a:schemeClr val="accent2">
                  <a:tint val="99000"/>
                  <a:hueOff val="0"/>
                  <a:satOff val="0"/>
                  <a:lumOff val="0"/>
                  <a:alphaOff val="0"/>
                </a:schemeClr>
              </a:fillRef>
              <a:effectRef idx="0">
                <a:schemeClr val="accent2">
                  <a:tint val="99000"/>
                  <a:hueOff val="0"/>
                  <a:satOff val="0"/>
                  <a:lumOff val="0"/>
                  <a:alphaOff val="0"/>
                </a:schemeClr>
              </a:effectRef>
              <a:fontRef idx="minor">
                <a:schemeClr val="lt1"/>
              </a:fontRef>
            </p:style>
          </p:sp>
          <p:sp>
            <p:nvSpPr>
              <p:cNvPr id="18" name="Rounded Rectangle 16"/>
              <p:cNvSpPr/>
              <p:nvPr/>
            </p:nvSpPr>
            <p:spPr>
              <a:xfrm>
                <a:off x="4091362" y="509055"/>
                <a:ext cx="837489" cy="406697"/>
              </a:xfrm>
              <a:prstGeom prst="rect">
                <a:avLst/>
              </a:prstGeom>
            </p:spPr>
            <p:style>
              <a:lnRef idx="0">
                <a:scrgbClr r="0" g="0" b="0"/>
              </a:lnRef>
              <a:fillRef idx="0">
                <a:scrgbClr r="0" g="0" b="0"/>
              </a:fillRef>
              <a:effectRef idx="0">
                <a:scrgbClr r="0" g="0" b="0"/>
              </a:effectRef>
              <a:fontRef idx="minor">
                <a:schemeClr val="lt1"/>
              </a:fontRef>
            </p:style>
            <p:txBody>
              <a:bodyPr lIns="4763" tIns="4763" rIns="4763" bIns="4763" spcCol="1270" anchor="ctr"/>
              <a:lstStyle/>
              <a:p>
                <a:pPr algn="ctr" defTabSz="333375">
                  <a:lnSpc>
                    <a:spcPct val="90000"/>
                  </a:lnSpc>
                  <a:spcAft>
                    <a:spcPct val="35000"/>
                  </a:spcAft>
                  <a:defRPr/>
                </a:pPr>
                <a:r>
                  <a:rPr lang="en-US" sz="1500" b="1" dirty="0">
                    <a:solidFill>
                      <a:prstClr val="white"/>
                    </a:solidFill>
                  </a:rPr>
                  <a:t>Royal Medical Service</a:t>
                </a:r>
              </a:p>
            </p:txBody>
          </p:sp>
        </p:grpSp>
        <p:grpSp>
          <p:nvGrpSpPr>
            <p:cNvPr id="8" name="Group 21"/>
            <p:cNvGrpSpPr>
              <a:grpSpLocks/>
            </p:cNvGrpSpPr>
            <p:nvPr/>
          </p:nvGrpSpPr>
          <p:grpSpPr bwMode="auto">
            <a:xfrm>
              <a:off x="2826256" y="2610474"/>
              <a:ext cx="1136142" cy="431560"/>
              <a:chOff x="4078808" y="992964"/>
              <a:chExt cx="863120" cy="431560"/>
            </a:xfrm>
          </p:grpSpPr>
          <p:sp>
            <p:nvSpPr>
              <p:cNvPr id="23" name="Rounded Rectangle 22"/>
              <p:cNvSpPr/>
              <p:nvPr/>
            </p:nvSpPr>
            <p:spPr>
              <a:xfrm>
                <a:off x="4078540" y="993092"/>
                <a:ext cx="863132" cy="432032"/>
              </a:xfrm>
              <a:prstGeom prst="roundRect">
                <a:avLst>
                  <a:gd name="adj" fmla="val 10000"/>
                </a:avLst>
              </a:prstGeom>
            </p:spPr>
            <p:style>
              <a:lnRef idx="2">
                <a:schemeClr val="lt1">
                  <a:hueOff val="0"/>
                  <a:satOff val="0"/>
                  <a:lumOff val="0"/>
                  <a:alphaOff val="0"/>
                </a:schemeClr>
              </a:lnRef>
              <a:fillRef idx="1">
                <a:schemeClr val="accent2">
                  <a:tint val="99000"/>
                  <a:hueOff val="0"/>
                  <a:satOff val="0"/>
                  <a:lumOff val="0"/>
                  <a:alphaOff val="0"/>
                </a:schemeClr>
              </a:fillRef>
              <a:effectRef idx="0">
                <a:schemeClr val="accent2">
                  <a:tint val="99000"/>
                  <a:hueOff val="0"/>
                  <a:satOff val="0"/>
                  <a:lumOff val="0"/>
                  <a:alphaOff val="0"/>
                </a:schemeClr>
              </a:effectRef>
              <a:fontRef idx="minor">
                <a:schemeClr val="lt1"/>
              </a:fontRef>
            </p:style>
          </p:sp>
          <p:sp>
            <p:nvSpPr>
              <p:cNvPr id="24" name="Rounded Rectangle 20"/>
              <p:cNvSpPr/>
              <p:nvPr/>
            </p:nvSpPr>
            <p:spPr>
              <a:xfrm>
                <a:off x="4091362" y="1005092"/>
                <a:ext cx="837489" cy="408030"/>
              </a:xfrm>
              <a:prstGeom prst="rect">
                <a:avLst/>
              </a:prstGeom>
            </p:spPr>
            <p:style>
              <a:lnRef idx="0">
                <a:scrgbClr r="0" g="0" b="0"/>
              </a:lnRef>
              <a:fillRef idx="0">
                <a:scrgbClr r="0" g="0" b="0"/>
              </a:fillRef>
              <a:effectRef idx="0">
                <a:scrgbClr r="0" g="0" b="0"/>
              </a:effectRef>
              <a:fontRef idx="minor">
                <a:schemeClr val="lt1"/>
              </a:fontRef>
            </p:style>
            <p:txBody>
              <a:bodyPr lIns="4763" tIns="4763" rIns="4763" bIns="4763" spcCol="1270" anchor="ctr"/>
              <a:lstStyle/>
              <a:p>
                <a:pPr algn="ctr" defTabSz="333375">
                  <a:lnSpc>
                    <a:spcPct val="90000"/>
                  </a:lnSpc>
                  <a:spcAft>
                    <a:spcPct val="35000"/>
                  </a:spcAft>
                  <a:defRPr/>
                </a:pPr>
                <a:r>
                  <a:rPr lang="en-US" sz="1500" b="1" dirty="0">
                    <a:solidFill>
                      <a:prstClr val="white"/>
                    </a:solidFill>
                  </a:rPr>
                  <a:t>Teaching Institutions</a:t>
                </a:r>
              </a:p>
            </p:txBody>
          </p:sp>
        </p:grpSp>
        <p:grpSp>
          <p:nvGrpSpPr>
            <p:cNvPr id="9" name="Group 24"/>
            <p:cNvGrpSpPr>
              <a:grpSpLocks/>
            </p:cNvGrpSpPr>
            <p:nvPr/>
          </p:nvGrpSpPr>
          <p:grpSpPr bwMode="auto">
            <a:xfrm>
              <a:off x="1606855" y="3378460"/>
              <a:ext cx="2338330" cy="1042080"/>
              <a:chOff x="3180299" y="1760950"/>
              <a:chExt cx="1539266" cy="1042080"/>
            </a:xfrm>
          </p:grpSpPr>
          <p:sp>
            <p:nvSpPr>
              <p:cNvPr id="26" name="Rounded Rectangle 25"/>
              <p:cNvSpPr/>
              <p:nvPr/>
            </p:nvSpPr>
            <p:spPr>
              <a:xfrm>
                <a:off x="3180299" y="1760950"/>
                <a:ext cx="1539266" cy="993408"/>
              </a:xfrm>
              <a:prstGeom prst="roundRect">
                <a:avLst>
                  <a:gd name="adj" fmla="val 10000"/>
                </a:avLst>
              </a:prstGeom>
              <a:solidFill>
                <a:srgbClr val="92D050"/>
              </a:solidFill>
            </p:spPr>
            <p:style>
              <a:lnRef idx="2">
                <a:schemeClr val="lt1">
                  <a:hueOff val="0"/>
                  <a:satOff val="0"/>
                  <a:lumOff val="0"/>
                  <a:alphaOff val="0"/>
                </a:schemeClr>
              </a:lnRef>
              <a:fillRef idx="1">
                <a:schemeClr val="accent2">
                  <a:shade val="80000"/>
                  <a:hueOff val="0"/>
                  <a:satOff val="0"/>
                  <a:lumOff val="0"/>
                  <a:alphaOff val="0"/>
                </a:schemeClr>
              </a:fillRef>
              <a:effectRef idx="0">
                <a:schemeClr val="accent2">
                  <a:shade val="80000"/>
                  <a:hueOff val="0"/>
                  <a:satOff val="0"/>
                  <a:lumOff val="0"/>
                  <a:alphaOff val="0"/>
                </a:schemeClr>
              </a:effectRef>
              <a:fontRef idx="minor">
                <a:schemeClr val="lt1"/>
              </a:fontRef>
            </p:style>
          </p:sp>
          <p:sp>
            <p:nvSpPr>
              <p:cNvPr id="27" name="Rounded Rectangle 24"/>
              <p:cNvSpPr/>
              <p:nvPr/>
            </p:nvSpPr>
            <p:spPr>
              <a:xfrm>
                <a:off x="3210918" y="1772953"/>
                <a:ext cx="1508647" cy="1030077"/>
              </a:xfrm>
              <a:prstGeom prst="rect">
                <a:avLst/>
              </a:prstGeom>
            </p:spPr>
            <p:style>
              <a:lnRef idx="0">
                <a:scrgbClr r="0" g="0" b="0"/>
              </a:lnRef>
              <a:fillRef idx="0">
                <a:scrgbClr r="0" g="0" b="0"/>
              </a:fillRef>
              <a:effectRef idx="0">
                <a:scrgbClr r="0" g="0" b="0"/>
              </a:effectRef>
              <a:fontRef idx="minor">
                <a:schemeClr val="lt1"/>
              </a:fontRef>
            </p:style>
            <p:txBody>
              <a:bodyPr lIns="4763" tIns="4763" rIns="4763" bIns="4763" spcCol="1270" anchor="ctr"/>
              <a:lstStyle/>
              <a:p>
                <a:pPr algn="ctr" defTabSz="333375">
                  <a:lnSpc>
                    <a:spcPct val="90000"/>
                  </a:lnSpc>
                  <a:spcAft>
                    <a:spcPct val="35000"/>
                  </a:spcAft>
                  <a:defRPr/>
                </a:pPr>
                <a:r>
                  <a:rPr lang="en-US" sz="2100" b="1" dirty="0">
                    <a:solidFill>
                      <a:prstClr val="black"/>
                    </a:solidFill>
                  </a:rPr>
                  <a:t>Private</a:t>
                </a:r>
              </a:p>
            </p:txBody>
          </p:sp>
        </p:grpSp>
        <p:grpSp>
          <p:nvGrpSpPr>
            <p:cNvPr id="10" name="Group 30"/>
            <p:cNvGrpSpPr>
              <a:grpSpLocks/>
            </p:cNvGrpSpPr>
            <p:nvPr/>
          </p:nvGrpSpPr>
          <p:grpSpPr bwMode="auto">
            <a:xfrm>
              <a:off x="4079366" y="3127973"/>
              <a:ext cx="1136158" cy="432032"/>
              <a:chOff x="5030787" y="1510463"/>
              <a:chExt cx="863132" cy="432032"/>
            </a:xfrm>
          </p:grpSpPr>
          <p:sp>
            <p:nvSpPr>
              <p:cNvPr id="32" name="Rounded Rectangle 31"/>
              <p:cNvSpPr/>
              <p:nvPr/>
            </p:nvSpPr>
            <p:spPr>
              <a:xfrm>
                <a:off x="5030787" y="1510463"/>
                <a:ext cx="863132" cy="432032"/>
              </a:xfrm>
              <a:prstGeom prst="roundRect">
                <a:avLst>
                  <a:gd name="adj" fmla="val 10000"/>
                </a:avLst>
              </a:prstGeom>
              <a:solidFill>
                <a:srgbClr val="92D050"/>
              </a:solidFill>
            </p:spPr>
            <p:style>
              <a:lnRef idx="2">
                <a:schemeClr val="lt1">
                  <a:hueOff val="0"/>
                  <a:satOff val="0"/>
                  <a:lumOff val="0"/>
                  <a:alphaOff val="0"/>
                </a:schemeClr>
              </a:lnRef>
              <a:fillRef idx="1">
                <a:schemeClr val="accent2">
                  <a:tint val="99000"/>
                  <a:hueOff val="0"/>
                  <a:satOff val="0"/>
                  <a:lumOff val="0"/>
                  <a:alphaOff val="0"/>
                </a:schemeClr>
              </a:fillRef>
              <a:effectRef idx="0">
                <a:schemeClr val="accent2">
                  <a:tint val="99000"/>
                  <a:hueOff val="0"/>
                  <a:satOff val="0"/>
                  <a:lumOff val="0"/>
                  <a:alphaOff val="0"/>
                </a:schemeClr>
              </a:effectRef>
              <a:fontRef idx="minor">
                <a:schemeClr val="lt1"/>
              </a:fontRef>
            </p:style>
          </p:sp>
          <p:sp>
            <p:nvSpPr>
              <p:cNvPr id="33" name="Rounded Rectangle 28"/>
              <p:cNvSpPr/>
              <p:nvPr/>
            </p:nvSpPr>
            <p:spPr>
              <a:xfrm>
                <a:off x="5079682" y="1528121"/>
                <a:ext cx="812535" cy="408030"/>
              </a:xfrm>
              <a:prstGeom prst="rect">
                <a:avLst/>
              </a:prstGeom>
            </p:spPr>
            <p:style>
              <a:lnRef idx="0">
                <a:scrgbClr r="0" g="0" b="0"/>
              </a:lnRef>
              <a:fillRef idx="0">
                <a:scrgbClr r="0" g="0" b="0"/>
              </a:fillRef>
              <a:effectRef idx="0">
                <a:scrgbClr r="0" g="0" b="0"/>
              </a:effectRef>
              <a:fontRef idx="minor">
                <a:schemeClr val="lt1"/>
              </a:fontRef>
            </p:style>
            <p:txBody>
              <a:bodyPr lIns="4763" tIns="4763" rIns="4763" bIns="4763" spcCol="1270" anchor="ctr"/>
              <a:lstStyle/>
              <a:p>
                <a:pPr defTabSz="333375">
                  <a:lnSpc>
                    <a:spcPct val="90000"/>
                  </a:lnSpc>
                  <a:spcAft>
                    <a:spcPct val="35000"/>
                  </a:spcAft>
                  <a:defRPr/>
                </a:pPr>
                <a:r>
                  <a:rPr lang="en-US" sz="1200" b="1" u="sng" dirty="0" smtClean="0">
                    <a:solidFill>
                      <a:prstClr val="black"/>
                    </a:solidFill>
                  </a:rPr>
                  <a:t>68 Hospitals</a:t>
                </a:r>
                <a:endParaRPr lang="en-US" sz="1200" b="1" u="sng" dirty="0">
                  <a:solidFill>
                    <a:prstClr val="black"/>
                  </a:solidFill>
                </a:endParaRPr>
              </a:p>
            </p:txBody>
          </p:sp>
        </p:grpSp>
        <p:grpSp>
          <p:nvGrpSpPr>
            <p:cNvPr id="13" name="Group 36"/>
            <p:cNvGrpSpPr>
              <a:grpSpLocks/>
            </p:cNvGrpSpPr>
            <p:nvPr/>
          </p:nvGrpSpPr>
          <p:grpSpPr bwMode="auto">
            <a:xfrm>
              <a:off x="4082283" y="3629668"/>
              <a:ext cx="1136158" cy="432032"/>
              <a:chOff x="5033003" y="2012158"/>
              <a:chExt cx="863132" cy="432032"/>
            </a:xfrm>
          </p:grpSpPr>
          <p:sp>
            <p:nvSpPr>
              <p:cNvPr id="38" name="Rounded Rectangle 37"/>
              <p:cNvSpPr/>
              <p:nvPr/>
            </p:nvSpPr>
            <p:spPr>
              <a:xfrm>
                <a:off x="5033003" y="2012158"/>
                <a:ext cx="863132" cy="432032"/>
              </a:xfrm>
              <a:prstGeom prst="roundRect">
                <a:avLst>
                  <a:gd name="adj" fmla="val 10000"/>
                </a:avLst>
              </a:prstGeom>
              <a:solidFill>
                <a:srgbClr val="92D050"/>
              </a:solidFill>
            </p:spPr>
            <p:style>
              <a:lnRef idx="2">
                <a:schemeClr val="lt1">
                  <a:hueOff val="0"/>
                  <a:satOff val="0"/>
                  <a:lumOff val="0"/>
                  <a:alphaOff val="0"/>
                </a:schemeClr>
              </a:lnRef>
              <a:fillRef idx="1">
                <a:schemeClr val="accent2">
                  <a:tint val="99000"/>
                  <a:hueOff val="0"/>
                  <a:satOff val="0"/>
                  <a:lumOff val="0"/>
                  <a:alphaOff val="0"/>
                </a:schemeClr>
              </a:fillRef>
              <a:effectRef idx="0">
                <a:schemeClr val="accent2">
                  <a:tint val="99000"/>
                  <a:hueOff val="0"/>
                  <a:satOff val="0"/>
                  <a:lumOff val="0"/>
                  <a:alphaOff val="0"/>
                </a:schemeClr>
              </a:effectRef>
              <a:fontRef idx="minor">
                <a:schemeClr val="lt1"/>
              </a:fontRef>
            </p:style>
          </p:sp>
          <p:sp>
            <p:nvSpPr>
              <p:cNvPr id="39" name="Rounded Rectangle 32"/>
              <p:cNvSpPr/>
              <p:nvPr/>
            </p:nvSpPr>
            <p:spPr>
              <a:xfrm>
                <a:off x="5081959" y="2018501"/>
                <a:ext cx="799140" cy="408030"/>
              </a:xfrm>
              <a:prstGeom prst="rect">
                <a:avLst/>
              </a:prstGeom>
            </p:spPr>
            <p:style>
              <a:lnRef idx="0">
                <a:scrgbClr r="0" g="0" b="0"/>
              </a:lnRef>
              <a:fillRef idx="0">
                <a:scrgbClr r="0" g="0" b="0"/>
              </a:fillRef>
              <a:effectRef idx="0">
                <a:scrgbClr r="0" g="0" b="0"/>
              </a:effectRef>
              <a:fontRef idx="minor">
                <a:schemeClr val="lt1"/>
              </a:fontRef>
            </p:style>
            <p:txBody>
              <a:bodyPr lIns="4763" tIns="4763" rIns="4763" bIns="4763" spcCol="1270" anchor="ctr"/>
              <a:lstStyle/>
              <a:p>
                <a:pPr defTabSz="333375">
                  <a:lnSpc>
                    <a:spcPct val="90000"/>
                  </a:lnSpc>
                  <a:spcAft>
                    <a:spcPct val="35000"/>
                  </a:spcAft>
                  <a:defRPr/>
                </a:pPr>
                <a:r>
                  <a:rPr lang="en-US" sz="1200" b="1" dirty="0">
                    <a:solidFill>
                      <a:prstClr val="black"/>
                    </a:solidFill>
                  </a:rPr>
                  <a:t>2,600 Clinics</a:t>
                </a:r>
              </a:p>
            </p:txBody>
          </p:sp>
        </p:grpSp>
        <p:grpSp>
          <p:nvGrpSpPr>
            <p:cNvPr id="14" name="Group 42"/>
            <p:cNvGrpSpPr>
              <a:grpSpLocks/>
            </p:cNvGrpSpPr>
            <p:nvPr/>
          </p:nvGrpSpPr>
          <p:grpSpPr bwMode="auto">
            <a:xfrm>
              <a:off x="4079367" y="4120047"/>
              <a:ext cx="1136158" cy="432032"/>
              <a:chOff x="5030788" y="2502537"/>
              <a:chExt cx="863132" cy="432032"/>
            </a:xfrm>
          </p:grpSpPr>
          <p:sp>
            <p:nvSpPr>
              <p:cNvPr id="44" name="Rounded Rectangle 43"/>
              <p:cNvSpPr/>
              <p:nvPr/>
            </p:nvSpPr>
            <p:spPr>
              <a:xfrm>
                <a:off x="5030788" y="2502537"/>
                <a:ext cx="863132" cy="432032"/>
              </a:xfrm>
              <a:prstGeom prst="roundRect">
                <a:avLst>
                  <a:gd name="adj" fmla="val 10000"/>
                </a:avLst>
              </a:prstGeom>
              <a:solidFill>
                <a:srgbClr val="92D050"/>
              </a:solidFill>
            </p:spPr>
            <p:style>
              <a:lnRef idx="2">
                <a:schemeClr val="lt1">
                  <a:hueOff val="0"/>
                  <a:satOff val="0"/>
                  <a:lumOff val="0"/>
                  <a:alphaOff val="0"/>
                </a:schemeClr>
              </a:lnRef>
              <a:fillRef idx="1">
                <a:schemeClr val="accent2">
                  <a:tint val="99000"/>
                  <a:hueOff val="0"/>
                  <a:satOff val="0"/>
                  <a:lumOff val="0"/>
                  <a:alphaOff val="0"/>
                </a:schemeClr>
              </a:fillRef>
              <a:effectRef idx="0">
                <a:schemeClr val="accent2">
                  <a:tint val="99000"/>
                  <a:hueOff val="0"/>
                  <a:satOff val="0"/>
                  <a:lumOff val="0"/>
                  <a:alphaOff val="0"/>
                </a:schemeClr>
              </a:effectRef>
              <a:fontRef idx="minor">
                <a:schemeClr val="lt1"/>
              </a:fontRef>
            </p:style>
          </p:sp>
          <p:sp>
            <p:nvSpPr>
              <p:cNvPr id="45" name="Rounded Rectangle 36"/>
              <p:cNvSpPr/>
              <p:nvPr/>
            </p:nvSpPr>
            <p:spPr>
              <a:xfrm>
                <a:off x="5081959" y="2514537"/>
                <a:ext cx="799140" cy="408030"/>
              </a:xfrm>
              <a:prstGeom prst="rect">
                <a:avLst/>
              </a:prstGeom>
            </p:spPr>
            <p:style>
              <a:lnRef idx="0">
                <a:scrgbClr r="0" g="0" b="0"/>
              </a:lnRef>
              <a:fillRef idx="0">
                <a:scrgbClr r="0" g="0" b="0"/>
              </a:fillRef>
              <a:effectRef idx="0">
                <a:scrgbClr r="0" g="0" b="0"/>
              </a:effectRef>
              <a:fontRef idx="minor">
                <a:schemeClr val="lt1"/>
              </a:fontRef>
            </p:style>
            <p:txBody>
              <a:bodyPr lIns="4763" tIns="4763" rIns="4763" bIns="4763" spcCol="1270" anchor="ctr"/>
              <a:lstStyle/>
              <a:p>
                <a:pPr defTabSz="333375">
                  <a:lnSpc>
                    <a:spcPct val="90000"/>
                  </a:lnSpc>
                  <a:spcAft>
                    <a:spcPct val="35000"/>
                  </a:spcAft>
                  <a:defRPr/>
                </a:pPr>
                <a:r>
                  <a:rPr lang="en-US" sz="1200" b="1" dirty="0">
                    <a:solidFill>
                      <a:prstClr val="black"/>
                    </a:solidFill>
                  </a:rPr>
                  <a:t>1,900 diagnostic and  other</a:t>
                </a:r>
              </a:p>
            </p:txBody>
          </p:sp>
        </p:grpSp>
        <p:grpSp>
          <p:nvGrpSpPr>
            <p:cNvPr id="15" name="Group 45"/>
            <p:cNvGrpSpPr>
              <a:grpSpLocks/>
            </p:cNvGrpSpPr>
            <p:nvPr/>
          </p:nvGrpSpPr>
          <p:grpSpPr bwMode="auto">
            <a:xfrm>
              <a:off x="1930180" y="4770486"/>
              <a:ext cx="2015005" cy="920342"/>
              <a:chOff x="3393134" y="3152976"/>
              <a:chExt cx="1326428" cy="920342"/>
            </a:xfrm>
          </p:grpSpPr>
          <p:sp>
            <p:nvSpPr>
              <p:cNvPr id="47" name="Rounded Rectangle 46"/>
              <p:cNvSpPr/>
              <p:nvPr/>
            </p:nvSpPr>
            <p:spPr>
              <a:xfrm>
                <a:off x="3393134" y="3152976"/>
                <a:ext cx="1326428" cy="920342"/>
              </a:xfrm>
              <a:prstGeom prst="roundRect">
                <a:avLst>
                  <a:gd name="adj" fmla="val 10000"/>
                </a:avLst>
              </a:prstGeom>
              <a:solidFill>
                <a:schemeClr val="accent1">
                  <a:lumMod val="40000"/>
                  <a:lumOff val="60000"/>
                </a:schemeClr>
              </a:solidFill>
            </p:spPr>
            <p:style>
              <a:lnRef idx="2">
                <a:schemeClr val="lt1">
                  <a:hueOff val="0"/>
                  <a:satOff val="0"/>
                  <a:lumOff val="0"/>
                  <a:alphaOff val="0"/>
                </a:schemeClr>
              </a:lnRef>
              <a:fillRef idx="1">
                <a:schemeClr val="accent2">
                  <a:shade val="80000"/>
                  <a:hueOff val="0"/>
                  <a:satOff val="0"/>
                  <a:lumOff val="0"/>
                  <a:alphaOff val="0"/>
                </a:schemeClr>
              </a:fillRef>
              <a:effectRef idx="0">
                <a:schemeClr val="accent2">
                  <a:shade val="80000"/>
                  <a:hueOff val="0"/>
                  <a:satOff val="0"/>
                  <a:lumOff val="0"/>
                  <a:alphaOff val="0"/>
                </a:schemeClr>
              </a:effectRef>
              <a:fontRef idx="minor">
                <a:schemeClr val="lt1"/>
              </a:fontRef>
            </p:style>
          </p:sp>
          <p:sp>
            <p:nvSpPr>
              <p:cNvPr id="48" name="Rounded Rectangle 40"/>
              <p:cNvSpPr/>
              <p:nvPr/>
            </p:nvSpPr>
            <p:spPr>
              <a:xfrm>
                <a:off x="3433627" y="3152976"/>
                <a:ext cx="1208338" cy="920341"/>
              </a:xfrm>
              <a:prstGeom prst="rect">
                <a:avLst/>
              </a:prstGeom>
            </p:spPr>
            <p:style>
              <a:lnRef idx="0">
                <a:scrgbClr r="0" g="0" b="0"/>
              </a:lnRef>
              <a:fillRef idx="0">
                <a:scrgbClr r="0" g="0" b="0"/>
              </a:fillRef>
              <a:effectRef idx="0">
                <a:scrgbClr r="0" g="0" b="0"/>
              </a:effectRef>
              <a:fontRef idx="minor">
                <a:schemeClr val="lt1"/>
              </a:fontRef>
            </p:style>
            <p:txBody>
              <a:bodyPr lIns="4763" tIns="4763" rIns="4763" bIns="4763" spcCol="1270" anchor="ctr"/>
              <a:lstStyle/>
              <a:p>
                <a:pPr algn="ctr" defTabSz="333375">
                  <a:lnSpc>
                    <a:spcPct val="90000"/>
                  </a:lnSpc>
                  <a:spcAft>
                    <a:spcPct val="35000"/>
                  </a:spcAft>
                  <a:defRPr/>
                </a:pPr>
                <a:r>
                  <a:rPr lang="en-US" b="1" dirty="0">
                    <a:solidFill>
                      <a:prstClr val="black"/>
                    </a:solidFill>
                  </a:rPr>
                  <a:t>Non-Profit and International</a:t>
                </a:r>
              </a:p>
            </p:txBody>
          </p:sp>
        </p:grpSp>
        <p:grpSp>
          <p:nvGrpSpPr>
            <p:cNvPr id="16" name="Group 51"/>
            <p:cNvGrpSpPr>
              <a:grpSpLocks/>
            </p:cNvGrpSpPr>
            <p:nvPr/>
          </p:nvGrpSpPr>
          <p:grpSpPr bwMode="auto">
            <a:xfrm>
              <a:off x="4074209" y="4666549"/>
              <a:ext cx="1136158" cy="430698"/>
              <a:chOff x="5026869" y="3049039"/>
              <a:chExt cx="863132" cy="430698"/>
            </a:xfrm>
          </p:grpSpPr>
          <p:sp>
            <p:nvSpPr>
              <p:cNvPr id="53" name="Rounded Rectangle 52"/>
              <p:cNvSpPr/>
              <p:nvPr/>
            </p:nvSpPr>
            <p:spPr>
              <a:xfrm>
                <a:off x="5026869" y="3049039"/>
                <a:ext cx="863132" cy="430698"/>
              </a:xfrm>
              <a:prstGeom prst="roundRect">
                <a:avLst>
                  <a:gd name="adj" fmla="val 10000"/>
                </a:avLst>
              </a:prstGeom>
              <a:solidFill>
                <a:schemeClr val="accent1">
                  <a:lumMod val="40000"/>
                  <a:lumOff val="60000"/>
                </a:schemeClr>
              </a:solidFill>
            </p:spPr>
            <p:style>
              <a:lnRef idx="2">
                <a:schemeClr val="lt1">
                  <a:hueOff val="0"/>
                  <a:satOff val="0"/>
                  <a:lumOff val="0"/>
                  <a:alphaOff val="0"/>
                </a:schemeClr>
              </a:lnRef>
              <a:fillRef idx="1">
                <a:schemeClr val="accent2">
                  <a:tint val="99000"/>
                  <a:hueOff val="0"/>
                  <a:satOff val="0"/>
                  <a:lumOff val="0"/>
                  <a:alphaOff val="0"/>
                </a:schemeClr>
              </a:fillRef>
              <a:effectRef idx="0">
                <a:schemeClr val="accent2">
                  <a:tint val="99000"/>
                  <a:hueOff val="0"/>
                  <a:satOff val="0"/>
                  <a:lumOff val="0"/>
                  <a:alphaOff val="0"/>
                </a:schemeClr>
              </a:effectRef>
              <a:fontRef idx="minor">
                <a:schemeClr val="lt1"/>
              </a:fontRef>
            </p:style>
          </p:sp>
          <p:sp>
            <p:nvSpPr>
              <p:cNvPr id="54" name="Rounded Rectangle 44"/>
              <p:cNvSpPr/>
              <p:nvPr/>
            </p:nvSpPr>
            <p:spPr>
              <a:xfrm>
                <a:off x="5078041" y="3061041"/>
                <a:ext cx="799140" cy="406696"/>
              </a:xfrm>
              <a:prstGeom prst="rect">
                <a:avLst/>
              </a:prstGeom>
            </p:spPr>
            <p:style>
              <a:lnRef idx="0">
                <a:scrgbClr r="0" g="0" b="0"/>
              </a:lnRef>
              <a:fillRef idx="0">
                <a:scrgbClr r="0" g="0" b="0"/>
              </a:fillRef>
              <a:effectRef idx="0">
                <a:scrgbClr r="0" g="0" b="0"/>
              </a:effectRef>
              <a:fontRef idx="minor">
                <a:schemeClr val="lt1"/>
              </a:fontRef>
            </p:style>
            <p:txBody>
              <a:bodyPr lIns="4763" tIns="4763" rIns="4763" bIns="4763" spcCol="1270" anchor="ctr"/>
              <a:lstStyle/>
              <a:p>
                <a:pPr defTabSz="333375">
                  <a:lnSpc>
                    <a:spcPct val="90000"/>
                  </a:lnSpc>
                  <a:spcAft>
                    <a:spcPct val="35000"/>
                  </a:spcAft>
                  <a:defRPr/>
                </a:pPr>
                <a:r>
                  <a:rPr lang="en-US" sz="1200" b="1" dirty="0">
                    <a:solidFill>
                      <a:prstClr val="black"/>
                    </a:solidFill>
                  </a:rPr>
                  <a:t>King Hussein Cancer Center </a:t>
                </a:r>
              </a:p>
            </p:txBody>
          </p:sp>
        </p:grpSp>
        <p:grpSp>
          <p:nvGrpSpPr>
            <p:cNvPr id="19" name="Group 57"/>
            <p:cNvGrpSpPr>
              <a:grpSpLocks/>
            </p:cNvGrpSpPr>
            <p:nvPr/>
          </p:nvGrpSpPr>
          <p:grpSpPr bwMode="auto">
            <a:xfrm>
              <a:off x="4071288" y="5165521"/>
              <a:ext cx="1136158" cy="456249"/>
              <a:chOff x="5024650" y="3548011"/>
              <a:chExt cx="863132" cy="456249"/>
            </a:xfrm>
          </p:grpSpPr>
          <p:sp>
            <p:nvSpPr>
              <p:cNvPr id="59" name="Rounded Rectangle 58"/>
              <p:cNvSpPr/>
              <p:nvPr/>
            </p:nvSpPr>
            <p:spPr>
              <a:xfrm>
                <a:off x="5024650" y="3548011"/>
                <a:ext cx="863132" cy="430699"/>
              </a:xfrm>
              <a:prstGeom prst="roundRect">
                <a:avLst>
                  <a:gd name="adj" fmla="val 10000"/>
                </a:avLst>
              </a:prstGeom>
              <a:solidFill>
                <a:schemeClr val="accent1">
                  <a:lumMod val="40000"/>
                  <a:lumOff val="60000"/>
                </a:schemeClr>
              </a:solidFill>
            </p:spPr>
            <p:style>
              <a:lnRef idx="2">
                <a:schemeClr val="lt1">
                  <a:hueOff val="0"/>
                  <a:satOff val="0"/>
                  <a:lumOff val="0"/>
                  <a:alphaOff val="0"/>
                </a:schemeClr>
              </a:lnRef>
              <a:fillRef idx="1">
                <a:schemeClr val="accent2">
                  <a:tint val="99000"/>
                  <a:hueOff val="0"/>
                  <a:satOff val="0"/>
                  <a:lumOff val="0"/>
                  <a:alphaOff val="0"/>
                </a:schemeClr>
              </a:fillRef>
              <a:effectRef idx="0">
                <a:schemeClr val="accent2">
                  <a:tint val="99000"/>
                  <a:hueOff val="0"/>
                  <a:satOff val="0"/>
                  <a:lumOff val="0"/>
                  <a:alphaOff val="0"/>
                </a:schemeClr>
              </a:effectRef>
              <a:fontRef idx="minor">
                <a:schemeClr val="lt1"/>
              </a:fontRef>
            </p:style>
          </p:sp>
          <p:sp>
            <p:nvSpPr>
              <p:cNvPr id="60" name="Rounded Rectangle 48"/>
              <p:cNvSpPr/>
              <p:nvPr/>
            </p:nvSpPr>
            <p:spPr>
              <a:xfrm>
                <a:off x="5075762" y="3598897"/>
                <a:ext cx="801419" cy="405363"/>
              </a:xfrm>
              <a:prstGeom prst="rect">
                <a:avLst/>
              </a:prstGeom>
            </p:spPr>
            <p:style>
              <a:lnRef idx="0">
                <a:scrgbClr r="0" g="0" b="0"/>
              </a:lnRef>
              <a:fillRef idx="0">
                <a:scrgbClr r="0" g="0" b="0"/>
              </a:fillRef>
              <a:effectRef idx="0">
                <a:scrgbClr r="0" g="0" b="0"/>
              </a:effectRef>
              <a:fontRef idx="minor">
                <a:schemeClr val="lt1"/>
              </a:fontRef>
            </p:style>
            <p:txBody>
              <a:bodyPr lIns="4763" tIns="4763" rIns="4763" bIns="4763" spcCol="1270" anchor="ctr"/>
              <a:lstStyle/>
              <a:p>
                <a:pPr defTabSz="333375">
                  <a:lnSpc>
                    <a:spcPct val="90000"/>
                  </a:lnSpc>
                  <a:spcAft>
                    <a:spcPct val="35000"/>
                  </a:spcAft>
                  <a:defRPr/>
                </a:pPr>
                <a:r>
                  <a:rPr lang="en-US" sz="1200" b="1" dirty="0">
                    <a:solidFill>
                      <a:prstClr val="black"/>
                    </a:solidFill>
                  </a:rPr>
                  <a:t>23  UNRWA &amp; UNHCR clinics</a:t>
                </a:r>
              </a:p>
            </p:txBody>
          </p:sp>
        </p:grpSp>
        <p:sp>
          <p:nvSpPr>
            <p:cNvPr id="66" name="Rounded Rectangle 52"/>
            <p:cNvSpPr/>
            <p:nvPr/>
          </p:nvSpPr>
          <p:spPr bwMode="auto">
            <a:xfrm>
              <a:off x="4077126" y="5690827"/>
              <a:ext cx="1136158" cy="406696"/>
            </a:xfrm>
            <a:prstGeom prst="rect">
              <a:avLst/>
            </a:prstGeom>
            <a:solidFill>
              <a:schemeClr val="accent1">
                <a:lumMod val="40000"/>
                <a:lumOff val="60000"/>
              </a:schemeClr>
            </a:solidFill>
          </p:spPr>
          <p:style>
            <a:lnRef idx="0">
              <a:scrgbClr r="0" g="0" b="0"/>
            </a:lnRef>
            <a:fillRef idx="0">
              <a:scrgbClr r="0" g="0" b="0"/>
            </a:fillRef>
            <a:effectRef idx="0">
              <a:scrgbClr r="0" g="0" b="0"/>
            </a:effectRef>
            <a:fontRef idx="minor">
              <a:schemeClr val="lt1"/>
            </a:fontRef>
          </p:style>
          <p:txBody>
            <a:bodyPr lIns="4763" tIns="4763" rIns="4763" bIns="4763" spcCol="1270" anchor="ctr"/>
            <a:lstStyle/>
            <a:p>
              <a:pPr marL="173831" defTabSz="333375">
                <a:lnSpc>
                  <a:spcPct val="90000"/>
                </a:lnSpc>
                <a:spcAft>
                  <a:spcPct val="35000"/>
                </a:spcAft>
                <a:defRPr/>
              </a:pPr>
              <a:r>
                <a:rPr lang="en-US" sz="1200" b="1" dirty="0">
                  <a:solidFill>
                    <a:prstClr val="black"/>
                  </a:solidFill>
                </a:rPr>
                <a:t>44  NGO and Charity clinics</a:t>
              </a:r>
            </a:p>
          </p:txBody>
        </p:sp>
        <p:grpSp>
          <p:nvGrpSpPr>
            <p:cNvPr id="20" name="Group 66"/>
            <p:cNvGrpSpPr>
              <a:grpSpLocks/>
            </p:cNvGrpSpPr>
            <p:nvPr/>
          </p:nvGrpSpPr>
          <p:grpSpPr bwMode="auto">
            <a:xfrm>
              <a:off x="4079366" y="1599860"/>
              <a:ext cx="1387856" cy="437366"/>
              <a:chOff x="3774569" y="1599074"/>
              <a:chExt cx="1387856" cy="1444344"/>
            </a:xfrm>
          </p:grpSpPr>
          <p:sp>
            <p:nvSpPr>
              <p:cNvPr id="68" name="Rounded Rectangle 67"/>
              <p:cNvSpPr/>
              <p:nvPr/>
            </p:nvSpPr>
            <p:spPr>
              <a:xfrm>
                <a:off x="3774569" y="1599074"/>
                <a:ext cx="1139075" cy="1444344"/>
              </a:xfrm>
              <a:prstGeom prst="roundRect">
                <a:avLst>
                  <a:gd name="adj" fmla="val 10000"/>
                </a:avLst>
              </a:prstGeom>
              <a:solidFill>
                <a:schemeClr val="accent2">
                  <a:lumMod val="40000"/>
                  <a:lumOff val="60000"/>
                </a:schemeClr>
              </a:solidFill>
            </p:spPr>
            <p:style>
              <a:lnRef idx="2">
                <a:schemeClr val="lt1">
                  <a:hueOff val="0"/>
                  <a:satOff val="0"/>
                  <a:lumOff val="0"/>
                  <a:alphaOff val="0"/>
                </a:schemeClr>
              </a:lnRef>
              <a:fillRef idx="1">
                <a:schemeClr val="accent2">
                  <a:tint val="99000"/>
                  <a:hueOff val="0"/>
                  <a:satOff val="0"/>
                  <a:lumOff val="0"/>
                  <a:alphaOff val="0"/>
                </a:schemeClr>
              </a:fillRef>
              <a:effectRef idx="0">
                <a:schemeClr val="accent2">
                  <a:tint val="99000"/>
                  <a:hueOff val="0"/>
                  <a:satOff val="0"/>
                  <a:lumOff val="0"/>
                  <a:alphaOff val="0"/>
                </a:schemeClr>
              </a:effectRef>
              <a:fontRef idx="minor">
                <a:schemeClr val="lt1"/>
              </a:fontRef>
            </p:style>
          </p:sp>
          <p:sp>
            <p:nvSpPr>
              <p:cNvPr id="69" name="Rounded Rectangle 12"/>
              <p:cNvSpPr/>
              <p:nvPr/>
            </p:nvSpPr>
            <p:spPr>
              <a:xfrm>
                <a:off x="3838930" y="1643110"/>
                <a:ext cx="1323495" cy="1356275"/>
              </a:xfrm>
              <a:prstGeom prst="rect">
                <a:avLst/>
              </a:prstGeom>
            </p:spPr>
            <p:style>
              <a:lnRef idx="0">
                <a:scrgbClr r="0" g="0" b="0"/>
              </a:lnRef>
              <a:fillRef idx="0">
                <a:scrgbClr r="0" g="0" b="0"/>
              </a:fillRef>
              <a:effectRef idx="0">
                <a:scrgbClr r="0" g="0" b="0"/>
              </a:effectRef>
              <a:fontRef idx="minor">
                <a:schemeClr val="lt1"/>
              </a:fontRef>
            </p:style>
            <p:txBody>
              <a:bodyPr lIns="4763" tIns="4763" rIns="4763" bIns="4763" spcCol="1270" anchor="ctr"/>
              <a:lstStyle/>
              <a:p>
                <a:pPr defTabSz="333375">
                  <a:lnSpc>
                    <a:spcPct val="90000"/>
                  </a:lnSpc>
                  <a:spcBef>
                    <a:spcPts val="75"/>
                  </a:spcBef>
                  <a:spcAft>
                    <a:spcPts val="75"/>
                  </a:spcAft>
                  <a:buClr>
                    <a:srgbClr val="008851"/>
                  </a:buClr>
                  <a:defRPr/>
                </a:pPr>
                <a:r>
                  <a:rPr lang="en-US" sz="1200" b="1" dirty="0">
                    <a:solidFill>
                      <a:prstClr val="black"/>
                    </a:solidFill>
                  </a:rPr>
                  <a:t>~ 700 HC Village PHC &amp; CPHC</a:t>
                </a:r>
              </a:p>
              <a:p>
                <a:pPr defTabSz="333375">
                  <a:lnSpc>
                    <a:spcPct val="90000"/>
                  </a:lnSpc>
                  <a:spcBef>
                    <a:spcPts val="75"/>
                  </a:spcBef>
                  <a:spcAft>
                    <a:spcPts val="75"/>
                  </a:spcAft>
                  <a:buClr>
                    <a:srgbClr val="008851"/>
                  </a:buClr>
                  <a:defRPr/>
                </a:pPr>
                <a:r>
                  <a:rPr lang="en-US" sz="1200" b="1" u="sng" dirty="0">
                    <a:solidFill>
                      <a:prstClr val="black"/>
                    </a:solidFill>
                  </a:rPr>
                  <a:t>32 Hospitals</a:t>
                </a:r>
              </a:p>
            </p:txBody>
          </p:sp>
        </p:grpSp>
        <p:grpSp>
          <p:nvGrpSpPr>
            <p:cNvPr id="21" name="Group 69"/>
            <p:cNvGrpSpPr>
              <a:grpSpLocks/>
            </p:cNvGrpSpPr>
            <p:nvPr/>
          </p:nvGrpSpPr>
          <p:grpSpPr bwMode="auto">
            <a:xfrm>
              <a:off x="4079366" y="2118282"/>
              <a:ext cx="1387856" cy="436032"/>
              <a:chOff x="3774571" y="1560037"/>
              <a:chExt cx="1387856" cy="1439939"/>
            </a:xfrm>
          </p:grpSpPr>
          <p:sp>
            <p:nvSpPr>
              <p:cNvPr id="71" name="Rounded Rectangle 70"/>
              <p:cNvSpPr/>
              <p:nvPr/>
            </p:nvSpPr>
            <p:spPr>
              <a:xfrm>
                <a:off x="3774571" y="1560037"/>
                <a:ext cx="1139075" cy="1439939"/>
              </a:xfrm>
              <a:prstGeom prst="roundRect">
                <a:avLst>
                  <a:gd name="adj" fmla="val 10000"/>
                </a:avLst>
              </a:prstGeom>
              <a:solidFill>
                <a:schemeClr val="accent2">
                  <a:lumMod val="40000"/>
                  <a:lumOff val="60000"/>
                </a:schemeClr>
              </a:solidFill>
            </p:spPr>
            <p:style>
              <a:lnRef idx="2">
                <a:schemeClr val="lt1">
                  <a:hueOff val="0"/>
                  <a:satOff val="0"/>
                  <a:lumOff val="0"/>
                  <a:alphaOff val="0"/>
                </a:schemeClr>
              </a:lnRef>
              <a:fillRef idx="1">
                <a:schemeClr val="accent2">
                  <a:tint val="99000"/>
                  <a:hueOff val="0"/>
                  <a:satOff val="0"/>
                  <a:lumOff val="0"/>
                  <a:alphaOff val="0"/>
                </a:schemeClr>
              </a:fillRef>
              <a:effectRef idx="0">
                <a:schemeClr val="accent2">
                  <a:tint val="99000"/>
                  <a:hueOff val="0"/>
                  <a:satOff val="0"/>
                  <a:lumOff val="0"/>
                  <a:alphaOff val="0"/>
                </a:schemeClr>
              </a:effectRef>
              <a:fontRef idx="minor">
                <a:schemeClr val="lt1"/>
              </a:fontRef>
            </p:style>
          </p:sp>
          <p:sp>
            <p:nvSpPr>
              <p:cNvPr id="72" name="Rounded Rectangle 12"/>
              <p:cNvSpPr/>
              <p:nvPr/>
            </p:nvSpPr>
            <p:spPr>
              <a:xfrm>
                <a:off x="3838932" y="1644638"/>
                <a:ext cx="1323495" cy="1351870"/>
              </a:xfrm>
              <a:prstGeom prst="rect">
                <a:avLst/>
              </a:prstGeom>
            </p:spPr>
            <p:style>
              <a:lnRef idx="0">
                <a:scrgbClr r="0" g="0" b="0"/>
              </a:lnRef>
              <a:fillRef idx="0">
                <a:scrgbClr r="0" g="0" b="0"/>
              </a:fillRef>
              <a:effectRef idx="0">
                <a:scrgbClr r="0" g="0" b="0"/>
              </a:effectRef>
              <a:fontRef idx="minor">
                <a:schemeClr val="lt1"/>
              </a:fontRef>
            </p:style>
            <p:txBody>
              <a:bodyPr lIns="4763" tIns="4763" rIns="4763" bIns="4763" spcCol="1270" anchor="ctr"/>
              <a:lstStyle/>
              <a:p>
                <a:pPr defTabSz="333375">
                  <a:lnSpc>
                    <a:spcPct val="90000"/>
                  </a:lnSpc>
                  <a:spcBef>
                    <a:spcPts val="75"/>
                  </a:spcBef>
                  <a:spcAft>
                    <a:spcPts val="75"/>
                  </a:spcAft>
                  <a:buClr>
                    <a:srgbClr val="008851"/>
                  </a:buClr>
                  <a:defRPr/>
                </a:pPr>
                <a:r>
                  <a:rPr lang="en-US" sz="1200" b="1" dirty="0">
                    <a:solidFill>
                      <a:prstClr val="black"/>
                    </a:solidFill>
                  </a:rPr>
                  <a:t>1 PHC</a:t>
                </a:r>
              </a:p>
              <a:p>
                <a:pPr defTabSz="333375">
                  <a:lnSpc>
                    <a:spcPct val="90000"/>
                  </a:lnSpc>
                  <a:spcBef>
                    <a:spcPts val="75"/>
                  </a:spcBef>
                  <a:spcAft>
                    <a:spcPts val="75"/>
                  </a:spcAft>
                  <a:buClr>
                    <a:srgbClr val="008851"/>
                  </a:buClr>
                  <a:defRPr/>
                </a:pPr>
                <a:r>
                  <a:rPr lang="en-US" sz="1200" b="1" u="sng" dirty="0">
                    <a:solidFill>
                      <a:prstClr val="black"/>
                    </a:solidFill>
                  </a:rPr>
                  <a:t>16 Hospitals</a:t>
                </a:r>
              </a:p>
            </p:txBody>
          </p:sp>
        </p:grpSp>
        <p:grpSp>
          <p:nvGrpSpPr>
            <p:cNvPr id="22" name="Group 72"/>
            <p:cNvGrpSpPr>
              <a:grpSpLocks/>
            </p:cNvGrpSpPr>
            <p:nvPr/>
          </p:nvGrpSpPr>
          <p:grpSpPr bwMode="auto">
            <a:xfrm>
              <a:off x="4079366" y="2611935"/>
              <a:ext cx="1387856" cy="436033"/>
              <a:chOff x="3774571" y="1601986"/>
              <a:chExt cx="1387856" cy="1439942"/>
            </a:xfrm>
          </p:grpSpPr>
          <p:sp>
            <p:nvSpPr>
              <p:cNvPr id="74" name="Rounded Rectangle 73"/>
              <p:cNvSpPr/>
              <p:nvPr/>
            </p:nvSpPr>
            <p:spPr>
              <a:xfrm>
                <a:off x="3774571" y="1601986"/>
                <a:ext cx="1139075" cy="1439942"/>
              </a:xfrm>
              <a:prstGeom prst="roundRect">
                <a:avLst>
                  <a:gd name="adj" fmla="val 10000"/>
                </a:avLst>
              </a:prstGeom>
              <a:solidFill>
                <a:schemeClr val="accent2">
                  <a:lumMod val="40000"/>
                  <a:lumOff val="60000"/>
                </a:schemeClr>
              </a:solidFill>
            </p:spPr>
            <p:style>
              <a:lnRef idx="2">
                <a:schemeClr val="lt1">
                  <a:hueOff val="0"/>
                  <a:satOff val="0"/>
                  <a:lumOff val="0"/>
                  <a:alphaOff val="0"/>
                </a:schemeClr>
              </a:lnRef>
              <a:fillRef idx="1">
                <a:schemeClr val="accent2">
                  <a:tint val="99000"/>
                  <a:hueOff val="0"/>
                  <a:satOff val="0"/>
                  <a:lumOff val="0"/>
                  <a:alphaOff val="0"/>
                </a:schemeClr>
              </a:fillRef>
              <a:effectRef idx="0">
                <a:schemeClr val="accent2">
                  <a:tint val="99000"/>
                  <a:hueOff val="0"/>
                  <a:satOff val="0"/>
                  <a:lumOff val="0"/>
                  <a:alphaOff val="0"/>
                </a:schemeClr>
              </a:effectRef>
              <a:fontRef idx="minor">
                <a:schemeClr val="lt1"/>
              </a:fontRef>
            </p:style>
          </p:sp>
          <p:sp>
            <p:nvSpPr>
              <p:cNvPr id="75" name="Rounded Rectangle 12"/>
              <p:cNvSpPr/>
              <p:nvPr/>
            </p:nvSpPr>
            <p:spPr>
              <a:xfrm>
                <a:off x="3838932" y="1646022"/>
                <a:ext cx="1323495" cy="1351873"/>
              </a:xfrm>
              <a:prstGeom prst="rect">
                <a:avLst/>
              </a:prstGeom>
            </p:spPr>
            <p:style>
              <a:lnRef idx="0">
                <a:scrgbClr r="0" g="0" b="0"/>
              </a:lnRef>
              <a:fillRef idx="0">
                <a:scrgbClr r="0" g="0" b="0"/>
              </a:fillRef>
              <a:effectRef idx="0">
                <a:scrgbClr r="0" g="0" b="0"/>
              </a:effectRef>
              <a:fontRef idx="minor">
                <a:schemeClr val="lt1"/>
              </a:fontRef>
            </p:style>
            <p:txBody>
              <a:bodyPr lIns="4763" tIns="4763" rIns="4763" bIns="4763" spcCol="1270" anchor="ctr"/>
              <a:lstStyle/>
              <a:p>
                <a:pPr defTabSz="333375">
                  <a:lnSpc>
                    <a:spcPct val="90000"/>
                  </a:lnSpc>
                  <a:spcBef>
                    <a:spcPts val="75"/>
                  </a:spcBef>
                  <a:spcAft>
                    <a:spcPts val="75"/>
                  </a:spcAft>
                  <a:buClr>
                    <a:srgbClr val="008851"/>
                  </a:buClr>
                  <a:defRPr/>
                </a:pPr>
                <a:r>
                  <a:rPr lang="en-US" sz="1200" b="1" dirty="0">
                    <a:solidFill>
                      <a:prstClr val="black"/>
                    </a:solidFill>
                  </a:rPr>
                  <a:t>1 PHC</a:t>
                </a:r>
              </a:p>
              <a:p>
                <a:pPr defTabSz="333375">
                  <a:lnSpc>
                    <a:spcPct val="90000"/>
                  </a:lnSpc>
                  <a:spcBef>
                    <a:spcPts val="75"/>
                  </a:spcBef>
                  <a:spcAft>
                    <a:spcPts val="75"/>
                  </a:spcAft>
                  <a:buClr>
                    <a:srgbClr val="008851"/>
                  </a:buClr>
                  <a:defRPr/>
                </a:pPr>
                <a:r>
                  <a:rPr lang="en-US" sz="1200" b="1" u="sng" dirty="0">
                    <a:solidFill>
                      <a:prstClr val="black"/>
                    </a:solidFill>
                  </a:rPr>
                  <a:t>2 Hospitals</a:t>
                </a:r>
              </a:p>
            </p:txBody>
          </p:sp>
        </p:grpSp>
      </p:grpSp>
      <p:sp>
        <p:nvSpPr>
          <p:cNvPr id="80" name="Rounded Rectangle 79"/>
          <p:cNvSpPr/>
          <p:nvPr/>
        </p:nvSpPr>
        <p:spPr>
          <a:xfrm>
            <a:off x="2655873" y="5861356"/>
            <a:ext cx="3314701" cy="81068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prstClr val="black"/>
                </a:solidFill>
                <a:effectLst>
                  <a:outerShdw blurRad="38100" dist="38100" dir="2700000" algn="tl">
                    <a:srgbClr val="000000">
                      <a:alpha val="43137"/>
                    </a:srgbClr>
                  </a:outerShdw>
                </a:effectLst>
                <a:latin typeface="Berlin Sans FB Demi" panose="020E0802020502020306" pitchFamily="34" charset="0"/>
                <a:cs typeface="Times" panose="02020603050405020304" pitchFamily="18" charset="0"/>
              </a:rPr>
              <a:t>Total Number of Hospitals  </a:t>
            </a:r>
            <a:r>
              <a:rPr lang="en-US" sz="2000" b="1" u="sng" dirty="0" smtClean="0">
                <a:solidFill>
                  <a:srgbClr val="FF0000"/>
                </a:solidFill>
                <a:effectLst>
                  <a:outerShdw blurRad="38100" dist="38100" dir="2700000" algn="tl">
                    <a:srgbClr val="000000">
                      <a:alpha val="43137"/>
                    </a:srgbClr>
                  </a:outerShdw>
                </a:effectLst>
                <a:latin typeface="Berlin Sans FB Demi" panose="020E0802020502020306" pitchFamily="34" charset="0"/>
                <a:cs typeface="Times" panose="02020603050405020304" pitchFamily="18" charset="0"/>
              </a:rPr>
              <a:t>118 </a:t>
            </a:r>
          </a:p>
        </p:txBody>
      </p:sp>
      <p:sp>
        <p:nvSpPr>
          <p:cNvPr id="83" name="Rectangle 2"/>
          <p:cNvSpPr txBox="1">
            <a:spLocks noChangeArrowheads="1"/>
          </p:cNvSpPr>
          <p:nvPr/>
        </p:nvSpPr>
        <p:spPr>
          <a:xfrm>
            <a:off x="301077" y="34673"/>
            <a:ext cx="8360228" cy="457200"/>
          </a:xfrm>
          <a:prstGeom prst="rect">
            <a:avLst/>
          </a:prstGeom>
          <a:solidFill>
            <a:schemeClr val="accent1">
              <a:lumMod val="75000"/>
            </a:schemeClr>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8854" algn="ctr"/>
            <a:r>
              <a:rPr lang="en-US" altLang="en-US" sz="2100" b="1" dirty="0">
                <a:solidFill>
                  <a:prstClr val="white"/>
                </a:solidFill>
                <a:latin typeface="Garamond" panose="02020404030301010803" pitchFamily="18" charset="0"/>
                <a:cs typeface="Times New Roman" panose="02020603050405020304" pitchFamily="18" charset="0"/>
              </a:rPr>
              <a:t>Health Service Delivery In Jordan</a:t>
            </a:r>
          </a:p>
        </p:txBody>
      </p:sp>
      <p:pic>
        <p:nvPicPr>
          <p:cNvPr id="50" name="Picture 49" descr="j-flag[1]"/>
          <p:cNvPicPr>
            <a:picLocks noChangeAspect="1" noChangeArrowheads="1" noCrop="1"/>
          </p:cNvPicPr>
          <p:nvPr/>
        </p:nvPicPr>
        <p:blipFill>
          <a:blip r:embed="rId2" cstate="print"/>
          <a:srcRect/>
          <a:stretch>
            <a:fillRect/>
          </a:stretch>
        </p:blipFill>
        <p:spPr bwMode="auto">
          <a:xfrm>
            <a:off x="0" y="34673"/>
            <a:ext cx="972109" cy="486054"/>
          </a:xfrm>
          <a:prstGeom prst="rect">
            <a:avLst/>
          </a:prstGeom>
          <a:solidFill>
            <a:srgbClr val="FFFFFF">
              <a:shade val="85000"/>
            </a:srgbClr>
          </a:solidFill>
          <a:ln w="88900" cap="sq">
            <a:solidFill>
              <a:srgbClr val="FFFFFF"/>
            </a:solidFill>
            <a:miter lim="800000"/>
          </a:ln>
          <a:effectLst>
            <a:outerShdw blurRad="50800" dist="38100" algn="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
        <p:nvSpPr>
          <p:cNvPr id="51" name="Slide Number Placeholder 50"/>
          <p:cNvSpPr>
            <a:spLocks noGrp="1"/>
          </p:cNvSpPr>
          <p:nvPr>
            <p:ph type="sldNum" sz="quarter" idx="12"/>
          </p:nvPr>
        </p:nvSpPr>
        <p:spPr>
          <a:xfrm>
            <a:off x="6457949" y="6214167"/>
            <a:ext cx="2203355" cy="507310"/>
          </a:xfrm>
        </p:spPr>
        <p:txBody>
          <a:bodyPr/>
          <a:lstStyle/>
          <a:p>
            <a:pPr algn="l"/>
            <a:r>
              <a:rPr lang="en-US" dirty="0">
                <a:hlinkClick r:id="rId3"/>
              </a:rPr>
              <a:t>http://dosweb.dos.gov.jo/products/jordan-in-figure2021</a:t>
            </a:r>
            <a:r>
              <a:rPr lang="en-US" dirty="0" smtClean="0">
                <a:hlinkClick r:id="rId3"/>
              </a:rPr>
              <a:t>/</a:t>
            </a:r>
            <a:endParaRPr lang="en-US" dirty="0" smtClean="0"/>
          </a:p>
          <a:p>
            <a:pPr algn="l"/>
            <a:fld id="{9B618960-8005-486C-9A75-10CB2AAC16F9}" type="slidenum">
              <a:rPr lang="en-US" smtClean="0"/>
              <a:pPr algn="l"/>
              <a:t>17</a:t>
            </a:fld>
            <a:endParaRPr lang="en-US" dirty="0"/>
          </a:p>
        </p:txBody>
      </p:sp>
    </p:spTree>
    <p:extLst>
      <p:ext uri="{BB962C8B-B14F-4D97-AF65-F5344CB8AC3E}">
        <p14:creationId xmlns:p14="http://schemas.microsoft.com/office/powerpoint/2010/main" val="406286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19139" name="Rectangle 3"/>
          <p:cNvSpPr>
            <a:spLocks noChangeArrowheads="1"/>
          </p:cNvSpPr>
          <p:nvPr/>
        </p:nvSpPr>
        <p:spPr bwMode="auto">
          <a:xfrm>
            <a:off x="533400" y="228600"/>
            <a:ext cx="8077200" cy="1524000"/>
          </a:xfrm>
          <a:prstGeom prst="rect">
            <a:avLst/>
          </a:prstGeom>
          <a:solidFill>
            <a:srgbClr val="99FFCC"/>
          </a:solidFill>
          <a:ln w="9525">
            <a:solidFill>
              <a:schemeClr val="tx1"/>
            </a:solidFill>
            <a:miter lim="800000"/>
            <a:headEnd/>
            <a:tailEnd/>
          </a:ln>
          <a:effectLst/>
        </p:spPr>
        <p:txBody>
          <a:bodyPr wrap="none" anchor="ctr"/>
          <a:lstStyle/>
          <a:p>
            <a:pPr rtl="0">
              <a:defRPr/>
            </a:pPr>
            <a:r>
              <a:rPr lang="en-US" sz="3200" b="1" u="sng" dirty="0">
                <a:solidFill>
                  <a:srgbClr val="CC0066"/>
                </a:solidFill>
                <a:effectLst>
                  <a:outerShdw blurRad="38100" dist="38100" dir="2700000" algn="tl">
                    <a:srgbClr val="000000"/>
                  </a:outerShdw>
                </a:effectLst>
                <a:latin typeface="Arial" pitchFamily="34" charset="0"/>
                <a:cs typeface="Arial" pitchFamily="34" charset="0"/>
              </a:rPr>
              <a:t>MOH operates</a:t>
            </a:r>
          </a:p>
          <a:p>
            <a:pPr rtl="0">
              <a:buFontTx/>
              <a:buChar char="•"/>
              <a:defRPr/>
            </a:pPr>
            <a:r>
              <a:rPr lang="en-US" sz="3200" b="1" dirty="0">
                <a:solidFill>
                  <a:srgbClr val="3333FF"/>
                </a:solidFill>
                <a:effectLst>
                  <a:outerShdw blurRad="38100" dist="38100" dir="2700000" algn="tl">
                    <a:srgbClr val="000000"/>
                  </a:outerShdw>
                </a:effectLst>
                <a:latin typeface="Arial" pitchFamily="34" charset="0"/>
                <a:cs typeface="Arial" pitchFamily="34" charset="0"/>
              </a:rPr>
              <a:t> </a:t>
            </a:r>
            <a:r>
              <a:rPr lang="en-US" sz="3200" b="1" dirty="0" smtClean="0">
                <a:effectLst>
                  <a:outerShdw blurRad="38100" dist="38100" dir="2700000" algn="tl">
                    <a:srgbClr val="FFFFFF"/>
                  </a:outerShdw>
                </a:effectLst>
                <a:latin typeface="Arial" pitchFamily="34" charset="0"/>
                <a:cs typeface="Arial" pitchFamily="34" charset="0"/>
              </a:rPr>
              <a:t>(35%</a:t>
            </a:r>
            <a:r>
              <a:rPr lang="en-US" sz="3600" b="1" dirty="0" smtClean="0">
                <a:effectLst>
                  <a:outerShdw blurRad="38100" dist="38100" dir="2700000" algn="tl">
                    <a:srgbClr val="FFFFFF"/>
                  </a:outerShdw>
                </a:effectLst>
                <a:latin typeface="Arial" pitchFamily="34" charset="0"/>
                <a:cs typeface="Arial" pitchFamily="34" charset="0"/>
              </a:rPr>
              <a:t> </a:t>
            </a:r>
            <a:r>
              <a:rPr lang="en-US" sz="3600" b="1" dirty="0">
                <a:effectLst>
                  <a:outerShdw blurRad="38100" dist="38100" dir="2700000" algn="tl">
                    <a:srgbClr val="FFFFFF"/>
                  </a:outerShdw>
                </a:effectLst>
                <a:latin typeface="Arial" pitchFamily="34" charset="0"/>
                <a:cs typeface="Arial" pitchFamily="34" charset="0"/>
              </a:rPr>
              <a:t>of all hospital beds)</a:t>
            </a:r>
            <a:endParaRPr lang="en-US" sz="3600" b="1" dirty="0">
              <a:solidFill>
                <a:srgbClr val="003300"/>
              </a:solidFill>
              <a:effectLst>
                <a:outerShdw blurRad="38100" dist="38100" dir="2700000" algn="tl">
                  <a:srgbClr val="000000"/>
                </a:outerShdw>
              </a:effectLst>
              <a:latin typeface="Arial" pitchFamily="34" charset="0"/>
              <a:cs typeface="Arial" pitchFamily="34" charset="0"/>
            </a:endParaRPr>
          </a:p>
        </p:txBody>
      </p:sp>
      <p:sp>
        <p:nvSpPr>
          <p:cNvPr id="219141" name="Rectangle 5"/>
          <p:cNvSpPr>
            <a:spLocks noChangeArrowheads="1"/>
          </p:cNvSpPr>
          <p:nvPr/>
        </p:nvSpPr>
        <p:spPr bwMode="auto">
          <a:xfrm>
            <a:off x="533400" y="1905000"/>
            <a:ext cx="8153400" cy="1143000"/>
          </a:xfrm>
          <a:prstGeom prst="rect">
            <a:avLst/>
          </a:prstGeom>
          <a:solidFill>
            <a:srgbClr val="7EE6FE"/>
          </a:solidFill>
          <a:ln w="9525">
            <a:solidFill>
              <a:schemeClr val="tx1"/>
            </a:solidFill>
            <a:miter lim="800000"/>
            <a:headEnd/>
            <a:tailEnd/>
          </a:ln>
          <a:effectLst/>
        </p:spPr>
        <p:txBody>
          <a:bodyPr wrap="none" anchor="ctr"/>
          <a:lstStyle/>
          <a:p>
            <a:pPr rtl="0" eaLnBrk="0" hangingPunct="0">
              <a:spcBef>
                <a:spcPct val="20000"/>
              </a:spcBef>
              <a:buFont typeface="Arial" pitchFamily="34" charset="0"/>
              <a:buNone/>
              <a:defRPr/>
            </a:pPr>
            <a:r>
              <a:rPr lang="en-US" sz="3200" b="1" u="sng" dirty="0">
                <a:solidFill>
                  <a:srgbClr val="CC0066"/>
                </a:solidFill>
                <a:effectLst>
                  <a:outerShdw blurRad="38100" dist="38100" dir="2700000" algn="tl">
                    <a:srgbClr val="000000"/>
                  </a:outerShdw>
                </a:effectLst>
                <a:latin typeface="Arial" pitchFamily="34" charset="0"/>
                <a:cs typeface="Arial" pitchFamily="34" charset="0"/>
              </a:rPr>
              <a:t>The military’s RMS runs</a:t>
            </a:r>
            <a:r>
              <a:rPr lang="en-US" dirty="0">
                <a:effectLst>
                  <a:outerShdw blurRad="38100" dist="38100" dir="2700000" algn="tl">
                    <a:srgbClr val="FFFFFF"/>
                  </a:outerShdw>
                </a:effectLst>
                <a:latin typeface="Arial" pitchFamily="34" charset="0"/>
                <a:cs typeface="Arial" pitchFamily="34" charset="0"/>
              </a:rPr>
              <a:t> </a:t>
            </a:r>
          </a:p>
          <a:p>
            <a:pPr rtl="0" eaLnBrk="0" hangingPunct="0">
              <a:spcBef>
                <a:spcPct val="20000"/>
              </a:spcBef>
              <a:buFont typeface="Arial" pitchFamily="34" charset="0"/>
              <a:buChar char="•"/>
              <a:defRPr/>
            </a:pPr>
            <a:r>
              <a:rPr lang="en-US" sz="3200" b="1" dirty="0">
                <a:solidFill>
                  <a:srgbClr val="3333FF"/>
                </a:solidFill>
                <a:effectLst>
                  <a:outerShdw blurRad="38100" dist="38100" dir="2700000" algn="tl">
                    <a:srgbClr val="000000"/>
                  </a:outerShdw>
                </a:effectLst>
                <a:latin typeface="Arial" pitchFamily="34" charset="0"/>
                <a:cs typeface="Arial" pitchFamily="34" charset="0"/>
              </a:rPr>
              <a:t> </a:t>
            </a:r>
            <a:r>
              <a:rPr lang="en-US" sz="3200" b="1" dirty="0" smtClean="0">
                <a:effectLst>
                  <a:outerShdw blurRad="38100" dist="38100" dir="2700000" algn="tl">
                    <a:srgbClr val="FFFFFF"/>
                  </a:outerShdw>
                </a:effectLst>
                <a:latin typeface="Arial" pitchFamily="34" charset="0"/>
                <a:cs typeface="Arial" pitchFamily="34" charset="0"/>
              </a:rPr>
              <a:t>(23% </a:t>
            </a:r>
            <a:r>
              <a:rPr lang="en-US" sz="3200" b="1" dirty="0">
                <a:effectLst>
                  <a:outerShdw blurRad="38100" dist="38100" dir="2700000" algn="tl">
                    <a:srgbClr val="FFFFFF"/>
                  </a:outerShdw>
                </a:effectLst>
                <a:latin typeface="Arial" pitchFamily="34" charset="0"/>
                <a:cs typeface="Arial" pitchFamily="34" charset="0"/>
              </a:rPr>
              <a:t>of all beds)</a:t>
            </a:r>
            <a:r>
              <a:rPr lang="en-US" sz="3200" dirty="0">
                <a:effectLst>
                  <a:outerShdw blurRad="38100" dist="38100" dir="2700000" algn="tl">
                    <a:srgbClr val="FFFFFF"/>
                  </a:outerShdw>
                </a:effectLst>
                <a:latin typeface="Arial" pitchFamily="34" charset="0"/>
                <a:cs typeface="Arial" pitchFamily="34" charset="0"/>
              </a:rPr>
              <a:t> </a:t>
            </a:r>
            <a:endParaRPr lang="en-US" sz="3200" b="1" dirty="0">
              <a:solidFill>
                <a:srgbClr val="003300"/>
              </a:solidFill>
              <a:effectLst>
                <a:outerShdw blurRad="38100" dist="38100" dir="2700000" algn="tl">
                  <a:srgbClr val="000000"/>
                </a:outerShdw>
              </a:effectLst>
              <a:latin typeface="Arial" pitchFamily="34" charset="0"/>
              <a:cs typeface="Arial" pitchFamily="34" charset="0"/>
            </a:endParaRPr>
          </a:p>
        </p:txBody>
      </p:sp>
      <p:sp>
        <p:nvSpPr>
          <p:cNvPr id="219142" name="Rectangle 6"/>
          <p:cNvSpPr>
            <a:spLocks noChangeArrowheads="1"/>
          </p:cNvSpPr>
          <p:nvPr/>
        </p:nvSpPr>
        <p:spPr bwMode="auto">
          <a:xfrm>
            <a:off x="495569" y="5260718"/>
            <a:ext cx="8153400" cy="1443046"/>
          </a:xfrm>
          <a:prstGeom prst="rect">
            <a:avLst/>
          </a:prstGeom>
          <a:solidFill>
            <a:srgbClr val="FFD5F7"/>
          </a:solidFill>
          <a:ln w="9525">
            <a:solidFill>
              <a:schemeClr val="tx1"/>
            </a:solidFill>
            <a:miter lim="800000"/>
            <a:headEnd/>
            <a:tailEnd/>
          </a:ln>
          <a:effectLst/>
        </p:spPr>
        <p:txBody>
          <a:bodyPr wrap="none" anchor="ctr"/>
          <a:lstStyle/>
          <a:p>
            <a:pPr rtl="0">
              <a:defRPr/>
            </a:pPr>
            <a:r>
              <a:rPr lang="en-US" sz="2800" b="1" u="sng" dirty="0">
                <a:solidFill>
                  <a:srgbClr val="CC0066"/>
                </a:solidFill>
                <a:effectLst>
                  <a:outerShdw blurRad="38100" dist="38100" dir="2700000" algn="tl">
                    <a:srgbClr val="000000"/>
                  </a:outerShdw>
                </a:effectLst>
                <a:latin typeface="Arial" pitchFamily="34" charset="0"/>
                <a:cs typeface="Arial" pitchFamily="34" charset="0"/>
              </a:rPr>
              <a:t>The private sector </a:t>
            </a:r>
            <a:r>
              <a:rPr lang="en-US" sz="2800" b="1" u="sng" dirty="0" smtClean="0">
                <a:solidFill>
                  <a:srgbClr val="CC0066"/>
                </a:solidFill>
                <a:effectLst>
                  <a:outerShdw blurRad="38100" dist="38100" dir="2700000" algn="tl">
                    <a:srgbClr val="000000"/>
                  </a:outerShdw>
                </a:effectLst>
                <a:latin typeface="Arial" pitchFamily="34" charset="0"/>
                <a:cs typeface="Arial" pitchFamily="34" charset="0"/>
              </a:rPr>
              <a:t>runs </a:t>
            </a:r>
            <a:endParaRPr lang="en-US" sz="2800" b="1" u="sng" dirty="0">
              <a:solidFill>
                <a:srgbClr val="CC0066"/>
              </a:solidFill>
              <a:effectLst>
                <a:outerShdw blurRad="38100" dist="38100" dir="2700000" algn="tl">
                  <a:srgbClr val="000000"/>
                </a:outerShdw>
              </a:effectLst>
              <a:latin typeface="Arial" pitchFamily="34" charset="0"/>
              <a:cs typeface="Arial" pitchFamily="34" charset="0"/>
            </a:endParaRPr>
          </a:p>
          <a:p>
            <a:pPr rtl="0">
              <a:buFontTx/>
              <a:buChar char="•"/>
              <a:defRPr/>
            </a:pPr>
            <a:r>
              <a:rPr lang="en-US" sz="2800" b="1" dirty="0" smtClean="0">
                <a:effectLst>
                  <a:outerShdw blurRad="38100" dist="38100" dir="2700000" algn="tl">
                    <a:srgbClr val="FFFFFF"/>
                  </a:outerShdw>
                </a:effectLst>
                <a:latin typeface="Arial" pitchFamily="34" charset="0"/>
                <a:cs typeface="Arial" pitchFamily="34" charset="0"/>
              </a:rPr>
              <a:t>(34% </a:t>
            </a:r>
            <a:r>
              <a:rPr lang="en-US" sz="2800" b="1" dirty="0">
                <a:effectLst>
                  <a:outerShdw blurRad="38100" dist="38100" dir="2700000" algn="tl">
                    <a:srgbClr val="FFFFFF"/>
                  </a:outerShdw>
                </a:effectLst>
                <a:latin typeface="Arial" pitchFamily="34" charset="0"/>
                <a:cs typeface="Arial" pitchFamily="34" charset="0"/>
              </a:rPr>
              <a:t>of all hospital beds</a:t>
            </a:r>
            <a:r>
              <a:rPr lang="en-US" sz="2800" b="1" dirty="0" smtClean="0">
                <a:effectLst>
                  <a:outerShdw blurRad="38100" dist="38100" dir="2700000" algn="tl">
                    <a:srgbClr val="FFFFFF"/>
                  </a:outerShdw>
                </a:effectLst>
                <a:latin typeface="Arial" pitchFamily="34" charset="0"/>
                <a:cs typeface="Arial" pitchFamily="34" charset="0"/>
              </a:rPr>
              <a:t>)</a:t>
            </a:r>
            <a:endParaRPr lang="en-US" sz="2800" b="1" dirty="0">
              <a:effectLst>
                <a:outerShdw blurRad="38100" dist="38100" dir="2700000" algn="tl">
                  <a:srgbClr val="FFFFFF"/>
                </a:outerShdw>
              </a:effectLst>
              <a:latin typeface="Arial" pitchFamily="34" charset="0"/>
              <a:cs typeface="Arial" pitchFamily="34" charset="0"/>
            </a:endParaRPr>
          </a:p>
        </p:txBody>
      </p:sp>
      <p:sp>
        <p:nvSpPr>
          <p:cNvPr id="219143" name="Rectangle 7"/>
          <p:cNvSpPr>
            <a:spLocks noChangeArrowheads="1"/>
          </p:cNvSpPr>
          <p:nvPr/>
        </p:nvSpPr>
        <p:spPr bwMode="auto">
          <a:xfrm>
            <a:off x="495300" y="3124349"/>
            <a:ext cx="8153400" cy="1285884"/>
          </a:xfrm>
          <a:prstGeom prst="rect">
            <a:avLst/>
          </a:prstGeom>
          <a:solidFill>
            <a:srgbClr val="F3FFB5"/>
          </a:solidFill>
          <a:ln w="9525">
            <a:solidFill>
              <a:schemeClr val="tx1"/>
            </a:solidFill>
            <a:miter lim="800000"/>
            <a:headEnd/>
            <a:tailEnd/>
          </a:ln>
          <a:effectLst/>
        </p:spPr>
        <p:txBody>
          <a:bodyPr wrap="none" anchor="ctr"/>
          <a:lstStyle/>
          <a:p>
            <a:pPr rtl="0" eaLnBrk="0" hangingPunct="0">
              <a:spcBef>
                <a:spcPct val="20000"/>
              </a:spcBef>
              <a:buFont typeface="Arial" pitchFamily="34" charset="0"/>
              <a:buNone/>
              <a:defRPr/>
            </a:pPr>
            <a:r>
              <a:rPr lang="en-US" sz="3200" b="1" u="sng" dirty="0" smtClean="0">
                <a:solidFill>
                  <a:srgbClr val="CC0066"/>
                </a:solidFill>
                <a:effectLst>
                  <a:outerShdw blurRad="38100" dist="38100" dir="2700000" algn="tl">
                    <a:srgbClr val="000000"/>
                  </a:outerShdw>
                </a:effectLst>
                <a:latin typeface="Arial" pitchFamily="34" charset="0"/>
                <a:cs typeface="Arial" pitchFamily="34" charset="0"/>
              </a:rPr>
              <a:t>University Hospitals</a:t>
            </a:r>
            <a:endParaRPr lang="en-US" sz="2800" dirty="0">
              <a:effectLst>
                <a:outerShdw blurRad="38100" dist="38100" dir="2700000" algn="tl">
                  <a:srgbClr val="FFFFFF"/>
                </a:outerShdw>
              </a:effectLst>
              <a:latin typeface="Arial" pitchFamily="34" charset="0"/>
              <a:cs typeface="Arial" pitchFamily="34" charset="0"/>
            </a:endParaRPr>
          </a:p>
          <a:p>
            <a:pPr rtl="0" eaLnBrk="0" hangingPunct="0">
              <a:spcBef>
                <a:spcPct val="20000"/>
              </a:spcBef>
              <a:buFont typeface="Wingdings" pitchFamily="2" charset="2"/>
              <a:buChar char="§"/>
              <a:defRPr/>
            </a:pPr>
            <a:r>
              <a:rPr lang="en-US" sz="3200" b="1" u="sng" dirty="0" smtClean="0">
                <a:effectLst>
                  <a:outerShdw blurRad="38100" dist="38100" dir="2700000" algn="tl">
                    <a:srgbClr val="000000">
                      <a:alpha val="43137"/>
                    </a:srgbClr>
                  </a:outerShdw>
                </a:effectLst>
                <a:latin typeface="Arial" pitchFamily="34" charset="0"/>
                <a:cs typeface="Arial" pitchFamily="34" charset="0"/>
              </a:rPr>
              <a:t>(</a:t>
            </a:r>
            <a:r>
              <a:rPr lang="en-US" sz="3200" b="1" dirty="0" smtClean="0">
                <a:effectLst>
                  <a:outerShdw blurRad="38100" dist="38100" dir="2700000" algn="tl">
                    <a:srgbClr val="FFFFFF"/>
                  </a:outerShdw>
                </a:effectLst>
                <a:latin typeface="Arial" pitchFamily="34" charset="0"/>
                <a:cs typeface="Arial" pitchFamily="34" charset="0"/>
              </a:rPr>
              <a:t>8% of </a:t>
            </a:r>
            <a:r>
              <a:rPr lang="en-US" sz="3200" b="1" dirty="0">
                <a:effectLst>
                  <a:outerShdw blurRad="38100" dist="38100" dir="2700000" algn="tl">
                    <a:srgbClr val="FFFFFF"/>
                  </a:outerShdw>
                </a:effectLst>
                <a:latin typeface="Arial" pitchFamily="34" charset="0"/>
                <a:cs typeface="Arial" pitchFamily="34" charset="0"/>
              </a:rPr>
              <a:t>total </a:t>
            </a:r>
            <a:r>
              <a:rPr lang="en-US" sz="3200" b="1" dirty="0" smtClean="0">
                <a:effectLst>
                  <a:outerShdw blurRad="38100" dist="38100" dir="2700000" algn="tl">
                    <a:srgbClr val="FFFFFF"/>
                  </a:outerShdw>
                </a:effectLst>
                <a:latin typeface="Arial" pitchFamily="34" charset="0"/>
                <a:cs typeface="Arial" pitchFamily="34" charset="0"/>
              </a:rPr>
              <a:t>beds)</a:t>
            </a:r>
            <a:endParaRPr lang="en-US" sz="3200" b="1" dirty="0">
              <a:effectLst>
                <a:outerShdw blurRad="38100" dist="38100" dir="2700000" algn="tl">
                  <a:srgbClr val="FFFFFF"/>
                </a:outerShdw>
              </a:effectLst>
              <a:latin typeface="Arial" pitchFamily="34" charset="0"/>
              <a:cs typeface="Arial" pitchFamily="34" charset="0"/>
            </a:endParaRPr>
          </a:p>
        </p:txBody>
      </p:sp>
      <p:sp>
        <p:nvSpPr>
          <p:cNvPr id="6" name="TextBox 5"/>
          <p:cNvSpPr txBox="1"/>
          <p:nvPr/>
        </p:nvSpPr>
        <p:spPr>
          <a:xfrm>
            <a:off x="2195736" y="4334180"/>
            <a:ext cx="6716312" cy="923330"/>
          </a:xfrm>
          <a:prstGeom prst="rect">
            <a:avLst/>
          </a:prstGeom>
          <a:solidFill>
            <a:srgbClr val="FFFF66"/>
          </a:solidFill>
          <a:ln w="28575">
            <a:solidFill>
              <a:schemeClr val="tx1"/>
            </a:solidFill>
          </a:ln>
        </p:spPr>
        <p:txBody>
          <a:bodyPr wrap="square" rtlCol="0">
            <a:spAutoFit/>
          </a:bodyPr>
          <a:lstStyle/>
          <a:p>
            <a:r>
              <a:rPr lang="en-GB" b="1" dirty="0" smtClean="0"/>
              <a:t>HB: all </a:t>
            </a:r>
            <a:r>
              <a:rPr lang="en-GB" b="1" dirty="0"/>
              <a:t>hospital beds which are regularly maintained and staffed and immediately available for the care of admitted patients</a:t>
            </a:r>
            <a:r>
              <a:rPr lang="en-GB" b="1" dirty="0" smtClean="0"/>
              <a:t>. </a:t>
            </a:r>
            <a:r>
              <a:rPr lang="en-GB" dirty="0" smtClean="0"/>
              <a:t>Provides </a:t>
            </a:r>
            <a:r>
              <a:rPr lang="en-GB" dirty="0"/>
              <a:t>information on </a:t>
            </a:r>
            <a:r>
              <a:rPr lang="en-GB" b="1" dirty="0"/>
              <a:t>healthcare</a:t>
            </a:r>
            <a:r>
              <a:rPr lang="en-GB" dirty="0"/>
              <a:t> </a:t>
            </a:r>
            <a:r>
              <a:rPr lang="en-GB" dirty="0" smtClean="0"/>
              <a:t>capacities (indicator)</a:t>
            </a:r>
            <a:endParaRPr lang="en-GB"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19139"/>
                                        </p:tgtEl>
                                        <p:attrNameLst>
                                          <p:attrName>style.visibility</p:attrName>
                                        </p:attrNameLst>
                                      </p:cBhvr>
                                      <p:to>
                                        <p:strVal val="visible"/>
                                      </p:to>
                                    </p:set>
                                    <p:anim calcmode="lin" valueType="num">
                                      <p:cBhvr>
                                        <p:cTn id="7" dur="500" fill="hold"/>
                                        <p:tgtEl>
                                          <p:spTgt spid="219139"/>
                                        </p:tgtEl>
                                        <p:attrNameLst>
                                          <p:attrName>ppt_w</p:attrName>
                                        </p:attrNameLst>
                                      </p:cBhvr>
                                      <p:tavLst>
                                        <p:tav tm="0">
                                          <p:val>
                                            <p:fltVal val="0"/>
                                          </p:val>
                                        </p:tav>
                                        <p:tav tm="100000">
                                          <p:val>
                                            <p:strVal val="#ppt_w"/>
                                          </p:val>
                                        </p:tav>
                                      </p:tavLst>
                                    </p:anim>
                                    <p:anim calcmode="lin" valueType="num">
                                      <p:cBhvr>
                                        <p:cTn id="8" dur="500" fill="hold"/>
                                        <p:tgtEl>
                                          <p:spTgt spid="219139"/>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219141"/>
                                        </p:tgtEl>
                                        <p:attrNameLst>
                                          <p:attrName>style.visibility</p:attrName>
                                        </p:attrNameLst>
                                      </p:cBhvr>
                                      <p:to>
                                        <p:strVal val="visible"/>
                                      </p:to>
                                    </p:set>
                                    <p:anim calcmode="lin" valueType="num">
                                      <p:cBhvr>
                                        <p:cTn id="13" dur="500" fill="hold"/>
                                        <p:tgtEl>
                                          <p:spTgt spid="219141"/>
                                        </p:tgtEl>
                                        <p:attrNameLst>
                                          <p:attrName>ppt_w</p:attrName>
                                        </p:attrNameLst>
                                      </p:cBhvr>
                                      <p:tavLst>
                                        <p:tav tm="0">
                                          <p:val>
                                            <p:fltVal val="0"/>
                                          </p:val>
                                        </p:tav>
                                        <p:tav tm="100000">
                                          <p:val>
                                            <p:strVal val="#ppt_w"/>
                                          </p:val>
                                        </p:tav>
                                      </p:tavLst>
                                    </p:anim>
                                    <p:anim calcmode="lin" valueType="num">
                                      <p:cBhvr>
                                        <p:cTn id="14" dur="500" fill="hold"/>
                                        <p:tgtEl>
                                          <p:spTgt spid="219141"/>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219142"/>
                                        </p:tgtEl>
                                        <p:attrNameLst>
                                          <p:attrName>style.visibility</p:attrName>
                                        </p:attrNameLst>
                                      </p:cBhvr>
                                      <p:to>
                                        <p:strVal val="visible"/>
                                      </p:to>
                                    </p:set>
                                    <p:anim calcmode="lin" valueType="num">
                                      <p:cBhvr>
                                        <p:cTn id="19" dur="500" fill="hold"/>
                                        <p:tgtEl>
                                          <p:spTgt spid="219142"/>
                                        </p:tgtEl>
                                        <p:attrNameLst>
                                          <p:attrName>ppt_w</p:attrName>
                                        </p:attrNameLst>
                                      </p:cBhvr>
                                      <p:tavLst>
                                        <p:tav tm="0">
                                          <p:val>
                                            <p:fltVal val="0"/>
                                          </p:val>
                                        </p:tav>
                                        <p:tav tm="100000">
                                          <p:val>
                                            <p:strVal val="#ppt_w"/>
                                          </p:val>
                                        </p:tav>
                                      </p:tavLst>
                                    </p:anim>
                                    <p:anim calcmode="lin" valueType="num">
                                      <p:cBhvr>
                                        <p:cTn id="20" dur="500" fill="hold"/>
                                        <p:tgtEl>
                                          <p:spTgt spid="219142"/>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19143"/>
                                        </p:tgtEl>
                                        <p:attrNameLst>
                                          <p:attrName>style.visibility</p:attrName>
                                        </p:attrNameLst>
                                      </p:cBhvr>
                                      <p:to>
                                        <p:strVal val="visible"/>
                                      </p:to>
                                    </p:set>
                                    <p:anim calcmode="lin" valueType="num">
                                      <p:cBhvr additive="base">
                                        <p:cTn id="25" dur="500" fill="hold"/>
                                        <p:tgtEl>
                                          <p:spTgt spid="219143"/>
                                        </p:tgtEl>
                                        <p:attrNameLst>
                                          <p:attrName>ppt_x</p:attrName>
                                        </p:attrNameLst>
                                      </p:cBhvr>
                                      <p:tavLst>
                                        <p:tav tm="0">
                                          <p:val>
                                            <p:strVal val="#ppt_x"/>
                                          </p:val>
                                        </p:tav>
                                        <p:tav tm="100000">
                                          <p:val>
                                            <p:strVal val="#ppt_x"/>
                                          </p:val>
                                        </p:tav>
                                      </p:tavLst>
                                    </p:anim>
                                    <p:anim calcmode="lin" valueType="num">
                                      <p:cBhvr additive="base">
                                        <p:cTn id="26" dur="500" fill="hold"/>
                                        <p:tgtEl>
                                          <p:spTgt spid="2191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39" grpId="0" animBg="1"/>
      <p:bldP spid="219141" grpId="0" animBg="1"/>
      <p:bldP spid="219142" grpId="0" animBg="1"/>
      <p:bldP spid="21914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520638" y="672928"/>
            <a:ext cx="7886700" cy="667840"/>
          </a:xfrm>
          <a:solidFill>
            <a:srgbClr val="FFFF66"/>
          </a:solidFill>
        </p:spPr>
        <p:txBody>
          <a:bodyPr/>
          <a:lstStyle/>
          <a:p>
            <a:pPr algn="ctr"/>
            <a:r>
              <a:rPr lang="en-GB" b="1" dirty="0" smtClean="0">
                <a:solidFill>
                  <a:srgbClr val="7030A0"/>
                </a:solidFill>
                <a:effectLst>
                  <a:outerShdw blurRad="38100" dist="38100" dir="2700000" algn="tl">
                    <a:srgbClr val="000000">
                      <a:alpha val="43137"/>
                    </a:srgbClr>
                  </a:outerShdw>
                </a:effectLst>
              </a:rPr>
              <a:t>Non for profit organisations:</a:t>
            </a:r>
            <a:endParaRPr lang="en-GB" b="1" dirty="0">
              <a:solidFill>
                <a:srgbClr val="7030A0"/>
              </a:solidFill>
              <a:effectLst>
                <a:outerShdw blurRad="38100" dist="38100" dir="2700000" algn="tl">
                  <a:srgbClr val="000000">
                    <a:alpha val="43137"/>
                  </a:srgbClr>
                </a:outerShdw>
              </a:effectLst>
            </a:endParaRPr>
          </a:p>
        </p:txBody>
      </p:sp>
      <p:sp>
        <p:nvSpPr>
          <p:cNvPr id="2" name="Content Placeholder 1"/>
          <p:cNvSpPr>
            <a:spLocks noGrp="1"/>
          </p:cNvSpPr>
          <p:nvPr>
            <p:ph idx="1"/>
          </p:nvPr>
        </p:nvSpPr>
        <p:spPr>
          <a:xfrm>
            <a:off x="179512" y="1484784"/>
            <a:ext cx="8568952" cy="5256584"/>
          </a:xfrm>
        </p:spPr>
        <p:txBody>
          <a:bodyPr>
            <a:normAutofit/>
          </a:bodyPr>
          <a:lstStyle/>
          <a:p>
            <a:pPr>
              <a:buNone/>
            </a:pPr>
            <a:r>
              <a:rPr lang="en-GB" sz="2200" dirty="0" smtClean="0">
                <a:solidFill>
                  <a:srgbClr val="FF0000"/>
                </a:solidFill>
                <a:effectLst>
                  <a:outerShdw blurRad="38100" dist="38100" dir="2700000" algn="tl">
                    <a:srgbClr val="000000">
                      <a:alpha val="43137"/>
                    </a:srgbClr>
                  </a:outerShdw>
                </a:effectLst>
              </a:rPr>
              <a:t>The United Nation Relief and Works Agency (UNRWA) </a:t>
            </a:r>
            <a:r>
              <a:rPr lang="en-GB" dirty="0" smtClean="0"/>
              <a:t>is responsible for providing a healthy living environment for 3.13 million Palestinian refugees since 1950s .It delivers primary health care services through 23 primary health care facilities.  Although UNRWA mainly focuses on primary health care, it also helps refugees' access secondary and tertiary care services as a financer and provider of health care but not as insurer.</a:t>
            </a:r>
          </a:p>
          <a:p>
            <a:pPr>
              <a:buNone/>
            </a:pPr>
            <a:endParaRPr lang="en-GB" dirty="0" smtClean="0"/>
          </a:p>
          <a:p>
            <a:pPr>
              <a:buNone/>
            </a:pPr>
            <a:r>
              <a:rPr lang="en-GB" sz="2200" dirty="0">
                <a:solidFill>
                  <a:srgbClr val="FF0000"/>
                </a:solidFill>
                <a:effectLst>
                  <a:outerShdw blurRad="38100" dist="38100" dir="2700000" algn="tl">
                    <a:srgbClr val="000000">
                      <a:alpha val="43137"/>
                    </a:srgbClr>
                  </a:outerShdw>
                </a:effectLst>
              </a:rPr>
              <a:t>The King Hussein Cancer </a:t>
            </a:r>
            <a:r>
              <a:rPr lang="en-GB" sz="2200" dirty="0" smtClean="0">
                <a:solidFill>
                  <a:srgbClr val="FF0000"/>
                </a:solidFill>
                <a:effectLst>
                  <a:outerShdw blurRad="38100" dist="38100" dir="2700000" algn="tl">
                    <a:srgbClr val="000000">
                      <a:alpha val="43137"/>
                    </a:srgbClr>
                  </a:outerShdw>
                </a:effectLst>
              </a:rPr>
              <a:t>Centre </a:t>
            </a:r>
            <a:r>
              <a:rPr lang="en-GB" sz="2200" dirty="0">
                <a:solidFill>
                  <a:srgbClr val="FF0000"/>
                </a:solidFill>
                <a:effectLst>
                  <a:outerShdw blurRad="38100" dist="38100" dir="2700000" algn="tl">
                    <a:srgbClr val="000000">
                      <a:alpha val="43137"/>
                    </a:srgbClr>
                  </a:outerShdw>
                </a:effectLst>
              </a:rPr>
              <a:t>(KHCC) </a:t>
            </a:r>
            <a:r>
              <a:rPr lang="en-GB" dirty="0" smtClean="0"/>
              <a:t>is a specialized centre for cancer care in Jordan since 1997. KHCC is a free-standing, independent, non-governmental, established by a Royal Decree to combat cancer in Jordan and the Middle East region. </a:t>
            </a:r>
          </a:p>
          <a:p>
            <a:pPr>
              <a:buNone/>
            </a:pPr>
            <a:endParaRPr lang="en-GB" dirty="0" smtClean="0"/>
          </a:p>
          <a:p>
            <a:pPr>
              <a:buNone/>
            </a:pPr>
            <a:r>
              <a:rPr lang="en-GB" sz="2200" dirty="0">
                <a:solidFill>
                  <a:srgbClr val="FF0000"/>
                </a:solidFill>
                <a:effectLst>
                  <a:outerShdw blurRad="38100" dist="38100" dir="2700000" algn="tl">
                    <a:srgbClr val="000000">
                      <a:alpha val="43137"/>
                    </a:srgbClr>
                  </a:outerShdw>
                </a:effectLst>
              </a:rPr>
              <a:t>The National </a:t>
            </a:r>
            <a:r>
              <a:rPr lang="en-GB" sz="2200" dirty="0" err="1">
                <a:solidFill>
                  <a:srgbClr val="FF0000"/>
                </a:solidFill>
                <a:effectLst>
                  <a:outerShdw blurRad="38100" dist="38100" dir="2700000" algn="tl">
                    <a:srgbClr val="000000">
                      <a:alpha val="43137"/>
                    </a:srgbClr>
                  </a:outerShdw>
                </a:effectLst>
              </a:rPr>
              <a:t>Center</a:t>
            </a:r>
            <a:r>
              <a:rPr lang="en-GB" sz="2200" dirty="0">
                <a:solidFill>
                  <a:srgbClr val="FF0000"/>
                </a:solidFill>
                <a:effectLst>
                  <a:outerShdw blurRad="38100" dist="38100" dir="2700000" algn="tl">
                    <a:srgbClr val="000000">
                      <a:alpha val="43137"/>
                    </a:srgbClr>
                  </a:outerShdw>
                </a:effectLst>
              </a:rPr>
              <a:t> for Diabetes, Endocrinology and Genetics (NCDEG) </a:t>
            </a:r>
            <a:r>
              <a:rPr lang="en-GB" dirty="0" smtClean="0"/>
              <a:t>is an independent non for-profit Organization established in 1996 . The main goal of NCDEG is to provide high quality care, education and training in the fields of diabetes, endocrinology and genetics. </a:t>
            </a:r>
            <a:endParaRPr lang="en-GB" dirty="0"/>
          </a:p>
        </p:txBody>
      </p:sp>
      <p:sp>
        <p:nvSpPr>
          <p:cNvPr id="4" name="Title 1"/>
          <p:cNvSpPr txBox="1">
            <a:spLocks/>
          </p:cNvSpPr>
          <p:nvPr/>
        </p:nvSpPr>
        <p:spPr>
          <a:xfrm>
            <a:off x="515833" y="0"/>
            <a:ext cx="7886700" cy="759618"/>
          </a:xfrm>
          <a:prstGeom prst="rect">
            <a:avLst/>
          </a:prstGeom>
          <a:solidFill>
            <a:schemeClr val="accent6"/>
          </a:solidFill>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GB" b="1" smtClean="0"/>
              <a:t>Healthcare organisation in Jordan</a:t>
            </a:r>
            <a:endParaRPr lang="en-GB"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 name="Picture 2"/>
          <p:cNvPicPr>
            <a:picLocks noChangeAspect="1"/>
          </p:cNvPicPr>
          <p:nvPr/>
        </p:nvPicPr>
        <p:blipFill rotWithShape="1">
          <a:blip r:embed="rId2"/>
          <a:srcRect l="35951" t="18703" r="12611" b="7471"/>
          <a:stretch/>
        </p:blipFill>
        <p:spPr>
          <a:xfrm>
            <a:off x="5076056" y="3772461"/>
            <a:ext cx="3960440" cy="3193903"/>
          </a:xfrm>
          <a:prstGeom prst="rect">
            <a:avLst/>
          </a:prstGeom>
        </p:spPr>
      </p:pic>
      <p:pic>
        <p:nvPicPr>
          <p:cNvPr id="8" name="Picture 7"/>
          <p:cNvPicPr>
            <a:picLocks noChangeAspect="1"/>
          </p:cNvPicPr>
          <p:nvPr/>
        </p:nvPicPr>
        <p:blipFill rotWithShape="1">
          <a:blip r:embed="rId3"/>
          <a:srcRect l="12367" t="10625" r="4619" b="14563"/>
          <a:stretch/>
        </p:blipFill>
        <p:spPr>
          <a:xfrm>
            <a:off x="2411759" y="12422"/>
            <a:ext cx="6624737" cy="3356533"/>
          </a:xfrm>
          <a:prstGeom prst="rect">
            <a:avLst/>
          </a:prstGeom>
        </p:spPr>
      </p:pic>
      <p:sp>
        <p:nvSpPr>
          <p:cNvPr id="9" name="TextBox 8"/>
          <p:cNvSpPr txBox="1"/>
          <p:nvPr/>
        </p:nvSpPr>
        <p:spPr>
          <a:xfrm>
            <a:off x="0" y="6093296"/>
            <a:ext cx="5256584" cy="830997"/>
          </a:xfrm>
          <a:prstGeom prst="rect">
            <a:avLst/>
          </a:prstGeom>
          <a:noFill/>
        </p:spPr>
        <p:txBody>
          <a:bodyPr wrap="square" rtlCol="0">
            <a:spAutoFit/>
          </a:bodyPr>
          <a:lstStyle/>
          <a:p>
            <a:r>
              <a:rPr lang="en-GB" sz="1200" dirty="0" smtClean="0">
                <a:hlinkClick r:id="rId4"/>
              </a:rPr>
              <a:t>SOURCE: </a:t>
            </a:r>
            <a:endParaRPr lang="en-US" sz="1200" dirty="0" smtClean="0">
              <a:hlinkClick r:id="rId4"/>
            </a:endParaRPr>
          </a:p>
          <a:p>
            <a:r>
              <a:rPr lang="en-US" sz="1200" dirty="0" smtClean="0">
                <a:hlinkClick r:id="rId4"/>
              </a:rPr>
              <a:t>https</a:t>
            </a:r>
            <a:r>
              <a:rPr lang="en-US" sz="1200" dirty="0">
                <a:hlinkClick r:id="rId4"/>
              </a:rPr>
              <a:t>://100jordan.jo/AR/Pages/%D9%82%D8%B7%D8%A7%D8%B9_%</a:t>
            </a:r>
            <a:r>
              <a:rPr lang="en-US" sz="1200" dirty="0" smtClean="0">
                <a:hlinkClick r:id="rId4"/>
              </a:rPr>
              <a:t>D8%A7%D9%84%D8%B5%D8%AD%D8%A9</a:t>
            </a:r>
            <a:endParaRPr lang="ar-JO" sz="1200" dirty="0" smtClean="0"/>
          </a:p>
          <a:p>
            <a:endParaRPr lang="en-US" sz="1200" dirty="0"/>
          </a:p>
        </p:txBody>
      </p:sp>
      <p:pic>
        <p:nvPicPr>
          <p:cNvPr id="10" name="Picture 9"/>
          <p:cNvPicPr>
            <a:picLocks noChangeAspect="1"/>
          </p:cNvPicPr>
          <p:nvPr/>
        </p:nvPicPr>
        <p:blipFill rotWithShape="1">
          <a:blip r:embed="rId5"/>
          <a:srcRect l="29524" t="19485" r="8493"/>
          <a:stretch/>
        </p:blipFill>
        <p:spPr>
          <a:xfrm>
            <a:off x="107504" y="365126"/>
            <a:ext cx="4607573" cy="3364941"/>
          </a:xfrm>
          <a:prstGeom prst="rect">
            <a:avLst/>
          </a:prstGeom>
        </p:spPr>
      </p:pic>
      <p:sp>
        <p:nvSpPr>
          <p:cNvPr id="11" name="Oval 10"/>
          <p:cNvSpPr/>
          <p:nvPr/>
        </p:nvSpPr>
        <p:spPr>
          <a:xfrm>
            <a:off x="3707904" y="365126"/>
            <a:ext cx="720080" cy="32757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7812360" y="1690688"/>
            <a:ext cx="720080" cy="32757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7452320" y="4044303"/>
            <a:ext cx="720080" cy="32757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67603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365127"/>
            <a:ext cx="7886700" cy="903634"/>
          </a:xfrm>
          <a:solidFill>
            <a:schemeClr val="accent6">
              <a:lumMod val="60000"/>
              <a:lumOff val="40000"/>
            </a:schemeClr>
          </a:solidFill>
        </p:spPr>
        <p:txBody>
          <a:bodyPr/>
          <a:lstStyle/>
          <a:p>
            <a:pPr algn="ctr"/>
            <a:r>
              <a:rPr lang="en-GB" dirty="0" smtClean="0"/>
              <a:t>Health Insurance coverage</a:t>
            </a:r>
            <a:endParaRPr lang="en-GB" dirty="0"/>
          </a:p>
        </p:txBody>
      </p:sp>
      <p:sp>
        <p:nvSpPr>
          <p:cNvPr id="2" name="Content Placeholder 1"/>
          <p:cNvSpPr>
            <a:spLocks noGrp="1"/>
          </p:cNvSpPr>
          <p:nvPr>
            <p:ph idx="1"/>
          </p:nvPr>
        </p:nvSpPr>
        <p:spPr>
          <a:xfrm>
            <a:off x="628650" y="1556792"/>
            <a:ext cx="7886700" cy="4620171"/>
          </a:xfrm>
          <a:solidFill>
            <a:schemeClr val="bg2"/>
          </a:solidFill>
        </p:spPr>
        <p:txBody>
          <a:bodyPr>
            <a:normAutofit lnSpcReduction="10000"/>
          </a:bodyPr>
          <a:lstStyle/>
          <a:p>
            <a:r>
              <a:rPr lang="en-GB" sz="3200" dirty="0">
                <a:solidFill>
                  <a:srgbClr val="FF0000"/>
                </a:solidFill>
              </a:rPr>
              <a:t>70%</a:t>
            </a:r>
            <a:r>
              <a:rPr lang="en-GB" sz="3200" dirty="0"/>
              <a:t> of the population have health insurance, with the lowest levels </a:t>
            </a:r>
            <a:r>
              <a:rPr lang="en-GB" sz="3200" dirty="0" smtClean="0"/>
              <a:t>of insurance </a:t>
            </a:r>
            <a:r>
              <a:rPr lang="en-GB" sz="3200" dirty="0"/>
              <a:t>coverage appearing in Amman, at 54.9%. </a:t>
            </a:r>
            <a:endParaRPr lang="en-GB" sz="3200" dirty="0" smtClean="0"/>
          </a:p>
          <a:p>
            <a:r>
              <a:rPr lang="en-GB" sz="3200" b="1" dirty="0" err="1" smtClean="0"/>
              <a:t>MoH</a:t>
            </a:r>
            <a:r>
              <a:rPr lang="en-GB" sz="3200" b="1" dirty="0" smtClean="0"/>
              <a:t> </a:t>
            </a:r>
            <a:r>
              <a:rPr lang="en-GB" sz="3200" b="1" dirty="0" smtClean="0"/>
              <a:t>is the main insurer (44%) of the population.</a:t>
            </a:r>
          </a:p>
          <a:p>
            <a:pPr>
              <a:buFont typeface="Wingdings" pitchFamily="2" charset="2"/>
              <a:buChar char="§"/>
            </a:pPr>
            <a:r>
              <a:rPr lang="en-GB" sz="3200" dirty="0" smtClean="0"/>
              <a:t>RMS insures 27% of the population, while the university hospitals insurance covers 1.3% of the population, and the private health insurance covers 5% of the population.</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42334" t="25219" r="15605" b="7844"/>
          <a:stretch/>
        </p:blipFill>
        <p:spPr>
          <a:xfrm>
            <a:off x="1691680" y="1306839"/>
            <a:ext cx="5472608" cy="4896544"/>
          </a:xfrm>
          <a:prstGeom prst="rect">
            <a:avLst/>
          </a:prstGeom>
        </p:spPr>
      </p:pic>
      <p:sp>
        <p:nvSpPr>
          <p:cNvPr id="2" name="Title 1"/>
          <p:cNvSpPr>
            <a:spLocks noGrp="1"/>
          </p:cNvSpPr>
          <p:nvPr>
            <p:ph type="title"/>
          </p:nvPr>
        </p:nvSpPr>
        <p:spPr/>
        <p:txBody>
          <a:bodyPr>
            <a:normAutofit/>
          </a:bodyPr>
          <a:lstStyle/>
          <a:p>
            <a:r>
              <a:rPr lang="en-GB" dirty="0"/>
              <a:t>Percent of individuals who have health insurance, Jordan </a:t>
            </a:r>
            <a:r>
              <a:rPr lang="en-GB" dirty="0" smtClean="0"/>
              <a:t>2017</a:t>
            </a:r>
            <a:endParaRPr lang="en-GB" dirty="0"/>
          </a:p>
        </p:txBody>
      </p:sp>
      <p:sp>
        <p:nvSpPr>
          <p:cNvPr id="3" name="Content Placeholder 2"/>
          <p:cNvSpPr>
            <a:spLocks noGrp="1"/>
          </p:cNvSpPr>
          <p:nvPr>
            <p:ph idx="1"/>
          </p:nvPr>
        </p:nvSpPr>
        <p:spPr/>
        <p:txBody>
          <a:bodyPr/>
          <a:lstStyle/>
          <a:p>
            <a:endParaRPr lang="en-GB" dirty="0"/>
          </a:p>
        </p:txBody>
      </p:sp>
      <p:pic>
        <p:nvPicPr>
          <p:cNvPr id="6" name="Picture 5"/>
          <p:cNvPicPr>
            <a:picLocks noChangeAspect="1"/>
          </p:cNvPicPr>
          <p:nvPr/>
        </p:nvPicPr>
        <p:blipFill rotWithShape="1">
          <a:blip r:embed="rId3"/>
          <a:srcRect l="55534" t="67719" r="28417" b="18500"/>
          <a:stretch/>
        </p:blipFill>
        <p:spPr>
          <a:xfrm>
            <a:off x="5436096" y="5013176"/>
            <a:ext cx="2088233" cy="1008112"/>
          </a:xfrm>
          <a:prstGeom prst="rect">
            <a:avLst/>
          </a:prstGeom>
        </p:spPr>
      </p:pic>
    </p:spTree>
    <p:extLst>
      <p:ext uri="{BB962C8B-B14F-4D97-AF65-F5344CB8AC3E}">
        <p14:creationId xmlns:p14="http://schemas.microsoft.com/office/powerpoint/2010/main" val="11337238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75642"/>
          </a:xfrm>
          <a:solidFill>
            <a:schemeClr val="accent6">
              <a:lumMod val="40000"/>
              <a:lumOff val="60000"/>
            </a:schemeClr>
          </a:solidFill>
        </p:spPr>
        <p:txBody>
          <a:bodyPr>
            <a:normAutofit/>
          </a:bodyPr>
          <a:lstStyle/>
          <a:p>
            <a:r>
              <a:rPr lang="en-US" sz="4400" dirty="0" smtClean="0">
                <a:solidFill>
                  <a:srgbClr val="CC0066"/>
                </a:solidFill>
                <a:effectLst>
                  <a:outerShdw blurRad="38100" dist="38100" dir="2700000" algn="tl">
                    <a:srgbClr val="000000"/>
                  </a:outerShdw>
                </a:effectLst>
                <a:cs typeface="Times New Roman" pitchFamily="18" charset="0"/>
              </a:rPr>
              <a:t>Health Human Resources (2017)</a:t>
            </a:r>
            <a:endParaRPr lang="en-GB" dirty="0"/>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srcRect l="35057" t="28344" r="15134" b="11610"/>
          <a:stretch/>
        </p:blipFill>
        <p:spPr>
          <a:xfrm>
            <a:off x="719572" y="1390204"/>
            <a:ext cx="7704856" cy="5222179"/>
          </a:xfrm>
          <a:prstGeom prst="rect">
            <a:avLst/>
          </a:prstGeom>
        </p:spPr>
      </p:pic>
    </p:spTree>
    <p:extLst>
      <p:ext uri="{BB962C8B-B14F-4D97-AF65-F5344CB8AC3E}">
        <p14:creationId xmlns:p14="http://schemas.microsoft.com/office/powerpoint/2010/main" val="17096286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Workforce</a:t>
            </a:r>
            <a:endParaRPr lang="en-GB" dirty="0"/>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srcRect l="33951" t="27359" r="14027" b="20469"/>
          <a:stretch/>
        </p:blipFill>
        <p:spPr>
          <a:xfrm>
            <a:off x="207940" y="1412776"/>
            <a:ext cx="8794203" cy="4958433"/>
          </a:xfrm>
          <a:prstGeom prst="rect">
            <a:avLst/>
          </a:prstGeom>
        </p:spPr>
      </p:pic>
      <p:cxnSp>
        <p:nvCxnSpPr>
          <p:cNvPr id="7" name="Straight Arrow Connector 6"/>
          <p:cNvCxnSpPr/>
          <p:nvPr/>
        </p:nvCxnSpPr>
        <p:spPr>
          <a:xfrm>
            <a:off x="4355976" y="3400687"/>
            <a:ext cx="216024" cy="432048"/>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8" name="Straight Arrow Connector 7"/>
          <p:cNvCxnSpPr/>
          <p:nvPr/>
        </p:nvCxnSpPr>
        <p:spPr>
          <a:xfrm>
            <a:off x="6219639" y="3400687"/>
            <a:ext cx="216024" cy="432048"/>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841196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Enrolees from Medicine Faculties for the year 2016/2017</a:t>
            </a:r>
            <a:endParaRPr lang="en-GB" dirty="0"/>
          </a:p>
        </p:txBody>
      </p:sp>
      <p:sp>
        <p:nvSpPr>
          <p:cNvPr id="3" name="Content Placeholder 2"/>
          <p:cNvSpPr>
            <a:spLocks noGrp="1"/>
          </p:cNvSpPr>
          <p:nvPr>
            <p:ph idx="1"/>
          </p:nvPr>
        </p:nvSpPr>
        <p:spPr>
          <a:xfrm>
            <a:off x="628650" y="1556792"/>
            <a:ext cx="7886700" cy="1594295"/>
          </a:xfrm>
          <a:solidFill>
            <a:schemeClr val="bg1"/>
          </a:solidFill>
        </p:spPr>
        <p:txBody>
          <a:bodyPr/>
          <a:lstStyle/>
          <a:p>
            <a:r>
              <a:rPr lang="en-GB" dirty="0" smtClean="0"/>
              <a:t>Jordan currently has six Medical Faculties (the University of Jordan, the Jordan University of Science and Technology, the Hashemite University, </a:t>
            </a:r>
            <a:r>
              <a:rPr lang="en-GB" dirty="0" err="1" smtClean="0"/>
              <a:t>Mut’ah</a:t>
            </a:r>
            <a:r>
              <a:rPr lang="en-GB" dirty="0" smtClean="0"/>
              <a:t> University, in addition to Al- </a:t>
            </a:r>
            <a:r>
              <a:rPr lang="en-GB" dirty="0" err="1" smtClean="0"/>
              <a:t>Yarmouk</a:t>
            </a:r>
            <a:r>
              <a:rPr lang="en-GB" dirty="0" smtClean="0"/>
              <a:t> University and AL-</a:t>
            </a:r>
            <a:r>
              <a:rPr lang="en-GB" dirty="0" err="1" smtClean="0"/>
              <a:t>Balqa</a:t>
            </a:r>
            <a:r>
              <a:rPr lang="en-GB" dirty="0" smtClean="0"/>
              <a:t> Applied University. </a:t>
            </a:r>
            <a:endParaRPr lang="en-GB" dirty="0"/>
          </a:p>
        </p:txBody>
      </p:sp>
      <p:pic>
        <p:nvPicPr>
          <p:cNvPr id="4" name="Picture 3"/>
          <p:cNvPicPr>
            <a:picLocks noChangeAspect="1"/>
          </p:cNvPicPr>
          <p:nvPr/>
        </p:nvPicPr>
        <p:blipFill rotWithShape="1">
          <a:blip r:embed="rId2"/>
          <a:srcRect l="29917" t="38133" r="30460" b="25593"/>
          <a:stretch/>
        </p:blipFill>
        <p:spPr>
          <a:xfrm>
            <a:off x="2195736" y="3284984"/>
            <a:ext cx="6552728" cy="3372728"/>
          </a:xfrm>
          <a:prstGeom prst="rect">
            <a:avLst/>
          </a:prstGeom>
        </p:spPr>
      </p:pic>
    </p:spTree>
    <p:extLst>
      <p:ext uri="{BB962C8B-B14F-4D97-AF65-F5344CB8AC3E}">
        <p14:creationId xmlns:p14="http://schemas.microsoft.com/office/powerpoint/2010/main" val="38379806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Health Expenditure</a:t>
            </a:r>
            <a:endParaRPr lang="en-GB" dirty="0"/>
          </a:p>
        </p:txBody>
      </p:sp>
      <p:sp>
        <p:nvSpPr>
          <p:cNvPr id="3" name="Content Placeholder 2"/>
          <p:cNvSpPr>
            <a:spLocks noGrp="1"/>
          </p:cNvSpPr>
          <p:nvPr>
            <p:ph idx="1"/>
          </p:nvPr>
        </p:nvSpPr>
        <p:spPr/>
        <p:txBody>
          <a:bodyPr>
            <a:normAutofit/>
          </a:bodyPr>
          <a:lstStyle/>
          <a:p>
            <a:r>
              <a:rPr lang="en-GB" sz="3200" dirty="0" smtClean="0"/>
              <a:t>This total health expenditure represented </a:t>
            </a:r>
            <a:r>
              <a:rPr lang="en-GB" sz="3200" dirty="0" smtClean="0">
                <a:solidFill>
                  <a:srgbClr val="FF0000"/>
                </a:solidFill>
              </a:rPr>
              <a:t>8% </a:t>
            </a:r>
            <a:r>
              <a:rPr lang="en-GB" sz="3200" dirty="0" smtClean="0"/>
              <a:t>of Jordan’s GDP (2017). </a:t>
            </a:r>
          </a:p>
          <a:p>
            <a:endParaRPr lang="en-GB" sz="3200" dirty="0"/>
          </a:p>
          <a:p>
            <a:r>
              <a:rPr lang="en-GB" sz="3200" dirty="0" smtClean="0"/>
              <a:t>–US 18% of GDP, UK 9.6% of GDP, 6.4% Saudi, Egypt 4.9%..</a:t>
            </a:r>
          </a:p>
          <a:p>
            <a:endParaRPr lang="en-GB"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rgbClr val="00B050"/>
            </a:gs>
            <a:gs pos="100000">
              <a:schemeClr val="accent1">
                <a:tint val="82000"/>
              </a:schemeClr>
            </a:gs>
          </a:gsLst>
          <a:lin ang="5400000" scaled="0"/>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285750" y="332656"/>
            <a:ext cx="8229600" cy="708422"/>
          </a:xfrm>
        </p:spPr>
        <p:txBody>
          <a:bodyPr>
            <a:noAutofit/>
          </a:bodyPr>
          <a:lstStyle/>
          <a:p>
            <a:pPr algn="ctr">
              <a:defRPr/>
            </a:pPr>
            <a:r>
              <a:rPr lang="en-GB" sz="3200" dirty="0"/>
              <a:t>Public Sector </a:t>
            </a:r>
            <a:r>
              <a:rPr lang="en-GB" sz="3200" dirty="0" smtClean="0"/>
              <a:t>Expenditure </a:t>
            </a:r>
            <a:r>
              <a:rPr lang="en-GB" sz="3200" dirty="0"/>
              <a:t>By Function </a:t>
            </a:r>
            <a:br>
              <a:rPr lang="en-GB" sz="3200" dirty="0"/>
            </a:br>
            <a:r>
              <a:rPr lang="en-GB" sz="3200" dirty="0"/>
              <a:t>JOD</a:t>
            </a:r>
          </a:p>
        </p:txBody>
      </p:sp>
      <p:sp>
        <p:nvSpPr>
          <p:cNvPr id="48131" name="Slide Number Placeholder 3"/>
          <p:cNvSpPr>
            <a:spLocks noGrp="1"/>
          </p:cNvSpPr>
          <p:nvPr>
            <p:ph type="sldNum" sz="quarter" idx="12"/>
          </p:nvPr>
        </p:nvSpPr>
        <p:spPr bwMode="auto">
          <a:noFill/>
          <a:ln>
            <a:miter lim="800000"/>
            <a:headEnd/>
            <a:tailEnd/>
          </a:ln>
        </p:spPr>
        <p:txBody>
          <a:bodyPr vert="horz" wrap="square" lIns="68580" tIns="34290" rIns="68580" bIns="34290" numCol="1" anchor="b" anchorCtr="0" compatLnSpc="1">
            <a:prstTxWarp prst="textNoShape">
              <a:avLst/>
            </a:prstTxWarp>
          </a:bodyPr>
          <a:lstStyle/>
          <a:p>
            <a:fld id="{F5A2CCCB-ACF8-46E8-9340-49E23E16CFBC}" type="slidenum">
              <a:rPr lang="ar-SA" altLang="en-US" smtClean="0"/>
              <a:pPr/>
              <a:t>26</a:t>
            </a:fld>
            <a:endParaRPr lang="en-US" altLang="en-US" smtClean="0"/>
          </a:p>
        </p:txBody>
      </p:sp>
      <p:graphicFrame>
        <p:nvGraphicFramePr>
          <p:cNvPr id="2" name="Table 1"/>
          <p:cNvGraphicFramePr>
            <a:graphicFrameLocks noGrp="1"/>
          </p:cNvGraphicFramePr>
          <p:nvPr>
            <p:extLst>
              <p:ext uri="{D42A27DB-BD31-4B8C-83A1-F6EECF244321}">
                <p14:modId xmlns:p14="http://schemas.microsoft.com/office/powerpoint/2010/main" val="3423741928"/>
              </p:ext>
            </p:extLst>
          </p:nvPr>
        </p:nvGraphicFramePr>
        <p:xfrm>
          <a:off x="522463" y="1412776"/>
          <a:ext cx="7992887" cy="4582521"/>
        </p:xfrm>
        <a:graphic>
          <a:graphicData uri="http://schemas.openxmlformats.org/drawingml/2006/table">
            <a:tbl>
              <a:tblPr firstRow="1" bandRow="1">
                <a:tableStyleId>{5C22544A-7EE6-4342-B048-85BDC9FD1C3A}</a:tableStyleId>
              </a:tblPr>
              <a:tblGrid>
                <a:gridCol w="4577423">
                  <a:extLst>
                    <a:ext uri="{9D8B030D-6E8A-4147-A177-3AD203B41FA5}">
                      <a16:colId xmlns:a16="http://schemas.microsoft.com/office/drawing/2014/main" val="20000"/>
                    </a:ext>
                  </a:extLst>
                </a:gridCol>
                <a:gridCol w="3415464">
                  <a:extLst>
                    <a:ext uri="{9D8B030D-6E8A-4147-A177-3AD203B41FA5}">
                      <a16:colId xmlns:a16="http://schemas.microsoft.com/office/drawing/2014/main" val="20001"/>
                    </a:ext>
                  </a:extLst>
                </a:gridCol>
              </a:tblGrid>
              <a:tr h="880900">
                <a:tc>
                  <a:txBody>
                    <a:bodyPr/>
                    <a:lstStyle/>
                    <a:p>
                      <a:pPr algn="ctr"/>
                      <a:r>
                        <a:rPr lang="en-GB" sz="2800" dirty="0" smtClean="0"/>
                        <a:t>Function</a:t>
                      </a:r>
                      <a:endParaRPr lang="en-GB" sz="2800" dirty="0"/>
                    </a:p>
                  </a:txBody>
                  <a:tcPr marT="34286" marB="34286"/>
                </a:tc>
                <a:tc>
                  <a:txBody>
                    <a:bodyPr/>
                    <a:lstStyle/>
                    <a:p>
                      <a:pPr algn="ctr" fontAlgn="b"/>
                      <a:r>
                        <a:rPr lang="en-US" sz="2800" b="1" i="0" u="none" strike="noStrike" dirty="0" smtClean="0">
                          <a:effectLst/>
                          <a:latin typeface="Times New Roman" panose="02020603050405020304" pitchFamily="18" charset="0"/>
                          <a:cs typeface="Times New Roman" panose="02020603050405020304" pitchFamily="18" charset="0"/>
                        </a:rPr>
                        <a:t>                          2017</a:t>
                      </a:r>
                      <a:endParaRPr lang="en-US" sz="2800" b="1" i="0" u="none" strike="noStrike" dirty="0">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0000"/>
                  </a:ext>
                </a:extLst>
              </a:tr>
              <a:tr h="528803">
                <a:tc>
                  <a:txBody>
                    <a:bodyPr/>
                    <a:lstStyle/>
                    <a:p>
                      <a:pPr marL="0" algn="l" rtl="0" eaLnBrk="1" latinLnBrk="0" hangingPunct="1">
                        <a:lnSpc>
                          <a:spcPct val="115000"/>
                        </a:lnSpc>
                        <a:spcAft>
                          <a:spcPts val="0"/>
                        </a:spcAft>
                      </a:pPr>
                      <a:r>
                        <a:rPr kumimoji="0" lang="en-US" sz="2800" b="1" kern="1200" dirty="0">
                          <a:solidFill>
                            <a:srgbClr val="FF0000"/>
                          </a:solidFill>
                          <a:latin typeface="+mn-lt"/>
                          <a:ea typeface="+mn-ea"/>
                          <a:cs typeface="+mn-cs"/>
                        </a:rPr>
                        <a:t>Curative</a:t>
                      </a:r>
                      <a:endParaRPr kumimoji="0" lang="en-GB" sz="2800" b="1" kern="1200" dirty="0">
                        <a:solidFill>
                          <a:srgbClr val="FF0000"/>
                        </a:solidFill>
                        <a:latin typeface="+mn-lt"/>
                        <a:ea typeface="+mn-ea"/>
                        <a:cs typeface="+mn-cs"/>
                      </a:endParaRPr>
                    </a:p>
                  </a:txBody>
                  <a:tcPr marL="68580" marR="68580" marT="0" marB="0" anchor="ctr"/>
                </a:tc>
                <a:tc>
                  <a:txBody>
                    <a:bodyPr/>
                    <a:lstStyle/>
                    <a:p>
                      <a:pPr algn="ctr">
                        <a:lnSpc>
                          <a:spcPct val="115000"/>
                        </a:lnSpc>
                        <a:spcAft>
                          <a:spcPts val="0"/>
                        </a:spcAft>
                      </a:pPr>
                      <a:r>
                        <a:rPr lang="en-US" sz="2800" b="1" dirty="0">
                          <a:solidFill>
                            <a:srgbClr val="000000"/>
                          </a:solidFill>
                          <a:effectLst/>
                          <a:latin typeface="Times New Roman" panose="02020603050405020304" pitchFamily="18" charset="0"/>
                          <a:ea typeface="Times New Roman"/>
                          <a:cs typeface="Times New Roman" panose="02020603050405020304" pitchFamily="18" charset="0"/>
                        </a:rPr>
                        <a:t>73.7%</a:t>
                      </a:r>
                      <a:endParaRPr lang="en-GB" sz="2800" b="1" dirty="0">
                        <a:effectLst/>
                        <a:latin typeface="Times New Roman" panose="02020603050405020304" pitchFamily="18" charset="0"/>
                        <a:ea typeface="Times New Roman"/>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528803">
                <a:tc>
                  <a:txBody>
                    <a:bodyPr/>
                    <a:lstStyle/>
                    <a:p>
                      <a:pPr marL="0" algn="l" rtl="0" eaLnBrk="1" latinLnBrk="0" hangingPunct="1">
                        <a:lnSpc>
                          <a:spcPct val="115000"/>
                        </a:lnSpc>
                        <a:spcAft>
                          <a:spcPts val="0"/>
                        </a:spcAft>
                      </a:pPr>
                      <a:r>
                        <a:rPr kumimoji="0" lang="en-US" sz="2800" b="1" kern="1200" dirty="0">
                          <a:solidFill>
                            <a:schemeClr val="tx1"/>
                          </a:solidFill>
                          <a:latin typeface="+mn-lt"/>
                          <a:ea typeface="+mn-ea"/>
                          <a:cs typeface="+mn-cs"/>
                        </a:rPr>
                        <a:t>Primary</a:t>
                      </a:r>
                      <a:endParaRPr kumimoji="0" lang="en-GB" sz="2800" b="1" kern="1200" dirty="0">
                        <a:solidFill>
                          <a:schemeClr val="tx1"/>
                        </a:solidFill>
                        <a:latin typeface="+mn-lt"/>
                        <a:ea typeface="+mn-ea"/>
                        <a:cs typeface="+mn-cs"/>
                      </a:endParaRPr>
                    </a:p>
                  </a:txBody>
                  <a:tcPr marL="68580" marR="68580" marT="0" marB="0" anchor="ctr"/>
                </a:tc>
                <a:tc>
                  <a:txBody>
                    <a:bodyPr/>
                    <a:lstStyle/>
                    <a:p>
                      <a:pPr algn="ctr">
                        <a:lnSpc>
                          <a:spcPct val="115000"/>
                        </a:lnSpc>
                        <a:spcAft>
                          <a:spcPts val="0"/>
                        </a:spcAft>
                      </a:pPr>
                      <a:r>
                        <a:rPr lang="en-US" sz="2800" b="1" dirty="0">
                          <a:solidFill>
                            <a:srgbClr val="000000"/>
                          </a:solidFill>
                          <a:effectLst/>
                          <a:latin typeface="Times New Roman" panose="02020603050405020304" pitchFamily="18" charset="0"/>
                          <a:ea typeface="Times New Roman"/>
                          <a:cs typeface="Times New Roman" panose="02020603050405020304" pitchFamily="18" charset="0"/>
                        </a:rPr>
                        <a:t>19.6%</a:t>
                      </a:r>
                      <a:endParaRPr lang="en-GB" sz="2800" b="1" dirty="0">
                        <a:effectLst/>
                        <a:latin typeface="Times New Roman" panose="02020603050405020304" pitchFamily="18" charset="0"/>
                        <a:ea typeface="Times New Roman"/>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528803">
                <a:tc>
                  <a:txBody>
                    <a:bodyPr/>
                    <a:lstStyle/>
                    <a:p>
                      <a:pPr marL="0" algn="l" rtl="0" eaLnBrk="1" latinLnBrk="0" hangingPunct="1">
                        <a:lnSpc>
                          <a:spcPct val="115000"/>
                        </a:lnSpc>
                        <a:spcAft>
                          <a:spcPts val="0"/>
                        </a:spcAft>
                      </a:pPr>
                      <a:r>
                        <a:rPr kumimoji="0" lang="en-US" sz="2800" b="1" kern="1200" dirty="0">
                          <a:solidFill>
                            <a:schemeClr val="tx1"/>
                          </a:solidFill>
                          <a:latin typeface="+mn-lt"/>
                          <a:ea typeface="+mn-ea"/>
                          <a:cs typeface="+mn-cs"/>
                        </a:rPr>
                        <a:t>Administration</a:t>
                      </a:r>
                      <a:endParaRPr kumimoji="0" lang="en-GB" sz="2800" b="1" kern="1200" dirty="0">
                        <a:solidFill>
                          <a:schemeClr val="tx1"/>
                        </a:solidFill>
                        <a:latin typeface="+mn-lt"/>
                        <a:ea typeface="+mn-ea"/>
                        <a:cs typeface="+mn-cs"/>
                      </a:endParaRPr>
                    </a:p>
                  </a:txBody>
                  <a:tcPr marL="68580" marR="68580" marT="0" marB="0" anchor="ctr"/>
                </a:tc>
                <a:tc>
                  <a:txBody>
                    <a:bodyPr/>
                    <a:lstStyle/>
                    <a:p>
                      <a:pPr algn="ctr">
                        <a:lnSpc>
                          <a:spcPct val="115000"/>
                        </a:lnSpc>
                        <a:spcAft>
                          <a:spcPts val="0"/>
                        </a:spcAft>
                      </a:pPr>
                      <a:r>
                        <a:rPr lang="en-US" sz="2800" b="1" dirty="0">
                          <a:solidFill>
                            <a:srgbClr val="000000"/>
                          </a:solidFill>
                          <a:effectLst/>
                          <a:latin typeface="Times New Roman" panose="02020603050405020304" pitchFamily="18" charset="0"/>
                          <a:ea typeface="Times New Roman"/>
                          <a:cs typeface="Times New Roman" panose="02020603050405020304" pitchFamily="18" charset="0"/>
                        </a:rPr>
                        <a:t>5.7%</a:t>
                      </a:r>
                      <a:endParaRPr lang="en-GB" sz="2800" b="1" dirty="0">
                        <a:effectLst/>
                        <a:latin typeface="Times New Roman" panose="02020603050405020304" pitchFamily="18" charset="0"/>
                        <a:ea typeface="Times New Roman"/>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528803">
                <a:tc>
                  <a:txBody>
                    <a:bodyPr/>
                    <a:lstStyle/>
                    <a:p>
                      <a:pPr marL="0" algn="l" rtl="0" eaLnBrk="1" latinLnBrk="0" hangingPunct="1">
                        <a:lnSpc>
                          <a:spcPct val="115000"/>
                        </a:lnSpc>
                        <a:spcAft>
                          <a:spcPts val="0"/>
                        </a:spcAft>
                      </a:pPr>
                      <a:r>
                        <a:rPr kumimoji="0" lang="en-US" sz="2800" b="1" kern="1200" dirty="0">
                          <a:solidFill>
                            <a:schemeClr val="tx1"/>
                          </a:solidFill>
                          <a:latin typeface="+mn-lt"/>
                          <a:ea typeface="+mn-ea"/>
                          <a:cs typeface="+mn-cs"/>
                        </a:rPr>
                        <a:t>Training</a:t>
                      </a:r>
                      <a:endParaRPr kumimoji="0" lang="en-GB" sz="2800" b="1" kern="1200" dirty="0">
                        <a:solidFill>
                          <a:schemeClr val="tx1"/>
                        </a:solidFill>
                        <a:latin typeface="+mn-lt"/>
                        <a:ea typeface="+mn-ea"/>
                        <a:cs typeface="+mn-cs"/>
                      </a:endParaRPr>
                    </a:p>
                  </a:txBody>
                  <a:tcPr marL="68580" marR="68580" marT="0" marB="0" anchor="ctr"/>
                </a:tc>
                <a:tc>
                  <a:txBody>
                    <a:bodyPr/>
                    <a:lstStyle/>
                    <a:p>
                      <a:pPr algn="ctr">
                        <a:lnSpc>
                          <a:spcPct val="115000"/>
                        </a:lnSpc>
                        <a:spcAft>
                          <a:spcPts val="0"/>
                        </a:spcAft>
                      </a:pPr>
                      <a:r>
                        <a:rPr lang="en-US" sz="2800" b="1" dirty="0">
                          <a:solidFill>
                            <a:srgbClr val="000000"/>
                          </a:solidFill>
                          <a:effectLst/>
                          <a:latin typeface="Times New Roman" panose="02020603050405020304" pitchFamily="18" charset="0"/>
                          <a:ea typeface="Times New Roman"/>
                          <a:cs typeface="Times New Roman" panose="02020603050405020304" pitchFamily="18" charset="0"/>
                        </a:rPr>
                        <a:t>0.8%</a:t>
                      </a:r>
                      <a:endParaRPr lang="en-GB" sz="2800" b="1" dirty="0">
                        <a:effectLst/>
                        <a:latin typeface="Times New Roman" panose="02020603050405020304" pitchFamily="18" charset="0"/>
                        <a:ea typeface="Times New Roman"/>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528803">
                <a:tc>
                  <a:txBody>
                    <a:bodyPr/>
                    <a:lstStyle/>
                    <a:p>
                      <a:pPr marL="0" algn="l" rtl="0" eaLnBrk="1" latinLnBrk="0" hangingPunct="1">
                        <a:lnSpc>
                          <a:spcPct val="115000"/>
                        </a:lnSpc>
                        <a:spcAft>
                          <a:spcPts val="0"/>
                        </a:spcAft>
                      </a:pPr>
                      <a:r>
                        <a:rPr kumimoji="0" lang="en-US" sz="2800" b="1" kern="1200" dirty="0">
                          <a:solidFill>
                            <a:schemeClr val="tx1"/>
                          </a:solidFill>
                          <a:latin typeface="+mn-lt"/>
                          <a:ea typeface="+mn-ea"/>
                          <a:cs typeface="+mn-cs"/>
                        </a:rPr>
                        <a:t>Other</a:t>
                      </a:r>
                      <a:endParaRPr kumimoji="0" lang="en-GB" sz="2800" b="1" kern="1200" dirty="0">
                        <a:solidFill>
                          <a:schemeClr val="tx1"/>
                        </a:solidFill>
                        <a:latin typeface="+mn-lt"/>
                        <a:ea typeface="+mn-ea"/>
                        <a:cs typeface="+mn-cs"/>
                      </a:endParaRPr>
                    </a:p>
                  </a:txBody>
                  <a:tcPr marL="68580" marR="68580" marT="0" marB="0" anchor="ctr"/>
                </a:tc>
                <a:tc>
                  <a:txBody>
                    <a:bodyPr/>
                    <a:lstStyle/>
                    <a:p>
                      <a:pPr algn="ctr">
                        <a:lnSpc>
                          <a:spcPct val="115000"/>
                        </a:lnSpc>
                        <a:spcAft>
                          <a:spcPts val="0"/>
                        </a:spcAft>
                      </a:pPr>
                      <a:r>
                        <a:rPr lang="en-US" sz="2800" b="1" dirty="0">
                          <a:solidFill>
                            <a:srgbClr val="000000"/>
                          </a:solidFill>
                          <a:effectLst/>
                          <a:latin typeface="Times New Roman" panose="02020603050405020304" pitchFamily="18" charset="0"/>
                          <a:ea typeface="Times New Roman"/>
                          <a:cs typeface="Times New Roman" panose="02020603050405020304" pitchFamily="18" charset="0"/>
                        </a:rPr>
                        <a:t>0.3%</a:t>
                      </a:r>
                      <a:endParaRPr lang="en-GB" sz="2800" b="1" dirty="0">
                        <a:effectLst/>
                        <a:latin typeface="Times New Roman" panose="02020603050405020304" pitchFamily="18" charset="0"/>
                        <a:ea typeface="Times New Roman"/>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528803">
                <a:tc>
                  <a:txBody>
                    <a:bodyPr/>
                    <a:lstStyle/>
                    <a:p>
                      <a:pPr marL="0" algn="l" rtl="0" eaLnBrk="1" latinLnBrk="0" hangingPunct="1">
                        <a:lnSpc>
                          <a:spcPct val="115000"/>
                        </a:lnSpc>
                        <a:spcAft>
                          <a:spcPts val="0"/>
                        </a:spcAft>
                      </a:pPr>
                      <a:r>
                        <a:rPr kumimoji="0" lang="en-US" sz="2800" b="1" kern="1200" dirty="0">
                          <a:solidFill>
                            <a:schemeClr val="tx1"/>
                          </a:solidFill>
                          <a:latin typeface="+mn-lt"/>
                          <a:ea typeface="+mn-ea"/>
                          <a:cs typeface="+mn-cs"/>
                        </a:rPr>
                        <a:t>Total</a:t>
                      </a:r>
                      <a:endParaRPr kumimoji="0" lang="en-GB" sz="2800" b="1" kern="1200" dirty="0">
                        <a:solidFill>
                          <a:schemeClr val="tx1"/>
                        </a:solidFill>
                        <a:latin typeface="+mn-lt"/>
                        <a:ea typeface="+mn-ea"/>
                        <a:cs typeface="+mn-cs"/>
                      </a:endParaRPr>
                    </a:p>
                  </a:txBody>
                  <a:tcPr marL="68580" marR="68580" marT="0" marB="0" anchor="ctr"/>
                </a:tc>
                <a:tc>
                  <a:txBody>
                    <a:bodyPr/>
                    <a:lstStyle/>
                    <a:p>
                      <a:pPr algn="ctr">
                        <a:lnSpc>
                          <a:spcPct val="115000"/>
                        </a:lnSpc>
                        <a:spcAft>
                          <a:spcPts val="0"/>
                        </a:spcAft>
                      </a:pPr>
                      <a:r>
                        <a:rPr lang="en-US" sz="2800" b="1" dirty="0">
                          <a:solidFill>
                            <a:srgbClr val="000000"/>
                          </a:solidFill>
                          <a:effectLst/>
                          <a:latin typeface="Times New Roman" panose="02020603050405020304" pitchFamily="18" charset="0"/>
                          <a:ea typeface="Times New Roman"/>
                          <a:cs typeface="Times New Roman" panose="02020603050405020304" pitchFamily="18" charset="0"/>
                        </a:rPr>
                        <a:t>100.0%</a:t>
                      </a:r>
                      <a:endParaRPr lang="en-GB" sz="2800" b="1" dirty="0">
                        <a:effectLst/>
                        <a:latin typeface="Times New Roman" panose="02020603050405020304" pitchFamily="18" charset="0"/>
                        <a:ea typeface="Times New Roman"/>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528803">
                <a:tc>
                  <a:txBody>
                    <a:bodyPr/>
                    <a:lstStyle/>
                    <a:p>
                      <a:pPr marL="0" algn="l" rtl="0" eaLnBrk="1" latinLnBrk="0" hangingPunct="1"/>
                      <a:endParaRPr kumimoji="0" lang="en-GB" sz="1200" b="1" kern="1200" dirty="0">
                        <a:solidFill>
                          <a:schemeClr val="tx1"/>
                        </a:solidFill>
                        <a:latin typeface="+mn-lt"/>
                        <a:ea typeface="+mn-ea"/>
                        <a:cs typeface="+mn-cs"/>
                      </a:endParaRPr>
                    </a:p>
                  </a:txBody>
                  <a:tcPr marT="34286" marB="34286"/>
                </a:tc>
                <a:tc>
                  <a:txBody>
                    <a:bodyPr/>
                    <a:lstStyle/>
                    <a:p>
                      <a:pPr algn="ctr" fontAlgn="ctr"/>
                      <a:endParaRPr lang="en-US" sz="1400" b="1" i="0" u="none" strike="noStrike" dirty="0">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7009342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32656"/>
            <a:ext cx="7886700" cy="687610"/>
          </a:xfrm>
          <a:solidFill>
            <a:schemeClr val="accent4">
              <a:lumMod val="60000"/>
              <a:lumOff val="40000"/>
            </a:schemeClr>
          </a:solidFill>
        </p:spPr>
        <p:txBody>
          <a:bodyPr>
            <a:noAutofit/>
          </a:bodyPr>
          <a:lstStyle/>
          <a:p>
            <a:pPr algn="ctr"/>
            <a:r>
              <a:rPr lang="en-GB" sz="4800" b="1" dirty="0" smtClean="0"/>
              <a:t>Achievements:</a:t>
            </a:r>
            <a:endParaRPr lang="en-GB" sz="4800" b="1" dirty="0"/>
          </a:p>
        </p:txBody>
      </p:sp>
      <p:sp>
        <p:nvSpPr>
          <p:cNvPr id="3" name="Content Placeholder 2"/>
          <p:cNvSpPr>
            <a:spLocks noGrp="1"/>
          </p:cNvSpPr>
          <p:nvPr>
            <p:ph idx="1"/>
          </p:nvPr>
        </p:nvSpPr>
        <p:spPr>
          <a:xfrm>
            <a:off x="628650" y="1196752"/>
            <a:ext cx="8191822" cy="5400600"/>
          </a:xfrm>
        </p:spPr>
        <p:txBody>
          <a:bodyPr>
            <a:noAutofit/>
          </a:bodyPr>
          <a:lstStyle/>
          <a:p>
            <a:r>
              <a:rPr lang="en-GB" sz="1800" dirty="0" smtClean="0"/>
              <a:t>Health sector in Jordan excelled in providing tertiary health care services, such as:</a:t>
            </a:r>
          </a:p>
          <a:p>
            <a:endParaRPr lang="en-GB" sz="1800" dirty="0" smtClean="0"/>
          </a:p>
          <a:p>
            <a:r>
              <a:rPr lang="en-GB" sz="1800" dirty="0" smtClean="0"/>
              <a:t>1. </a:t>
            </a:r>
            <a:r>
              <a:rPr lang="en-GB" sz="2000" dirty="0" smtClean="0">
                <a:effectLst>
                  <a:outerShdw blurRad="38100" dist="38100" dir="2700000" algn="tl">
                    <a:srgbClr val="000000">
                      <a:alpha val="43137"/>
                    </a:srgbClr>
                  </a:outerShdw>
                </a:effectLst>
              </a:rPr>
              <a:t>Organ Transplantation</a:t>
            </a:r>
            <a:r>
              <a:rPr lang="en-GB" sz="2000" dirty="0" smtClean="0"/>
              <a:t>: </a:t>
            </a:r>
            <a:r>
              <a:rPr lang="en-GB" sz="1800" dirty="0" smtClean="0"/>
              <a:t>Jordan is one of the first countries in the region to conduct organ transplantation in its hospitals. </a:t>
            </a:r>
            <a:r>
              <a:rPr lang="en-GB" sz="1800" dirty="0" smtClean="0">
                <a:solidFill>
                  <a:srgbClr val="FF0000"/>
                </a:solidFill>
                <a:effectLst>
                  <a:outerShdw blurRad="38100" dist="38100" dir="2700000" algn="tl">
                    <a:srgbClr val="000000">
                      <a:alpha val="43137"/>
                    </a:srgbClr>
                  </a:outerShdw>
                </a:effectLst>
              </a:rPr>
              <a:t>The first kidney transplantation was performed in 1972. </a:t>
            </a:r>
            <a:r>
              <a:rPr lang="en-GB" sz="1800" dirty="0" smtClean="0"/>
              <a:t>Jordan also was one of the leading countries that have developed legislation to regulate organ donation, transfer and transplant and that was in 1977.</a:t>
            </a:r>
          </a:p>
          <a:p>
            <a:r>
              <a:rPr lang="en-GB" sz="1800" dirty="0" smtClean="0"/>
              <a:t> 2</a:t>
            </a:r>
            <a:r>
              <a:rPr lang="en-GB" sz="2000" dirty="0">
                <a:effectLst>
                  <a:outerShdw blurRad="38100" dist="38100" dir="2700000" algn="tl">
                    <a:srgbClr val="000000">
                      <a:alpha val="43137"/>
                    </a:srgbClr>
                  </a:outerShdw>
                </a:effectLst>
              </a:rPr>
              <a:t>. Sophisticated Surgery: </a:t>
            </a:r>
            <a:r>
              <a:rPr lang="en-GB" sz="1800" dirty="0" smtClean="0"/>
              <a:t>e.g. Open heart operations catheterization, kidney transplantation operations, liver and bone marrow transplantation mainly at the Royal Medical Services and the private sector, and at a limited scale at </a:t>
            </a:r>
            <a:r>
              <a:rPr lang="en-GB" sz="1800" dirty="0" err="1" smtClean="0"/>
              <a:t>MoH</a:t>
            </a:r>
            <a:r>
              <a:rPr lang="en-GB" sz="1800" dirty="0" smtClean="0"/>
              <a:t> hospitals and university hospitals.</a:t>
            </a:r>
          </a:p>
          <a:p>
            <a:r>
              <a:rPr lang="en-GB" sz="2000" dirty="0">
                <a:effectLst>
                  <a:outerShdw blurRad="38100" dist="38100" dir="2700000" algn="tl">
                    <a:srgbClr val="000000">
                      <a:alpha val="43137"/>
                    </a:srgbClr>
                  </a:outerShdw>
                </a:effectLst>
              </a:rPr>
              <a:t>3. Dialysis: </a:t>
            </a:r>
            <a:r>
              <a:rPr lang="en-GB" sz="1800" dirty="0" smtClean="0"/>
              <a:t>most Jordanian hospitals provide services to patients with kidney failure by providing dialysis sessions that require constant maintenance of equipment to ensure its durability and avoid break down. </a:t>
            </a:r>
          </a:p>
          <a:p>
            <a:pPr fontAlgn="t"/>
            <a:r>
              <a:rPr lang="en-GB" sz="1800" dirty="0" smtClean="0"/>
              <a:t>4. </a:t>
            </a:r>
            <a:r>
              <a:rPr lang="en-GB" sz="2000" dirty="0">
                <a:effectLst>
                  <a:outerShdw blurRad="38100" dist="38100" dir="2700000" algn="tl">
                    <a:srgbClr val="000000">
                      <a:alpha val="43137"/>
                    </a:srgbClr>
                  </a:outerShdw>
                </a:effectLst>
              </a:rPr>
              <a:t>Treatment of Infertility </a:t>
            </a:r>
            <a:r>
              <a:rPr lang="en-GB" sz="1800" dirty="0" smtClean="0">
                <a:effectLst>
                  <a:outerShdw blurRad="38100" dist="38100" dir="2700000" algn="tl">
                    <a:srgbClr val="000000">
                      <a:alpha val="43137"/>
                    </a:srgbClr>
                  </a:outerShdw>
                </a:effectLst>
              </a:rPr>
              <a:t>(</a:t>
            </a:r>
            <a:r>
              <a:rPr lang="en-GB" sz="1800" dirty="0">
                <a:solidFill>
                  <a:srgbClr val="FF0000"/>
                </a:solidFill>
              </a:rPr>
              <a:t>First born IVF </a:t>
            </a:r>
            <a:r>
              <a:rPr lang="en-GB" sz="1800" dirty="0" smtClean="0">
                <a:solidFill>
                  <a:srgbClr val="FF0000"/>
                </a:solidFill>
              </a:rPr>
              <a:t>baby was in 1987</a:t>
            </a:r>
            <a:r>
              <a:rPr lang="en-GB" sz="1800" dirty="0" smtClean="0"/>
              <a:t>)</a:t>
            </a:r>
            <a:endParaRPr lang="en-GB" sz="1800" dirty="0"/>
          </a:p>
          <a:p>
            <a:endParaRPr lang="en-GB" sz="1800" dirty="0" smtClean="0">
              <a:solidFill>
                <a:srgbClr val="FF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66391363"/>
              </p:ext>
            </p:extLst>
          </p:nvPr>
        </p:nvGraphicFramePr>
        <p:xfrm>
          <a:off x="628650" y="365126"/>
          <a:ext cx="7886700" cy="3962400"/>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val="4231108541"/>
                    </a:ext>
                  </a:extLst>
                </a:gridCol>
                <a:gridCol w="3943350">
                  <a:extLst>
                    <a:ext uri="{9D8B030D-6E8A-4147-A177-3AD203B41FA5}">
                      <a16:colId xmlns:a16="http://schemas.microsoft.com/office/drawing/2014/main" val="248093736"/>
                    </a:ext>
                  </a:extLst>
                </a:gridCol>
              </a:tblGrid>
              <a:tr h="370840">
                <a:tc>
                  <a:txBody>
                    <a:bodyPr/>
                    <a:lstStyle/>
                    <a:p>
                      <a:pPr algn="ctr"/>
                      <a:r>
                        <a:rPr lang="en-US">
                          <a:effectLst/>
                        </a:rPr>
                        <a:t>First open heart surgery</a:t>
                      </a:r>
                    </a:p>
                  </a:txBody>
                  <a:tcPr marL="95250" marR="95250" marT="95250" marB="95250" anchor="ctr"/>
                </a:tc>
                <a:tc>
                  <a:txBody>
                    <a:bodyPr/>
                    <a:lstStyle/>
                    <a:p>
                      <a:pPr algn="ctr"/>
                      <a:r>
                        <a:rPr lang="en-US" dirty="0">
                          <a:solidFill>
                            <a:schemeClr val="tx1"/>
                          </a:solidFill>
                          <a:effectLst/>
                        </a:rPr>
                        <a:t>1970</a:t>
                      </a:r>
                    </a:p>
                  </a:txBody>
                  <a:tcPr marL="95250" marR="95250" marT="95250" marB="95250" anchor="ctr"/>
                </a:tc>
                <a:extLst>
                  <a:ext uri="{0D108BD9-81ED-4DB2-BD59-A6C34878D82A}">
                    <a16:rowId xmlns:a16="http://schemas.microsoft.com/office/drawing/2014/main" val="903824034"/>
                  </a:ext>
                </a:extLst>
              </a:tr>
              <a:tr h="370840">
                <a:tc>
                  <a:txBody>
                    <a:bodyPr/>
                    <a:lstStyle/>
                    <a:p>
                      <a:pPr algn="ctr"/>
                      <a:r>
                        <a:rPr lang="en-US">
                          <a:effectLst/>
                        </a:rPr>
                        <a:t>The first kidney transplant</a:t>
                      </a:r>
                    </a:p>
                  </a:txBody>
                  <a:tcPr marL="95250" marR="95250" marT="95250" marB="95250" anchor="ctr"/>
                </a:tc>
                <a:tc>
                  <a:txBody>
                    <a:bodyPr/>
                    <a:lstStyle/>
                    <a:p>
                      <a:pPr algn="ctr"/>
                      <a:r>
                        <a:rPr lang="en-US" dirty="0">
                          <a:solidFill>
                            <a:schemeClr val="tx1"/>
                          </a:solidFill>
                          <a:effectLst/>
                        </a:rPr>
                        <a:t>1972</a:t>
                      </a:r>
                    </a:p>
                  </a:txBody>
                  <a:tcPr marL="95250" marR="95250" marT="95250" marB="95250" anchor="ctr"/>
                </a:tc>
                <a:extLst>
                  <a:ext uri="{0D108BD9-81ED-4DB2-BD59-A6C34878D82A}">
                    <a16:rowId xmlns:a16="http://schemas.microsoft.com/office/drawing/2014/main" val="3676560099"/>
                  </a:ext>
                </a:extLst>
              </a:tr>
              <a:tr h="370840">
                <a:tc>
                  <a:txBody>
                    <a:bodyPr/>
                    <a:lstStyle/>
                    <a:p>
                      <a:pPr algn="ctr"/>
                      <a:r>
                        <a:rPr lang="en-US">
                          <a:effectLst/>
                        </a:rPr>
                        <a:t>The first heart transplant</a:t>
                      </a:r>
                    </a:p>
                  </a:txBody>
                  <a:tcPr marL="95250" marR="95250" marT="95250" marB="95250" anchor="ctr"/>
                </a:tc>
                <a:tc>
                  <a:txBody>
                    <a:bodyPr/>
                    <a:lstStyle/>
                    <a:p>
                      <a:pPr algn="ctr"/>
                      <a:r>
                        <a:rPr lang="en-US" dirty="0">
                          <a:solidFill>
                            <a:schemeClr val="tx1"/>
                          </a:solidFill>
                          <a:effectLst/>
                        </a:rPr>
                        <a:t>1985</a:t>
                      </a:r>
                    </a:p>
                  </a:txBody>
                  <a:tcPr marL="95250" marR="95250" marT="95250" marB="95250" anchor="ctr"/>
                </a:tc>
                <a:extLst>
                  <a:ext uri="{0D108BD9-81ED-4DB2-BD59-A6C34878D82A}">
                    <a16:rowId xmlns:a16="http://schemas.microsoft.com/office/drawing/2014/main" val="1164184418"/>
                  </a:ext>
                </a:extLst>
              </a:tr>
              <a:tr h="370840">
                <a:tc>
                  <a:txBody>
                    <a:bodyPr/>
                    <a:lstStyle/>
                    <a:p>
                      <a:pPr algn="ctr"/>
                      <a:r>
                        <a:rPr lang="en-US">
                          <a:effectLst/>
                        </a:rPr>
                        <a:t>The first stem cell transplant</a:t>
                      </a:r>
                    </a:p>
                  </a:txBody>
                  <a:tcPr marL="95250" marR="95250" marT="95250" marB="95250" anchor="ctr"/>
                </a:tc>
                <a:tc>
                  <a:txBody>
                    <a:bodyPr/>
                    <a:lstStyle/>
                    <a:p>
                      <a:pPr algn="ctr"/>
                      <a:r>
                        <a:rPr lang="en-US" dirty="0">
                          <a:solidFill>
                            <a:schemeClr val="tx1"/>
                          </a:solidFill>
                          <a:effectLst/>
                        </a:rPr>
                        <a:t>1985</a:t>
                      </a:r>
                    </a:p>
                  </a:txBody>
                  <a:tcPr marL="95250" marR="95250" marT="95250" marB="95250" anchor="ctr"/>
                </a:tc>
                <a:extLst>
                  <a:ext uri="{0D108BD9-81ED-4DB2-BD59-A6C34878D82A}">
                    <a16:rowId xmlns:a16="http://schemas.microsoft.com/office/drawing/2014/main" val="973244149"/>
                  </a:ext>
                </a:extLst>
              </a:tr>
              <a:tr h="370840">
                <a:tc>
                  <a:txBody>
                    <a:bodyPr/>
                    <a:lstStyle/>
                    <a:p>
                      <a:pPr algn="ctr"/>
                      <a:r>
                        <a:rPr lang="en-US">
                          <a:effectLst/>
                        </a:rPr>
                        <a:t>First IVF baby</a:t>
                      </a:r>
                    </a:p>
                  </a:txBody>
                  <a:tcPr marL="95250" marR="95250" marT="95250" marB="95250" anchor="ctr"/>
                </a:tc>
                <a:tc>
                  <a:txBody>
                    <a:bodyPr/>
                    <a:lstStyle/>
                    <a:p>
                      <a:pPr algn="ctr"/>
                      <a:r>
                        <a:rPr lang="en-US" dirty="0">
                          <a:solidFill>
                            <a:schemeClr val="tx1"/>
                          </a:solidFill>
                          <a:effectLst/>
                        </a:rPr>
                        <a:t>1987</a:t>
                      </a:r>
                    </a:p>
                  </a:txBody>
                  <a:tcPr marL="95250" marR="95250" marT="95250" marB="95250" anchor="ctr"/>
                </a:tc>
                <a:extLst>
                  <a:ext uri="{0D108BD9-81ED-4DB2-BD59-A6C34878D82A}">
                    <a16:rowId xmlns:a16="http://schemas.microsoft.com/office/drawing/2014/main" val="2761596307"/>
                  </a:ext>
                </a:extLst>
              </a:tr>
              <a:tr h="370840">
                <a:tc>
                  <a:txBody>
                    <a:bodyPr/>
                    <a:lstStyle/>
                    <a:p>
                      <a:pPr algn="ctr"/>
                      <a:r>
                        <a:rPr lang="en-US">
                          <a:effectLst/>
                        </a:rPr>
                        <a:t>The first bone marrow transplant</a:t>
                      </a:r>
                    </a:p>
                  </a:txBody>
                  <a:tcPr marL="95250" marR="95250" marT="95250" marB="95250" anchor="ctr"/>
                </a:tc>
                <a:tc>
                  <a:txBody>
                    <a:bodyPr/>
                    <a:lstStyle/>
                    <a:p>
                      <a:pPr algn="ctr"/>
                      <a:r>
                        <a:rPr lang="en-US" dirty="0">
                          <a:solidFill>
                            <a:schemeClr val="tx1"/>
                          </a:solidFill>
                          <a:effectLst/>
                        </a:rPr>
                        <a:t>1995</a:t>
                      </a:r>
                    </a:p>
                  </a:txBody>
                  <a:tcPr marL="95250" marR="95250" marT="95250" marB="95250" anchor="ctr"/>
                </a:tc>
                <a:extLst>
                  <a:ext uri="{0D108BD9-81ED-4DB2-BD59-A6C34878D82A}">
                    <a16:rowId xmlns:a16="http://schemas.microsoft.com/office/drawing/2014/main" val="514232215"/>
                  </a:ext>
                </a:extLst>
              </a:tr>
              <a:tr h="370840">
                <a:tc>
                  <a:txBody>
                    <a:bodyPr/>
                    <a:lstStyle/>
                    <a:p>
                      <a:pPr algn="ctr"/>
                      <a:r>
                        <a:rPr lang="en-US">
                          <a:effectLst/>
                        </a:rPr>
                        <a:t>The first cochlear implant surgery</a:t>
                      </a:r>
                    </a:p>
                  </a:txBody>
                  <a:tcPr marL="95250" marR="95250" marT="95250" marB="95250" anchor="ctr"/>
                </a:tc>
                <a:tc>
                  <a:txBody>
                    <a:bodyPr/>
                    <a:lstStyle/>
                    <a:p>
                      <a:pPr algn="ctr"/>
                      <a:r>
                        <a:rPr lang="en-US" dirty="0">
                          <a:solidFill>
                            <a:schemeClr val="tx1"/>
                          </a:solidFill>
                          <a:effectLst/>
                        </a:rPr>
                        <a:t>1998</a:t>
                      </a:r>
                    </a:p>
                  </a:txBody>
                  <a:tcPr marL="95250" marR="95250" marT="95250" marB="95250" anchor="ctr"/>
                </a:tc>
                <a:extLst>
                  <a:ext uri="{0D108BD9-81ED-4DB2-BD59-A6C34878D82A}">
                    <a16:rowId xmlns:a16="http://schemas.microsoft.com/office/drawing/2014/main" val="3154221431"/>
                  </a:ext>
                </a:extLst>
              </a:tr>
              <a:tr h="370840">
                <a:tc>
                  <a:txBody>
                    <a:bodyPr/>
                    <a:lstStyle/>
                    <a:p>
                      <a:pPr algn="ctr"/>
                      <a:r>
                        <a:rPr lang="en-US">
                          <a:effectLst/>
                        </a:rPr>
                        <a:t>The first liver transplant</a:t>
                      </a:r>
                    </a:p>
                  </a:txBody>
                  <a:tcPr marL="95250" marR="95250" marT="95250" marB="95250" anchor="ctr"/>
                </a:tc>
                <a:tc>
                  <a:txBody>
                    <a:bodyPr/>
                    <a:lstStyle/>
                    <a:p>
                      <a:pPr algn="ctr"/>
                      <a:r>
                        <a:rPr lang="en-US" dirty="0">
                          <a:solidFill>
                            <a:schemeClr val="tx1"/>
                          </a:solidFill>
                          <a:effectLst/>
                        </a:rPr>
                        <a:t>2004</a:t>
                      </a:r>
                    </a:p>
                  </a:txBody>
                  <a:tcPr marL="95250" marR="95250" marT="95250" marB="95250" anchor="ctr"/>
                </a:tc>
                <a:extLst>
                  <a:ext uri="{0D108BD9-81ED-4DB2-BD59-A6C34878D82A}">
                    <a16:rowId xmlns:a16="http://schemas.microsoft.com/office/drawing/2014/main" val="3536662680"/>
                  </a:ext>
                </a:extLst>
              </a:tr>
              <a:tr h="370840">
                <a:tc>
                  <a:txBody>
                    <a:bodyPr/>
                    <a:lstStyle/>
                    <a:p>
                      <a:pPr algn="ctr"/>
                      <a:r>
                        <a:rPr lang="en-US">
                          <a:effectLst/>
                        </a:rPr>
                        <a:t>First transcatheter aortic valve implantation</a:t>
                      </a:r>
                    </a:p>
                  </a:txBody>
                  <a:tcPr marL="95250" marR="95250" marT="95250" marB="95250" anchor="ctr"/>
                </a:tc>
                <a:tc>
                  <a:txBody>
                    <a:bodyPr/>
                    <a:lstStyle/>
                    <a:p>
                      <a:pPr algn="ctr"/>
                      <a:r>
                        <a:rPr lang="en-US" dirty="0">
                          <a:solidFill>
                            <a:schemeClr val="tx1"/>
                          </a:solidFill>
                          <a:effectLst/>
                        </a:rPr>
                        <a:t>2009</a:t>
                      </a:r>
                    </a:p>
                  </a:txBody>
                  <a:tcPr marL="95250" marR="95250" marT="95250" marB="95250" anchor="ctr"/>
                </a:tc>
                <a:extLst>
                  <a:ext uri="{0D108BD9-81ED-4DB2-BD59-A6C34878D82A}">
                    <a16:rowId xmlns:a16="http://schemas.microsoft.com/office/drawing/2014/main" val="184964368"/>
                  </a:ext>
                </a:extLst>
              </a:tr>
              <a:tr h="370840">
                <a:tc>
                  <a:txBody>
                    <a:bodyPr/>
                    <a:lstStyle/>
                    <a:p>
                      <a:pPr algn="ctr"/>
                      <a:r>
                        <a:rPr lang="en-US" dirty="0">
                          <a:effectLst/>
                        </a:rPr>
                        <a:t>The first operation to separate Siamese twins</a:t>
                      </a:r>
                    </a:p>
                  </a:txBody>
                  <a:tcPr marL="95250" marR="95250" marT="95250" marB="95250" anchor="ctr"/>
                </a:tc>
                <a:tc>
                  <a:txBody>
                    <a:bodyPr/>
                    <a:lstStyle/>
                    <a:p>
                      <a:pPr algn="ctr"/>
                      <a:r>
                        <a:rPr lang="en-US" dirty="0">
                          <a:solidFill>
                            <a:schemeClr val="tx1"/>
                          </a:solidFill>
                          <a:effectLst/>
                        </a:rPr>
                        <a:t>2021</a:t>
                      </a:r>
                    </a:p>
                  </a:txBody>
                  <a:tcPr marL="95250" marR="95250" marT="95250" marB="95250" anchor="ctr"/>
                </a:tc>
                <a:extLst>
                  <a:ext uri="{0D108BD9-81ED-4DB2-BD59-A6C34878D82A}">
                    <a16:rowId xmlns:a16="http://schemas.microsoft.com/office/drawing/2014/main" val="4039462674"/>
                  </a:ext>
                </a:extLst>
              </a:tr>
            </a:tbl>
          </a:graphicData>
        </a:graphic>
      </p:graphicFrame>
      <p:pic>
        <p:nvPicPr>
          <p:cNvPr id="5" name="Picture 4"/>
          <p:cNvPicPr>
            <a:picLocks noChangeAspect="1"/>
          </p:cNvPicPr>
          <p:nvPr/>
        </p:nvPicPr>
        <p:blipFill>
          <a:blip r:embed="rId2"/>
          <a:stretch>
            <a:fillRect/>
          </a:stretch>
        </p:blipFill>
        <p:spPr>
          <a:xfrm>
            <a:off x="6156176" y="4725144"/>
            <a:ext cx="2685240" cy="1819250"/>
          </a:xfrm>
          <a:prstGeom prst="rect">
            <a:avLst/>
          </a:prstGeom>
        </p:spPr>
      </p:pic>
    </p:spTree>
    <p:extLst>
      <p:ext uri="{BB962C8B-B14F-4D97-AF65-F5344CB8AC3E}">
        <p14:creationId xmlns:p14="http://schemas.microsoft.com/office/powerpoint/2010/main" val="14394993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759618"/>
          </a:xfrm>
        </p:spPr>
        <p:txBody>
          <a:bodyPr/>
          <a:lstStyle/>
          <a:p>
            <a:pPr algn="ctr"/>
            <a:r>
              <a:rPr lang="en-GB" dirty="0" smtClean="0"/>
              <a:t>Health Policy in Jordan</a:t>
            </a:r>
            <a:endParaRPr lang="en-GB" dirty="0"/>
          </a:p>
        </p:txBody>
      </p:sp>
      <p:sp>
        <p:nvSpPr>
          <p:cNvPr id="3" name="Content Placeholder 2"/>
          <p:cNvSpPr>
            <a:spLocks noGrp="1"/>
          </p:cNvSpPr>
          <p:nvPr>
            <p:ph idx="1"/>
          </p:nvPr>
        </p:nvSpPr>
        <p:spPr>
          <a:xfrm>
            <a:off x="628650" y="1484784"/>
            <a:ext cx="7886700" cy="4968552"/>
          </a:xfrm>
        </p:spPr>
        <p:txBody>
          <a:bodyPr>
            <a:normAutofit/>
          </a:bodyPr>
          <a:lstStyle/>
          <a:p>
            <a:r>
              <a:rPr lang="en-GB" dirty="0" smtClean="0">
                <a:effectLst>
                  <a:outerShdw blurRad="38100" dist="38100" dir="2700000" algn="tl">
                    <a:srgbClr val="000000">
                      <a:alpha val="43137"/>
                    </a:srgbClr>
                  </a:outerShdw>
                </a:effectLst>
              </a:rPr>
              <a:t>The general health policy in Jordan is being formulated by the High Health Council (HHC).</a:t>
            </a:r>
          </a:p>
          <a:p>
            <a:r>
              <a:rPr lang="en-GB" dirty="0" smtClean="0">
                <a:effectLst>
                  <a:outerShdw blurRad="38100" dist="38100" dir="2700000" algn="tl">
                    <a:srgbClr val="000000">
                      <a:alpha val="43137"/>
                    </a:srgbClr>
                  </a:outerShdw>
                </a:effectLst>
              </a:rPr>
              <a:t>HHC set The National Strategy for Health Sector in Jordan(NSHS) for the years 2015-2019 in which it endorses </a:t>
            </a:r>
            <a:r>
              <a:rPr lang="en-GB" u="sng" dirty="0" smtClean="0">
                <a:solidFill>
                  <a:srgbClr val="FF0000"/>
                </a:solidFill>
                <a:effectLst>
                  <a:outerShdw blurRad="38100" dist="38100" dir="2700000" algn="tl">
                    <a:srgbClr val="000000">
                      <a:alpha val="43137"/>
                    </a:srgbClr>
                  </a:outerShdw>
                </a:effectLst>
              </a:rPr>
              <a:t>four</a:t>
            </a:r>
            <a:r>
              <a:rPr lang="en-GB" dirty="0" smtClean="0">
                <a:effectLst>
                  <a:outerShdw blurRad="38100" dist="38100" dir="2700000" algn="tl">
                    <a:srgbClr val="000000">
                      <a:alpha val="43137"/>
                    </a:srgbClr>
                  </a:outerShdw>
                </a:effectLst>
              </a:rPr>
              <a:t> main strategic objectives:</a:t>
            </a:r>
            <a:endParaRPr lang="en-GB" dirty="0" smtClean="0"/>
          </a:p>
          <a:p>
            <a:pPr marL="624078" indent="-514350">
              <a:buFont typeface="+mj-lt"/>
              <a:buAutoNum type="arabicPeriod"/>
            </a:pPr>
            <a:r>
              <a:rPr lang="en-GB" dirty="0" smtClean="0"/>
              <a:t>Good governance and policy environment that enhances the performance of health system</a:t>
            </a:r>
          </a:p>
          <a:p>
            <a:pPr marL="624078" indent="-514350">
              <a:buFont typeface="+mj-lt"/>
              <a:buAutoNum type="arabicPeriod"/>
            </a:pPr>
            <a:r>
              <a:rPr lang="en-GB" dirty="0" smtClean="0"/>
              <a:t>Provision of integrated </a:t>
            </a:r>
            <a:r>
              <a:rPr lang="en-GB" u="sng" dirty="0" smtClean="0">
                <a:effectLst>
                  <a:outerShdw blurRad="38100" dist="38100" dir="2700000" algn="tl">
                    <a:srgbClr val="000000">
                      <a:alpha val="43137"/>
                    </a:srgbClr>
                  </a:outerShdw>
                </a:effectLst>
              </a:rPr>
              <a:t>citizen- </a:t>
            </a:r>
            <a:r>
              <a:rPr lang="en-GB" u="sng" dirty="0" err="1" smtClean="0">
                <a:effectLst>
                  <a:outerShdw blurRad="38100" dist="38100" dir="2700000" algn="tl">
                    <a:srgbClr val="000000">
                      <a:alpha val="43137"/>
                    </a:srgbClr>
                  </a:outerShdw>
                </a:effectLst>
              </a:rPr>
              <a:t>centered</a:t>
            </a:r>
            <a:r>
              <a:rPr lang="en-GB" u="sng" dirty="0" smtClean="0">
                <a:effectLst>
                  <a:outerShdw blurRad="38100" dist="38100" dir="2700000" algn="tl">
                    <a:srgbClr val="000000">
                      <a:alpha val="43137"/>
                    </a:srgbClr>
                  </a:outerShdw>
                </a:effectLst>
              </a:rPr>
              <a:t> health </a:t>
            </a:r>
            <a:r>
              <a:rPr lang="en-GB" dirty="0" smtClean="0"/>
              <a:t>services that are responsive to the growing needs</a:t>
            </a:r>
          </a:p>
          <a:p>
            <a:pPr marL="624078" indent="-514350">
              <a:buFont typeface="+mj-lt"/>
              <a:buAutoNum type="arabicPeriod"/>
            </a:pPr>
            <a:r>
              <a:rPr lang="en-GB" dirty="0" smtClean="0"/>
              <a:t>Provision of health, financial and social protection for all citizens based on fair grounds</a:t>
            </a:r>
          </a:p>
          <a:p>
            <a:pPr marL="624078" indent="-514350">
              <a:buFont typeface="+mj-lt"/>
              <a:buAutoNum type="arabicPeriod"/>
            </a:pPr>
            <a:r>
              <a:rPr lang="en-GB" dirty="0" smtClean="0"/>
              <a:t>Strengthen the national economy in the health sector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60000"/>
              <a:lumOff val="40000"/>
            </a:schemeClr>
          </a:solidFill>
          <a:ln w="57150">
            <a:solidFill>
              <a:schemeClr val="accent4"/>
            </a:solidFill>
          </a:ln>
        </p:spPr>
        <p:txBody>
          <a:bodyPr>
            <a:normAutofit/>
          </a:bodyPr>
          <a:lstStyle/>
          <a:p>
            <a:pPr algn="ctr"/>
            <a:r>
              <a:rPr lang="en-US" sz="5400" b="1" dirty="0"/>
              <a:t>What is a health system?</a:t>
            </a:r>
          </a:p>
        </p:txBody>
      </p:sp>
      <p:sp>
        <p:nvSpPr>
          <p:cNvPr id="3" name="Content Placeholder 2"/>
          <p:cNvSpPr>
            <a:spLocks noGrp="1"/>
          </p:cNvSpPr>
          <p:nvPr>
            <p:ph idx="1"/>
          </p:nvPr>
        </p:nvSpPr>
        <p:spPr>
          <a:xfrm>
            <a:off x="651530" y="1844824"/>
            <a:ext cx="7886700" cy="4351338"/>
          </a:xfrm>
        </p:spPr>
        <p:txBody>
          <a:bodyPr>
            <a:noAutofit/>
          </a:bodyPr>
          <a:lstStyle/>
          <a:p>
            <a:pPr marL="0" indent="0">
              <a:buNone/>
            </a:pPr>
            <a:r>
              <a:rPr lang="en-US" sz="4000" b="1" dirty="0" smtClean="0"/>
              <a:t>A health system </a:t>
            </a:r>
            <a:r>
              <a:rPr lang="en-GB" sz="4000" b="1" dirty="0"/>
              <a:t> is the organization of </a:t>
            </a:r>
            <a:r>
              <a:rPr lang="en-GB" sz="4000" b="1" dirty="0">
                <a:solidFill>
                  <a:srgbClr val="FF0000"/>
                </a:solidFill>
              </a:rPr>
              <a:t>people</a:t>
            </a:r>
            <a:r>
              <a:rPr lang="en-GB" sz="4000" b="1" dirty="0"/>
              <a:t>, </a:t>
            </a:r>
            <a:r>
              <a:rPr lang="en-GB" sz="4000" b="1" dirty="0">
                <a:solidFill>
                  <a:srgbClr val="FF0000"/>
                </a:solidFill>
              </a:rPr>
              <a:t>institutions, </a:t>
            </a:r>
            <a:r>
              <a:rPr lang="en-GB" sz="4000" b="1" dirty="0"/>
              <a:t>and </a:t>
            </a:r>
            <a:r>
              <a:rPr lang="en-GB" sz="4000" b="1" dirty="0">
                <a:solidFill>
                  <a:srgbClr val="FF0000"/>
                </a:solidFill>
              </a:rPr>
              <a:t>resources</a:t>
            </a:r>
            <a:r>
              <a:rPr lang="en-GB" sz="4000" b="1" dirty="0"/>
              <a:t> that deliver health care services to meet the health needs of target </a:t>
            </a:r>
            <a:r>
              <a:rPr lang="en-GB" sz="4000" b="1" dirty="0" smtClean="0"/>
              <a:t>populations.</a:t>
            </a:r>
          </a:p>
          <a:p>
            <a:pPr marL="0" indent="0">
              <a:buNone/>
            </a:pPr>
            <a:endParaRPr lang="en-US" sz="4000" b="1" dirty="0" smtClean="0"/>
          </a:p>
        </p:txBody>
      </p:sp>
    </p:spTree>
    <p:extLst>
      <p:ext uri="{BB962C8B-B14F-4D97-AF65-F5344CB8AC3E}">
        <p14:creationId xmlns:p14="http://schemas.microsoft.com/office/powerpoint/2010/main" val="26037045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03633"/>
          </a:xfrm>
          <a:solidFill>
            <a:schemeClr val="accent1"/>
          </a:solidFill>
        </p:spPr>
        <p:txBody>
          <a:bodyPr>
            <a:normAutofit fontScale="90000"/>
          </a:bodyPr>
          <a:lstStyle/>
          <a:p>
            <a:pPr algn="ctr"/>
            <a:r>
              <a:rPr lang="en-GB" b="1" dirty="0" smtClean="0">
                <a:effectLst>
                  <a:outerShdw blurRad="38100" dist="38100" dir="2700000" algn="tl">
                    <a:srgbClr val="000000">
                      <a:alpha val="43137"/>
                    </a:srgbClr>
                  </a:outerShdw>
                </a:effectLst>
              </a:rPr>
              <a:t>Challenges: </a:t>
            </a:r>
            <a:br>
              <a:rPr lang="en-GB" b="1" dirty="0" smtClean="0">
                <a:effectLst>
                  <a:outerShdw blurRad="38100" dist="38100" dir="2700000" algn="tl">
                    <a:srgbClr val="000000">
                      <a:alpha val="43137"/>
                    </a:srgbClr>
                  </a:outerShdw>
                </a:effectLst>
              </a:rPr>
            </a:br>
            <a:r>
              <a:rPr lang="en-GB" b="1" dirty="0" smtClean="0">
                <a:solidFill>
                  <a:srgbClr val="FF0000"/>
                </a:solidFill>
                <a:effectLst>
                  <a:outerShdw blurRad="38100" dist="38100" dir="2700000" algn="tl">
                    <a:srgbClr val="000000">
                      <a:alpha val="43137"/>
                    </a:srgbClr>
                  </a:outerShdw>
                </a:effectLst>
              </a:rPr>
              <a:t>1. Demographic</a:t>
            </a:r>
            <a:endParaRPr lang="en-GB"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28650" y="1481328"/>
            <a:ext cx="7886700" cy="5019506"/>
          </a:xfrm>
          <a:gradFill>
            <a:gsLst>
              <a:gs pos="0">
                <a:srgbClr val="FFFF66"/>
              </a:gs>
              <a:gs pos="100000">
                <a:schemeClr val="accent1">
                  <a:tint val="82000"/>
                </a:schemeClr>
              </a:gs>
            </a:gsLst>
            <a:lin ang="5400000" scaled="0"/>
          </a:gradFill>
        </p:spPr>
        <p:txBody>
          <a:bodyPr>
            <a:normAutofit/>
          </a:bodyPr>
          <a:lstStyle/>
          <a:p>
            <a:pPr marL="624078" indent="-514350">
              <a:buFont typeface="+mj-lt"/>
              <a:buAutoNum type="arabicPeriod"/>
            </a:pPr>
            <a:r>
              <a:rPr lang="en-GB" sz="3200" dirty="0" smtClean="0"/>
              <a:t>The high population growth rate (Fertility/mortality, forced migration)</a:t>
            </a:r>
          </a:p>
          <a:p>
            <a:pPr marL="624078" indent="-514350">
              <a:buFont typeface="+mj-lt"/>
              <a:buAutoNum type="arabicPeriod"/>
            </a:pPr>
            <a:r>
              <a:rPr lang="en-GB" sz="3200" dirty="0" smtClean="0"/>
              <a:t>High proportion of young people with the increasing rise in the proportion of elderly people</a:t>
            </a:r>
          </a:p>
          <a:p>
            <a:pPr marL="624078" indent="-514350">
              <a:buFont typeface="+mj-lt"/>
              <a:buAutoNum type="arabicPeriod"/>
            </a:pPr>
            <a:r>
              <a:rPr lang="en-GB" sz="3200" dirty="0" smtClean="0"/>
              <a:t>The large and unplanned population growth in the urban areas and the imbalance in population distribution between the governorates of the Kingdom	</a:t>
            </a:r>
          </a:p>
          <a:p>
            <a:pPr marL="624078" indent="-514350">
              <a:buFont typeface="+mj-lt"/>
              <a:buAutoNum type="arabicPeriod"/>
            </a:pPr>
            <a:endParaRPr lang="en-GB" sz="3200" dirty="0" smtClean="0"/>
          </a:p>
          <a:p>
            <a:endParaRPr lang="en-GB" sz="3200"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Challenges/Epidemiological</a:t>
            </a:r>
            <a:endParaRPr lang="en-GB" dirty="0"/>
          </a:p>
        </p:txBody>
      </p:sp>
      <p:sp>
        <p:nvSpPr>
          <p:cNvPr id="2" name="Content Placeholder 1"/>
          <p:cNvSpPr>
            <a:spLocks noGrp="1"/>
          </p:cNvSpPr>
          <p:nvPr>
            <p:ph idx="1"/>
          </p:nvPr>
        </p:nvSpPr>
        <p:spPr>
          <a:xfrm>
            <a:off x="628650" y="1556792"/>
            <a:ext cx="7886700" cy="4620171"/>
          </a:xfrm>
          <a:gradFill>
            <a:gsLst>
              <a:gs pos="0">
                <a:srgbClr val="FFFF66"/>
              </a:gs>
              <a:gs pos="100000">
                <a:schemeClr val="accent1">
                  <a:tint val="82000"/>
                </a:schemeClr>
              </a:gs>
            </a:gsLst>
            <a:lin ang="5400000" scaled="0"/>
          </a:gradFill>
        </p:spPr>
        <p:txBody>
          <a:bodyPr>
            <a:normAutofit/>
          </a:bodyPr>
          <a:lstStyle/>
          <a:p>
            <a:pPr marL="624078" indent="-514350">
              <a:buNone/>
            </a:pPr>
            <a:r>
              <a:rPr lang="en-GB" sz="3200" b="1" dirty="0">
                <a:effectLst>
                  <a:outerShdw blurRad="38100" dist="38100" dir="2700000" algn="tl">
                    <a:srgbClr val="C0C0C0"/>
                  </a:outerShdw>
                </a:effectLst>
                <a:cs typeface="Arial" pitchFamily="34" charset="0"/>
              </a:rPr>
              <a:t>1.  The epidemiologic transition</a:t>
            </a:r>
          </a:p>
          <a:p>
            <a:r>
              <a:rPr lang="en-GB" sz="3200" dirty="0" smtClean="0"/>
              <a:t>Increased rates of chronic disease and the difficulty of controlling the causes and risk factors </a:t>
            </a:r>
          </a:p>
          <a:p>
            <a:r>
              <a:rPr lang="en-GB" sz="3200" dirty="0" smtClean="0"/>
              <a:t> Increased risk of Pandemics &amp; Emerging diseases </a:t>
            </a:r>
          </a:p>
          <a:p>
            <a:pPr marL="624078" indent="-514350">
              <a:buNone/>
            </a:pPr>
            <a:r>
              <a:rPr lang="en-US" sz="3200" b="1" dirty="0">
                <a:effectLst>
                  <a:outerShdw blurRad="38100" dist="38100" dir="2700000" algn="tl">
                    <a:srgbClr val="C0C0C0"/>
                  </a:outerShdw>
                </a:effectLst>
                <a:cs typeface="Arial" pitchFamily="34" charset="0"/>
              </a:rPr>
              <a:t>2. The emerging environmental health </a:t>
            </a:r>
            <a:r>
              <a:rPr lang="en-US" sz="3200" b="1" dirty="0" smtClean="0">
                <a:effectLst>
                  <a:outerShdw blurRad="38100" dist="38100" dir="2700000" algn="tl">
                    <a:srgbClr val="C0C0C0"/>
                  </a:outerShdw>
                </a:effectLst>
                <a:cs typeface="Arial" pitchFamily="34" charset="0"/>
              </a:rPr>
              <a:t>issues</a:t>
            </a:r>
            <a:endParaRPr lang="en-GB" sz="3200" b="1" dirty="0">
              <a:effectLst>
                <a:outerShdw blurRad="38100" dist="38100" dir="2700000" algn="tl">
                  <a:srgbClr val="C0C0C0"/>
                </a:outerShdw>
              </a:effectLst>
              <a:cs typeface="Arial" pitchFamily="34" charset="0"/>
            </a:endParaRPr>
          </a:p>
          <a:p>
            <a:pPr marL="624078" indent="-514350">
              <a:buNone/>
            </a:pPr>
            <a:r>
              <a:rPr lang="en-GB" sz="3200" dirty="0" smtClean="0"/>
              <a:t>Climate change and its impact on health</a:t>
            </a:r>
            <a:endParaRPr lang="en-GB" sz="3200" dirty="0"/>
          </a:p>
        </p:txBody>
      </p:sp>
      <p:sp>
        <p:nvSpPr>
          <p:cNvPr id="4" name="Title 1"/>
          <p:cNvSpPr txBox="1">
            <a:spLocks/>
          </p:cNvSpPr>
          <p:nvPr/>
        </p:nvSpPr>
        <p:spPr>
          <a:xfrm>
            <a:off x="628650" y="365127"/>
            <a:ext cx="7886700" cy="903633"/>
          </a:xfrm>
          <a:prstGeom prst="rect">
            <a:avLst/>
          </a:prstGeom>
          <a:solidFill>
            <a:schemeClr val="accent5"/>
          </a:solidFill>
        </p:spPr>
        <p:txBody>
          <a:bodyPr vert="horz" lIns="91440" tIns="45720" rIns="91440" bIns="45720" rtlCol="0" anchor="ctr">
            <a:normAutofit fontScale="90000"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GB" b="1" dirty="0" smtClean="0">
                <a:effectLst>
                  <a:outerShdw blurRad="38100" dist="38100" dir="2700000" algn="tl">
                    <a:srgbClr val="000000">
                      <a:alpha val="43137"/>
                    </a:srgbClr>
                  </a:outerShdw>
                </a:effectLst>
              </a:rPr>
              <a:t>Challenges: </a:t>
            </a:r>
            <a:br>
              <a:rPr lang="en-GB" b="1" dirty="0" smtClean="0">
                <a:effectLst>
                  <a:outerShdw blurRad="38100" dist="38100" dir="2700000" algn="tl">
                    <a:srgbClr val="000000">
                      <a:alpha val="43137"/>
                    </a:srgbClr>
                  </a:outerShdw>
                </a:effectLst>
              </a:rPr>
            </a:br>
            <a:r>
              <a:rPr lang="en-GB" b="1" dirty="0" smtClean="0">
                <a:effectLst>
                  <a:outerShdw blurRad="38100" dist="38100" dir="2700000" algn="tl">
                    <a:srgbClr val="000000">
                      <a:alpha val="43137"/>
                    </a:srgbClr>
                  </a:outerShdw>
                </a:effectLst>
              </a:rPr>
              <a:t>2. Epidemiological</a:t>
            </a:r>
            <a:endParaRPr lang="en-GB"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Challenges/Economic</a:t>
            </a:r>
            <a:endParaRPr lang="en-GB" dirty="0"/>
          </a:p>
        </p:txBody>
      </p:sp>
      <p:sp>
        <p:nvSpPr>
          <p:cNvPr id="2" name="Content Placeholder 1"/>
          <p:cNvSpPr>
            <a:spLocks noGrp="1"/>
          </p:cNvSpPr>
          <p:nvPr>
            <p:ph idx="1"/>
          </p:nvPr>
        </p:nvSpPr>
        <p:spPr>
          <a:xfrm>
            <a:off x="628650" y="1556792"/>
            <a:ext cx="7886700" cy="4896544"/>
          </a:xfrm>
          <a:gradFill>
            <a:gsLst>
              <a:gs pos="0">
                <a:srgbClr val="FFFF66"/>
              </a:gs>
              <a:gs pos="100000">
                <a:schemeClr val="accent1">
                  <a:tint val="82000"/>
                </a:schemeClr>
              </a:gs>
            </a:gsLst>
            <a:lin ang="5400000" scaled="0"/>
          </a:gradFill>
        </p:spPr>
        <p:txBody>
          <a:bodyPr>
            <a:normAutofit/>
          </a:bodyPr>
          <a:lstStyle/>
          <a:p>
            <a:pPr marL="624078" indent="-514350">
              <a:buFont typeface="+mj-lt"/>
              <a:buAutoNum type="arabicPeriod"/>
            </a:pPr>
            <a:r>
              <a:rPr lang="en-GB" sz="2400" dirty="0" smtClean="0"/>
              <a:t>The rising cost of health care, </a:t>
            </a:r>
            <a:r>
              <a:rPr lang="en-US" sz="2400" b="1" dirty="0" smtClean="0">
                <a:effectLst>
                  <a:outerShdw blurRad="38100" dist="38100" dir="2700000" algn="tl">
                    <a:srgbClr val="C0C0C0"/>
                  </a:outerShdw>
                </a:effectLst>
              </a:rPr>
              <a:t>Inefficiencies</a:t>
            </a:r>
            <a:r>
              <a:rPr lang="en-US" sz="2400" dirty="0" smtClean="0">
                <a:effectLst>
                  <a:outerShdw blurRad="38100" dist="38100" dir="2700000" algn="tl">
                    <a:srgbClr val="C0C0C0"/>
                  </a:outerShdw>
                </a:effectLst>
              </a:rPr>
              <a:t> observed in the </a:t>
            </a:r>
            <a:r>
              <a:rPr lang="en-US" sz="2400" b="1" dirty="0" smtClean="0">
                <a:effectLst>
                  <a:outerShdw blurRad="38100" dist="38100" dir="2700000" algn="tl">
                    <a:srgbClr val="C0C0C0"/>
                  </a:outerShdw>
                </a:effectLst>
              </a:rPr>
              <a:t>provision and financing of health services.</a:t>
            </a:r>
          </a:p>
          <a:p>
            <a:pPr marL="624078" indent="-514350">
              <a:buFont typeface="+mj-lt"/>
              <a:buAutoNum type="arabicPeriod"/>
            </a:pPr>
            <a:r>
              <a:rPr lang="en-GB" sz="2400" dirty="0" smtClean="0"/>
              <a:t>High debt, slow economic growth and high poverty and unemployment rates </a:t>
            </a:r>
          </a:p>
          <a:p>
            <a:pPr marL="624078" indent="-514350">
              <a:buFont typeface="+mj-lt"/>
              <a:buAutoNum type="arabicPeriod"/>
            </a:pPr>
            <a:r>
              <a:rPr lang="en-GB" sz="2400" dirty="0" smtClean="0"/>
              <a:t> Scarcity of financial resources allocated to health care, including the current expenditures in the public sector</a:t>
            </a:r>
          </a:p>
          <a:p>
            <a:pPr marL="624078" indent="-514350">
              <a:buFont typeface="+mj-lt"/>
              <a:buAutoNum type="arabicPeriod"/>
            </a:pPr>
            <a:r>
              <a:rPr lang="en-GB" sz="2400" dirty="0" smtClean="0"/>
              <a:t>Migration of health competencies </a:t>
            </a:r>
          </a:p>
          <a:p>
            <a:pPr marL="624078" indent="-514350">
              <a:buFont typeface="+mj-lt"/>
              <a:buAutoNum type="arabicPeriod"/>
            </a:pPr>
            <a:r>
              <a:rPr lang="en-GB" sz="2400" dirty="0" smtClean="0"/>
              <a:t>High direct-of-pocket health spending, particularly on drugs </a:t>
            </a:r>
          </a:p>
          <a:p>
            <a:pPr marL="624078" indent="-514350">
              <a:buFont typeface="+mj-lt"/>
              <a:buAutoNum type="arabicPeriod"/>
            </a:pPr>
            <a:r>
              <a:rPr lang="en-GB" sz="2400" dirty="0" smtClean="0"/>
              <a:t>The growing expectations of people (effective and accessible care). </a:t>
            </a:r>
          </a:p>
        </p:txBody>
      </p:sp>
      <p:sp>
        <p:nvSpPr>
          <p:cNvPr id="4" name="Title 1"/>
          <p:cNvSpPr txBox="1">
            <a:spLocks/>
          </p:cNvSpPr>
          <p:nvPr/>
        </p:nvSpPr>
        <p:spPr>
          <a:xfrm>
            <a:off x="632026" y="359446"/>
            <a:ext cx="7886700" cy="903633"/>
          </a:xfrm>
          <a:prstGeom prst="rect">
            <a:avLst/>
          </a:prstGeom>
          <a:solidFill>
            <a:schemeClr val="accent5"/>
          </a:solidFill>
        </p:spPr>
        <p:txBody>
          <a:bodyPr vert="horz" lIns="91440" tIns="45720" rIns="91440" bIns="45720" rtlCol="0" anchor="ctr">
            <a:normAutofit fontScale="90000"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GB" b="1" dirty="0" smtClean="0">
                <a:effectLst>
                  <a:outerShdw blurRad="38100" dist="38100" dir="2700000" algn="tl">
                    <a:srgbClr val="000000">
                      <a:alpha val="43137"/>
                    </a:srgbClr>
                  </a:outerShdw>
                </a:effectLst>
              </a:rPr>
              <a:t>Challenges: </a:t>
            </a:r>
            <a:br>
              <a:rPr lang="en-GB" b="1" dirty="0" smtClean="0">
                <a:effectLst>
                  <a:outerShdw blurRad="38100" dist="38100" dir="2700000" algn="tl">
                    <a:srgbClr val="000000">
                      <a:alpha val="43137"/>
                    </a:srgbClr>
                  </a:outerShdw>
                </a:effectLst>
              </a:rPr>
            </a:br>
            <a:r>
              <a:rPr lang="en-GB" b="1" dirty="0" smtClean="0">
                <a:effectLst>
                  <a:outerShdw blurRad="38100" dist="38100" dir="2700000" algn="tl">
                    <a:srgbClr val="000000">
                      <a:alpha val="43137"/>
                    </a:srgbClr>
                  </a:outerShdw>
                </a:effectLst>
              </a:rPr>
              <a:t>3. Economic</a:t>
            </a:r>
            <a:endParaRPr lang="en-GB"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defRPr/>
            </a:pPr>
            <a:r>
              <a:rPr lang="en-US" b="1" dirty="0" smtClean="0">
                <a:solidFill>
                  <a:srgbClr val="CC0066"/>
                </a:solidFill>
                <a:effectLst>
                  <a:outerShdw blurRad="38100" dist="38100" dir="2700000" algn="tl">
                    <a:srgbClr val="C0C0C0"/>
                  </a:outerShdw>
                </a:effectLst>
              </a:rPr>
              <a:t>Challenges/Administrative</a:t>
            </a:r>
            <a:endParaRPr lang="ar-EG" dirty="0"/>
          </a:p>
        </p:txBody>
      </p:sp>
      <p:sp>
        <p:nvSpPr>
          <p:cNvPr id="3" name="Content Placeholder 2"/>
          <p:cNvSpPr>
            <a:spLocks noGrp="1"/>
          </p:cNvSpPr>
          <p:nvPr>
            <p:ph idx="1"/>
          </p:nvPr>
        </p:nvSpPr>
        <p:spPr>
          <a:xfrm>
            <a:off x="628650" y="1556792"/>
            <a:ext cx="8191822" cy="4620171"/>
          </a:xfrm>
          <a:gradFill>
            <a:gsLst>
              <a:gs pos="0">
                <a:srgbClr val="FFFF66"/>
              </a:gs>
              <a:gs pos="100000">
                <a:schemeClr val="accent1">
                  <a:tint val="82000"/>
                </a:schemeClr>
              </a:gs>
            </a:gsLst>
            <a:lin ang="5400000" scaled="0"/>
          </a:gradFill>
        </p:spPr>
        <p:txBody>
          <a:bodyPr>
            <a:normAutofit fontScale="77500" lnSpcReduction="20000"/>
          </a:bodyPr>
          <a:lstStyle/>
          <a:p>
            <a:pPr marL="742950" indent="-742950" algn="l" rtl="0" eaLnBrk="1" fontAlgn="auto" hangingPunct="1">
              <a:spcAft>
                <a:spcPts val="0"/>
              </a:spcAft>
              <a:buFont typeface="+mj-lt"/>
              <a:buAutoNum type="arabicPeriod"/>
              <a:defRPr/>
            </a:pPr>
            <a:r>
              <a:rPr lang="en-US" sz="4000" dirty="0" smtClean="0"/>
              <a:t>Inadequate coordination between the public sector and the increasingly significant private sector</a:t>
            </a:r>
          </a:p>
          <a:p>
            <a:pPr marL="742950" indent="-742950" algn="l" rtl="0" eaLnBrk="1" fontAlgn="auto" hangingPunct="1">
              <a:spcAft>
                <a:spcPts val="0"/>
              </a:spcAft>
              <a:buFont typeface="+mj-lt"/>
              <a:buAutoNum type="arabicPeriod"/>
              <a:defRPr/>
            </a:pPr>
            <a:r>
              <a:rPr lang="en-GB" sz="4000" dirty="0" smtClean="0"/>
              <a:t>Quick changes in senior positions leading to a change in the order of national priorities </a:t>
            </a:r>
          </a:p>
          <a:p>
            <a:pPr marL="742950" indent="-742950" algn="l" rtl="0" eaLnBrk="1" fontAlgn="auto" hangingPunct="1">
              <a:spcAft>
                <a:spcPts val="0"/>
              </a:spcAft>
              <a:buFont typeface="+mj-lt"/>
              <a:buAutoNum type="arabicPeriod"/>
              <a:defRPr/>
            </a:pPr>
            <a:r>
              <a:rPr lang="en-GB" sz="4000" dirty="0" smtClean="0"/>
              <a:t> The absence of the role of the Higher Health Council in the formulation of health education policy </a:t>
            </a:r>
          </a:p>
          <a:p>
            <a:pPr marL="742950" indent="-742950" algn="l" rtl="0" eaLnBrk="1" fontAlgn="auto" hangingPunct="1">
              <a:spcAft>
                <a:spcPts val="0"/>
              </a:spcAft>
              <a:buFont typeface="+mj-lt"/>
              <a:buAutoNum type="arabicPeriod"/>
              <a:defRPr/>
            </a:pPr>
            <a:r>
              <a:rPr lang="en-GB" sz="4000" dirty="0" smtClean="0"/>
              <a:t>Slow enactment of the legislations </a:t>
            </a:r>
          </a:p>
          <a:p>
            <a:pPr marL="742950" indent="-742950" algn="l" rtl="0" eaLnBrk="1" fontAlgn="auto" hangingPunct="1">
              <a:spcAft>
                <a:spcPts val="0"/>
              </a:spcAft>
              <a:buFont typeface="+mj-lt"/>
              <a:buAutoNum type="arabicPeriod"/>
              <a:defRPr/>
            </a:pPr>
            <a:r>
              <a:rPr lang="en-GB" sz="4000" dirty="0" smtClean="0"/>
              <a:t> Acceleration in technological development in general and in medical technology in particular </a:t>
            </a:r>
          </a:p>
        </p:txBody>
      </p:sp>
      <p:sp>
        <p:nvSpPr>
          <p:cNvPr id="4" name="Title 1"/>
          <p:cNvSpPr txBox="1">
            <a:spLocks/>
          </p:cNvSpPr>
          <p:nvPr/>
        </p:nvSpPr>
        <p:spPr>
          <a:xfrm>
            <a:off x="632026" y="359446"/>
            <a:ext cx="7886700" cy="903633"/>
          </a:xfrm>
          <a:prstGeom prst="rect">
            <a:avLst/>
          </a:prstGeom>
          <a:solidFill>
            <a:schemeClr val="accent5"/>
          </a:solidFill>
        </p:spPr>
        <p:txBody>
          <a:bodyPr vert="horz" lIns="91440" tIns="45720" rIns="91440" bIns="45720" rtlCol="0" anchor="ctr">
            <a:normAutofit fontScale="90000"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GB" b="1" dirty="0" smtClean="0">
                <a:effectLst>
                  <a:outerShdw blurRad="38100" dist="38100" dir="2700000" algn="tl">
                    <a:srgbClr val="000000">
                      <a:alpha val="43137"/>
                    </a:srgbClr>
                  </a:outerShdw>
                </a:effectLst>
              </a:rPr>
              <a:t>Challenges: </a:t>
            </a:r>
            <a:br>
              <a:rPr lang="en-GB" b="1" dirty="0" smtClean="0">
                <a:effectLst>
                  <a:outerShdw blurRad="38100" dist="38100" dir="2700000" algn="tl">
                    <a:srgbClr val="000000">
                      <a:alpha val="43137"/>
                    </a:srgbClr>
                  </a:outerShdw>
                </a:effectLst>
              </a:rPr>
            </a:br>
            <a:r>
              <a:rPr lang="en-GB" b="1" dirty="0" smtClean="0">
                <a:effectLst>
                  <a:outerShdw blurRad="38100" dist="38100" dir="2700000" algn="tl">
                    <a:srgbClr val="000000">
                      <a:alpha val="43137"/>
                    </a:srgbClr>
                  </a:outerShdw>
                </a:effectLst>
              </a:rPr>
              <a:t>4. Administrative</a:t>
            </a:r>
            <a:endParaRPr lang="en-GB" b="1" dirty="0">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55576" y="404664"/>
            <a:ext cx="7886700" cy="864096"/>
          </a:xfrm>
        </p:spPr>
        <p:txBody>
          <a:bodyPr>
            <a:normAutofit fontScale="90000"/>
          </a:bodyPr>
          <a:lstStyle/>
          <a:p>
            <a:pPr algn="ctr"/>
            <a:r>
              <a:rPr lang="ar-JO" sz="4900" b="1" dirty="0" smtClean="0">
                <a:effectLst>
                  <a:outerShdw blurRad="38100" dist="38100" dir="2700000" algn="tl">
                    <a:srgbClr val="000000">
                      <a:alpha val="43137"/>
                    </a:srgbClr>
                  </a:outerShdw>
                </a:effectLst>
              </a:rPr>
              <a:t/>
            </a:r>
            <a:br>
              <a:rPr lang="ar-JO" sz="4900" b="1" dirty="0" smtClean="0">
                <a:effectLst>
                  <a:outerShdw blurRad="38100" dist="38100" dir="2700000" algn="tl">
                    <a:srgbClr val="000000">
                      <a:alpha val="43137"/>
                    </a:srgbClr>
                  </a:outerShdw>
                </a:effectLst>
              </a:rPr>
            </a:br>
            <a:r>
              <a:rPr lang="en-GB" sz="4900" b="1" dirty="0" smtClean="0">
                <a:effectLst>
                  <a:outerShdw blurRad="38100" dist="38100" dir="2700000" algn="tl">
                    <a:srgbClr val="000000">
                      <a:alpha val="43137"/>
                    </a:srgbClr>
                  </a:outerShdw>
                </a:effectLst>
              </a:rPr>
              <a:t>Thank </a:t>
            </a:r>
            <a:r>
              <a:rPr lang="en-GB" sz="4900" b="1" dirty="0">
                <a:effectLst>
                  <a:outerShdw blurRad="38100" dist="38100" dir="2700000" algn="tl">
                    <a:srgbClr val="000000">
                      <a:alpha val="43137"/>
                    </a:srgbClr>
                  </a:outerShdw>
                </a:effectLst>
              </a:rPr>
              <a:t>You</a:t>
            </a:r>
            <a:r>
              <a:rPr lang="en-GB" sz="3600" dirty="0">
                <a:effectLst>
                  <a:outerShdw blurRad="38100" dist="38100" dir="2700000" algn="tl">
                    <a:srgbClr val="000000">
                      <a:alpha val="43137"/>
                    </a:srgbClr>
                  </a:outerShdw>
                </a:effectLst>
              </a:rPr>
              <a:t/>
            </a:r>
            <a:br>
              <a:rPr lang="en-GB" sz="3600" dirty="0">
                <a:effectLst>
                  <a:outerShdw blurRad="38100" dist="38100" dir="2700000" algn="tl">
                    <a:srgbClr val="000000">
                      <a:alpha val="43137"/>
                    </a:srgbClr>
                  </a:outerShdw>
                </a:effectLst>
              </a:rPr>
            </a:br>
            <a:endParaRPr lang="en-GB" dirty="0"/>
          </a:p>
        </p:txBody>
      </p:sp>
      <p:sp>
        <p:nvSpPr>
          <p:cNvPr id="2" name="Content Placeholder 1"/>
          <p:cNvSpPr>
            <a:spLocks noGrp="1"/>
          </p:cNvSpPr>
          <p:nvPr>
            <p:ph idx="1"/>
          </p:nvPr>
        </p:nvSpPr>
        <p:spPr/>
        <p:txBody>
          <a:bodyPr>
            <a:normAutofit/>
          </a:bodyPr>
          <a:lstStyle/>
          <a:p>
            <a:pPr algn="ctr"/>
            <a:endParaRPr lang="en-GB" sz="4000" dirty="0">
              <a:effectLst>
                <a:outerShdw blurRad="38100" dist="38100" dir="2700000" algn="tl">
                  <a:srgbClr val="000000">
                    <a:alpha val="43137"/>
                  </a:srgbClr>
                </a:outerShdw>
              </a:effectLst>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24801" b="21650"/>
          <a:stretch/>
        </p:blipFill>
        <p:spPr>
          <a:xfrm>
            <a:off x="1350554" y="1700808"/>
            <a:ext cx="6696744" cy="437864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6" name="Title 1"/>
          <p:cNvSpPr txBox="1">
            <a:spLocks/>
          </p:cNvSpPr>
          <p:nvPr/>
        </p:nvSpPr>
        <p:spPr>
          <a:xfrm>
            <a:off x="251520" y="365126"/>
            <a:ext cx="8568952" cy="1325563"/>
          </a:xfrm>
          <a:prstGeom prst="rect">
            <a:avLst/>
          </a:prstGeom>
          <a:solidFill>
            <a:schemeClr val="accent3"/>
          </a:solidFill>
          <a:ln w="38100">
            <a:solidFill>
              <a:schemeClr val="tx1"/>
            </a:solidFill>
          </a:ln>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000" b="1" dirty="0" smtClean="0"/>
              <a:t>The six building blocks of a health system: </a:t>
            </a:r>
            <a:endParaRPr lang="en-US" sz="4000" b="1" dirty="0"/>
          </a:p>
        </p:txBody>
      </p:sp>
      <p:pic>
        <p:nvPicPr>
          <p:cNvPr id="7" name="Picture 6"/>
          <p:cNvPicPr>
            <a:picLocks noChangeAspect="1"/>
          </p:cNvPicPr>
          <p:nvPr/>
        </p:nvPicPr>
        <p:blipFill rotWithShape="1">
          <a:blip r:embed="rId2"/>
          <a:srcRect l="40591" t="41141" r="22329" b="26375"/>
          <a:stretch/>
        </p:blipFill>
        <p:spPr>
          <a:xfrm>
            <a:off x="154732" y="1825625"/>
            <a:ext cx="8834536" cy="4351338"/>
          </a:xfrm>
          <a:prstGeom prst="rect">
            <a:avLst/>
          </a:prstGeom>
        </p:spPr>
      </p:pic>
    </p:spTree>
    <p:extLst>
      <p:ext uri="{BB962C8B-B14F-4D97-AF65-F5344CB8AC3E}">
        <p14:creationId xmlns:p14="http://schemas.microsoft.com/office/powerpoint/2010/main" val="8307653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1520" y="365126"/>
            <a:ext cx="8568952" cy="1325563"/>
          </a:xfrm>
          <a:solidFill>
            <a:schemeClr val="accent3"/>
          </a:solidFill>
          <a:ln w="38100">
            <a:solidFill>
              <a:schemeClr val="tx1"/>
            </a:solidFill>
          </a:ln>
        </p:spPr>
        <p:txBody>
          <a:bodyPr>
            <a:normAutofit/>
          </a:bodyPr>
          <a:lstStyle/>
          <a:p>
            <a:pPr algn="ctr"/>
            <a:r>
              <a:rPr lang="en-US" sz="4000" b="1" dirty="0"/>
              <a:t>The six building blocks of a health system: </a:t>
            </a:r>
          </a:p>
        </p:txBody>
      </p:sp>
      <p:sp>
        <p:nvSpPr>
          <p:cNvPr id="3" name="Content Placeholder 2"/>
          <p:cNvSpPr>
            <a:spLocks noGrp="1"/>
          </p:cNvSpPr>
          <p:nvPr>
            <p:ph idx="1"/>
          </p:nvPr>
        </p:nvSpPr>
        <p:spPr>
          <a:xfrm>
            <a:off x="251520" y="1825624"/>
            <a:ext cx="8568952" cy="4915743"/>
          </a:xfrm>
        </p:spPr>
        <p:txBody>
          <a:bodyPr>
            <a:normAutofit fontScale="77500" lnSpcReduction="20000"/>
          </a:bodyPr>
          <a:lstStyle/>
          <a:p>
            <a:pPr marL="0" indent="0">
              <a:buNone/>
            </a:pPr>
            <a:r>
              <a:rPr lang="en-GB" sz="2900" b="1" u="sng" dirty="0" smtClean="0"/>
              <a:t>1. Health service Delivery</a:t>
            </a:r>
          </a:p>
          <a:p>
            <a:pPr marL="0" indent="0">
              <a:buNone/>
            </a:pPr>
            <a:r>
              <a:rPr lang="en-US" dirty="0" smtClean="0"/>
              <a:t>Effective</a:t>
            </a:r>
            <a:r>
              <a:rPr lang="en-US" dirty="0"/>
              <a:t>, safe, quality personal and non-personal health interventions to those who need them, when and where needed, with minimum waste of resources. </a:t>
            </a:r>
            <a:endParaRPr lang="en-GB" dirty="0"/>
          </a:p>
          <a:p>
            <a:pPr marL="0" indent="0">
              <a:buNone/>
            </a:pPr>
            <a:r>
              <a:rPr lang="en-GB" sz="2900" b="1" u="sng" dirty="0"/>
              <a:t>2. Health </a:t>
            </a:r>
            <a:r>
              <a:rPr lang="en-GB" sz="2900" b="1" u="sng" dirty="0" smtClean="0"/>
              <a:t>Human resources</a:t>
            </a:r>
            <a:endParaRPr lang="en-GB" sz="2900" b="1" u="sng" dirty="0"/>
          </a:p>
          <a:p>
            <a:pPr marL="0" indent="0">
              <a:buNone/>
            </a:pPr>
            <a:r>
              <a:rPr lang="en-US" dirty="0" smtClean="0"/>
              <a:t>There </a:t>
            </a:r>
            <a:r>
              <a:rPr lang="en-US" dirty="0"/>
              <a:t>are </a:t>
            </a:r>
            <a:r>
              <a:rPr lang="en-US" dirty="0">
                <a:solidFill>
                  <a:srgbClr val="FF0000"/>
                </a:solidFill>
              </a:rPr>
              <a:t>sufficient numbers </a:t>
            </a:r>
            <a:r>
              <a:rPr lang="en-US" dirty="0"/>
              <a:t>and mix of staff, </a:t>
            </a:r>
            <a:r>
              <a:rPr lang="en-US" dirty="0">
                <a:solidFill>
                  <a:srgbClr val="FF0000"/>
                </a:solidFill>
              </a:rPr>
              <a:t>fairly distributed; they are competent, responsive and productive. </a:t>
            </a:r>
            <a:endParaRPr lang="en-GB" dirty="0">
              <a:solidFill>
                <a:srgbClr val="FF0000"/>
              </a:solidFill>
            </a:endParaRPr>
          </a:p>
          <a:p>
            <a:pPr marL="0" indent="0">
              <a:buNone/>
            </a:pPr>
            <a:r>
              <a:rPr lang="en-GB" sz="2900" b="1" u="sng" dirty="0"/>
              <a:t>3. Health Information system</a:t>
            </a:r>
          </a:p>
          <a:p>
            <a:pPr marL="0" indent="0">
              <a:buNone/>
            </a:pPr>
            <a:r>
              <a:rPr lang="en-US" dirty="0" smtClean="0"/>
              <a:t>The </a:t>
            </a:r>
            <a:r>
              <a:rPr lang="en-US" dirty="0"/>
              <a:t>production, analysis, dissemination and use of </a:t>
            </a:r>
            <a:r>
              <a:rPr lang="en-US" dirty="0">
                <a:solidFill>
                  <a:srgbClr val="FF0000"/>
                </a:solidFill>
              </a:rPr>
              <a:t>reliable and timely information </a:t>
            </a:r>
            <a:r>
              <a:rPr lang="en-US" dirty="0"/>
              <a:t>on health determinants, health systems performance and health status</a:t>
            </a:r>
            <a:endParaRPr lang="en-GB" dirty="0"/>
          </a:p>
          <a:p>
            <a:pPr marL="0" indent="0">
              <a:buNone/>
            </a:pPr>
            <a:r>
              <a:rPr lang="en-GB" sz="2900" b="1" u="sng" dirty="0"/>
              <a:t>4. Medical Products, </a:t>
            </a:r>
            <a:r>
              <a:rPr lang="en-GB" sz="2900" b="1" u="sng" dirty="0" smtClean="0"/>
              <a:t>and </a:t>
            </a:r>
            <a:r>
              <a:rPr lang="en-GB" sz="2900" b="1" u="sng" dirty="0"/>
              <a:t>Technologies</a:t>
            </a:r>
          </a:p>
          <a:p>
            <a:pPr marL="0" indent="0">
              <a:buNone/>
            </a:pPr>
            <a:r>
              <a:rPr lang="en-US" dirty="0" smtClean="0"/>
              <a:t>Equitable </a:t>
            </a:r>
            <a:r>
              <a:rPr lang="en-US" dirty="0"/>
              <a:t>access to </a:t>
            </a:r>
            <a:r>
              <a:rPr lang="en-US" i="1" dirty="0"/>
              <a:t>essential</a:t>
            </a:r>
            <a:r>
              <a:rPr lang="en-US" dirty="0"/>
              <a:t> medical products, </a:t>
            </a:r>
            <a:r>
              <a:rPr lang="en-US" dirty="0" smtClean="0"/>
              <a:t>vaccines </a:t>
            </a:r>
            <a:r>
              <a:rPr lang="en-US" dirty="0"/>
              <a:t>and technologies of assured quality, safety, efficacy and cost-effectiveness, and their scientifically sound and cost-effective use. </a:t>
            </a:r>
            <a:endParaRPr lang="en-GB" dirty="0"/>
          </a:p>
          <a:p>
            <a:pPr marL="0" indent="0">
              <a:buNone/>
            </a:pPr>
            <a:r>
              <a:rPr lang="en-GB" sz="2900" b="1" u="sng" dirty="0"/>
              <a:t>5. Health Financing</a:t>
            </a:r>
          </a:p>
          <a:p>
            <a:pPr marL="0" indent="0">
              <a:buNone/>
            </a:pPr>
            <a:r>
              <a:rPr lang="en-US" dirty="0" smtClean="0">
                <a:solidFill>
                  <a:srgbClr val="FF0000"/>
                </a:solidFill>
              </a:rPr>
              <a:t>Adequate </a:t>
            </a:r>
            <a:r>
              <a:rPr lang="en-US" dirty="0">
                <a:solidFill>
                  <a:srgbClr val="FF0000"/>
                </a:solidFill>
              </a:rPr>
              <a:t>funds </a:t>
            </a:r>
            <a:r>
              <a:rPr lang="en-US" dirty="0"/>
              <a:t>for health, in ways that ensure people can use needed services, and are protected from financial catastrophe or impoverishment associated with having to pay for them. </a:t>
            </a:r>
            <a:endParaRPr lang="en-GB" dirty="0"/>
          </a:p>
          <a:p>
            <a:pPr marL="0" indent="0">
              <a:buNone/>
            </a:pPr>
            <a:r>
              <a:rPr lang="en-GB" sz="2900" b="1" u="sng" dirty="0"/>
              <a:t>6. Leadership and Governance</a:t>
            </a:r>
            <a:endParaRPr lang="en-US" sz="2900" b="1" u="sng" dirty="0"/>
          </a:p>
          <a:p>
            <a:pPr marL="0" indent="0">
              <a:buNone/>
            </a:pPr>
            <a:r>
              <a:rPr lang="en-GB" dirty="0" smtClean="0"/>
              <a:t>Guidance </a:t>
            </a:r>
            <a:r>
              <a:rPr lang="en-GB" dirty="0"/>
              <a:t>of the whole system, health sector policies; </a:t>
            </a:r>
            <a:r>
              <a:rPr lang="en-GB" dirty="0" smtClean="0"/>
              <a:t>coordination; and </a:t>
            </a:r>
            <a:r>
              <a:rPr lang="en-GB" dirty="0"/>
              <a:t>regulation</a:t>
            </a:r>
            <a:endParaRPr lang="en-US" dirty="0"/>
          </a:p>
        </p:txBody>
      </p:sp>
    </p:spTree>
    <p:extLst>
      <p:ext uri="{BB962C8B-B14F-4D97-AF65-F5344CB8AC3E}">
        <p14:creationId xmlns:p14="http://schemas.microsoft.com/office/powerpoint/2010/main" val="11569612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3" name="Rectangle 6"/>
          <p:cNvSpPr>
            <a:spLocks noChangeArrowheads="1"/>
          </p:cNvSpPr>
          <p:nvPr/>
        </p:nvSpPr>
        <p:spPr bwMode="auto">
          <a:xfrm>
            <a:off x="60286" y="5615519"/>
            <a:ext cx="8727834" cy="646331"/>
          </a:xfrm>
          <a:prstGeom prst="rect">
            <a:avLst/>
          </a:prstGeom>
          <a:solidFill>
            <a:schemeClr val="accent4">
              <a:lumMod val="20000"/>
              <a:lumOff val="80000"/>
            </a:schemeClr>
          </a:solidFill>
          <a:ln w="9525">
            <a:solidFill>
              <a:schemeClr val="tx1"/>
            </a:solidFill>
            <a:prstDash val="sysDash"/>
            <a:miter lim="800000"/>
            <a:headEnd/>
            <a:tailEnd/>
          </a:ln>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dirty="0">
                <a:latin typeface="Garamond" panose="02020404030301010803" pitchFamily="18" charset="0"/>
              </a:rPr>
              <a:t>Population :  </a:t>
            </a:r>
            <a:r>
              <a:rPr lang="en-US" altLang="en-US" b="1" dirty="0">
                <a:solidFill>
                  <a:srgbClr val="FF0000"/>
                </a:solidFill>
                <a:latin typeface="Garamond" panose="02020404030301010803" pitchFamily="18" charset="0"/>
              </a:rPr>
              <a:t>34.3%  </a:t>
            </a:r>
            <a:r>
              <a:rPr lang="en-US" altLang="en-US" b="1" dirty="0">
                <a:solidFill>
                  <a:srgbClr val="0000CC"/>
                </a:solidFill>
                <a:latin typeface="Garamond" panose="02020404030301010803" pitchFamily="18" charset="0"/>
              </a:rPr>
              <a:t>&lt; 14 years      </a:t>
            </a:r>
            <a:r>
              <a:rPr lang="en-US" altLang="en-US" b="1" dirty="0">
                <a:solidFill>
                  <a:srgbClr val="FF0000"/>
                </a:solidFill>
                <a:latin typeface="Garamond" panose="02020404030301010803" pitchFamily="18" charset="0"/>
              </a:rPr>
              <a:t>62%</a:t>
            </a:r>
            <a:r>
              <a:rPr lang="en-US" altLang="en-US" b="1" dirty="0">
                <a:latin typeface="Garamond" panose="02020404030301010803" pitchFamily="18" charset="0"/>
              </a:rPr>
              <a:t>  </a:t>
            </a:r>
            <a:r>
              <a:rPr lang="en-US" altLang="en-US" b="1" dirty="0">
                <a:solidFill>
                  <a:srgbClr val="0000CC"/>
                </a:solidFill>
                <a:latin typeface="Garamond" panose="02020404030301010803" pitchFamily="18" charset="0"/>
              </a:rPr>
              <a:t>at the age 15-64 years  and  </a:t>
            </a:r>
            <a:r>
              <a:rPr lang="en-US" altLang="en-US" b="1" dirty="0" smtClean="0">
                <a:solidFill>
                  <a:srgbClr val="FF0000"/>
                </a:solidFill>
                <a:latin typeface="Garamond" panose="02020404030301010803" pitchFamily="18" charset="0"/>
              </a:rPr>
              <a:t>3.7% </a:t>
            </a:r>
            <a:r>
              <a:rPr lang="en-US" altLang="en-US" b="1" dirty="0">
                <a:solidFill>
                  <a:srgbClr val="0000CC"/>
                </a:solidFill>
                <a:latin typeface="Garamond" panose="02020404030301010803" pitchFamily="18" charset="0"/>
              </a:rPr>
              <a:t>≥  65 </a:t>
            </a:r>
            <a:r>
              <a:rPr lang="en-US" altLang="en-US" b="1" dirty="0" smtClean="0">
                <a:solidFill>
                  <a:srgbClr val="0000CC"/>
                </a:solidFill>
                <a:latin typeface="Garamond" panose="02020404030301010803" pitchFamily="18" charset="0"/>
              </a:rPr>
              <a:t>years</a:t>
            </a:r>
          </a:p>
          <a:p>
            <a:pPr eaLnBrk="1" hangingPunct="1"/>
            <a:endParaRPr lang="en-US" altLang="en-US" b="1" dirty="0">
              <a:solidFill>
                <a:srgbClr val="0000CC"/>
              </a:solidFill>
              <a:latin typeface="Garamond" panose="02020404030301010803" pitchFamily="18" charset="0"/>
            </a:endParaRPr>
          </a:p>
        </p:txBody>
      </p:sp>
      <p:pic>
        <p:nvPicPr>
          <p:cNvPr id="11" name="Picture 4" descr="j-flag[1]"/>
          <p:cNvPicPr>
            <a:picLocks noChangeAspect="1" noChangeArrowheads="1" noCrop="1"/>
          </p:cNvPicPr>
          <p:nvPr/>
        </p:nvPicPr>
        <p:blipFill>
          <a:blip r:embed="rId3" cstate="print"/>
          <a:srcRect/>
          <a:stretch>
            <a:fillRect/>
          </a:stretch>
        </p:blipFill>
        <p:spPr bwMode="auto">
          <a:xfrm>
            <a:off x="4650571" y="826870"/>
            <a:ext cx="1649621" cy="824810"/>
          </a:xfrm>
          <a:prstGeom prst="rect">
            <a:avLst/>
          </a:prstGeom>
          <a:solidFill>
            <a:srgbClr val="FFFFFF">
              <a:shade val="85000"/>
            </a:srgbClr>
          </a:solidFill>
          <a:ln w="88900" cap="sq">
            <a:solidFill>
              <a:srgbClr val="FFFFFF"/>
            </a:solidFill>
            <a:miter lim="800000"/>
          </a:ln>
          <a:effectLst>
            <a:outerShdw blurRad="50800" dist="38100" algn="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
        <p:nvSpPr>
          <p:cNvPr id="128009" name="Rectangle 9"/>
          <p:cNvSpPr>
            <a:spLocks noChangeArrowheads="1"/>
          </p:cNvSpPr>
          <p:nvPr/>
        </p:nvSpPr>
        <p:spPr bwMode="auto">
          <a:xfrm>
            <a:off x="544535" y="2660309"/>
            <a:ext cx="5581914" cy="461665"/>
          </a:xfrm>
          <a:prstGeom prst="rect">
            <a:avLst/>
          </a:prstGeom>
          <a:solidFill>
            <a:schemeClr val="accent6">
              <a:lumMod val="40000"/>
              <a:lumOff val="60000"/>
            </a:schemeClr>
          </a:solidFill>
          <a:ln>
            <a:noFill/>
          </a:ln>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en-US" altLang="en-US" sz="2400" b="1" dirty="0">
                <a:latin typeface="Garamond" panose="02020404030301010803" pitchFamily="18" charset="0"/>
              </a:rPr>
              <a:t> Jordan is a Middle Income </a:t>
            </a:r>
            <a:r>
              <a:rPr lang="en-US" altLang="en-US" sz="2400" b="1" dirty="0" smtClean="0">
                <a:latin typeface="Garamond" panose="02020404030301010803" pitchFamily="18" charset="0"/>
              </a:rPr>
              <a:t>country (WB)</a:t>
            </a:r>
            <a:endParaRPr lang="ar-JO" altLang="en-US" sz="2400" b="1" dirty="0">
              <a:latin typeface="Garamond" panose="02020404030301010803" pitchFamily="18" charset="0"/>
            </a:endParaRPr>
          </a:p>
        </p:txBody>
      </p:sp>
      <p:sp>
        <p:nvSpPr>
          <p:cNvPr id="128010" name="Rectangle 3"/>
          <p:cNvSpPr>
            <a:spLocks noChangeArrowheads="1"/>
          </p:cNvSpPr>
          <p:nvPr/>
        </p:nvSpPr>
        <p:spPr bwMode="auto">
          <a:xfrm>
            <a:off x="179512" y="3148041"/>
            <a:ext cx="8727835" cy="2246769"/>
          </a:xfrm>
          <a:prstGeom prst="rect">
            <a:avLst/>
          </a:prstGeom>
          <a:solidFill>
            <a:schemeClr val="accent3">
              <a:lumMod val="20000"/>
              <a:lumOff val="80000"/>
            </a:schemeClr>
          </a:solidFill>
          <a:ln>
            <a:noFill/>
          </a:ln>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altLang="ar-JO" sz="2000" b="1" dirty="0">
                <a:solidFill>
                  <a:srgbClr val="000000"/>
                </a:solidFill>
                <a:latin typeface="Garamond" panose="02020404030301010803" pitchFamily="18" charset="0"/>
                <a:cs typeface="+mn-cs"/>
              </a:rPr>
              <a:t>T</a:t>
            </a:r>
            <a:r>
              <a:rPr lang="en-US" altLang="ar-JO" sz="2000" b="1" dirty="0" smtClean="0">
                <a:solidFill>
                  <a:srgbClr val="000000"/>
                </a:solidFill>
                <a:latin typeface="Garamond" panose="02020404030301010803" pitchFamily="18" charset="0"/>
                <a:cs typeface="+mn-cs"/>
              </a:rPr>
              <a:t>otal </a:t>
            </a:r>
            <a:r>
              <a:rPr lang="en-US" altLang="ar-JO" sz="2000" b="1" dirty="0">
                <a:solidFill>
                  <a:srgbClr val="000000"/>
                </a:solidFill>
                <a:latin typeface="Garamond" panose="02020404030301010803" pitchFamily="18" charset="0"/>
                <a:cs typeface="+mn-cs"/>
              </a:rPr>
              <a:t>population of </a:t>
            </a:r>
            <a:r>
              <a:rPr lang="en-US" altLang="ar-JO" sz="2000" b="1" dirty="0" smtClean="0">
                <a:solidFill>
                  <a:srgbClr val="FF0000"/>
                </a:solidFill>
                <a:latin typeface="Garamond" panose="02020404030301010803" pitchFamily="18" charset="0"/>
                <a:cs typeface="+mn-cs"/>
              </a:rPr>
              <a:t>11 Millions </a:t>
            </a:r>
            <a:r>
              <a:rPr lang="en-US" altLang="ar-JO" sz="2000" b="1" dirty="0" smtClean="0">
                <a:solidFill>
                  <a:srgbClr val="000000"/>
                </a:solidFill>
                <a:latin typeface="Garamond" panose="02020404030301010803" pitchFamily="18" charset="0"/>
                <a:cs typeface="+mn-cs"/>
              </a:rPr>
              <a:t>(2021) ,</a:t>
            </a:r>
            <a:r>
              <a:rPr lang="fr-FR" altLang="ar-JO" sz="2000" b="1" dirty="0" smtClean="0">
                <a:solidFill>
                  <a:srgbClr val="000000"/>
                </a:solidFill>
                <a:latin typeface="Garamond" panose="02020404030301010803" pitchFamily="18" charset="0"/>
                <a:cs typeface="+mn-cs"/>
              </a:rPr>
              <a:t>(</a:t>
            </a:r>
            <a:r>
              <a:rPr lang="fr-FR" altLang="ar-JO" sz="2000" b="1" dirty="0">
                <a:solidFill>
                  <a:srgbClr val="FF0000"/>
                </a:solidFill>
                <a:latin typeface="Garamond" panose="02020404030301010803" pitchFamily="18" charset="0"/>
                <a:cs typeface="+mn-cs"/>
              </a:rPr>
              <a:t>48.5% </a:t>
            </a:r>
            <a:r>
              <a:rPr lang="fr-FR" altLang="ar-JO" sz="2000" b="1" dirty="0" err="1">
                <a:solidFill>
                  <a:srgbClr val="FF0000"/>
                </a:solidFill>
                <a:latin typeface="Garamond" panose="02020404030301010803" pitchFamily="18" charset="0"/>
                <a:cs typeface="+mn-cs"/>
              </a:rPr>
              <a:t>F</a:t>
            </a:r>
            <a:r>
              <a:rPr lang="fr-FR" altLang="ar-JO" sz="2000" b="1" dirty="0" err="1" smtClean="0">
                <a:solidFill>
                  <a:srgbClr val="FF0000"/>
                </a:solidFill>
                <a:latin typeface="Garamond" panose="02020404030301010803" pitchFamily="18" charset="0"/>
                <a:cs typeface="+mn-cs"/>
              </a:rPr>
              <a:t>emales</a:t>
            </a:r>
            <a:r>
              <a:rPr lang="fr-FR" altLang="ar-JO" sz="2000" b="1" dirty="0">
                <a:solidFill>
                  <a:srgbClr val="FF0000"/>
                </a:solidFill>
                <a:latin typeface="Garamond" panose="02020404030301010803" pitchFamily="18" charset="0"/>
                <a:cs typeface="+mn-cs"/>
              </a:rPr>
              <a:t>, 51.5% </a:t>
            </a:r>
            <a:r>
              <a:rPr lang="fr-FR" altLang="ar-JO" sz="2000" b="1" dirty="0" smtClean="0">
                <a:solidFill>
                  <a:srgbClr val="FF0000"/>
                </a:solidFill>
                <a:latin typeface="Garamond" panose="02020404030301010803" pitchFamily="18" charset="0"/>
                <a:cs typeface="+mn-cs"/>
              </a:rPr>
              <a:t>Males</a:t>
            </a:r>
            <a:r>
              <a:rPr lang="fr-FR" altLang="ar-JO" sz="2000" b="1" dirty="0" smtClean="0">
                <a:solidFill>
                  <a:srgbClr val="000000"/>
                </a:solidFill>
                <a:latin typeface="Garamond" panose="02020404030301010803" pitchFamily="18" charset="0"/>
                <a:cs typeface="+mn-cs"/>
              </a:rPr>
              <a:t>). </a:t>
            </a:r>
            <a:r>
              <a:rPr lang="fr-FR" altLang="ar-JO" sz="2000" b="1" dirty="0" smtClean="0">
                <a:solidFill>
                  <a:srgbClr val="FF0000"/>
                </a:solidFill>
                <a:latin typeface="Garamond" panose="02020404030301010803" pitchFamily="18" charset="0"/>
                <a:cs typeface="+mn-cs"/>
              </a:rPr>
              <a:t>30% are not </a:t>
            </a:r>
            <a:r>
              <a:rPr lang="fr-FR" altLang="ar-JO" sz="2000" b="1" dirty="0" err="1" smtClean="0">
                <a:solidFill>
                  <a:srgbClr val="FF0000"/>
                </a:solidFill>
                <a:latin typeface="Garamond" panose="02020404030301010803" pitchFamily="18" charset="0"/>
                <a:cs typeface="+mn-cs"/>
              </a:rPr>
              <a:t>Jordanian</a:t>
            </a:r>
            <a:r>
              <a:rPr lang="fr-FR" altLang="ar-JO" sz="2000" b="1" dirty="0" smtClean="0">
                <a:solidFill>
                  <a:srgbClr val="FF0000"/>
                </a:solidFill>
                <a:latin typeface="Garamond" panose="02020404030301010803" pitchFamily="18" charset="0"/>
                <a:cs typeface="+mn-cs"/>
              </a:rPr>
              <a:t>.</a:t>
            </a:r>
          </a:p>
          <a:p>
            <a:pPr algn="just"/>
            <a:r>
              <a:rPr lang="fr-FR" altLang="ar-JO" sz="2000" b="1" dirty="0" smtClean="0">
                <a:solidFill>
                  <a:srgbClr val="FF0000"/>
                </a:solidFill>
                <a:latin typeface="Garamond" panose="02020404030301010803" pitchFamily="18" charset="0"/>
                <a:cs typeface="+mn-cs"/>
              </a:rPr>
              <a:t>90.3 % </a:t>
            </a:r>
            <a:r>
              <a:rPr lang="fr-FR" altLang="ar-JO" sz="2000" b="1" dirty="0" err="1" smtClean="0">
                <a:solidFill>
                  <a:srgbClr val="FF0000"/>
                </a:solidFill>
                <a:latin typeface="Garamond" panose="02020404030301010803" pitchFamily="18" charset="0"/>
                <a:cs typeface="+mn-cs"/>
              </a:rPr>
              <a:t>Urban</a:t>
            </a:r>
            <a:r>
              <a:rPr lang="fr-FR" altLang="ar-JO" sz="2000" b="1" dirty="0" smtClean="0">
                <a:solidFill>
                  <a:srgbClr val="FF0000"/>
                </a:solidFill>
                <a:latin typeface="Garamond" panose="02020404030301010803" pitchFamily="18" charset="0"/>
                <a:cs typeface="+mn-cs"/>
              </a:rPr>
              <a:t>, 9.7% rural</a:t>
            </a:r>
            <a:r>
              <a:rPr lang="fr-FR" altLang="ar-JO" sz="2000" b="1" dirty="0" smtClean="0">
                <a:solidFill>
                  <a:srgbClr val="000000"/>
                </a:solidFill>
                <a:latin typeface="Garamond" panose="02020404030301010803" pitchFamily="18" charset="0"/>
                <a:cs typeface="+mn-cs"/>
              </a:rPr>
              <a:t>.</a:t>
            </a:r>
            <a:endParaRPr lang="en-GB" sz="2000" b="1" dirty="0">
              <a:cs typeface="+mn-cs"/>
            </a:endParaRPr>
          </a:p>
          <a:p>
            <a:r>
              <a:rPr lang="en-GB" sz="2000" b="1" dirty="0">
                <a:cs typeface="+mn-cs"/>
              </a:rPr>
              <a:t>The population is distributed among 12 governorates over three regions (North, Middle, and South).</a:t>
            </a:r>
          </a:p>
          <a:p>
            <a:pPr algn="just"/>
            <a:r>
              <a:rPr lang="en-GB" sz="2000" dirty="0"/>
              <a:t>The </a:t>
            </a:r>
            <a:r>
              <a:rPr lang="en-GB" sz="2000" dirty="0" smtClean="0"/>
              <a:t>Kingdom’s </a:t>
            </a:r>
            <a:r>
              <a:rPr lang="en-GB" sz="2000" dirty="0"/>
              <a:t>population doubled more than ten times within 55 years, with an average annual population growth rate of </a:t>
            </a:r>
            <a:r>
              <a:rPr lang="en-US" sz="2000" dirty="0" smtClean="0"/>
              <a:t>3.2 % </a:t>
            </a:r>
            <a:r>
              <a:rPr lang="en-GB" sz="2000" dirty="0" smtClean="0"/>
              <a:t>(2021).</a:t>
            </a:r>
            <a:endParaRPr lang="en-GB" sz="2000" dirty="0" smtClean="0"/>
          </a:p>
        </p:txBody>
      </p:sp>
      <p:pic>
        <p:nvPicPr>
          <p:cNvPr id="4" name="Picture 3"/>
          <p:cNvPicPr>
            <a:picLocks noChangeAspect="1"/>
          </p:cNvPicPr>
          <p:nvPr/>
        </p:nvPicPr>
        <p:blipFill rotWithShape="1">
          <a:blip r:embed="rId4"/>
          <a:srcRect l="45019" t="20469" r="23435" b="16532"/>
          <a:stretch/>
        </p:blipFill>
        <p:spPr>
          <a:xfrm>
            <a:off x="6300192" y="0"/>
            <a:ext cx="2607156" cy="2927332"/>
          </a:xfrm>
          <a:prstGeom prst="rect">
            <a:avLst/>
          </a:prstGeom>
        </p:spPr>
      </p:pic>
      <p:sp>
        <p:nvSpPr>
          <p:cNvPr id="5" name="TextBox 4"/>
          <p:cNvSpPr txBox="1"/>
          <p:nvPr/>
        </p:nvSpPr>
        <p:spPr>
          <a:xfrm>
            <a:off x="3527884" y="6426111"/>
            <a:ext cx="5544616" cy="646331"/>
          </a:xfrm>
          <a:prstGeom prst="rect">
            <a:avLst/>
          </a:prstGeom>
          <a:noFill/>
        </p:spPr>
        <p:txBody>
          <a:bodyPr wrap="square" rtlCol="0">
            <a:spAutoFit/>
          </a:bodyPr>
          <a:lstStyle/>
          <a:p>
            <a:r>
              <a:rPr lang="en-US" dirty="0">
                <a:hlinkClick r:id="rId5"/>
              </a:rPr>
              <a:t>http://dosweb.dos.gov.jo/products/jordan-in-figure2021</a:t>
            </a:r>
            <a:r>
              <a:rPr lang="en-US" dirty="0" smtClean="0">
                <a:hlinkClick r:id="rId5"/>
              </a:rPr>
              <a:t>/</a:t>
            </a:r>
            <a:endParaRPr lang="en-US" dirty="0" smtClean="0"/>
          </a:p>
          <a:p>
            <a:endParaRPr lang="en-US" dirty="0"/>
          </a:p>
        </p:txBody>
      </p:sp>
      <p:pic>
        <p:nvPicPr>
          <p:cNvPr id="6" name="Picture 5"/>
          <p:cNvPicPr>
            <a:picLocks noChangeAspect="1"/>
          </p:cNvPicPr>
          <p:nvPr/>
        </p:nvPicPr>
        <p:blipFill>
          <a:blip r:embed="rId6"/>
          <a:stretch>
            <a:fillRect/>
          </a:stretch>
        </p:blipFill>
        <p:spPr>
          <a:xfrm>
            <a:off x="413373" y="331451"/>
            <a:ext cx="4010830" cy="2264939"/>
          </a:xfrm>
          <a:prstGeom prst="rect">
            <a:avLst/>
          </a:prstGeom>
        </p:spPr>
      </p:pic>
    </p:spTree>
    <p:extLst>
      <p:ext uri="{BB962C8B-B14F-4D97-AF65-F5344CB8AC3E}">
        <p14:creationId xmlns:p14="http://schemas.microsoft.com/office/powerpoint/2010/main" val="15567081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205230"/>
            <a:ext cx="8229600" cy="778346"/>
          </a:xfrm>
        </p:spPr>
        <p:txBody>
          <a:bodyPr>
            <a:normAutofit/>
          </a:bodyPr>
          <a:lstStyle/>
          <a:p>
            <a:pPr algn="ctr">
              <a:defRPr/>
            </a:pPr>
            <a:r>
              <a:rPr lang="en-GB" b="1" u="sng" dirty="0">
                <a:solidFill>
                  <a:srgbClr val="FF0000"/>
                </a:solidFill>
                <a:effectLst/>
              </a:rPr>
              <a:t>Total </a:t>
            </a:r>
            <a:r>
              <a:rPr lang="en-GB" b="1" u="sng" dirty="0" smtClean="0">
                <a:solidFill>
                  <a:srgbClr val="FF0000"/>
                </a:solidFill>
                <a:effectLst/>
              </a:rPr>
              <a:t>Population</a:t>
            </a:r>
            <a:endParaRPr lang="en-GB" b="1" u="sng" dirty="0">
              <a:solidFill>
                <a:srgbClr val="FF0000"/>
              </a:solidFill>
              <a:effectLst/>
            </a:endParaRPr>
          </a:p>
        </p:txBody>
      </p:sp>
      <p:sp>
        <p:nvSpPr>
          <p:cNvPr id="6" name="Slide Number Placeholder 5"/>
          <p:cNvSpPr>
            <a:spLocks noGrp="1"/>
          </p:cNvSpPr>
          <p:nvPr>
            <p:ph type="sldNum" sz="quarter" idx="12"/>
          </p:nvPr>
        </p:nvSpPr>
        <p:spPr/>
        <p:txBody>
          <a:bodyPr/>
          <a:lstStyle/>
          <a:p>
            <a:fld id="{9B618960-8005-486C-9A75-10CB2AAC16F9}" type="slidenum">
              <a:rPr lang="en-US" smtClean="0"/>
              <a:pPr/>
              <a:t>7</a:t>
            </a:fld>
            <a:endParaRPr lang="en-US"/>
          </a:p>
        </p:txBody>
      </p:sp>
      <p:pic>
        <p:nvPicPr>
          <p:cNvPr id="2" name="Picture 1"/>
          <p:cNvPicPr>
            <a:picLocks noChangeAspect="1"/>
          </p:cNvPicPr>
          <p:nvPr/>
        </p:nvPicPr>
        <p:blipFill rotWithShape="1">
          <a:blip r:embed="rId2"/>
          <a:srcRect l="39486" t="35234" r="15133" b="20469"/>
          <a:stretch/>
        </p:blipFill>
        <p:spPr>
          <a:xfrm>
            <a:off x="117616" y="1268760"/>
            <a:ext cx="8918879" cy="4894506"/>
          </a:xfrm>
          <a:prstGeom prst="rect">
            <a:avLst/>
          </a:prstGeom>
        </p:spPr>
      </p:pic>
    </p:spTree>
    <p:extLst>
      <p:ext uri="{BB962C8B-B14F-4D97-AF65-F5344CB8AC3E}">
        <p14:creationId xmlns:p14="http://schemas.microsoft.com/office/powerpoint/2010/main" val="39401588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831626"/>
          </a:xfrm>
          <a:solidFill>
            <a:schemeClr val="accent5">
              <a:lumMod val="40000"/>
              <a:lumOff val="60000"/>
            </a:schemeClr>
          </a:solidFill>
        </p:spPr>
        <p:txBody>
          <a:bodyPr/>
          <a:lstStyle/>
          <a:p>
            <a:pPr algn="ctr"/>
            <a:r>
              <a:rPr lang="en-GB" b="1" dirty="0" smtClean="0"/>
              <a:t>Jordan: </a:t>
            </a:r>
            <a:r>
              <a:rPr lang="en-GB" b="1" dirty="0" smtClean="0"/>
              <a:t>Current Health Status </a:t>
            </a:r>
            <a:endParaRPr lang="en-GB" b="1" dirty="0"/>
          </a:p>
        </p:txBody>
      </p:sp>
      <p:sp>
        <p:nvSpPr>
          <p:cNvPr id="3" name="Content Placeholder 2"/>
          <p:cNvSpPr>
            <a:spLocks noGrp="1"/>
          </p:cNvSpPr>
          <p:nvPr>
            <p:ph idx="1"/>
          </p:nvPr>
        </p:nvSpPr>
        <p:spPr>
          <a:xfrm>
            <a:off x="628650" y="1412776"/>
            <a:ext cx="7886700" cy="4764187"/>
          </a:xfrm>
        </p:spPr>
        <p:txBody>
          <a:bodyPr>
            <a:normAutofit/>
          </a:bodyPr>
          <a:lstStyle/>
          <a:p>
            <a:r>
              <a:rPr lang="en-GB" sz="2800" dirty="0" smtClean="0"/>
              <a:t>Health status in Jordan is among the best in the Middle East.</a:t>
            </a:r>
          </a:p>
          <a:p>
            <a:r>
              <a:rPr lang="en-GB" sz="2800" dirty="0" smtClean="0"/>
              <a:t>Average life expectancy is </a:t>
            </a:r>
            <a:r>
              <a:rPr lang="en-GB" sz="2800" b="1" dirty="0" smtClean="0">
                <a:solidFill>
                  <a:srgbClr val="FF0000"/>
                </a:solidFill>
              </a:rPr>
              <a:t>73.3</a:t>
            </a:r>
            <a:r>
              <a:rPr lang="en-GB" sz="2800" dirty="0" smtClean="0"/>
              <a:t> </a:t>
            </a:r>
            <a:r>
              <a:rPr lang="en-GB" sz="2800" dirty="0" smtClean="0"/>
              <a:t>years,(</a:t>
            </a:r>
            <a:r>
              <a:rPr lang="en-GB" sz="2800" b="1" dirty="0" smtClean="0">
                <a:solidFill>
                  <a:srgbClr val="FF0000"/>
                </a:solidFill>
              </a:rPr>
              <a:t>72.3 for </a:t>
            </a:r>
            <a:r>
              <a:rPr lang="en-GB" sz="2800" b="1" dirty="0" smtClean="0">
                <a:solidFill>
                  <a:srgbClr val="FF0000"/>
                </a:solidFill>
              </a:rPr>
              <a:t>males and </a:t>
            </a:r>
            <a:r>
              <a:rPr lang="en-GB" sz="2800" b="1" dirty="0" smtClean="0">
                <a:solidFill>
                  <a:srgbClr val="FF0000"/>
                </a:solidFill>
              </a:rPr>
              <a:t>75.1 </a:t>
            </a:r>
            <a:r>
              <a:rPr lang="en-GB" sz="2800" b="1" dirty="0" smtClean="0">
                <a:solidFill>
                  <a:srgbClr val="FF0000"/>
                </a:solidFill>
              </a:rPr>
              <a:t>for females</a:t>
            </a:r>
            <a:r>
              <a:rPr lang="en-GB" sz="2800" dirty="0" smtClean="0"/>
              <a:t>) (</a:t>
            </a:r>
            <a:r>
              <a:rPr lang="en-GB" sz="2800" dirty="0" smtClean="0"/>
              <a:t>2021). </a:t>
            </a:r>
            <a:endParaRPr lang="en-GB" sz="2800" dirty="0" smtClean="0"/>
          </a:p>
          <a:p>
            <a:r>
              <a:rPr lang="en-GB" sz="2800" dirty="0" smtClean="0"/>
              <a:t>Infant mortality rate declined from 23 in 2009 to 17 per 1000 in </a:t>
            </a:r>
            <a:r>
              <a:rPr lang="en-GB" sz="2800" dirty="0" smtClean="0"/>
              <a:t>2021.</a:t>
            </a:r>
            <a:endParaRPr lang="en-GB" sz="2800" dirty="0" smtClean="0"/>
          </a:p>
          <a:p>
            <a:r>
              <a:rPr lang="en-GB" sz="2800" dirty="0" smtClean="0"/>
              <a:t>Maternal mortality declined from 800 per 100,000 deliveries in 1969 to 19.1 in </a:t>
            </a:r>
            <a:r>
              <a:rPr lang="en-GB" sz="2800" dirty="0" smtClean="0"/>
              <a:t>2021. </a:t>
            </a:r>
            <a:endParaRPr lang="en-GB" sz="2800" dirty="0" smtClean="0"/>
          </a:p>
          <a:p>
            <a:r>
              <a:rPr lang="en-GB" sz="2800" dirty="0" smtClean="0"/>
              <a:t>The crude birth rate is </a:t>
            </a:r>
            <a:r>
              <a:rPr lang="en-US" sz="2800" dirty="0" smtClean="0"/>
              <a:t>18</a:t>
            </a:r>
            <a:r>
              <a:rPr lang="en-GB" sz="2800" dirty="0" smtClean="0"/>
              <a:t>/1000 </a:t>
            </a:r>
            <a:r>
              <a:rPr lang="en-GB" sz="2800" dirty="0" smtClean="0"/>
              <a:t>population and the crude death rate is 6/1000 (</a:t>
            </a:r>
            <a:r>
              <a:rPr lang="en-GB" sz="2800" dirty="0" smtClean="0"/>
              <a:t>2021).</a:t>
            </a:r>
            <a:endParaRPr lang="en-GB"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additive="base">
                                        <p:cTn id="2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0">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63490" name="Text Box 7"/>
          <p:cNvSpPr txBox="1">
            <a:spLocks noChangeArrowheads="1"/>
          </p:cNvSpPr>
          <p:nvPr/>
        </p:nvSpPr>
        <p:spPr bwMode="auto">
          <a:xfrm flipH="1">
            <a:off x="4787506" y="1971676"/>
            <a:ext cx="3487340" cy="31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a:lnSpc>
                <a:spcPct val="150000"/>
              </a:lnSpc>
              <a:spcBef>
                <a:spcPct val="0"/>
              </a:spcBef>
              <a:buClrTx/>
              <a:buFontTx/>
              <a:buNone/>
            </a:pPr>
            <a:r>
              <a:rPr lang="ar-JO" altLang="en-US" sz="1350" b="1">
                <a:solidFill>
                  <a:srgbClr val="0000CC"/>
                </a:solidFill>
                <a:latin typeface="Garamond" panose="02020404030301010803" pitchFamily="18" charset="0"/>
              </a:rPr>
              <a:t> </a:t>
            </a:r>
            <a:r>
              <a:rPr lang="en-GB" altLang="en-US" sz="1350" b="1">
                <a:solidFill>
                  <a:srgbClr val="0000CC"/>
                </a:solidFill>
                <a:latin typeface="Garamond" panose="02020404030301010803" pitchFamily="18" charset="0"/>
              </a:rPr>
              <a:t> % Measles vaccination coverage</a:t>
            </a:r>
            <a:endParaRPr lang="ar-JO" altLang="en-US" sz="1350" b="1">
              <a:solidFill>
                <a:srgbClr val="0000CC"/>
              </a:solidFill>
              <a:latin typeface="Garamond" panose="02020404030301010803" pitchFamily="18" charset="0"/>
            </a:endParaRPr>
          </a:p>
        </p:txBody>
      </p:sp>
      <p:sp>
        <p:nvSpPr>
          <p:cNvPr id="63491" name="Rectangle 8"/>
          <p:cNvSpPr>
            <a:spLocks noChangeArrowheads="1"/>
          </p:cNvSpPr>
          <p:nvPr/>
        </p:nvSpPr>
        <p:spPr bwMode="auto">
          <a:xfrm flipH="1">
            <a:off x="5412583" y="2463404"/>
            <a:ext cx="1579960" cy="141684"/>
          </a:xfrm>
          <a:prstGeom prst="rect">
            <a:avLst/>
          </a:prstGeom>
          <a:solidFill>
            <a:srgbClr val="3D97AF"/>
          </a:solidFill>
          <a:ln w="9525">
            <a:solidFill>
              <a:srgbClr val="000000"/>
            </a:solidFill>
            <a:miter lim="800000"/>
            <a:headEnd/>
            <a:tailEnd/>
          </a:ln>
        </p:spPr>
        <p:txBody>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rtl="0">
              <a:spcBef>
                <a:spcPct val="0"/>
              </a:spcBef>
              <a:buClrTx/>
              <a:buFontTx/>
              <a:buNone/>
            </a:pPr>
            <a:endParaRPr lang="ar-JO" altLang="en-US" sz="900">
              <a:solidFill>
                <a:srgbClr val="000000"/>
              </a:solidFill>
              <a:latin typeface="Garamond" panose="02020404030301010803" pitchFamily="18" charset="0"/>
            </a:endParaRPr>
          </a:p>
        </p:txBody>
      </p:sp>
      <p:sp>
        <p:nvSpPr>
          <p:cNvPr id="63492" name="Rectangle 9"/>
          <p:cNvSpPr>
            <a:spLocks noChangeArrowheads="1"/>
          </p:cNvSpPr>
          <p:nvPr/>
        </p:nvSpPr>
        <p:spPr bwMode="auto">
          <a:xfrm flipH="1">
            <a:off x="5412583" y="2683669"/>
            <a:ext cx="1579960" cy="133350"/>
          </a:xfrm>
          <a:prstGeom prst="rect">
            <a:avLst/>
          </a:prstGeom>
          <a:solidFill>
            <a:srgbClr val="3D97AF"/>
          </a:solidFill>
          <a:ln w="9525">
            <a:solidFill>
              <a:srgbClr val="000000"/>
            </a:solidFill>
            <a:miter lim="800000"/>
            <a:headEnd/>
            <a:tailEnd/>
          </a:ln>
        </p:spPr>
        <p:txBody>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rtl="0">
              <a:spcBef>
                <a:spcPct val="0"/>
              </a:spcBef>
              <a:buClrTx/>
              <a:buFontTx/>
              <a:buNone/>
            </a:pPr>
            <a:endParaRPr lang="ar-JO" altLang="en-US" sz="900">
              <a:solidFill>
                <a:srgbClr val="000000"/>
              </a:solidFill>
              <a:latin typeface="Garamond" panose="02020404030301010803" pitchFamily="18" charset="0"/>
            </a:endParaRPr>
          </a:p>
        </p:txBody>
      </p:sp>
      <p:sp>
        <p:nvSpPr>
          <p:cNvPr id="63493" name="Rectangle 10"/>
          <p:cNvSpPr>
            <a:spLocks noChangeArrowheads="1"/>
          </p:cNvSpPr>
          <p:nvPr/>
        </p:nvSpPr>
        <p:spPr bwMode="auto">
          <a:xfrm flipH="1">
            <a:off x="5326858" y="2888458"/>
            <a:ext cx="1665685" cy="197644"/>
          </a:xfrm>
          <a:prstGeom prst="rect">
            <a:avLst/>
          </a:prstGeom>
          <a:solidFill>
            <a:srgbClr val="C00000"/>
          </a:solidFill>
          <a:ln w="9525">
            <a:solidFill>
              <a:srgbClr val="000000"/>
            </a:solidFill>
            <a:miter lim="800000"/>
            <a:headEnd/>
            <a:tailEnd/>
          </a:ln>
        </p:spPr>
        <p:txBody>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rtl="0">
              <a:spcBef>
                <a:spcPct val="0"/>
              </a:spcBef>
              <a:buClrTx/>
              <a:buFontTx/>
              <a:buNone/>
            </a:pPr>
            <a:endParaRPr lang="ar-JO" altLang="en-US" sz="900">
              <a:solidFill>
                <a:srgbClr val="000000"/>
              </a:solidFill>
              <a:latin typeface="Garamond" panose="02020404030301010803" pitchFamily="18" charset="0"/>
            </a:endParaRPr>
          </a:p>
        </p:txBody>
      </p:sp>
      <p:sp>
        <p:nvSpPr>
          <p:cNvPr id="63494" name="Rectangle 11"/>
          <p:cNvSpPr>
            <a:spLocks noChangeArrowheads="1"/>
          </p:cNvSpPr>
          <p:nvPr/>
        </p:nvSpPr>
        <p:spPr bwMode="auto">
          <a:xfrm flipH="1">
            <a:off x="5663803" y="3117057"/>
            <a:ext cx="1328738" cy="142875"/>
          </a:xfrm>
          <a:prstGeom prst="rect">
            <a:avLst/>
          </a:prstGeom>
          <a:solidFill>
            <a:srgbClr val="3D97AF"/>
          </a:solidFill>
          <a:ln w="9525">
            <a:solidFill>
              <a:srgbClr val="000000"/>
            </a:solidFill>
            <a:miter lim="800000"/>
            <a:headEnd/>
            <a:tailEnd/>
          </a:ln>
        </p:spPr>
        <p:txBody>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rtl="0">
              <a:spcBef>
                <a:spcPct val="0"/>
              </a:spcBef>
              <a:buClrTx/>
              <a:buFontTx/>
              <a:buNone/>
            </a:pPr>
            <a:endParaRPr lang="ar-JO" altLang="en-US" sz="900">
              <a:solidFill>
                <a:srgbClr val="000000"/>
              </a:solidFill>
              <a:latin typeface="Garamond" panose="02020404030301010803" pitchFamily="18" charset="0"/>
            </a:endParaRPr>
          </a:p>
        </p:txBody>
      </p:sp>
      <p:sp>
        <p:nvSpPr>
          <p:cNvPr id="63495" name="Rectangle 12"/>
          <p:cNvSpPr>
            <a:spLocks noChangeArrowheads="1"/>
          </p:cNvSpPr>
          <p:nvPr/>
        </p:nvSpPr>
        <p:spPr bwMode="auto">
          <a:xfrm flipH="1">
            <a:off x="5670949" y="3338513"/>
            <a:ext cx="1321594" cy="134541"/>
          </a:xfrm>
          <a:prstGeom prst="rect">
            <a:avLst/>
          </a:prstGeom>
          <a:solidFill>
            <a:srgbClr val="3D97AF"/>
          </a:solidFill>
          <a:ln w="9525">
            <a:solidFill>
              <a:srgbClr val="000000"/>
            </a:solidFill>
            <a:miter lim="800000"/>
            <a:headEnd/>
            <a:tailEnd/>
          </a:ln>
        </p:spPr>
        <p:txBody>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rtl="0">
              <a:spcBef>
                <a:spcPct val="0"/>
              </a:spcBef>
              <a:buClrTx/>
              <a:buFontTx/>
              <a:buNone/>
            </a:pPr>
            <a:endParaRPr lang="ar-JO" altLang="en-US" sz="900">
              <a:solidFill>
                <a:srgbClr val="000000"/>
              </a:solidFill>
              <a:latin typeface="Garamond" panose="02020404030301010803" pitchFamily="18" charset="0"/>
            </a:endParaRPr>
          </a:p>
        </p:txBody>
      </p:sp>
      <p:sp>
        <p:nvSpPr>
          <p:cNvPr id="63496" name="Rectangle 13"/>
          <p:cNvSpPr>
            <a:spLocks noChangeArrowheads="1"/>
          </p:cNvSpPr>
          <p:nvPr/>
        </p:nvSpPr>
        <p:spPr bwMode="auto">
          <a:xfrm flipH="1">
            <a:off x="6020992" y="3551635"/>
            <a:ext cx="971550" cy="141684"/>
          </a:xfrm>
          <a:prstGeom prst="rect">
            <a:avLst/>
          </a:prstGeom>
          <a:solidFill>
            <a:srgbClr val="3D97AF"/>
          </a:solidFill>
          <a:ln w="9525">
            <a:solidFill>
              <a:srgbClr val="000000"/>
            </a:solidFill>
            <a:miter lim="800000"/>
            <a:headEnd/>
            <a:tailEnd/>
          </a:ln>
        </p:spPr>
        <p:txBody>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rtl="0">
              <a:spcBef>
                <a:spcPct val="0"/>
              </a:spcBef>
              <a:buClrTx/>
              <a:buFontTx/>
              <a:buNone/>
            </a:pPr>
            <a:endParaRPr lang="ar-JO" altLang="en-US" sz="900">
              <a:solidFill>
                <a:srgbClr val="000000"/>
              </a:solidFill>
              <a:latin typeface="Garamond" panose="02020404030301010803" pitchFamily="18" charset="0"/>
            </a:endParaRPr>
          </a:p>
        </p:txBody>
      </p:sp>
      <p:sp>
        <p:nvSpPr>
          <p:cNvPr id="63497" name="Line 14"/>
          <p:cNvSpPr>
            <a:spLocks noChangeShapeType="1"/>
          </p:cNvSpPr>
          <p:nvPr/>
        </p:nvSpPr>
        <p:spPr bwMode="auto">
          <a:xfrm flipH="1">
            <a:off x="6991350" y="2427685"/>
            <a:ext cx="1191" cy="130849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63498" name="Rectangle 15"/>
          <p:cNvSpPr>
            <a:spLocks noChangeArrowheads="1"/>
          </p:cNvSpPr>
          <p:nvPr/>
        </p:nvSpPr>
        <p:spPr bwMode="auto">
          <a:xfrm>
            <a:off x="5171745" y="2458642"/>
            <a:ext cx="15068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a:spcBef>
                <a:spcPct val="0"/>
              </a:spcBef>
              <a:buClrTx/>
              <a:buFontTx/>
              <a:buNone/>
            </a:pPr>
            <a:r>
              <a:rPr lang="ar-JO" altLang="en-US" sz="1050" b="1">
                <a:solidFill>
                  <a:srgbClr val="000000"/>
                </a:solidFill>
                <a:latin typeface="Garamond" panose="02020404030301010803" pitchFamily="18" charset="0"/>
              </a:rPr>
              <a:t>97</a:t>
            </a:r>
            <a:endParaRPr lang="en-US" altLang="en-US" sz="1050" b="1">
              <a:solidFill>
                <a:srgbClr val="000000"/>
              </a:solidFill>
              <a:latin typeface="Garamond" panose="02020404030301010803" pitchFamily="18" charset="0"/>
            </a:endParaRPr>
          </a:p>
        </p:txBody>
      </p:sp>
      <p:sp>
        <p:nvSpPr>
          <p:cNvPr id="63499" name="Rectangle 16"/>
          <p:cNvSpPr>
            <a:spLocks noChangeArrowheads="1"/>
          </p:cNvSpPr>
          <p:nvPr/>
        </p:nvSpPr>
        <p:spPr bwMode="auto">
          <a:xfrm>
            <a:off x="5203891" y="2684860"/>
            <a:ext cx="15068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a:spcBef>
                <a:spcPct val="0"/>
              </a:spcBef>
              <a:buClrTx/>
              <a:buFontTx/>
              <a:buNone/>
            </a:pPr>
            <a:r>
              <a:rPr lang="ar-JO" altLang="en-US" sz="1050" b="1">
                <a:solidFill>
                  <a:srgbClr val="000000"/>
                </a:solidFill>
                <a:latin typeface="Garamond" panose="02020404030301010803" pitchFamily="18" charset="0"/>
              </a:rPr>
              <a:t>97</a:t>
            </a:r>
            <a:endParaRPr lang="en-US" altLang="en-US" sz="1050" b="1">
              <a:solidFill>
                <a:srgbClr val="000000"/>
              </a:solidFill>
              <a:latin typeface="Garamond" panose="02020404030301010803" pitchFamily="18" charset="0"/>
            </a:endParaRPr>
          </a:p>
        </p:txBody>
      </p:sp>
      <p:sp>
        <p:nvSpPr>
          <p:cNvPr id="63500" name="Rectangle 17"/>
          <p:cNvSpPr>
            <a:spLocks noChangeArrowheads="1"/>
          </p:cNvSpPr>
          <p:nvPr/>
        </p:nvSpPr>
        <p:spPr bwMode="auto">
          <a:xfrm>
            <a:off x="5067564" y="2905126"/>
            <a:ext cx="15068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a:spcBef>
                <a:spcPct val="0"/>
              </a:spcBef>
              <a:buClrTx/>
              <a:buFontTx/>
              <a:buNone/>
            </a:pPr>
            <a:r>
              <a:rPr lang="ar-JO" altLang="en-US" sz="1050" b="1">
                <a:solidFill>
                  <a:srgbClr val="FF0000"/>
                </a:solidFill>
                <a:latin typeface="Garamond" panose="02020404030301010803" pitchFamily="18" charset="0"/>
              </a:rPr>
              <a:t>98</a:t>
            </a:r>
            <a:endParaRPr lang="en-US" altLang="en-US" sz="1050" b="1">
              <a:solidFill>
                <a:srgbClr val="FF0000"/>
              </a:solidFill>
              <a:latin typeface="Garamond" panose="02020404030301010803" pitchFamily="18" charset="0"/>
            </a:endParaRPr>
          </a:p>
        </p:txBody>
      </p:sp>
      <p:sp>
        <p:nvSpPr>
          <p:cNvPr id="63501" name="Rectangle 18"/>
          <p:cNvSpPr>
            <a:spLocks noChangeArrowheads="1"/>
          </p:cNvSpPr>
          <p:nvPr/>
        </p:nvSpPr>
        <p:spPr bwMode="auto">
          <a:xfrm>
            <a:off x="5424752" y="3121819"/>
            <a:ext cx="15068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a:spcBef>
                <a:spcPct val="0"/>
              </a:spcBef>
              <a:buClrTx/>
              <a:buFontTx/>
              <a:buNone/>
            </a:pPr>
            <a:r>
              <a:rPr lang="ar-JO" altLang="en-US" sz="1050" b="1">
                <a:solidFill>
                  <a:srgbClr val="000000"/>
                </a:solidFill>
                <a:latin typeface="Garamond" panose="02020404030301010803" pitchFamily="18" charset="0"/>
              </a:rPr>
              <a:t>92</a:t>
            </a:r>
            <a:endParaRPr lang="en-US" altLang="en-US" sz="1050" b="1">
              <a:solidFill>
                <a:srgbClr val="000000"/>
              </a:solidFill>
              <a:latin typeface="Garamond" panose="02020404030301010803" pitchFamily="18" charset="0"/>
            </a:endParaRPr>
          </a:p>
        </p:txBody>
      </p:sp>
      <p:sp>
        <p:nvSpPr>
          <p:cNvPr id="63502" name="Rectangle 19"/>
          <p:cNvSpPr>
            <a:spLocks noChangeArrowheads="1"/>
          </p:cNvSpPr>
          <p:nvPr/>
        </p:nvSpPr>
        <p:spPr bwMode="auto">
          <a:xfrm>
            <a:off x="5418799" y="3330179"/>
            <a:ext cx="15068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a:spcBef>
                <a:spcPct val="0"/>
              </a:spcBef>
              <a:buClrTx/>
              <a:buFontTx/>
              <a:buNone/>
            </a:pPr>
            <a:r>
              <a:rPr lang="ar-JO" altLang="en-US" sz="1050" b="1">
                <a:solidFill>
                  <a:srgbClr val="000000"/>
                </a:solidFill>
                <a:latin typeface="Garamond" panose="02020404030301010803" pitchFamily="18" charset="0"/>
              </a:rPr>
              <a:t>92</a:t>
            </a:r>
            <a:endParaRPr lang="en-US" altLang="en-US" sz="1050" b="1">
              <a:solidFill>
                <a:srgbClr val="000000"/>
              </a:solidFill>
              <a:latin typeface="Garamond" panose="02020404030301010803" pitchFamily="18" charset="0"/>
            </a:endParaRPr>
          </a:p>
        </p:txBody>
      </p:sp>
      <p:sp>
        <p:nvSpPr>
          <p:cNvPr id="63503" name="Rectangle 20"/>
          <p:cNvSpPr>
            <a:spLocks noChangeArrowheads="1"/>
          </p:cNvSpPr>
          <p:nvPr/>
        </p:nvSpPr>
        <p:spPr bwMode="auto">
          <a:xfrm>
            <a:off x="5764676" y="3540919"/>
            <a:ext cx="15068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a:spcBef>
                <a:spcPct val="0"/>
              </a:spcBef>
              <a:buClrTx/>
              <a:buFontTx/>
              <a:buNone/>
            </a:pPr>
            <a:r>
              <a:rPr lang="ar-JO" altLang="en-US" sz="1050" b="1">
                <a:solidFill>
                  <a:srgbClr val="000000"/>
                </a:solidFill>
                <a:latin typeface="Garamond" panose="02020404030301010803" pitchFamily="18" charset="0"/>
              </a:rPr>
              <a:t>83</a:t>
            </a:r>
            <a:endParaRPr lang="en-US" altLang="en-US" sz="1050" b="1">
              <a:solidFill>
                <a:srgbClr val="000000"/>
              </a:solidFill>
              <a:latin typeface="Garamond" panose="02020404030301010803" pitchFamily="18" charset="0"/>
            </a:endParaRPr>
          </a:p>
        </p:txBody>
      </p:sp>
      <p:sp>
        <p:nvSpPr>
          <p:cNvPr id="63504" name="Rectangle 21"/>
          <p:cNvSpPr>
            <a:spLocks noChangeArrowheads="1"/>
          </p:cNvSpPr>
          <p:nvPr/>
        </p:nvSpPr>
        <p:spPr bwMode="auto">
          <a:xfrm flipH="1">
            <a:off x="7041358" y="2458642"/>
            <a:ext cx="660437"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l">
              <a:spcBef>
                <a:spcPct val="0"/>
              </a:spcBef>
              <a:buClrTx/>
              <a:buFontTx/>
              <a:buNone/>
            </a:pPr>
            <a:r>
              <a:rPr lang="en-GB" altLang="en-US" sz="1050">
                <a:solidFill>
                  <a:srgbClr val="000000"/>
                </a:solidFill>
                <a:latin typeface="Garamond" panose="02020404030301010803" pitchFamily="18" charset="0"/>
              </a:rPr>
              <a:t>Saudi Arabia</a:t>
            </a:r>
            <a:endParaRPr lang="en-US" altLang="en-US" sz="1050">
              <a:solidFill>
                <a:srgbClr val="000000"/>
              </a:solidFill>
              <a:latin typeface="Garamond" panose="02020404030301010803" pitchFamily="18" charset="0"/>
            </a:endParaRPr>
          </a:p>
        </p:txBody>
      </p:sp>
      <p:sp>
        <p:nvSpPr>
          <p:cNvPr id="63505" name="Rectangle 22"/>
          <p:cNvSpPr>
            <a:spLocks noChangeArrowheads="1"/>
          </p:cNvSpPr>
          <p:nvPr/>
        </p:nvSpPr>
        <p:spPr bwMode="auto">
          <a:xfrm flipH="1">
            <a:off x="7074695" y="2684860"/>
            <a:ext cx="275717"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l">
              <a:spcBef>
                <a:spcPct val="0"/>
              </a:spcBef>
              <a:buClrTx/>
              <a:buFontTx/>
              <a:buNone/>
            </a:pPr>
            <a:r>
              <a:rPr lang="en-GB" altLang="en-US" sz="1050">
                <a:solidFill>
                  <a:srgbClr val="000000"/>
                </a:solidFill>
                <a:latin typeface="Garamond" panose="02020404030301010803" pitchFamily="18" charset="0"/>
              </a:rPr>
              <a:t>UAE</a:t>
            </a:r>
            <a:endParaRPr lang="en-US" altLang="en-US" sz="1050">
              <a:solidFill>
                <a:srgbClr val="000000"/>
              </a:solidFill>
              <a:latin typeface="Garamond" panose="02020404030301010803" pitchFamily="18" charset="0"/>
            </a:endParaRPr>
          </a:p>
        </p:txBody>
      </p:sp>
      <p:sp>
        <p:nvSpPr>
          <p:cNvPr id="63506" name="Rectangle 24"/>
          <p:cNvSpPr>
            <a:spLocks noChangeArrowheads="1"/>
          </p:cNvSpPr>
          <p:nvPr/>
        </p:nvSpPr>
        <p:spPr bwMode="auto">
          <a:xfrm flipH="1">
            <a:off x="7044929" y="2905126"/>
            <a:ext cx="37991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l">
              <a:spcBef>
                <a:spcPct val="0"/>
              </a:spcBef>
              <a:buClrTx/>
              <a:buFontTx/>
              <a:buNone/>
            </a:pPr>
            <a:r>
              <a:rPr lang="en-GB" altLang="en-US" sz="1050" b="1">
                <a:solidFill>
                  <a:srgbClr val="FF0000"/>
                </a:solidFill>
                <a:latin typeface="Garamond" panose="02020404030301010803" pitchFamily="18" charset="0"/>
              </a:rPr>
              <a:t>Jordan</a:t>
            </a:r>
            <a:endParaRPr lang="en-US" altLang="en-US" sz="1050" b="1">
              <a:solidFill>
                <a:srgbClr val="FF0000"/>
              </a:solidFill>
              <a:latin typeface="Garamond" panose="02020404030301010803" pitchFamily="18" charset="0"/>
            </a:endParaRPr>
          </a:p>
        </p:txBody>
      </p:sp>
      <p:sp>
        <p:nvSpPr>
          <p:cNvPr id="63507" name="Rectangle 25"/>
          <p:cNvSpPr>
            <a:spLocks noChangeArrowheads="1"/>
          </p:cNvSpPr>
          <p:nvPr/>
        </p:nvSpPr>
        <p:spPr bwMode="auto">
          <a:xfrm flipH="1">
            <a:off x="7050881" y="3125392"/>
            <a:ext cx="25167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l">
              <a:spcBef>
                <a:spcPct val="0"/>
              </a:spcBef>
              <a:buClrTx/>
              <a:buFontTx/>
              <a:buNone/>
            </a:pPr>
            <a:r>
              <a:rPr lang="en-GB" altLang="en-US" sz="1050">
                <a:solidFill>
                  <a:srgbClr val="000000"/>
                </a:solidFill>
                <a:latin typeface="Garamond" panose="02020404030301010803" pitchFamily="18" charset="0"/>
              </a:rPr>
              <a:t>USA</a:t>
            </a:r>
            <a:endParaRPr lang="en-US" altLang="en-US" sz="1050">
              <a:solidFill>
                <a:srgbClr val="000000"/>
              </a:solidFill>
              <a:latin typeface="Garamond" panose="02020404030301010803" pitchFamily="18" charset="0"/>
            </a:endParaRPr>
          </a:p>
        </p:txBody>
      </p:sp>
      <p:sp>
        <p:nvSpPr>
          <p:cNvPr id="63508" name="Rectangle 26"/>
          <p:cNvSpPr>
            <a:spLocks noChangeArrowheads="1"/>
          </p:cNvSpPr>
          <p:nvPr/>
        </p:nvSpPr>
        <p:spPr bwMode="auto">
          <a:xfrm flipH="1">
            <a:off x="7050881" y="3540921"/>
            <a:ext cx="100488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l">
              <a:spcBef>
                <a:spcPct val="0"/>
              </a:spcBef>
              <a:buClrTx/>
              <a:buFontTx/>
              <a:buNone/>
            </a:pPr>
            <a:r>
              <a:rPr lang="en-GB" altLang="en-US" sz="1050">
                <a:solidFill>
                  <a:srgbClr val="000000"/>
                </a:solidFill>
                <a:latin typeface="Garamond" panose="02020404030301010803" pitchFamily="18" charset="0"/>
              </a:rPr>
              <a:t>EMRO</a:t>
            </a:r>
            <a:endParaRPr lang="en-US" altLang="en-US" sz="1050" b="1">
              <a:solidFill>
                <a:srgbClr val="000000"/>
              </a:solidFill>
              <a:latin typeface="Garamond" panose="02020404030301010803" pitchFamily="18" charset="0"/>
            </a:endParaRPr>
          </a:p>
          <a:p>
            <a:pPr algn="l">
              <a:spcBef>
                <a:spcPct val="0"/>
              </a:spcBef>
              <a:buClrTx/>
              <a:buFontTx/>
              <a:buNone/>
            </a:pPr>
            <a:endParaRPr lang="en-US" altLang="en-US" sz="1050">
              <a:solidFill>
                <a:srgbClr val="000000"/>
              </a:solidFill>
              <a:latin typeface="Garamond" panose="02020404030301010803" pitchFamily="18" charset="0"/>
            </a:endParaRPr>
          </a:p>
        </p:txBody>
      </p:sp>
      <p:sp>
        <p:nvSpPr>
          <p:cNvPr id="63509" name="Rectangle 27"/>
          <p:cNvSpPr>
            <a:spLocks noChangeArrowheads="1"/>
          </p:cNvSpPr>
          <p:nvPr/>
        </p:nvSpPr>
        <p:spPr bwMode="auto">
          <a:xfrm flipH="1">
            <a:off x="1574006" y="2453879"/>
            <a:ext cx="1581150" cy="142875"/>
          </a:xfrm>
          <a:prstGeom prst="rect">
            <a:avLst/>
          </a:prstGeom>
          <a:solidFill>
            <a:srgbClr val="3D97AF"/>
          </a:solidFill>
          <a:ln w="9525">
            <a:solidFill>
              <a:srgbClr val="000000"/>
            </a:solidFill>
            <a:miter lim="800000"/>
            <a:headEnd/>
            <a:tailEnd/>
          </a:ln>
        </p:spPr>
        <p:txBody>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rtl="0">
              <a:spcBef>
                <a:spcPct val="0"/>
              </a:spcBef>
              <a:buClrTx/>
              <a:buFontTx/>
              <a:buNone/>
            </a:pPr>
            <a:endParaRPr lang="ar-JO" altLang="en-US" sz="900">
              <a:solidFill>
                <a:srgbClr val="000000"/>
              </a:solidFill>
              <a:latin typeface="Garamond" panose="02020404030301010803" pitchFamily="18" charset="0"/>
            </a:endParaRPr>
          </a:p>
        </p:txBody>
      </p:sp>
      <p:sp>
        <p:nvSpPr>
          <p:cNvPr id="63510" name="Rectangle 28"/>
          <p:cNvSpPr>
            <a:spLocks noChangeArrowheads="1"/>
          </p:cNvSpPr>
          <p:nvPr/>
        </p:nvSpPr>
        <p:spPr bwMode="auto">
          <a:xfrm flipH="1">
            <a:off x="1637110" y="2674144"/>
            <a:ext cx="1518047" cy="142875"/>
          </a:xfrm>
          <a:prstGeom prst="rect">
            <a:avLst/>
          </a:prstGeom>
          <a:solidFill>
            <a:srgbClr val="B72C00"/>
          </a:solidFill>
          <a:ln w="9525">
            <a:solidFill>
              <a:srgbClr val="000000"/>
            </a:solidFill>
            <a:miter lim="800000"/>
            <a:headEnd/>
            <a:tailEnd/>
          </a:ln>
        </p:spPr>
        <p:txBody>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rtl="0">
              <a:spcBef>
                <a:spcPct val="0"/>
              </a:spcBef>
              <a:buClrTx/>
              <a:buFontTx/>
              <a:buNone/>
            </a:pPr>
            <a:endParaRPr lang="ar-JO" altLang="en-US" sz="900">
              <a:solidFill>
                <a:srgbClr val="000000"/>
              </a:solidFill>
              <a:latin typeface="Garamond" panose="02020404030301010803" pitchFamily="18" charset="0"/>
            </a:endParaRPr>
          </a:p>
        </p:txBody>
      </p:sp>
      <p:sp>
        <p:nvSpPr>
          <p:cNvPr id="63511" name="Rectangle 29"/>
          <p:cNvSpPr>
            <a:spLocks noChangeArrowheads="1"/>
          </p:cNvSpPr>
          <p:nvPr/>
        </p:nvSpPr>
        <p:spPr bwMode="auto">
          <a:xfrm flipH="1">
            <a:off x="1637110" y="2895601"/>
            <a:ext cx="1518047" cy="157163"/>
          </a:xfrm>
          <a:prstGeom prst="rect">
            <a:avLst/>
          </a:prstGeom>
          <a:solidFill>
            <a:srgbClr val="3D97AF"/>
          </a:solidFill>
          <a:ln w="9525">
            <a:solidFill>
              <a:srgbClr val="000000"/>
            </a:solidFill>
            <a:miter lim="800000"/>
            <a:headEnd/>
            <a:tailEnd/>
          </a:ln>
        </p:spPr>
        <p:txBody>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rtl="0">
              <a:spcBef>
                <a:spcPct val="0"/>
              </a:spcBef>
              <a:buClrTx/>
              <a:buFontTx/>
              <a:buNone/>
            </a:pPr>
            <a:endParaRPr lang="ar-JO" altLang="en-US" sz="900">
              <a:solidFill>
                <a:srgbClr val="000000"/>
              </a:solidFill>
              <a:latin typeface="Garamond" panose="02020404030301010803" pitchFamily="18" charset="0"/>
            </a:endParaRPr>
          </a:p>
        </p:txBody>
      </p:sp>
      <p:sp>
        <p:nvSpPr>
          <p:cNvPr id="63512" name="Rectangle 30"/>
          <p:cNvSpPr>
            <a:spLocks noChangeArrowheads="1"/>
          </p:cNvSpPr>
          <p:nvPr/>
        </p:nvSpPr>
        <p:spPr bwMode="auto">
          <a:xfrm flipH="1">
            <a:off x="1684735" y="3115867"/>
            <a:ext cx="1470422" cy="144065"/>
          </a:xfrm>
          <a:prstGeom prst="rect">
            <a:avLst/>
          </a:prstGeom>
          <a:solidFill>
            <a:srgbClr val="3D97AF"/>
          </a:solidFill>
          <a:ln w="9525">
            <a:solidFill>
              <a:srgbClr val="000000"/>
            </a:solidFill>
            <a:miter lim="800000"/>
            <a:headEnd/>
            <a:tailEnd/>
          </a:ln>
        </p:spPr>
        <p:txBody>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rtl="0">
              <a:spcBef>
                <a:spcPct val="0"/>
              </a:spcBef>
              <a:buClrTx/>
              <a:buFontTx/>
              <a:buNone/>
            </a:pPr>
            <a:endParaRPr lang="ar-JO" altLang="en-US" sz="900">
              <a:solidFill>
                <a:srgbClr val="000000"/>
              </a:solidFill>
              <a:latin typeface="Garamond" panose="02020404030301010803" pitchFamily="18" charset="0"/>
            </a:endParaRPr>
          </a:p>
        </p:txBody>
      </p:sp>
      <p:sp>
        <p:nvSpPr>
          <p:cNvPr id="63513" name="Rectangle 31"/>
          <p:cNvSpPr>
            <a:spLocks noChangeArrowheads="1"/>
          </p:cNvSpPr>
          <p:nvPr/>
        </p:nvSpPr>
        <p:spPr bwMode="auto">
          <a:xfrm flipH="1">
            <a:off x="1807369" y="3330179"/>
            <a:ext cx="1347788" cy="142875"/>
          </a:xfrm>
          <a:prstGeom prst="rect">
            <a:avLst/>
          </a:prstGeom>
          <a:solidFill>
            <a:srgbClr val="3D97AF"/>
          </a:solidFill>
          <a:ln w="9525">
            <a:solidFill>
              <a:srgbClr val="000000"/>
            </a:solidFill>
            <a:miter lim="800000"/>
            <a:headEnd/>
            <a:tailEnd/>
          </a:ln>
        </p:spPr>
        <p:txBody>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rtl="0">
              <a:spcBef>
                <a:spcPct val="0"/>
              </a:spcBef>
              <a:buClrTx/>
              <a:buFontTx/>
              <a:buNone/>
            </a:pPr>
            <a:endParaRPr lang="ar-JO" altLang="en-US" sz="900">
              <a:solidFill>
                <a:srgbClr val="000000"/>
              </a:solidFill>
              <a:latin typeface="Garamond" panose="02020404030301010803" pitchFamily="18" charset="0"/>
            </a:endParaRPr>
          </a:p>
        </p:txBody>
      </p:sp>
      <p:sp>
        <p:nvSpPr>
          <p:cNvPr id="63514" name="Rectangle 32"/>
          <p:cNvSpPr>
            <a:spLocks noChangeArrowheads="1"/>
          </p:cNvSpPr>
          <p:nvPr/>
        </p:nvSpPr>
        <p:spPr bwMode="auto">
          <a:xfrm flipH="1">
            <a:off x="2122885" y="3550444"/>
            <a:ext cx="1032272" cy="152400"/>
          </a:xfrm>
          <a:prstGeom prst="rect">
            <a:avLst/>
          </a:prstGeom>
          <a:solidFill>
            <a:srgbClr val="3D97AF"/>
          </a:solidFill>
          <a:ln w="9525">
            <a:solidFill>
              <a:srgbClr val="000000"/>
            </a:solidFill>
            <a:miter lim="800000"/>
            <a:headEnd/>
            <a:tailEnd/>
          </a:ln>
        </p:spPr>
        <p:txBody>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rtl="0">
              <a:spcBef>
                <a:spcPct val="0"/>
              </a:spcBef>
              <a:buClrTx/>
              <a:buFontTx/>
              <a:buNone/>
            </a:pPr>
            <a:endParaRPr lang="ar-JO" altLang="en-US" sz="900">
              <a:solidFill>
                <a:srgbClr val="000000"/>
              </a:solidFill>
              <a:latin typeface="Garamond" panose="02020404030301010803" pitchFamily="18" charset="0"/>
            </a:endParaRPr>
          </a:p>
        </p:txBody>
      </p:sp>
      <p:sp>
        <p:nvSpPr>
          <p:cNvPr id="63515" name="Line 33"/>
          <p:cNvSpPr>
            <a:spLocks noChangeShapeType="1"/>
          </p:cNvSpPr>
          <p:nvPr/>
        </p:nvSpPr>
        <p:spPr bwMode="auto">
          <a:xfrm flipH="1">
            <a:off x="3152777" y="2418160"/>
            <a:ext cx="2381" cy="131802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63516" name="Rectangle 34"/>
          <p:cNvSpPr>
            <a:spLocks noChangeArrowheads="1"/>
          </p:cNvSpPr>
          <p:nvPr/>
        </p:nvSpPr>
        <p:spPr bwMode="auto">
          <a:xfrm flipH="1">
            <a:off x="1330193" y="2449117"/>
            <a:ext cx="15068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a:spcBef>
                <a:spcPct val="0"/>
              </a:spcBef>
              <a:buClrTx/>
              <a:buFontTx/>
              <a:buNone/>
            </a:pPr>
            <a:r>
              <a:rPr lang="ar-JO" altLang="en-US" sz="1050" b="1">
                <a:solidFill>
                  <a:srgbClr val="000000"/>
                </a:solidFill>
                <a:latin typeface="Garamond" panose="02020404030301010803" pitchFamily="18" charset="0"/>
              </a:rPr>
              <a:t>98</a:t>
            </a:r>
            <a:endParaRPr lang="en-US" altLang="en-US" sz="1050" b="1">
              <a:solidFill>
                <a:srgbClr val="000000"/>
              </a:solidFill>
              <a:latin typeface="Garamond" panose="02020404030301010803" pitchFamily="18" charset="0"/>
            </a:endParaRPr>
          </a:p>
        </p:txBody>
      </p:sp>
      <p:sp>
        <p:nvSpPr>
          <p:cNvPr id="63517" name="Rectangle 35"/>
          <p:cNvSpPr>
            <a:spLocks noChangeArrowheads="1"/>
          </p:cNvSpPr>
          <p:nvPr/>
        </p:nvSpPr>
        <p:spPr bwMode="auto">
          <a:xfrm flipH="1">
            <a:off x="1330193" y="2669382"/>
            <a:ext cx="15068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a:spcBef>
                <a:spcPct val="0"/>
              </a:spcBef>
              <a:buClrTx/>
              <a:buFontTx/>
              <a:buNone/>
            </a:pPr>
            <a:r>
              <a:rPr lang="ar-JO" altLang="en-US" sz="1050" b="1">
                <a:solidFill>
                  <a:srgbClr val="FF0000"/>
                </a:solidFill>
                <a:latin typeface="Garamond" panose="02020404030301010803" pitchFamily="18" charset="0"/>
              </a:rPr>
              <a:t>97</a:t>
            </a:r>
            <a:endParaRPr lang="en-US" altLang="en-US" sz="1050" b="1">
              <a:solidFill>
                <a:srgbClr val="FF0000"/>
              </a:solidFill>
              <a:latin typeface="Garamond" panose="02020404030301010803" pitchFamily="18" charset="0"/>
            </a:endParaRPr>
          </a:p>
        </p:txBody>
      </p:sp>
      <p:sp>
        <p:nvSpPr>
          <p:cNvPr id="63518" name="Rectangle 36"/>
          <p:cNvSpPr>
            <a:spLocks noChangeArrowheads="1"/>
          </p:cNvSpPr>
          <p:nvPr/>
        </p:nvSpPr>
        <p:spPr bwMode="auto">
          <a:xfrm flipH="1">
            <a:off x="1340908" y="2890839"/>
            <a:ext cx="15068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a:spcBef>
                <a:spcPct val="0"/>
              </a:spcBef>
              <a:buClrTx/>
              <a:buFontTx/>
              <a:buNone/>
            </a:pPr>
            <a:r>
              <a:rPr lang="ar-JO" altLang="en-US" sz="1050" b="1">
                <a:solidFill>
                  <a:srgbClr val="000000"/>
                </a:solidFill>
                <a:latin typeface="Garamond" panose="02020404030301010803" pitchFamily="18" charset="0"/>
              </a:rPr>
              <a:t>97</a:t>
            </a:r>
            <a:endParaRPr lang="en-US" altLang="en-US" sz="1050" b="1">
              <a:solidFill>
                <a:srgbClr val="000000"/>
              </a:solidFill>
              <a:latin typeface="Garamond" panose="02020404030301010803" pitchFamily="18" charset="0"/>
            </a:endParaRPr>
          </a:p>
        </p:txBody>
      </p:sp>
      <p:sp>
        <p:nvSpPr>
          <p:cNvPr id="63519" name="Rectangle 37"/>
          <p:cNvSpPr>
            <a:spLocks noChangeArrowheads="1"/>
          </p:cNvSpPr>
          <p:nvPr/>
        </p:nvSpPr>
        <p:spPr bwMode="auto">
          <a:xfrm flipH="1">
            <a:off x="1394487" y="3107532"/>
            <a:ext cx="15068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a:spcBef>
                <a:spcPct val="0"/>
              </a:spcBef>
              <a:buClrTx/>
              <a:buFontTx/>
              <a:buNone/>
            </a:pPr>
            <a:r>
              <a:rPr lang="ar-JO" altLang="en-US" sz="1050" b="1">
                <a:solidFill>
                  <a:srgbClr val="000000"/>
                </a:solidFill>
                <a:latin typeface="Garamond" panose="02020404030301010803" pitchFamily="18" charset="0"/>
              </a:rPr>
              <a:t>96</a:t>
            </a:r>
            <a:endParaRPr lang="en-US" altLang="en-US" sz="1050" b="1">
              <a:solidFill>
                <a:srgbClr val="000000"/>
              </a:solidFill>
              <a:latin typeface="Garamond" panose="02020404030301010803" pitchFamily="18" charset="0"/>
            </a:endParaRPr>
          </a:p>
        </p:txBody>
      </p:sp>
      <p:sp>
        <p:nvSpPr>
          <p:cNvPr id="63520" name="Rectangle 38"/>
          <p:cNvSpPr>
            <a:spLocks noChangeArrowheads="1"/>
          </p:cNvSpPr>
          <p:nvPr/>
        </p:nvSpPr>
        <p:spPr bwMode="auto">
          <a:xfrm flipH="1">
            <a:off x="1394487" y="3330179"/>
            <a:ext cx="15068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a:spcBef>
                <a:spcPct val="0"/>
              </a:spcBef>
              <a:buClrTx/>
              <a:buFontTx/>
              <a:buNone/>
            </a:pPr>
            <a:r>
              <a:rPr lang="ar-JO" altLang="en-US" sz="1050" b="1">
                <a:solidFill>
                  <a:srgbClr val="000000"/>
                </a:solidFill>
                <a:latin typeface="Garamond" panose="02020404030301010803" pitchFamily="18" charset="0"/>
              </a:rPr>
              <a:t>92</a:t>
            </a:r>
            <a:endParaRPr lang="en-US" altLang="en-US" sz="1050" b="1">
              <a:solidFill>
                <a:srgbClr val="000000"/>
              </a:solidFill>
              <a:latin typeface="Garamond" panose="02020404030301010803" pitchFamily="18" charset="0"/>
            </a:endParaRPr>
          </a:p>
        </p:txBody>
      </p:sp>
      <p:sp>
        <p:nvSpPr>
          <p:cNvPr id="63521" name="Rectangle 39"/>
          <p:cNvSpPr>
            <a:spLocks noChangeArrowheads="1"/>
          </p:cNvSpPr>
          <p:nvPr/>
        </p:nvSpPr>
        <p:spPr bwMode="auto">
          <a:xfrm flipH="1">
            <a:off x="1815968" y="3550444"/>
            <a:ext cx="15068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a:spcBef>
                <a:spcPct val="0"/>
              </a:spcBef>
              <a:buClrTx/>
              <a:buFontTx/>
              <a:buNone/>
            </a:pPr>
            <a:r>
              <a:rPr lang="ar-JO" altLang="en-US" sz="1050" b="1">
                <a:solidFill>
                  <a:srgbClr val="000000"/>
                </a:solidFill>
                <a:latin typeface="Garamond" panose="02020404030301010803" pitchFamily="18" charset="0"/>
              </a:rPr>
              <a:t>82</a:t>
            </a:r>
            <a:endParaRPr lang="en-US" altLang="en-US" sz="1050" b="1">
              <a:solidFill>
                <a:srgbClr val="000000"/>
              </a:solidFill>
              <a:latin typeface="Garamond" panose="02020404030301010803" pitchFamily="18" charset="0"/>
            </a:endParaRPr>
          </a:p>
        </p:txBody>
      </p:sp>
      <p:sp>
        <p:nvSpPr>
          <p:cNvPr id="63522" name="Rectangle 45"/>
          <p:cNvSpPr>
            <a:spLocks noChangeArrowheads="1"/>
          </p:cNvSpPr>
          <p:nvPr/>
        </p:nvSpPr>
        <p:spPr bwMode="auto">
          <a:xfrm flipH="1">
            <a:off x="3220642" y="3550444"/>
            <a:ext cx="330219"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l">
              <a:spcBef>
                <a:spcPct val="0"/>
              </a:spcBef>
              <a:buClrTx/>
              <a:buFontTx/>
              <a:buNone/>
            </a:pPr>
            <a:r>
              <a:rPr lang="en-GB" altLang="en-US" sz="1050">
                <a:solidFill>
                  <a:srgbClr val="000000"/>
                </a:solidFill>
                <a:latin typeface="Garamond" panose="02020404030301010803" pitchFamily="18" charset="0"/>
              </a:rPr>
              <a:t>World</a:t>
            </a:r>
            <a:endParaRPr lang="en-US" altLang="en-US" sz="1050">
              <a:solidFill>
                <a:srgbClr val="000000"/>
              </a:solidFill>
              <a:latin typeface="Garamond" panose="02020404030301010803" pitchFamily="18" charset="0"/>
            </a:endParaRPr>
          </a:p>
        </p:txBody>
      </p:sp>
      <p:sp>
        <p:nvSpPr>
          <p:cNvPr id="63523" name="Rectangle 46"/>
          <p:cNvSpPr>
            <a:spLocks noChangeArrowheads="1"/>
          </p:cNvSpPr>
          <p:nvPr/>
        </p:nvSpPr>
        <p:spPr bwMode="auto">
          <a:xfrm flipH="1">
            <a:off x="5445919" y="4471989"/>
            <a:ext cx="1604963" cy="141685"/>
          </a:xfrm>
          <a:prstGeom prst="rect">
            <a:avLst/>
          </a:prstGeom>
          <a:solidFill>
            <a:srgbClr val="B72C00"/>
          </a:solidFill>
          <a:ln w="9525">
            <a:solidFill>
              <a:srgbClr val="000000"/>
            </a:solidFill>
            <a:miter lim="800000"/>
            <a:headEnd/>
            <a:tailEnd/>
          </a:ln>
        </p:spPr>
        <p:txBody>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rtl="0">
              <a:spcBef>
                <a:spcPct val="0"/>
              </a:spcBef>
              <a:buClrTx/>
              <a:buFontTx/>
              <a:buNone/>
            </a:pPr>
            <a:endParaRPr lang="ar-JO" altLang="en-US" sz="900">
              <a:solidFill>
                <a:srgbClr val="000000"/>
              </a:solidFill>
              <a:latin typeface="Garamond" panose="02020404030301010803" pitchFamily="18" charset="0"/>
            </a:endParaRPr>
          </a:p>
        </p:txBody>
      </p:sp>
      <p:sp>
        <p:nvSpPr>
          <p:cNvPr id="63524" name="Rectangle 47"/>
          <p:cNvSpPr>
            <a:spLocks noChangeArrowheads="1"/>
          </p:cNvSpPr>
          <p:nvPr/>
        </p:nvSpPr>
        <p:spPr bwMode="auto">
          <a:xfrm flipH="1">
            <a:off x="5455444" y="4692254"/>
            <a:ext cx="1595438" cy="133350"/>
          </a:xfrm>
          <a:prstGeom prst="rect">
            <a:avLst/>
          </a:prstGeom>
          <a:solidFill>
            <a:srgbClr val="3D97AF"/>
          </a:solidFill>
          <a:ln w="9525">
            <a:solidFill>
              <a:srgbClr val="000000"/>
            </a:solidFill>
            <a:miter lim="800000"/>
            <a:headEnd/>
            <a:tailEnd/>
          </a:ln>
        </p:spPr>
        <p:txBody>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rtl="0">
              <a:spcBef>
                <a:spcPct val="0"/>
              </a:spcBef>
              <a:buClrTx/>
              <a:buFontTx/>
              <a:buNone/>
            </a:pPr>
            <a:endParaRPr lang="ar-JO" altLang="en-US" sz="900">
              <a:solidFill>
                <a:srgbClr val="000000"/>
              </a:solidFill>
              <a:latin typeface="Garamond" panose="02020404030301010803" pitchFamily="18" charset="0"/>
            </a:endParaRPr>
          </a:p>
        </p:txBody>
      </p:sp>
      <p:sp>
        <p:nvSpPr>
          <p:cNvPr id="63525" name="Rectangle 48"/>
          <p:cNvSpPr>
            <a:spLocks noChangeArrowheads="1"/>
          </p:cNvSpPr>
          <p:nvPr/>
        </p:nvSpPr>
        <p:spPr bwMode="auto">
          <a:xfrm flipH="1">
            <a:off x="5467351" y="4904186"/>
            <a:ext cx="1583531" cy="144065"/>
          </a:xfrm>
          <a:prstGeom prst="rect">
            <a:avLst/>
          </a:prstGeom>
          <a:solidFill>
            <a:srgbClr val="3D97AF"/>
          </a:solidFill>
          <a:ln w="9525">
            <a:solidFill>
              <a:srgbClr val="000000"/>
            </a:solidFill>
            <a:miter lim="800000"/>
            <a:headEnd/>
            <a:tailEnd/>
          </a:ln>
        </p:spPr>
        <p:txBody>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rtl="0">
              <a:spcBef>
                <a:spcPct val="0"/>
              </a:spcBef>
              <a:buClrTx/>
              <a:buFontTx/>
              <a:buNone/>
            </a:pPr>
            <a:endParaRPr lang="ar-JO" altLang="en-US" sz="900">
              <a:solidFill>
                <a:srgbClr val="000000"/>
              </a:solidFill>
              <a:latin typeface="Garamond" panose="02020404030301010803" pitchFamily="18" charset="0"/>
            </a:endParaRPr>
          </a:p>
        </p:txBody>
      </p:sp>
      <p:sp>
        <p:nvSpPr>
          <p:cNvPr id="63526" name="Rectangle 49"/>
          <p:cNvSpPr>
            <a:spLocks noChangeArrowheads="1"/>
          </p:cNvSpPr>
          <p:nvPr/>
        </p:nvSpPr>
        <p:spPr bwMode="auto">
          <a:xfrm flipH="1">
            <a:off x="5573317" y="5126833"/>
            <a:ext cx="1477565" cy="141685"/>
          </a:xfrm>
          <a:prstGeom prst="rect">
            <a:avLst/>
          </a:prstGeom>
          <a:solidFill>
            <a:srgbClr val="3D97AF"/>
          </a:solidFill>
          <a:ln w="9525">
            <a:solidFill>
              <a:srgbClr val="000000"/>
            </a:solidFill>
            <a:miter lim="800000"/>
            <a:headEnd/>
            <a:tailEnd/>
          </a:ln>
        </p:spPr>
        <p:txBody>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rtl="0">
              <a:spcBef>
                <a:spcPct val="0"/>
              </a:spcBef>
              <a:buClrTx/>
              <a:buFontTx/>
              <a:buNone/>
            </a:pPr>
            <a:endParaRPr lang="ar-JO" altLang="en-US" sz="900">
              <a:solidFill>
                <a:srgbClr val="000000"/>
              </a:solidFill>
              <a:latin typeface="Garamond" panose="02020404030301010803" pitchFamily="18" charset="0"/>
            </a:endParaRPr>
          </a:p>
        </p:txBody>
      </p:sp>
      <p:sp>
        <p:nvSpPr>
          <p:cNvPr id="63527" name="Rectangle 50"/>
          <p:cNvSpPr>
            <a:spLocks noChangeArrowheads="1"/>
          </p:cNvSpPr>
          <p:nvPr/>
        </p:nvSpPr>
        <p:spPr bwMode="auto">
          <a:xfrm flipH="1">
            <a:off x="6020993" y="5345908"/>
            <a:ext cx="1029890" cy="135731"/>
          </a:xfrm>
          <a:prstGeom prst="rect">
            <a:avLst/>
          </a:prstGeom>
          <a:solidFill>
            <a:srgbClr val="3D97AF"/>
          </a:solidFill>
          <a:ln w="9525">
            <a:solidFill>
              <a:srgbClr val="000000"/>
            </a:solidFill>
            <a:miter lim="800000"/>
            <a:headEnd/>
            <a:tailEnd/>
          </a:ln>
        </p:spPr>
        <p:txBody>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rtl="0">
              <a:spcBef>
                <a:spcPct val="0"/>
              </a:spcBef>
              <a:buClrTx/>
              <a:buFontTx/>
              <a:buNone/>
            </a:pPr>
            <a:endParaRPr lang="ar-JO" altLang="en-US" sz="900">
              <a:solidFill>
                <a:srgbClr val="000000"/>
              </a:solidFill>
              <a:latin typeface="Garamond" panose="02020404030301010803" pitchFamily="18" charset="0"/>
            </a:endParaRPr>
          </a:p>
        </p:txBody>
      </p:sp>
      <p:sp>
        <p:nvSpPr>
          <p:cNvPr id="63528" name="Rectangle 51"/>
          <p:cNvSpPr>
            <a:spLocks noChangeArrowheads="1"/>
          </p:cNvSpPr>
          <p:nvPr/>
        </p:nvSpPr>
        <p:spPr bwMode="auto">
          <a:xfrm flipH="1">
            <a:off x="6126956" y="5560221"/>
            <a:ext cx="923925" cy="141685"/>
          </a:xfrm>
          <a:prstGeom prst="rect">
            <a:avLst/>
          </a:prstGeom>
          <a:solidFill>
            <a:srgbClr val="3D97AF"/>
          </a:solidFill>
          <a:ln w="9525">
            <a:solidFill>
              <a:srgbClr val="000000"/>
            </a:solidFill>
            <a:miter lim="800000"/>
            <a:headEnd/>
            <a:tailEnd/>
          </a:ln>
        </p:spPr>
        <p:txBody>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rtl="0">
              <a:spcBef>
                <a:spcPct val="0"/>
              </a:spcBef>
              <a:buClrTx/>
              <a:buFontTx/>
              <a:buNone/>
            </a:pPr>
            <a:endParaRPr lang="ar-JO" altLang="en-US" sz="900">
              <a:solidFill>
                <a:srgbClr val="000000"/>
              </a:solidFill>
              <a:latin typeface="Garamond" panose="02020404030301010803" pitchFamily="18" charset="0"/>
            </a:endParaRPr>
          </a:p>
        </p:txBody>
      </p:sp>
      <p:sp>
        <p:nvSpPr>
          <p:cNvPr id="63529" name="Line 52"/>
          <p:cNvSpPr>
            <a:spLocks noChangeShapeType="1"/>
          </p:cNvSpPr>
          <p:nvPr/>
        </p:nvSpPr>
        <p:spPr bwMode="auto">
          <a:xfrm flipH="1">
            <a:off x="7049693" y="4436271"/>
            <a:ext cx="1190" cy="130849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63530" name="Rectangle 53"/>
          <p:cNvSpPr>
            <a:spLocks noChangeArrowheads="1"/>
          </p:cNvSpPr>
          <p:nvPr/>
        </p:nvSpPr>
        <p:spPr bwMode="auto">
          <a:xfrm flipH="1">
            <a:off x="5153289" y="4486276"/>
            <a:ext cx="15068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a:spcBef>
                <a:spcPct val="0"/>
              </a:spcBef>
              <a:buClrTx/>
              <a:buFontTx/>
              <a:buNone/>
            </a:pPr>
            <a:r>
              <a:rPr lang="ar-JO" altLang="en-US" sz="1050" b="1">
                <a:solidFill>
                  <a:srgbClr val="FF0000"/>
                </a:solidFill>
                <a:latin typeface="Garamond" panose="02020404030301010803" pitchFamily="18" charset="0"/>
              </a:rPr>
              <a:t>99</a:t>
            </a:r>
            <a:endParaRPr lang="en-US" altLang="en-US" sz="1050" b="1">
              <a:solidFill>
                <a:srgbClr val="FF0000"/>
              </a:solidFill>
              <a:latin typeface="Garamond" panose="02020404030301010803" pitchFamily="18" charset="0"/>
            </a:endParaRPr>
          </a:p>
        </p:txBody>
      </p:sp>
      <p:sp>
        <p:nvSpPr>
          <p:cNvPr id="63531" name="Rectangle 54"/>
          <p:cNvSpPr>
            <a:spLocks noChangeArrowheads="1"/>
          </p:cNvSpPr>
          <p:nvPr/>
        </p:nvSpPr>
        <p:spPr bwMode="auto">
          <a:xfrm flipH="1">
            <a:off x="5189008" y="4699398"/>
            <a:ext cx="15068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a:spcBef>
                <a:spcPct val="0"/>
              </a:spcBef>
              <a:buClrTx/>
              <a:buFontTx/>
              <a:buNone/>
            </a:pPr>
            <a:r>
              <a:rPr lang="ar-JO" altLang="en-US" sz="1050" b="1">
                <a:solidFill>
                  <a:srgbClr val="000000"/>
                </a:solidFill>
                <a:latin typeface="Garamond" panose="02020404030301010803" pitchFamily="18" charset="0"/>
              </a:rPr>
              <a:t>99</a:t>
            </a:r>
            <a:endParaRPr lang="en-US" altLang="en-US" sz="1050" b="1">
              <a:solidFill>
                <a:srgbClr val="000000"/>
              </a:solidFill>
              <a:latin typeface="Garamond" panose="02020404030301010803" pitchFamily="18" charset="0"/>
            </a:endParaRPr>
          </a:p>
        </p:txBody>
      </p:sp>
      <p:sp>
        <p:nvSpPr>
          <p:cNvPr id="63532" name="Rectangle 55"/>
          <p:cNvSpPr>
            <a:spLocks noChangeArrowheads="1"/>
          </p:cNvSpPr>
          <p:nvPr/>
        </p:nvSpPr>
        <p:spPr bwMode="auto">
          <a:xfrm flipH="1">
            <a:off x="5236633" y="4919663"/>
            <a:ext cx="15068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a:spcBef>
                <a:spcPct val="0"/>
              </a:spcBef>
              <a:buClrTx/>
              <a:buFontTx/>
              <a:buNone/>
            </a:pPr>
            <a:r>
              <a:rPr lang="ar-JO" altLang="en-US" sz="1050" b="1">
                <a:solidFill>
                  <a:srgbClr val="000000"/>
                </a:solidFill>
                <a:latin typeface="Garamond" panose="02020404030301010803" pitchFamily="18" charset="0"/>
              </a:rPr>
              <a:t>99</a:t>
            </a:r>
            <a:endParaRPr lang="en-US" altLang="en-US" sz="1050" b="1">
              <a:solidFill>
                <a:srgbClr val="000000"/>
              </a:solidFill>
              <a:latin typeface="Garamond" panose="02020404030301010803" pitchFamily="18" charset="0"/>
            </a:endParaRPr>
          </a:p>
        </p:txBody>
      </p:sp>
      <p:sp>
        <p:nvSpPr>
          <p:cNvPr id="63533" name="Rectangle 56"/>
          <p:cNvSpPr>
            <a:spLocks noChangeArrowheads="1"/>
          </p:cNvSpPr>
          <p:nvPr/>
        </p:nvSpPr>
        <p:spPr bwMode="auto">
          <a:xfrm flipH="1">
            <a:off x="5307476" y="5139929"/>
            <a:ext cx="15068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a:spcBef>
                <a:spcPct val="0"/>
              </a:spcBef>
              <a:buClrTx/>
              <a:buFontTx/>
              <a:buNone/>
            </a:pPr>
            <a:r>
              <a:rPr lang="ar-JO" altLang="en-US" sz="1050" b="1">
                <a:solidFill>
                  <a:srgbClr val="000000"/>
                </a:solidFill>
                <a:latin typeface="Garamond" panose="02020404030301010803" pitchFamily="18" charset="0"/>
              </a:rPr>
              <a:t>96</a:t>
            </a:r>
            <a:endParaRPr lang="en-US" altLang="en-US" sz="1050" b="1">
              <a:solidFill>
                <a:srgbClr val="000000"/>
              </a:solidFill>
              <a:latin typeface="Garamond" panose="02020404030301010803" pitchFamily="18" charset="0"/>
            </a:endParaRPr>
          </a:p>
        </p:txBody>
      </p:sp>
      <p:sp>
        <p:nvSpPr>
          <p:cNvPr id="63534" name="Rectangle 57"/>
          <p:cNvSpPr>
            <a:spLocks noChangeArrowheads="1"/>
          </p:cNvSpPr>
          <p:nvPr/>
        </p:nvSpPr>
        <p:spPr bwMode="auto">
          <a:xfrm flipH="1">
            <a:off x="5755746" y="5353051"/>
            <a:ext cx="15068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a:spcBef>
                <a:spcPct val="0"/>
              </a:spcBef>
              <a:buClrTx/>
              <a:buFontTx/>
              <a:buNone/>
            </a:pPr>
            <a:r>
              <a:rPr lang="ar-JO" altLang="en-US" sz="1050" b="1">
                <a:solidFill>
                  <a:srgbClr val="000000"/>
                </a:solidFill>
                <a:latin typeface="Garamond" panose="02020404030301010803" pitchFamily="18" charset="0"/>
              </a:rPr>
              <a:t>79</a:t>
            </a:r>
            <a:endParaRPr lang="en-US" altLang="en-US" sz="1050" b="1">
              <a:solidFill>
                <a:srgbClr val="000000"/>
              </a:solidFill>
              <a:latin typeface="Garamond" panose="02020404030301010803" pitchFamily="18" charset="0"/>
            </a:endParaRPr>
          </a:p>
        </p:txBody>
      </p:sp>
      <p:sp>
        <p:nvSpPr>
          <p:cNvPr id="63535" name="Rectangle 58"/>
          <p:cNvSpPr>
            <a:spLocks noChangeArrowheads="1"/>
          </p:cNvSpPr>
          <p:nvPr/>
        </p:nvSpPr>
        <p:spPr bwMode="auto">
          <a:xfrm flipH="1">
            <a:off x="5923624" y="5574507"/>
            <a:ext cx="15068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a:spcBef>
                <a:spcPct val="0"/>
              </a:spcBef>
              <a:buClrTx/>
              <a:buFontTx/>
              <a:buNone/>
            </a:pPr>
            <a:r>
              <a:rPr lang="ar-JO" altLang="en-US" sz="1050" b="1">
                <a:solidFill>
                  <a:srgbClr val="000000"/>
                </a:solidFill>
                <a:latin typeface="Garamond" panose="02020404030301010803" pitchFamily="18" charset="0"/>
              </a:rPr>
              <a:t>59</a:t>
            </a:r>
            <a:endParaRPr lang="en-US" altLang="en-US" sz="1050" b="1">
              <a:solidFill>
                <a:srgbClr val="000000"/>
              </a:solidFill>
              <a:latin typeface="Garamond" panose="02020404030301010803" pitchFamily="18" charset="0"/>
            </a:endParaRPr>
          </a:p>
        </p:txBody>
      </p:sp>
      <p:sp>
        <p:nvSpPr>
          <p:cNvPr id="63536" name="Rectangle 64"/>
          <p:cNvSpPr>
            <a:spLocks noChangeArrowheads="1"/>
          </p:cNvSpPr>
          <p:nvPr/>
        </p:nvSpPr>
        <p:spPr bwMode="auto">
          <a:xfrm flipH="1">
            <a:off x="7100889" y="5581651"/>
            <a:ext cx="662041"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l">
              <a:spcBef>
                <a:spcPct val="0"/>
              </a:spcBef>
              <a:buClrTx/>
              <a:buFontTx/>
              <a:buNone/>
            </a:pPr>
            <a:r>
              <a:rPr lang="en-GB" altLang="en-US" sz="1050">
                <a:solidFill>
                  <a:srgbClr val="000000"/>
                </a:solidFill>
                <a:latin typeface="Garamond" panose="02020404030301010803" pitchFamily="18" charset="0"/>
              </a:rPr>
              <a:t>Middle East </a:t>
            </a:r>
            <a:endParaRPr lang="en-US" altLang="en-US" sz="1050">
              <a:solidFill>
                <a:srgbClr val="000000"/>
              </a:solidFill>
              <a:latin typeface="Garamond" panose="02020404030301010803" pitchFamily="18" charset="0"/>
            </a:endParaRPr>
          </a:p>
        </p:txBody>
      </p:sp>
      <p:sp>
        <p:nvSpPr>
          <p:cNvPr id="63537" name="Rectangle 65"/>
          <p:cNvSpPr>
            <a:spLocks noChangeArrowheads="1"/>
          </p:cNvSpPr>
          <p:nvPr/>
        </p:nvSpPr>
        <p:spPr bwMode="auto">
          <a:xfrm flipH="1">
            <a:off x="2826546" y="4324352"/>
            <a:ext cx="360760" cy="170260"/>
          </a:xfrm>
          <a:prstGeom prst="rect">
            <a:avLst/>
          </a:prstGeom>
          <a:solidFill>
            <a:srgbClr val="3D97AF"/>
          </a:solidFill>
          <a:ln w="9525">
            <a:solidFill>
              <a:srgbClr val="000000"/>
            </a:solidFill>
            <a:miter lim="800000"/>
            <a:headEnd/>
            <a:tailEnd/>
          </a:ln>
        </p:spPr>
        <p:txBody>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rtl="0">
              <a:spcBef>
                <a:spcPct val="0"/>
              </a:spcBef>
              <a:buClrTx/>
              <a:buFontTx/>
              <a:buNone/>
            </a:pPr>
            <a:endParaRPr lang="ar-JO" altLang="en-US" sz="900">
              <a:solidFill>
                <a:srgbClr val="000000"/>
              </a:solidFill>
              <a:latin typeface="Garamond" panose="02020404030301010803" pitchFamily="18" charset="0"/>
            </a:endParaRPr>
          </a:p>
        </p:txBody>
      </p:sp>
      <p:sp>
        <p:nvSpPr>
          <p:cNvPr id="63538" name="Rectangle 66"/>
          <p:cNvSpPr>
            <a:spLocks noChangeArrowheads="1"/>
          </p:cNvSpPr>
          <p:nvPr/>
        </p:nvSpPr>
        <p:spPr bwMode="auto">
          <a:xfrm flipH="1">
            <a:off x="2428875" y="4594622"/>
            <a:ext cx="758429" cy="147638"/>
          </a:xfrm>
          <a:prstGeom prst="rect">
            <a:avLst/>
          </a:prstGeom>
          <a:solidFill>
            <a:srgbClr val="C00000"/>
          </a:solidFill>
          <a:ln w="9525">
            <a:solidFill>
              <a:srgbClr val="000000"/>
            </a:solidFill>
            <a:miter lim="800000"/>
            <a:headEnd/>
            <a:tailEnd/>
          </a:ln>
        </p:spPr>
        <p:txBody>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rtl="0">
              <a:spcBef>
                <a:spcPct val="0"/>
              </a:spcBef>
              <a:buClrTx/>
              <a:buFontTx/>
              <a:buNone/>
            </a:pPr>
            <a:endParaRPr lang="ar-JO" altLang="en-US" sz="900">
              <a:solidFill>
                <a:srgbClr val="000000"/>
              </a:solidFill>
              <a:latin typeface="Garamond" panose="02020404030301010803" pitchFamily="18" charset="0"/>
            </a:endParaRPr>
          </a:p>
        </p:txBody>
      </p:sp>
      <p:sp>
        <p:nvSpPr>
          <p:cNvPr id="63539" name="Rectangle 67"/>
          <p:cNvSpPr>
            <a:spLocks noChangeArrowheads="1"/>
          </p:cNvSpPr>
          <p:nvPr/>
        </p:nvSpPr>
        <p:spPr bwMode="auto">
          <a:xfrm flipH="1">
            <a:off x="2238375" y="4857750"/>
            <a:ext cx="948929" cy="171450"/>
          </a:xfrm>
          <a:prstGeom prst="rect">
            <a:avLst/>
          </a:prstGeom>
          <a:solidFill>
            <a:srgbClr val="3D97AF"/>
          </a:solidFill>
          <a:ln w="9525">
            <a:solidFill>
              <a:srgbClr val="000000"/>
            </a:solidFill>
            <a:miter lim="800000"/>
            <a:headEnd/>
            <a:tailEnd/>
          </a:ln>
        </p:spPr>
        <p:txBody>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rtl="0">
              <a:spcBef>
                <a:spcPct val="0"/>
              </a:spcBef>
              <a:buClrTx/>
              <a:buFontTx/>
              <a:buNone/>
            </a:pPr>
            <a:endParaRPr lang="ar-JO" altLang="en-US" sz="900">
              <a:solidFill>
                <a:srgbClr val="000000"/>
              </a:solidFill>
              <a:latin typeface="Garamond" panose="02020404030301010803" pitchFamily="18" charset="0"/>
            </a:endParaRPr>
          </a:p>
        </p:txBody>
      </p:sp>
      <p:sp>
        <p:nvSpPr>
          <p:cNvPr id="63540" name="Rectangle 68"/>
          <p:cNvSpPr>
            <a:spLocks noChangeArrowheads="1"/>
          </p:cNvSpPr>
          <p:nvPr/>
        </p:nvSpPr>
        <p:spPr bwMode="auto">
          <a:xfrm flipH="1">
            <a:off x="1807370" y="5128022"/>
            <a:ext cx="1379935" cy="151209"/>
          </a:xfrm>
          <a:prstGeom prst="rect">
            <a:avLst/>
          </a:prstGeom>
          <a:solidFill>
            <a:srgbClr val="3D97AF"/>
          </a:solidFill>
          <a:ln w="9525">
            <a:solidFill>
              <a:srgbClr val="000000"/>
            </a:solidFill>
            <a:miter lim="800000"/>
            <a:headEnd/>
            <a:tailEnd/>
          </a:ln>
        </p:spPr>
        <p:txBody>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rtl="0">
              <a:spcBef>
                <a:spcPct val="0"/>
              </a:spcBef>
              <a:buClrTx/>
              <a:buFontTx/>
              <a:buNone/>
            </a:pPr>
            <a:endParaRPr lang="ar-JO" altLang="en-US" sz="900">
              <a:solidFill>
                <a:srgbClr val="000000"/>
              </a:solidFill>
              <a:latin typeface="Garamond" panose="02020404030301010803" pitchFamily="18" charset="0"/>
            </a:endParaRPr>
          </a:p>
        </p:txBody>
      </p:sp>
      <p:sp>
        <p:nvSpPr>
          <p:cNvPr id="63541" name="Rectangle 69"/>
          <p:cNvSpPr>
            <a:spLocks noChangeArrowheads="1"/>
          </p:cNvSpPr>
          <p:nvPr/>
        </p:nvSpPr>
        <p:spPr bwMode="auto">
          <a:xfrm flipH="1">
            <a:off x="1500188" y="5391151"/>
            <a:ext cx="1687116" cy="148829"/>
          </a:xfrm>
          <a:prstGeom prst="rect">
            <a:avLst/>
          </a:prstGeom>
          <a:solidFill>
            <a:srgbClr val="3D97AF"/>
          </a:solidFill>
          <a:ln w="9525">
            <a:solidFill>
              <a:srgbClr val="000000"/>
            </a:solidFill>
            <a:miter lim="800000"/>
            <a:headEnd/>
            <a:tailEnd/>
          </a:ln>
        </p:spPr>
        <p:txBody>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rtl="0">
              <a:spcBef>
                <a:spcPct val="0"/>
              </a:spcBef>
              <a:buClrTx/>
              <a:buFontTx/>
              <a:buNone/>
            </a:pPr>
            <a:endParaRPr lang="ar-JO" altLang="en-US" sz="900">
              <a:solidFill>
                <a:srgbClr val="000000"/>
              </a:solidFill>
              <a:latin typeface="Garamond" panose="02020404030301010803" pitchFamily="18" charset="0"/>
            </a:endParaRPr>
          </a:p>
        </p:txBody>
      </p:sp>
      <p:sp>
        <p:nvSpPr>
          <p:cNvPr id="63542" name="Line 70"/>
          <p:cNvSpPr>
            <a:spLocks noChangeShapeType="1"/>
          </p:cNvSpPr>
          <p:nvPr/>
        </p:nvSpPr>
        <p:spPr bwMode="auto">
          <a:xfrm flipH="1">
            <a:off x="3186113" y="4274346"/>
            <a:ext cx="1191" cy="133707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63543" name="Rectangle 71"/>
          <p:cNvSpPr>
            <a:spLocks noChangeArrowheads="1"/>
          </p:cNvSpPr>
          <p:nvPr/>
        </p:nvSpPr>
        <p:spPr bwMode="auto">
          <a:xfrm flipH="1">
            <a:off x="2439049" y="4332686"/>
            <a:ext cx="193964"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a:spcBef>
                <a:spcPct val="0"/>
              </a:spcBef>
              <a:buClrTx/>
              <a:buFontTx/>
              <a:buNone/>
            </a:pPr>
            <a:r>
              <a:rPr lang="ar-JO" altLang="en-US" sz="1050" b="1">
                <a:solidFill>
                  <a:srgbClr val="000000"/>
                </a:solidFill>
                <a:latin typeface="Garamond" panose="02020404030301010803" pitchFamily="18" charset="0"/>
              </a:rPr>
              <a:t>1.3</a:t>
            </a:r>
            <a:endParaRPr lang="en-US" altLang="en-US" sz="1050" b="1">
              <a:solidFill>
                <a:srgbClr val="000000"/>
              </a:solidFill>
              <a:latin typeface="Garamond" panose="02020404030301010803" pitchFamily="18" charset="0"/>
            </a:endParaRPr>
          </a:p>
        </p:txBody>
      </p:sp>
      <p:sp>
        <p:nvSpPr>
          <p:cNvPr id="63544" name="Rectangle 73"/>
          <p:cNvSpPr>
            <a:spLocks noChangeArrowheads="1"/>
          </p:cNvSpPr>
          <p:nvPr/>
        </p:nvSpPr>
        <p:spPr bwMode="auto">
          <a:xfrm flipH="1">
            <a:off x="1918747" y="4857751"/>
            <a:ext cx="193964"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a:spcBef>
                <a:spcPct val="0"/>
              </a:spcBef>
              <a:buClrTx/>
              <a:buFontTx/>
              <a:buNone/>
            </a:pPr>
            <a:r>
              <a:rPr lang="ar-JO" altLang="en-US" sz="1050" b="1">
                <a:solidFill>
                  <a:srgbClr val="000000"/>
                </a:solidFill>
                <a:latin typeface="Garamond" panose="02020404030301010803" pitchFamily="18" charset="0"/>
              </a:rPr>
              <a:t>5.3</a:t>
            </a:r>
            <a:endParaRPr lang="en-US" altLang="en-US" sz="1050" b="1">
              <a:solidFill>
                <a:srgbClr val="000000"/>
              </a:solidFill>
              <a:latin typeface="Garamond" panose="02020404030301010803" pitchFamily="18" charset="0"/>
            </a:endParaRPr>
          </a:p>
        </p:txBody>
      </p:sp>
      <p:sp>
        <p:nvSpPr>
          <p:cNvPr id="63545" name="Rectangle 74"/>
          <p:cNvSpPr>
            <a:spLocks noChangeArrowheads="1"/>
          </p:cNvSpPr>
          <p:nvPr/>
        </p:nvSpPr>
        <p:spPr bwMode="auto">
          <a:xfrm flipH="1">
            <a:off x="1478809" y="5117307"/>
            <a:ext cx="193964"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a:spcBef>
                <a:spcPct val="0"/>
              </a:spcBef>
              <a:buClrTx/>
              <a:buFontTx/>
              <a:buNone/>
            </a:pPr>
            <a:r>
              <a:rPr lang="ar-JO" altLang="en-US" sz="1050" b="1">
                <a:solidFill>
                  <a:srgbClr val="000000"/>
                </a:solidFill>
                <a:latin typeface="Garamond" panose="02020404030301010803" pitchFamily="18" charset="0"/>
              </a:rPr>
              <a:t>6.8</a:t>
            </a:r>
            <a:endParaRPr lang="en-US" altLang="en-US" sz="1050" b="1">
              <a:solidFill>
                <a:srgbClr val="000000"/>
              </a:solidFill>
              <a:latin typeface="Garamond" panose="02020404030301010803" pitchFamily="18" charset="0"/>
            </a:endParaRPr>
          </a:p>
        </p:txBody>
      </p:sp>
      <p:sp>
        <p:nvSpPr>
          <p:cNvPr id="63546" name="Rectangle 75"/>
          <p:cNvSpPr>
            <a:spLocks noChangeArrowheads="1"/>
          </p:cNvSpPr>
          <p:nvPr/>
        </p:nvSpPr>
        <p:spPr bwMode="auto">
          <a:xfrm flipH="1">
            <a:off x="1226608" y="5378054"/>
            <a:ext cx="15068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a:spcBef>
                <a:spcPct val="0"/>
              </a:spcBef>
              <a:buClrTx/>
              <a:buFontTx/>
              <a:buNone/>
            </a:pPr>
            <a:r>
              <a:rPr lang="ar-JO" altLang="en-US" sz="1050" b="1">
                <a:solidFill>
                  <a:srgbClr val="000000"/>
                </a:solidFill>
                <a:latin typeface="Garamond" panose="02020404030301010803" pitchFamily="18" charset="0"/>
              </a:rPr>
              <a:t>10</a:t>
            </a:r>
            <a:endParaRPr lang="en-US" altLang="en-US" sz="1050" b="1">
              <a:solidFill>
                <a:srgbClr val="000000"/>
              </a:solidFill>
              <a:latin typeface="Garamond" panose="02020404030301010803" pitchFamily="18" charset="0"/>
            </a:endParaRPr>
          </a:p>
        </p:txBody>
      </p:sp>
      <p:sp>
        <p:nvSpPr>
          <p:cNvPr id="63547" name="Rectangle 80"/>
          <p:cNvSpPr>
            <a:spLocks noChangeArrowheads="1"/>
          </p:cNvSpPr>
          <p:nvPr/>
        </p:nvSpPr>
        <p:spPr bwMode="auto">
          <a:xfrm flipH="1">
            <a:off x="3250406" y="5411392"/>
            <a:ext cx="250068"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l">
              <a:spcBef>
                <a:spcPct val="0"/>
              </a:spcBef>
              <a:buClrTx/>
              <a:buFontTx/>
              <a:buNone/>
            </a:pPr>
            <a:r>
              <a:rPr lang="en-GB" altLang="en-US" sz="1050">
                <a:solidFill>
                  <a:srgbClr val="000000"/>
                </a:solidFill>
                <a:latin typeface="Garamond" panose="02020404030301010803" pitchFamily="18" charset="0"/>
              </a:rPr>
              <a:t>Syria</a:t>
            </a:r>
            <a:endParaRPr lang="en-US" altLang="en-US" sz="1050">
              <a:solidFill>
                <a:srgbClr val="000000"/>
              </a:solidFill>
              <a:latin typeface="Garamond" panose="02020404030301010803" pitchFamily="18" charset="0"/>
            </a:endParaRPr>
          </a:p>
        </p:txBody>
      </p:sp>
      <p:sp>
        <p:nvSpPr>
          <p:cNvPr id="63548" name="Rectangle 71"/>
          <p:cNvSpPr>
            <a:spLocks noChangeArrowheads="1"/>
          </p:cNvSpPr>
          <p:nvPr/>
        </p:nvSpPr>
        <p:spPr bwMode="auto">
          <a:xfrm flipH="1">
            <a:off x="2134845" y="4582717"/>
            <a:ext cx="193964"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a:spcBef>
                <a:spcPct val="0"/>
              </a:spcBef>
              <a:buClrTx/>
              <a:buFontTx/>
              <a:buNone/>
            </a:pPr>
            <a:r>
              <a:rPr lang="ar-JO" altLang="en-US" sz="1050" b="1" dirty="0">
                <a:latin typeface="Garamond" panose="02020404030301010803" pitchFamily="18" charset="0"/>
              </a:rPr>
              <a:t>3.1</a:t>
            </a:r>
            <a:endParaRPr lang="en-US" altLang="en-US" sz="1050" b="1" dirty="0">
              <a:latin typeface="Garamond" panose="02020404030301010803" pitchFamily="18" charset="0"/>
            </a:endParaRPr>
          </a:p>
        </p:txBody>
      </p:sp>
      <p:sp>
        <p:nvSpPr>
          <p:cNvPr id="63549" name="Rectangle 25"/>
          <p:cNvSpPr>
            <a:spLocks noChangeArrowheads="1"/>
          </p:cNvSpPr>
          <p:nvPr/>
        </p:nvSpPr>
        <p:spPr bwMode="auto">
          <a:xfrm flipH="1">
            <a:off x="7041358" y="3333751"/>
            <a:ext cx="312586"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l">
              <a:spcBef>
                <a:spcPct val="0"/>
              </a:spcBef>
              <a:buClrTx/>
              <a:buFontTx/>
              <a:buNone/>
            </a:pPr>
            <a:r>
              <a:rPr lang="en-GB" altLang="en-US" sz="1050">
                <a:solidFill>
                  <a:srgbClr val="000000"/>
                </a:solidFill>
                <a:latin typeface="Garamond" panose="02020404030301010803" pitchFamily="18" charset="0"/>
              </a:rPr>
              <a:t>Egypt</a:t>
            </a:r>
            <a:endParaRPr lang="en-US" altLang="en-US" sz="1050">
              <a:solidFill>
                <a:srgbClr val="000000"/>
              </a:solidFill>
              <a:latin typeface="Garamond" panose="02020404030301010803" pitchFamily="18" charset="0"/>
            </a:endParaRPr>
          </a:p>
        </p:txBody>
      </p:sp>
      <p:pic>
        <p:nvPicPr>
          <p:cNvPr id="63551" name="Picture 12" descr="ba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8681" y="3714750"/>
            <a:ext cx="75819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552" name="Rectangle 21"/>
          <p:cNvSpPr>
            <a:spLocks noChangeArrowheads="1"/>
          </p:cNvSpPr>
          <p:nvPr/>
        </p:nvSpPr>
        <p:spPr bwMode="auto">
          <a:xfrm flipH="1">
            <a:off x="3200401" y="2457451"/>
            <a:ext cx="660437"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l">
              <a:spcBef>
                <a:spcPct val="0"/>
              </a:spcBef>
              <a:buClrTx/>
              <a:buFontTx/>
              <a:buNone/>
            </a:pPr>
            <a:r>
              <a:rPr lang="en-GB" altLang="en-US" sz="1050">
                <a:solidFill>
                  <a:srgbClr val="000000"/>
                </a:solidFill>
                <a:latin typeface="Garamond" panose="02020404030301010803" pitchFamily="18" charset="0"/>
              </a:rPr>
              <a:t>Saudi Arabia</a:t>
            </a:r>
            <a:endParaRPr lang="en-US" altLang="en-US" sz="1050">
              <a:solidFill>
                <a:srgbClr val="000000"/>
              </a:solidFill>
              <a:latin typeface="Garamond" panose="02020404030301010803" pitchFamily="18" charset="0"/>
            </a:endParaRPr>
          </a:p>
        </p:txBody>
      </p:sp>
      <p:sp>
        <p:nvSpPr>
          <p:cNvPr id="63553" name="Rectangle 24"/>
          <p:cNvSpPr>
            <a:spLocks noChangeArrowheads="1"/>
          </p:cNvSpPr>
          <p:nvPr/>
        </p:nvSpPr>
        <p:spPr bwMode="auto">
          <a:xfrm flipH="1">
            <a:off x="3212307" y="2686051"/>
            <a:ext cx="37991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l">
              <a:spcBef>
                <a:spcPct val="0"/>
              </a:spcBef>
              <a:buClrTx/>
              <a:buFontTx/>
              <a:buNone/>
            </a:pPr>
            <a:r>
              <a:rPr lang="en-GB" altLang="en-US" sz="1050" b="1" dirty="0">
                <a:solidFill>
                  <a:srgbClr val="FF0000"/>
                </a:solidFill>
                <a:latin typeface="Garamond" panose="02020404030301010803" pitchFamily="18" charset="0"/>
              </a:rPr>
              <a:t>Jordan</a:t>
            </a:r>
            <a:endParaRPr lang="en-US" altLang="en-US" sz="1050" b="1" dirty="0">
              <a:solidFill>
                <a:srgbClr val="FF0000"/>
              </a:solidFill>
              <a:latin typeface="Garamond" panose="02020404030301010803" pitchFamily="18" charset="0"/>
            </a:endParaRPr>
          </a:p>
        </p:txBody>
      </p:sp>
      <p:sp>
        <p:nvSpPr>
          <p:cNvPr id="63554" name="Rectangle 25"/>
          <p:cNvSpPr>
            <a:spLocks noChangeArrowheads="1"/>
          </p:cNvSpPr>
          <p:nvPr/>
        </p:nvSpPr>
        <p:spPr bwMode="auto">
          <a:xfrm flipH="1">
            <a:off x="3269458" y="2914651"/>
            <a:ext cx="312586"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l">
              <a:spcBef>
                <a:spcPct val="0"/>
              </a:spcBef>
              <a:buClrTx/>
              <a:buFontTx/>
              <a:buNone/>
            </a:pPr>
            <a:r>
              <a:rPr lang="en-GB" altLang="en-US" sz="1050">
                <a:solidFill>
                  <a:srgbClr val="000000"/>
                </a:solidFill>
                <a:latin typeface="Garamond" panose="02020404030301010803" pitchFamily="18" charset="0"/>
              </a:rPr>
              <a:t>Egypt</a:t>
            </a:r>
            <a:endParaRPr lang="en-US" altLang="en-US" sz="1050">
              <a:solidFill>
                <a:srgbClr val="000000"/>
              </a:solidFill>
              <a:latin typeface="Garamond" panose="02020404030301010803" pitchFamily="18" charset="0"/>
            </a:endParaRPr>
          </a:p>
        </p:txBody>
      </p:sp>
      <p:sp>
        <p:nvSpPr>
          <p:cNvPr id="63555" name="Rectangle 25"/>
          <p:cNvSpPr>
            <a:spLocks noChangeArrowheads="1"/>
          </p:cNvSpPr>
          <p:nvPr/>
        </p:nvSpPr>
        <p:spPr bwMode="auto">
          <a:xfrm flipH="1">
            <a:off x="3269457" y="3152776"/>
            <a:ext cx="25167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l">
              <a:spcBef>
                <a:spcPct val="0"/>
              </a:spcBef>
              <a:buClrTx/>
              <a:buFontTx/>
              <a:buNone/>
            </a:pPr>
            <a:r>
              <a:rPr lang="en-GB" altLang="en-US" sz="1050">
                <a:solidFill>
                  <a:srgbClr val="000000"/>
                </a:solidFill>
                <a:latin typeface="Garamond" panose="02020404030301010803" pitchFamily="18" charset="0"/>
              </a:rPr>
              <a:t>USA</a:t>
            </a:r>
            <a:endParaRPr lang="en-US" altLang="en-US" sz="1050">
              <a:solidFill>
                <a:srgbClr val="000000"/>
              </a:solidFill>
              <a:latin typeface="Garamond" panose="02020404030301010803" pitchFamily="18" charset="0"/>
            </a:endParaRPr>
          </a:p>
        </p:txBody>
      </p:sp>
      <p:sp>
        <p:nvSpPr>
          <p:cNvPr id="63556" name="Rectangle 22"/>
          <p:cNvSpPr>
            <a:spLocks noChangeArrowheads="1"/>
          </p:cNvSpPr>
          <p:nvPr/>
        </p:nvSpPr>
        <p:spPr bwMode="auto">
          <a:xfrm flipH="1">
            <a:off x="3269457" y="3324226"/>
            <a:ext cx="275717"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l">
              <a:spcBef>
                <a:spcPct val="0"/>
              </a:spcBef>
              <a:buClrTx/>
              <a:buFontTx/>
              <a:buNone/>
            </a:pPr>
            <a:r>
              <a:rPr lang="en-GB" altLang="en-US" sz="1050">
                <a:solidFill>
                  <a:srgbClr val="000000"/>
                </a:solidFill>
                <a:latin typeface="Garamond" panose="02020404030301010803" pitchFamily="18" charset="0"/>
              </a:rPr>
              <a:t>UAE</a:t>
            </a:r>
            <a:endParaRPr lang="en-US" altLang="en-US" sz="1050">
              <a:solidFill>
                <a:srgbClr val="000000"/>
              </a:solidFill>
              <a:latin typeface="Garamond" panose="02020404030301010803" pitchFamily="18" charset="0"/>
            </a:endParaRPr>
          </a:p>
        </p:txBody>
      </p:sp>
      <p:sp>
        <p:nvSpPr>
          <p:cNvPr id="63557" name="Text Box 7"/>
          <p:cNvSpPr txBox="1">
            <a:spLocks noChangeArrowheads="1"/>
          </p:cNvSpPr>
          <p:nvPr/>
        </p:nvSpPr>
        <p:spPr bwMode="auto">
          <a:xfrm flipH="1">
            <a:off x="692944" y="1915716"/>
            <a:ext cx="3673079" cy="31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rtl="0">
              <a:lnSpc>
                <a:spcPct val="150000"/>
              </a:lnSpc>
              <a:spcBef>
                <a:spcPct val="0"/>
              </a:spcBef>
              <a:buClrTx/>
              <a:buFontTx/>
              <a:buNone/>
            </a:pPr>
            <a:r>
              <a:rPr lang="en-GB" altLang="en-US" sz="1350" b="1" dirty="0">
                <a:solidFill>
                  <a:srgbClr val="0000CC"/>
                </a:solidFill>
                <a:latin typeface="Garamond" panose="02020404030301010803" pitchFamily="18" charset="0"/>
              </a:rPr>
              <a:t>% Polio vaccination coverage-infants</a:t>
            </a:r>
            <a:endParaRPr lang="ar-JO" altLang="en-US" sz="1350" b="1" dirty="0">
              <a:solidFill>
                <a:srgbClr val="0000CC"/>
              </a:solidFill>
              <a:latin typeface="Garamond" panose="02020404030301010803" pitchFamily="18" charset="0"/>
            </a:endParaRPr>
          </a:p>
        </p:txBody>
      </p:sp>
      <p:sp>
        <p:nvSpPr>
          <p:cNvPr id="91" name="Rectangle 81"/>
          <p:cNvSpPr txBox="1">
            <a:spLocks noChangeArrowheads="1"/>
          </p:cNvSpPr>
          <p:nvPr/>
        </p:nvSpPr>
        <p:spPr bwMode="auto">
          <a:xfrm>
            <a:off x="1672773" y="399729"/>
            <a:ext cx="6091238" cy="627460"/>
          </a:xfrm>
          <a:prstGeom prst="rect">
            <a:avLst/>
          </a:prstGeom>
          <a:solidFill>
            <a:schemeClr val="bg1"/>
          </a:solidFill>
          <a:ln w="9525">
            <a:noFill/>
            <a:miter lim="800000"/>
            <a:headEnd/>
            <a:tailEnd/>
          </a:ln>
        </p:spPr>
        <p:txBody>
          <a:bodyPr lIns="0" tIns="0" rIns="0" bIns="0" anchor="b"/>
          <a:lstStyle/>
          <a:p>
            <a:pPr algn="ctr">
              <a:lnSpc>
                <a:spcPct val="90000"/>
              </a:lnSpc>
              <a:defRPr/>
            </a:pPr>
            <a:r>
              <a:rPr lang="en-GB" altLang="en-US" sz="1650" b="1" kern="0" dirty="0">
                <a:solidFill>
                  <a:srgbClr val="0000CC"/>
                </a:solidFill>
                <a:latin typeface="Garamond" pitchFamily="18" charset="0"/>
                <a:cs typeface="Simplified Arabic"/>
              </a:rPr>
              <a:t>The PHC Indicators in Jordan are one of the best in the region </a:t>
            </a:r>
          </a:p>
          <a:p>
            <a:pPr algn="ctr">
              <a:lnSpc>
                <a:spcPct val="90000"/>
              </a:lnSpc>
              <a:defRPr/>
            </a:pPr>
            <a:r>
              <a:rPr lang="en-GB" altLang="en-US" sz="1650" b="1" kern="0" dirty="0">
                <a:solidFill>
                  <a:srgbClr val="0000CC"/>
                </a:solidFill>
                <a:latin typeface="Garamond" pitchFamily="18" charset="0"/>
                <a:cs typeface="Simplified Arabic"/>
              </a:rPr>
              <a:t>and consistent with the World indicators  </a:t>
            </a:r>
            <a:endParaRPr lang="en-US" altLang="en-US" sz="1650" b="1" kern="0" dirty="0">
              <a:solidFill>
                <a:srgbClr val="0000CC"/>
              </a:solidFill>
              <a:latin typeface="Garamond" pitchFamily="18" charset="0"/>
              <a:cs typeface="Simplified Arabic"/>
            </a:endParaRPr>
          </a:p>
        </p:txBody>
      </p:sp>
      <p:sp>
        <p:nvSpPr>
          <p:cNvPr id="63559" name="Text Box 5"/>
          <p:cNvSpPr txBox="1">
            <a:spLocks noChangeArrowheads="1"/>
          </p:cNvSpPr>
          <p:nvPr/>
        </p:nvSpPr>
        <p:spPr bwMode="auto">
          <a:xfrm flipH="1">
            <a:off x="883444" y="4010025"/>
            <a:ext cx="3482579" cy="31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a:lnSpc>
                <a:spcPct val="150000"/>
              </a:lnSpc>
              <a:spcBef>
                <a:spcPct val="0"/>
              </a:spcBef>
              <a:buClrTx/>
              <a:buFontTx/>
              <a:buNone/>
            </a:pPr>
            <a:r>
              <a:rPr lang="en-US" altLang="ja-JP" sz="1350" b="1">
                <a:solidFill>
                  <a:srgbClr val="0000CC"/>
                </a:solidFill>
                <a:latin typeface="Garamond" panose="02020404030301010803" pitchFamily="18" charset="0"/>
                <a:ea typeface="MS PGothic" panose="020B0600070205080204" pitchFamily="34" charset="-128"/>
              </a:rPr>
              <a:t>% of children with ( low birth weight )</a:t>
            </a:r>
            <a:endParaRPr lang="ar-JO" altLang="ja-JP" sz="1350" b="1">
              <a:solidFill>
                <a:srgbClr val="0000CC"/>
              </a:solidFill>
              <a:latin typeface="Garamond" panose="02020404030301010803" pitchFamily="18" charset="0"/>
              <a:ea typeface="MS PGothic" panose="020B0600070205080204" pitchFamily="34" charset="-128"/>
            </a:endParaRPr>
          </a:p>
        </p:txBody>
      </p:sp>
      <p:sp>
        <p:nvSpPr>
          <p:cNvPr id="63560" name="Rectangle 25"/>
          <p:cNvSpPr>
            <a:spLocks noChangeArrowheads="1"/>
          </p:cNvSpPr>
          <p:nvPr/>
        </p:nvSpPr>
        <p:spPr bwMode="auto">
          <a:xfrm flipH="1">
            <a:off x="3269457" y="4352926"/>
            <a:ext cx="25167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l">
              <a:spcBef>
                <a:spcPct val="0"/>
              </a:spcBef>
              <a:buClrTx/>
              <a:buFontTx/>
              <a:buNone/>
            </a:pPr>
            <a:r>
              <a:rPr lang="en-GB" altLang="en-US" sz="1050">
                <a:solidFill>
                  <a:srgbClr val="000000"/>
                </a:solidFill>
                <a:latin typeface="Garamond" panose="02020404030301010803" pitchFamily="18" charset="0"/>
              </a:rPr>
              <a:t>USA</a:t>
            </a:r>
            <a:endParaRPr lang="en-US" altLang="en-US" sz="1050">
              <a:solidFill>
                <a:srgbClr val="000000"/>
              </a:solidFill>
              <a:latin typeface="Garamond" panose="02020404030301010803" pitchFamily="18" charset="0"/>
            </a:endParaRPr>
          </a:p>
        </p:txBody>
      </p:sp>
      <p:sp>
        <p:nvSpPr>
          <p:cNvPr id="63561" name="Rectangle 21"/>
          <p:cNvSpPr>
            <a:spLocks noChangeArrowheads="1"/>
          </p:cNvSpPr>
          <p:nvPr/>
        </p:nvSpPr>
        <p:spPr bwMode="auto">
          <a:xfrm flipH="1">
            <a:off x="3200401" y="4867276"/>
            <a:ext cx="660437"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l">
              <a:spcBef>
                <a:spcPct val="0"/>
              </a:spcBef>
              <a:buClrTx/>
              <a:buFontTx/>
              <a:buNone/>
            </a:pPr>
            <a:r>
              <a:rPr lang="en-GB" altLang="en-US" sz="1050">
                <a:solidFill>
                  <a:srgbClr val="000000"/>
                </a:solidFill>
                <a:latin typeface="Garamond" panose="02020404030301010803" pitchFamily="18" charset="0"/>
              </a:rPr>
              <a:t>Saudi Arabia</a:t>
            </a:r>
            <a:endParaRPr lang="en-US" altLang="en-US" sz="1050">
              <a:solidFill>
                <a:srgbClr val="000000"/>
              </a:solidFill>
              <a:latin typeface="Garamond" panose="02020404030301010803" pitchFamily="18" charset="0"/>
            </a:endParaRPr>
          </a:p>
        </p:txBody>
      </p:sp>
      <p:sp>
        <p:nvSpPr>
          <p:cNvPr id="63562" name="Rectangle 25"/>
          <p:cNvSpPr>
            <a:spLocks noChangeArrowheads="1"/>
          </p:cNvSpPr>
          <p:nvPr/>
        </p:nvSpPr>
        <p:spPr bwMode="auto">
          <a:xfrm flipH="1">
            <a:off x="3267076" y="5143501"/>
            <a:ext cx="312586"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l">
              <a:spcBef>
                <a:spcPct val="0"/>
              </a:spcBef>
              <a:buClrTx/>
              <a:buFontTx/>
              <a:buNone/>
            </a:pPr>
            <a:r>
              <a:rPr lang="en-GB" altLang="en-US" sz="1050">
                <a:solidFill>
                  <a:srgbClr val="000000"/>
                </a:solidFill>
                <a:latin typeface="Garamond" panose="02020404030301010803" pitchFamily="18" charset="0"/>
              </a:rPr>
              <a:t>Egypt</a:t>
            </a:r>
            <a:endParaRPr lang="en-US" altLang="en-US" sz="1050">
              <a:solidFill>
                <a:srgbClr val="000000"/>
              </a:solidFill>
              <a:latin typeface="Garamond" panose="02020404030301010803" pitchFamily="18" charset="0"/>
            </a:endParaRPr>
          </a:p>
        </p:txBody>
      </p:sp>
      <p:sp>
        <p:nvSpPr>
          <p:cNvPr id="63563" name="Rectangle 24"/>
          <p:cNvSpPr>
            <a:spLocks noChangeArrowheads="1"/>
          </p:cNvSpPr>
          <p:nvPr/>
        </p:nvSpPr>
        <p:spPr bwMode="auto">
          <a:xfrm flipH="1">
            <a:off x="3269456" y="4581526"/>
            <a:ext cx="37991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l">
              <a:spcBef>
                <a:spcPct val="0"/>
              </a:spcBef>
              <a:buClrTx/>
              <a:buFontTx/>
              <a:buNone/>
            </a:pPr>
            <a:r>
              <a:rPr lang="en-GB" altLang="en-US" sz="1050" b="1" dirty="0">
                <a:latin typeface="Garamond" panose="02020404030301010803" pitchFamily="18" charset="0"/>
              </a:rPr>
              <a:t>Jordan</a:t>
            </a:r>
            <a:endParaRPr lang="en-US" altLang="en-US" sz="1050" b="1" dirty="0">
              <a:latin typeface="Garamond" panose="02020404030301010803" pitchFamily="18" charset="0"/>
            </a:endParaRPr>
          </a:p>
        </p:txBody>
      </p:sp>
      <p:sp>
        <p:nvSpPr>
          <p:cNvPr id="63564" name="Rectangle 24"/>
          <p:cNvSpPr>
            <a:spLocks noChangeArrowheads="1"/>
          </p:cNvSpPr>
          <p:nvPr/>
        </p:nvSpPr>
        <p:spPr bwMode="auto">
          <a:xfrm flipH="1">
            <a:off x="7145486" y="4467226"/>
            <a:ext cx="37991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a:spcBef>
                <a:spcPct val="0"/>
              </a:spcBef>
              <a:buClrTx/>
              <a:buFontTx/>
              <a:buNone/>
            </a:pPr>
            <a:r>
              <a:rPr lang="en-GB" altLang="en-US" sz="1050" b="1">
                <a:solidFill>
                  <a:srgbClr val="FF0000"/>
                </a:solidFill>
                <a:latin typeface="Garamond" panose="02020404030301010803" pitchFamily="18" charset="0"/>
              </a:rPr>
              <a:t>Jordan</a:t>
            </a:r>
            <a:endParaRPr lang="en-US" altLang="en-US" sz="1050" b="1">
              <a:solidFill>
                <a:srgbClr val="FF0000"/>
              </a:solidFill>
              <a:latin typeface="Garamond" panose="02020404030301010803" pitchFamily="18" charset="0"/>
            </a:endParaRPr>
          </a:p>
        </p:txBody>
      </p:sp>
      <p:sp>
        <p:nvSpPr>
          <p:cNvPr id="63565" name="Rectangle 25"/>
          <p:cNvSpPr>
            <a:spLocks noChangeArrowheads="1"/>
          </p:cNvSpPr>
          <p:nvPr/>
        </p:nvSpPr>
        <p:spPr bwMode="auto">
          <a:xfrm flipH="1">
            <a:off x="7109222" y="4695826"/>
            <a:ext cx="25167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l">
              <a:spcBef>
                <a:spcPct val="0"/>
              </a:spcBef>
              <a:buClrTx/>
              <a:buFontTx/>
              <a:buNone/>
            </a:pPr>
            <a:r>
              <a:rPr lang="en-GB" altLang="en-US" sz="1050">
                <a:solidFill>
                  <a:srgbClr val="000000"/>
                </a:solidFill>
                <a:latin typeface="Garamond" panose="02020404030301010803" pitchFamily="18" charset="0"/>
              </a:rPr>
              <a:t>USA</a:t>
            </a:r>
            <a:endParaRPr lang="en-US" altLang="en-US" sz="1050">
              <a:solidFill>
                <a:srgbClr val="000000"/>
              </a:solidFill>
              <a:latin typeface="Garamond" panose="02020404030301010803" pitchFamily="18" charset="0"/>
            </a:endParaRPr>
          </a:p>
        </p:txBody>
      </p:sp>
      <p:sp>
        <p:nvSpPr>
          <p:cNvPr id="63566" name="Rectangle 22"/>
          <p:cNvSpPr>
            <a:spLocks noChangeArrowheads="1"/>
          </p:cNvSpPr>
          <p:nvPr/>
        </p:nvSpPr>
        <p:spPr bwMode="auto">
          <a:xfrm flipH="1">
            <a:off x="7109224" y="4924426"/>
            <a:ext cx="275717"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l">
              <a:spcBef>
                <a:spcPct val="0"/>
              </a:spcBef>
              <a:buClrTx/>
              <a:buFontTx/>
              <a:buNone/>
            </a:pPr>
            <a:r>
              <a:rPr lang="en-GB" altLang="en-US" sz="1050">
                <a:solidFill>
                  <a:srgbClr val="000000"/>
                </a:solidFill>
                <a:latin typeface="Garamond" panose="02020404030301010803" pitchFamily="18" charset="0"/>
              </a:rPr>
              <a:t>UAE</a:t>
            </a:r>
            <a:endParaRPr lang="en-US" altLang="en-US" sz="1050">
              <a:solidFill>
                <a:srgbClr val="000000"/>
              </a:solidFill>
              <a:latin typeface="Garamond" panose="02020404030301010803" pitchFamily="18" charset="0"/>
            </a:endParaRPr>
          </a:p>
        </p:txBody>
      </p:sp>
      <p:sp>
        <p:nvSpPr>
          <p:cNvPr id="63567" name="Rectangle 21"/>
          <p:cNvSpPr>
            <a:spLocks noChangeArrowheads="1"/>
          </p:cNvSpPr>
          <p:nvPr/>
        </p:nvSpPr>
        <p:spPr bwMode="auto">
          <a:xfrm flipH="1">
            <a:off x="7109224" y="5153026"/>
            <a:ext cx="660437"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l">
              <a:spcBef>
                <a:spcPct val="0"/>
              </a:spcBef>
              <a:buClrTx/>
              <a:buFontTx/>
              <a:buNone/>
            </a:pPr>
            <a:r>
              <a:rPr lang="en-GB" altLang="en-US" sz="1050">
                <a:solidFill>
                  <a:srgbClr val="000000"/>
                </a:solidFill>
                <a:latin typeface="Garamond" panose="02020404030301010803" pitchFamily="18" charset="0"/>
              </a:rPr>
              <a:t>Saudi Arabia</a:t>
            </a:r>
            <a:endParaRPr lang="en-US" altLang="en-US" sz="1050">
              <a:solidFill>
                <a:srgbClr val="000000"/>
              </a:solidFill>
              <a:latin typeface="Garamond" panose="02020404030301010803" pitchFamily="18" charset="0"/>
            </a:endParaRPr>
          </a:p>
        </p:txBody>
      </p:sp>
      <p:sp>
        <p:nvSpPr>
          <p:cNvPr id="63568" name="Rectangle 25"/>
          <p:cNvSpPr>
            <a:spLocks noChangeArrowheads="1"/>
          </p:cNvSpPr>
          <p:nvPr/>
        </p:nvSpPr>
        <p:spPr bwMode="auto">
          <a:xfrm flipH="1">
            <a:off x="7069932" y="5381626"/>
            <a:ext cx="312586"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l">
              <a:spcBef>
                <a:spcPct val="0"/>
              </a:spcBef>
              <a:buClrTx/>
              <a:buFontTx/>
              <a:buNone/>
            </a:pPr>
            <a:r>
              <a:rPr lang="en-GB" altLang="en-US" sz="1050">
                <a:solidFill>
                  <a:srgbClr val="000000"/>
                </a:solidFill>
                <a:latin typeface="Garamond" panose="02020404030301010803" pitchFamily="18" charset="0"/>
              </a:rPr>
              <a:t>Egypt</a:t>
            </a:r>
            <a:endParaRPr lang="en-US" altLang="en-US" sz="1050">
              <a:solidFill>
                <a:srgbClr val="000000"/>
              </a:solidFill>
              <a:latin typeface="Garamond" panose="02020404030301010803" pitchFamily="18" charset="0"/>
            </a:endParaRPr>
          </a:p>
        </p:txBody>
      </p:sp>
      <p:sp>
        <p:nvSpPr>
          <p:cNvPr id="63569" name="Text Box 4"/>
          <p:cNvSpPr txBox="1">
            <a:spLocks noChangeArrowheads="1"/>
          </p:cNvSpPr>
          <p:nvPr/>
        </p:nvSpPr>
        <p:spPr bwMode="auto">
          <a:xfrm flipH="1">
            <a:off x="4777978" y="4057651"/>
            <a:ext cx="3357563" cy="31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a:lnSpc>
                <a:spcPct val="150000"/>
              </a:lnSpc>
              <a:spcBef>
                <a:spcPct val="0"/>
              </a:spcBef>
              <a:buClrTx/>
              <a:buFontTx/>
              <a:buNone/>
            </a:pPr>
            <a:r>
              <a:rPr lang="en-GB" altLang="ja-JP" sz="1350" b="1">
                <a:solidFill>
                  <a:srgbClr val="0000CC"/>
                </a:solidFill>
                <a:latin typeface="Garamond" panose="02020404030301010803" pitchFamily="18" charset="0"/>
                <a:ea typeface="MS PGothic" panose="020B0600070205080204" pitchFamily="34" charset="-128"/>
              </a:rPr>
              <a:t>% of Medically assisted delivery </a:t>
            </a:r>
            <a:endParaRPr lang="ar-JO" altLang="ja-JP" sz="1350" b="1">
              <a:solidFill>
                <a:srgbClr val="0000CC"/>
              </a:solidFill>
              <a:latin typeface="Garamond" panose="02020404030301010803" pitchFamily="18" charset="0"/>
              <a:ea typeface="MS PGothic" panose="020B0600070205080204" pitchFamily="34" charset="-128"/>
            </a:endParaRPr>
          </a:p>
        </p:txBody>
      </p:sp>
      <p:sp>
        <p:nvSpPr>
          <p:cNvPr id="63570" name="Text Box 82"/>
          <p:cNvSpPr txBox="1">
            <a:spLocks noChangeArrowheads="1"/>
          </p:cNvSpPr>
          <p:nvPr/>
        </p:nvSpPr>
        <p:spPr bwMode="auto">
          <a:xfrm>
            <a:off x="3200400" y="6866167"/>
            <a:ext cx="2743200" cy="145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rtl="0">
              <a:lnSpc>
                <a:spcPct val="90000"/>
              </a:lnSpc>
              <a:spcBef>
                <a:spcPct val="30000"/>
              </a:spcBef>
              <a:buClrTx/>
              <a:buFontTx/>
              <a:buNone/>
            </a:pPr>
            <a:r>
              <a:rPr lang="en-GB" altLang="en-US" sz="1050" b="1" i="1">
                <a:solidFill>
                  <a:srgbClr val="0000CC"/>
                </a:solidFill>
                <a:latin typeface="Garamond" panose="02020404030301010803" pitchFamily="18" charset="0"/>
              </a:rPr>
              <a:t>Source:  WHO 2014</a:t>
            </a:r>
            <a:endParaRPr lang="en-US" altLang="en-US" sz="1050" b="1" i="1">
              <a:solidFill>
                <a:srgbClr val="0000CC"/>
              </a:solidFill>
              <a:latin typeface="Garamond" panose="02020404030301010803" pitchFamily="18" charset="0"/>
            </a:endParaRPr>
          </a:p>
        </p:txBody>
      </p:sp>
      <p:pic>
        <p:nvPicPr>
          <p:cNvPr id="84" name="Picture 83" descr="j-flag[1]"/>
          <p:cNvPicPr>
            <a:picLocks noChangeAspect="1" noChangeArrowheads="1" noCrop="1"/>
          </p:cNvPicPr>
          <p:nvPr/>
        </p:nvPicPr>
        <p:blipFill>
          <a:blip r:embed="rId4" cstate="print"/>
          <a:srcRect/>
          <a:stretch>
            <a:fillRect/>
          </a:stretch>
        </p:blipFill>
        <p:spPr bwMode="auto">
          <a:xfrm>
            <a:off x="551426" y="1028701"/>
            <a:ext cx="972109" cy="486054"/>
          </a:xfrm>
          <a:prstGeom prst="rect">
            <a:avLst/>
          </a:prstGeom>
          <a:solidFill>
            <a:srgbClr val="FFFFFF">
              <a:shade val="85000"/>
            </a:srgbClr>
          </a:solidFill>
          <a:ln w="88900" cap="sq">
            <a:solidFill>
              <a:srgbClr val="FFFFFF"/>
            </a:solidFill>
            <a:miter lim="800000"/>
          </a:ln>
          <a:effectLst>
            <a:outerShdw blurRad="50800" dist="38100" algn="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
        <p:nvSpPr>
          <p:cNvPr id="85" name="Slide Number Placeholder 84"/>
          <p:cNvSpPr>
            <a:spLocks noGrp="1"/>
          </p:cNvSpPr>
          <p:nvPr>
            <p:ph type="sldNum" sz="quarter" idx="12"/>
          </p:nvPr>
        </p:nvSpPr>
        <p:spPr/>
        <p:txBody>
          <a:bodyPr/>
          <a:lstStyle/>
          <a:p>
            <a:fld id="{9B618960-8005-486C-9A75-10CB2AAC16F9}" type="slidenum">
              <a:rPr lang="en-US" smtClean="0"/>
              <a:pPr/>
              <a:t>9</a:t>
            </a:fld>
            <a:endParaRPr lang="en-US"/>
          </a:p>
        </p:txBody>
      </p:sp>
    </p:spTree>
    <p:extLst>
      <p:ext uri="{BB962C8B-B14F-4D97-AF65-F5344CB8AC3E}">
        <p14:creationId xmlns:p14="http://schemas.microsoft.com/office/powerpoint/2010/main" val="37998305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6C820DAA4474E42B4A16DC73892BE67" ma:contentTypeVersion="2" ma:contentTypeDescription="Create a new document." ma:contentTypeScope="" ma:versionID="6b16f544fe9defbbd22439431a633e95">
  <xsd:schema xmlns:xsd="http://www.w3.org/2001/XMLSchema" xmlns:xs="http://www.w3.org/2001/XMLSchema" xmlns:p="http://schemas.microsoft.com/office/2006/metadata/properties" xmlns:ns2="e9a5bf06-8407-481d-8fbb-34ca42c7ab12" targetNamespace="http://schemas.microsoft.com/office/2006/metadata/properties" ma:root="true" ma:fieldsID="6ff6e43d9fb47b4f697d08194ea22056" ns2:_="">
    <xsd:import namespace="e9a5bf06-8407-481d-8fbb-34ca42c7ab12"/>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a5bf06-8407-481d-8fbb-34ca42c7ab1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FD71330-E15B-413A-9169-B65292753489}"/>
</file>

<file path=customXml/itemProps2.xml><?xml version="1.0" encoding="utf-8"?>
<ds:datastoreItem xmlns:ds="http://schemas.openxmlformats.org/officeDocument/2006/customXml" ds:itemID="{3E5F21D0-0036-4A65-9FCC-F6DCC055404A}"/>
</file>

<file path=customXml/itemProps3.xml><?xml version="1.0" encoding="utf-8"?>
<ds:datastoreItem xmlns:ds="http://schemas.openxmlformats.org/officeDocument/2006/customXml" ds:itemID="{E90E4C28-15D5-4DB8-BAAE-9F2119FEE370}"/>
</file>

<file path=docProps/app.xml><?xml version="1.0" encoding="utf-8"?>
<Properties xmlns="http://schemas.openxmlformats.org/officeDocument/2006/extended-properties" xmlns:vt="http://schemas.openxmlformats.org/officeDocument/2006/docPropsVTypes">
  <Template/>
  <TotalTime>2327</TotalTime>
  <Words>2185</Words>
  <Application>Microsoft Office PowerPoint</Application>
  <PresentationFormat>On-screen Show (4:3)</PresentationFormat>
  <Paragraphs>271</Paragraphs>
  <Slides>34</Slides>
  <Notes>3</Notes>
  <HiddenSlides>1</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34</vt:i4>
      </vt:variant>
    </vt:vector>
  </HeadingPairs>
  <TitlesOfParts>
    <vt:vector size="48" baseType="lpstr">
      <vt:lpstr>MS PGothic</vt:lpstr>
      <vt:lpstr>Algerian</vt:lpstr>
      <vt:lpstr>Andalus</vt:lpstr>
      <vt:lpstr>Arial</vt:lpstr>
      <vt:lpstr>Berlin Sans FB Demi</vt:lpstr>
      <vt:lpstr>Book Antiqua</vt:lpstr>
      <vt:lpstr>Calibri</vt:lpstr>
      <vt:lpstr>Calibri Light</vt:lpstr>
      <vt:lpstr>Garamond</vt:lpstr>
      <vt:lpstr>Simplified Arabic</vt:lpstr>
      <vt:lpstr>Times</vt:lpstr>
      <vt:lpstr>Times New Roman</vt:lpstr>
      <vt:lpstr>Wingdings</vt:lpstr>
      <vt:lpstr>Office Theme</vt:lpstr>
      <vt:lpstr>Health System In Jordan</vt:lpstr>
      <vt:lpstr>PowerPoint Presentation</vt:lpstr>
      <vt:lpstr>What is a health system?</vt:lpstr>
      <vt:lpstr>PowerPoint Presentation</vt:lpstr>
      <vt:lpstr>The six building blocks of a health system: </vt:lpstr>
      <vt:lpstr>PowerPoint Presentation</vt:lpstr>
      <vt:lpstr>Total Population</vt:lpstr>
      <vt:lpstr>Jordan: Current Health Status </vt:lpstr>
      <vt:lpstr>PowerPoint Presentation</vt:lpstr>
      <vt:lpstr>PowerPoint Presentation</vt:lpstr>
      <vt:lpstr> The leading causes of death in Jordan  </vt:lpstr>
      <vt:lpstr>Healthcare organisation in Jordan</vt:lpstr>
      <vt:lpstr>Healthcare organisation in Jordan</vt:lpstr>
      <vt:lpstr>Public sector:  RMS:</vt:lpstr>
      <vt:lpstr>PowerPoint Presentation</vt:lpstr>
      <vt:lpstr>PowerPoint Presentation</vt:lpstr>
      <vt:lpstr>PowerPoint Presentation</vt:lpstr>
      <vt:lpstr>PowerPoint Presentation</vt:lpstr>
      <vt:lpstr>Non for profit organisations:</vt:lpstr>
      <vt:lpstr>Health Insurance coverage</vt:lpstr>
      <vt:lpstr>Percent of individuals who have health insurance, Jordan 2017</vt:lpstr>
      <vt:lpstr>Health Human Resources (2017)</vt:lpstr>
      <vt:lpstr>Workforce</vt:lpstr>
      <vt:lpstr>Enrolees from Medicine Faculties for the year 2016/2017</vt:lpstr>
      <vt:lpstr>Health Expenditure</vt:lpstr>
      <vt:lpstr>Public Sector Expenditure By Function  JOD</vt:lpstr>
      <vt:lpstr>Achievements:</vt:lpstr>
      <vt:lpstr>PowerPoint Presentation</vt:lpstr>
      <vt:lpstr>Health Policy in Jordan</vt:lpstr>
      <vt:lpstr>Challenges:  1. Demographic</vt:lpstr>
      <vt:lpstr>Challenges/Epidemiological</vt:lpstr>
      <vt:lpstr>Challenges/Economic</vt:lpstr>
      <vt:lpstr>Challenges/Administrative</vt:lpstr>
      <vt:lpstr> Thank You </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System In Jordan</dc:title>
  <dc:creator>judehhassan@hotmail.com</dc:creator>
  <cp:lastModifiedBy>Admin</cp:lastModifiedBy>
  <cp:revision>312</cp:revision>
  <dcterms:created xsi:type="dcterms:W3CDTF">2017-10-02T18:59:10Z</dcterms:created>
  <dcterms:modified xsi:type="dcterms:W3CDTF">2022-10-15T15:31:26Z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0x010100A6C820DAA4474E42B4A16DC73892BE67</vt:lpwstr>
  </property>
</Properties>
</file>