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378" r:id="rId2"/>
    <p:sldId id="396" r:id="rId3"/>
    <p:sldId id="259" r:id="rId4"/>
    <p:sldId id="398" r:id="rId5"/>
    <p:sldId id="292" r:id="rId6"/>
    <p:sldId id="290" r:id="rId7"/>
    <p:sldId id="293" r:id="rId8"/>
    <p:sldId id="294" r:id="rId9"/>
    <p:sldId id="295" r:id="rId10"/>
    <p:sldId id="364" r:id="rId11"/>
    <p:sldId id="369" r:id="rId12"/>
    <p:sldId id="296" r:id="rId13"/>
    <p:sldId id="366" r:id="rId14"/>
    <p:sldId id="371" r:id="rId15"/>
    <p:sldId id="368" r:id="rId16"/>
    <p:sldId id="301" r:id="rId17"/>
    <p:sldId id="304" r:id="rId18"/>
    <p:sldId id="372" r:id="rId19"/>
    <p:sldId id="306" r:id="rId20"/>
    <p:sldId id="373" r:id="rId21"/>
    <p:sldId id="374" r:id="rId22"/>
    <p:sldId id="307" r:id="rId23"/>
    <p:sldId id="310" r:id="rId24"/>
    <p:sldId id="313" r:id="rId25"/>
    <p:sldId id="397" r:id="rId26"/>
    <p:sldId id="377" r:id="rId27"/>
    <p:sldId id="315" r:id="rId28"/>
    <p:sldId id="316" r:id="rId29"/>
    <p:sldId id="319" r:id="rId30"/>
    <p:sldId id="323" r:id="rId31"/>
    <p:sldId id="325" r:id="rId32"/>
    <p:sldId id="328" r:id="rId33"/>
    <p:sldId id="329" r:id="rId34"/>
    <p:sldId id="330" r:id="rId35"/>
    <p:sldId id="335" r:id="rId36"/>
    <p:sldId id="339" r:id="rId37"/>
    <p:sldId id="338" r:id="rId38"/>
    <p:sldId id="341" r:id="rId39"/>
    <p:sldId id="344" r:id="rId40"/>
    <p:sldId id="362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9305-E0DA-40AE-90D9-22A9BDC95455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F8F1-0391-4421-8CC3-7E43D9F5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49FE-3FC1-4BC3-A5F4-97FDB014081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779B-8304-402D-82C4-E7404740FB9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7AFA41-E07E-46F0-A58B-FA4EBC17D321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7D06BF-FD92-48A7-97F7-ACAB6C016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58204" cy="2143140"/>
          </a:xfrm>
        </p:spPr>
        <p:txBody>
          <a:bodyPr anchor="t" anchorCtr="0">
            <a:no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Candara" pitchFamily="34" charset="0"/>
              </a:rPr>
              <a:t>Assisted Reproductive Technologies</a:t>
            </a:r>
            <a:br>
              <a:rPr lang="en-US" sz="6600" dirty="0">
                <a:latin typeface="Candara" pitchFamily="34" charset="0"/>
              </a:rPr>
            </a:br>
            <a:endParaRPr lang="en-US" sz="6600" dirty="0">
              <a:latin typeface="Candar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4572008"/>
            <a:ext cx="4643437" cy="50006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Professor Adel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Abul-Heija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“FRCOG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4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2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GnRHa</a:t>
            </a:r>
            <a:r>
              <a:rPr lang="en-US" dirty="0"/>
              <a:t> </a:t>
            </a:r>
            <a:r>
              <a:rPr lang="en-US" dirty="0" err="1"/>
              <a:t>treament</a:t>
            </a:r>
            <a:r>
              <a:rPr lang="en-US" dirty="0"/>
              <a:t> </a:t>
            </a:r>
            <a:r>
              <a:rPr lang="en-US" b="1" dirty="0"/>
              <a:t>Long protocol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Mid-</a:t>
            </a:r>
            <a:r>
              <a:rPr lang="en-US" dirty="0" err="1"/>
              <a:t>luteal</a:t>
            </a:r>
            <a:r>
              <a:rPr lang="en-US" dirty="0"/>
              <a:t> of previous cycle Day 21</a:t>
            </a:r>
          </a:p>
          <a:p>
            <a:pPr marL="0" indent="0">
              <a:buNone/>
            </a:pPr>
            <a:r>
              <a:rPr lang="en-US" dirty="0"/>
              <a:t>               high yield OF EGGS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r>
              <a:rPr lang="en-US" dirty="0"/>
              <a:t> 1.Deycapeptyl (3.75 mg </a:t>
            </a:r>
            <a:r>
              <a:rPr lang="en-US" dirty="0" err="1"/>
              <a:t>i.m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2. </a:t>
            </a:r>
            <a:r>
              <a:rPr lang="en-US" dirty="0" err="1"/>
              <a:t>Deycapeptyl</a:t>
            </a:r>
            <a:r>
              <a:rPr lang="en-US" dirty="0"/>
              <a:t> 0.1mg/d </a:t>
            </a:r>
            <a:r>
              <a:rPr lang="en-US" dirty="0" err="1"/>
              <a:t>s.c.for</a:t>
            </a:r>
            <a:r>
              <a:rPr lang="en-US" dirty="0"/>
              <a:t> 10 days from day 21 of the previous cycle/ till </a:t>
            </a:r>
            <a:r>
              <a:rPr lang="en-US" dirty="0" err="1"/>
              <a:t>mensus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  <a:p>
            <a:pPr marL="0" indent="0">
              <a:buNone/>
            </a:pPr>
            <a:r>
              <a:rPr lang="en-US" dirty="0"/>
              <a:t>  3. </a:t>
            </a:r>
            <a:r>
              <a:rPr lang="en-US" dirty="0" err="1"/>
              <a:t>Nafarlen</a:t>
            </a:r>
            <a:r>
              <a:rPr lang="en-US" dirty="0"/>
              <a:t> intranasal spray 400mcg till menses then 200mcg</a:t>
            </a:r>
          </a:p>
        </p:txBody>
      </p:sp>
    </p:spTree>
    <p:extLst>
      <p:ext uri="{BB962C8B-B14F-4D97-AF65-F5344CB8AC3E}">
        <p14:creationId xmlns:p14="http://schemas.microsoft.com/office/powerpoint/2010/main" val="303200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Day 3-5 of </a:t>
            </a:r>
            <a:r>
              <a:rPr lang="en-US" dirty="0" err="1"/>
              <a:t>Gn</a:t>
            </a:r>
            <a:r>
              <a:rPr lang="en-US" dirty="0"/>
              <a:t>, we do serum E2 </a:t>
            </a:r>
          </a:p>
          <a:p>
            <a:r>
              <a:rPr lang="en-US" dirty="0"/>
              <a:t>Later every 1-3 day serum E2 and ovarian scan</a:t>
            </a:r>
          </a:p>
          <a:p>
            <a:r>
              <a:rPr lang="en-US" dirty="0"/>
              <a:t>Most need 7-12 day of Rx</a:t>
            </a:r>
          </a:p>
          <a:p>
            <a:r>
              <a:rPr lang="en-US" dirty="0"/>
              <a:t>Goal      &gt;2 follicle &gt;17-18mm </a:t>
            </a:r>
          </a:p>
          <a:p>
            <a:pPr marL="0" indent="0">
              <a:buNone/>
            </a:pPr>
            <a:r>
              <a:rPr lang="en-US" dirty="0"/>
              <a:t>            </a:t>
            </a:r>
          </a:p>
          <a:p>
            <a:r>
              <a:rPr lang="en-US" dirty="0"/>
              <a:t>Endometrium 8-9mm good(poor 6-7mm)</a:t>
            </a:r>
          </a:p>
          <a:p>
            <a:r>
              <a:rPr lang="en-US" dirty="0" err="1"/>
              <a:t>hCG</a:t>
            </a:r>
            <a:r>
              <a:rPr lang="en-US" dirty="0"/>
              <a:t> 5000-10,000iu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rhCG</a:t>
            </a:r>
            <a:r>
              <a:rPr lang="en-US" dirty="0"/>
              <a:t> 250 micro gram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8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GnRHa+Gn</a:t>
            </a:r>
            <a:r>
              <a:rPr lang="en-US" dirty="0"/>
              <a:t>             </a:t>
            </a:r>
            <a:r>
              <a:rPr lang="en-US" b="1" i="1" dirty="0"/>
              <a:t>short/flare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9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9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Short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Decapeptyl</a:t>
            </a:r>
            <a:r>
              <a:rPr lang="en-US" dirty="0"/>
              <a:t> 0.1 mg </a:t>
            </a:r>
            <a:r>
              <a:rPr lang="en-US" dirty="0" err="1"/>
              <a:t>s.c</a:t>
            </a:r>
            <a:r>
              <a:rPr lang="en-US" dirty="0"/>
              <a:t> on D2</a:t>
            </a:r>
          </a:p>
          <a:p>
            <a:r>
              <a:rPr lang="en-US" dirty="0" err="1"/>
              <a:t>Gn</a:t>
            </a:r>
            <a:r>
              <a:rPr lang="en-US" dirty="0"/>
              <a:t> D3 150-450iu</a:t>
            </a:r>
          </a:p>
          <a:p>
            <a:pPr marL="0" indent="0">
              <a:buNone/>
            </a:pPr>
            <a:r>
              <a:rPr lang="en-US" dirty="0"/>
              <a:t>Monitor and </a:t>
            </a:r>
            <a:r>
              <a:rPr lang="en-US" dirty="0" err="1"/>
              <a:t>hCG</a:t>
            </a:r>
            <a:r>
              <a:rPr lang="en-US" dirty="0"/>
              <a:t>  is same</a:t>
            </a:r>
          </a:p>
          <a:p>
            <a:pPr marL="0" indent="0">
              <a:buNone/>
            </a:pPr>
            <a:r>
              <a:rPr lang="en-US" dirty="0" err="1"/>
              <a:t>Preffered</a:t>
            </a:r>
            <a:r>
              <a:rPr lang="en-US" dirty="0"/>
              <a:t> in poor responder to long protocol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7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Simaltanious</a:t>
            </a:r>
            <a:r>
              <a:rPr lang="en-US" dirty="0"/>
              <a:t> </a:t>
            </a:r>
            <a:r>
              <a:rPr lang="en-US" dirty="0" err="1"/>
              <a:t>Gn+GnRHantagonist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 of </a:t>
            </a:r>
            <a:r>
              <a:rPr lang="en-US" dirty="0" err="1"/>
              <a:t>GnRH</a:t>
            </a:r>
            <a:r>
              <a:rPr lang="en-US" dirty="0"/>
              <a:t> antagonist</a:t>
            </a:r>
          </a:p>
          <a:p>
            <a:pPr marL="0" indent="0">
              <a:buNone/>
            </a:pPr>
            <a:r>
              <a:rPr lang="en-US" dirty="0"/>
              <a:t>     duration of treatment is shorter</a:t>
            </a:r>
          </a:p>
          <a:p>
            <a:pPr marL="0" indent="0">
              <a:buNone/>
            </a:pPr>
            <a:r>
              <a:rPr lang="en-US" dirty="0"/>
              <a:t>     no </a:t>
            </a:r>
            <a:r>
              <a:rPr lang="en-US" dirty="0" err="1"/>
              <a:t>supressive</a:t>
            </a:r>
            <a:r>
              <a:rPr lang="en-US" dirty="0"/>
              <a:t> effect of ovary</a:t>
            </a:r>
          </a:p>
          <a:p>
            <a:pPr marL="0" indent="0">
              <a:buNone/>
            </a:pPr>
            <a:r>
              <a:rPr lang="en-US" dirty="0"/>
              <a:t>     no flare response so no cysts</a:t>
            </a:r>
          </a:p>
          <a:p>
            <a:pPr marL="0" indent="0">
              <a:buNone/>
            </a:pPr>
            <a:r>
              <a:rPr lang="en-US" dirty="0"/>
              <a:t>    in PCOD prevent premature LH surge</a:t>
            </a:r>
          </a:p>
          <a:p>
            <a:pPr marL="0" indent="0">
              <a:buNone/>
            </a:pPr>
            <a:r>
              <a:rPr lang="en-US" dirty="0"/>
              <a:t>                     agonist can be used for LH surge</a:t>
            </a:r>
          </a:p>
          <a:p>
            <a:r>
              <a:rPr lang="en-US" dirty="0"/>
              <a:t>Disadvantage </a:t>
            </a:r>
          </a:p>
          <a:p>
            <a:pPr marL="0" indent="0">
              <a:buNone/>
            </a:pPr>
            <a:r>
              <a:rPr lang="en-US" dirty="0"/>
              <a:t>Strict compliance is necessary</a:t>
            </a:r>
          </a:p>
          <a:p>
            <a:pPr marL="0" indent="0">
              <a:buNone/>
            </a:pPr>
            <a:r>
              <a:rPr lang="en-US" dirty="0" err="1"/>
              <a:t>Supress</a:t>
            </a:r>
            <a:r>
              <a:rPr lang="en-US" dirty="0"/>
              <a:t> </a:t>
            </a:r>
            <a:r>
              <a:rPr lang="en-US" dirty="0" err="1"/>
              <a:t>endogeneous</a:t>
            </a:r>
            <a:r>
              <a:rPr lang="en-US" dirty="0"/>
              <a:t> </a:t>
            </a:r>
            <a:r>
              <a:rPr lang="en-US" dirty="0" err="1"/>
              <a:t>Gn</a:t>
            </a:r>
            <a:r>
              <a:rPr lang="en-US" dirty="0"/>
              <a:t> completely</a:t>
            </a:r>
          </a:p>
          <a:p>
            <a:pPr marL="0" indent="0">
              <a:buNone/>
            </a:pPr>
            <a:r>
              <a:rPr lang="en-US" dirty="0"/>
              <a:t>Low pregnancy rate compared to long protocol</a:t>
            </a:r>
          </a:p>
        </p:txBody>
      </p:sp>
    </p:spTree>
    <p:extLst>
      <p:ext uri="{BB962C8B-B14F-4D97-AF65-F5344CB8AC3E}">
        <p14:creationId xmlns:p14="http://schemas.microsoft.com/office/powerpoint/2010/main" val="398044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91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Oocyte </a:t>
            </a:r>
            <a:r>
              <a:rPr lang="en-US" dirty="0" err="1"/>
              <a:t>retrival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36 h after </a:t>
            </a:r>
            <a:r>
              <a:rPr lang="en-US" dirty="0" err="1"/>
              <a:t>hCG</a:t>
            </a:r>
            <a:endParaRPr lang="en-US" dirty="0"/>
          </a:p>
          <a:p>
            <a:r>
              <a:rPr lang="en-US" dirty="0" err="1"/>
              <a:t>Transvaginal</a:t>
            </a:r>
            <a:r>
              <a:rPr lang="en-US" dirty="0"/>
              <a:t> ultrasound</a:t>
            </a:r>
          </a:p>
          <a:p>
            <a:r>
              <a:rPr lang="en-US" dirty="0"/>
              <a:t>I.V. </a:t>
            </a:r>
            <a:r>
              <a:rPr lang="en-US" dirty="0" err="1"/>
              <a:t>seadtion</a:t>
            </a:r>
            <a:r>
              <a:rPr lang="en-US" b="1" dirty="0"/>
              <a:t>.</a:t>
            </a:r>
          </a:p>
          <a:p>
            <a:r>
              <a:rPr lang="en-US" dirty="0"/>
              <a:t>Prophylactic antibiotic </a:t>
            </a:r>
            <a:r>
              <a:rPr lang="en-US" sz="2800" b="1" dirty="0"/>
              <a:t>doxy 100mg/</a:t>
            </a:r>
            <a:r>
              <a:rPr lang="en-US" sz="2800" b="1" dirty="0" err="1"/>
              <a:t>cefoxitin</a:t>
            </a:r>
            <a:r>
              <a:rPr lang="en-US" sz="2800" b="1" dirty="0"/>
              <a:t> 2g</a:t>
            </a:r>
          </a:p>
          <a:p>
            <a:r>
              <a:rPr lang="en-US" dirty="0"/>
              <a:t>No antiseptic clean with NS</a:t>
            </a:r>
          </a:p>
        </p:txBody>
      </p:sp>
    </p:spTree>
    <p:extLst>
      <p:ext uri="{BB962C8B-B14F-4D97-AF65-F5344CB8AC3E}">
        <p14:creationId xmlns:p14="http://schemas.microsoft.com/office/powerpoint/2010/main" val="14358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48747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Assisted Reproductive Technologies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19" y="785794"/>
            <a:ext cx="8751139" cy="85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All technique involving direct manipulation of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oocyte</a:t>
            </a:r>
            <a:r>
              <a:rPr lang="en-US" sz="2400" dirty="0"/>
              <a:t>/sperm outside the body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857364"/>
            <a:ext cx="8429684" cy="374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6357950" y="6041133"/>
            <a:ext cx="18573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Robert </a:t>
            </a:r>
            <a:r>
              <a:rPr lang="en-US" dirty="0" err="1"/>
              <a:t>edwards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142977" y="6118968"/>
            <a:ext cx="264320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Patrick step toe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6394093" y="6442547"/>
            <a:ext cx="195079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Nobel prize in2010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9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0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Oocyte</a:t>
            </a:r>
            <a:r>
              <a:rPr lang="en-US" dirty="0"/>
              <a:t> </a:t>
            </a:r>
            <a:r>
              <a:rPr lang="en-US" dirty="0" err="1"/>
              <a:t>retrival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/>
              <a:t>All </a:t>
            </a:r>
            <a:r>
              <a:rPr lang="en-US" sz="2800" dirty="0" err="1"/>
              <a:t>folicle</a:t>
            </a:r>
            <a:r>
              <a:rPr lang="en-US" sz="2800" dirty="0"/>
              <a:t> &gt; 10mm aspirated</a:t>
            </a:r>
          </a:p>
          <a:p>
            <a:r>
              <a:rPr lang="en-US" sz="2800" dirty="0"/>
              <a:t>Empty follicle syndrome</a:t>
            </a:r>
          </a:p>
          <a:p>
            <a:endParaRPr lang="en-US" sz="2800" b="1" dirty="0"/>
          </a:p>
          <a:p>
            <a:r>
              <a:rPr lang="en-US" sz="2800" b="1" dirty="0"/>
              <a:t>Complications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i="1" dirty="0" err="1"/>
              <a:t>haemorrhage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   pelvic infection</a:t>
            </a:r>
          </a:p>
          <a:p>
            <a:pPr marL="0" indent="0">
              <a:buNone/>
            </a:pPr>
            <a:r>
              <a:rPr lang="en-US" sz="2800" dirty="0"/>
              <a:t>   rupture of a cyst</a:t>
            </a:r>
          </a:p>
          <a:p>
            <a:pPr marL="0" indent="0">
              <a:buNone/>
            </a:pPr>
            <a:r>
              <a:rPr lang="en-US" sz="2800" dirty="0"/>
              <a:t>   laceration of sacral vein</a:t>
            </a:r>
          </a:p>
          <a:p>
            <a:pPr marL="0" indent="0">
              <a:buNone/>
            </a:pPr>
            <a:r>
              <a:rPr lang="en-US" sz="2800" dirty="0"/>
              <a:t>   lumbosacral osteomyelitis</a:t>
            </a:r>
          </a:p>
        </p:txBody>
      </p:sp>
    </p:spTree>
    <p:extLst>
      <p:ext uri="{BB962C8B-B14F-4D97-AF65-F5344CB8AC3E}">
        <p14:creationId xmlns:p14="http://schemas.microsoft.com/office/powerpoint/2010/main" val="131817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Mature oocyte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Cumulus cells are expanded </a:t>
            </a:r>
            <a:r>
              <a:rPr lang="en-US" dirty="0" err="1"/>
              <a:t>Luetinised</a:t>
            </a:r>
            <a:endParaRPr lang="en-US" dirty="0"/>
          </a:p>
          <a:p>
            <a:r>
              <a:rPr lang="en-US" dirty="0"/>
              <a:t>corona cells –sunburst appearance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1236"/>
            <a:ext cx="342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3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5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Semen is collected by </a:t>
            </a:r>
            <a:r>
              <a:rPr lang="en-US" sz="2200" dirty="0" err="1"/>
              <a:t>mastrubation</a:t>
            </a:r>
            <a:r>
              <a:rPr lang="en-US" sz="2200" dirty="0"/>
              <a:t> </a:t>
            </a:r>
          </a:p>
          <a:p>
            <a:r>
              <a:rPr lang="en-US" sz="2200" dirty="0"/>
              <a:t>Sperm preparation </a:t>
            </a:r>
          </a:p>
          <a:p>
            <a:pPr marL="0" indent="0">
              <a:buNone/>
            </a:pPr>
            <a:r>
              <a:rPr lang="en-US" sz="2200" dirty="0"/>
              <a:t>           swim up</a:t>
            </a:r>
          </a:p>
          <a:p>
            <a:pPr marL="0" indent="0">
              <a:buNone/>
            </a:pPr>
            <a:r>
              <a:rPr lang="en-US" sz="2200" dirty="0"/>
              <a:t>         density gradient </a:t>
            </a:r>
          </a:p>
          <a:p>
            <a:r>
              <a:rPr lang="en-US" sz="2200" dirty="0"/>
              <a:t>Incubation in high </a:t>
            </a:r>
            <a:r>
              <a:rPr lang="en-US" sz="2200" dirty="0" err="1"/>
              <a:t>protien</a:t>
            </a:r>
            <a:r>
              <a:rPr lang="en-US" sz="2200" dirty="0"/>
              <a:t> for 0.5-4hr</a:t>
            </a:r>
          </a:p>
          <a:p>
            <a:endParaRPr lang="en-US" sz="2200" dirty="0"/>
          </a:p>
          <a:p>
            <a:r>
              <a:rPr lang="en-US" sz="2200" dirty="0"/>
              <a:t>Each oocyte incubated </a:t>
            </a:r>
          </a:p>
          <a:p>
            <a:pPr marL="0" indent="0">
              <a:buNone/>
            </a:pPr>
            <a:r>
              <a:rPr lang="en-US" sz="2200" dirty="0"/>
              <a:t>     with </a:t>
            </a:r>
            <a:r>
              <a:rPr lang="en-US" sz="2200" b="1" dirty="0"/>
              <a:t>50-100 thousand </a:t>
            </a:r>
            <a:r>
              <a:rPr lang="en-US" sz="2200" dirty="0"/>
              <a:t>motile sperm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575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C7F2-B696-4B64-A5D3-6A00B502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Fertilization Intracytoplasmic sperm injection {ICSI}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4E35-32A0-4B24-A6F8-487BAC8A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89" y="1775191"/>
            <a:ext cx="13400135" cy="7900653"/>
          </a:xfrm>
        </p:spPr>
        <p:txBody>
          <a:bodyPr/>
          <a:lstStyle/>
          <a:p>
            <a:r>
              <a:rPr lang="en-US" dirty="0"/>
              <a:t>Injecting the sperm inside oocyte cytoplasm</a:t>
            </a:r>
          </a:p>
          <a:p>
            <a:endParaRPr lang="ar-JO" dirty="0"/>
          </a:p>
        </p:txBody>
      </p:sp>
      <p:pic>
        <p:nvPicPr>
          <p:cNvPr id="2050" name="Picture 2" descr="نتيجة بحث الصور عن ‪icsi photos‬‏">
            <a:extLst>
              <a:ext uri="{FF2B5EF4-FFF2-40B4-BE49-F238E27FC236}">
                <a16:creationId xmlns:a16="http://schemas.microsoft.com/office/drawing/2014/main" id="{E07ABC7B-7835-4E6A-974F-D8586B37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05074"/>
            <a:ext cx="4032448" cy="31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9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Conventional IVF: 50-60% fertilization</a:t>
            </a:r>
          </a:p>
          <a:p>
            <a:r>
              <a:rPr lang="en-US" dirty="0" err="1"/>
              <a:t>Achives</a:t>
            </a:r>
            <a:r>
              <a:rPr lang="en-US" dirty="0"/>
              <a:t> second </a:t>
            </a:r>
            <a:r>
              <a:rPr lang="en-US" dirty="0" err="1"/>
              <a:t>meotic</a:t>
            </a:r>
            <a:r>
              <a:rPr lang="en-US" dirty="0"/>
              <a:t> division</a:t>
            </a:r>
          </a:p>
          <a:p>
            <a:r>
              <a:rPr lang="en-US" dirty="0"/>
              <a:t>Extrude second polar body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265668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Sperm retrieval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Ejaculatory failure</a:t>
            </a:r>
          </a:p>
          <a:p>
            <a:r>
              <a:rPr lang="en-US" dirty="0"/>
              <a:t>Obstructive/</a:t>
            </a:r>
            <a:r>
              <a:rPr lang="en-US" dirty="0" err="1"/>
              <a:t>Nonobstructive</a:t>
            </a:r>
            <a:r>
              <a:rPr lang="en-US" dirty="0"/>
              <a:t>  </a:t>
            </a:r>
            <a:r>
              <a:rPr lang="en-US" dirty="0" err="1"/>
              <a:t>azoospermia</a:t>
            </a:r>
            <a:endParaRPr lang="en-US" dirty="0"/>
          </a:p>
          <a:p>
            <a:r>
              <a:rPr lang="en-US" dirty="0"/>
              <a:t>Retrograde ejaculation</a:t>
            </a:r>
          </a:p>
          <a:p>
            <a:pPr marL="0" indent="0">
              <a:buNone/>
            </a:pPr>
            <a:r>
              <a:rPr lang="en-US" dirty="0"/>
              <a:t>   genetic evaluation for cystic fibrosis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Medical methods prevent retrograde ejaculation</a:t>
            </a:r>
          </a:p>
          <a:p>
            <a:pPr marL="0" indent="0">
              <a:buNone/>
            </a:pPr>
            <a:r>
              <a:rPr lang="en-US" dirty="0" err="1"/>
              <a:t>Imiprimine</a:t>
            </a:r>
            <a:r>
              <a:rPr lang="en-US" dirty="0"/>
              <a:t> 25mg bid,50mgbid</a:t>
            </a:r>
          </a:p>
          <a:p>
            <a:pPr marL="0" indent="0">
              <a:buNone/>
            </a:pPr>
            <a:r>
              <a:rPr lang="en-US" dirty="0" err="1"/>
              <a:t>Psedoephidrine</a:t>
            </a:r>
            <a:r>
              <a:rPr lang="en-US" dirty="0"/>
              <a:t> 50mg</a:t>
            </a:r>
          </a:p>
          <a:p>
            <a:pPr marL="0" indent="0">
              <a:buNone/>
            </a:pPr>
            <a:r>
              <a:rPr lang="en-US" dirty="0" err="1"/>
              <a:t>Ephidrine</a:t>
            </a:r>
            <a:r>
              <a:rPr lang="en-US" dirty="0"/>
              <a:t> 25-50mg </a:t>
            </a:r>
            <a:r>
              <a:rPr lang="en-US" dirty="0" err="1"/>
              <a:t>qid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Phenylpropranalamine</a:t>
            </a:r>
            <a:r>
              <a:rPr lang="en-US" dirty="0"/>
              <a:t> 50-75mgbid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9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Sperm retrieval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Alkanizing</a:t>
            </a:r>
            <a:r>
              <a:rPr lang="en-US" dirty="0"/>
              <a:t> the urine</a:t>
            </a:r>
          </a:p>
          <a:p>
            <a:pPr marL="0" indent="0">
              <a:buNone/>
            </a:pPr>
            <a:r>
              <a:rPr lang="en-US" dirty="0"/>
              <a:t>  soda-</a:t>
            </a:r>
            <a:r>
              <a:rPr lang="en-US" dirty="0" err="1"/>
              <a:t>bicorbanate</a:t>
            </a:r>
            <a:r>
              <a:rPr lang="en-US" dirty="0"/>
              <a:t> 650mg </a:t>
            </a:r>
            <a:r>
              <a:rPr lang="en-US" dirty="0" err="1"/>
              <a:t>qid</a:t>
            </a:r>
            <a:r>
              <a:rPr lang="en-US" dirty="0"/>
              <a:t> 1-2 days before</a:t>
            </a:r>
          </a:p>
          <a:p>
            <a:pPr marL="0" indent="0">
              <a:buNone/>
            </a:pPr>
            <a:r>
              <a:rPr lang="en-US" dirty="0"/>
              <a:t> restricting fluid intake</a:t>
            </a:r>
          </a:p>
          <a:p>
            <a:r>
              <a:rPr lang="en-US" dirty="0" err="1"/>
              <a:t>Vibro</a:t>
            </a:r>
            <a:r>
              <a:rPr lang="en-US" dirty="0"/>
              <a:t>-stimulatory electro-ejaculation</a:t>
            </a:r>
          </a:p>
          <a:p>
            <a:r>
              <a:rPr lang="en-US" dirty="0" err="1"/>
              <a:t>Epidemal</a:t>
            </a:r>
            <a:r>
              <a:rPr lang="en-US" dirty="0"/>
              <a:t> sperm aspiration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MESA,open</a:t>
            </a:r>
            <a:r>
              <a:rPr lang="en-US" dirty="0"/>
              <a:t>, / percutaneous.</a:t>
            </a:r>
          </a:p>
          <a:p>
            <a:r>
              <a:rPr lang="en-US" dirty="0"/>
              <a:t>Testicular sperm extraction(TESA)</a:t>
            </a:r>
          </a:p>
          <a:p>
            <a:pPr marL="0" indent="0">
              <a:buNone/>
            </a:pPr>
            <a:r>
              <a:rPr lang="en-US" dirty="0"/>
              <a:t>So in </a:t>
            </a:r>
            <a:r>
              <a:rPr lang="en-US" dirty="0" err="1"/>
              <a:t>azospermic</a:t>
            </a:r>
            <a:r>
              <a:rPr lang="en-US" dirty="0"/>
              <a:t> patients sperms are retrieved either from the testis or epididymis</a:t>
            </a:r>
          </a:p>
        </p:txBody>
      </p:sp>
    </p:spTree>
    <p:extLst>
      <p:ext uri="{BB962C8B-B14F-4D97-AF65-F5344CB8AC3E}">
        <p14:creationId xmlns:p14="http://schemas.microsoft.com/office/powerpoint/2010/main" val="4139403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Indication of ICSI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 factor</a:t>
            </a:r>
          </a:p>
          <a:p>
            <a:r>
              <a:rPr lang="en-US" dirty="0" err="1"/>
              <a:t>Oligospermia</a:t>
            </a:r>
            <a:r>
              <a:rPr lang="en-US" dirty="0"/>
              <a:t> &lt;5%</a:t>
            </a:r>
          </a:p>
          <a:p>
            <a:r>
              <a:rPr lang="en-US" dirty="0" err="1"/>
              <a:t>Asthenospermia</a:t>
            </a:r>
            <a:r>
              <a:rPr lang="en-US" dirty="0"/>
              <a:t> &lt;5%</a:t>
            </a:r>
          </a:p>
          <a:p>
            <a:r>
              <a:rPr lang="en-US" dirty="0" err="1"/>
              <a:t>Teratospermia</a:t>
            </a:r>
            <a:r>
              <a:rPr lang="en-US" dirty="0"/>
              <a:t> &lt;4%</a:t>
            </a:r>
          </a:p>
          <a:p>
            <a:r>
              <a:rPr lang="en-US" dirty="0"/>
              <a:t>Poor IVF/failed IVF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396318" cy="985822"/>
          </a:xfrm>
        </p:spPr>
        <p:txBody>
          <a:bodyPr>
            <a:noAutofit/>
          </a:bodyPr>
          <a:lstStyle/>
          <a:p>
            <a:r>
              <a:rPr lang="en-US" sz="2800" dirty="0"/>
              <a:t>MAJOR ASSISTED REPRODUCTIVE TECHNOLOGIES (ART)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3"/>
            <a:ext cx="8715436" cy="2000263"/>
          </a:xfrm>
        </p:spPr>
        <p:txBody>
          <a:bodyPr>
            <a:normAutofit/>
          </a:bodyPr>
          <a:lstStyle/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In vitro fertilization and embryo transfer (IVF-ET)</a:t>
            </a:r>
          </a:p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Intracytoplasmic sperm injection (ICSI)</a:t>
            </a:r>
          </a:p>
          <a:p>
            <a:pPr marL="360000" indent="-252000">
              <a:buFont typeface="Courier New" pitchFamily="49" charset="0"/>
              <a:buChar char="o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14752"/>
            <a:ext cx="8229600" cy="71438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Indications of ART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4357694"/>
            <a:ext cx="8643998" cy="2043106"/>
          </a:xfrm>
          <a:prstGeom prst="rect">
            <a:avLst/>
          </a:prstGeom>
          <a:solidFill>
            <a:schemeClr val="bg1"/>
          </a:solidFill>
        </p:spPr>
        <p:txBody>
          <a:bodyPr vert="horz" lIns="54864" tIns="91440" rtlCol="0">
            <a:normAutofit/>
          </a:bodyPr>
          <a:lstStyle/>
          <a:p>
            <a:pPr marL="360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Tubal factor infertility</a:t>
            </a:r>
          </a:p>
          <a:p>
            <a:pPr marL="360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Endometriosis</a:t>
            </a:r>
          </a:p>
          <a:p>
            <a:pPr marL="360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Male factor infertility</a:t>
            </a:r>
          </a:p>
          <a:p>
            <a:pPr marL="360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Unexplained infertility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0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blastocyst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viability </a:t>
            </a:r>
            <a:r>
              <a:rPr lang="en-US" dirty="0" err="1"/>
              <a:t>assesment</a:t>
            </a:r>
            <a:endParaRPr lang="en-US" dirty="0"/>
          </a:p>
          <a:p>
            <a:r>
              <a:rPr lang="en-US" dirty="0" err="1"/>
              <a:t>Devolopmental</a:t>
            </a:r>
            <a:r>
              <a:rPr lang="en-US" dirty="0"/>
              <a:t> potential</a:t>
            </a:r>
          </a:p>
          <a:p>
            <a:r>
              <a:rPr lang="en-US" dirty="0"/>
              <a:t>Synchronize the stage of development</a:t>
            </a:r>
          </a:p>
          <a:p>
            <a:r>
              <a:rPr lang="en-US" dirty="0"/>
              <a:t>Reduce risk of expulsion</a:t>
            </a:r>
          </a:p>
          <a:p>
            <a:r>
              <a:rPr lang="en-US" dirty="0"/>
              <a:t>Allows </a:t>
            </a:r>
            <a:r>
              <a:rPr lang="en-US" dirty="0" err="1"/>
              <a:t>Preimplantation</a:t>
            </a:r>
            <a:r>
              <a:rPr lang="en-US" dirty="0"/>
              <a:t> Genetic </a:t>
            </a:r>
            <a:r>
              <a:rPr lang="en-US" dirty="0" err="1"/>
              <a:t>Dignosis</a:t>
            </a:r>
            <a:endParaRPr lang="en-US" dirty="0"/>
          </a:p>
          <a:p>
            <a:r>
              <a:rPr lang="en-US" dirty="0"/>
              <a:t>Few embryo can be </a:t>
            </a:r>
            <a:r>
              <a:rPr lang="en-US" dirty="0" err="1"/>
              <a:t>transformred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2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Preimplantation</a:t>
            </a:r>
            <a:r>
              <a:rPr lang="en-US" dirty="0"/>
              <a:t> Genetic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Single cell is taken from each embryo and tested using PCR or FISH techniques</a:t>
            </a:r>
          </a:p>
          <a:p>
            <a:r>
              <a:rPr lang="en-US" dirty="0"/>
              <a:t>First  select female embryo in 1990</a:t>
            </a:r>
          </a:p>
          <a:p>
            <a:r>
              <a:rPr lang="en-US" dirty="0"/>
              <a:t>Aneuploidy</a:t>
            </a:r>
          </a:p>
          <a:p>
            <a:r>
              <a:rPr lang="en-US" dirty="0"/>
              <a:t>Structural </a:t>
            </a:r>
            <a:r>
              <a:rPr lang="en-US" dirty="0" err="1"/>
              <a:t>abnomalites</a:t>
            </a:r>
            <a:r>
              <a:rPr lang="en-US" dirty="0"/>
              <a:t> (</a:t>
            </a:r>
            <a:r>
              <a:rPr lang="en-US" dirty="0" err="1"/>
              <a:t>translocations,invertions</a:t>
            </a:r>
            <a:r>
              <a:rPr lang="en-US" dirty="0"/>
              <a:t>)</a:t>
            </a:r>
          </a:p>
          <a:p>
            <a:r>
              <a:rPr lang="en-US" dirty="0"/>
              <a:t>Inherited gene disorder</a:t>
            </a:r>
          </a:p>
          <a:p>
            <a:pPr marL="0" indent="0">
              <a:buNone/>
            </a:pPr>
            <a:r>
              <a:rPr lang="en-US" dirty="0"/>
              <a:t>     Cystic  fibrosis </a:t>
            </a:r>
          </a:p>
          <a:p>
            <a:pPr marL="0" indent="0">
              <a:buNone/>
            </a:pPr>
            <a:r>
              <a:rPr lang="en-US" dirty="0"/>
              <a:t>     Thalassemia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Haemophelia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Duchnemuscular</a:t>
            </a:r>
            <a:r>
              <a:rPr lang="en-US" dirty="0"/>
              <a:t> dystrophy</a:t>
            </a:r>
          </a:p>
        </p:txBody>
      </p:sp>
    </p:spTree>
    <p:extLst>
      <p:ext uri="{BB962C8B-B14F-4D97-AF65-F5344CB8AC3E}">
        <p14:creationId xmlns:p14="http://schemas.microsoft.com/office/powerpoint/2010/main" val="170329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8720"/>
            <a:ext cx="4267200" cy="31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 transfer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transfer zygote to blastocyst</a:t>
            </a:r>
          </a:p>
          <a:p>
            <a:pPr marL="0" indent="0">
              <a:buNone/>
            </a:pPr>
            <a:r>
              <a:rPr lang="en-US" dirty="0"/>
              <a:t>Day 3 cleavage embryo</a:t>
            </a:r>
          </a:p>
          <a:p>
            <a:pPr marL="0" indent="0">
              <a:buNone/>
            </a:pPr>
            <a:r>
              <a:rPr lang="en-US" dirty="0"/>
              <a:t>     6-8cells equal size</a:t>
            </a:r>
          </a:p>
          <a:p>
            <a:pPr marL="0" indent="0">
              <a:buNone/>
            </a:pPr>
            <a:r>
              <a:rPr lang="en-US" dirty="0"/>
              <a:t>    no cytoplasmic fragmentation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026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45" y="3124200"/>
            <a:ext cx="361335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5 blastocyst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Blastocoel cavity less than half the volume of the embryo</a:t>
            </a:r>
          </a:p>
          <a:p>
            <a:pPr marL="0" indent="0">
              <a:buNone/>
            </a:pPr>
            <a:r>
              <a:rPr lang="en-US" dirty="0"/>
              <a:t> Many cells, tightly packed</a:t>
            </a:r>
          </a:p>
        </p:txBody>
      </p:sp>
    </p:spTree>
    <p:extLst>
      <p:ext uri="{BB962C8B-B14F-4D97-AF65-F5344CB8AC3E}">
        <p14:creationId xmlns:p14="http://schemas.microsoft.com/office/powerpoint/2010/main" val="1998144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 mucus plug aspirated slowly</a:t>
            </a:r>
          </a:p>
          <a:p>
            <a:r>
              <a:rPr lang="en-US" dirty="0"/>
              <a:t>No blood on catheter tip</a:t>
            </a:r>
          </a:p>
          <a:p>
            <a:r>
              <a:rPr lang="en-US" dirty="0"/>
              <a:t>Catheter tip examined microscopically after transfer</a:t>
            </a:r>
          </a:p>
          <a:p>
            <a:r>
              <a:rPr lang="en-US" dirty="0"/>
              <a:t>Soft catheter</a:t>
            </a:r>
          </a:p>
          <a:p>
            <a:r>
              <a:rPr lang="en-US" dirty="0"/>
              <a:t>Volume of media &lt; 50 micro L</a:t>
            </a:r>
          </a:p>
          <a:p>
            <a:r>
              <a:rPr lang="en-US" dirty="0"/>
              <a:t>Catheter tip 0.5 cm below </a:t>
            </a:r>
            <a:r>
              <a:rPr lang="en-US" dirty="0" err="1"/>
              <a:t>fundus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v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276600"/>
            <a:ext cx="2590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9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 </a:t>
            </a:r>
            <a:r>
              <a:rPr lang="en-US" dirty="0" err="1"/>
              <a:t>cryopresevation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Improves cumulative pregnancy/</a:t>
            </a:r>
            <a:r>
              <a:rPr lang="en-US" sz="2800" dirty="0" err="1"/>
              <a:t>retrival</a:t>
            </a:r>
            <a:endParaRPr lang="en-US" sz="2800" dirty="0"/>
          </a:p>
          <a:p>
            <a:r>
              <a:rPr lang="en-US" sz="2800" dirty="0"/>
              <a:t>OHSS is avoided</a:t>
            </a:r>
          </a:p>
          <a:p>
            <a:pPr marL="0" indent="0">
              <a:buNone/>
            </a:pPr>
            <a:r>
              <a:rPr lang="en-US" sz="2800" dirty="0"/>
              <a:t>Principle  </a:t>
            </a:r>
          </a:p>
          <a:p>
            <a:pPr marL="0" indent="0">
              <a:buNone/>
            </a:pPr>
            <a:r>
              <a:rPr lang="en-US" sz="2800" dirty="0"/>
              <a:t>embryos are sealed in vials and cooled -30</a:t>
            </a:r>
            <a:r>
              <a:rPr lang="en-US" sz="2800" dirty="0">
                <a:latin typeface="Aharoni"/>
                <a:cs typeface="Aharoni"/>
              </a:rPr>
              <a:t>°</a:t>
            </a:r>
            <a:r>
              <a:rPr lang="en-US" sz="2800" dirty="0"/>
              <a:t>C to -110◦C</a:t>
            </a:r>
          </a:p>
          <a:p>
            <a:pPr marL="0" indent="0">
              <a:buNone/>
            </a:pPr>
            <a:r>
              <a:rPr lang="en-US" sz="2800" dirty="0"/>
              <a:t>          thawing process is reversed</a:t>
            </a:r>
          </a:p>
          <a:p>
            <a:r>
              <a:rPr lang="en-US" sz="2800" dirty="0"/>
              <a:t>All stage of Embryo can be frozen</a:t>
            </a:r>
          </a:p>
          <a:p>
            <a:r>
              <a:rPr lang="en-US" sz="2800" dirty="0"/>
              <a:t>For indefinite</a:t>
            </a:r>
          </a:p>
          <a:p>
            <a:r>
              <a:rPr lang="en-US" sz="2800" dirty="0"/>
              <a:t>Embryo survival 50-90%</a:t>
            </a:r>
          </a:p>
          <a:p>
            <a:r>
              <a:rPr lang="en-US" sz="2800" dirty="0"/>
              <a:t>Better for zygote than </a:t>
            </a:r>
            <a:r>
              <a:rPr lang="en-US" sz="2800" dirty="0" err="1"/>
              <a:t>clevage</a:t>
            </a:r>
            <a:r>
              <a:rPr lang="en-US" sz="2800" dirty="0"/>
              <a:t> stage and </a:t>
            </a:r>
            <a:r>
              <a:rPr lang="en-US" sz="2800" dirty="0" err="1"/>
              <a:t>blastocyst</a:t>
            </a:r>
            <a:endParaRPr lang="en-US" sz="2800" dirty="0"/>
          </a:p>
          <a:p>
            <a:r>
              <a:rPr lang="en-US" sz="2800" dirty="0"/>
              <a:t>Overall success  15-20%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56321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Luteal phase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Progesterone orally 300-800mg/d</a:t>
            </a:r>
          </a:p>
          <a:p>
            <a:pPr marL="0" indent="0">
              <a:buNone/>
            </a:pPr>
            <a:r>
              <a:rPr lang="en-US" dirty="0"/>
              <a:t>                           vaginally 100-600mg/d</a:t>
            </a:r>
          </a:p>
          <a:p>
            <a:pPr marL="0" indent="0">
              <a:buNone/>
            </a:pPr>
            <a:r>
              <a:rPr lang="en-US" dirty="0"/>
              <a:t>                          injection 25-50 mg/d</a:t>
            </a:r>
          </a:p>
          <a:p>
            <a:r>
              <a:rPr lang="en-US" dirty="0" err="1"/>
              <a:t>hCH</a:t>
            </a:r>
            <a:r>
              <a:rPr lang="en-US" dirty="0"/>
              <a:t> 1500-2500iu / 3d</a:t>
            </a:r>
          </a:p>
          <a:p>
            <a:r>
              <a:rPr lang="en-US" dirty="0"/>
              <a:t>For 5 weeks</a:t>
            </a:r>
          </a:p>
        </p:txBody>
      </p:sp>
    </p:spTree>
    <p:extLst>
      <p:ext uri="{BB962C8B-B14F-4D97-AF65-F5344CB8AC3E}">
        <p14:creationId xmlns:p14="http://schemas.microsoft.com/office/powerpoint/2010/main" val="3196627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IVF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30% pregnancy/</a:t>
            </a:r>
            <a:r>
              <a:rPr lang="en-US" dirty="0" err="1"/>
              <a:t>retrival</a:t>
            </a:r>
            <a:r>
              <a:rPr lang="en-US" dirty="0"/>
              <a:t>     1</a:t>
            </a:r>
          </a:p>
          <a:p>
            <a:pPr marL="0" indent="0">
              <a:buNone/>
            </a:pPr>
            <a:r>
              <a:rPr lang="en-US" dirty="0"/>
              <a:t>6% clinical pregnancy/ET in frozen embryo</a:t>
            </a:r>
          </a:p>
          <a:p>
            <a:r>
              <a:rPr lang="en-US" dirty="0"/>
              <a:t>Results are better with </a:t>
            </a:r>
          </a:p>
          <a:p>
            <a:pPr marL="0" indent="0">
              <a:buNone/>
            </a:pPr>
            <a:r>
              <a:rPr lang="en-US" dirty="0"/>
              <a:t>                &lt;35 year</a:t>
            </a:r>
          </a:p>
          <a:p>
            <a:pPr marL="0" indent="0">
              <a:buNone/>
            </a:pPr>
            <a:r>
              <a:rPr lang="en-US" dirty="0"/>
              <a:t>               previous live birth</a:t>
            </a:r>
          </a:p>
          <a:p>
            <a:pPr marL="0" indent="0">
              <a:buNone/>
            </a:pPr>
            <a:r>
              <a:rPr lang="en-US" dirty="0"/>
              <a:t>              previous success IVF</a:t>
            </a:r>
          </a:p>
          <a:p>
            <a:r>
              <a:rPr lang="en-US" dirty="0"/>
              <a:t>   poor result </a:t>
            </a:r>
          </a:p>
          <a:p>
            <a:pPr marL="0" indent="0">
              <a:buNone/>
            </a:pPr>
            <a:r>
              <a:rPr lang="en-US" dirty="0"/>
              <a:t>                 diminished ovarian reserve</a:t>
            </a:r>
          </a:p>
          <a:p>
            <a:pPr marL="0" indent="0">
              <a:buNone/>
            </a:pPr>
            <a:r>
              <a:rPr lang="en-US" dirty="0"/>
              <a:t>                 uterine factor </a:t>
            </a:r>
          </a:p>
          <a:p>
            <a:pPr marL="0" indent="0">
              <a:buNone/>
            </a:pPr>
            <a:r>
              <a:rPr lang="en-US" dirty="0"/>
              <a:t>                 multiple factor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5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35% of ART are multiple pregnancy</a:t>
            </a:r>
          </a:p>
          <a:p>
            <a:pPr marL="0" indent="0">
              <a:buNone/>
            </a:pPr>
            <a:r>
              <a:rPr lang="en-US" dirty="0"/>
              <a:t>                      30.7% are twins</a:t>
            </a:r>
          </a:p>
          <a:p>
            <a:pPr marL="0" indent="0">
              <a:buNone/>
            </a:pPr>
            <a:r>
              <a:rPr lang="en-US" dirty="0"/>
              <a:t>                     4.3% are triplets</a:t>
            </a:r>
          </a:p>
          <a:p>
            <a:pPr marL="0" indent="0">
              <a:buNone/>
            </a:pPr>
            <a:r>
              <a:rPr lang="en-US" dirty="0"/>
              <a:t>               3%  in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2406199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IVF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Ectopic pregnancy 5%</a:t>
            </a:r>
          </a:p>
          <a:p>
            <a:r>
              <a:rPr lang="en-US" dirty="0"/>
              <a:t>OHSS 5%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1369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6A28-6245-46E1-B7A0-A37540F7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Assesment</a:t>
            </a:r>
            <a:r>
              <a:rPr lang="en-US" dirty="0"/>
              <a:t> of ovarian reserve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7AD3-8932-4C55-9195-0D48792C8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dirty="0"/>
              <a:t>Ovarian reserve: 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refers to a woman's remaining egg supply that can produce babies</a:t>
            </a:r>
            <a:endParaRPr lang="en-US" sz="2400" dirty="0"/>
          </a:p>
          <a:p>
            <a:r>
              <a:rPr lang="en-US" sz="2400" dirty="0"/>
              <a:t>1. FSH: should be between 2-10 </a:t>
            </a:r>
            <a:r>
              <a:rPr lang="en-US" sz="2400" dirty="0" err="1"/>
              <a:t>miu</a:t>
            </a:r>
            <a:r>
              <a:rPr lang="en-US" sz="2400" dirty="0"/>
              <a:t>/l between days 2-3 of the cycle</a:t>
            </a:r>
          </a:p>
          <a:p>
            <a:r>
              <a:rPr lang="en-US" sz="2400" dirty="0"/>
              <a:t>2. Antral follicles by USS: 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It's done via transvaginal ultrasound, sometimes between cycle day 2 and 5. The ultrasound tech will look at each ovary and </a:t>
            </a:r>
            <a:r>
              <a:rPr lang="en-US" sz="2400" b="1" dirty="0">
                <a:solidFill>
                  <a:srgbClr val="222222"/>
                </a:solidFill>
                <a:latin typeface="Noto Naskh Arabic UI"/>
              </a:rPr>
              <a:t>count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 the number of </a:t>
            </a:r>
            <a:r>
              <a:rPr lang="en-US" sz="2400" b="1" dirty="0">
                <a:solidFill>
                  <a:srgbClr val="222222"/>
                </a:solidFill>
                <a:latin typeface="Noto Naskh Arabic UI"/>
              </a:rPr>
              <a:t>follicles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 measuring between 2 and 10 mm. Usually 10=12 follicles are seen in both ovaries</a:t>
            </a:r>
            <a:endParaRPr lang="en-US" sz="2400" dirty="0"/>
          </a:p>
          <a:p>
            <a:r>
              <a:rPr lang="en-US" sz="2400" dirty="0"/>
              <a:t>3.AMH: I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s a </a:t>
            </a:r>
            <a:r>
              <a:rPr lang="en-US" sz="2400" b="1" dirty="0">
                <a:solidFill>
                  <a:srgbClr val="222222"/>
                </a:solidFill>
                <a:latin typeface="Noto Naskh Arabic UI"/>
              </a:rPr>
              <a:t>hormone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 secreted by cells in developing follicles.</a:t>
            </a:r>
          </a:p>
          <a:p>
            <a:pPr marL="118872" indent="0">
              <a:buNone/>
            </a:pP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A </a:t>
            </a:r>
            <a:r>
              <a:rPr lang="en-US" sz="2400" b="1" dirty="0">
                <a:solidFill>
                  <a:srgbClr val="222222"/>
                </a:solidFill>
                <a:latin typeface="Noto Naskh Arabic UI"/>
              </a:rPr>
              <a:t>typical AMH level</a:t>
            </a:r>
            <a:r>
              <a:rPr lang="en-US" sz="2400" dirty="0">
                <a:solidFill>
                  <a:srgbClr val="222222"/>
                </a:solidFill>
                <a:latin typeface="Noto Naskh Arabic UI"/>
              </a:rPr>
              <a:t> for a fertile woman is 1.0–4.0 ng/ml; under 1.0 ng/ml is considered low and indicative of a diminished ovarian reserve</a:t>
            </a:r>
            <a:endParaRPr lang="en-US" sz="2400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1345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Oocyte cryopreservation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Few  Cancer patient have time for stimulation</a:t>
            </a:r>
          </a:p>
          <a:p>
            <a:r>
              <a:rPr lang="en-US" dirty="0"/>
              <a:t>thawed oocyte –pregnancy is similar to fresh </a:t>
            </a:r>
          </a:p>
        </p:txBody>
      </p:sp>
    </p:spTree>
    <p:extLst>
      <p:ext uri="{BB962C8B-B14F-4D97-AF65-F5344CB8AC3E}">
        <p14:creationId xmlns:p14="http://schemas.microsoft.com/office/powerpoint/2010/main" val="741038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/>
              <a:t>Ovarian Hyperstimulation Syndrome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Definition: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i="1" dirty="0">
                <a:latin typeface="Franklin Gothic Medium" pitchFamily="34" charset="0"/>
              </a:rPr>
              <a:t>It is a syndrome characterized by:</a:t>
            </a:r>
            <a:r>
              <a:rPr lang="en-US" b="1" i="1" dirty="0"/>
              <a:t>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   variable degree of ovarian enlargement and/or ascites, pleural effusion, </a:t>
            </a:r>
            <a:r>
              <a:rPr lang="en-US" dirty="0" err="1"/>
              <a:t>oliguria</a:t>
            </a:r>
            <a:r>
              <a:rPr lang="en-US" dirty="0"/>
              <a:t>, </a:t>
            </a:r>
            <a:r>
              <a:rPr lang="en-US" dirty="0" err="1"/>
              <a:t>hemoconcentration</a:t>
            </a:r>
            <a:r>
              <a:rPr lang="en-US" dirty="0"/>
              <a:t>, </a:t>
            </a:r>
            <a:r>
              <a:rPr lang="en-US" dirty="0" err="1"/>
              <a:t>thromboemolism</a:t>
            </a:r>
            <a:r>
              <a:rPr lang="en-US" dirty="0"/>
              <a:t>, and electrolyte disturbances which may be life threatening.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 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0" dirty="0"/>
              <a:t>It occurs</a:t>
            </a:r>
            <a:r>
              <a:rPr lang="en-US" dirty="0"/>
              <a:t> 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Commonly as an iatrogenic complication of        ovulation induction mainly when injectable ovulation induction drugs are used as HMG, FSH, </a:t>
            </a:r>
            <a:r>
              <a:rPr lang="en-US" dirty="0" err="1"/>
              <a:t>rFSH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dirty="0"/>
              <a:t>                                        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-Rarely may complicate normal pregnancy. </a:t>
            </a: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/>
              <a:t>Incidence:</a:t>
            </a:r>
            <a:r>
              <a:rPr lang="en-US" dirty="0"/>
              <a:t> -Mild OHSS; 8 </a:t>
            </a:r>
            <a:r>
              <a:rPr lang="en-US" dirty="0">
                <a:latin typeface="Arial"/>
              </a:rPr>
              <a:t>–</a:t>
            </a:r>
            <a:r>
              <a:rPr lang="en-US" dirty="0"/>
              <a:t> 23%.   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- Severe OHSS: 3.5-8%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IN IVF STIMULATED CYCLES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Risk factors: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29600" cy="5106318"/>
          </a:xfrm>
        </p:spPr>
        <p:txBody>
          <a:bodyPr>
            <a:normAutofit fontScale="92500" lnSpcReduction="20000"/>
          </a:bodyPr>
          <a:lstStyle/>
          <a:p>
            <a:pPr marL="609600" indent="-609600" algn="l" eaLnBrk="1" hangingPunct="1">
              <a:buNone/>
              <a:defRPr/>
            </a:pPr>
            <a:r>
              <a:rPr lang="en-US" sz="2200" b="1" dirty="0"/>
              <a:t>   </a:t>
            </a:r>
            <a:r>
              <a:rPr lang="en-US" sz="2800" b="1" u="sng" dirty="0"/>
              <a:t>1.Patient characters</a:t>
            </a:r>
            <a:r>
              <a:rPr lang="en-US" sz="2800" b="1" dirty="0"/>
              <a:t>:</a:t>
            </a:r>
            <a:r>
              <a:rPr lang="en-US" sz="2800" dirty="0"/>
              <a:t> OHSS common with:    </a:t>
            </a:r>
            <a:r>
              <a:rPr lang="en-US" sz="2800" u="sng" dirty="0"/>
              <a:t>a-</a:t>
            </a:r>
            <a:r>
              <a:rPr lang="en-US" sz="2800" dirty="0"/>
              <a:t> Younger cases.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n-US" sz="2800" u="sng" dirty="0"/>
              <a:t>b-</a:t>
            </a:r>
            <a:r>
              <a:rPr lang="en-US" sz="2800" dirty="0"/>
              <a:t> Cases with lower body weight.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n-US" sz="2800" u="sng" dirty="0"/>
              <a:t>c-</a:t>
            </a:r>
            <a:r>
              <a:rPr lang="en-US" sz="2800" dirty="0"/>
              <a:t> </a:t>
            </a:r>
            <a:r>
              <a:rPr lang="en-US" sz="2800" dirty="0" err="1"/>
              <a:t>Anovulatory</a:t>
            </a:r>
            <a:r>
              <a:rPr lang="en-US" sz="2800" dirty="0"/>
              <a:t> cases with menstrual disorders,  normal endogenous </a:t>
            </a:r>
            <a:r>
              <a:rPr lang="en-US" sz="2800" dirty="0" err="1"/>
              <a:t>GnH</a:t>
            </a:r>
            <a:r>
              <a:rPr lang="en-US" sz="2800" dirty="0"/>
              <a:t>, and estrogen.</a:t>
            </a:r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n-US" sz="2800" u="sng" dirty="0"/>
              <a:t>d-</a:t>
            </a:r>
            <a:r>
              <a:rPr lang="en-US" sz="2800" dirty="0"/>
              <a:t> Previous history of OHSS.</a:t>
            </a:r>
            <a:endParaRPr lang="en-US" sz="2800" u="sng" dirty="0"/>
          </a:p>
          <a:p>
            <a:pPr marL="609600" indent="-609600" algn="l" eaLnBrk="1" hangingPunct="1">
              <a:buFont typeface="Wingdings" pitchFamily="2" charset="2"/>
              <a:buNone/>
              <a:defRPr/>
            </a:pPr>
            <a:r>
              <a:rPr lang="en-US" sz="2800" b="1" dirty="0"/>
              <a:t>   </a:t>
            </a:r>
            <a:r>
              <a:rPr lang="en-US" sz="2800" b="1" u="sng" dirty="0"/>
              <a:t>2. PCO:</a:t>
            </a:r>
            <a:r>
              <a:rPr lang="en-US" sz="2800" dirty="0"/>
              <a:t> about 50% of OHSS cases have PCO,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3. Pure FSH: OHSS is reported to be lower than HMG (FSH+LH) in these cases.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4. </a:t>
            </a:r>
            <a:r>
              <a:rPr lang="en-US" sz="2800" dirty="0" err="1"/>
              <a:t>Clomid</a:t>
            </a:r>
            <a:r>
              <a:rPr lang="en-US" sz="2800" dirty="0"/>
              <a:t>: usually mild degree occur in 13.5%.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u="sng" dirty="0"/>
              <a:t>5. </a:t>
            </a:r>
            <a:r>
              <a:rPr lang="en-US" sz="2800" u="sng" dirty="0" err="1"/>
              <a:t>Luteal</a:t>
            </a:r>
            <a:r>
              <a:rPr lang="en-US" sz="2800" u="sng" dirty="0"/>
              <a:t> phase support</a:t>
            </a:r>
            <a:r>
              <a:rPr lang="en-US" sz="2800" dirty="0"/>
              <a:t>: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   risk increased with HCG and decreased with progesterone.</a:t>
            </a:r>
            <a:endParaRPr lang="en-US" sz="2800" u="sng" dirty="0"/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u="sng" dirty="0"/>
              <a:t>6.. Conception cycles</a:t>
            </a:r>
            <a:r>
              <a:rPr lang="en-US" sz="2800" dirty="0"/>
              <a:t>: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   3-4 times more risk for OHSS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Pathogenesis: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The initial </a:t>
            </a:r>
            <a:r>
              <a:rPr lang="en-US" sz="2800" dirty="0" err="1"/>
              <a:t>pathophysiological</a:t>
            </a:r>
            <a:r>
              <a:rPr lang="en-US" sz="2800" dirty="0"/>
              <a:t> event in severe cases is increased capillary permeability specially  from the enlarged ovaries leading to </a:t>
            </a:r>
            <a:r>
              <a:rPr lang="en-US" sz="2800" dirty="0" err="1"/>
              <a:t>extravasation</a:t>
            </a:r>
            <a:r>
              <a:rPr lang="en-US" sz="2800" dirty="0"/>
              <a:t> of fluid into the abdominal cavity causing: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1-Asctes.         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2-Hemoconcentration.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3-Hypotension.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4-Decreased renal perfusion which leads to sodium           and water retentions. </a:t>
            </a:r>
            <a:r>
              <a:rPr lang="en-US" sz="2800" b="1" dirty="0"/>
              <a:t>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N.B</a:t>
            </a:r>
            <a:r>
              <a:rPr lang="en-US" sz="2800" dirty="0"/>
              <a:t>: Renal failure may occur in the final stage due to sever volume depletion.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3" name="Rectangle 37"/>
          <p:cNvSpPr>
            <a:spLocks noGrp="1" noChangeArrowheads="1"/>
          </p:cNvSpPr>
          <p:nvPr>
            <p:ph type="title"/>
          </p:nvPr>
        </p:nvSpPr>
        <p:spPr>
          <a:xfrm>
            <a:off x="539552" y="26977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classification of OHSS</a:t>
            </a:r>
            <a:endParaRPr lang="en-US" dirty="0"/>
          </a:p>
        </p:txBody>
      </p:sp>
      <p:graphicFrame>
        <p:nvGraphicFramePr>
          <p:cNvPr id="5" name="Group 58"/>
          <p:cNvGraphicFramePr>
            <a:graphicFrameLocks noGrp="1"/>
          </p:cNvGraphicFramePr>
          <p:nvPr>
            <p:ph type="tbl" idx="1"/>
          </p:nvPr>
        </p:nvGraphicFramePr>
        <p:xfrm>
          <a:off x="467544" y="1628800"/>
          <a:ext cx="8229600" cy="5496561"/>
        </p:xfrm>
        <a:graphic>
          <a:graphicData uri="http://schemas.openxmlformats.org/drawingml/2006/table">
            <a:tbl>
              <a:tblPr rtl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7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Lab. Blood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Clinical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Ovary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Grade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5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PCV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&lt; 45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WBC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&lt; 15.000/cc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Normal renal function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-Abdominal     Distension             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-GIT upset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5-I0cm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1)Mild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PCV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&lt; 45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WBC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&lt; 15.000/cc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Normal renal function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-Moderate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ascites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10-12 cm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2)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10" name="Rectangle 26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Classification of OHSS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ph type="tbl" idx="1"/>
          </p:nvPr>
        </p:nvGraphicFramePr>
        <p:xfrm>
          <a:off x="323528" y="1828800"/>
          <a:ext cx="8229600" cy="5090160"/>
        </p:xfrm>
        <a:graphic>
          <a:graphicData uri="http://schemas.openxmlformats.org/drawingml/2006/table">
            <a:tbl>
              <a:tblPr rtl="1"/>
              <a:tblGrid>
                <a:gridCol w="223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Lab. Blood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Clinical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Ovary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Grade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PCV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&gt; 45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WLC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&gt; 15.999/cc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Impaired renal function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-Marked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ascites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-Dyspnea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-Hypovolemia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Mild Thromboembolism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 &gt; 12cm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3)Sever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7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PCV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(55%),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WLC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&gt; 25000/mm3,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serum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creatinine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&gt;   1.6 mg%^,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creatinine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clearance &lt; 50ml/min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-Tense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ascites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-Hydrothorax.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Sever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Thrombocmbolism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-Adult respiratory distress syndrome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Life threatening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MARKED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4)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FFC000"/>
                </a:solidFill>
              </a:rPr>
              <a:t>Complications of OHSS: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229600" cy="493417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/>
              <a:t>1-Thromboembolic complications.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/>
              <a:t>2-Liver dysfunction: liver enzymes are elevated in 15% and     persist for 2 months after.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/>
              <a:t>3-Respiratory complications: (adult respiratory distress  syndrome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dirty="0"/>
              <a:t>4-Renal complications: renal failure due to </a:t>
            </a:r>
            <a:r>
              <a:rPr lang="en-US" sz="2600" dirty="0" err="1"/>
              <a:t>hypoperfusion</a:t>
            </a:r>
            <a:r>
              <a:rPr lang="en-US" sz="2600" dirty="0"/>
              <a:t>.</a:t>
            </a:r>
          </a:p>
          <a:p>
            <a:pPr algn="l" eaLnBrk="1" hangingPunct="1">
              <a:buNone/>
              <a:defRPr/>
            </a:pPr>
            <a:r>
              <a:rPr lang="en-US" sz="2600" dirty="0"/>
              <a:t>5-Adnexal torsion: due to enlargement, however laparoscopic    unwinding is successful.</a:t>
            </a:r>
          </a:p>
          <a:p>
            <a:pPr algn="l" eaLnBrk="1" hangingPunct="1">
              <a:buNone/>
              <a:defRPr/>
            </a:pPr>
            <a:r>
              <a:rPr lang="en-US" sz="2600" dirty="0"/>
              <a:t>6-Internal hemorrhage. 7</a:t>
            </a:r>
            <a:r>
              <a:rPr lang="en-US" sz="2600" b="1" dirty="0"/>
              <a:t>-</a:t>
            </a:r>
            <a:r>
              <a:rPr lang="en-US" sz="2600" dirty="0"/>
              <a:t>Abortion rate: Increased form 30% to 50% in OHSS stimulated cycles.</a:t>
            </a:r>
            <a:r>
              <a:rPr lang="en-US" sz="2600" b="1" dirty="0"/>
              <a:t> </a:t>
            </a:r>
            <a:r>
              <a:rPr lang="en-US" sz="2600" dirty="0"/>
              <a:t>.</a:t>
            </a:r>
          </a:p>
          <a:p>
            <a:pPr algn="l" eaLnBrk="1" hangingPunct="1">
              <a:buNone/>
              <a:defRPr/>
            </a:pPr>
            <a:r>
              <a:rPr lang="en-US" sz="2600" dirty="0"/>
              <a:t>7</a:t>
            </a:r>
            <a:r>
              <a:rPr lang="en-US" sz="2600" b="1" dirty="0"/>
              <a:t>-</a:t>
            </a:r>
            <a:r>
              <a:rPr lang="en-US" sz="2600" dirty="0"/>
              <a:t>Abortion rate: Increased form 30% to 50% in OHSS stimulated cycles.</a:t>
            </a:r>
            <a:r>
              <a:rPr lang="en-US" sz="2600" b="1" dirty="0"/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PREDICTION OF OHSS</a:t>
            </a:r>
            <a:r>
              <a:rPr lang="en-US" dirty="0"/>
              <a:t>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It is concluded that combined E2 plasma level + U/S </a:t>
            </a:r>
            <a:r>
              <a:rPr lang="en-US" dirty="0" err="1"/>
              <a:t>folliculometry</a:t>
            </a:r>
            <a:r>
              <a:rPr lang="en-US" dirty="0"/>
              <a:t> are accurate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combination for: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               -Predicting OHSS and in,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        -Determining the optimum time and    safety for giving </a:t>
            </a:r>
            <a:r>
              <a:rPr lang="en-US" dirty="0" err="1"/>
              <a:t>hCG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ART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CONTROLLED OVARIAN STIMULATION</a:t>
            </a:r>
          </a:p>
          <a:p>
            <a:r>
              <a:rPr lang="en-US" dirty="0"/>
              <a:t>Monitoring with </a:t>
            </a:r>
            <a:r>
              <a:rPr lang="en-US" dirty="0" err="1"/>
              <a:t>Transvaginal</a:t>
            </a:r>
            <a:r>
              <a:rPr lang="en-US" dirty="0"/>
              <a:t> ultrasound and Serum E2</a:t>
            </a:r>
          </a:p>
          <a:p>
            <a:r>
              <a:rPr lang="en-US" dirty="0"/>
              <a:t>Prevention of premature LH surge and </a:t>
            </a:r>
            <a:r>
              <a:rPr lang="en-US" dirty="0" err="1"/>
              <a:t>Ovltion</a:t>
            </a:r>
            <a:endParaRPr lang="en-US" dirty="0"/>
          </a:p>
          <a:p>
            <a:r>
              <a:rPr lang="en-US" dirty="0"/>
              <a:t>Oocyte maturing with HCG</a:t>
            </a:r>
          </a:p>
          <a:p>
            <a:r>
              <a:rPr lang="en-US" dirty="0"/>
              <a:t>Oocyte </a:t>
            </a:r>
            <a:r>
              <a:rPr lang="en-US" dirty="0" err="1"/>
              <a:t>retrival</a:t>
            </a:r>
            <a:endParaRPr lang="en-US" dirty="0"/>
          </a:p>
          <a:p>
            <a:r>
              <a:rPr lang="en-US" dirty="0"/>
              <a:t>Fertilization by IVF/ICSI</a:t>
            </a:r>
          </a:p>
          <a:p>
            <a:r>
              <a:rPr lang="en-US" i="1" dirty="0" err="1"/>
              <a:t>Invitro</a:t>
            </a:r>
            <a:r>
              <a:rPr lang="en-US" dirty="0"/>
              <a:t> embryo culture</a:t>
            </a:r>
          </a:p>
          <a:p>
            <a:r>
              <a:rPr lang="en-US" dirty="0"/>
              <a:t>Luteal support</a:t>
            </a:r>
          </a:p>
          <a:p>
            <a:r>
              <a:rPr lang="en-US" dirty="0"/>
              <a:t>Transfer of fresh embryo/</a:t>
            </a:r>
            <a:r>
              <a:rPr lang="en-US" dirty="0" err="1"/>
              <a:t>cryopresev</a:t>
            </a:r>
            <a:r>
              <a:rPr lang="en-US" dirty="0"/>
              <a:t> of excess</a:t>
            </a:r>
          </a:p>
          <a:p>
            <a:r>
              <a:rPr lang="en-US" dirty="0"/>
              <a:t>First </a:t>
            </a:r>
            <a:r>
              <a:rPr lang="en-US" dirty="0" err="1"/>
              <a:t>trimister</a:t>
            </a:r>
            <a:r>
              <a:rPr lang="en-US" dirty="0"/>
              <a:t> </a:t>
            </a:r>
            <a:r>
              <a:rPr lang="en-US" dirty="0" err="1"/>
              <a:t>preg</a:t>
            </a:r>
            <a:r>
              <a:rPr lang="en-US" dirty="0"/>
              <a:t> monitoring</a:t>
            </a:r>
          </a:p>
        </p:txBody>
      </p:sp>
    </p:spTree>
    <p:extLst>
      <p:ext uri="{BB962C8B-B14F-4D97-AF65-F5344CB8AC3E}">
        <p14:creationId xmlns:p14="http://schemas.microsoft.com/office/powerpoint/2010/main" val="4001714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/>
              <a:t>PREVENTION OF </a:t>
            </a:r>
            <a:r>
              <a:rPr lang="en-US" sz="4000" u="sng" dirty="0" err="1"/>
              <a:t>ohss</a:t>
            </a:r>
            <a:r>
              <a:rPr lang="en-US" sz="4000" u="sng" dirty="0"/>
              <a:t>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30725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2400" dirty="0"/>
              <a:t>1- Withhold HCG administration: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2.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Luteal</a:t>
            </a:r>
            <a:r>
              <a:rPr lang="en-US" sz="2400" b="1" dirty="0">
                <a:latin typeface="Arial" charset="0"/>
              </a:rPr>
              <a:t> phase support:</a:t>
            </a:r>
            <a:r>
              <a:rPr lang="en-US" sz="2400" dirty="0"/>
              <a:t> use of progesterone, no HCG.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3.Follicular aspiration: it was suggested that aspiration of the follicles is protective against OHSS.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4- Cryopreservation of embryo with subsequent replacement in non stimulated or natural cycle.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b="1" dirty="0">
                <a:latin typeface="Arial" charset="0"/>
              </a:rPr>
              <a:t>5 - Intravenous albumin administration</a:t>
            </a:r>
            <a:r>
              <a:rPr lang="en-US" sz="2400" dirty="0"/>
              <a:t>  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latin typeface="Arial" charset="0"/>
              </a:rPr>
              <a:t>6-Hydroxyethyl-starch:</a:t>
            </a:r>
            <a:r>
              <a:rPr lang="en-US" sz="2400" dirty="0"/>
              <a:t>  Large molecule, long 1/2 life.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latin typeface="Arial" charset="0"/>
              </a:rPr>
              <a:t>7- Immunoglobulin:</a:t>
            </a:r>
          </a:p>
          <a:p>
            <a:pPr algn="l" eaLnBrk="1" hangingPunct="1"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IgG</a:t>
            </a:r>
            <a:r>
              <a:rPr lang="en-US" sz="2400" dirty="0"/>
              <a:t>, </a:t>
            </a:r>
            <a:r>
              <a:rPr lang="en-US" sz="2400" dirty="0" err="1"/>
              <a:t>IgA</a:t>
            </a:r>
            <a:r>
              <a:rPr lang="en-US" sz="2400" dirty="0"/>
              <a:t> </a:t>
            </a:r>
            <a:r>
              <a:rPr lang="en-US" sz="2400" dirty="0" err="1"/>
              <a:t>gammglobuins</a:t>
            </a:r>
            <a:r>
              <a:rPr lang="en-US" sz="2400" dirty="0"/>
              <a:t> have low level in patient with severe OHSS. When given IV reduce the  severity.</a:t>
            </a:r>
          </a:p>
          <a:p>
            <a:pPr algn="l" eaLnBrk="1" hangingPunct="1">
              <a:buNone/>
              <a:defRPr/>
            </a:pPr>
            <a:r>
              <a:rPr lang="en-US" sz="2400" b="1" dirty="0">
                <a:latin typeface="Arial" charset="0"/>
              </a:rPr>
              <a:t>8- Corticosteroids</a:t>
            </a:r>
            <a:r>
              <a:rPr lang="en-US" sz="2400" dirty="0"/>
              <a:t> </a:t>
            </a:r>
          </a:p>
          <a:p>
            <a:pPr algn="l" eaLnBrk="1" hangingPunct="1">
              <a:buNone/>
              <a:defRPr/>
            </a:pPr>
            <a:r>
              <a:rPr lang="en-US" sz="2400" dirty="0"/>
              <a:t>9. </a:t>
            </a:r>
            <a:r>
              <a:rPr lang="en-US" sz="2400" dirty="0" err="1"/>
              <a:t>Cabergolin</a:t>
            </a:r>
            <a:r>
              <a:rPr lang="en-US" sz="2400" dirty="0"/>
              <a:t>               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U/S for diagnosis of ovarian Hyperstimulation Syndrome </a:t>
            </a:r>
          </a:p>
        </p:txBody>
      </p:sp>
      <p:pic>
        <p:nvPicPr>
          <p:cNvPr id="36868" name="Picture 4" descr="oh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82738"/>
            <a:ext cx="568801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Treatment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Arial Black" pitchFamily="34" charset="0"/>
              </a:rPr>
              <a:t>A- Mild cases:</a:t>
            </a:r>
            <a:r>
              <a:rPr lang="en-US" sz="2800" dirty="0"/>
              <a:t> Spontaneous recovery within 2-3 Wk (conservative measures and follow up)</a:t>
            </a: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 </a:t>
            </a:r>
            <a:endParaRPr lang="en-US" sz="2800" b="1" dirty="0">
              <a:latin typeface="Arial Black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Arial Black" pitchFamily="34" charset="0"/>
              </a:rPr>
              <a:t>B- Moderate and severe cases:</a:t>
            </a:r>
            <a:endParaRPr lang="en-US" sz="2800" b="1" u="sng" dirty="0">
              <a:latin typeface="Arial Black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      </a:t>
            </a:r>
            <a:r>
              <a:rPr lang="en-US" sz="2800" b="1" i="1" dirty="0"/>
              <a:t>1-General treatment:</a:t>
            </a:r>
            <a:r>
              <a:rPr lang="en-US" sz="2800" dirty="0"/>
              <a:t>                                                                                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</a:t>
            </a:r>
            <a:r>
              <a:rPr lang="en-US" sz="2800" b="1" dirty="0"/>
              <a:t>a- Hospitalization and reassurance</a:t>
            </a:r>
            <a:r>
              <a:rPr lang="en-US" sz="2800" dirty="0"/>
              <a:t>.                                                                             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</a:t>
            </a:r>
            <a:r>
              <a:rPr lang="en-US" sz="2800" b="1" dirty="0"/>
              <a:t>b- Observations; (ICU)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dirty="0"/>
              <a:t>Medical treatment</a:t>
            </a:r>
            <a:r>
              <a:rPr lang="en-US" b="0" dirty="0"/>
              <a:t>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a- Circulation and electrolytes:</a:t>
            </a:r>
            <a:r>
              <a:rPr lang="en-US" sz="2800" dirty="0"/>
              <a:t>                                                             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Arial"/>
              </a:rPr>
              <a:t>•</a:t>
            </a:r>
            <a:r>
              <a:rPr lang="en-US" sz="2800" dirty="0"/>
              <a:t>  Preserve the intravascular volume and renal perfusion.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Arial"/>
              </a:rPr>
              <a:t>•</a:t>
            </a:r>
            <a:r>
              <a:rPr lang="en-US" sz="2800" dirty="0"/>
              <a:t>  Done using colloid plasma expanders or human albumin, (effect is temporary)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Arial"/>
              </a:rPr>
              <a:t>•</a:t>
            </a:r>
            <a:r>
              <a:rPr lang="en-US" sz="2800" dirty="0"/>
              <a:t>  Sodium and water restriction (non effective).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b-Symptomatic treatment: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         </a:t>
            </a:r>
            <a:r>
              <a:rPr lang="en-US" sz="2800" i="1" dirty="0"/>
              <a:t>-Analgesia</a:t>
            </a:r>
            <a:r>
              <a:rPr lang="en-US" sz="2800" dirty="0"/>
              <a:t>: </a:t>
            </a:r>
            <a:r>
              <a:rPr lang="en-US" sz="2800" dirty="0" err="1"/>
              <a:t>paracetamol</a:t>
            </a:r>
            <a:r>
              <a:rPr lang="en-US" sz="2800" dirty="0"/>
              <a:t> and </a:t>
            </a:r>
            <a:r>
              <a:rPr lang="en-US" sz="2800" dirty="0" err="1"/>
              <a:t>opoids</a:t>
            </a:r>
            <a:r>
              <a:rPr lang="en-US" sz="2800" dirty="0"/>
              <a:t>.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         </a:t>
            </a:r>
            <a:r>
              <a:rPr lang="en-US" sz="2800" i="1" dirty="0"/>
              <a:t>-</a:t>
            </a:r>
            <a:r>
              <a:rPr lang="en-US" sz="2800" i="1" dirty="0" err="1"/>
              <a:t>Antiemetics</a:t>
            </a:r>
            <a:r>
              <a:rPr lang="en-US" sz="2800" i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metoclopramid</a:t>
            </a:r>
            <a:r>
              <a:rPr lang="en-US" sz="2800" dirty="0"/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dirty="0"/>
              <a:t>Medical treatment</a:t>
            </a:r>
            <a:r>
              <a:rPr lang="en-US" b="0" dirty="0"/>
              <a:t>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/>
              <a:t>c-Prevent TE{</a:t>
            </a:r>
            <a:r>
              <a:rPr lang="en-US" b="1" dirty="0" err="1"/>
              <a:t>Thromboembolism</a:t>
            </a:r>
            <a:r>
              <a:rPr lang="en-US" b="1" dirty="0"/>
              <a:t>} through:</a:t>
            </a:r>
          </a:p>
          <a:p>
            <a:pPr algn="l" eaLnBrk="1" hangingPunct="1">
              <a:buNone/>
              <a:defRPr/>
            </a:pPr>
            <a:r>
              <a:rPr lang="en-US" dirty="0"/>
              <a:t>Anticoagulant therapy:   </a:t>
            </a:r>
            <a:r>
              <a:rPr lang="en-US" i="1" dirty="0"/>
              <a:t> </a:t>
            </a:r>
          </a:p>
          <a:p>
            <a:pPr algn="l" eaLnBrk="1" hangingPunct="1">
              <a:buNone/>
              <a:defRPr/>
            </a:pPr>
            <a:r>
              <a:rPr lang="en-US" dirty="0"/>
              <a:t>d- Antihistamines: was suggested to cause stabilization of capillary membrane.                  </a:t>
            </a:r>
          </a:p>
          <a:p>
            <a:pPr algn="l" eaLnBrk="1" hangingPunct="1">
              <a:buNone/>
              <a:defRPr/>
            </a:pPr>
            <a:r>
              <a:rPr lang="en-US" dirty="0"/>
              <a:t>e- Dopamine: in </a:t>
            </a:r>
            <a:r>
              <a:rPr lang="en-US" dirty="0" err="1"/>
              <a:t>oliguric</a:t>
            </a:r>
            <a:r>
              <a:rPr lang="en-US" dirty="0"/>
              <a:t> cases to improve perfusion and avoid renal failure.</a:t>
            </a:r>
          </a:p>
          <a:p>
            <a:pPr algn="l" eaLnBrk="1" hangingPunct="1">
              <a:buNone/>
              <a:defRPr/>
            </a:pPr>
            <a:endParaRPr lang="en-US" dirty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i="1" dirty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FF0000"/>
                </a:solidFill>
                <a:latin typeface="Arial Black" pitchFamily="34" charset="0"/>
              </a:rPr>
              <a:t>AVOID: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557338"/>
            <a:ext cx="4470400" cy="453072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b="1" dirty="0"/>
              <a:t>1- Anti-PG</a:t>
            </a:r>
            <a:r>
              <a:rPr lang="en-US" sz="2400" dirty="0"/>
              <a:t>: disturb renal function.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b="1" dirty="0"/>
              <a:t>2- </a:t>
            </a:r>
            <a:r>
              <a:rPr lang="en-US" sz="2400" b="1" dirty="0" err="1"/>
              <a:t>Danazol</a:t>
            </a:r>
            <a:r>
              <a:rPr lang="en-US" sz="2400" b="1" dirty="0"/>
              <a:t>: </a:t>
            </a:r>
            <a:r>
              <a:rPr lang="en-US" sz="2400" dirty="0"/>
              <a:t>ineffective.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b="1" dirty="0"/>
              <a:t>3- Diuretics: </a:t>
            </a:r>
            <a:r>
              <a:rPr lang="en-US" sz="2400" dirty="0"/>
              <a:t>used only in pulmonary edema.    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b="1" dirty="0"/>
              <a:t>    NEVER</a:t>
            </a:r>
            <a:r>
              <a:rPr lang="en-US" sz="2400" dirty="0"/>
              <a:t> to use </a:t>
            </a:r>
            <a:r>
              <a:rPr lang="en-US" sz="2400" b="1" dirty="0"/>
              <a:t>Diuretics</a:t>
            </a:r>
            <a:r>
              <a:rPr lang="en-US" sz="2400" dirty="0"/>
              <a:t> before proper intravascular volume replacement to avoid further renal </a:t>
            </a:r>
            <a:r>
              <a:rPr lang="en-US" sz="2400" dirty="0" err="1"/>
              <a:t>hypoperfusion</a:t>
            </a:r>
            <a:r>
              <a:rPr lang="en-US" sz="2400" dirty="0"/>
              <a:t>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323850" y="2457450"/>
          <a:ext cx="403860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4808538" imgH="2787650" progId="">
                  <p:embed/>
                </p:oleObj>
              </mc:Choice>
              <mc:Fallback>
                <p:oleObj name="Clip" r:id="rId3" imgW="4808538" imgH="2787650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57450"/>
                        <a:ext cx="4038600" cy="234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0" u="sng" dirty="0"/>
              <a:t>Aspiration of ascetic fluid or pleural effusion: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b="1" i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/>
              <a:t>*</a:t>
            </a:r>
            <a:r>
              <a:rPr lang="en-US" sz="2400" b="1" i="1" dirty="0">
                <a:latin typeface="Arial Black" pitchFamily="34" charset="0"/>
              </a:rPr>
              <a:t>Method:</a:t>
            </a:r>
            <a:endParaRPr lang="en-US" sz="2400" dirty="0">
              <a:latin typeface="Arial Black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-</a:t>
            </a:r>
            <a:r>
              <a:rPr lang="en-US" sz="2400" dirty="0" err="1"/>
              <a:t>Paracentesis</a:t>
            </a:r>
            <a:r>
              <a:rPr lang="en-US" sz="2400" dirty="0"/>
              <a:t> or </a:t>
            </a:r>
            <a:r>
              <a:rPr lang="en-US" sz="2400" dirty="0" err="1"/>
              <a:t>transvaginal</a:t>
            </a:r>
            <a:r>
              <a:rPr lang="en-US" sz="2400" dirty="0"/>
              <a:t> aspiration under U/S guidance.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-The amount of aspirate ranges from 200-1400 ml/session.</a:t>
            </a:r>
            <a:endParaRPr lang="en-US" sz="2400" b="1" i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>
                <a:latin typeface="Arial Black" pitchFamily="34" charset="0"/>
              </a:rPr>
              <a:t>*Advantages:</a:t>
            </a:r>
            <a:endParaRPr lang="en-US" sz="2400" dirty="0">
              <a:latin typeface="Arial Black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/>
              </a:rPr>
              <a:t>•</a:t>
            </a:r>
            <a:r>
              <a:rPr lang="en-US" sz="2400" dirty="0"/>
              <a:t>   Improvement of respiration 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/>
              </a:rPr>
              <a:t>•</a:t>
            </a:r>
            <a:r>
              <a:rPr lang="en-US" sz="2400" dirty="0"/>
              <a:t>   Decrease abdominal discomfort..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/>
              </a:rPr>
              <a:t>•</a:t>
            </a:r>
            <a:r>
              <a:rPr lang="en-US" sz="2400" dirty="0"/>
              <a:t>  Increase venous return and COP.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Arial"/>
              </a:rPr>
              <a:t>•</a:t>
            </a:r>
            <a:r>
              <a:rPr lang="en-US" sz="2400" dirty="0"/>
              <a:t>  Increase urine output and </a:t>
            </a:r>
            <a:r>
              <a:rPr lang="en-US" sz="2400" dirty="0" err="1"/>
              <a:t>createnine</a:t>
            </a:r>
            <a:r>
              <a:rPr lang="en-US" sz="2400" dirty="0"/>
              <a:t> clearance reflecting improving renal functions.</a:t>
            </a:r>
            <a:endParaRPr lang="en-US" sz="2400" b="1" i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 dirty="0"/>
              <a:t>Surgical treatment: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*</a:t>
            </a:r>
            <a:r>
              <a:rPr lang="en-US" b="1" i="1" dirty="0"/>
              <a:t>Indications of surgery in severe OHSS:</a:t>
            </a: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a- Signs of </a:t>
            </a:r>
            <a:r>
              <a:rPr lang="en-US" dirty="0" err="1"/>
              <a:t>intraperitoneal</a:t>
            </a:r>
            <a:r>
              <a:rPr lang="en-US" dirty="0"/>
              <a:t> Hemorrhage and/or rupture of ovarian cyst.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/>
              <a:t>b- </a:t>
            </a:r>
            <a:r>
              <a:rPr lang="en-US" dirty="0" err="1"/>
              <a:t>Adnexal</a:t>
            </a:r>
            <a:r>
              <a:rPr lang="en-US" dirty="0"/>
              <a:t> torsion.</a:t>
            </a:r>
          </a:p>
          <a:p>
            <a:pPr algn="l" eaLnBrk="1" hangingPunct="1">
              <a:buNone/>
              <a:defRPr/>
            </a:pPr>
            <a:r>
              <a:rPr lang="en-US" dirty="0" err="1"/>
              <a:t>Laparotomy</a:t>
            </a:r>
            <a:r>
              <a:rPr lang="en-US" dirty="0"/>
              <a:t>: should always be avoided and if deemed necessary, measures are done to preserve (Ovary)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773222"/>
          </a:xfrm>
        </p:spPr>
        <p:txBody>
          <a:bodyPr>
            <a:noAutofit/>
          </a:bodyPr>
          <a:lstStyle/>
          <a:p>
            <a:r>
              <a:rPr lang="en-US" sz="3600" dirty="0"/>
              <a:t>Ovarian stimulation regimens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3"/>
            <a:ext cx="8715436" cy="2143139"/>
          </a:xfrm>
        </p:spPr>
        <p:txBody>
          <a:bodyPr>
            <a:normAutofit/>
          </a:bodyPr>
          <a:lstStyle/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Natural cycle </a:t>
            </a:r>
          </a:p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Minimum stimulation </a:t>
            </a:r>
            <a:r>
              <a:rPr lang="en-US" sz="2400" dirty="0" err="1"/>
              <a:t>i.e.clomiphene</a:t>
            </a:r>
            <a:endParaRPr lang="en-US" sz="2400" dirty="0"/>
          </a:p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Mild stimulation </a:t>
            </a:r>
            <a:r>
              <a:rPr lang="en-US" sz="2400" dirty="0" err="1"/>
              <a:t>I,e</a:t>
            </a:r>
            <a:r>
              <a:rPr lang="en-US" sz="2400" dirty="0"/>
              <a:t>. CC+ low dose (</a:t>
            </a:r>
            <a:r>
              <a:rPr lang="en-US" sz="2400" dirty="0" err="1"/>
              <a:t>Gn</a:t>
            </a:r>
            <a:r>
              <a:rPr lang="en-US" sz="2400" dirty="0"/>
              <a:t>) </a:t>
            </a:r>
            <a:r>
              <a:rPr lang="en-US" sz="2400" dirty="0" err="1"/>
              <a:t>hMG</a:t>
            </a:r>
            <a:r>
              <a:rPr lang="en-US" sz="2400" dirty="0"/>
              <a:t> OR </a:t>
            </a:r>
            <a:r>
              <a:rPr lang="en-US" sz="2400" dirty="0" err="1"/>
              <a:t>rFSH</a:t>
            </a:r>
            <a:endParaRPr lang="en-US" sz="2400" dirty="0"/>
          </a:p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Aggressive stimulation </a:t>
            </a:r>
          </a:p>
          <a:p>
            <a:pPr marL="360000" indent="-252000">
              <a:buFont typeface="Courier New" pitchFamily="49" charset="0"/>
              <a:buChar char="o"/>
            </a:pPr>
            <a:r>
              <a:rPr lang="en-US" sz="2400" dirty="0"/>
              <a:t>high dose (</a:t>
            </a:r>
            <a:r>
              <a:rPr lang="en-US" sz="2400" dirty="0" err="1"/>
              <a:t>Gn</a:t>
            </a:r>
            <a:r>
              <a:rPr lang="en-US" sz="2400" dirty="0"/>
              <a:t>) </a:t>
            </a:r>
            <a:r>
              <a:rPr lang="en-US" sz="2400" dirty="0" err="1"/>
              <a:t>hMG</a:t>
            </a:r>
            <a:r>
              <a:rPr lang="en-US" sz="2400" dirty="0"/>
              <a:t> OR </a:t>
            </a:r>
            <a:r>
              <a:rPr lang="en-US" sz="2400" dirty="0" err="1"/>
              <a:t>rFSH</a:t>
            </a:r>
            <a:r>
              <a:rPr lang="en-US" sz="2400" dirty="0"/>
              <a:t> +/-</a:t>
            </a:r>
            <a:r>
              <a:rPr lang="en-US" sz="2400" dirty="0" err="1"/>
              <a:t>GnRHa</a:t>
            </a:r>
            <a:r>
              <a:rPr lang="en-US" sz="2400" dirty="0"/>
              <a:t>/</a:t>
            </a:r>
            <a:r>
              <a:rPr lang="en-US" sz="2400" dirty="0" err="1"/>
              <a:t>GnRH</a:t>
            </a:r>
            <a:r>
              <a:rPr lang="en-US" sz="2400" dirty="0"/>
              <a:t> antagonist</a:t>
            </a:r>
          </a:p>
          <a:p>
            <a:pPr marL="360000" indent="-252000">
              <a:buFont typeface="Courier New" pitchFamily="49" charset="0"/>
              <a:buChar char="o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786190"/>
            <a:ext cx="8229600" cy="571504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4286256"/>
            <a:ext cx="8715436" cy="211454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8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Clomiphene</a:t>
            </a:r>
            <a:r>
              <a:rPr lang="en-US" dirty="0"/>
              <a:t> Citrate (CC)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100mg on 2-6 days</a:t>
            </a:r>
          </a:p>
          <a:p>
            <a:r>
              <a:rPr lang="en-US" dirty="0"/>
              <a:t>Yield 1-3 follicle</a:t>
            </a:r>
          </a:p>
          <a:p>
            <a:r>
              <a:rPr lang="en-US" dirty="0"/>
              <a:t>Better than natural cycle </a:t>
            </a:r>
          </a:p>
          <a:p>
            <a:r>
              <a:rPr lang="en-US" dirty="0" err="1"/>
              <a:t>Gonadotrophic</a:t>
            </a:r>
            <a:r>
              <a:rPr lang="en-US" dirty="0"/>
              <a:t> releasing hormone analogue or agonist (</a:t>
            </a:r>
            <a:r>
              <a:rPr lang="en-US" dirty="0" err="1"/>
              <a:t>GnRHa</a:t>
            </a:r>
            <a:r>
              <a:rPr lang="en-US" dirty="0"/>
              <a:t>)/ Human chorionic </a:t>
            </a:r>
            <a:r>
              <a:rPr lang="en-US" dirty="0" err="1"/>
              <a:t>gonadotrotrophins</a:t>
            </a:r>
            <a:r>
              <a:rPr lang="en-US" dirty="0"/>
              <a:t> (HCG) can be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Rx with </a:t>
            </a:r>
            <a:r>
              <a:rPr lang="en-US" dirty="0" err="1"/>
              <a:t>CC+Gn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Clomophine</a:t>
            </a:r>
            <a:r>
              <a:rPr lang="en-US" dirty="0"/>
              <a:t> Citrate 100mg for 5 days </a:t>
            </a:r>
          </a:p>
          <a:p>
            <a:r>
              <a:rPr lang="en-US" dirty="0"/>
              <a:t>Low dose exogenous (</a:t>
            </a:r>
            <a:r>
              <a:rPr lang="en-US" dirty="0" err="1"/>
              <a:t>Gn</a:t>
            </a:r>
            <a:r>
              <a:rPr lang="en-US" dirty="0"/>
              <a:t>) </a:t>
            </a:r>
            <a:r>
              <a:rPr lang="en-US" dirty="0" err="1"/>
              <a:t>hMG</a:t>
            </a:r>
            <a:r>
              <a:rPr lang="en-US" dirty="0"/>
              <a:t> </a:t>
            </a:r>
            <a:r>
              <a:rPr lang="en-US" dirty="0" err="1"/>
              <a:t>orFSH</a:t>
            </a:r>
            <a:endParaRPr lang="en-US" dirty="0"/>
          </a:p>
          <a:p>
            <a:r>
              <a:rPr lang="en-US" dirty="0"/>
              <a:t>Pregnancy rates are good</a:t>
            </a:r>
          </a:p>
          <a:p>
            <a:r>
              <a:rPr lang="en-US" dirty="0"/>
              <a:t>OHSS is less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0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hMG</a:t>
            </a:r>
            <a:r>
              <a:rPr lang="en-US" dirty="0"/>
              <a:t> or </a:t>
            </a:r>
            <a:r>
              <a:rPr lang="en-US" dirty="0" err="1"/>
              <a:t>rFSH</a:t>
            </a:r>
            <a:r>
              <a:rPr lang="en-US" dirty="0"/>
              <a:t> with </a:t>
            </a:r>
            <a:r>
              <a:rPr lang="en-US" dirty="0" err="1"/>
              <a:t>GnRHa</a:t>
            </a:r>
            <a:r>
              <a:rPr lang="en-US" dirty="0"/>
              <a:t> down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premature LH surge thus cycle cancel</a:t>
            </a:r>
          </a:p>
          <a:p>
            <a:r>
              <a:rPr lang="en-US" dirty="0"/>
              <a:t>Egg yield and pregnancy rates are higher</a:t>
            </a:r>
          </a:p>
          <a:p>
            <a:r>
              <a:rPr lang="en-US" dirty="0"/>
              <a:t>Coordinate the cycle for group of women</a:t>
            </a:r>
          </a:p>
          <a:p>
            <a:r>
              <a:rPr lang="en-US" dirty="0"/>
              <a:t>Widely preferred for forms of ART</a:t>
            </a:r>
          </a:p>
          <a:p>
            <a:r>
              <a:rPr lang="en-US" dirty="0"/>
              <a:t>Dis adv of </a:t>
            </a:r>
            <a:r>
              <a:rPr lang="en-US" dirty="0" err="1"/>
              <a:t>GnRHa</a:t>
            </a:r>
            <a:r>
              <a:rPr lang="en-US" dirty="0"/>
              <a:t> – Blunt the </a:t>
            </a:r>
            <a:r>
              <a:rPr lang="en-US" dirty="0" err="1"/>
              <a:t>respone</a:t>
            </a:r>
            <a:r>
              <a:rPr lang="en-US" dirty="0"/>
              <a:t> of HMG</a:t>
            </a:r>
          </a:p>
          <a:p>
            <a:pPr marL="0" indent="0">
              <a:buNone/>
            </a:pPr>
            <a:r>
              <a:rPr lang="en-US" dirty="0"/>
              <a:t>                                        costly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3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1662</TotalTime>
  <Words>2129</Words>
  <Application>Microsoft Office PowerPoint</Application>
  <PresentationFormat>On-screen Show (4:3)</PresentationFormat>
  <Paragraphs>377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Aharoni</vt:lpstr>
      <vt:lpstr>Arial</vt:lpstr>
      <vt:lpstr>Arial Black</vt:lpstr>
      <vt:lpstr>Calibri</vt:lpstr>
      <vt:lpstr>Calibri Light</vt:lpstr>
      <vt:lpstr>Candara</vt:lpstr>
      <vt:lpstr>Corbel</vt:lpstr>
      <vt:lpstr>Courier New</vt:lpstr>
      <vt:lpstr>Franklin Gothic Medium</vt:lpstr>
      <vt:lpstr>Noto Naskh Arabic UI</vt:lpstr>
      <vt:lpstr>Times New Roman</vt:lpstr>
      <vt:lpstr>Wingdings</vt:lpstr>
      <vt:lpstr>Wingdings 2</vt:lpstr>
      <vt:lpstr>Wingdings 3</vt:lpstr>
      <vt:lpstr>Module</vt:lpstr>
      <vt:lpstr>Clip</vt:lpstr>
      <vt:lpstr>Assisted Reproductive Technologies </vt:lpstr>
      <vt:lpstr>Assisted Reproductive Technologies</vt:lpstr>
      <vt:lpstr>MAJOR ASSISTED REPRODUCTIVE TECHNOLOGIES (ART)</vt:lpstr>
      <vt:lpstr>Assesment of ovarian reserve</vt:lpstr>
      <vt:lpstr>Typical ART cycle</vt:lpstr>
      <vt:lpstr>Ovarian stimulation regimens</vt:lpstr>
      <vt:lpstr>Clomiphene Citrate (CC) cycle </vt:lpstr>
      <vt:lpstr>Sequential Rx with CC+Gn</vt:lpstr>
      <vt:lpstr>hMG or rFSH with GnRHa down regulation</vt:lpstr>
      <vt:lpstr>PowerPoint Presentation</vt:lpstr>
      <vt:lpstr>PowerPoint Presentation</vt:lpstr>
      <vt:lpstr>GnRHa treament Long protocol  </vt:lpstr>
      <vt:lpstr>protocols</vt:lpstr>
      <vt:lpstr>Sequential GnRHa+Gn             short/flare protocol</vt:lpstr>
      <vt:lpstr>PowerPoint Presentation</vt:lpstr>
      <vt:lpstr>Short protocol</vt:lpstr>
      <vt:lpstr>Simaltanious Gn+GnRHantagonist</vt:lpstr>
      <vt:lpstr>PowerPoint Presentation</vt:lpstr>
      <vt:lpstr>Oocyte retrival</vt:lpstr>
      <vt:lpstr>PowerPoint Presentation</vt:lpstr>
      <vt:lpstr>PowerPoint Presentation</vt:lpstr>
      <vt:lpstr>Oocyte retrival</vt:lpstr>
      <vt:lpstr>Mature oocyte</vt:lpstr>
      <vt:lpstr>Fertilization </vt:lpstr>
      <vt:lpstr>Fertilization Intracytoplasmic sperm injection {ICSI}</vt:lpstr>
      <vt:lpstr>Fertilization</vt:lpstr>
      <vt:lpstr>Sperm retrieval technique</vt:lpstr>
      <vt:lpstr>Sperm retrieval technique</vt:lpstr>
      <vt:lpstr>Indication of ICSI</vt:lpstr>
      <vt:lpstr>Advantage of blastocyst culture</vt:lpstr>
      <vt:lpstr>Preimplantation Genetic Diagnosis</vt:lpstr>
      <vt:lpstr>Embryo transfer </vt:lpstr>
      <vt:lpstr>Day 5 blastocyst</vt:lpstr>
      <vt:lpstr>Transfer technique</vt:lpstr>
      <vt:lpstr>Embryo cryopresevation</vt:lpstr>
      <vt:lpstr>Luteal phase support</vt:lpstr>
      <vt:lpstr>Results of IVF</vt:lpstr>
      <vt:lpstr>Multiple pregnancy</vt:lpstr>
      <vt:lpstr>Risks of IVF</vt:lpstr>
      <vt:lpstr>Oocyte cryopreservation</vt:lpstr>
      <vt:lpstr>Ovarian Hyperstimulation Syndrome </vt:lpstr>
      <vt:lpstr>Definition:</vt:lpstr>
      <vt:lpstr> It occurs :</vt:lpstr>
      <vt:lpstr>Risk factors:</vt:lpstr>
      <vt:lpstr>Pathogenesis:</vt:lpstr>
      <vt:lpstr>classification of OHSS</vt:lpstr>
      <vt:lpstr>Classification of OHSS</vt:lpstr>
      <vt:lpstr>Complications of OHSS:</vt:lpstr>
      <vt:lpstr>PREDICTION OF OHSS:</vt:lpstr>
      <vt:lpstr>PREVENTION OF ohss:</vt:lpstr>
      <vt:lpstr>U/S for diagnosis of ovarian Hyperstimulation Syndrome </vt:lpstr>
      <vt:lpstr>Treatment</vt:lpstr>
      <vt:lpstr>Medical treatment:</vt:lpstr>
      <vt:lpstr>Medical treatment:</vt:lpstr>
      <vt:lpstr>AVOID:</vt:lpstr>
      <vt:lpstr>Aspiration of ascetic fluid or pleural effusion:</vt:lpstr>
      <vt:lpstr>Surgical treatment: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Assisted Reproductive Technologies</dc:title>
  <dc:creator>DR RAVIKANTH</dc:creator>
  <cp:lastModifiedBy>Prof. Adel Taha Abul-Heija</cp:lastModifiedBy>
  <cp:revision>142</cp:revision>
  <dcterms:created xsi:type="dcterms:W3CDTF">2011-09-04T14:22:50Z</dcterms:created>
  <dcterms:modified xsi:type="dcterms:W3CDTF">2020-06-02T18:36:21Z</dcterms:modified>
</cp:coreProperties>
</file>