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7" r:id="rId5"/>
    <p:sldId id="258" r:id="rId6"/>
    <p:sldId id="259" r:id="rId7"/>
    <p:sldId id="260" r:id="rId8"/>
    <p:sldId id="280" r:id="rId9"/>
    <p:sldId id="261" r:id="rId10"/>
    <p:sldId id="293" r:id="rId11"/>
    <p:sldId id="262" r:id="rId12"/>
    <p:sldId id="281" r:id="rId13"/>
    <p:sldId id="263" r:id="rId14"/>
    <p:sldId id="282" r:id="rId15"/>
    <p:sldId id="264" r:id="rId16"/>
    <p:sldId id="265" r:id="rId17"/>
    <p:sldId id="294" r:id="rId18"/>
    <p:sldId id="266" r:id="rId19"/>
    <p:sldId id="283" r:id="rId20"/>
    <p:sldId id="267" r:id="rId21"/>
    <p:sldId id="268" r:id="rId22"/>
    <p:sldId id="269" r:id="rId23"/>
    <p:sldId id="284" r:id="rId24"/>
    <p:sldId id="270" r:id="rId25"/>
    <p:sldId id="285" r:id="rId26"/>
    <p:sldId id="271" r:id="rId27"/>
    <p:sldId id="286" r:id="rId28"/>
    <p:sldId id="272" r:id="rId29"/>
    <p:sldId id="287" r:id="rId30"/>
    <p:sldId id="273" r:id="rId31"/>
    <p:sldId id="288" r:id="rId32"/>
    <p:sldId id="274" r:id="rId33"/>
    <p:sldId id="289" r:id="rId34"/>
    <p:sldId id="275" r:id="rId35"/>
    <p:sldId id="291" r:id="rId36"/>
    <p:sldId id="290" r:id="rId37"/>
    <p:sldId id="276" r:id="rId38"/>
    <p:sldId id="277" r:id="rId39"/>
    <p:sldId id="292" r:id="rId40"/>
    <p:sldId id="278" r:id="rId4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16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slide" Target="slides/slide23.xml" /><Relationship Id="rId39" Type="http://schemas.openxmlformats.org/officeDocument/2006/relationships/slide" Target="slides/slide36.xml" /><Relationship Id="rId3" Type="http://schemas.openxmlformats.org/officeDocument/2006/relationships/slideMaster" Target="slideMasters/slideMaster1.xml" /><Relationship Id="rId21" Type="http://schemas.openxmlformats.org/officeDocument/2006/relationships/slide" Target="slides/slide18.xml" /><Relationship Id="rId34" Type="http://schemas.openxmlformats.org/officeDocument/2006/relationships/slide" Target="slides/slide31.xml" /><Relationship Id="rId42" Type="http://schemas.openxmlformats.org/officeDocument/2006/relationships/presProps" Target="presProp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33" Type="http://schemas.openxmlformats.org/officeDocument/2006/relationships/slide" Target="slides/slide30.xml" /><Relationship Id="rId38" Type="http://schemas.openxmlformats.org/officeDocument/2006/relationships/slide" Target="slides/slide35.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slide" Target="slides/slide26.xml" /><Relationship Id="rId41" Type="http://schemas.openxmlformats.org/officeDocument/2006/relationships/slide" Target="slides/slide38.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32" Type="http://schemas.openxmlformats.org/officeDocument/2006/relationships/slide" Target="slides/slide29.xml" /><Relationship Id="rId37" Type="http://schemas.openxmlformats.org/officeDocument/2006/relationships/slide" Target="slides/slide34.xml" /><Relationship Id="rId40" Type="http://schemas.openxmlformats.org/officeDocument/2006/relationships/slide" Target="slides/slide37.xml" /><Relationship Id="rId45" Type="http://schemas.openxmlformats.org/officeDocument/2006/relationships/tableStyles" Target="tableStyles.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slide" Target="slides/slide25.xml" /><Relationship Id="rId36" Type="http://schemas.openxmlformats.org/officeDocument/2006/relationships/slide" Target="slides/slide33.xml" /><Relationship Id="rId10" Type="http://schemas.openxmlformats.org/officeDocument/2006/relationships/slide" Target="slides/slide7.xml" /><Relationship Id="rId19" Type="http://schemas.openxmlformats.org/officeDocument/2006/relationships/slide" Target="slides/slide16.xml" /><Relationship Id="rId31" Type="http://schemas.openxmlformats.org/officeDocument/2006/relationships/slide" Target="slides/slide28.xml" /><Relationship Id="rId44" Type="http://schemas.openxmlformats.org/officeDocument/2006/relationships/theme" Target="theme/theme1.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slide" Target="slides/slide24.xml" /><Relationship Id="rId30" Type="http://schemas.openxmlformats.org/officeDocument/2006/relationships/slide" Target="slides/slide27.xml" /><Relationship Id="rId35" Type="http://schemas.openxmlformats.org/officeDocument/2006/relationships/slide" Target="slides/slide32.xml" /><Relationship Id="rId43"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ar-IQ"/>
          </a:p>
        </p:txBody>
      </p:sp>
      <p:sp>
        <p:nvSpPr>
          <p:cNvPr id="4" name="Rectangle 4">
            <a:extLst>
              <a:ext uri="{FF2B5EF4-FFF2-40B4-BE49-F238E27FC236}">
                <a16:creationId xmlns:a16="http://schemas.microsoft.com/office/drawing/2014/main" id="{070D496E-8CB8-4DCF-915D-5E65FF25C3C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5784FF9-0420-4EC3-9109-57F19997F3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2ADC078-D55F-4B2A-BC55-9787297DF091}"/>
              </a:ext>
            </a:extLst>
          </p:cNvPr>
          <p:cNvSpPr>
            <a:spLocks noGrp="1" noChangeArrowheads="1"/>
          </p:cNvSpPr>
          <p:nvPr>
            <p:ph type="sldNum" sz="quarter" idx="12"/>
          </p:nvPr>
        </p:nvSpPr>
        <p:spPr>
          <a:ln/>
        </p:spPr>
        <p:txBody>
          <a:bodyPr/>
          <a:lstStyle>
            <a:lvl1pPr>
              <a:defRPr/>
            </a:lvl1pPr>
          </a:lstStyle>
          <a:p>
            <a:fld id="{30861875-9701-49D3-BF2B-B83BD72638F4}" type="slidenum">
              <a:rPr lang="en-US" altLang="en-US"/>
              <a:pPr/>
              <a:t>‹#›</a:t>
            </a:fld>
            <a:endParaRPr lang="en-US" altLang="en-US"/>
          </a:p>
        </p:txBody>
      </p:sp>
    </p:spTree>
    <p:extLst>
      <p:ext uri="{BB962C8B-B14F-4D97-AF65-F5344CB8AC3E}">
        <p14:creationId xmlns:p14="http://schemas.microsoft.com/office/powerpoint/2010/main" val="1382505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Rectangle 4">
            <a:extLst>
              <a:ext uri="{FF2B5EF4-FFF2-40B4-BE49-F238E27FC236}">
                <a16:creationId xmlns:a16="http://schemas.microsoft.com/office/drawing/2014/main" id="{8CE864B3-ECCF-4DF3-9A07-CC9B78E88F2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BF4C663-4FA3-4DBC-8778-07E6DC39C4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BDC7EDF-8881-4F20-960E-1684170A7AE2}"/>
              </a:ext>
            </a:extLst>
          </p:cNvPr>
          <p:cNvSpPr>
            <a:spLocks noGrp="1" noChangeArrowheads="1"/>
          </p:cNvSpPr>
          <p:nvPr>
            <p:ph type="sldNum" sz="quarter" idx="12"/>
          </p:nvPr>
        </p:nvSpPr>
        <p:spPr>
          <a:ln/>
        </p:spPr>
        <p:txBody>
          <a:bodyPr/>
          <a:lstStyle>
            <a:lvl1pPr>
              <a:defRPr/>
            </a:lvl1pPr>
          </a:lstStyle>
          <a:p>
            <a:fld id="{70974E5A-FEFB-44F2-BBF3-708A199B28C4}" type="slidenum">
              <a:rPr lang="en-US" altLang="en-US"/>
              <a:pPr/>
              <a:t>‹#›</a:t>
            </a:fld>
            <a:endParaRPr lang="en-US" altLang="en-US"/>
          </a:p>
        </p:txBody>
      </p:sp>
    </p:spTree>
    <p:extLst>
      <p:ext uri="{BB962C8B-B14F-4D97-AF65-F5344CB8AC3E}">
        <p14:creationId xmlns:p14="http://schemas.microsoft.com/office/powerpoint/2010/main" val="199405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Rectangle 4">
            <a:extLst>
              <a:ext uri="{FF2B5EF4-FFF2-40B4-BE49-F238E27FC236}">
                <a16:creationId xmlns:a16="http://schemas.microsoft.com/office/drawing/2014/main" id="{2AC0298F-CFC3-42A5-B1FC-6E8B89CD348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B68BC48-CB7A-4C28-8743-7386806685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B414F9D-0EB4-4010-BD4C-E9B31F3DADDE}"/>
              </a:ext>
            </a:extLst>
          </p:cNvPr>
          <p:cNvSpPr>
            <a:spLocks noGrp="1" noChangeArrowheads="1"/>
          </p:cNvSpPr>
          <p:nvPr>
            <p:ph type="sldNum" sz="quarter" idx="12"/>
          </p:nvPr>
        </p:nvSpPr>
        <p:spPr>
          <a:ln/>
        </p:spPr>
        <p:txBody>
          <a:bodyPr/>
          <a:lstStyle>
            <a:lvl1pPr>
              <a:defRPr/>
            </a:lvl1pPr>
          </a:lstStyle>
          <a:p>
            <a:fld id="{01384F60-B430-42C2-8CA1-A6DD7334E705}" type="slidenum">
              <a:rPr lang="en-US" altLang="en-US"/>
              <a:pPr/>
              <a:t>‹#›</a:t>
            </a:fld>
            <a:endParaRPr lang="en-US" altLang="en-US"/>
          </a:p>
        </p:txBody>
      </p:sp>
    </p:spTree>
    <p:extLst>
      <p:ext uri="{BB962C8B-B14F-4D97-AF65-F5344CB8AC3E}">
        <p14:creationId xmlns:p14="http://schemas.microsoft.com/office/powerpoint/2010/main" val="903599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ar-IQ"/>
          </a:p>
        </p:txBody>
      </p:sp>
      <p:sp>
        <p:nvSpPr>
          <p:cNvPr id="3" name="Table Placeholder 2"/>
          <p:cNvSpPr>
            <a:spLocks noGrp="1"/>
          </p:cNvSpPr>
          <p:nvPr>
            <p:ph type="tbl" idx="1"/>
          </p:nvPr>
        </p:nvSpPr>
        <p:spPr>
          <a:xfrm>
            <a:off x="457200" y="1600200"/>
            <a:ext cx="8229600" cy="4525963"/>
          </a:xfrm>
        </p:spPr>
        <p:txBody>
          <a:bodyPr/>
          <a:lstStyle/>
          <a:p>
            <a:pPr lvl="0"/>
            <a:endParaRPr lang="ar-IQ" noProof="0"/>
          </a:p>
        </p:txBody>
      </p:sp>
      <p:sp>
        <p:nvSpPr>
          <p:cNvPr id="4" name="Rectangle 4">
            <a:extLst>
              <a:ext uri="{FF2B5EF4-FFF2-40B4-BE49-F238E27FC236}">
                <a16:creationId xmlns:a16="http://schemas.microsoft.com/office/drawing/2014/main" id="{836012CB-1887-4FB6-84E6-F998F91B08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83ADA51-52ED-4C72-ABF3-B7254B0BB7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05B68C-EC1C-4901-B329-C6F41271C6FB}"/>
              </a:ext>
            </a:extLst>
          </p:cNvPr>
          <p:cNvSpPr>
            <a:spLocks noGrp="1" noChangeArrowheads="1"/>
          </p:cNvSpPr>
          <p:nvPr>
            <p:ph type="sldNum" sz="quarter" idx="12"/>
          </p:nvPr>
        </p:nvSpPr>
        <p:spPr>
          <a:ln/>
        </p:spPr>
        <p:txBody>
          <a:bodyPr/>
          <a:lstStyle>
            <a:lvl1pPr>
              <a:defRPr/>
            </a:lvl1pPr>
          </a:lstStyle>
          <a:p>
            <a:fld id="{0F8EF3A4-C6E2-4331-852F-38498EFD3863}" type="slidenum">
              <a:rPr lang="en-US" altLang="en-US"/>
              <a:pPr/>
              <a:t>‹#›</a:t>
            </a:fld>
            <a:endParaRPr lang="en-US" altLang="en-US"/>
          </a:p>
        </p:txBody>
      </p:sp>
    </p:spTree>
    <p:extLst>
      <p:ext uri="{BB962C8B-B14F-4D97-AF65-F5344CB8AC3E}">
        <p14:creationId xmlns:p14="http://schemas.microsoft.com/office/powerpoint/2010/main" val="561638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Rectangle 4">
            <a:extLst>
              <a:ext uri="{FF2B5EF4-FFF2-40B4-BE49-F238E27FC236}">
                <a16:creationId xmlns:a16="http://schemas.microsoft.com/office/drawing/2014/main" id="{07B2E046-F0F3-4716-896D-E9FAE3AC67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131CCE1-46D2-47CD-BCD7-36B3C681B1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63837B2-A10B-4336-AC9D-F0B463BDFCBD}"/>
              </a:ext>
            </a:extLst>
          </p:cNvPr>
          <p:cNvSpPr>
            <a:spLocks noGrp="1" noChangeArrowheads="1"/>
          </p:cNvSpPr>
          <p:nvPr>
            <p:ph type="sldNum" sz="quarter" idx="12"/>
          </p:nvPr>
        </p:nvSpPr>
        <p:spPr>
          <a:ln/>
        </p:spPr>
        <p:txBody>
          <a:bodyPr/>
          <a:lstStyle>
            <a:lvl1pPr>
              <a:defRPr/>
            </a:lvl1pPr>
          </a:lstStyle>
          <a:p>
            <a:fld id="{CC9E5F98-115E-4A41-B1D1-49989761D416}" type="slidenum">
              <a:rPr lang="en-US" altLang="en-US"/>
              <a:pPr/>
              <a:t>‹#›</a:t>
            </a:fld>
            <a:endParaRPr lang="en-US" altLang="en-US"/>
          </a:p>
        </p:txBody>
      </p:sp>
    </p:spTree>
    <p:extLst>
      <p:ext uri="{BB962C8B-B14F-4D97-AF65-F5344CB8AC3E}">
        <p14:creationId xmlns:p14="http://schemas.microsoft.com/office/powerpoint/2010/main" val="206435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CBA48B3-2E35-45F6-9401-0C7094EFE8F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28547B8-28BB-480D-987A-2C1902BB43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6ED51DA-6C71-42E8-89C6-5DF71A912252}"/>
              </a:ext>
            </a:extLst>
          </p:cNvPr>
          <p:cNvSpPr>
            <a:spLocks noGrp="1" noChangeArrowheads="1"/>
          </p:cNvSpPr>
          <p:nvPr>
            <p:ph type="sldNum" sz="quarter" idx="12"/>
          </p:nvPr>
        </p:nvSpPr>
        <p:spPr>
          <a:ln/>
        </p:spPr>
        <p:txBody>
          <a:bodyPr/>
          <a:lstStyle>
            <a:lvl1pPr>
              <a:defRPr/>
            </a:lvl1pPr>
          </a:lstStyle>
          <a:p>
            <a:fld id="{0D29E9D9-8390-4346-8CE5-622A01936357}" type="slidenum">
              <a:rPr lang="en-US" altLang="en-US"/>
              <a:pPr/>
              <a:t>‹#›</a:t>
            </a:fld>
            <a:endParaRPr lang="en-US" altLang="en-US"/>
          </a:p>
        </p:txBody>
      </p:sp>
    </p:spTree>
    <p:extLst>
      <p:ext uri="{BB962C8B-B14F-4D97-AF65-F5344CB8AC3E}">
        <p14:creationId xmlns:p14="http://schemas.microsoft.com/office/powerpoint/2010/main" val="331012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Rectangle 4">
            <a:extLst>
              <a:ext uri="{FF2B5EF4-FFF2-40B4-BE49-F238E27FC236}">
                <a16:creationId xmlns:a16="http://schemas.microsoft.com/office/drawing/2014/main" id="{BC30A80D-ED96-4CE3-8C3C-1AD06BA1C98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C9CEC6F-BE5B-43CD-992D-AEEC766DC5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915C895-888A-42C6-A987-3E4CD83687BD}"/>
              </a:ext>
            </a:extLst>
          </p:cNvPr>
          <p:cNvSpPr>
            <a:spLocks noGrp="1" noChangeArrowheads="1"/>
          </p:cNvSpPr>
          <p:nvPr>
            <p:ph type="sldNum" sz="quarter" idx="12"/>
          </p:nvPr>
        </p:nvSpPr>
        <p:spPr>
          <a:ln/>
        </p:spPr>
        <p:txBody>
          <a:bodyPr/>
          <a:lstStyle>
            <a:lvl1pPr>
              <a:defRPr/>
            </a:lvl1pPr>
          </a:lstStyle>
          <a:p>
            <a:fld id="{CFE17C63-0339-47ED-9463-2CD887952E24}" type="slidenum">
              <a:rPr lang="en-US" altLang="en-US"/>
              <a:pPr/>
              <a:t>‹#›</a:t>
            </a:fld>
            <a:endParaRPr lang="en-US" altLang="en-US"/>
          </a:p>
        </p:txBody>
      </p:sp>
    </p:spTree>
    <p:extLst>
      <p:ext uri="{BB962C8B-B14F-4D97-AF65-F5344CB8AC3E}">
        <p14:creationId xmlns:p14="http://schemas.microsoft.com/office/powerpoint/2010/main" val="306601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Rectangle 4">
            <a:extLst>
              <a:ext uri="{FF2B5EF4-FFF2-40B4-BE49-F238E27FC236}">
                <a16:creationId xmlns:a16="http://schemas.microsoft.com/office/drawing/2014/main" id="{275F3F7E-A0A4-460A-8DD7-9DF0611C371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21B1433-BE87-4CDB-A35F-E4D34896782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12338D7-C339-4FDD-B790-5D918995DE6C}"/>
              </a:ext>
            </a:extLst>
          </p:cNvPr>
          <p:cNvSpPr>
            <a:spLocks noGrp="1" noChangeArrowheads="1"/>
          </p:cNvSpPr>
          <p:nvPr>
            <p:ph type="sldNum" sz="quarter" idx="12"/>
          </p:nvPr>
        </p:nvSpPr>
        <p:spPr>
          <a:ln/>
        </p:spPr>
        <p:txBody>
          <a:bodyPr/>
          <a:lstStyle>
            <a:lvl1pPr>
              <a:defRPr/>
            </a:lvl1pPr>
          </a:lstStyle>
          <a:p>
            <a:fld id="{86F1A4B2-594C-4274-A9F2-08EB22391206}" type="slidenum">
              <a:rPr lang="en-US" altLang="en-US"/>
              <a:pPr/>
              <a:t>‹#›</a:t>
            </a:fld>
            <a:endParaRPr lang="en-US" altLang="en-US"/>
          </a:p>
        </p:txBody>
      </p:sp>
    </p:spTree>
    <p:extLst>
      <p:ext uri="{BB962C8B-B14F-4D97-AF65-F5344CB8AC3E}">
        <p14:creationId xmlns:p14="http://schemas.microsoft.com/office/powerpoint/2010/main" val="3474275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Rectangle 4">
            <a:extLst>
              <a:ext uri="{FF2B5EF4-FFF2-40B4-BE49-F238E27FC236}">
                <a16:creationId xmlns:a16="http://schemas.microsoft.com/office/drawing/2014/main" id="{25C5FB56-827D-40D6-AF3B-3DFE2594ACC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F3C4041-D544-4C92-9ADB-8092C45874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3565CEF-9DF9-4B38-AE70-523310A382C2}"/>
              </a:ext>
            </a:extLst>
          </p:cNvPr>
          <p:cNvSpPr>
            <a:spLocks noGrp="1" noChangeArrowheads="1"/>
          </p:cNvSpPr>
          <p:nvPr>
            <p:ph type="sldNum" sz="quarter" idx="12"/>
          </p:nvPr>
        </p:nvSpPr>
        <p:spPr>
          <a:ln/>
        </p:spPr>
        <p:txBody>
          <a:bodyPr/>
          <a:lstStyle>
            <a:lvl1pPr>
              <a:defRPr/>
            </a:lvl1pPr>
          </a:lstStyle>
          <a:p>
            <a:fld id="{0117ECE5-607E-4115-9E25-08EC84B7DC1C}" type="slidenum">
              <a:rPr lang="en-US" altLang="en-US"/>
              <a:pPr/>
              <a:t>‹#›</a:t>
            </a:fld>
            <a:endParaRPr lang="en-US" altLang="en-US"/>
          </a:p>
        </p:txBody>
      </p:sp>
    </p:spTree>
    <p:extLst>
      <p:ext uri="{BB962C8B-B14F-4D97-AF65-F5344CB8AC3E}">
        <p14:creationId xmlns:p14="http://schemas.microsoft.com/office/powerpoint/2010/main" val="189275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9C85F64-3955-4170-BEC0-7EC391F90EB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CD968C5-B6F6-4A20-8445-E0F97C91E1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72F0B00-DFD3-4CF9-AFC3-DC1C0CF50A0D}"/>
              </a:ext>
            </a:extLst>
          </p:cNvPr>
          <p:cNvSpPr>
            <a:spLocks noGrp="1" noChangeArrowheads="1"/>
          </p:cNvSpPr>
          <p:nvPr>
            <p:ph type="sldNum" sz="quarter" idx="12"/>
          </p:nvPr>
        </p:nvSpPr>
        <p:spPr>
          <a:ln/>
        </p:spPr>
        <p:txBody>
          <a:bodyPr/>
          <a:lstStyle>
            <a:lvl1pPr>
              <a:defRPr/>
            </a:lvl1pPr>
          </a:lstStyle>
          <a:p>
            <a:fld id="{797B9BA0-0ABC-4730-A10E-CF27930AEE8F}" type="slidenum">
              <a:rPr lang="en-US" altLang="en-US"/>
              <a:pPr/>
              <a:t>‹#›</a:t>
            </a:fld>
            <a:endParaRPr lang="en-US" altLang="en-US"/>
          </a:p>
        </p:txBody>
      </p:sp>
    </p:spTree>
    <p:extLst>
      <p:ext uri="{BB962C8B-B14F-4D97-AF65-F5344CB8AC3E}">
        <p14:creationId xmlns:p14="http://schemas.microsoft.com/office/powerpoint/2010/main" val="2307807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4629CB9-8FE1-437E-90BD-BE5CEE06921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B0D25C5-4885-4887-AFA7-4D90B36137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11E4A57-8686-4813-9892-3ED24414AADF}"/>
              </a:ext>
            </a:extLst>
          </p:cNvPr>
          <p:cNvSpPr>
            <a:spLocks noGrp="1" noChangeArrowheads="1"/>
          </p:cNvSpPr>
          <p:nvPr>
            <p:ph type="sldNum" sz="quarter" idx="12"/>
          </p:nvPr>
        </p:nvSpPr>
        <p:spPr>
          <a:ln/>
        </p:spPr>
        <p:txBody>
          <a:bodyPr/>
          <a:lstStyle>
            <a:lvl1pPr>
              <a:defRPr/>
            </a:lvl1pPr>
          </a:lstStyle>
          <a:p>
            <a:fld id="{B2B2C760-26F7-40B3-82B5-9EBEB6D945EB}" type="slidenum">
              <a:rPr lang="en-US" altLang="en-US"/>
              <a:pPr/>
              <a:t>‹#›</a:t>
            </a:fld>
            <a:endParaRPr lang="en-US" altLang="en-US"/>
          </a:p>
        </p:txBody>
      </p:sp>
    </p:spTree>
    <p:extLst>
      <p:ext uri="{BB962C8B-B14F-4D97-AF65-F5344CB8AC3E}">
        <p14:creationId xmlns:p14="http://schemas.microsoft.com/office/powerpoint/2010/main" val="1983211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E8FE81D-90AD-494C-B576-5A2576F274D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CCD7D72-3BAF-427E-BE45-3AF277E9B94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35F1240-0E3A-43D3-8DED-03A2AF6D19D9}"/>
              </a:ext>
            </a:extLst>
          </p:cNvPr>
          <p:cNvSpPr>
            <a:spLocks noGrp="1" noChangeArrowheads="1"/>
          </p:cNvSpPr>
          <p:nvPr>
            <p:ph type="sldNum" sz="quarter" idx="12"/>
          </p:nvPr>
        </p:nvSpPr>
        <p:spPr>
          <a:ln/>
        </p:spPr>
        <p:txBody>
          <a:bodyPr/>
          <a:lstStyle>
            <a:lvl1pPr>
              <a:defRPr/>
            </a:lvl1pPr>
          </a:lstStyle>
          <a:p>
            <a:fld id="{F225F285-21D7-4E27-BDC4-6DEE72B679EE}" type="slidenum">
              <a:rPr lang="en-US" altLang="en-US"/>
              <a:pPr/>
              <a:t>‹#›</a:t>
            </a:fld>
            <a:endParaRPr lang="en-US" altLang="en-US"/>
          </a:p>
        </p:txBody>
      </p:sp>
    </p:spTree>
    <p:extLst>
      <p:ext uri="{BB962C8B-B14F-4D97-AF65-F5344CB8AC3E}">
        <p14:creationId xmlns:p14="http://schemas.microsoft.com/office/powerpoint/2010/main" val="3353971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FCBE899-CA85-4419-9416-DA964803AFC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4DABCB1-9A78-40B9-952A-349894CC33A9}"/>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15F33FE-14ED-4103-A318-ED709950E78F}"/>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a:defRPr/>
            </a:pPr>
            <a:endParaRPr lang="en-US"/>
          </a:p>
        </p:txBody>
      </p:sp>
      <p:sp>
        <p:nvSpPr>
          <p:cNvPr id="1029" name="Rectangle 5">
            <a:extLst>
              <a:ext uri="{FF2B5EF4-FFF2-40B4-BE49-F238E27FC236}">
                <a16:creationId xmlns:a16="http://schemas.microsoft.com/office/drawing/2014/main" id="{64BABCC8-2D15-448F-98DD-6E852ADE4F4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cs typeface="Arial" pitchFamily="34" charset="0"/>
              </a:defRPr>
            </a:lvl1pPr>
          </a:lstStyle>
          <a:p>
            <a:pPr>
              <a:defRPr/>
            </a:pPr>
            <a:endParaRPr lang="en-US"/>
          </a:p>
        </p:txBody>
      </p:sp>
      <p:sp>
        <p:nvSpPr>
          <p:cNvPr id="1030" name="Rectangle 6">
            <a:extLst>
              <a:ext uri="{FF2B5EF4-FFF2-40B4-BE49-F238E27FC236}">
                <a16:creationId xmlns:a16="http://schemas.microsoft.com/office/drawing/2014/main" id="{2254A8F4-9721-4A04-BF1D-92D0A13671E9}"/>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F43F05F4-17D8-4C06-B049-88E99E76444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220A21C-2BD5-4887-9170-9357B3C1E471}"/>
              </a:ext>
            </a:extLst>
          </p:cNvPr>
          <p:cNvSpPr>
            <a:spLocks noGrp="1" noChangeArrowheads="1"/>
          </p:cNvSpPr>
          <p:nvPr>
            <p:ph type="ctrTitle"/>
          </p:nvPr>
        </p:nvSpPr>
        <p:spPr/>
        <p:txBody>
          <a:bodyPr/>
          <a:lstStyle/>
          <a:p>
            <a:pPr eaLnBrk="1" hangingPunct="1"/>
            <a:r>
              <a:rPr lang="en-US" altLang="en-US"/>
              <a:t>CNS Stimulant </a:t>
            </a:r>
          </a:p>
        </p:txBody>
      </p:sp>
      <p:sp>
        <p:nvSpPr>
          <p:cNvPr id="2051" name="Rectangle 3">
            <a:extLst>
              <a:ext uri="{FF2B5EF4-FFF2-40B4-BE49-F238E27FC236}">
                <a16:creationId xmlns:a16="http://schemas.microsoft.com/office/drawing/2014/main" id="{8BF5037A-0923-4FDD-A39B-03915AA783BC}"/>
              </a:ext>
            </a:extLst>
          </p:cNvPr>
          <p:cNvSpPr>
            <a:spLocks noGrp="1" noChangeArrowheads="1"/>
          </p:cNvSpPr>
          <p:nvPr>
            <p:ph type="subTitle" idx="1"/>
          </p:nvPr>
        </p:nvSpPr>
        <p:spPr>
          <a:xfrm>
            <a:off x="0" y="3886200"/>
            <a:ext cx="8964613" cy="1198563"/>
          </a:xfrm>
        </p:spPr>
        <p:txBody>
          <a:body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a:extLst>
              <a:ext uri="{FF2B5EF4-FFF2-40B4-BE49-F238E27FC236}">
                <a16:creationId xmlns:a16="http://schemas.microsoft.com/office/drawing/2014/main" id="{FF80D70B-5C1A-497C-9399-A4A428E3921B}"/>
              </a:ext>
            </a:extLst>
          </p:cNvPr>
          <p:cNvSpPr>
            <a:spLocks noGrp="1"/>
          </p:cNvSpPr>
          <p:nvPr>
            <p:ph idx="1"/>
          </p:nvPr>
        </p:nvSpPr>
        <p:spPr>
          <a:xfrm>
            <a:off x="357188" y="428625"/>
            <a:ext cx="8329612" cy="5697538"/>
          </a:xfrm>
        </p:spPr>
        <p:txBody>
          <a:bodyPr/>
          <a:lstStyle/>
          <a:p>
            <a:pPr eaLnBrk="1" hangingPunct="1">
              <a:lnSpc>
                <a:spcPct val="80000"/>
              </a:lnSpc>
              <a:defRPr/>
            </a:pPr>
            <a:r>
              <a:rPr lang="en-US" sz="2800" b="1" dirty="0">
                <a:latin typeface="Times New Roman" pitchFamily="18" charset="0"/>
                <a:cs typeface="Times New Roman" pitchFamily="18" charset="0"/>
              </a:rPr>
              <a:t>Mechanism of action: </a:t>
            </a:r>
          </a:p>
          <a:p>
            <a:pPr eaLnBrk="1" hangingPunct="1">
              <a:lnSpc>
                <a:spcPct val="80000"/>
              </a:lnSpc>
              <a:defRPr/>
            </a:pPr>
            <a:r>
              <a:rPr lang="en-US" sz="2800" dirty="0">
                <a:latin typeface="Times New Roman" pitchFamily="18" charset="0"/>
                <a:cs typeface="Times New Roman" pitchFamily="18" charset="0"/>
              </a:rPr>
              <a:t>In low doses, nicotine causes ganglionic stimulation by depolarization.</a:t>
            </a:r>
          </a:p>
          <a:p>
            <a:pPr marL="0" indent="0" eaLnBrk="1" hangingPunct="1">
              <a:lnSpc>
                <a:spcPct val="80000"/>
              </a:lnSpc>
              <a:buFontTx/>
              <a:buNone/>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 At high doses, nicotine causes ganglionic blockade. </a:t>
            </a:r>
          </a:p>
          <a:p>
            <a:pPr eaLnBrk="1" hangingPunct="1">
              <a:lnSpc>
                <a:spcPct val="80000"/>
              </a:lnSpc>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Nicotine receptors exist at a number of sites in the CNS, which participate in the stimulant attributes of the drug.</a:t>
            </a:r>
          </a:p>
          <a:p>
            <a:pPr eaLnBrk="1" hangingPunct="1">
              <a:defRPr/>
            </a:pPr>
            <a:endParaRPr lang="ar-IQ"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31A88718-2B1B-4732-8A41-7FE6316EE4B8}"/>
              </a:ext>
            </a:extLst>
          </p:cNvPr>
          <p:cNvSpPr>
            <a:spLocks noGrp="1" noChangeArrowheads="1"/>
          </p:cNvSpPr>
          <p:nvPr>
            <p:ph type="body" idx="1"/>
          </p:nvPr>
        </p:nvSpPr>
        <p:spPr>
          <a:xfrm>
            <a:off x="0" y="260350"/>
            <a:ext cx="9144000" cy="6597650"/>
          </a:xfrm>
        </p:spPr>
        <p:txBody>
          <a:bodyPr/>
          <a:lstStyle/>
          <a:p>
            <a:pPr eaLnBrk="1" hangingPunct="1">
              <a:lnSpc>
                <a:spcPct val="90000"/>
              </a:lnSpc>
            </a:pPr>
            <a:r>
              <a:rPr lang="en-US" altLang="en-US" sz="2800" b="1">
                <a:latin typeface="Times New Roman" panose="02020603050405020304" pitchFamily="18" charset="0"/>
                <a:cs typeface="Times New Roman" panose="02020603050405020304" pitchFamily="18" charset="0"/>
              </a:rPr>
              <a:t>Actions:</a:t>
            </a:r>
            <a:endParaRPr lang="en-US" altLang="en-US" sz="2800">
              <a:latin typeface="Times New Roman" panose="02020603050405020304" pitchFamily="18" charset="0"/>
              <a:cs typeface="Times New Roman" panose="02020603050405020304" pitchFamily="18" charset="0"/>
            </a:endParaRPr>
          </a:p>
          <a:p>
            <a:pPr lvl="1" eaLnBrk="1" hangingPunct="1">
              <a:lnSpc>
                <a:spcPct val="90000"/>
              </a:lnSpc>
            </a:pPr>
            <a:r>
              <a:rPr lang="en-US" altLang="en-US">
                <a:latin typeface="Times New Roman" panose="02020603050405020304" pitchFamily="18" charset="0"/>
                <a:cs typeface="Times New Roman" panose="02020603050405020304" pitchFamily="18" charset="0"/>
              </a:rPr>
              <a:t>1- CNS: Nicotine is highly lipid soluble and readily crosses the blood-brain barrier. </a:t>
            </a:r>
          </a:p>
          <a:p>
            <a:pPr lvl="1" eaLnBrk="1" hangingPunct="1">
              <a:lnSpc>
                <a:spcPct val="90000"/>
              </a:lnSpc>
            </a:pPr>
            <a:endParaRPr lang="en-US" altLang="en-US">
              <a:latin typeface="Times New Roman" panose="02020603050405020304" pitchFamily="18" charset="0"/>
              <a:cs typeface="Times New Roman" panose="02020603050405020304" pitchFamily="18" charset="0"/>
            </a:endParaRPr>
          </a:p>
          <a:p>
            <a:pPr lvl="1" eaLnBrk="1" hangingPunct="1">
              <a:lnSpc>
                <a:spcPct val="90000"/>
              </a:lnSpc>
            </a:pPr>
            <a:r>
              <a:rPr lang="en-US" altLang="en-US">
                <a:latin typeface="Times New Roman" panose="02020603050405020304" pitchFamily="18" charset="0"/>
                <a:cs typeface="Times New Roman" panose="02020603050405020304" pitchFamily="18" charset="0"/>
              </a:rPr>
              <a:t>Cigarette smoking or administration of low doses of nicotine produces some degree of </a:t>
            </a:r>
            <a:r>
              <a:rPr lang="en-US" altLang="en-US" b="1">
                <a:solidFill>
                  <a:srgbClr val="FF0000"/>
                </a:solidFill>
                <a:latin typeface="Times New Roman" panose="02020603050405020304" pitchFamily="18" charset="0"/>
                <a:cs typeface="Times New Roman" panose="02020603050405020304" pitchFamily="18" charset="0"/>
              </a:rPr>
              <a:t>euphoria and arousal as well as relaxation. </a:t>
            </a:r>
          </a:p>
          <a:p>
            <a:pPr lvl="1" eaLnBrk="1" hangingPunct="1">
              <a:lnSpc>
                <a:spcPct val="90000"/>
              </a:lnSpc>
            </a:pPr>
            <a:endParaRPr lang="en-US" altLang="en-US">
              <a:latin typeface="Times New Roman" panose="02020603050405020304" pitchFamily="18" charset="0"/>
              <a:cs typeface="Times New Roman" panose="02020603050405020304" pitchFamily="18" charset="0"/>
            </a:endParaRPr>
          </a:p>
          <a:p>
            <a:pPr lvl="1" eaLnBrk="1" hangingPunct="1">
              <a:lnSpc>
                <a:spcPct val="90000"/>
              </a:lnSpc>
            </a:pPr>
            <a:r>
              <a:rPr lang="en-US" altLang="en-US" b="1">
                <a:solidFill>
                  <a:srgbClr val="FF0000"/>
                </a:solidFill>
                <a:latin typeface="Times New Roman" panose="02020603050405020304" pitchFamily="18" charset="0"/>
                <a:cs typeface="Times New Roman" panose="02020603050405020304" pitchFamily="18" charset="0"/>
              </a:rPr>
              <a:t>It improves attention, learning, problem solving, and reaction time. </a:t>
            </a:r>
          </a:p>
          <a:p>
            <a:pPr lvl="1" eaLnBrk="1" hangingPunct="1">
              <a:lnSpc>
                <a:spcPct val="90000"/>
              </a:lnSpc>
            </a:pPr>
            <a:endParaRPr lang="en-US" altLang="en-US">
              <a:latin typeface="Times New Roman" panose="02020603050405020304" pitchFamily="18" charset="0"/>
              <a:cs typeface="Times New Roman" panose="02020603050405020304" pitchFamily="18" charset="0"/>
            </a:endParaRPr>
          </a:p>
          <a:p>
            <a:pPr lvl="1" eaLnBrk="1" hangingPunct="1">
              <a:lnSpc>
                <a:spcPct val="90000"/>
              </a:lnSpc>
            </a:pPr>
            <a:r>
              <a:rPr lang="en-US" altLang="en-US">
                <a:latin typeface="Times New Roman" panose="02020603050405020304" pitchFamily="18" charset="0"/>
                <a:cs typeface="Times New Roman" panose="02020603050405020304" pitchFamily="18" charset="0"/>
              </a:rPr>
              <a:t>- High doses of nicotine result in central respiratory paralysis and severe hypotension caused by medullary paralysis.</a:t>
            </a:r>
          </a:p>
          <a:p>
            <a:pPr lvl="1" eaLnBrk="1" hangingPunct="1">
              <a:lnSpc>
                <a:spcPct val="90000"/>
              </a:lnSpc>
            </a:pPr>
            <a:endParaRPr lang="en-US" altLang="en-US">
              <a:latin typeface="Times New Roman" panose="02020603050405020304" pitchFamily="18" charset="0"/>
              <a:cs typeface="Times New Roman" panose="02020603050405020304" pitchFamily="18" charset="0"/>
            </a:endParaRPr>
          </a:p>
          <a:p>
            <a:pPr lvl="1" eaLnBrk="1" hangingPunct="1">
              <a:lnSpc>
                <a:spcPct val="90000"/>
              </a:lnSpc>
            </a:pPr>
            <a:r>
              <a:rPr lang="en-US" altLang="en-US">
                <a:latin typeface="Times New Roman" panose="02020603050405020304" pitchFamily="18" charset="0"/>
                <a:cs typeface="Times New Roman" panose="02020603050405020304"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4D362078-10E8-4E65-AFC3-BBDC683B2542}"/>
              </a:ext>
            </a:extLst>
          </p:cNvPr>
          <p:cNvSpPr>
            <a:spLocks noGrp="1"/>
          </p:cNvSpPr>
          <p:nvPr>
            <p:ph idx="1"/>
          </p:nvPr>
        </p:nvSpPr>
        <p:spPr>
          <a:xfrm>
            <a:off x="3175" y="34925"/>
            <a:ext cx="9140825" cy="6707188"/>
          </a:xfrm>
        </p:spPr>
        <p:txBody>
          <a:bodyPr/>
          <a:lstStyle/>
          <a:p>
            <a:pPr lvl="1" eaLnBrk="1" hangingPunct="1">
              <a:lnSpc>
                <a:spcPct val="90000"/>
              </a:lnSpc>
            </a:pPr>
            <a:r>
              <a:rPr lang="en-US" altLang="en-US">
                <a:latin typeface="Times New Roman" panose="02020603050405020304" pitchFamily="18" charset="0"/>
                <a:cs typeface="Times New Roman" panose="02020603050405020304" pitchFamily="18" charset="0"/>
              </a:rPr>
              <a:t> Nicotine is an appetite suppressant.</a:t>
            </a:r>
          </a:p>
          <a:p>
            <a:pPr lvl="1" eaLnBrk="1" hangingPunct="1">
              <a:lnSpc>
                <a:spcPct val="90000"/>
              </a:lnSpc>
              <a:buFontTx/>
              <a:buNone/>
            </a:pPr>
            <a:endParaRPr lang="en-US" altLang="en-US">
              <a:latin typeface="Times New Roman" panose="02020603050405020304" pitchFamily="18" charset="0"/>
              <a:cs typeface="Times New Roman" panose="02020603050405020304" pitchFamily="18" charset="0"/>
            </a:endParaRPr>
          </a:p>
          <a:p>
            <a:pPr eaLnBrk="1" hangingPunct="1">
              <a:lnSpc>
                <a:spcPct val="90000"/>
              </a:lnSpc>
            </a:pPr>
            <a:r>
              <a:rPr lang="en-US" altLang="en-US" sz="2800" b="1">
                <a:latin typeface="Times New Roman" panose="02020603050405020304" pitchFamily="18" charset="0"/>
                <a:cs typeface="Times New Roman" panose="02020603050405020304" pitchFamily="18" charset="0"/>
              </a:rPr>
              <a:t>2- Peripheral effects:</a:t>
            </a:r>
            <a:r>
              <a:rPr lang="en-US" altLang="en-US" sz="2800">
                <a:latin typeface="Times New Roman" panose="02020603050405020304" pitchFamily="18" charset="0"/>
                <a:cs typeface="Times New Roman" panose="02020603050405020304" pitchFamily="18" charset="0"/>
              </a:rPr>
              <a:t> The peripheral effects of nicotine are complex. Stimulation of sympathetic ganglia as well as the adrenal medulla increases blood pressure and heart rate. </a:t>
            </a:r>
          </a:p>
          <a:p>
            <a:pPr eaLnBrk="1" hangingPunct="1">
              <a:lnSpc>
                <a:spcPct val="9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90000"/>
              </a:lnSpc>
            </a:pPr>
            <a:r>
              <a:rPr lang="en-US" altLang="en-US" sz="2800">
                <a:latin typeface="Times New Roman" panose="02020603050405020304" pitchFamily="18" charset="0"/>
                <a:cs typeface="Times New Roman" panose="02020603050405020304" pitchFamily="18" charset="0"/>
              </a:rPr>
              <a:t>Thus, use of tobacco is particularly harmful in hypertensive patients</a:t>
            </a:r>
          </a:p>
          <a:p>
            <a:pPr eaLnBrk="1" hangingPunct="1"/>
            <a:endParaRPr lang="ar-IQ"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0ECA2625-A9FC-401E-97EC-B4B641C66ED6}"/>
              </a:ext>
            </a:extLst>
          </p:cNvPr>
          <p:cNvSpPr>
            <a:spLocks noGrp="1" noChangeArrowheads="1"/>
          </p:cNvSpPr>
          <p:nvPr>
            <p:ph type="body" idx="1"/>
          </p:nvPr>
        </p:nvSpPr>
        <p:spPr>
          <a:xfrm>
            <a:off x="0" y="188913"/>
            <a:ext cx="9144000" cy="6669087"/>
          </a:xfrm>
        </p:spPr>
        <p:txBody>
          <a:bodyPr/>
          <a:lstStyle/>
          <a:p>
            <a:pPr eaLnBrk="1" hangingPunct="1">
              <a:buFontTx/>
              <a:buNone/>
            </a:pPr>
            <a:endParaRPr lang="en-US" altLang="en-US" sz="2400">
              <a:latin typeface="Times New Roman" panose="02020603050405020304" pitchFamily="18" charset="0"/>
              <a:cs typeface="Times New Roman" panose="02020603050405020304" pitchFamily="18" charset="0"/>
            </a:endParaRPr>
          </a:p>
          <a:p>
            <a:pPr eaLnBrk="1" hangingPunct="1"/>
            <a:r>
              <a:rPr lang="en-US" altLang="en-US" sz="2400">
                <a:latin typeface="Times New Roman" panose="02020603050405020304" pitchFamily="18" charset="0"/>
                <a:cs typeface="Times New Roman" panose="02020603050405020304" pitchFamily="18" charset="0"/>
              </a:rPr>
              <a:t> Many patients with peripheral vascular disease experience an exacerbation of symptoms with smoking. For example, nicotine-induced vasoconstriction can decrease coronary blood flow, adversely affecting a patient with angina.</a:t>
            </a:r>
          </a:p>
          <a:p>
            <a:pPr eaLnBrk="1" hangingPunct="1"/>
            <a:endParaRPr lang="en-US" altLang="en-US" sz="2400">
              <a:latin typeface="Times New Roman" panose="02020603050405020304" pitchFamily="18" charset="0"/>
              <a:cs typeface="Times New Roman" panose="02020603050405020304" pitchFamily="18" charset="0"/>
            </a:endParaRPr>
          </a:p>
          <a:p>
            <a:pPr eaLnBrk="1" hangingPunct="1"/>
            <a:r>
              <a:rPr lang="en-US" altLang="en-US" sz="2400">
                <a:latin typeface="Times New Roman" panose="02020603050405020304" pitchFamily="18" charset="0"/>
                <a:cs typeface="Times New Roman" panose="02020603050405020304" pitchFamily="18" charset="0"/>
              </a:rPr>
              <a:t> Stimulation of parasympathetic ganglia also increases motor activity of the bowel.</a:t>
            </a:r>
          </a:p>
          <a:p>
            <a:pPr eaLnBrk="1" hangingPunct="1">
              <a:buFontTx/>
              <a:buNone/>
            </a:pPr>
            <a:endParaRPr lang="en-US" altLang="en-US" sz="2400">
              <a:latin typeface="Times New Roman" panose="02020603050405020304" pitchFamily="18" charset="0"/>
              <a:cs typeface="Times New Roman" panose="02020603050405020304" pitchFamily="18" charset="0"/>
            </a:endParaRPr>
          </a:p>
          <a:p>
            <a:pPr eaLnBrk="1" hangingPunct="1"/>
            <a:endParaRPr lang="en-US" altLang="en-US" sz="2400">
              <a:latin typeface="Times New Roman" panose="02020603050405020304" pitchFamily="18" charset="0"/>
              <a:cs typeface="Times New Roman" panose="02020603050405020304" pitchFamily="18" charset="0"/>
            </a:endParaRPr>
          </a:p>
          <a:p>
            <a:pPr eaLnBrk="1" hangingPunct="1"/>
            <a:r>
              <a:rPr lang="en-US" altLang="en-US" sz="2400">
                <a:latin typeface="Times New Roman" panose="02020603050405020304" pitchFamily="18" charset="0"/>
                <a:cs typeface="Times New Roman" panose="02020603050405020304" pitchFamily="18" charset="0"/>
              </a:rPr>
              <a:t> At higher doses, blood pressure falls, and activity ceases in both the gastrointestinal tract and bladder musculature as a result of a nicotine-induced block of parasympathetic ganglia </a:t>
            </a:r>
          </a:p>
          <a:p>
            <a:pPr eaLnBrk="1" hangingPunct="1"/>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A93EC99A-B3A1-48BA-98C7-9EDAD99F99F7}"/>
              </a:ext>
            </a:extLst>
          </p:cNvPr>
          <p:cNvSpPr>
            <a:spLocks noGrp="1" noChangeArrowheads="1"/>
          </p:cNvSpPr>
          <p:nvPr>
            <p:ph type="body" idx="1"/>
          </p:nvPr>
        </p:nvSpPr>
        <p:spPr>
          <a:xfrm>
            <a:off x="0" y="0"/>
            <a:ext cx="9144000" cy="6858000"/>
          </a:xfrm>
        </p:spPr>
        <p:txBody>
          <a:bodyPr/>
          <a:lstStyle/>
          <a:p>
            <a:pPr eaLnBrk="1" hangingPunct="1">
              <a:lnSpc>
                <a:spcPct val="80000"/>
              </a:lnSpc>
            </a:pPr>
            <a:r>
              <a:rPr lang="en-US" altLang="en-US" b="1">
                <a:latin typeface="Times New Roman" panose="02020603050405020304" pitchFamily="18" charset="0"/>
                <a:cs typeface="Times New Roman" panose="02020603050405020304" pitchFamily="18" charset="0"/>
              </a:rPr>
              <a:t>Pharmacokinetics:</a:t>
            </a:r>
          </a:p>
          <a:p>
            <a:pPr eaLnBrk="1" hangingPunct="1">
              <a:lnSpc>
                <a:spcPct val="80000"/>
              </a:lnSpc>
            </a:pPr>
            <a:r>
              <a:rPr lang="en-US" altLang="en-US">
                <a:latin typeface="Times New Roman" panose="02020603050405020304" pitchFamily="18" charset="0"/>
                <a:cs typeface="Times New Roman" panose="02020603050405020304" pitchFamily="18" charset="0"/>
              </a:rPr>
              <a:t> 1-  Absorption readily occurs via the oral mucosa, lungs, gastrointestinal mucosa, and skin. </a:t>
            </a:r>
          </a:p>
          <a:p>
            <a:pPr eaLnBrk="1" hangingPunct="1">
              <a:lnSpc>
                <a:spcPct val="80000"/>
              </a:lnSpc>
            </a:pPr>
            <a:endParaRPr lang="en-US" altLang="en-US">
              <a:latin typeface="Times New Roman" panose="02020603050405020304" pitchFamily="18" charset="0"/>
              <a:cs typeface="Times New Roman" panose="02020603050405020304" pitchFamily="18" charset="0"/>
            </a:endParaRPr>
          </a:p>
          <a:p>
            <a:pPr eaLnBrk="1" hangingPunct="1">
              <a:lnSpc>
                <a:spcPct val="80000"/>
              </a:lnSpc>
            </a:pPr>
            <a:r>
              <a:rPr lang="en-US" altLang="en-US">
                <a:latin typeface="Times New Roman" panose="02020603050405020304" pitchFamily="18" charset="0"/>
                <a:cs typeface="Times New Roman" panose="02020603050405020304" pitchFamily="18" charset="0"/>
              </a:rPr>
              <a:t>2- Nicotine crosses the placental membrane and is secreted in the milk of lactating women. </a:t>
            </a:r>
          </a:p>
          <a:p>
            <a:pPr eaLnBrk="1" hangingPunct="1">
              <a:lnSpc>
                <a:spcPct val="80000"/>
              </a:lnSpc>
            </a:pPr>
            <a:endParaRPr lang="en-US" altLang="en-US">
              <a:latin typeface="Times New Roman" panose="02020603050405020304" pitchFamily="18" charset="0"/>
              <a:cs typeface="Times New Roman" panose="02020603050405020304" pitchFamily="18" charset="0"/>
            </a:endParaRPr>
          </a:p>
          <a:p>
            <a:pPr eaLnBrk="1" hangingPunct="1">
              <a:lnSpc>
                <a:spcPct val="80000"/>
              </a:lnSpc>
            </a:pPr>
            <a:r>
              <a:rPr lang="en-US" altLang="en-US">
                <a:latin typeface="Times New Roman" panose="02020603050405020304" pitchFamily="18" charset="0"/>
                <a:cs typeface="Times New Roman" panose="02020603050405020304" pitchFamily="18" charset="0"/>
              </a:rPr>
              <a:t>3- By inhaling tobacco smoke, the average smoker takes in 1 to 2 mg of nicotine per cigarette (most cigarettes contain 6 to 8 mg of nicotine). </a:t>
            </a:r>
          </a:p>
          <a:p>
            <a:pPr eaLnBrk="1" hangingPunct="1">
              <a:lnSpc>
                <a:spcPct val="80000"/>
              </a:lnSpc>
            </a:pPr>
            <a:endParaRPr lang="en-US"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883358F-2D5B-4486-A5CE-A2BE852738A5}"/>
              </a:ext>
            </a:extLst>
          </p:cNvPr>
          <p:cNvSpPr>
            <a:spLocks noGrp="1"/>
          </p:cNvSpPr>
          <p:nvPr>
            <p:ph type="title"/>
          </p:nvPr>
        </p:nvSpPr>
        <p:spPr/>
        <p:txBody>
          <a:bodyPr/>
          <a:lstStyle/>
          <a:p>
            <a:endParaRPr lang="en-US" altLang="en-US"/>
          </a:p>
        </p:txBody>
      </p:sp>
      <p:sp>
        <p:nvSpPr>
          <p:cNvPr id="16387" name="Content Placeholder 2">
            <a:extLst>
              <a:ext uri="{FF2B5EF4-FFF2-40B4-BE49-F238E27FC236}">
                <a16:creationId xmlns:a16="http://schemas.microsoft.com/office/drawing/2014/main" id="{4CC1087E-28BD-4BD8-84F5-B44963DACD13}"/>
              </a:ext>
            </a:extLst>
          </p:cNvPr>
          <p:cNvSpPr>
            <a:spLocks noGrp="1"/>
          </p:cNvSpPr>
          <p:nvPr>
            <p:ph idx="1"/>
          </p:nvPr>
        </p:nvSpPr>
        <p:spPr/>
        <p:txBody>
          <a:bodyPr/>
          <a:lstStyle/>
          <a:p>
            <a:pPr eaLnBrk="1" hangingPunct="1">
              <a:lnSpc>
                <a:spcPct val="80000"/>
              </a:lnSpc>
            </a:pPr>
            <a:r>
              <a:rPr lang="en-US" altLang="en-US">
                <a:latin typeface="Times New Roman" panose="02020603050405020304" pitchFamily="18" charset="0"/>
                <a:cs typeface="Times New Roman" panose="02020603050405020304" pitchFamily="18" charset="0"/>
              </a:rPr>
              <a:t>4- The acute lethal dose is 60 mg. More than 90 % of the nicotine inhaled in smoke is absorbed. </a:t>
            </a:r>
          </a:p>
          <a:p>
            <a:pPr eaLnBrk="1" hangingPunct="1">
              <a:lnSpc>
                <a:spcPct val="80000"/>
              </a:lnSpc>
            </a:pPr>
            <a:endParaRPr lang="en-US" altLang="en-US">
              <a:latin typeface="Times New Roman" panose="02020603050405020304" pitchFamily="18" charset="0"/>
              <a:cs typeface="Times New Roman" panose="02020603050405020304" pitchFamily="18" charset="0"/>
            </a:endParaRPr>
          </a:p>
          <a:p>
            <a:pPr eaLnBrk="1" hangingPunct="1">
              <a:lnSpc>
                <a:spcPct val="80000"/>
              </a:lnSpc>
            </a:pPr>
            <a:r>
              <a:rPr lang="en-US" altLang="en-US">
                <a:latin typeface="Times New Roman" panose="02020603050405020304" pitchFamily="18" charset="0"/>
                <a:cs typeface="Times New Roman" panose="02020603050405020304" pitchFamily="18" charset="0"/>
              </a:rPr>
              <a:t>5- Clearance of nicotine involves metabolism in the lung and the liver and urinary excretion. </a:t>
            </a:r>
          </a:p>
          <a:p>
            <a:pPr eaLnBrk="1" hangingPunct="1">
              <a:lnSpc>
                <a:spcPct val="80000"/>
              </a:lnSpc>
            </a:pPr>
            <a:endParaRPr lang="en-US" altLang="en-US">
              <a:latin typeface="Times New Roman" panose="02020603050405020304" pitchFamily="18" charset="0"/>
              <a:cs typeface="Times New Roman" panose="02020603050405020304" pitchFamily="18" charset="0"/>
            </a:endParaRPr>
          </a:p>
          <a:p>
            <a:pPr eaLnBrk="1" hangingPunct="1">
              <a:lnSpc>
                <a:spcPct val="80000"/>
              </a:lnSpc>
            </a:pPr>
            <a:r>
              <a:rPr lang="en-US" altLang="en-US">
                <a:latin typeface="Times New Roman" panose="02020603050405020304" pitchFamily="18" charset="0"/>
                <a:cs typeface="Times New Roman" panose="02020603050405020304" pitchFamily="18" charset="0"/>
              </a:rPr>
              <a:t>6- Tolerance to the toxic effects of nicotine develops rapidly, often within days after beginning usage.</a:t>
            </a:r>
          </a:p>
          <a:p>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4CB73EF9-B5B2-43AF-BAC4-E365FA5DC2D0}"/>
              </a:ext>
            </a:extLst>
          </p:cNvPr>
          <p:cNvSpPr>
            <a:spLocks noGrp="1" noChangeArrowheads="1"/>
          </p:cNvSpPr>
          <p:nvPr>
            <p:ph type="body" idx="1"/>
          </p:nvPr>
        </p:nvSpPr>
        <p:spPr>
          <a:xfrm>
            <a:off x="0" y="0"/>
            <a:ext cx="9144000" cy="6858000"/>
          </a:xfrm>
        </p:spPr>
        <p:txBody>
          <a:bodyPr/>
          <a:lstStyle/>
          <a:p>
            <a:pPr eaLnBrk="1" hangingPunct="1">
              <a:lnSpc>
                <a:spcPct val="80000"/>
              </a:lnSpc>
            </a:pPr>
            <a:r>
              <a:rPr lang="en-US" altLang="en-US" sz="2800">
                <a:latin typeface="Times New Roman" panose="02020603050405020304" pitchFamily="18" charset="0"/>
                <a:cs typeface="Times New Roman" panose="02020603050405020304" pitchFamily="18" charset="0"/>
              </a:rPr>
              <a:t>Adverse effects: </a:t>
            </a:r>
          </a:p>
          <a:p>
            <a:pPr eaLnBrk="1" hangingPunct="1">
              <a:lnSpc>
                <a:spcPct val="80000"/>
              </a:lnSpc>
            </a:pPr>
            <a:r>
              <a:rPr lang="en-US" altLang="en-US" sz="2800">
                <a:latin typeface="Times New Roman" panose="02020603050405020304" pitchFamily="18" charset="0"/>
                <a:cs typeface="Times New Roman" panose="02020603050405020304" pitchFamily="18" charset="0"/>
              </a:rPr>
              <a:t>The CNS effects of nicotine include irritability and tremors.</a:t>
            </a:r>
          </a:p>
          <a:p>
            <a:pPr eaLnBrk="1" hangingPunct="1">
              <a:lnSpc>
                <a:spcPct val="8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pPr>
            <a:r>
              <a:rPr lang="en-US" altLang="en-US" sz="2800">
                <a:latin typeface="Times New Roman" panose="02020603050405020304" pitchFamily="18" charset="0"/>
                <a:cs typeface="Times New Roman" panose="02020603050405020304" pitchFamily="18" charset="0"/>
              </a:rPr>
              <a:t> Nicotine may also cause intestinal cramps, diarrhea, and increased heart rate and blood pressure. In addition, cigarette smoking increases the rate of metabolism for a number of drugs.</a:t>
            </a:r>
          </a:p>
          <a:p>
            <a:pPr eaLnBrk="1" hangingPunct="1">
              <a:lnSpc>
                <a:spcPct val="80000"/>
              </a:lnSpc>
              <a:buFontTx/>
              <a:buNone/>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pPr>
            <a:r>
              <a:rPr lang="en-US" altLang="en-US" sz="2800" b="1">
                <a:latin typeface="Times New Roman" panose="02020603050405020304" pitchFamily="18" charset="0"/>
                <a:cs typeface="Times New Roman" panose="02020603050405020304" pitchFamily="18" charset="0"/>
              </a:rPr>
              <a:t>Withdrawal syndrome:</a:t>
            </a:r>
            <a:r>
              <a:rPr lang="en-US" altLang="en-US" sz="2800">
                <a:latin typeface="Times New Roman" panose="02020603050405020304" pitchFamily="18" charset="0"/>
                <a:cs typeface="Times New Roman" panose="02020603050405020304" pitchFamily="18" charset="0"/>
              </a:rPr>
              <a:t> nicotine is an addictive substance, and physical dependence on nicotine develops rapidly and can be severe.</a:t>
            </a:r>
          </a:p>
          <a:p>
            <a:pPr eaLnBrk="1" hangingPunct="1">
              <a:lnSpc>
                <a:spcPct val="8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pPr>
            <a:r>
              <a:rPr lang="en-US" altLang="en-US" sz="2800">
                <a:latin typeface="Times New Roman" panose="02020603050405020304" pitchFamily="18" charset="0"/>
                <a:cs typeface="Times New Roman" panose="02020603050405020304" pitchFamily="18" charset="0"/>
              </a:rPr>
              <a:t> Withdrawal is characterized by irritability, anxiety, restlessness, difficulty concentrating, headaches, and insomnia. </a:t>
            </a:r>
          </a:p>
          <a:p>
            <a:pPr eaLnBrk="1" hangingPunct="1">
              <a:lnSpc>
                <a:spcPct val="8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pPr>
            <a:endParaRPr lang="en-US"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ED76F2CF-C9B1-41A7-A1A0-FC7EA28A1C56}"/>
              </a:ext>
            </a:extLst>
          </p:cNvPr>
          <p:cNvSpPr>
            <a:spLocks noGrp="1"/>
          </p:cNvSpPr>
          <p:nvPr>
            <p:ph idx="1"/>
          </p:nvPr>
        </p:nvSpPr>
        <p:spPr>
          <a:xfrm>
            <a:off x="0" y="0"/>
            <a:ext cx="9144000" cy="6858000"/>
          </a:xfrm>
        </p:spPr>
        <p:txBody>
          <a:bodyPr/>
          <a:lstStyle/>
          <a:p>
            <a:pPr eaLnBrk="1" hangingPunct="1">
              <a:lnSpc>
                <a:spcPct val="80000"/>
              </a:lnSpc>
            </a:pPr>
            <a:r>
              <a:rPr lang="en-US" altLang="en-US" sz="2800">
                <a:latin typeface="Times New Roman" panose="02020603050405020304" pitchFamily="18" charset="0"/>
                <a:cs typeface="Times New Roman" panose="02020603050405020304" pitchFamily="18" charset="0"/>
              </a:rPr>
              <a:t>Appetite is affected, and gastrointestinal pain often occurs. </a:t>
            </a:r>
          </a:p>
          <a:p>
            <a:pPr eaLnBrk="1" hangingPunct="1">
              <a:lnSpc>
                <a:spcPct val="80000"/>
              </a:lnSpc>
              <a:buFontTx/>
              <a:buNone/>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buFontTx/>
              <a:buNone/>
            </a:pPr>
            <a:r>
              <a:rPr lang="en-US" altLang="en-US" sz="2800">
                <a:latin typeface="Times New Roman" panose="02020603050405020304" pitchFamily="18" charset="0"/>
                <a:cs typeface="Times New Roman" panose="02020603050405020304" pitchFamily="18" charset="0"/>
              </a:rPr>
              <a:t> </a:t>
            </a:r>
          </a:p>
          <a:p>
            <a:pPr eaLnBrk="1" hangingPunct="1">
              <a:lnSpc>
                <a:spcPct val="80000"/>
              </a:lnSpc>
            </a:pPr>
            <a:r>
              <a:rPr lang="en-US" altLang="en-US" sz="2800" b="1">
                <a:solidFill>
                  <a:srgbClr val="FF0000"/>
                </a:solidFill>
                <a:latin typeface="Times New Roman" panose="02020603050405020304" pitchFamily="18" charset="0"/>
                <a:cs typeface="Times New Roman" panose="02020603050405020304" pitchFamily="18" charset="0"/>
              </a:rPr>
              <a:t>The transdermal patch and chewing gum containing nicotine have been shown to reduce nicotine withdrawal symptoms and to help smokers stop smoking. </a:t>
            </a:r>
          </a:p>
          <a:p>
            <a:pPr eaLnBrk="1" hangingPunct="1">
              <a:lnSpc>
                <a:spcPct val="80000"/>
              </a:lnSpc>
            </a:pPr>
            <a:endParaRPr lang="en-US" altLang="en-US" sz="2800" b="1">
              <a:solidFill>
                <a:srgbClr val="FF0000"/>
              </a:solidFill>
              <a:latin typeface="Times New Roman" panose="02020603050405020304" pitchFamily="18" charset="0"/>
              <a:cs typeface="Times New Roman" panose="02020603050405020304" pitchFamily="18" charset="0"/>
            </a:endParaRPr>
          </a:p>
          <a:p>
            <a:pPr eaLnBrk="1" hangingPunct="1">
              <a:lnSpc>
                <a:spcPct val="80000"/>
              </a:lnSpc>
            </a:pPr>
            <a:r>
              <a:rPr lang="en-US" altLang="en-US" sz="2800">
                <a:latin typeface="Times New Roman" panose="02020603050405020304" pitchFamily="18" charset="0"/>
                <a:cs typeface="Times New Roman" panose="02020603050405020304" pitchFamily="18" charset="0"/>
              </a:rPr>
              <a:t>For example, the blood concentration of nicotine obtained from nicotine chewing gum is typically about one-half the peak level observed with smoking.  </a:t>
            </a:r>
          </a:p>
          <a:p>
            <a:pPr eaLnBrk="1" hangingPunct="1">
              <a:lnSpc>
                <a:spcPct val="8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80000"/>
              </a:lnSpc>
            </a:pPr>
            <a:r>
              <a:rPr lang="en-US" altLang="en-US" sz="2800" b="1">
                <a:solidFill>
                  <a:srgbClr val="FF0000"/>
                </a:solidFill>
                <a:latin typeface="Times New Roman" panose="02020603050405020304" pitchFamily="18" charset="0"/>
                <a:cs typeface="Times New Roman" panose="02020603050405020304" pitchFamily="18" charset="0"/>
              </a:rPr>
              <a:t>Bupropion, an antidepressant can reduce the desire for cigarettes.</a:t>
            </a:r>
          </a:p>
          <a:p>
            <a:pPr eaLnBrk="1" hangingPunct="1"/>
            <a:endParaRPr lang="ar-IQ"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862DAB53-757A-4A74-A692-032E5FC4E108}"/>
              </a:ext>
            </a:extLst>
          </p:cNvPr>
          <p:cNvSpPr>
            <a:spLocks noGrp="1" noChangeArrowheads="1"/>
          </p:cNvSpPr>
          <p:nvPr>
            <p:ph type="body" idx="1"/>
          </p:nvPr>
        </p:nvSpPr>
        <p:spPr>
          <a:xfrm>
            <a:off x="0" y="0"/>
            <a:ext cx="9144000" cy="6858000"/>
          </a:xfrm>
        </p:spPr>
        <p:txBody>
          <a:bodyPr/>
          <a:lstStyle/>
          <a:p>
            <a:pPr eaLnBrk="1" hangingPunct="1">
              <a:lnSpc>
                <a:spcPct val="90000"/>
              </a:lnSpc>
            </a:pPr>
            <a:r>
              <a:rPr lang="en-US" altLang="en-US" sz="2400" b="1">
                <a:latin typeface="Times New Roman" panose="02020603050405020304" pitchFamily="18" charset="0"/>
                <a:cs typeface="Times New Roman" panose="02020603050405020304" pitchFamily="18" charset="0"/>
              </a:rPr>
              <a:t>C. Varenicline</a:t>
            </a:r>
            <a:endParaRPr lang="en-US" altLang="en-US" sz="2400">
              <a:latin typeface="Times New Roman" panose="02020603050405020304" pitchFamily="18" charset="0"/>
              <a:cs typeface="Times New Roman" panose="02020603050405020304" pitchFamily="18" charset="0"/>
            </a:endParaRPr>
          </a:p>
          <a:p>
            <a:pPr eaLnBrk="1" hangingPunct="1">
              <a:lnSpc>
                <a:spcPct val="90000"/>
              </a:lnSpc>
            </a:pPr>
            <a:r>
              <a:rPr lang="en-US" altLang="en-US" sz="2400">
                <a:latin typeface="Times New Roman" panose="02020603050405020304" pitchFamily="18" charset="0"/>
                <a:cs typeface="Times New Roman" panose="02020603050405020304" pitchFamily="18" charset="0"/>
              </a:rPr>
              <a:t>Varenicline is a partial agonist at </a:t>
            </a:r>
            <a:r>
              <a:rPr lang="el-GR" altLang="en-US" sz="2400">
                <a:latin typeface="Times New Roman" panose="02020603050405020304" pitchFamily="18" charset="0"/>
                <a:cs typeface="Times New Roman" panose="02020603050405020304" pitchFamily="18" charset="0"/>
              </a:rPr>
              <a:t>β</a:t>
            </a:r>
            <a:r>
              <a:rPr lang="en-US" altLang="en-US" sz="2000">
                <a:latin typeface="Times New Roman" panose="02020603050405020304" pitchFamily="18" charset="0"/>
                <a:cs typeface="Times New Roman" panose="02020603050405020304" pitchFamily="18" charset="0"/>
              </a:rPr>
              <a:t>2, </a:t>
            </a:r>
            <a:r>
              <a:rPr lang="el-GR" altLang="en-US" sz="2400">
                <a:latin typeface="Times New Roman" panose="02020603050405020304" pitchFamily="18" charset="0"/>
                <a:cs typeface="Times New Roman" panose="02020603050405020304" pitchFamily="18" charset="0"/>
              </a:rPr>
              <a:t>α</a:t>
            </a:r>
            <a:r>
              <a:rPr lang="en-US" altLang="en-US" sz="2000">
                <a:latin typeface="Times New Roman" panose="02020603050405020304" pitchFamily="18" charset="0"/>
                <a:cs typeface="Times New Roman" panose="02020603050405020304" pitchFamily="18" charset="0"/>
              </a:rPr>
              <a:t>4</a:t>
            </a:r>
            <a:r>
              <a:rPr lang="en-US" altLang="en-US" sz="2400">
                <a:latin typeface="Times New Roman" panose="02020603050405020304" pitchFamily="18" charset="0"/>
                <a:cs typeface="Times New Roman" panose="02020603050405020304" pitchFamily="18" charset="0"/>
              </a:rPr>
              <a:t>, neuronal nicotinic acetylcholine receptors in the CNS.</a:t>
            </a:r>
          </a:p>
          <a:p>
            <a:pPr eaLnBrk="1" hangingPunct="1">
              <a:lnSpc>
                <a:spcPct val="9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90000"/>
              </a:lnSpc>
            </a:pPr>
            <a:r>
              <a:rPr lang="en-US" altLang="en-US" sz="2400">
                <a:latin typeface="Times New Roman" panose="02020603050405020304" pitchFamily="18" charset="0"/>
                <a:cs typeface="Times New Roman" panose="02020603050405020304" pitchFamily="18" charset="0"/>
              </a:rPr>
              <a:t> Because it is only a partial agonist at these receptors, it produces less euphoric effects than those produced by nicotine itself (nicotine is a full agonist at these receptors). </a:t>
            </a:r>
          </a:p>
          <a:p>
            <a:pPr eaLnBrk="1" hangingPunct="1">
              <a:lnSpc>
                <a:spcPct val="9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90000"/>
              </a:lnSpc>
            </a:pPr>
            <a:r>
              <a:rPr lang="en-US" altLang="en-US" sz="2400">
                <a:latin typeface="Times New Roman" panose="02020603050405020304" pitchFamily="18" charset="0"/>
                <a:cs typeface="Times New Roman" panose="02020603050405020304" pitchFamily="18" charset="0"/>
              </a:rPr>
              <a:t>Thus, it is useful as an adjunct in the management of smoking cessation in patients with nicotine withdrawal symptoms. </a:t>
            </a:r>
          </a:p>
          <a:p>
            <a:pPr eaLnBrk="1" hangingPunct="1">
              <a:lnSpc>
                <a:spcPct val="9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90000"/>
              </a:lnSpc>
            </a:pPr>
            <a:r>
              <a:rPr lang="en-US" altLang="en-US" sz="2400">
                <a:latin typeface="Times New Roman" panose="02020603050405020304" pitchFamily="18" charset="0"/>
                <a:cs typeface="Times New Roman" panose="02020603050405020304" pitchFamily="18" charset="0"/>
              </a:rPr>
              <a:t>Additionally, varenicline tends to attenuate the rewarding effects of nicotine if a person relapses and uses tobacco. </a:t>
            </a:r>
          </a:p>
          <a:p>
            <a:pPr eaLnBrk="1" hangingPunct="1">
              <a:lnSpc>
                <a:spcPct val="9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90000"/>
              </a:lnSpc>
            </a:pPr>
            <a:r>
              <a:rPr lang="en-US" altLang="en-US" sz="2400">
                <a:latin typeface="Times New Roman" panose="02020603050405020304" pitchFamily="18" charset="0"/>
                <a:cs typeface="Times New Roman" panose="02020603050405020304" pitchFamily="18" charset="0"/>
              </a:rPr>
              <a:t>Patients should be monitored for suicidal thoughts, dramatic nightmares and mood changes.</a:t>
            </a:r>
            <a:br>
              <a:rPr lang="en-US" altLang="en-US" sz="2400">
                <a:latin typeface="Times New Roman" panose="02020603050405020304" pitchFamily="18" charset="0"/>
                <a:cs typeface="Times New Roman" panose="02020603050405020304" pitchFamily="18" charset="0"/>
              </a:rPr>
            </a:br>
            <a:endParaRPr lang="en-US" altLang="en-US" sz="2400" b="1">
              <a:latin typeface="Times New Roman" panose="02020603050405020304" pitchFamily="18" charset="0"/>
              <a:cs typeface="Times New Roman" panose="02020603050405020304" pitchFamily="18" charset="0"/>
            </a:endParaRPr>
          </a:p>
          <a:p>
            <a:pPr eaLnBrk="1" hangingPunct="1">
              <a:lnSpc>
                <a:spcPct val="90000"/>
              </a:lnSpc>
              <a:buFontTx/>
              <a:buNone/>
            </a:pP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3F19B0E5-C474-4F5E-8A82-A5D62FC051E7}"/>
              </a:ext>
            </a:extLst>
          </p:cNvPr>
          <p:cNvSpPr>
            <a:spLocks noGrp="1" noChangeArrowheads="1"/>
          </p:cNvSpPr>
          <p:nvPr>
            <p:ph type="body" idx="1"/>
          </p:nvPr>
        </p:nvSpPr>
        <p:spPr>
          <a:xfrm>
            <a:off x="0" y="188913"/>
            <a:ext cx="9144000" cy="6669087"/>
          </a:xfrm>
        </p:spPr>
        <p:txBody>
          <a:bodyPr/>
          <a:lstStyle/>
          <a:p>
            <a:pPr eaLnBrk="1" hangingPunct="1">
              <a:lnSpc>
                <a:spcPct val="90000"/>
              </a:lnSpc>
            </a:pPr>
            <a:r>
              <a:rPr lang="en-US" altLang="en-US" sz="2400" b="1">
                <a:latin typeface="Times New Roman" panose="02020603050405020304" pitchFamily="18" charset="0"/>
                <a:cs typeface="Times New Roman" panose="02020603050405020304" pitchFamily="18" charset="0"/>
              </a:rPr>
              <a:t>D. Cocaine</a:t>
            </a:r>
          </a:p>
          <a:p>
            <a:pPr eaLnBrk="1" hangingPunct="1">
              <a:lnSpc>
                <a:spcPct val="90000"/>
              </a:lnSpc>
            </a:pPr>
            <a:r>
              <a:rPr lang="en-US" altLang="en-US" sz="2400" b="1">
                <a:latin typeface="Times New Roman" panose="02020603050405020304" pitchFamily="18" charset="0"/>
                <a:cs typeface="Times New Roman" panose="02020603050405020304" pitchFamily="18" charset="0"/>
              </a:rPr>
              <a:t>Mechanism of action</a:t>
            </a:r>
            <a:r>
              <a:rPr lang="en-US" altLang="en-US" sz="2400">
                <a:latin typeface="Times New Roman" panose="02020603050405020304" pitchFamily="18" charset="0"/>
                <a:cs typeface="Times New Roman" panose="02020603050405020304" pitchFamily="18" charset="0"/>
              </a:rPr>
              <a:t>: </a:t>
            </a:r>
          </a:p>
          <a:p>
            <a:pPr algn="justLow" eaLnBrk="1" hangingPunct="1">
              <a:lnSpc>
                <a:spcPct val="80000"/>
              </a:lnSpc>
              <a:buFont typeface="Symbol" panose="05050102010706020507" pitchFamily="18" charset="2"/>
              <a:buChar char=""/>
            </a:pPr>
            <a:r>
              <a:rPr lang="en-US" altLang="en-US" sz="2400">
                <a:latin typeface="Times New Roman" panose="02020603050405020304" pitchFamily="18" charset="0"/>
                <a:cs typeface="Times New Roman" panose="02020603050405020304" pitchFamily="18" charset="0"/>
              </a:rPr>
              <a:t>The primary mechanism of action underlying the central and peripheral effects of cocaine is </a:t>
            </a:r>
          </a:p>
          <a:p>
            <a:pPr algn="justLow" eaLnBrk="1" hangingPunct="1">
              <a:lnSpc>
                <a:spcPct val="80000"/>
              </a:lnSpc>
              <a:buFont typeface="Symbol" panose="05050102010706020507" pitchFamily="18" charset="2"/>
              <a:buChar char=""/>
            </a:pPr>
            <a:r>
              <a:rPr lang="en-US" altLang="en-US" sz="2400" b="1">
                <a:solidFill>
                  <a:srgbClr val="FF0000"/>
                </a:solidFill>
                <a:latin typeface="Times New Roman" panose="02020603050405020304" pitchFamily="18" charset="0"/>
                <a:cs typeface="Times New Roman" panose="02020603050405020304" pitchFamily="18" charset="0"/>
              </a:rPr>
              <a:t>Blockade of reuptake of the monoamines (norepinephrine, serotonin, and dopamine) into the presynaptic terminals from which these neurotransmitters are released. </a:t>
            </a:r>
          </a:p>
          <a:p>
            <a:pPr algn="justLow" eaLnBrk="1" hangingPunct="1">
              <a:lnSpc>
                <a:spcPct val="80000"/>
              </a:lnSpc>
              <a:buFont typeface="Symbol" panose="05050102010706020507" pitchFamily="18" charset="2"/>
              <a:buChar char=""/>
            </a:pPr>
            <a:endParaRPr lang="en-US" altLang="en-US" sz="2400" b="1">
              <a:solidFill>
                <a:srgbClr val="FF0000"/>
              </a:solidFill>
              <a:latin typeface="Times New Roman" panose="02020603050405020304" pitchFamily="18" charset="0"/>
              <a:cs typeface="Times New Roman" panose="02020603050405020304" pitchFamily="18" charset="0"/>
            </a:endParaRPr>
          </a:p>
          <a:p>
            <a:pPr algn="justLow" eaLnBrk="1" hangingPunct="1">
              <a:lnSpc>
                <a:spcPct val="80000"/>
              </a:lnSpc>
              <a:buFont typeface="Symbol" panose="05050102010706020507" pitchFamily="18" charset="2"/>
              <a:buChar char=""/>
            </a:pPr>
            <a:r>
              <a:rPr lang="en-US" altLang="en-US" sz="2400">
                <a:latin typeface="Times New Roman" panose="02020603050405020304" pitchFamily="18" charset="0"/>
                <a:cs typeface="Times New Roman" panose="02020603050405020304" pitchFamily="18" charset="0"/>
              </a:rPr>
              <a:t>This blockade is caused by </a:t>
            </a:r>
            <a:r>
              <a:rPr lang="en-US" altLang="en-US" sz="2400">
                <a:solidFill>
                  <a:srgbClr val="FF0000"/>
                </a:solidFill>
                <a:latin typeface="Times New Roman" panose="02020603050405020304" pitchFamily="18" charset="0"/>
                <a:cs typeface="Times New Roman" panose="02020603050405020304" pitchFamily="18" charset="0"/>
              </a:rPr>
              <a:t>cocaine binding to the monoaminergic reuptake transporters</a:t>
            </a:r>
            <a:r>
              <a:rPr lang="en-US" altLang="en-US" sz="2400">
                <a:latin typeface="Times New Roman" panose="02020603050405020304" pitchFamily="18" charset="0"/>
                <a:cs typeface="Times New Roman" panose="02020603050405020304" pitchFamily="18" charset="0"/>
              </a:rPr>
              <a:t> and, thus, potentiates and prolongs the CNS and peripheral actions of these monoamines.</a:t>
            </a:r>
          </a:p>
          <a:p>
            <a:pPr algn="justLow" eaLnBrk="1" hangingPunct="1">
              <a:lnSpc>
                <a:spcPct val="80000"/>
              </a:lnSpc>
              <a:buFont typeface="Symbol" panose="05050102010706020507" pitchFamily="18" charset="2"/>
              <a:buChar char=""/>
            </a:pPr>
            <a:endParaRPr lang="en-US" altLang="en-US" sz="2400">
              <a:latin typeface="Times New Roman" panose="02020603050405020304" pitchFamily="18" charset="0"/>
              <a:cs typeface="Times New Roman" panose="02020603050405020304" pitchFamily="18" charset="0"/>
            </a:endParaRPr>
          </a:p>
          <a:p>
            <a:pPr algn="justLow" eaLnBrk="1" hangingPunct="1">
              <a:lnSpc>
                <a:spcPct val="80000"/>
              </a:lnSpc>
              <a:buFont typeface="Symbol" panose="05050102010706020507" pitchFamily="18" charset="2"/>
              <a:buChar char=""/>
            </a:pPr>
            <a:r>
              <a:rPr lang="en-US" altLang="en-US" sz="2400">
                <a:latin typeface="Times New Roman" panose="02020603050405020304" pitchFamily="18" charset="0"/>
                <a:cs typeface="Times New Roman" panose="02020603050405020304" pitchFamily="18" charset="0"/>
              </a:rPr>
              <a:t> In particular, the prolongation of dopaminergic effects in the brain's pleasure system (limbic system) produces the intense euphoria that cocaine initially causes.</a:t>
            </a:r>
          </a:p>
          <a:p>
            <a:pPr algn="justLow" eaLnBrk="1" hangingPunct="1">
              <a:lnSpc>
                <a:spcPct val="80000"/>
              </a:lnSpc>
              <a:buFont typeface="Symbol" panose="05050102010706020507" pitchFamily="18" charset="2"/>
              <a:buChar char=""/>
            </a:pPr>
            <a:endParaRPr lang="en-US" altLang="en-US" sz="2400">
              <a:latin typeface="Times New Roman" panose="02020603050405020304" pitchFamily="18" charset="0"/>
              <a:cs typeface="Times New Roman" panose="02020603050405020304" pitchFamily="18" charset="0"/>
            </a:endParaRPr>
          </a:p>
          <a:p>
            <a:pPr algn="justLow" eaLnBrk="1" hangingPunct="1">
              <a:lnSpc>
                <a:spcPct val="80000"/>
              </a:lnSpc>
              <a:buFont typeface="Symbol" panose="05050102010706020507" pitchFamily="18" charset="2"/>
              <a:buChar char=""/>
            </a:pPr>
            <a:r>
              <a:rPr lang="en-US" altLang="en-US" sz="2400">
                <a:latin typeface="Times New Roman" panose="02020603050405020304" pitchFamily="18" charset="0"/>
                <a:cs typeface="Times New Roman" panose="02020603050405020304" pitchFamily="18" charset="0"/>
              </a:rPr>
              <a:t> </a:t>
            </a:r>
            <a:r>
              <a:rPr lang="en-US" altLang="en-US" sz="2400">
                <a:solidFill>
                  <a:srgbClr val="FF0000"/>
                </a:solidFill>
                <a:latin typeface="Times New Roman" panose="02020603050405020304" pitchFamily="18" charset="0"/>
                <a:cs typeface="Times New Roman" panose="02020603050405020304" pitchFamily="18" charset="0"/>
              </a:rPr>
              <a:t>Chronic intake of cocaine depletes dopamine. This depletion triggers the vicious cycle of craving for cocaine that temporarily relieves severe depression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11C6809-1323-4189-90A8-BF75D7992EDD}"/>
              </a:ext>
            </a:extLst>
          </p:cNvPr>
          <p:cNvSpPr>
            <a:spLocks noGrp="1" noChangeArrowheads="1"/>
          </p:cNvSpPr>
          <p:nvPr>
            <p:ph type="title"/>
          </p:nvPr>
        </p:nvSpPr>
        <p:spPr>
          <a:xfrm>
            <a:off x="457200" y="274638"/>
            <a:ext cx="8229600" cy="561975"/>
          </a:xfrm>
        </p:spPr>
        <p:txBody>
          <a:bodyPr/>
          <a:lstStyle/>
          <a:p>
            <a:pPr eaLnBrk="1" hangingPunct="1"/>
            <a:r>
              <a:rPr lang="en-US" altLang="en-US" sz="2400" b="1"/>
              <a:t>CNS Stimulants</a:t>
            </a:r>
          </a:p>
        </p:txBody>
      </p:sp>
      <p:sp>
        <p:nvSpPr>
          <p:cNvPr id="3075" name="Rectangle 3">
            <a:extLst>
              <a:ext uri="{FF2B5EF4-FFF2-40B4-BE49-F238E27FC236}">
                <a16:creationId xmlns:a16="http://schemas.microsoft.com/office/drawing/2014/main" id="{D487CA15-E7E8-47BB-82CE-E869946AED91}"/>
              </a:ext>
            </a:extLst>
          </p:cNvPr>
          <p:cNvSpPr>
            <a:spLocks noGrp="1" noChangeArrowheads="1"/>
          </p:cNvSpPr>
          <p:nvPr>
            <p:ph type="body" idx="1"/>
          </p:nvPr>
        </p:nvSpPr>
        <p:spPr>
          <a:xfrm>
            <a:off x="0" y="692150"/>
            <a:ext cx="9144000" cy="6165850"/>
          </a:xfrm>
        </p:spPr>
        <p:txBody>
          <a:bodyPr/>
          <a:lstStyle/>
          <a:p>
            <a:pPr eaLnBrk="1" hangingPunct="1"/>
            <a:endParaRPr lang="en-US" altLang="en-US" sz="2800">
              <a:latin typeface="Times New Roman" panose="02020603050405020304" pitchFamily="18" charset="0"/>
              <a:cs typeface="Times New Roman" panose="02020603050405020304" pitchFamily="18" charset="0"/>
            </a:endParaRPr>
          </a:p>
          <a:p>
            <a:pPr eaLnBrk="1" hangingPunct="1"/>
            <a:r>
              <a:rPr lang="en-US" altLang="en-US" sz="2800">
                <a:latin typeface="Times New Roman" panose="02020603050405020304" pitchFamily="18" charset="0"/>
                <a:cs typeface="Times New Roman" panose="02020603050405020304" pitchFamily="18" charset="0"/>
              </a:rPr>
              <a:t>There are two groups of drugs that act primarily to stimulate the central nervous system (CNS). </a:t>
            </a:r>
          </a:p>
          <a:p>
            <a:pPr eaLnBrk="1" hangingPunct="1">
              <a:buFontTx/>
              <a:buNone/>
            </a:pPr>
            <a:endParaRPr lang="en-US" altLang="en-US" sz="2800">
              <a:latin typeface="Times New Roman" panose="02020603050405020304" pitchFamily="18" charset="0"/>
              <a:cs typeface="Times New Roman" panose="02020603050405020304" pitchFamily="18" charset="0"/>
            </a:endParaRPr>
          </a:p>
          <a:p>
            <a:pPr eaLnBrk="1" hangingPunct="1"/>
            <a:r>
              <a:rPr lang="en-US" altLang="en-US" sz="2800">
                <a:latin typeface="Times New Roman" panose="02020603050405020304" pitchFamily="18" charset="0"/>
                <a:cs typeface="Times New Roman" panose="02020603050405020304" pitchFamily="18" charset="0"/>
              </a:rPr>
              <a:t>1-  psychomotor stimulants, </a:t>
            </a:r>
            <a:r>
              <a:rPr lang="en-US" altLang="en-US" sz="2800" b="1">
                <a:solidFill>
                  <a:srgbClr val="FF0000"/>
                </a:solidFill>
                <a:latin typeface="Times New Roman" panose="02020603050405020304" pitchFamily="18" charset="0"/>
                <a:cs typeface="Times New Roman" panose="02020603050405020304" pitchFamily="18" charset="0"/>
              </a:rPr>
              <a:t>cause excitement and euphoria, decrease feelings of fatigue, and increase motor activity</a:t>
            </a:r>
            <a:r>
              <a:rPr lang="en-US" altLang="en-US" sz="2800">
                <a:latin typeface="Times New Roman" panose="02020603050405020304" pitchFamily="18" charset="0"/>
                <a:cs typeface="Times New Roman" panose="02020603050405020304" pitchFamily="18" charset="0"/>
              </a:rPr>
              <a:t>. </a:t>
            </a:r>
          </a:p>
          <a:p>
            <a:pPr eaLnBrk="1" hangingPunct="1"/>
            <a:endParaRPr lang="en-US" altLang="en-US" sz="2800">
              <a:latin typeface="Times New Roman" panose="02020603050405020304" pitchFamily="18" charset="0"/>
              <a:cs typeface="Times New Roman" panose="02020603050405020304" pitchFamily="18" charset="0"/>
            </a:endParaRPr>
          </a:p>
          <a:p>
            <a:pPr eaLnBrk="1" hangingPunct="1"/>
            <a:r>
              <a:rPr lang="en-US" altLang="en-US" sz="2800">
                <a:latin typeface="Times New Roman" panose="02020603050405020304" pitchFamily="18" charset="0"/>
                <a:cs typeface="Times New Roman" panose="02020603050405020304" pitchFamily="18" charset="0"/>
              </a:rPr>
              <a:t>2- The hallucinogens, or psychotomimetic drugs, </a:t>
            </a:r>
            <a:r>
              <a:rPr lang="en-US" altLang="en-US" sz="2800" b="1">
                <a:solidFill>
                  <a:srgbClr val="FF0000"/>
                </a:solidFill>
                <a:latin typeface="Times New Roman" panose="02020603050405020304" pitchFamily="18" charset="0"/>
                <a:cs typeface="Times New Roman" panose="02020603050405020304" pitchFamily="18" charset="0"/>
              </a:rPr>
              <a:t>produce profound changes in thought patterns and mood, with little effect on the brainstem and spinal cord.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AFFE25F4-03DD-4343-A902-144AD57E9DC7}"/>
              </a:ext>
            </a:extLst>
          </p:cNvPr>
          <p:cNvSpPr>
            <a:spLocks noGrp="1" noChangeArrowheads="1"/>
          </p:cNvSpPr>
          <p:nvPr>
            <p:ph type="body" idx="1"/>
          </p:nvPr>
        </p:nvSpPr>
        <p:spPr>
          <a:xfrm>
            <a:off x="0" y="0"/>
            <a:ext cx="9144000" cy="6858000"/>
          </a:xfrm>
        </p:spPr>
        <p:txBody>
          <a:bodyPr/>
          <a:lstStyle/>
          <a:p>
            <a:pPr eaLnBrk="1" hangingPunct="1">
              <a:lnSpc>
                <a:spcPct val="80000"/>
              </a:lnSpc>
            </a:pPr>
            <a:r>
              <a:rPr lang="en-US" altLang="en-US" b="1">
                <a:latin typeface="Times New Roman" panose="02020603050405020304" pitchFamily="18" charset="0"/>
                <a:cs typeface="Times New Roman" panose="02020603050405020304" pitchFamily="18" charset="0"/>
              </a:rPr>
              <a:t>Actions:</a:t>
            </a:r>
            <a:endParaRPr lang="en-US" altLang="en-US">
              <a:latin typeface="Times New Roman" panose="02020603050405020304" pitchFamily="18" charset="0"/>
              <a:cs typeface="Times New Roman" panose="02020603050405020304" pitchFamily="18" charset="0"/>
            </a:endParaRPr>
          </a:p>
          <a:p>
            <a:pPr lvl="1" eaLnBrk="1" hangingPunct="1">
              <a:lnSpc>
                <a:spcPct val="80000"/>
              </a:lnSpc>
            </a:pPr>
            <a:r>
              <a:rPr lang="en-US" altLang="en-US" sz="3200" b="1">
                <a:latin typeface="Times New Roman" panose="02020603050405020304" pitchFamily="18" charset="0"/>
                <a:cs typeface="Times New Roman" panose="02020603050405020304" pitchFamily="18" charset="0"/>
              </a:rPr>
              <a:t>CNS</a:t>
            </a:r>
            <a:r>
              <a:rPr lang="en-US" altLang="en-US" sz="3200">
                <a:latin typeface="Times New Roman" panose="02020603050405020304" pitchFamily="18" charset="0"/>
                <a:cs typeface="Times New Roman" panose="02020603050405020304" pitchFamily="18" charset="0"/>
              </a:rPr>
              <a:t>: The behavioral effects of cocaine result from powerful stimulation of the </a:t>
            </a:r>
            <a:r>
              <a:rPr lang="en-US" altLang="en-US" sz="3200">
                <a:solidFill>
                  <a:srgbClr val="FF0000"/>
                </a:solidFill>
                <a:latin typeface="Times New Roman" panose="02020603050405020304" pitchFamily="18" charset="0"/>
                <a:cs typeface="Times New Roman" panose="02020603050405020304" pitchFamily="18" charset="0"/>
              </a:rPr>
              <a:t>cortex and brainstem. </a:t>
            </a:r>
            <a:endParaRPr lang="en-US" altLang="en-US" sz="3200">
              <a:latin typeface="Times New Roman" panose="02020603050405020304" pitchFamily="18" charset="0"/>
              <a:cs typeface="Times New Roman" panose="02020603050405020304" pitchFamily="18" charset="0"/>
            </a:endParaRPr>
          </a:p>
          <a:p>
            <a:pPr lvl="1" eaLnBrk="1" hangingPunct="1">
              <a:lnSpc>
                <a:spcPct val="80000"/>
              </a:lnSpc>
            </a:pPr>
            <a:r>
              <a:rPr lang="en-US" altLang="en-US" sz="3200">
                <a:latin typeface="Times New Roman" panose="02020603050405020304" pitchFamily="18" charset="0"/>
                <a:cs typeface="Times New Roman" panose="02020603050405020304" pitchFamily="18" charset="0"/>
              </a:rPr>
              <a:t>1-  increases mental awareness</a:t>
            </a:r>
          </a:p>
          <a:p>
            <a:pPr lvl="1" eaLnBrk="1" hangingPunct="1">
              <a:lnSpc>
                <a:spcPct val="80000"/>
              </a:lnSpc>
            </a:pPr>
            <a:r>
              <a:rPr lang="en-US" altLang="en-US" sz="3200">
                <a:latin typeface="Times New Roman" panose="02020603050405020304" pitchFamily="18" charset="0"/>
                <a:cs typeface="Times New Roman" panose="02020603050405020304" pitchFamily="18" charset="0"/>
              </a:rPr>
              <a:t>2-  produces a feeling of well-being</a:t>
            </a:r>
          </a:p>
          <a:p>
            <a:pPr lvl="1" eaLnBrk="1" hangingPunct="1">
              <a:lnSpc>
                <a:spcPct val="80000"/>
              </a:lnSpc>
            </a:pPr>
            <a:r>
              <a:rPr lang="en-US" altLang="en-US" sz="3200">
                <a:latin typeface="Times New Roman" panose="02020603050405020304" pitchFamily="18" charset="0"/>
                <a:cs typeface="Times New Roman" panose="02020603050405020304" pitchFamily="18" charset="0"/>
              </a:rPr>
              <a:t>3-  euphoria similar to that caused by amphetamine.</a:t>
            </a:r>
          </a:p>
          <a:p>
            <a:pPr lvl="1" eaLnBrk="1" hangingPunct="1">
              <a:lnSpc>
                <a:spcPct val="80000"/>
              </a:lnSpc>
            </a:pPr>
            <a:r>
              <a:rPr lang="en-US" altLang="en-US" sz="3200">
                <a:latin typeface="Times New Roman" panose="02020603050405020304" pitchFamily="18" charset="0"/>
                <a:cs typeface="Times New Roman" panose="02020603050405020304" pitchFamily="18" charset="0"/>
              </a:rPr>
              <a:t> Like amphetamine, cocaine </a:t>
            </a:r>
          </a:p>
          <a:p>
            <a:pPr lvl="1" eaLnBrk="1" hangingPunct="1">
              <a:lnSpc>
                <a:spcPct val="80000"/>
              </a:lnSpc>
            </a:pPr>
            <a:r>
              <a:rPr lang="en-US" altLang="en-US" sz="3200">
                <a:latin typeface="Times New Roman" panose="02020603050405020304" pitchFamily="18" charset="0"/>
                <a:cs typeface="Times New Roman" panose="02020603050405020304" pitchFamily="18" charset="0"/>
              </a:rPr>
              <a:t>1-  produce hallucinations and delusions of paranoia or grandiosity.</a:t>
            </a:r>
          </a:p>
          <a:p>
            <a:pPr lvl="1" eaLnBrk="1" hangingPunct="1">
              <a:lnSpc>
                <a:spcPct val="80000"/>
              </a:lnSpc>
            </a:pPr>
            <a:r>
              <a:rPr lang="en-US" altLang="en-US" sz="3200">
                <a:latin typeface="Times New Roman" panose="02020603050405020304" pitchFamily="18" charset="0"/>
                <a:cs typeface="Times New Roman" panose="02020603050405020304" pitchFamily="18" charset="0"/>
              </a:rPr>
              <a:t> 2- Cocaine increases motor activity, and at high doses, it causes tremors and convulsions,</a:t>
            </a:r>
            <a:r>
              <a:rPr lang="ar-SA" altLang="en-US" sz="3200">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followed by respiratory and vasomotor depression.</a:t>
            </a:r>
          </a:p>
          <a:p>
            <a:pPr eaLnBrk="1" hangingPunct="1">
              <a:lnSpc>
                <a:spcPct val="80000"/>
              </a:lnSpc>
            </a:pPr>
            <a:endParaRPr lang="en-US"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2EA9C867-E4E5-43AA-9854-DC217A23668B}"/>
              </a:ext>
            </a:extLst>
          </p:cNvPr>
          <p:cNvSpPr>
            <a:spLocks noGrp="1"/>
          </p:cNvSpPr>
          <p:nvPr>
            <p:ph idx="1"/>
          </p:nvPr>
        </p:nvSpPr>
        <p:spPr>
          <a:xfrm>
            <a:off x="0" y="0"/>
            <a:ext cx="9036050" cy="6742113"/>
          </a:xfrm>
        </p:spPr>
        <p:txBody>
          <a:bodyPr/>
          <a:lstStyle/>
          <a:p>
            <a:pPr lvl="1" eaLnBrk="1" hangingPunct="1">
              <a:lnSpc>
                <a:spcPct val="80000"/>
              </a:lnSpc>
              <a:defRPr/>
            </a:pPr>
            <a:r>
              <a:rPr lang="en-US" dirty="0">
                <a:latin typeface="Times New Roman" pitchFamily="18" charset="0"/>
                <a:cs typeface="Times New Roman" pitchFamily="18" charset="0"/>
              </a:rPr>
              <a:t> </a:t>
            </a:r>
            <a:r>
              <a:rPr lang="en-US" dirty="0">
                <a:solidFill>
                  <a:srgbClr val="FF0000"/>
                </a:solidFill>
                <a:latin typeface="Times New Roman" pitchFamily="18" charset="0"/>
                <a:cs typeface="Times New Roman" pitchFamily="18" charset="0"/>
              </a:rPr>
              <a:t>Peripherally</a:t>
            </a:r>
            <a:r>
              <a:rPr lang="en-US" dirty="0">
                <a:latin typeface="Times New Roman" pitchFamily="18" charset="0"/>
                <a:cs typeface="Times New Roman" pitchFamily="18" charset="0"/>
              </a:rPr>
              <a:t>, cocaine potentiates the action of norepinephrine, and it produces the flight‌ syndrome characteristic of adrenergic stimulation. </a:t>
            </a:r>
          </a:p>
          <a:p>
            <a:pPr lvl="1" eaLnBrk="1" hangingPunct="1">
              <a:lnSpc>
                <a:spcPct val="80000"/>
              </a:lnSpc>
              <a:defRPr/>
            </a:pPr>
            <a:endParaRPr lang="en-US" dirty="0">
              <a:latin typeface="Times New Roman" pitchFamily="18" charset="0"/>
              <a:cs typeface="Times New Roman" pitchFamily="18" charset="0"/>
            </a:endParaRPr>
          </a:p>
          <a:p>
            <a:pPr lvl="1" eaLnBrk="1" hangingPunct="1">
              <a:lnSpc>
                <a:spcPct val="80000"/>
              </a:lnSpc>
              <a:defRPr/>
            </a:pPr>
            <a:r>
              <a:rPr lang="en-US" dirty="0">
                <a:solidFill>
                  <a:schemeClr val="accent2">
                    <a:lumMod val="75000"/>
                  </a:schemeClr>
                </a:solidFill>
                <a:latin typeface="Times New Roman" pitchFamily="18" charset="0"/>
                <a:cs typeface="Times New Roman" pitchFamily="18" charset="0"/>
              </a:rPr>
              <a:t>This is associated with tachycardia, hypertension, pupillary dilation, and peripheral vasoconstriction. </a:t>
            </a:r>
          </a:p>
          <a:p>
            <a:pPr lvl="1" eaLnBrk="1" hangingPunct="1">
              <a:lnSpc>
                <a:spcPct val="80000"/>
              </a:lnSpc>
              <a:defRPr/>
            </a:pPr>
            <a:endParaRPr lang="en-US" dirty="0">
              <a:latin typeface="Times New Roman" pitchFamily="18" charset="0"/>
              <a:cs typeface="Times New Roman" pitchFamily="18" charset="0"/>
            </a:endParaRPr>
          </a:p>
          <a:p>
            <a:pPr lvl="1" eaLnBrk="1" hangingPunct="1">
              <a:lnSpc>
                <a:spcPct val="80000"/>
              </a:lnSpc>
              <a:defRPr/>
            </a:pPr>
            <a:r>
              <a:rPr lang="en-US" b="1" dirty="0">
                <a:latin typeface="Times New Roman" pitchFamily="18" charset="0"/>
                <a:cs typeface="Times New Roman" pitchFamily="18" charset="0"/>
              </a:rPr>
              <a:t>Hyperthermia</a:t>
            </a:r>
            <a:r>
              <a:rPr lang="en-US" dirty="0">
                <a:latin typeface="Times New Roman" pitchFamily="18" charset="0"/>
                <a:cs typeface="Times New Roman" pitchFamily="18" charset="0"/>
              </a:rPr>
              <a:t>: Cocaine is unique among illegal drugs in that death can result not only as a function of dose but also from the drug's susceptibility to cause hyperthermia.</a:t>
            </a:r>
          </a:p>
          <a:p>
            <a:pPr marL="457200" lvl="1" indent="0" eaLnBrk="1" hangingPunct="1">
              <a:lnSpc>
                <a:spcPct val="80000"/>
              </a:lnSpc>
              <a:buFontTx/>
              <a:buNone/>
              <a:defRPr/>
            </a:pPr>
            <a:endParaRPr lang="en-US" dirty="0">
              <a:latin typeface="Times New Roman" pitchFamily="18" charset="0"/>
              <a:cs typeface="Times New Roman" pitchFamily="18" charset="0"/>
            </a:endParaRPr>
          </a:p>
          <a:p>
            <a:pPr lvl="1" eaLnBrk="1" hangingPunct="1">
              <a:lnSpc>
                <a:spcPct val="80000"/>
              </a:lnSpc>
              <a:defRPr/>
            </a:pPr>
            <a:r>
              <a:rPr lang="en-US" dirty="0">
                <a:latin typeface="Times New Roman" pitchFamily="18" charset="0"/>
                <a:cs typeface="Times New Roman" pitchFamily="18" charset="0"/>
              </a:rPr>
              <a:t> Even a small dose of intranasal cocaine impairs sweating and cutaneous vasodilatation. Perception of thermal discomfort is also decreased.</a:t>
            </a:r>
          </a:p>
          <a:p>
            <a:pPr eaLnBrk="1" hangingPunct="1">
              <a:defRPr/>
            </a:pPr>
            <a:endParaRPr lang="ar-IQ" sz="28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5B0BDC7A-8C93-442C-957A-CE3B3E4765B5}"/>
              </a:ext>
            </a:extLst>
          </p:cNvPr>
          <p:cNvSpPr>
            <a:spLocks noGrp="1" noChangeArrowheads="1"/>
          </p:cNvSpPr>
          <p:nvPr>
            <p:ph type="body" idx="1"/>
          </p:nvPr>
        </p:nvSpPr>
        <p:spPr>
          <a:xfrm>
            <a:off x="0" y="0"/>
            <a:ext cx="9144000" cy="6858000"/>
          </a:xfrm>
        </p:spPr>
        <p:txBody>
          <a:bodyPr/>
          <a:lstStyle/>
          <a:p>
            <a:pPr eaLnBrk="1" hangingPunct="1">
              <a:lnSpc>
                <a:spcPct val="80000"/>
              </a:lnSpc>
              <a:defRPr/>
            </a:pPr>
            <a:r>
              <a:rPr lang="en-US" sz="2800" b="1" dirty="0">
                <a:latin typeface="Times New Roman" pitchFamily="18" charset="0"/>
                <a:cs typeface="Times New Roman" pitchFamily="18" charset="0"/>
              </a:rPr>
              <a:t>Therapeutic uses</a:t>
            </a:r>
            <a:r>
              <a:rPr lang="en-US" sz="2800" dirty="0">
                <a:latin typeface="Times New Roman" pitchFamily="18" charset="0"/>
                <a:cs typeface="Times New Roman" pitchFamily="18" charset="0"/>
              </a:rPr>
              <a:t>:</a:t>
            </a:r>
          </a:p>
          <a:p>
            <a:pPr eaLnBrk="1" hangingPunct="1">
              <a:lnSpc>
                <a:spcPct val="80000"/>
              </a:lnSpc>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1-  Cocaine has a local anesthetic action that represents the only current rationale for the therapeutic use of cocaine.</a:t>
            </a:r>
          </a:p>
          <a:p>
            <a:pPr marL="0" indent="0" eaLnBrk="1" hangingPunct="1">
              <a:lnSpc>
                <a:spcPct val="80000"/>
              </a:lnSpc>
              <a:buFontTx/>
              <a:buNone/>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 2- cocaine is applied topically as a local anesthetic during eye, ear, nose, and throat surgery. </a:t>
            </a:r>
          </a:p>
          <a:p>
            <a:pPr eaLnBrk="1" hangingPunct="1">
              <a:lnSpc>
                <a:spcPct val="80000"/>
              </a:lnSpc>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the local anesthetic action of cocaine is due to a block of voltage-activated sodium channels</a:t>
            </a:r>
          </a:p>
          <a:p>
            <a:pPr eaLnBrk="1" hangingPunct="1">
              <a:lnSpc>
                <a:spcPct val="80000"/>
              </a:lnSpc>
              <a:defRPr/>
            </a:pPr>
            <a:endParaRPr lang="en-US" sz="2800" dirty="0">
              <a:latin typeface="Times New Roman" pitchFamily="18" charset="0"/>
              <a:cs typeface="Times New Roman" pitchFamily="18" charset="0"/>
            </a:endParaRPr>
          </a:p>
          <a:p>
            <a:pPr eaLnBrk="1" hangingPunct="1">
              <a:lnSpc>
                <a:spcPct val="80000"/>
              </a:lnSpc>
              <a:defRPr/>
            </a:pPr>
            <a:r>
              <a:rPr lang="en-US" sz="2800" dirty="0">
                <a:solidFill>
                  <a:srgbClr val="FF0000"/>
                </a:solidFill>
                <a:latin typeface="Times New Roman" pitchFamily="18" charset="0"/>
                <a:cs typeface="Times New Roman" pitchFamily="18" charset="0"/>
              </a:rPr>
              <a:t>Cocaine has interaction with potassium channels may explain the ability of cocaine to cause cardiac arrhythmias. </a:t>
            </a:r>
          </a:p>
          <a:p>
            <a:pPr eaLnBrk="1" hangingPunct="1">
              <a:lnSpc>
                <a:spcPct val="80000"/>
              </a:lnSpc>
              <a:buFontTx/>
              <a:buNone/>
              <a:defRPr/>
            </a:pPr>
            <a:r>
              <a:rPr lang="en-US" sz="2800" dirty="0">
                <a:solidFill>
                  <a:srgbClr val="FF0000"/>
                </a:solidFill>
                <a:latin typeface="Times New Roman" pitchFamily="18" charset="0"/>
                <a:cs typeface="Times New Roman" pitchFamily="18" charset="0"/>
              </a:rPr>
              <a:t>    Cocaine is the only local anesthetic that causes vasoconstriction. </a:t>
            </a:r>
            <a:r>
              <a:rPr lang="en-US" sz="2800" dirty="0">
                <a:latin typeface="Times New Roman" pitchFamily="18" charset="0"/>
                <a:cs typeface="Times New Roman" pitchFamily="18" charset="0"/>
              </a:rPr>
              <a:t>This effect is responsible for the necrosis and perforation of the nasal septum seen in association with chronic inhalation of cocaine powder.]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005DE79C-B11F-41A3-8289-F631E3EDFEB8}"/>
              </a:ext>
            </a:extLst>
          </p:cNvPr>
          <p:cNvSpPr>
            <a:spLocks noGrp="1"/>
          </p:cNvSpPr>
          <p:nvPr>
            <p:ph idx="1"/>
          </p:nvPr>
        </p:nvSpPr>
        <p:spPr>
          <a:xfrm>
            <a:off x="0" y="0"/>
            <a:ext cx="9144000" cy="6858000"/>
          </a:xfrm>
        </p:spPr>
        <p:txBody>
          <a:bodyPr/>
          <a:lstStyle/>
          <a:p>
            <a:pPr eaLnBrk="1" hangingPunct="1">
              <a:lnSpc>
                <a:spcPct val="80000"/>
              </a:lnSpc>
            </a:pPr>
            <a:r>
              <a:rPr lang="en-US" altLang="en-US" sz="2400" b="1">
                <a:latin typeface="Times New Roman" panose="02020603050405020304" pitchFamily="18" charset="0"/>
                <a:cs typeface="Times New Roman" panose="02020603050405020304" pitchFamily="18" charset="0"/>
              </a:rPr>
              <a:t>Pharmacokinetics</a:t>
            </a:r>
            <a:r>
              <a:rPr lang="en-US" altLang="en-US" sz="2400">
                <a:latin typeface="Times New Roman" panose="02020603050405020304" pitchFamily="18" charset="0"/>
                <a:cs typeface="Times New Roman" panose="02020603050405020304" pitchFamily="18" charset="0"/>
              </a:rPr>
              <a:t>: Cocaine is often self-administered by chewing, intranasal snorting, smoking, or intravenous (IV) injection.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The peak effect occurs at 15 to 20 minutes after intranasal intake of cocaine powder, and the high disappears in 1 to 1.5 hours.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Rapid but short-lived effects are achieved following IV injection of cocaine or by smoking the freebase form of the drug.</a:t>
            </a:r>
          </a:p>
          <a:p>
            <a:pPr eaLnBrk="1" hangingPunct="1">
              <a:lnSpc>
                <a:spcPct val="80000"/>
              </a:lnSpc>
              <a:buFontTx/>
              <a:buNone/>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 Because the onset of action is most rapid, the potential for overdosage and dependence is greatest with IV injection and crack smoking.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Cocaine is rapidly de-esterified and demethylated to benzoylecgonine, which is excreted in the urine.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Detection of this substance in the urine identifies a user.</a:t>
            </a:r>
          </a:p>
          <a:p>
            <a:pPr eaLnBrk="1" hangingPunct="1"/>
            <a:endParaRPr lang="ar-IQ" alt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25ABE90B-AE59-4208-912E-2F754059A2E2}"/>
              </a:ext>
            </a:extLst>
          </p:cNvPr>
          <p:cNvSpPr>
            <a:spLocks noGrp="1" noChangeArrowheads="1"/>
          </p:cNvSpPr>
          <p:nvPr>
            <p:ph type="body" idx="1"/>
          </p:nvPr>
        </p:nvSpPr>
        <p:spPr>
          <a:xfrm>
            <a:off x="0" y="0"/>
            <a:ext cx="9144000" cy="6858000"/>
          </a:xfrm>
        </p:spPr>
        <p:txBody>
          <a:bodyPr/>
          <a:lstStyle/>
          <a:p>
            <a:pPr eaLnBrk="1" hangingPunct="1">
              <a:lnSpc>
                <a:spcPct val="80000"/>
              </a:lnSpc>
              <a:defRPr/>
            </a:pPr>
            <a:r>
              <a:rPr lang="en-US" sz="2800" b="1" dirty="0">
                <a:latin typeface="Times New Roman" pitchFamily="18" charset="0"/>
                <a:cs typeface="Times New Roman" pitchFamily="18" charset="0"/>
              </a:rPr>
              <a:t>Adverse effects:</a:t>
            </a:r>
            <a:endParaRPr lang="en-US" sz="2800" dirty="0">
              <a:latin typeface="Times New Roman" pitchFamily="18" charset="0"/>
              <a:cs typeface="Times New Roman" pitchFamily="18" charset="0"/>
            </a:endParaRPr>
          </a:p>
          <a:p>
            <a:pPr lvl="1" eaLnBrk="1" hangingPunct="1">
              <a:lnSpc>
                <a:spcPct val="80000"/>
              </a:lnSpc>
              <a:defRPr/>
            </a:pPr>
            <a:r>
              <a:rPr lang="en-US" b="1" dirty="0">
                <a:latin typeface="Times New Roman" pitchFamily="18" charset="0"/>
                <a:cs typeface="Times New Roman" pitchFamily="18" charset="0"/>
              </a:rPr>
              <a:t>Anxiety</a:t>
            </a:r>
            <a:r>
              <a:rPr lang="en-US" dirty="0">
                <a:latin typeface="Times New Roman" pitchFamily="18" charset="0"/>
                <a:cs typeface="Times New Roman" pitchFamily="18" charset="0"/>
              </a:rPr>
              <a:t>: The toxic response to acute cocaine ingestion can precipitate an anxiety reaction that includes hypertension, tachycardia, sweating, and paranoia. </a:t>
            </a:r>
          </a:p>
          <a:p>
            <a:pPr lvl="1" eaLnBrk="1" hangingPunct="1">
              <a:lnSpc>
                <a:spcPct val="80000"/>
              </a:lnSpc>
              <a:defRPr/>
            </a:pPr>
            <a:endParaRPr lang="en-US" dirty="0">
              <a:latin typeface="Times New Roman" pitchFamily="18" charset="0"/>
              <a:cs typeface="Times New Roman" pitchFamily="18" charset="0"/>
            </a:endParaRPr>
          </a:p>
          <a:p>
            <a:pPr lvl="1" eaLnBrk="1" hangingPunct="1">
              <a:lnSpc>
                <a:spcPct val="80000"/>
              </a:lnSpc>
              <a:defRPr/>
            </a:pPr>
            <a:r>
              <a:rPr lang="en-US" dirty="0">
                <a:latin typeface="Times New Roman" pitchFamily="18" charset="0"/>
                <a:cs typeface="Times New Roman" pitchFamily="18" charset="0"/>
              </a:rPr>
              <a:t>Because of the irritability, many users take cocaine with alcohol. </a:t>
            </a:r>
          </a:p>
          <a:p>
            <a:pPr lvl="1" eaLnBrk="1" hangingPunct="1">
              <a:lnSpc>
                <a:spcPct val="80000"/>
              </a:lnSpc>
              <a:defRPr/>
            </a:pPr>
            <a:r>
              <a:rPr lang="en-US" dirty="0">
                <a:latin typeface="Times New Roman" pitchFamily="18" charset="0"/>
                <a:cs typeface="Times New Roman" pitchFamily="18" charset="0"/>
              </a:rPr>
              <a:t>A product of cocaine metabolites and ethanol is </a:t>
            </a:r>
            <a:r>
              <a:rPr lang="en-US" dirty="0" err="1">
                <a:latin typeface="Times New Roman" pitchFamily="18" charset="0"/>
                <a:cs typeface="Times New Roman" pitchFamily="18" charset="0"/>
              </a:rPr>
              <a:t>cocaethylene</a:t>
            </a:r>
            <a:r>
              <a:rPr lang="en-US" dirty="0">
                <a:latin typeface="Times New Roman" pitchFamily="18" charset="0"/>
                <a:cs typeface="Times New Roman" pitchFamily="18" charset="0"/>
              </a:rPr>
              <a:t>, which is also psychoactive and believed to contribute to cardiotoxicity.</a:t>
            </a:r>
          </a:p>
          <a:p>
            <a:pPr lvl="1" eaLnBrk="1" hangingPunct="1">
              <a:lnSpc>
                <a:spcPct val="80000"/>
              </a:lnSpc>
              <a:buFontTx/>
              <a:buNone/>
              <a:defRPr/>
            </a:pPr>
            <a:endParaRPr lang="en-US" dirty="0">
              <a:latin typeface="Times New Roman" pitchFamily="18" charset="0"/>
              <a:cs typeface="Times New Roman" pitchFamily="18" charset="0"/>
            </a:endParaRPr>
          </a:p>
          <a:p>
            <a:pPr lvl="1" eaLnBrk="1" hangingPunct="1">
              <a:lnSpc>
                <a:spcPct val="80000"/>
              </a:lnSpc>
              <a:defRPr/>
            </a:pPr>
            <a:r>
              <a:rPr lang="en-US" b="1" dirty="0">
                <a:latin typeface="Times New Roman" pitchFamily="18" charset="0"/>
                <a:cs typeface="Times New Roman" pitchFamily="18" charset="0"/>
              </a:rPr>
              <a:t>Depression</a:t>
            </a:r>
            <a:r>
              <a:rPr lang="en-US" dirty="0">
                <a:latin typeface="Times New Roman" pitchFamily="18" charset="0"/>
                <a:cs typeface="Times New Roman" pitchFamily="18" charset="0"/>
              </a:rPr>
              <a:t>: Like all stimulant drugs, cocaine stimulation of the CNS is followed by a period of mental depression.</a:t>
            </a:r>
          </a:p>
          <a:p>
            <a:pPr lvl="1" eaLnBrk="1" hangingPunct="1">
              <a:lnSpc>
                <a:spcPct val="80000"/>
              </a:lnSpc>
              <a:defRPr/>
            </a:pPr>
            <a:endParaRPr lang="en-US" dirty="0">
              <a:latin typeface="Times New Roman" pitchFamily="18" charset="0"/>
              <a:cs typeface="Times New Roman" pitchFamily="18" charset="0"/>
            </a:endParaRPr>
          </a:p>
          <a:p>
            <a:pPr lvl="1" eaLnBrk="1" hangingPunct="1">
              <a:lnSpc>
                <a:spcPct val="80000"/>
              </a:lnSpc>
              <a:defRPr/>
            </a:pPr>
            <a:r>
              <a:rPr lang="en-US" dirty="0">
                <a:latin typeface="Times New Roman" pitchFamily="18" charset="0"/>
                <a:cs typeface="Times New Roman" pitchFamily="18" charset="0"/>
              </a:rPr>
              <a:t> Addicts withdrawing from cocaine exhibit physical and emotional depression as well as agitation. </a:t>
            </a:r>
          </a:p>
          <a:p>
            <a:pPr marL="457200" lvl="1" indent="0" eaLnBrk="1" hangingPunct="1">
              <a:lnSpc>
                <a:spcPct val="80000"/>
              </a:lnSpc>
              <a:buFontTx/>
              <a:buNone/>
              <a:defRPr/>
            </a:pPr>
            <a:r>
              <a:rPr lang="en-US" dirty="0">
                <a:latin typeface="Times New Roman" pitchFamily="18" charset="0"/>
                <a:cs typeface="Times New Roman" pitchFamily="18" charset="0"/>
              </a:rPr>
              <a:t>The latter symptom can be treated with benzodiazepines or </a:t>
            </a:r>
            <a:r>
              <a:rPr lang="en-US" dirty="0" err="1">
                <a:latin typeface="Times New Roman" pitchFamily="18" charset="0"/>
                <a:cs typeface="Times New Roman" pitchFamily="18" charset="0"/>
              </a:rPr>
              <a:t>phenothiazines</a:t>
            </a:r>
            <a:r>
              <a:rPr lang="en-US" dirty="0">
                <a:latin typeface="Times New Roman" pitchFamily="18" charset="0"/>
                <a:cs typeface="Times New Roman" pitchFamily="18" charset="0"/>
              </a:rPr>
              <a:t>.</a:t>
            </a:r>
          </a:p>
          <a:p>
            <a:pPr lvl="1" eaLnBrk="1" hangingPunct="1">
              <a:lnSpc>
                <a:spcPct val="80000"/>
              </a:lnSpc>
              <a:buFontTx/>
              <a:buNone/>
              <a:defRPr/>
            </a:pPr>
            <a:endParaRPr lang="en-US"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E9C35B81-8197-49BE-B84C-DAD8364413A0}"/>
              </a:ext>
            </a:extLst>
          </p:cNvPr>
          <p:cNvSpPr>
            <a:spLocks noGrp="1"/>
          </p:cNvSpPr>
          <p:nvPr>
            <p:ph idx="1"/>
          </p:nvPr>
        </p:nvSpPr>
        <p:spPr>
          <a:xfrm>
            <a:off x="214313" y="0"/>
            <a:ext cx="8643937" cy="6572250"/>
          </a:xfrm>
        </p:spPr>
        <p:txBody>
          <a:bodyPr/>
          <a:lstStyle/>
          <a:p>
            <a:pPr eaLnBrk="1" hangingPunct="1">
              <a:defRPr/>
            </a:pPr>
            <a:r>
              <a:rPr lang="en-US" sz="2800" b="1" dirty="0">
                <a:latin typeface="Times New Roman" pitchFamily="18" charset="0"/>
                <a:cs typeface="Times New Roman" pitchFamily="18" charset="0"/>
              </a:rPr>
              <a:t>Toxic effects:</a:t>
            </a:r>
            <a:r>
              <a:rPr lang="en-US" sz="2800" dirty="0">
                <a:latin typeface="Times New Roman" pitchFamily="18" charset="0"/>
                <a:cs typeface="Times New Roman" pitchFamily="18" charset="0"/>
              </a:rPr>
              <a:t> Cocaine can induce seizures as well as fatal cardiac arrhythmias. </a:t>
            </a:r>
          </a:p>
          <a:p>
            <a:pPr eaLnBrk="1" hangingPunct="1">
              <a:defRPr/>
            </a:pPr>
            <a:endParaRPr lang="en-US" sz="2800" dirty="0">
              <a:latin typeface="Times New Roman" pitchFamily="18" charset="0"/>
              <a:cs typeface="Times New Roman" pitchFamily="18" charset="0"/>
            </a:endParaRPr>
          </a:p>
          <a:p>
            <a:pPr eaLnBrk="1" hangingPunct="1">
              <a:defRPr/>
            </a:pPr>
            <a:r>
              <a:rPr lang="en-US" sz="2800" dirty="0">
                <a:latin typeface="Times New Roman" pitchFamily="18" charset="0"/>
                <a:cs typeface="Times New Roman" pitchFamily="18" charset="0"/>
              </a:rPr>
              <a:t>Use of IV diazepam and propranolol may be required to control cocaine-induced seizures and cardiac arrhythmias, respectively. </a:t>
            </a:r>
          </a:p>
          <a:p>
            <a:pPr eaLnBrk="1" hangingPunct="1">
              <a:defRPr/>
            </a:pPr>
            <a:endParaRPr lang="en-US" sz="2800" dirty="0">
              <a:latin typeface="Times New Roman" pitchFamily="18" charset="0"/>
              <a:cs typeface="Times New Roman" pitchFamily="18" charset="0"/>
            </a:endParaRPr>
          </a:p>
          <a:p>
            <a:pPr eaLnBrk="1" hangingPunct="1">
              <a:defRPr/>
            </a:pPr>
            <a:r>
              <a:rPr lang="en-US" sz="2800" dirty="0">
                <a:latin typeface="Times New Roman" pitchFamily="18" charset="0"/>
                <a:cs typeface="Times New Roman" pitchFamily="18" charset="0"/>
              </a:rPr>
              <a:t>The incidence of myocardial infarction in cocaine users is unrelated to dose, to duration of use, or to route of administration. </a:t>
            </a:r>
          </a:p>
          <a:p>
            <a:pPr eaLnBrk="1" hangingPunct="1">
              <a:defRPr/>
            </a:pPr>
            <a:endParaRPr lang="en-US" sz="2800" dirty="0">
              <a:latin typeface="Times New Roman" pitchFamily="18" charset="0"/>
              <a:cs typeface="Times New Roman" pitchFamily="18" charset="0"/>
            </a:endParaRPr>
          </a:p>
          <a:p>
            <a:pPr marL="0" indent="0" eaLnBrk="1" hangingPunct="1">
              <a:buFontTx/>
              <a:buNone/>
              <a:defRPr/>
            </a:pPr>
            <a:endParaRPr lang="ar-IQ"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E0E01815-594C-4523-86AD-C371334BD072}"/>
              </a:ext>
            </a:extLst>
          </p:cNvPr>
          <p:cNvSpPr>
            <a:spLocks noGrp="1" noChangeArrowheads="1"/>
          </p:cNvSpPr>
          <p:nvPr>
            <p:ph type="body" idx="1"/>
          </p:nvPr>
        </p:nvSpPr>
        <p:spPr>
          <a:xfrm>
            <a:off x="0" y="0"/>
            <a:ext cx="9144000" cy="6669088"/>
          </a:xfrm>
        </p:spPr>
        <p:txBody>
          <a:bodyPr/>
          <a:lstStyle/>
          <a:p>
            <a:pPr eaLnBrk="1" hangingPunct="1">
              <a:lnSpc>
                <a:spcPct val="90000"/>
              </a:lnSpc>
            </a:pPr>
            <a:r>
              <a:rPr lang="en-US" altLang="en-US" sz="2800" b="1">
                <a:latin typeface="Times New Roman" panose="02020603050405020304" pitchFamily="18" charset="0"/>
                <a:cs typeface="Times New Roman" panose="02020603050405020304" pitchFamily="18" charset="0"/>
              </a:rPr>
              <a:t>E. Amphetamine</a:t>
            </a:r>
            <a:endParaRPr lang="en-US" altLang="en-US" sz="2800">
              <a:latin typeface="Times New Roman" panose="02020603050405020304" pitchFamily="18" charset="0"/>
              <a:cs typeface="Times New Roman" panose="02020603050405020304" pitchFamily="18" charset="0"/>
            </a:endParaRPr>
          </a:p>
          <a:p>
            <a:pPr eaLnBrk="1" hangingPunct="1">
              <a:lnSpc>
                <a:spcPct val="90000"/>
              </a:lnSpc>
            </a:pPr>
            <a:r>
              <a:rPr lang="en-US" altLang="en-US" sz="2800">
                <a:latin typeface="Times New Roman" panose="02020603050405020304" pitchFamily="18" charset="0"/>
                <a:cs typeface="Times New Roman" panose="02020603050405020304" pitchFamily="18" charset="0"/>
              </a:rPr>
              <a:t>Amphetamine is a noncatecholaminergic sympathetic amine that shows neurologic and clinical effects quite similar to those of cocaine.</a:t>
            </a:r>
          </a:p>
          <a:p>
            <a:pPr eaLnBrk="1" hangingPunct="1">
              <a:lnSpc>
                <a:spcPct val="9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90000"/>
              </a:lnSpc>
            </a:pPr>
            <a:r>
              <a:rPr lang="en-US" altLang="en-US" sz="2800">
                <a:latin typeface="Times New Roman" panose="02020603050405020304" pitchFamily="18" charset="0"/>
                <a:cs typeface="Times New Roman" panose="02020603050405020304" pitchFamily="18" charset="0"/>
              </a:rPr>
              <a:t> Dextroamphetamine is the major member of this class of compounds. </a:t>
            </a:r>
          </a:p>
          <a:p>
            <a:pPr eaLnBrk="1" hangingPunct="1">
              <a:lnSpc>
                <a:spcPct val="90000"/>
              </a:lnSpc>
            </a:pPr>
            <a:r>
              <a:rPr lang="en-US" altLang="en-US" sz="2800">
                <a:latin typeface="Times New Roman" panose="02020603050405020304" pitchFamily="18" charset="0"/>
                <a:cs typeface="Times New Roman" panose="02020603050405020304" pitchFamily="18" charset="0"/>
              </a:rPr>
              <a:t>Methamphetamine is a derivative of amphetamine that can be smoked, and it is preferred by many abusers.</a:t>
            </a:r>
          </a:p>
          <a:p>
            <a:pPr eaLnBrk="1" hangingPunct="1">
              <a:lnSpc>
                <a:spcPct val="90000"/>
              </a:lnSpc>
              <a:buFontTx/>
              <a:buNone/>
            </a:pPr>
            <a:endParaRPr lang="en-US" altLang="en-US" sz="2800">
              <a:latin typeface="Times New Roman" panose="02020603050405020304" pitchFamily="18" charset="0"/>
              <a:cs typeface="Times New Roman" panose="02020603050405020304" pitchFamily="18" charset="0"/>
            </a:endParaRPr>
          </a:p>
          <a:p>
            <a:pPr eaLnBrk="1" hangingPunct="1">
              <a:lnSpc>
                <a:spcPct val="90000"/>
              </a:lnSpc>
            </a:pPr>
            <a:r>
              <a:rPr lang="en-US" altLang="en-US" sz="2800" b="1">
                <a:latin typeface="Times New Roman" panose="02020603050405020304" pitchFamily="18" charset="0"/>
                <a:cs typeface="Times New Roman" panose="02020603050405020304" pitchFamily="18" charset="0"/>
              </a:rPr>
              <a:t>Mechanism of action:</a:t>
            </a:r>
            <a:r>
              <a:rPr lang="en-US" altLang="en-US" sz="2800">
                <a:latin typeface="Times New Roman" panose="02020603050405020304" pitchFamily="18" charset="0"/>
                <a:cs typeface="Times New Roman" panose="02020603050405020304" pitchFamily="18" charset="0"/>
              </a:rPr>
              <a:t> As with cocaine, the effects of amphetamine on the CNS and peripheral nervous system are indirect; that is, both depend upon an elevation of the level of catecholamine neurotransmitters in synaptic spaces.</a:t>
            </a:r>
          </a:p>
          <a:p>
            <a:pPr eaLnBrk="1" hangingPunct="1">
              <a:lnSpc>
                <a:spcPct val="90000"/>
              </a:lnSpc>
            </a:pPr>
            <a:endParaRPr lang="en-US"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9BE0485C-AF9C-436C-8D25-B43AF9E71961}"/>
              </a:ext>
            </a:extLst>
          </p:cNvPr>
          <p:cNvSpPr>
            <a:spLocks noGrp="1"/>
          </p:cNvSpPr>
          <p:nvPr>
            <p:ph idx="1"/>
          </p:nvPr>
        </p:nvSpPr>
        <p:spPr>
          <a:xfrm>
            <a:off x="214313" y="214313"/>
            <a:ext cx="8472487" cy="5911850"/>
          </a:xfrm>
        </p:spPr>
        <p:txBody>
          <a:bodyPr/>
          <a:lstStyle/>
          <a:p>
            <a:pPr eaLnBrk="1" hangingPunct="1">
              <a:lnSpc>
                <a:spcPct val="90000"/>
              </a:lnSpc>
            </a:pPr>
            <a:r>
              <a:rPr lang="en-US" altLang="en-US" sz="2800">
                <a:latin typeface="Times New Roman" panose="02020603050405020304" pitchFamily="18" charset="0"/>
                <a:cs typeface="Times New Roman" panose="02020603050405020304" pitchFamily="18" charset="0"/>
              </a:rPr>
              <a:t> Amphetamine, however, achieves this effect by releasing intracellular stores of catecholamines.</a:t>
            </a:r>
          </a:p>
          <a:p>
            <a:pPr eaLnBrk="1" hangingPunct="1">
              <a:lnSpc>
                <a:spcPct val="90000"/>
              </a:lnSpc>
            </a:pPr>
            <a:endParaRPr lang="en-US" altLang="en-US" sz="2800">
              <a:latin typeface="Times New Roman" panose="02020603050405020304" pitchFamily="18" charset="0"/>
              <a:cs typeface="Times New Roman" panose="02020603050405020304" pitchFamily="18" charset="0"/>
            </a:endParaRPr>
          </a:p>
          <a:p>
            <a:pPr eaLnBrk="1" hangingPunct="1">
              <a:lnSpc>
                <a:spcPct val="90000"/>
              </a:lnSpc>
            </a:pPr>
            <a:r>
              <a:rPr lang="en-US" altLang="en-US" sz="2800">
                <a:latin typeface="Times New Roman" panose="02020603050405020304" pitchFamily="18" charset="0"/>
                <a:cs typeface="Times New Roman" panose="02020603050405020304" pitchFamily="18" charset="0"/>
              </a:rPr>
              <a:t> Because amphetamine also inhibits monoamine oxidase (MAO), high levels of catecholamines are readily released into synaptic spaces. </a:t>
            </a:r>
          </a:p>
          <a:p>
            <a:pPr eaLnBrk="1" hangingPunct="1">
              <a:lnSpc>
                <a:spcPct val="90000"/>
              </a:lnSpc>
            </a:pPr>
            <a:endParaRPr lang="en-US" altLang="en-US" sz="2800">
              <a:latin typeface="Times New Roman" panose="02020603050405020304" pitchFamily="18" charset="0"/>
              <a:cs typeface="Times New Roman" panose="02020603050405020304" pitchFamily="18" charset="0"/>
            </a:endParaRPr>
          </a:p>
          <a:p>
            <a:pPr eaLnBrk="1" hangingPunct="1"/>
            <a:endParaRPr lang="ar-IQ"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A8706108-1F79-47FF-A388-5106789D5CFC}"/>
              </a:ext>
            </a:extLst>
          </p:cNvPr>
          <p:cNvSpPr>
            <a:spLocks noGrp="1" noChangeArrowheads="1"/>
          </p:cNvSpPr>
          <p:nvPr>
            <p:ph type="body" idx="1"/>
          </p:nvPr>
        </p:nvSpPr>
        <p:spPr>
          <a:xfrm>
            <a:off x="0" y="0"/>
            <a:ext cx="9144000" cy="6858000"/>
          </a:xfrm>
        </p:spPr>
        <p:txBody>
          <a:bodyPr/>
          <a:lstStyle/>
          <a:p>
            <a:pPr eaLnBrk="1" hangingPunct="1">
              <a:lnSpc>
                <a:spcPct val="80000"/>
              </a:lnSpc>
              <a:defRPr/>
            </a:pPr>
            <a:r>
              <a:rPr lang="en-US" sz="2800" b="1" dirty="0">
                <a:latin typeface="Times New Roman" pitchFamily="18" charset="0"/>
                <a:cs typeface="Times New Roman" pitchFamily="18" charset="0"/>
              </a:rPr>
              <a:t>Actions:</a:t>
            </a:r>
            <a:endParaRPr lang="en-US" sz="2800" dirty="0">
              <a:latin typeface="Times New Roman" pitchFamily="18" charset="0"/>
              <a:cs typeface="Times New Roman" pitchFamily="18" charset="0"/>
            </a:endParaRPr>
          </a:p>
          <a:p>
            <a:pPr lvl="1" eaLnBrk="1" hangingPunct="1">
              <a:lnSpc>
                <a:spcPct val="80000"/>
              </a:lnSpc>
              <a:defRPr/>
            </a:pPr>
            <a:r>
              <a:rPr lang="en-US" b="1" dirty="0">
                <a:latin typeface="Times New Roman" pitchFamily="18" charset="0"/>
                <a:cs typeface="Times New Roman" pitchFamily="18" charset="0"/>
              </a:rPr>
              <a:t>1- CNS</a:t>
            </a:r>
            <a:r>
              <a:rPr lang="en-US" dirty="0">
                <a:latin typeface="Times New Roman" pitchFamily="18" charset="0"/>
                <a:cs typeface="Times New Roman" pitchFamily="18" charset="0"/>
              </a:rPr>
              <a:t>: The major behavioral effects of amphetamine result from a combination of its dopamine and norepinephrine release-enhancing properties. </a:t>
            </a:r>
          </a:p>
          <a:p>
            <a:pPr lvl="1" eaLnBrk="1" hangingPunct="1">
              <a:lnSpc>
                <a:spcPct val="80000"/>
              </a:lnSpc>
              <a:defRPr/>
            </a:pPr>
            <a:endParaRPr lang="en-US" dirty="0">
              <a:latin typeface="Times New Roman" pitchFamily="18" charset="0"/>
              <a:cs typeface="Times New Roman" pitchFamily="18" charset="0"/>
            </a:endParaRPr>
          </a:p>
          <a:p>
            <a:pPr lvl="1" eaLnBrk="1" hangingPunct="1">
              <a:lnSpc>
                <a:spcPct val="80000"/>
              </a:lnSpc>
              <a:defRPr/>
            </a:pPr>
            <a:r>
              <a:rPr lang="en-US" dirty="0">
                <a:latin typeface="Times New Roman" pitchFamily="18" charset="0"/>
                <a:cs typeface="Times New Roman" pitchFamily="18" charset="0"/>
              </a:rPr>
              <a:t>Amphetamine stimulates the entire cerebrospinal axis, </a:t>
            </a:r>
            <a:r>
              <a:rPr lang="en-US" dirty="0">
                <a:solidFill>
                  <a:srgbClr val="FF0000"/>
                </a:solidFill>
                <a:latin typeface="Times New Roman" pitchFamily="18" charset="0"/>
                <a:cs typeface="Times New Roman" pitchFamily="18" charset="0"/>
              </a:rPr>
              <a:t>cortex, brainstem, and medulla</a:t>
            </a:r>
            <a:r>
              <a:rPr lang="en-US" dirty="0">
                <a:latin typeface="Times New Roman" pitchFamily="18" charset="0"/>
                <a:cs typeface="Times New Roman" pitchFamily="18" charset="0"/>
              </a:rPr>
              <a:t>. This leads to increased </a:t>
            </a:r>
          </a:p>
          <a:p>
            <a:pPr lvl="1" eaLnBrk="1" hangingPunct="1">
              <a:lnSpc>
                <a:spcPct val="80000"/>
              </a:lnSpc>
              <a:defRPr/>
            </a:pPr>
            <a:r>
              <a:rPr lang="en-US" dirty="0">
                <a:latin typeface="Times New Roman" pitchFamily="18" charset="0"/>
                <a:cs typeface="Times New Roman" pitchFamily="18" charset="0"/>
              </a:rPr>
              <a:t>1- </a:t>
            </a:r>
            <a:r>
              <a:rPr lang="en-US" dirty="0">
                <a:solidFill>
                  <a:schemeClr val="accent6">
                    <a:lumMod val="60000"/>
                    <a:lumOff val="40000"/>
                  </a:schemeClr>
                </a:solidFill>
                <a:latin typeface="Times New Roman" pitchFamily="18" charset="0"/>
                <a:cs typeface="Times New Roman" pitchFamily="18" charset="0"/>
              </a:rPr>
              <a:t>alertness</a:t>
            </a:r>
          </a:p>
          <a:p>
            <a:pPr lvl="1" eaLnBrk="1" hangingPunct="1">
              <a:lnSpc>
                <a:spcPct val="80000"/>
              </a:lnSpc>
              <a:defRPr/>
            </a:pPr>
            <a:r>
              <a:rPr lang="en-US" dirty="0">
                <a:solidFill>
                  <a:schemeClr val="accent6">
                    <a:lumMod val="60000"/>
                    <a:lumOff val="40000"/>
                  </a:schemeClr>
                </a:solidFill>
                <a:latin typeface="Times New Roman" pitchFamily="18" charset="0"/>
                <a:cs typeface="Times New Roman" pitchFamily="18" charset="0"/>
              </a:rPr>
              <a:t>2- decreased fatigue</a:t>
            </a:r>
          </a:p>
          <a:p>
            <a:pPr lvl="1" eaLnBrk="1" hangingPunct="1">
              <a:lnSpc>
                <a:spcPct val="80000"/>
              </a:lnSpc>
              <a:defRPr/>
            </a:pPr>
            <a:r>
              <a:rPr lang="en-US" dirty="0">
                <a:solidFill>
                  <a:schemeClr val="accent6">
                    <a:lumMod val="60000"/>
                    <a:lumOff val="40000"/>
                  </a:schemeClr>
                </a:solidFill>
                <a:latin typeface="Times New Roman" pitchFamily="18" charset="0"/>
                <a:cs typeface="Times New Roman" pitchFamily="18" charset="0"/>
              </a:rPr>
              <a:t>3-  depressed appetite and insomnia. </a:t>
            </a:r>
          </a:p>
          <a:p>
            <a:pPr lvl="1" eaLnBrk="1" hangingPunct="1">
              <a:lnSpc>
                <a:spcPct val="80000"/>
              </a:lnSpc>
              <a:defRPr/>
            </a:pPr>
            <a:endParaRPr lang="en-US" dirty="0">
              <a:latin typeface="Times New Roman" pitchFamily="18" charset="0"/>
              <a:cs typeface="Times New Roman" pitchFamily="18" charset="0"/>
            </a:endParaRPr>
          </a:p>
          <a:p>
            <a:pPr lvl="1" eaLnBrk="1" hangingPunct="1">
              <a:lnSpc>
                <a:spcPct val="80000"/>
              </a:lnSpc>
              <a:defRPr/>
            </a:pPr>
            <a:r>
              <a:rPr lang="en-US" dirty="0">
                <a:latin typeface="Times New Roman" pitchFamily="18" charset="0"/>
                <a:cs typeface="Times New Roman" pitchFamily="18" charset="0"/>
              </a:rPr>
              <a:t>These CNS stimulant effects of amphetamine and its derivatives have led to their use in therapy for hyperactivity in children, narcolepsy, and for appetite control.</a:t>
            </a:r>
          </a:p>
          <a:p>
            <a:pPr lvl="1" eaLnBrk="1" hangingPunct="1">
              <a:lnSpc>
                <a:spcPct val="80000"/>
              </a:lnSpc>
              <a:defRPr/>
            </a:pPr>
            <a:r>
              <a:rPr lang="en-US" dirty="0">
                <a:latin typeface="Times New Roman" pitchFamily="18" charset="0"/>
                <a:cs typeface="Times New Roman" pitchFamily="18" charset="0"/>
              </a:rPr>
              <a:t> At high doses, psychosis and convulsions can result.</a:t>
            </a:r>
          </a:p>
          <a:p>
            <a:pPr eaLnBrk="1" hangingPunct="1">
              <a:lnSpc>
                <a:spcPct val="80000"/>
              </a:lnSpc>
              <a:defRPr/>
            </a:pPr>
            <a:endParaRPr lang="en-US" sz="2800" dirty="0">
              <a:solidFill>
                <a:schemeClr val="bg1">
                  <a:lumMod val="50000"/>
                </a:schemeClr>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F1DABCCE-EC81-4319-B0FE-C717A2D496B2}"/>
              </a:ext>
            </a:extLst>
          </p:cNvPr>
          <p:cNvSpPr>
            <a:spLocks noGrp="1"/>
          </p:cNvSpPr>
          <p:nvPr>
            <p:ph idx="1"/>
          </p:nvPr>
        </p:nvSpPr>
        <p:spPr>
          <a:xfrm>
            <a:off x="142875" y="571500"/>
            <a:ext cx="8543925" cy="5554663"/>
          </a:xfrm>
        </p:spPr>
        <p:txBody>
          <a:bodyPr/>
          <a:lstStyle/>
          <a:p>
            <a:pPr lvl="1" eaLnBrk="1" hangingPunct="1">
              <a:lnSpc>
                <a:spcPct val="80000"/>
              </a:lnSpc>
              <a:defRPr/>
            </a:pPr>
            <a:r>
              <a:rPr lang="en-US" b="1" dirty="0">
                <a:latin typeface="Times New Roman" pitchFamily="18" charset="0"/>
                <a:cs typeface="Times New Roman" pitchFamily="18" charset="0"/>
              </a:rPr>
              <a:t>Sympathetic nervous system</a:t>
            </a:r>
            <a:r>
              <a:rPr lang="en-US" dirty="0">
                <a:latin typeface="Times New Roman" pitchFamily="18" charset="0"/>
                <a:cs typeface="Times New Roman" pitchFamily="18" charset="0"/>
              </a:rPr>
              <a:t>: In addition to its marked action on the CNS, amphetamine acts on the adrenergic system, indirectly stimulating the receptors through norepinephrine release.</a:t>
            </a:r>
          </a:p>
          <a:p>
            <a:pPr lvl="1" eaLnBrk="1" hangingPunct="1">
              <a:lnSpc>
                <a:spcPct val="80000"/>
              </a:lnSpc>
              <a:buFontTx/>
              <a:buNone/>
              <a:defRPr/>
            </a:pPr>
            <a:endParaRPr lang="en-US" dirty="0">
              <a:latin typeface="Times New Roman" pitchFamily="18" charset="0"/>
              <a:cs typeface="Times New Roman" pitchFamily="18" charset="0"/>
            </a:endParaRPr>
          </a:p>
          <a:p>
            <a:pPr eaLnBrk="1" hangingPunct="1">
              <a:lnSpc>
                <a:spcPct val="80000"/>
              </a:lnSpc>
              <a:defRPr/>
            </a:pPr>
            <a:r>
              <a:rPr lang="en-US" sz="2800" b="1" dirty="0">
                <a:latin typeface="Times New Roman" pitchFamily="18" charset="0"/>
                <a:cs typeface="Times New Roman" pitchFamily="18" charset="0"/>
              </a:rPr>
              <a:t>Therapeutic uses:</a:t>
            </a:r>
            <a:r>
              <a:rPr lang="en-US" sz="2800" dirty="0">
                <a:latin typeface="Times New Roman" pitchFamily="18" charset="0"/>
                <a:cs typeface="Times New Roman" pitchFamily="18" charset="0"/>
              </a:rPr>
              <a:t> Factors that limit the therapeutic usefulness of amphetamine include </a:t>
            </a:r>
            <a:r>
              <a:rPr lang="en-US" sz="2800" b="1" dirty="0">
                <a:solidFill>
                  <a:srgbClr val="FF0000"/>
                </a:solidFill>
                <a:latin typeface="Times New Roman" pitchFamily="18" charset="0"/>
                <a:cs typeface="Times New Roman" pitchFamily="18" charset="0"/>
              </a:rPr>
              <a:t>psychological and physiological dependence similar to those with cocaine and the development of tolerance to the euphoric and anorectic effects with chronic use.</a:t>
            </a:r>
          </a:p>
          <a:p>
            <a:pPr eaLnBrk="1" hangingPunct="1">
              <a:lnSpc>
                <a:spcPct val="80000"/>
              </a:lnSpc>
              <a:defRPr/>
            </a:pPr>
            <a:endParaRPr lang="en-US" sz="2800" dirty="0">
              <a:latin typeface="Times New Roman" pitchFamily="18" charset="0"/>
              <a:cs typeface="Times New Roman" pitchFamily="18" charset="0"/>
            </a:endParaRPr>
          </a:p>
          <a:p>
            <a:pPr marL="0" indent="0" eaLnBrk="1" hangingPunct="1">
              <a:buFontTx/>
              <a:buNone/>
              <a:defRPr/>
            </a:pPr>
            <a:endParaRPr lang="ar-IQ"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43" name="Group 47">
            <a:extLst>
              <a:ext uri="{FF2B5EF4-FFF2-40B4-BE49-F238E27FC236}">
                <a16:creationId xmlns:a16="http://schemas.microsoft.com/office/drawing/2014/main" id="{32AE164D-F0DC-49E4-9113-08D866E82B97}"/>
              </a:ext>
            </a:extLst>
          </p:cNvPr>
          <p:cNvGraphicFramePr>
            <a:graphicFrameLocks noGrp="1"/>
          </p:cNvGraphicFramePr>
          <p:nvPr>
            <p:ph idx="1"/>
          </p:nvPr>
        </p:nvGraphicFramePr>
        <p:xfrm>
          <a:off x="179388" y="549275"/>
          <a:ext cx="8507412" cy="6637338"/>
        </p:xfrm>
        <a:graphic>
          <a:graphicData uri="http://schemas.openxmlformats.org/drawingml/2006/table">
            <a:tbl>
              <a:tblPr/>
              <a:tblGrid>
                <a:gridCol w="4178298">
                  <a:extLst>
                    <a:ext uri="{9D8B030D-6E8A-4147-A177-3AD203B41FA5}">
                      <a16:colId xmlns:a16="http://schemas.microsoft.com/office/drawing/2014/main" val="20000"/>
                    </a:ext>
                  </a:extLst>
                </a:gridCol>
                <a:gridCol w="4329114">
                  <a:extLst>
                    <a:ext uri="{9D8B030D-6E8A-4147-A177-3AD203B41FA5}">
                      <a16:colId xmlns:a16="http://schemas.microsoft.com/office/drawing/2014/main" val="20001"/>
                    </a:ext>
                  </a:extLst>
                </a:gridCol>
              </a:tblGrid>
              <a:tr h="9448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Arial" pitchFamily="34" charset="0"/>
                          <a:cs typeface="Arial" pitchFamily="34" charset="0"/>
                        </a:rPr>
                        <a:t>PSYCHMOTOR STIMULANT</a:t>
                      </a:r>
                      <a:r>
                        <a:rPr kumimoji="0" lang="en-US" sz="2800" b="0" i="0" u="none" strike="noStrike" cap="none" normalizeH="0" baseline="0" dirty="0">
                          <a:ln>
                            <a:noFill/>
                          </a:ln>
                          <a:solidFill>
                            <a:schemeClr val="tx1"/>
                          </a:solidFill>
                          <a:effectLst/>
                          <a:latin typeface="Arial" pitchFamily="34" charset="0"/>
                          <a:cs typeface="Arial" pitchFamily="34" charset="0"/>
                        </a:rPr>
                        <a:t> </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Arial" pitchFamily="34" charset="0"/>
                          <a:cs typeface="Arial" pitchFamily="34" charset="0"/>
                        </a:rPr>
                        <a:t>HALLUCINOGEN</a:t>
                      </a:r>
                      <a:r>
                        <a:rPr kumimoji="0" lang="en-US" sz="2800" b="0" i="0" u="none" strike="noStrike" cap="none" normalizeH="0" baseline="0">
                          <a:ln>
                            <a:noFill/>
                          </a:ln>
                          <a:solidFill>
                            <a:schemeClr val="tx1"/>
                          </a:solidFill>
                          <a:effectLst/>
                          <a:latin typeface="Arial" pitchFamily="34" charset="0"/>
                          <a:cs typeface="Arial" pitchFamily="34" charset="0"/>
                        </a:rPr>
                        <a:t> </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92462">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Amphetamine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Armodofinil</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Atomoxetine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Caffeine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Cocaine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Dextroamphetamine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Lisdexamfetamine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MethylPhenidate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Modofinil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Nicotine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Theobromine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 Theophylline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Varenicline</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1-Lysergic acid diethylamide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2- Phencyclidine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pitchFamily="34" charset="0"/>
                          <a:cs typeface="Arial" pitchFamily="34" charset="0"/>
                        </a:rPr>
                        <a:t>3- tetrahydrocannabinol</a:t>
                      </a:r>
                      <a:r>
                        <a:rPr kumimoji="0" lang="en-US" sz="2000" b="0" i="0" u="none" strike="noStrike" cap="none" normalizeH="0" baseline="0">
                          <a:ln>
                            <a:noFill/>
                          </a:ln>
                          <a:solidFill>
                            <a:schemeClr val="tx1"/>
                          </a:solidFill>
                          <a:effectLst/>
                          <a:latin typeface="Arial" pitchFamily="34" charset="0"/>
                          <a:cs typeface="Arial" pitchFamily="34" charset="0"/>
                        </a:rPr>
                        <a:t> </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176ADDEA-673C-4C30-958A-A56682FC85B7}"/>
              </a:ext>
            </a:extLst>
          </p:cNvPr>
          <p:cNvSpPr>
            <a:spLocks noGrp="1" noChangeArrowheads="1"/>
          </p:cNvSpPr>
          <p:nvPr>
            <p:ph type="body" idx="1"/>
          </p:nvPr>
        </p:nvSpPr>
        <p:spPr>
          <a:xfrm>
            <a:off x="0" y="0"/>
            <a:ext cx="9144000" cy="6858000"/>
          </a:xfrm>
        </p:spPr>
        <p:txBody>
          <a:bodyPr/>
          <a:lstStyle/>
          <a:p>
            <a:pPr eaLnBrk="1" hangingPunct="1">
              <a:lnSpc>
                <a:spcPct val="80000"/>
              </a:lnSpc>
              <a:defRPr/>
            </a:pPr>
            <a:r>
              <a:rPr lang="en-US" sz="2400" b="1" dirty="0">
                <a:latin typeface="Times New Roman" pitchFamily="18" charset="0"/>
                <a:cs typeface="Times New Roman" pitchFamily="18" charset="0"/>
              </a:rPr>
              <a:t>Attention deficit hyperactivity disorder (ADHD):</a:t>
            </a:r>
            <a:r>
              <a:rPr lang="en-US" sz="2400" dirty="0">
                <a:latin typeface="Times New Roman" pitchFamily="18" charset="0"/>
                <a:cs typeface="Times New Roman" pitchFamily="18" charset="0"/>
              </a:rPr>
              <a:t> Some young children are hyperkinetic and lack the ability to be involved in any one activity for longer than a few minutes. </a:t>
            </a:r>
          </a:p>
          <a:p>
            <a:pPr eaLnBrk="1" hangingPunct="1">
              <a:lnSpc>
                <a:spcPct val="80000"/>
              </a:lnSpc>
              <a:defRPr/>
            </a:pPr>
            <a:endParaRPr lang="en-US" sz="2400" dirty="0">
              <a:latin typeface="Times New Roman" pitchFamily="18" charset="0"/>
              <a:cs typeface="Times New Roman" pitchFamily="18" charset="0"/>
            </a:endParaRPr>
          </a:p>
          <a:p>
            <a:pPr eaLnBrk="1" hangingPunct="1">
              <a:lnSpc>
                <a:spcPct val="80000"/>
              </a:lnSpc>
              <a:defRPr/>
            </a:pPr>
            <a:r>
              <a:rPr lang="en-US" sz="2400" dirty="0" err="1">
                <a:solidFill>
                  <a:srgbClr val="FF0000"/>
                </a:solidFill>
                <a:latin typeface="Times New Roman" pitchFamily="18" charset="0"/>
                <a:cs typeface="Times New Roman" pitchFamily="18" charset="0"/>
              </a:rPr>
              <a:t>Dextroamphetamine</a:t>
            </a:r>
            <a:r>
              <a:rPr lang="en-US" sz="2400" dirty="0">
                <a:solidFill>
                  <a:srgbClr val="FF0000"/>
                </a:solidFill>
                <a:latin typeface="Times New Roman" pitchFamily="18" charset="0"/>
                <a:cs typeface="Times New Roman" pitchFamily="18" charset="0"/>
              </a:rPr>
              <a:t> and the amphetamine derivative methylphenidate are able to improve attention and to alleviate many of the behavioral problems associated with this syndrome, and to reduce the hyperkinesia that such children demonstrate.</a:t>
            </a:r>
          </a:p>
          <a:p>
            <a:pPr eaLnBrk="1" hangingPunct="1">
              <a:lnSpc>
                <a:spcPct val="80000"/>
              </a:lnSpc>
              <a:defRPr/>
            </a:pPr>
            <a:endParaRPr lang="en-US" sz="2400" dirty="0">
              <a:solidFill>
                <a:srgbClr val="FF0000"/>
              </a:solidFill>
              <a:latin typeface="Times New Roman" pitchFamily="18" charset="0"/>
              <a:cs typeface="Times New Roman" pitchFamily="18" charset="0"/>
            </a:endParaRPr>
          </a:p>
          <a:p>
            <a:pPr eaLnBrk="1" hangingPunct="1">
              <a:lnSpc>
                <a:spcPct val="80000"/>
              </a:lnSpc>
              <a:defRPr/>
            </a:pPr>
            <a:r>
              <a:rPr lang="en-US" sz="2400" dirty="0">
                <a:solidFill>
                  <a:schemeClr val="bg1">
                    <a:lumMod val="50000"/>
                  </a:schemeClr>
                </a:solidFill>
                <a:latin typeface="Times New Roman" pitchFamily="18" charset="0"/>
                <a:cs typeface="Times New Roman" pitchFamily="18" charset="0"/>
              </a:rPr>
              <a:t> </a:t>
            </a:r>
            <a:r>
              <a:rPr lang="en-US" sz="2400" dirty="0" err="1">
                <a:solidFill>
                  <a:schemeClr val="bg1">
                    <a:lumMod val="50000"/>
                  </a:schemeClr>
                </a:solidFill>
                <a:latin typeface="Times New Roman" pitchFamily="18" charset="0"/>
                <a:cs typeface="Times New Roman" pitchFamily="18" charset="0"/>
              </a:rPr>
              <a:t>Lisdexamfetamine</a:t>
            </a:r>
            <a:r>
              <a:rPr lang="en-US" sz="2400" dirty="0">
                <a:solidFill>
                  <a:schemeClr val="bg1">
                    <a:lumMod val="50000"/>
                  </a:schemeClr>
                </a:solidFill>
                <a:latin typeface="Times New Roman" pitchFamily="18" charset="0"/>
                <a:cs typeface="Times New Roman" pitchFamily="18" charset="0"/>
              </a:rPr>
              <a:t> is a prodrug that is converted to the active component </a:t>
            </a:r>
            <a:r>
              <a:rPr lang="en-US" sz="2400" dirty="0" err="1">
                <a:solidFill>
                  <a:schemeClr val="bg1">
                    <a:lumMod val="50000"/>
                  </a:schemeClr>
                </a:solidFill>
                <a:latin typeface="Times New Roman" pitchFamily="18" charset="0"/>
                <a:cs typeface="Times New Roman" pitchFamily="18" charset="0"/>
              </a:rPr>
              <a:t>dextroamphetamine</a:t>
            </a:r>
            <a:r>
              <a:rPr lang="en-US" sz="2400" dirty="0">
                <a:solidFill>
                  <a:schemeClr val="bg1">
                    <a:lumMod val="50000"/>
                  </a:schemeClr>
                </a:solidFill>
                <a:latin typeface="Times New Roman" pitchFamily="18" charset="0"/>
                <a:cs typeface="Times New Roman" pitchFamily="18" charset="0"/>
              </a:rPr>
              <a:t> after gastrointestinal absorption and metabolism. </a:t>
            </a:r>
          </a:p>
          <a:p>
            <a:pPr eaLnBrk="1" hangingPunct="1">
              <a:lnSpc>
                <a:spcPct val="80000"/>
              </a:lnSpc>
              <a:defRPr/>
            </a:pPr>
            <a:endParaRPr lang="en-US" sz="2400" dirty="0">
              <a:solidFill>
                <a:schemeClr val="bg1">
                  <a:lumMod val="50000"/>
                </a:schemeClr>
              </a:solidFill>
              <a:latin typeface="Times New Roman" pitchFamily="18" charset="0"/>
              <a:cs typeface="Times New Roman" pitchFamily="18" charset="0"/>
            </a:endParaRPr>
          </a:p>
          <a:p>
            <a:pPr eaLnBrk="1" hangingPunct="1">
              <a:lnSpc>
                <a:spcPct val="80000"/>
              </a:lnSpc>
              <a:defRPr/>
            </a:pPr>
            <a:r>
              <a:rPr lang="en-US" sz="2400" dirty="0">
                <a:solidFill>
                  <a:schemeClr val="bg1">
                    <a:lumMod val="50000"/>
                  </a:schemeClr>
                </a:solidFill>
                <a:latin typeface="Times New Roman" pitchFamily="18" charset="0"/>
                <a:cs typeface="Times New Roman" pitchFamily="18" charset="0"/>
              </a:rPr>
              <a:t>The drug prolongs the patient's span of attention allowing better function in a school atmosphere.</a:t>
            </a:r>
          </a:p>
          <a:p>
            <a:pPr eaLnBrk="1" hangingPunct="1">
              <a:lnSpc>
                <a:spcPct val="80000"/>
              </a:lnSpc>
              <a:defRPr/>
            </a:pPr>
            <a:r>
              <a:rPr lang="en-US" sz="2400" dirty="0">
                <a:latin typeface="Times New Roman" pitchFamily="18" charset="0"/>
                <a:cs typeface="Times New Roman" pitchFamily="18" charset="0"/>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A78342F2-51B5-4A4A-A326-214A5728F1A4}"/>
              </a:ext>
            </a:extLst>
          </p:cNvPr>
          <p:cNvSpPr>
            <a:spLocks noGrp="1"/>
          </p:cNvSpPr>
          <p:nvPr>
            <p:ph idx="1"/>
          </p:nvPr>
        </p:nvSpPr>
        <p:spPr>
          <a:xfrm>
            <a:off x="285750" y="285750"/>
            <a:ext cx="8534400" cy="6096000"/>
          </a:xfrm>
        </p:spPr>
        <p:txBody>
          <a:bodyPr/>
          <a:lstStyle/>
          <a:p>
            <a:pPr eaLnBrk="1" hangingPunct="1">
              <a:defRPr/>
            </a:pPr>
            <a:r>
              <a:rPr lang="en-US" sz="2800" dirty="0">
                <a:latin typeface="Times New Roman" pitchFamily="18" charset="0"/>
                <a:cs typeface="Times New Roman" pitchFamily="18" charset="0"/>
              </a:rPr>
              <a:t> </a:t>
            </a:r>
            <a:r>
              <a:rPr lang="en-US" sz="2800" dirty="0">
                <a:solidFill>
                  <a:srgbClr val="FF0000"/>
                </a:solidFill>
                <a:latin typeface="Times New Roman" pitchFamily="18" charset="0"/>
                <a:cs typeface="Times New Roman" pitchFamily="18" charset="0"/>
              </a:rPr>
              <a:t>Atomoxetine is a </a:t>
            </a:r>
            <a:r>
              <a:rPr lang="en-US" sz="2800" dirty="0" err="1">
                <a:solidFill>
                  <a:srgbClr val="FF0000"/>
                </a:solidFill>
                <a:latin typeface="Times New Roman" pitchFamily="18" charset="0"/>
                <a:cs typeface="Times New Roman" pitchFamily="18" charset="0"/>
              </a:rPr>
              <a:t>nonstimulant</a:t>
            </a:r>
            <a:r>
              <a:rPr lang="en-US" sz="2800" dirty="0">
                <a:solidFill>
                  <a:srgbClr val="FF0000"/>
                </a:solidFill>
                <a:latin typeface="Times New Roman" pitchFamily="18" charset="0"/>
                <a:cs typeface="Times New Roman" pitchFamily="18" charset="0"/>
              </a:rPr>
              <a:t> drug approved for ADHD in children and adults. </a:t>
            </a:r>
          </a:p>
          <a:p>
            <a:pPr eaLnBrk="1" hangingPunct="1">
              <a:defRPr/>
            </a:pPr>
            <a:endParaRPr lang="en-US" sz="2800" dirty="0">
              <a:latin typeface="Times New Roman" pitchFamily="18" charset="0"/>
              <a:cs typeface="Times New Roman" pitchFamily="18" charset="0"/>
            </a:endParaRPr>
          </a:p>
          <a:p>
            <a:pPr eaLnBrk="1" hangingPunct="1">
              <a:defRPr/>
            </a:pPr>
            <a:r>
              <a:rPr lang="en-US" sz="2800" dirty="0">
                <a:solidFill>
                  <a:schemeClr val="accent1">
                    <a:lumMod val="75000"/>
                  </a:schemeClr>
                </a:solidFill>
                <a:latin typeface="Times New Roman" pitchFamily="18" charset="0"/>
                <a:cs typeface="Times New Roman" pitchFamily="18" charset="0"/>
              </a:rPr>
              <a:t> It should not be taken by individuals on MAO inhibitors, and it is not recommended for patients with narrow-angle glaucoma.] </a:t>
            </a:r>
          </a:p>
          <a:p>
            <a:pPr eaLnBrk="1" hangingPunct="1">
              <a:defRPr/>
            </a:pPr>
            <a:endParaRPr lang="en-US" sz="2800" dirty="0">
              <a:latin typeface="Times New Roman" pitchFamily="18" charset="0"/>
              <a:cs typeface="Times New Roman" pitchFamily="18" charset="0"/>
            </a:endParaRPr>
          </a:p>
          <a:p>
            <a:pPr eaLnBrk="1" hangingPunct="1">
              <a:defRPr/>
            </a:pPr>
            <a:r>
              <a:rPr lang="en-US" sz="2800" dirty="0">
                <a:solidFill>
                  <a:schemeClr val="accent3">
                    <a:lumMod val="50000"/>
                  </a:schemeClr>
                </a:solidFill>
                <a:latin typeface="Times New Roman" pitchFamily="18" charset="0"/>
                <a:cs typeface="Times New Roman" pitchFamily="18" charset="0"/>
              </a:rPr>
              <a:t>Unlike methylphenidate which blocks dopamine reuptake, </a:t>
            </a:r>
            <a:r>
              <a:rPr lang="en-US" sz="2800" b="1" dirty="0">
                <a:solidFill>
                  <a:srgbClr val="FF0000"/>
                </a:solidFill>
                <a:latin typeface="Times New Roman" pitchFamily="18" charset="0"/>
                <a:cs typeface="Times New Roman" pitchFamily="18" charset="0"/>
              </a:rPr>
              <a:t>atomoxetine is a norepinephrine reuptake inhibitor. </a:t>
            </a:r>
          </a:p>
          <a:p>
            <a:pPr eaLnBrk="1" hangingPunct="1">
              <a:defRPr/>
            </a:pPr>
            <a:endParaRPr lang="en-US" sz="2800" dirty="0">
              <a:solidFill>
                <a:schemeClr val="accent3">
                  <a:lumMod val="50000"/>
                </a:schemeClr>
              </a:solidFill>
              <a:latin typeface="Times New Roman" pitchFamily="18" charset="0"/>
              <a:cs typeface="Times New Roman" pitchFamily="18" charset="0"/>
            </a:endParaRPr>
          </a:p>
          <a:p>
            <a:pPr eaLnBrk="1" hangingPunct="1">
              <a:defRPr/>
            </a:pPr>
            <a:r>
              <a:rPr lang="en-US" sz="2800" dirty="0">
                <a:latin typeface="Times New Roman" pitchFamily="18" charset="0"/>
                <a:cs typeface="Times New Roman" pitchFamily="18" charset="0"/>
              </a:rPr>
              <a:t>It is not habit forming and is not a controlled substance</a:t>
            </a:r>
            <a:endParaRPr lang="ar-IQ"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10295A61-CB27-410F-8CD5-561502B134A1}"/>
              </a:ext>
            </a:extLst>
          </p:cNvPr>
          <p:cNvSpPr>
            <a:spLocks noGrp="1" noChangeArrowheads="1"/>
          </p:cNvSpPr>
          <p:nvPr>
            <p:ph type="body" idx="1"/>
          </p:nvPr>
        </p:nvSpPr>
        <p:spPr>
          <a:xfrm>
            <a:off x="0" y="0"/>
            <a:ext cx="9144000" cy="6858000"/>
          </a:xfrm>
        </p:spPr>
        <p:txBody>
          <a:bodyPr/>
          <a:lstStyle/>
          <a:p>
            <a:pPr lvl="1" eaLnBrk="1" hangingPunct="1">
              <a:lnSpc>
                <a:spcPct val="80000"/>
              </a:lnSpc>
            </a:pPr>
            <a:r>
              <a:rPr lang="en-US" altLang="en-US" b="1">
                <a:latin typeface="Times New Roman" panose="02020603050405020304" pitchFamily="18" charset="0"/>
                <a:cs typeface="Times New Roman" panose="02020603050405020304" pitchFamily="18" charset="0"/>
              </a:rPr>
              <a:t>Narcolepsy</a:t>
            </a:r>
            <a:r>
              <a:rPr lang="en-US" altLang="en-US">
                <a:latin typeface="Times New Roman" panose="02020603050405020304" pitchFamily="18" charset="0"/>
                <a:cs typeface="Times New Roman" panose="02020603050405020304" pitchFamily="18" charset="0"/>
              </a:rPr>
              <a:t>: </a:t>
            </a:r>
          </a:p>
          <a:p>
            <a:pPr lvl="1" eaLnBrk="1" hangingPunct="1">
              <a:lnSpc>
                <a:spcPct val="80000"/>
              </a:lnSpc>
            </a:pPr>
            <a:r>
              <a:rPr lang="en-US" altLang="en-US">
                <a:latin typeface="Times New Roman" panose="02020603050405020304" pitchFamily="18" charset="0"/>
                <a:cs typeface="Times New Roman" panose="02020603050405020304" pitchFamily="18" charset="0"/>
              </a:rPr>
              <a:t>Narcolepsy is a relatively rare sleep disorder that is characterized by uncontrollable bouts of sleepiness during the day. </a:t>
            </a:r>
          </a:p>
          <a:p>
            <a:pPr lvl="1" eaLnBrk="1" hangingPunct="1">
              <a:lnSpc>
                <a:spcPct val="80000"/>
              </a:lnSpc>
            </a:pPr>
            <a:endParaRPr lang="en-US" altLang="en-US">
              <a:latin typeface="Times New Roman" panose="02020603050405020304" pitchFamily="18" charset="0"/>
              <a:cs typeface="Times New Roman" panose="02020603050405020304" pitchFamily="18" charset="0"/>
            </a:endParaRPr>
          </a:p>
          <a:p>
            <a:pPr lvl="1" eaLnBrk="1" hangingPunct="1">
              <a:lnSpc>
                <a:spcPct val="80000"/>
              </a:lnSpc>
            </a:pPr>
            <a:r>
              <a:rPr lang="en-US" altLang="en-US">
                <a:latin typeface="Times New Roman" panose="02020603050405020304" pitchFamily="18" charset="0"/>
                <a:cs typeface="Times New Roman" panose="02020603050405020304" pitchFamily="18" charset="0"/>
              </a:rPr>
              <a:t>It is sometimes accompanied by </a:t>
            </a:r>
          </a:p>
          <a:p>
            <a:pPr lvl="1" eaLnBrk="1" hangingPunct="1">
              <a:lnSpc>
                <a:spcPct val="80000"/>
              </a:lnSpc>
            </a:pPr>
            <a:r>
              <a:rPr lang="en-US" altLang="en-US">
                <a:latin typeface="Times New Roman" panose="02020603050405020304" pitchFamily="18" charset="0"/>
                <a:cs typeface="Times New Roman" panose="02020603050405020304" pitchFamily="18" charset="0"/>
              </a:rPr>
              <a:t>1- catalepsy</a:t>
            </a:r>
          </a:p>
          <a:p>
            <a:pPr lvl="1" eaLnBrk="1" hangingPunct="1">
              <a:lnSpc>
                <a:spcPct val="80000"/>
              </a:lnSpc>
            </a:pPr>
            <a:r>
              <a:rPr lang="en-US" altLang="en-US">
                <a:latin typeface="Times New Roman" panose="02020603050405020304" pitchFamily="18" charset="0"/>
                <a:cs typeface="Times New Roman" panose="02020603050405020304" pitchFamily="18" charset="0"/>
              </a:rPr>
              <a:t>2- a loss in muscle control</a:t>
            </a:r>
          </a:p>
          <a:p>
            <a:pPr lvl="1" eaLnBrk="1" hangingPunct="1">
              <a:lnSpc>
                <a:spcPct val="80000"/>
              </a:lnSpc>
            </a:pPr>
            <a:r>
              <a:rPr lang="en-US" altLang="en-US">
                <a:latin typeface="Times New Roman" panose="02020603050405020304" pitchFamily="18" charset="0"/>
                <a:cs typeface="Times New Roman" panose="02020603050405020304" pitchFamily="18" charset="0"/>
              </a:rPr>
              <a:t>3-  paralysis brought on by strong emotions, such as laughter.</a:t>
            </a:r>
          </a:p>
          <a:p>
            <a:pPr lvl="1" eaLnBrk="1" hangingPunct="1">
              <a:lnSpc>
                <a:spcPct val="80000"/>
              </a:lnSpc>
            </a:pPr>
            <a:endParaRPr lang="en-US" altLang="en-US">
              <a:latin typeface="Times New Roman" panose="02020603050405020304" pitchFamily="18" charset="0"/>
              <a:cs typeface="Times New Roman" panose="02020603050405020304" pitchFamily="18" charset="0"/>
            </a:endParaRPr>
          </a:p>
          <a:p>
            <a:pPr lvl="1" eaLnBrk="1" hangingPunct="1">
              <a:lnSpc>
                <a:spcPct val="80000"/>
              </a:lnSpc>
            </a:pPr>
            <a:r>
              <a:rPr lang="en-US" altLang="en-US">
                <a:latin typeface="Times New Roman" panose="02020603050405020304" pitchFamily="18" charset="0"/>
                <a:cs typeface="Times New Roman" panose="02020603050405020304" pitchFamily="18" charset="0"/>
              </a:rPr>
              <a:t> However, it is the sleepiness for which the patient is usually treated with drugs such as amphetamine or methylphenidate.</a:t>
            </a:r>
          </a:p>
          <a:p>
            <a:pPr lvl="1" eaLnBrk="1" hangingPunct="1">
              <a:lnSpc>
                <a:spcPct val="80000"/>
              </a:lnSpc>
            </a:pPr>
            <a:endParaRPr lang="en-US" altLang="en-US">
              <a:latin typeface="Times New Roman" panose="02020603050405020304" pitchFamily="18" charset="0"/>
              <a:cs typeface="Times New Roman" panose="02020603050405020304" pitchFamily="18" charset="0"/>
            </a:endParaRPr>
          </a:p>
          <a:p>
            <a:pPr lvl="1" eaLnBrk="1" hangingPunct="1">
              <a:lnSpc>
                <a:spcPct val="80000"/>
              </a:lnSpc>
            </a:pPr>
            <a:endParaRPr lang="en-US"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A6D738-4087-4816-A6BC-205DEF830BD8}"/>
              </a:ext>
            </a:extLst>
          </p:cNvPr>
          <p:cNvSpPr>
            <a:spLocks noGrp="1"/>
          </p:cNvSpPr>
          <p:nvPr>
            <p:ph idx="1"/>
          </p:nvPr>
        </p:nvSpPr>
        <p:spPr>
          <a:xfrm>
            <a:off x="457200" y="404813"/>
            <a:ext cx="8229600" cy="5721350"/>
          </a:xfrm>
        </p:spPr>
        <p:txBody>
          <a:bodyPr/>
          <a:lstStyle/>
          <a:p>
            <a:pPr>
              <a:defRPr/>
            </a:pPr>
            <a:r>
              <a:rPr lang="en-US" b="1" dirty="0">
                <a:solidFill>
                  <a:srgbClr val="FF0000"/>
                </a:solidFill>
              </a:rPr>
              <a:t>Recently, a newer drug, </a:t>
            </a:r>
            <a:r>
              <a:rPr lang="en-US" b="1" dirty="0" err="1">
                <a:solidFill>
                  <a:srgbClr val="FF0000"/>
                </a:solidFill>
              </a:rPr>
              <a:t>modafinil</a:t>
            </a:r>
            <a:r>
              <a:rPr lang="en-US" b="1" dirty="0">
                <a:solidFill>
                  <a:srgbClr val="FF0000"/>
                </a:solidFill>
              </a:rPr>
              <a:t>, and its R-enantiomer derivative, </a:t>
            </a:r>
            <a:r>
              <a:rPr lang="en-US" b="1" dirty="0" err="1">
                <a:solidFill>
                  <a:srgbClr val="FF0000"/>
                </a:solidFill>
              </a:rPr>
              <a:t>armodafinil</a:t>
            </a:r>
            <a:r>
              <a:rPr lang="en-US" b="1" dirty="0">
                <a:solidFill>
                  <a:srgbClr val="FF0000"/>
                </a:solidFill>
              </a:rPr>
              <a:t>, have become available to treat narcolepsy.</a:t>
            </a:r>
          </a:p>
          <a:p>
            <a:pPr>
              <a:defRPr/>
            </a:pPr>
            <a:endParaRPr lang="en-US" b="1" dirty="0">
              <a:solidFill>
                <a:srgbClr val="FF0000"/>
              </a:solidFill>
            </a:endParaRPr>
          </a:p>
          <a:p>
            <a:pPr marL="0" indent="0">
              <a:buFontTx/>
              <a:buNone/>
              <a:defRPr/>
            </a:pPr>
            <a:r>
              <a:rPr lang="en-US" dirty="0"/>
              <a:t> </a:t>
            </a:r>
          </a:p>
          <a:p>
            <a:pPr>
              <a:defRPr/>
            </a:pPr>
            <a:r>
              <a:rPr lang="en-US" dirty="0" err="1"/>
              <a:t>Modafinil</a:t>
            </a:r>
            <a:r>
              <a:rPr lang="en-US" dirty="0"/>
              <a:t> produces fewer psychoactive and euphoric effects as well as, alterations in mood, perception, thinking, and feelings typical of other CNS stimulants. It does promote wakefulness. </a:t>
            </a:r>
          </a:p>
          <a:p>
            <a:pPr>
              <a:defRPr/>
            </a:pPr>
            <a:endParaRPr lang="en-US" dirty="0"/>
          </a:p>
          <a:p>
            <a:pPr>
              <a:defRPr/>
            </a:pPr>
            <a:endParaRPr lang="en-US" dirty="0"/>
          </a:p>
          <a:p>
            <a:pPr>
              <a:defRPr/>
            </a:pPr>
            <a:endParaRPr lang="en-US" dirty="0"/>
          </a:p>
          <a:p>
            <a:pPr>
              <a:defRP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a:extLst>
              <a:ext uri="{FF2B5EF4-FFF2-40B4-BE49-F238E27FC236}">
                <a16:creationId xmlns:a16="http://schemas.microsoft.com/office/drawing/2014/main" id="{431F5621-851F-4B64-857E-FE361A3636C1}"/>
              </a:ext>
            </a:extLst>
          </p:cNvPr>
          <p:cNvSpPr>
            <a:spLocks noGrp="1"/>
          </p:cNvSpPr>
          <p:nvPr>
            <p:ph idx="1"/>
          </p:nvPr>
        </p:nvSpPr>
        <p:spPr>
          <a:xfrm>
            <a:off x="214313" y="428625"/>
            <a:ext cx="8472487" cy="5697538"/>
          </a:xfrm>
        </p:spPr>
        <p:txBody>
          <a:bodyPr/>
          <a:lstStyle/>
          <a:p>
            <a:pPr lvl="1" eaLnBrk="1" hangingPunct="1">
              <a:lnSpc>
                <a:spcPct val="80000"/>
              </a:lnSpc>
            </a:pPr>
            <a:r>
              <a:rPr lang="en-US" altLang="en-US">
                <a:latin typeface="Times New Roman" panose="02020603050405020304" pitchFamily="18" charset="0"/>
                <a:cs typeface="Times New Roman" panose="02020603050405020304" pitchFamily="18" charset="0"/>
              </a:rPr>
              <a:t>The mechanism of action remains unclear but may involve the adrenergic and dopaminergic systems, although it has been shown to differ from that of amphetamine.</a:t>
            </a:r>
          </a:p>
          <a:p>
            <a:pPr lvl="1" eaLnBrk="1" hangingPunct="1">
              <a:lnSpc>
                <a:spcPct val="80000"/>
              </a:lnSpc>
            </a:pPr>
            <a:endParaRPr lang="en-US" altLang="en-US">
              <a:latin typeface="Times New Roman" panose="02020603050405020304" pitchFamily="18" charset="0"/>
              <a:cs typeface="Times New Roman" panose="02020603050405020304" pitchFamily="18" charset="0"/>
            </a:endParaRPr>
          </a:p>
          <a:p>
            <a:pPr lvl="1" eaLnBrk="1" hangingPunct="1">
              <a:lnSpc>
                <a:spcPct val="80000"/>
              </a:lnSpc>
            </a:pPr>
            <a:r>
              <a:rPr lang="en-US" altLang="en-US">
                <a:latin typeface="Times New Roman" panose="02020603050405020304" pitchFamily="18" charset="0"/>
                <a:cs typeface="Times New Roman" panose="02020603050405020304" pitchFamily="18" charset="0"/>
              </a:rPr>
              <a:t> Modafinil is effective orally. It is well distributed throughout the body and undergoes extensive hepatic metabolism. The metabolites are excreted in the urine. </a:t>
            </a:r>
          </a:p>
          <a:p>
            <a:pPr lvl="1" eaLnBrk="1" hangingPunct="1">
              <a:lnSpc>
                <a:spcPct val="80000"/>
              </a:lnSpc>
            </a:pPr>
            <a:endParaRPr lang="en-US" altLang="en-US">
              <a:latin typeface="Times New Roman" panose="02020603050405020304" pitchFamily="18" charset="0"/>
              <a:cs typeface="Times New Roman" panose="02020603050405020304" pitchFamily="18" charset="0"/>
            </a:endParaRPr>
          </a:p>
          <a:p>
            <a:pPr lvl="1" eaLnBrk="1" hangingPunct="1">
              <a:lnSpc>
                <a:spcPct val="80000"/>
              </a:lnSpc>
            </a:pPr>
            <a:r>
              <a:rPr lang="en-US" altLang="en-US">
                <a:latin typeface="Times New Roman" panose="02020603050405020304" pitchFamily="18" charset="0"/>
                <a:cs typeface="Times New Roman" panose="02020603050405020304" pitchFamily="18" charset="0"/>
              </a:rPr>
              <a:t>Headaches, nausea, and rhinitis are the primary adverse effects. There is some evidence to indicate the potential for abuse and physical dependence with modafinil.</a:t>
            </a:r>
          </a:p>
          <a:p>
            <a:pPr eaLnBrk="1" hangingPunct="1"/>
            <a:endParaRPr lang="ar-IQ"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992BBBE3-782E-4870-B2EF-CCA66F1DD6BA}"/>
              </a:ext>
            </a:extLst>
          </p:cNvPr>
          <p:cNvSpPr>
            <a:spLocks noGrp="1" noChangeArrowheads="1"/>
          </p:cNvSpPr>
          <p:nvPr>
            <p:ph type="body" idx="1"/>
          </p:nvPr>
        </p:nvSpPr>
        <p:spPr>
          <a:xfrm>
            <a:off x="0" y="260350"/>
            <a:ext cx="9144000" cy="6597650"/>
          </a:xfrm>
        </p:spPr>
        <p:txBody>
          <a:bodyPr/>
          <a:lstStyle/>
          <a:p>
            <a:pPr eaLnBrk="1" hangingPunct="1">
              <a:lnSpc>
                <a:spcPct val="80000"/>
              </a:lnSpc>
              <a:defRPr/>
            </a:pPr>
            <a:r>
              <a:rPr lang="en-US" sz="2400" b="1" dirty="0">
                <a:latin typeface="Times New Roman" panose="02020603050405020304" pitchFamily="18" charset="0"/>
                <a:cs typeface="Times New Roman" panose="02020603050405020304" pitchFamily="18" charset="0"/>
              </a:rPr>
              <a:t>Pharmacokinetics</a:t>
            </a:r>
            <a:r>
              <a:rPr lang="en-US" sz="2400" dirty="0">
                <a:latin typeface="Times New Roman" panose="02020603050405020304" pitchFamily="18" charset="0"/>
                <a:cs typeface="Times New Roman" panose="02020603050405020304" pitchFamily="18" charset="0"/>
              </a:rPr>
              <a:t>: Amphetamine is completely absorbed from the gastrointestinal tract, metabolized by the liver, and excreted in the urine. </a:t>
            </a:r>
          </a:p>
          <a:p>
            <a:pPr eaLnBrk="1" hangingPunct="1">
              <a:lnSpc>
                <a:spcPct val="80000"/>
              </a:lnSpc>
              <a:defRPr/>
            </a:pPr>
            <a:endParaRPr lang="en-US" sz="2400" dirty="0">
              <a:latin typeface="Times New Roman" panose="02020603050405020304" pitchFamily="18" charset="0"/>
              <a:cs typeface="Times New Roman" panose="02020603050405020304" pitchFamily="18" charset="0"/>
            </a:endParaRPr>
          </a:p>
          <a:p>
            <a:pPr eaLnBrk="1" hangingPunct="1">
              <a:lnSpc>
                <a:spcPct val="80000"/>
              </a:lnSpc>
              <a:defRPr/>
            </a:pPr>
            <a:r>
              <a:rPr lang="en-US" sz="2400" dirty="0">
                <a:latin typeface="Times New Roman" panose="02020603050405020304" pitchFamily="18" charset="0"/>
                <a:cs typeface="Times New Roman" panose="02020603050405020304" pitchFamily="18" charset="0"/>
              </a:rPr>
              <a:t>Amphetamine abusers often administer the drugs by IV injection and by smoking. The euphoria caused by amphetamine lasts 4 to 6 hours, or four- to eight-fold longer than the effects of cocaine.</a:t>
            </a:r>
          </a:p>
          <a:p>
            <a:pPr marL="0" indent="0" eaLnBrk="1" hangingPunct="1">
              <a:lnSpc>
                <a:spcPct val="80000"/>
              </a:lnSpc>
              <a:buFontTx/>
              <a:buNone/>
              <a:defRPr/>
            </a:pPr>
            <a:endParaRPr lang="en-US" sz="2400" dirty="0">
              <a:latin typeface="Times New Roman" panose="02020603050405020304" pitchFamily="18" charset="0"/>
              <a:cs typeface="Times New Roman" panose="02020603050405020304" pitchFamily="18" charset="0"/>
            </a:endParaRPr>
          </a:p>
          <a:p>
            <a:pPr eaLnBrk="1" hangingPunct="1">
              <a:lnSpc>
                <a:spcPct val="80000"/>
              </a:lnSpc>
              <a:defRPr/>
            </a:pPr>
            <a:r>
              <a:rPr lang="en-US" sz="2400" b="1" dirty="0">
                <a:latin typeface="Times New Roman" panose="02020603050405020304" pitchFamily="18" charset="0"/>
                <a:cs typeface="Times New Roman" panose="02020603050405020304" pitchFamily="18" charset="0"/>
              </a:rPr>
              <a:t>Adverse effects:</a:t>
            </a:r>
            <a:r>
              <a:rPr lang="en-US" sz="2400" dirty="0">
                <a:latin typeface="Times New Roman" panose="02020603050405020304" pitchFamily="18" charset="0"/>
                <a:cs typeface="Times New Roman" panose="02020603050405020304" pitchFamily="18" charset="0"/>
              </a:rPr>
              <a:t> The amphetamines may cause addiction, leading to dependence, tolerance, and drug-seeking behavior. In addition, they have the following undesirable effects.</a:t>
            </a:r>
          </a:p>
          <a:p>
            <a:pPr lvl="1" eaLnBrk="1" hangingPunct="1">
              <a:lnSpc>
                <a:spcPct val="80000"/>
              </a:lnSpc>
              <a:defRPr/>
            </a:pPr>
            <a:r>
              <a:rPr lang="en-US" sz="2400" b="1" dirty="0">
                <a:latin typeface="Times New Roman" panose="02020603050405020304" pitchFamily="18" charset="0"/>
                <a:cs typeface="Times New Roman" panose="02020603050405020304" pitchFamily="18" charset="0"/>
              </a:rPr>
              <a:t>Central effects:</a:t>
            </a:r>
            <a:r>
              <a:rPr lang="en-US" sz="2400" dirty="0">
                <a:latin typeface="Times New Roman" panose="02020603050405020304" pitchFamily="18" charset="0"/>
                <a:cs typeface="Times New Roman" panose="02020603050405020304" pitchFamily="18" charset="0"/>
              </a:rPr>
              <a:t> Undesirable side effects of amphetamine usage include insomnia, irritability, weakness, dizziness, tremor, and hyperactive reflexes. </a:t>
            </a:r>
          </a:p>
          <a:p>
            <a:pPr lvl="1" eaLnBrk="1" hangingPunct="1">
              <a:lnSpc>
                <a:spcPct val="80000"/>
              </a:lnSpc>
              <a:defRPr/>
            </a:pPr>
            <a:endParaRPr lang="en-US" sz="2400" dirty="0">
              <a:latin typeface="Times New Roman" panose="02020603050405020304" pitchFamily="18" charset="0"/>
              <a:cs typeface="Times New Roman" panose="02020603050405020304" pitchFamily="18" charset="0"/>
            </a:endParaRPr>
          </a:p>
          <a:p>
            <a:pPr lvl="1" eaLnBrk="1" hangingPunct="1">
              <a:lnSpc>
                <a:spcPct val="80000"/>
              </a:lnSpc>
              <a:defRPr/>
            </a:pPr>
            <a:r>
              <a:rPr lang="en-US" sz="2400" dirty="0">
                <a:latin typeface="Times New Roman" panose="02020603050405020304" pitchFamily="18" charset="0"/>
                <a:cs typeface="Times New Roman" panose="02020603050405020304" pitchFamily="18" charset="0"/>
              </a:rPr>
              <a:t>Amphetamine can also cause confusion, delirium, panic states, and suicidal tendencies, especially in mentally ill patients. </a:t>
            </a:r>
          </a:p>
          <a:p>
            <a:pPr lvl="1" eaLnBrk="1" hangingPunct="1">
              <a:lnSpc>
                <a:spcPct val="80000"/>
              </a:lnSpc>
              <a:defRPr/>
            </a:pP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803132FB-8660-4569-8782-63F124899428}"/>
              </a:ext>
            </a:extLst>
          </p:cNvPr>
          <p:cNvSpPr>
            <a:spLocks noGrp="1" noChangeArrowheads="1"/>
          </p:cNvSpPr>
          <p:nvPr>
            <p:ph type="body" idx="1"/>
          </p:nvPr>
        </p:nvSpPr>
        <p:spPr>
          <a:xfrm>
            <a:off x="0" y="0"/>
            <a:ext cx="9144000" cy="6858000"/>
          </a:xfrm>
        </p:spPr>
        <p:txBody>
          <a:bodyPr/>
          <a:lstStyle/>
          <a:p>
            <a:pPr marL="457200" lvl="1" indent="0" eaLnBrk="1" hangingPunct="1">
              <a:lnSpc>
                <a:spcPct val="80000"/>
              </a:lnSpc>
              <a:buFontTx/>
              <a:buNone/>
              <a:defRPr/>
            </a:pPr>
            <a:endParaRPr lang="en-US" dirty="0"/>
          </a:p>
          <a:p>
            <a:pPr lvl="1" eaLnBrk="1" hangingPunct="1">
              <a:lnSpc>
                <a:spcPct val="80000"/>
              </a:lnSpc>
              <a:defRPr/>
            </a:pPr>
            <a:r>
              <a:rPr lang="en-US" dirty="0"/>
              <a:t> 3,4-Methylenedioxymethamphetamine (also known as MDMA, or Ecstasy) is a synthetic derivative of methamphetamine with both stimulant and hallucinogenic properties </a:t>
            </a:r>
          </a:p>
          <a:p>
            <a:pPr lvl="1" eaLnBrk="1" hangingPunct="1">
              <a:lnSpc>
                <a:spcPct val="80000"/>
              </a:lnSpc>
              <a:buFontTx/>
              <a:buNone/>
              <a:defRPr/>
            </a:pPr>
            <a:endParaRPr lang="en-US" dirty="0"/>
          </a:p>
          <a:p>
            <a:pPr lvl="1" eaLnBrk="1" hangingPunct="1">
              <a:lnSpc>
                <a:spcPct val="80000"/>
              </a:lnSpc>
              <a:defRPr/>
            </a:pPr>
            <a:r>
              <a:rPr lang="en-US" b="1" dirty="0"/>
              <a:t>Cardiovascular effects</a:t>
            </a:r>
            <a:r>
              <a:rPr lang="en-US" dirty="0"/>
              <a:t>: In addition to its CNS effects, amphetamine causes palpitations, cardiac arrhythmias, hypertension, </a:t>
            </a:r>
            <a:r>
              <a:rPr lang="en-US" dirty="0" err="1"/>
              <a:t>anginal</a:t>
            </a:r>
            <a:r>
              <a:rPr lang="en-US" dirty="0"/>
              <a:t> pain, and circulatory collapse.</a:t>
            </a:r>
          </a:p>
          <a:p>
            <a:pPr lvl="1" eaLnBrk="1" hangingPunct="1">
              <a:lnSpc>
                <a:spcPct val="80000"/>
              </a:lnSpc>
              <a:defRPr/>
            </a:pPr>
            <a:endParaRPr lang="en-US" dirty="0"/>
          </a:p>
          <a:p>
            <a:pPr lvl="1" eaLnBrk="1" hangingPunct="1">
              <a:lnSpc>
                <a:spcPct val="80000"/>
              </a:lnSpc>
              <a:defRPr/>
            </a:pPr>
            <a:r>
              <a:rPr lang="en-US" dirty="0"/>
              <a:t> Headache chills, and excessive sweating may also occur.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6D8CCCA8-9D51-4A03-BC7D-33D3A50C0591}"/>
              </a:ext>
            </a:extLst>
          </p:cNvPr>
          <p:cNvSpPr>
            <a:spLocks noGrp="1"/>
          </p:cNvSpPr>
          <p:nvPr>
            <p:ph idx="1"/>
          </p:nvPr>
        </p:nvSpPr>
        <p:spPr>
          <a:xfrm>
            <a:off x="14288" y="-9525"/>
            <a:ext cx="9129712" cy="6867525"/>
          </a:xfrm>
        </p:spPr>
        <p:txBody>
          <a:bodyPr/>
          <a:lstStyle/>
          <a:p>
            <a:r>
              <a:rPr lang="en-US" altLang="en-US"/>
              <a:t>Gastrointestinal system effects: Amphetamine acts on the gastrointestinal system, causing anorexia, nausea, vomiting, abdominal cramps, and diarrhea.</a:t>
            </a:r>
          </a:p>
          <a:p>
            <a:endParaRPr lang="en-US" altLang="en-US"/>
          </a:p>
          <a:p>
            <a:r>
              <a:rPr lang="en-US" altLang="en-US"/>
              <a:t> Administration of sodium bicarbonate will increase the reabsorption of dextroamphetamine from the renal tubules into the bloodstream.</a:t>
            </a:r>
          </a:p>
          <a:p>
            <a:r>
              <a:rPr lang="en-US" altLang="en-US"/>
              <a:t>Contraindications: Patients with hypertension, cardiovascular disease, hyperthyroidism, or glaucoma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3F955AE4-3AB0-4D91-A9AC-3304B01C7613}"/>
              </a:ext>
            </a:extLst>
          </p:cNvPr>
          <p:cNvSpPr>
            <a:spLocks noGrp="1" noChangeArrowheads="1"/>
          </p:cNvSpPr>
          <p:nvPr>
            <p:ph type="body" idx="1"/>
          </p:nvPr>
        </p:nvSpPr>
        <p:spPr>
          <a:xfrm>
            <a:off x="0" y="0"/>
            <a:ext cx="9144000" cy="6858000"/>
          </a:xfrm>
        </p:spPr>
        <p:txBody>
          <a:bodyPr/>
          <a:lstStyle/>
          <a:p>
            <a:pPr lvl="1" eaLnBrk="1" hangingPunct="1">
              <a:lnSpc>
                <a:spcPct val="80000"/>
              </a:lnSpc>
            </a:pPr>
            <a:r>
              <a:rPr lang="en-US" altLang="en-US" sz="2400" b="1">
                <a:latin typeface="Times New Roman" panose="02020603050405020304" pitchFamily="18" charset="0"/>
                <a:cs typeface="Times New Roman" panose="02020603050405020304" pitchFamily="18" charset="0"/>
              </a:rPr>
              <a:t>F. Methylphenidate</a:t>
            </a: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Methylphenidate has CNS stimulant properties similar to those of amphetamine and may also lead to abuse, although it’s addictive potential is controversial.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It is a Schedule II drug. It is presently one of the most prescribed medications in children.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The pharmacologically active isomer, dexmethylphenidate, has been approved in the United States for the treatment of ADHD.</a:t>
            </a:r>
          </a:p>
          <a:p>
            <a:pPr eaLnBrk="1" hangingPunct="1">
              <a:lnSpc>
                <a:spcPct val="80000"/>
              </a:lnSpc>
              <a:buFontTx/>
              <a:buNone/>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b="1">
                <a:latin typeface="Times New Roman" panose="02020603050405020304" pitchFamily="18" charset="0"/>
                <a:cs typeface="Times New Roman" panose="02020603050405020304" pitchFamily="18" charset="0"/>
              </a:rPr>
              <a:t>Mechanism of action:</a:t>
            </a:r>
            <a:r>
              <a:rPr lang="en-US" altLang="en-US" sz="2400">
                <a:latin typeface="Times New Roman" panose="02020603050405020304" pitchFamily="18" charset="0"/>
                <a:cs typeface="Times New Roman" panose="02020603050405020304" pitchFamily="18" charset="0"/>
              </a:rPr>
              <a:t> Children with ADHD may produce weak dopamine signals, which suggests that usually interesting activities provide fewer rewards to these children.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buFontTx/>
              <a:buNone/>
            </a:pP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DFDFEEB5-1ACD-4ED8-BBAD-6A16532DBF74}"/>
              </a:ext>
            </a:extLst>
          </p:cNvPr>
          <p:cNvSpPr>
            <a:spLocks noGrp="1" noChangeArrowheads="1"/>
          </p:cNvSpPr>
          <p:nvPr>
            <p:ph type="body" idx="1"/>
          </p:nvPr>
        </p:nvSpPr>
        <p:spPr>
          <a:xfrm>
            <a:off x="0" y="0"/>
            <a:ext cx="9144000" cy="6858000"/>
          </a:xfrm>
        </p:spPr>
        <p:txBody>
          <a:bodyPr/>
          <a:lstStyle/>
          <a:p>
            <a:pPr eaLnBrk="1" hangingPunct="1">
              <a:lnSpc>
                <a:spcPct val="80000"/>
              </a:lnSpc>
              <a:buFontTx/>
              <a:buNone/>
            </a:pPr>
            <a:r>
              <a:rPr lang="en-US" altLang="en-US" sz="2400" b="1">
                <a:latin typeface="Times New Roman" panose="02020603050405020304" pitchFamily="18" charset="0"/>
                <a:cs typeface="Times New Roman" panose="02020603050405020304" pitchFamily="18" charset="0"/>
              </a:rPr>
              <a:t>Psychomotor Stimulants</a:t>
            </a:r>
          </a:p>
          <a:p>
            <a:pPr eaLnBrk="1" hangingPunct="1">
              <a:lnSpc>
                <a:spcPct val="80000"/>
              </a:lnSpc>
              <a:buFontTx/>
              <a:buNone/>
            </a:pPr>
            <a:endParaRPr lang="en-US" altLang="en-US" sz="2400" b="1">
              <a:latin typeface="Times New Roman" panose="02020603050405020304" pitchFamily="18" charset="0"/>
              <a:cs typeface="Times New Roman" panose="02020603050405020304" pitchFamily="18" charset="0"/>
            </a:endParaRPr>
          </a:p>
          <a:p>
            <a:pPr eaLnBrk="1" hangingPunct="1">
              <a:lnSpc>
                <a:spcPct val="80000"/>
              </a:lnSpc>
            </a:pPr>
            <a:r>
              <a:rPr lang="en-US" altLang="en-US" sz="2400" b="1">
                <a:latin typeface="Times New Roman" panose="02020603050405020304" pitchFamily="18" charset="0"/>
                <a:cs typeface="Times New Roman" panose="02020603050405020304" pitchFamily="18" charset="0"/>
              </a:rPr>
              <a:t>A. Methylxanthines</a:t>
            </a: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The methylxanthines include theophylline which is found in tea; theobromine, found in cocoa; and caffeine.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a:latin typeface="Times New Roman" panose="02020603050405020304" pitchFamily="18" charset="0"/>
                <a:cs typeface="Times New Roman" panose="02020603050405020304" pitchFamily="18" charset="0"/>
              </a:rPr>
              <a:t>Caffeine, the most widely consumed stimulant in the world, is found in highest concentration in coffee, but it is also present in tea, cola drinks, chocolate candy, and cocoa.</a:t>
            </a:r>
          </a:p>
          <a:p>
            <a:pPr eaLnBrk="1" hangingPunct="1">
              <a:lnSpc>
                <a:spcPct val="80000"/>
              </a:lnSpc>
              <a:buFontTx/>
              <a:buNone/>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b="1">
                <a:latin typeface="Times New Roman" panose="02020603050405020304" pitchFamily="18" charset="0"/>
                <a:cs typeface="Times New Roman" panose="02020603050405020304" pitchFamily="18" charset="0"/>
              </a:rPr>
              <a:t>Mechanism of action</a:t>
            </a:r>
            <a:r>
              <a:rPr lang="en-US" altLang="en-US" sz="2400">
                <a:latin typeface="Times New Roman" panose="02020603050405020304" pitchFamily="18" charset="0"/>
                <a:cs typeface="Times New Roman" panose="02020603050405020304" pitchFamily="18" charset="0"/>
              </a:rPr>
              <a:t>: </a:t>
            </a:r>
          </a:p>
          <a:p>
            <a:pPr eaLnBrk="1" hangingPunct="1">
              <a:lnSpc>
                <a:spcPct val="80000"/>
              </a:lnSpc>
            </a:pPr>
            <a:r>
              <a:rPr lang="en-US" altLang="en-US" sz="2400">
                <a:latin typeface="Times New Roman" panose="02020603050405020304" pitchFamily="18" charset="0"/>
                <a:cs typeface="Times New Roman" panose="02020603050405020304" pitchFamily="18" charset="0"/>
              </a:rPr>
              <a:t>Several mechanisms have been proposed for the actions of methylxanthines, including </a:t>
            </a:r>
          </a:p>
          <a:p>
            <a:pPr eaLnBrk="1" hangingPunct="1">
              <a:lnSpc>
                <a:spcPct val="80000"/>
              </a:lnSpc>
            </a:pPr>
            <a:r>
              <a:rPr lang="en-US" altLang="en-US" sz="2400">
                <a:latin typeface="Times New Roman" panose="02020603050405020304" pitchFamily="18" charset="0"/>
                <a:cs typeface="Times New Roman" panose="02020603050405020304" pitchFamily="18" charset="0"/>
              </a:rPr>
              <a:t>1- Translocation of extracellular calcium</a:t>
            </a:r>
          </a:p>
          <a:p>
            <a:pPr eaLnBrk="1" hangingPunct="1">
              <a:lnSpc>
                <a:spcPct val="80000"/>
              </a:lnSpc>
            </a:pPr>
            <a:r>
              <a:rPr lang="en-US" altLang="en-US" sz="2400">
                <a:latin typeface="Times New Roman" panose="02020603050405020304" pitchFamily="18" charset="0"/>
                <a:cs typeface="Times New Roman" panose="02020603050405020304" pitchFamily="18" charset="0"/>
              </a:rPr>
              <a:t>2- Increase in cAMP and cGMP caused by inhibition of phospho-di esterase</a:t>
            </a:r>
          </a:p>
          <a:p>
            <a:pPr eaLnBrk="1" hangingPunct="1">
              <a:lnSpc>
                <a:spcPct val="80000"/>
              </a:lnSpc>
            </a:pPr>
            <a:r>
              <a:rPr lang="en-US" altLang="en-US" sz="2400">
                <a:latin typeface="Times New Roman" panose="02020603050405020304" pitchFamily="18" charset="0"/>
                <a:cs typeface="Times New Roman" panose="02020603050405020304" pitchFamily="18" charset="0"/>
              </a:rPr>
              <a:t>3-  Blockade of adenosine receptors. </a:t>
            </a:r>
          </a:p>
          <a:p>
            <a:pPr eaLnBrk="1" hangingPunct="1">
              <a:lnSpc>
                <a:spcPct val="80000"/>
              </a:lnSpc>
            </a:pPr>
            <a:r>
              <a:rPr lang="en-US" altLang="en-US" sz="2400">
                <a:latin typeface="Times New Roman" panose="02020603050405020304" pitchFamily="18" charset="0"/>
                <a:cs typeface="Times New Roman" panose="02020603050405020304" pitchFamily="18" charset="0"/>
              </a:rPr>
              <a:t>The latter most likely accounts for the actions achieved by the usual consumption of caffeine-containing beverages.</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27FCAA9B-5562-4C71-896D-5BB4264D1192}"/>
              </a:ext>
            </a:extLst>
          </p:cNvPr>
          <p:cNvSpPr>
            <a:spLocks noGrp="1" noChangeArrowheads="1"/>
          </p:cNvSpPr>
          <p:nvPr>
            <p:ph type="body" idx="1"/>
          </p:nvPr>
        </p:nvSpPr>
        <p:spPr>
          <a:xfrm>
            <a:off x="0" y="26988"/>
            <a:ext cx="9144000" cy="6858000"/>
          </a:xfrm>
        </p:spPr>
        <p:txBody>
          <a:bodyPr/>
          <a:lstStyle/>
          <a:p>
            <a:pPr eaLnBrk="1" hangingPunct="1"/>
            <a:r>
              <a:rPr lang="en-US" altLang="en-US" sz="2400" b="1">
                <a:latin typeface="Times New Roman" panose="02020603050405020304" pitchFamily="18" charset="0"/>
                <a:cs typeface="Times New Roman" panose="02020603050405020304" pitchFamily="18" charset="0"/>
              </a:rPr>
              <a:t>Actions:</a:t>
            </a:r>
            <a:endParaRPr lang="en-US" altLang="en-US" sz="2400">
              <a:latin typeface="Times New Roman" panose="02020603050405020304" pitchFamily="18" charset="0"/>
              <a:cs typeface="Times New Roman" panose="02020603050405020304" pitchFamily="18" charset="0"/>
            </a:endParaRPr>
          </a:p>
          <a:p>
            <a:pPr lvl="1" eaLnBrk="1" hangingPunct="1"/>
            <a:r>
              <a:rPr lang="en-US" altLang="en-US" sz="2400" b="1">
                <a:latin typeface="Times New Roman" panose="02020603050405020304" pitchFamily="18" charset="0"/>
                <a:cs typeface="Times New Roman" panose="02020603050405020304" pitchFamily="18" charset="0"/>
              </a:rPr>
              <a:t>1- CNS:</a:t>
            </a:r>
            <a:r>
              <a:rPr lang="en-US" altLang="en-US" sz="2400">
                <a:latin typeface="Times New Roman" panose="02020603050405020304" pitchFamily="18" charset="0"/>
                <a:cs typeface="Times New Roman" panose="02020603050405020304" pitchFamily="18" charset="0"/>
              </a:rPr>
              <a:t> The caffeine contained in one to two cups of coffee</a:t>
            </a:r>
          </a:p>
          <a:p>
            <a:pPr lvl="1" eaLnBrk="1" hangingPunct="1">
              <a:buFontTx/>
              <a:buNone/>
            </a:pPr>
            <a:r>
              <a:rPr lang="en-US" altLang="en-US" sz="2400">
                <a:latin typeface="Times New Roman" panose="02020603050405020304" pitchFamily="18" charset="0"/>
                <a:cs typeface="Times New Roman" panose="02020603050405020304" pitchFamily="18" charset="0"/>
              </a:rPr>
              <a:t>    (100-200 mg) causes a decrease in fatigue and increased mental alertness as a result of stimulating the cortex and other areas of the brain. </a:t>
            </a:r>
          </a:p>
          <a:p>
            <a:pPr lvl="1" eaLnBrk="1" hangingPunct="1">
              <a:buFontTx/>
              <a:buNone/>
            </a:pPr>
            <a:endParaRPr lang="en-US" altLang="en-US" sz="2400">
              <a:latin typeface="Times New Roman" panose="02020603050405020304" pitchFamily="18" charset="0"/>
              <a:cs typeface="Times New Roman" panose="02020603050405020304" pitchFamily="18" charset="0"/>
            </a:endParaRPr>
          </a:p>
          <a:p>
            <a:pPr lvl="1" eaLnBrk="1" hangingPunct="1">
              <a:buFontTx/>
              <a:buNone/>
            </a:pPr>
            <a:r>
              <a:rPr lang="en-US" altLang="en-US" sz="2400">
                <a:latin typeface="Times New Roman" panose="02020603050405020304" pitchFamily="18" charset="0"/>
                <a:cs typeface="Times New Roman" panose="02020603050405020304" pitchFamily="18" charset="0"/>
              </a:rPr>
              <a:t>Consumption of 1.5 g of caffeine (12 to 15 cups of coffee) produces anxiety and tremors. </a:t>
            </a:r>
          </a:p>
          <a:p>
            <a:pPr lvl="1" eaLnBrk="1" hangingPunct="1">
              <a:buFontTx/>
              <a:buNone/>
            </a:pPr>
            <a:endParaRPr lang="en-US" altLang="en-US" sz="2400">
              <a:latin typeface="Times New Roman" panose="02020603050405020304" pitchFamily="18" charset="0"/>
              <a:cs typeface="Times New Roman" panose="02020603050405020304" pitchFamily="18" charset="0"/>
            </a:endParaRPr>
          </a:p>
          <a:p>
            <a:pPr lvl="1" eaLnBrk="1" hangingPunct="1">
              <a:buFontTx/>
              <a:buNone/>
            </a:pPr>
            <a:r>
              <a:rPr lang="en-US" altLang="en-US" sz="2400">
                <a:latin typeface="Times New Roman" panose="02020603050405020304" pitchFamily="18" charset="0"/>
                <a:cs typeface="Times New Roman" panose="02020603050405020304" pitchFamily="18" charset="0"/>
              </a:rPr>
              <a:t>The spinal cord is stimulated only by very high doses (2-5 g) of caffeine. Tolerance can rapidly develop to the stimulating properties of caffeine; withdrawal consists of feelings of fatigue and sedation.</a:t>
            </a:r>
          </a:p>
          <a:p>
            <a:pPr lvl="1" eaLnBrk="1" hangingPunct="1"/>
            <a:endParaRPr lang="en-US" altLang="en-US" sz="2400">
              <a:latin typeface="Times New Roman" panose="02020603050405020304" pitchFamily="18" charset="0"/>
              <a:cs typeface="Times New Roman" panose="02020603050405020304" pitchFamily="18" charset="0"/>
            </a:endParaRPr>
          </a:p>
          <a:p>
            <a:pPr eaLnBrk="1" hangingPunct="1"/>
            <a:r>
              <a:rPr lang="en-US" altLang="en-US" sz="2400" b="1">
                <a:latin typeface="Times New Roman" panose="02020603050405020304" pitchFamily="18" charset="0"/>
                <a:cs typeface="Times New Roman" panose="02020603050405020304" pitchFamily="18" charset="0"/>
              </a:rPr>
              <a:t>2- Cardiovascular system:</a:t>
            </a:r>
            <a:r>
              <a:rPr lang="en-US" altLang="en-US" sz="2400">
                <a:latin typeface="Times New Roman" panose="02020603050405020304" pitchFamily="18" charset="0"/>
                <a:cs typeface="Times New Roman" panose="02020603050405020304" pitchFamily="18" charset="0"/>
              </a:rPr>
              <a:t> A high dose of caffeine has positive inotropic and chronotropic effects on the heart. Increased contractility can be harmful to patients with angina pectoris. </a:t>
            </a:r>
          </a:p>
          <a:p>
            <a:pPr eaLnBrk="1" hangingPunct="1"/>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BC405F8F-353A-4998-9FDF-2ED92EC89A62}"/>
              </a:ext>
            </a:extLst>
          </p:cNvPr>
          <p:cNvSpPr>
            <a:spLocks noGrp="1"/>
          </p:cNvSpPr>
          <p:nvPr>
            <p:ph idx="1"/>
          </p:nvPr>
        </p:nvSpPr>
        <p:spPr>
          <a:xfrm>
            <a:off x="0" y="428625"/>
            <a:ext cx="9036050" cy="6429375"/>
          </a:xfrm>
        </p:spPr>
        <p:txBody>
          <a:bodyPr/>
          <a:lstStyle/>
          <a:p>
            <a:pPr lvl="1" eaLnBrk="1" hangingPunct="1"/>
            <a:r>
              <a:rPr lang="en-US" altLang="en-US" sz="3200" b="1">
                <a:latin typeface="Times New Roman" panose="02020603050405020304" pitchFamily="18" charset="0"/>
                <a:cs typeface="Times New Roman" panose="02020603050405020304" pitchFamily="18" charset="0"/>
              </a:rPr>
              <a:t>3- Diuretic action:</a:t>
            </a:r>
            <a:r>
              <a:rPr lang="en-US" altLang="en-US" sz="3200">
                <a:latin typeface="Times New Roman" panose="02020603050405020304" pitchFamily="18" charset="0"/>
                <a:cs typeface="Times New Roman" panose="02020603050405020304" pitchFamily="18" charset="0"/>
              </a:rPr>
              <a:t> Caffeine has a mild diuretic action that increases urinary output of sodium, chloride, and potassium.</a:t>
            </a:r>
          </a:p>
          <a:p>
            <a:pPr lvl="1" eaLnBrk="1" hangingPunct="1">
              <a:buFontTx/>
              <a:buNone/>
            </a:pPr>
            <a:endParaRPr lang="en-US" altLang="en-US" sz="3200">
              <a:latin typeface="Times New Roman" panose="02020603050405020304" pitchFamily="18" charset="0"/>
              <a:cs typeface="Times New Roman" panose="02020603050405020304" pitchFamily="18" charset="0"/>
            </a:endParaRPr>
          </a:p>
          <a:p>
            <a:pPr lvl="1" eaLnBrk="1" hangingPunct="1"/>
            <a:r>
              <a:rPr lang="en-US" altLang="en-US" sz="3200" b="1">
                <a:latin typeface="Times New Roman" panose="02020603050405020304" pitchFamily="18" charset="0"/>
                <a:cs typeface="Times New Roman" panose="02020603050405020304" pitchFamily="18" charset="0"/>
              </a:rPr>
              <a:t>4- Gastric mucosa</a:t>
            </a:r>
            <a:r>
              <a:rPr lang="en-US" altLang="en-US" sz="3200">
                <a:latin typeface="Times New Roman" panose="02020603050405020304" pitchFamily="18" charset="0"/>
                <a:cs typeface="Times New Roman" panose="02020603050405020304" pitchFamily="18" charset="0"/>
              </a:rPr>
              <a:t>: Because all methylxanthines stimulate secretion of hydrochloric acid from the gastric mucosa, individuals with peptic ulcers should avoid beverages containing methylxanthines.</a:t>
            </a:r>
          </a:p>
          <a:p>
            <a:pPr eaLnBrk="1" hangingPunct="1"/>
            <a:endParaRPr lang="ar-IQ" altLang="en-US">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68256C56-A3B7-4C0B-B3AA-40989EBD6B3F}"/>
              </a:ext>
            </a:extLst>
          </p:cNvPr>
          <p:cNvSpPr>
            <a:spLocks noGrp="1" noChangeArrowheads="1"/>
          </p:cNvSpPr>
          <p:nvPr>
            <p:ph type="body" idx="1"/>
          </p:nvPr>
        </p:nvSpPr>
        <p:spPr>
          <a:xfrm>
            <a:off x="0" y="0"/>
            <a:ext cx="9144000" cy="6858000"/>
          </a:xfrm>
        </p:spPr>
        <p:txBody>
          <a:bodyPr/>
          <a:lstStyle/>
          <a:p>
            <a:pPr eaLnBrk="1" hangingPunct="1">
              <a:lnSpc>
                <a:spcPct val="80000"/>
              </a:lnSpc>
            </a:pPr>
            <a:r>
              <a:rPr lang="en-US" altLang="en-US" sz="2400" b="1">
                <a:latin typeface="Times New Roman" panose="02020603050405020304" pitchFamily="18" charset="0"/>
                <a:cs typeface="Times New Roman" panose="02020603050405020304" pitchFamily="18" charset="0"/>
              </a:rPr>
              <a:t>Therapeutic uses</a:t>
            </a:r>
            <a:r>
              <a:rPr lang="en-US" altLang="en-US" sz="2400">
                <a:latin typeface="Times New Roman" panose="02020603050405020304" pitchFamily="18" charset="0"/>
                <a:cs typeface="Times New Roman" panose="02020603050405020304" pitchFamily="18" charset="0"/>
              </a:rPr>
              <a:t>: Caffeine and its derivatives relax the smooth muscles of the bronchioles. </a:t>
            </a:r>
          </a:p>
          <a:p>
            <a:pPr eaLnBrk="1" hangingPunct="1">
              <a:lnSpc>
                <a:spcPct val="80000"/>
              </a:lnSpc>
            </a:pPr>
            <a:endParaRPr lang="en-US" altLang="en-US" sz="2400">
              <a:latin typeface="Times New Roman" panose="02020603050405020304" pitchFamily="18" charset="0"/>
              <a:cs typeface="Times New Roman" panose="02020603050405020304" pitchFamily="18" charset="0"/>
            </a:endParaRPr>
          </a:p>
          <a:p>
            <a:pPr eaLnBrk="1" hangingPunct="1">
              <a:lnSpc>
                <a:spcPct val="80000"/>
              </a:lnSpc>
            </a:pPr>
            <a:r>
              <a:rPr lang="en-US" altLang="en-US" sz="2400" b="1">
                <a:latin typeface="Times New Roman" panose="02020603050405020304" pitchFamily="18" charset="0"/>
                <a:cs typeface="Times New Roman" panose="02020603050405020304" pitchFamily="18" charset="0"/>
              </a:rPr>
              <a:t>Pharmacokinetics:</a:t>
            </a:r>
            <a:r>
              <a:rPr lang="en-US" altLang="en-US" sz="2400">
                <a:latin typeface="Times New Roman" panose="02020603050405020304" pitchFamily="18" charset="0"/>
                <a:cs typeface="Times New Roman" panose="02020603050405020304" pitchFamily="18" charset="0"/>
              </a:rPr>
              <a:t> The methylxanthines are </a:t>
            </a:r>
          </a:p>
          <a:p>
            <a:pPr eaLnBrk="1" hangingPunct="1">
              <a:lnSpc>
                <a:spcPct val="80000"/>
              </a:lnSpc>
            </a:pPr>
            <a:r>
              <a:rPr lang="en-US" altLang="en-US" sz="2400">
                <a:latin typeface="Times New Roman" panose="02020603050405020304" pitchFamily="18" charset="0"/>
                <a:cs typeface="Times New Roman" panose="02020603050405020304" pitchFamily="18" charset="0"/>
              </a:rPr>
              <a:t>1- well absorbed orally</a:t>
            </a:r>
          </a:p>
          <a:p>
            <a:pPr eaLnBrk="1" hangingPunct="1">
              <a:lnSpc>
                <a:spcPct val="80000"/>
              </a:lnSpc>
            </a:pPr>
            <a:r>
              <a:rPr lang="en-US" altLang="en-US" sz="2400">
                <a:latin typeface="Times New Roman" panose="02020603050405020304" pitchFamily="18" charset="0"/>
                <a:cs typeface="Times New Roman" panose="02020603050405020304" pitchFamily="18" charset="0"/>
              </a:rPr>
              <a:t>2-  distributes throughout the body, including the brain</a:t>
            </a:r>
          </a:p>
          <a:p>
            <a:pPr eaLnBrk="1" hangingPunct="1">
              <a:lnSpc>
                <a:spcPct val="80000"/>
              </a:lnSpc>
            </a:pPr>
            <a:r>
              <a:rPr lang="en-US" altLang="en-US" sz="2400">
                <a:latin typeface="Times New Roman" panose="02020603050405020304" pitchFamily="18" charset="0"/>
                <a:cs typeface="Times New Roman" panose="02020603050405020304" pitchFamily="18" charset="0"/>
              </a:rPr>
              <a:t>3-  The drugs cross the placenta to the fetus </a:t>
            </a:r>
          </a:p>
          <a:p>
            <a:pPr eaLnBrk="1" hangingPunct="1">
              <a:lnSpc>
                <a:spcPct val="80000"/>
              </a:lnSpc>
            </a:pPr>
            <a:r>
              <a:rPr lang="en-US" altLang="en-US" sz="2400">
                <a:latin typeface="Times New Roman" panose="02020603050405020304" pitchFamily="18" charset="0"/>
                <a:cs typeface="Times New Roman" panose="02020603050405020304" pitchFamily="18" charset="0"/>
              </a:rPr>
              <a:t>4- secreted into the mother's milk.</a:t>
            </a:r>
          </a:p>
          <a:p>
            <a:pPr eaLnBrk="1" hangingPunct="1">
              <a:lnSpc>
                <a:spcPct val="80000"/>
              </a:lnSpc>
            </a:pPr>
            <a:r>
              <a:rPr lang="en-US" altLang="en-US" sz="2400">
                <a:latin typeface="Times New Roman" panose="02020603050405020304" pitchFamily="18" charset="0"/>
                <a:cs typeface="Times New Roman" panose="02020603050405020304" pitchFamily="18" charset="0"/>
              </a:rPr>
              <a:t>5-  All the methylxanthines are metabolized in the liver, generally by the CYP1A2 pathway, </a:t>
            </a:r>
          </a:p>
          <a:p>
            <a:pPr eaLnBrk="1" hangingPunct="1">
              <a:lnSpc>
                <a:spcPct val="80000"/>
              </a:lnSpc>
            </a:pPr>
            <a:r>
              <a:rPr lang="en-US" altLang="en-US" sz="2400">
                <a:latin typeface="Times New Roman" panose="02020603050405020304" pitchFamily="18" charset="0"/>
                <a:cs typeface="Times New Roman" panose="02020603050405020304" pitchFamily="18" charset="0"/>
              </a:rPr>
              <a:t>6- metabolites are excreted in the urine.</a:t>
            </a:r>
          </a:p>
          <a:p>
            <a:pPr eaLnBrk="1" hangingPunct="1">
              <a:lnSpc>
                <a:spcPct val="80000"/>
              </a:lnSpc>
              <a:buFontTx/>
              <a:buNone/>
            </a:pP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id="{D350D78E-78B2-4B51-814F-CC4E593BF9A1}"/>
              </a:ext>
            </a:extLst>
          </p:cNvPr>
          <p:cNvSpPr>
            <a:spLocks noGrp="1"/>
          </p:cNvSpPr>
          <p:nvPr>
            <p:ph idx="1"/>
          </p:nvPr>
        </p:nvSpPr>
        <p:spPr>
          <a:xfrm>
            <a:off x="25400" y="34925"/>
            <a:ext cx="9010650" cy="6489700"/>
          </a:xfrm>
        </p:spPr>
        <p:txBody>
          <a:bodyPr/>
          <a:lstStyle/>
          <a:p>
            <a:pPr eaLnBrk="1" hangingPunct="1">
              <a:lnSpc>
                <a:spcPct val="80000"/>
              </a:lnSpc>
            </a:pPr>
            <a:r>
              <a:rPr lang="en-US" altLang="en-US" b="1">
                <a:latin typeface="Times New Roman" panose="02020603050405020304" pitchFamily="18" charset="0"/>
                <a:cs typeface="Times New Roman" panose="02020603050405020304" pitchFamily="18" charset="0"/>
              </a:rPr>
              <a:t>Adverse effects:</a:t>
            </a:r>
            <a:r>
              <a:rPr lang="en-US" altLang="en-US">
                <a:latin typeface="Times New Roman" panose="02020603050405020304" pitchFamily="18" charset="0"/>
                <a:cs typeface="Times New Roman" panose="02020603050405020304" pitchFamily="18" charset="0"/>
              </a:rPr>
              <a:t> </a:t>
            </a:r>
          </a:p>
          <a:p>
            <a:pPr eaLnBrk="1" hangingPunct="1">
              <a:lnSpc>
                <a:spcPct val="80000"/>
              </a:lnSpc>
            </a:pPr>
            <a:r>
              <a:rPr lang="en-US" altLang="en-US">
                <a:latin typeface="Times New Roman" panose="02020603050405020304" pitchFamily="18" charset="0"/>
                <a:cs typeface="Times New Roman" panose="02020603050405020304" pitchFamily="18" charset="0"/>
              </a:rPr>
              <a:t>1- Moderate doses of caffeine cause insomnia, anxiety, and agitation.</a:t>
            </a:r>
          </a:p>
          <a:p>
            <a:pPr eaLnBrk="1" hangingPunct="1">
              <a:lnSpc>
                <a:spcPct val="80000"/>
              </a:lnSpc>
            </a:pPr>
            <a:r>
              <a:rPr lang="en-US" altLang="en-US">
                <a:latin typeface="Times New Roman" panose="02020603050405020304" pitchFamily="18" charset="0"/>
                <a:cs typeface="Times New Roman" panose="02020603050405020304" pitchFamily="18" charset="0"/>
              </a:rPr>
              <a:t> 2- A high dosage is required for toxicity, which is manifested by emesis and convulsions. </a:t>
            </a:r>
          </a:p>
          <a:p>
            <a:pPr eaLnBrk="1" hangingPunct="1">
              <a:lnSpc>
                <a:spcPct val="80000"/>
              </a:lnSpc>
            </a:pPr>
            <a:r>
              <a:rPr lang="en-US" altLang="en-US">
                <a:latin typeface="Times New Roman" panose="02020603050405020304" pitchFamily="18" charset="0"/>
                <a:cs typeface="Times New Roman" panose="02020603050405020304" pitchFamily="18" charset="0"/>
              </a:rPr>
              <a:t>3- The lethal dose is about 10 g of caffeine (about 100 cups of coffee), which induces cardiac arrhythmias;</a:t>
            </a:r>
          </a:p>
          <a:p>
            <a:pPr eaLnBrk="1" hangingPunct="1">
              <a:lnSpc>
                <a:spcPct val="80000"/>
              </a:lnSpc>
            </a:pPr>
            <a:r>
              <a:rPr lang="en-US" altLang="en-US">
                <a:latin typeface="Times New Roman" panose="02020603050405020304" pitchFamily="18" charset="0"/>
                <a:cs typeface="Times New Roman" panose="02020603050405020304" pitchFamily="18" charset="0"/>
              </a:rPr>
              <a:t>4-  death from caffeine is thus highly unlikely.</a:t>
            </a:r>
          </a:p>
          <a:p>
            <a:pPr eaLnBrk="1" hangingPunct="1">
              <a:lnSpc>
                <a:spcPct val="80000"/>
              </a:lnSpc>
            </a:pPr>
            <a:r>
              <a:rPr lang="en-US" altLang="en-US">
                <a:latin typeface="Times New Roman" panose="02020603050405020304" pitchFamily="18" charset="0"/>
                <a:cs typeface="Times New Roman" panose="02020603050405020304" pitchFamily="18" charset="0"/>
              </a:rPr>
              <a:t>5-  Lethargy, irritability, and headache occur in users who have routinely consumed more than 600 mg of caffeine per day (roughly six cups of coffee per day) and then suddenly stop.</a:t>
            </a:r>
          </a:p>
          <a:p>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A25AD2ED-622E-482E-8E48-D85DC3C256A0}"/>
              </a:ext>
            </a:extLst>
          </p:cNvPr>
          <p:cNvSpPr>
            <a:spLocks noGrp="1" noChangeArrowheads="1"/>
          </p:cNvSpPr>
          <p:nvPr>
            <p:ph type="body" idx="1"/>
          </p:nvPr>
        </p:nvSpPr>
        <p:spPr>
          <a:xfrm>
            <a:off x="0" y="188913"/>
            <a:ext cx="9144000" cy="6669087"/>
          </a:xfrm>
        </p:spPr>
        <p:txBody>
          <a:bodyPr/>
          <a:lstStyle/>
          <a:p>
            <a:pPr eaLnBrk="1" hangingPunct="1">
              <a:lnSpc>
                <a:spcPct val="80000"/>
              </a:lnSpc>
              <a:defRPr/>
            </a:pPr>
            <a:r>
              <a:rPr lang="en-US" sz="2800" b="1" dirty="0">
                <a:latin typeface="Times New Roman" pitchFamily="18" charset="0"/>
                <a:cs typeface="Times New Roman" pitchFamily="18" charset="0"/>
              </a:rPr>
              <a:t>B. Nicotine</a:t>
            </a: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Nicotine is the active ingredient in tobacco.</a:t>
            </a:r>
          </a:p>
          <a:p>
            <a:pPr eaLnBrk="1" hangingPunct="1">
              <a:lnSpc>
                <a:spcPct val="80000"/>
              </a:lnSpc>
              <a:defRPr/>
            </a:pPr>
            <a:r>
              <a:rPr lang="en-US" sz="2800" dirty="0">
                <a:latin typeface="Times New Roman" pitchFamily="18" charset="0"/>
                <a:cs typeface="Times New Roman" pitchFamily="18" charset="0"/>
              </a:rPr>
              <a:t> Although this drug is not currently used therapeutically (except in smoking cessation therapy, </a:t>
            </a:r>
            <a:r>
              <a:rPr lang="en-US" sz="2800" b="1" dirty="0">
                <a:solidFill>
                  <a:schemeClr val="accent2">
                    <a:lumMod val="60000"/>
                    <a:lumOff val="40000"/>
                  </a:schemeClr>
                </a:solidFill>
                <a:latin typeface="Times New Roman" pitchFamily="18" charset="0"/>
                <a:cs typeface="Times New Roman" pitchFamily="18" charset="0"/>
              </a:rPr>
              <a:t>nicotine remains important, because it is second only to caffeine as the most widely used CNS stimulant and second only to alcohol as the most abused drug. </a:t>
            </a:r>
          </a:p>
          <a:p>
            <a:pPr eaLnBrk="1" hangingPunct="1">
              <a:lnSpc>
                <a:spcPct val="80000"/>
              </a:lnSpc>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In combination with the tars and carbon monoxide found in cigarette smoke, nicotine represents a serious risk factor for lung and cardiovascular disease, various cancers, as well as other illnesses. </a:t>
            </a:r>
          </a:p>
          <a:p>
            <a:pPr eaLnBrk="1" hangingPunct="1">
              <a:lnSpc>
                <a:spcPct val="80000"/>
              </a:lnSpc>
              <a:defRPr/>
            </a:pPr>
            <a:endParaRPr lang="en-US" sz="2800" dirty="0">
              <a:latin typeface="Times New Roman" pitchFamily="18" charset="0"/>
              <a:cs typeface="Times New Roman" pitchFamily="18" charset="0"/>
            </a:endParaRPr>
          </a:p>
          <a:p>
            <a:pPr eaLnBrk="1" hangingPunct="1">
              <a:lnSpc>
                <a:spcPct val="80000"/>
              </a:lnSpc>
              <a:defRPr/>
            </a:pPr>
            <a:r>
              <a:rPr lang="en-US" sz="2800" dirty="0">
                <a:latin typeface="Times New Roman" pitchFamily="18" charset="0"/>
                <a:cs typeface="Times New Roman" pitchFamily="18" charset="0"/>
              </a:rPr>
              <a:t>Dependency on the drug is not easily overcome.</a:t>
            </a:r>
          </a:p>
          <a:p>
            <a:pPr eaLnBrk="1" hangingPunct="1">
              <a:lnSpc>
                <a:spcPct val="80000"/>
              </a:lnSpc>
              <a:buFontTx/>
              <a:buNone/>
              <a:defRPr/>
            </a:pPr>
            <a:endParaRPr lang="en-US" sz="2800" dirty="0">
              <a:latin typeface="Times New Roman" pitchFamily="18" charset="0"/>
              <a:cs typeface="Times New Roman" pitchFamily="18" charset="0"/>
            </a:endParaRPr>
          </a:p>
          <a:p>
            <a:pPr eaLnBrk="1" hangingPunct="1">
              <a:lnSpc>
                <a:spcPct val="80000"/>
              </a:lnSpc>
              <a:buFontTx/>
              <a:buNone/>
              <a:defRPr/>
            </a:pPr>
            <a:endParaRPr lang="en-US"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628BCE2FBAD340B56B2A0F64962C1C" ma:contentTypeVersion="5" ma:contentTypeDescription="Create a new document." ma:contentTypeScope="" ma:versionID="131883e42c113939174d959d81351c9f">
  <xsd:schema xmlns:xsd="http://www.w3.org/2001/XMLSchema" xmlns:xs="http://www.w3.org/2001/XMLSchema" xmlns:p="http://schemas.microsoft.com/office/2006/metadata/properties" xmlns:ns2="15cfeffd-ee9c-41ab-a5d7-1e72fc5efa65" targetNamespace="http://schemas.microsoft.com/office/2006/metadata/properties" ma:root="true" ma:fieldsID="2bbb2499c544d649ffceb038792b3fd6" ns2:_="">
    <xsd:import namespace="15cfeffd-ee9c-41ab-a5d7-1e72fc5efa6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cfeffd-ee9c-41ab-a5d7-1e72fc5efa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4BFBBE-68C6-4B53-95F3-7945EC425BED}">
  <ds:schemaRefs>
    <ds:schemaRef ds:uri="http://schemas.microsoft.com/office/2006/metadata/contentType"/>
    <ds:schemaRef ds:uri="http://schemas.microsoft.com/office/2006/metadata/properties/metaAttributes"/>
    <ds:schemaRef ds:uri="http://www.w3.org/2000/xmlns/"/>
    <ds:schemaRef ds:uri="http://www.w3.org/2001/XMLSchema"/>
    <ds:schemaRef ds:uri="15cfeffd-ee9c-41ab-a5d7-1e72fc5efa65"/>
  </ds:schemaRefs>
</ds:datastoreItem>
</file>

<file path=customXml/itemProps2.xml><?xml version="1.0" encoding="utf-8"?>
<ds:datastoreItem xmlns:ds="http://schemas.openxmlformats.org/officeDocument/2006/customXml" ds:itemID="{C0661C8C-F3C2-4C58-BDBF-FB9DF4481E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410</TotalTime>
  <Words>2963</Words>
  <Application>Microsoft Office PowerPoint</Application>
  <PresentationFormat>On-screen Show (4:3)</PresentationFormat>
  <Paragraphs>285</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Default Design</vt:lpstr>
      <vt:lpstr>CNS Stimulant </vt:lpstr>
      <vt:lpstr>CNS Stimulants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Pharmacology</dc:title>
  <dc:creator>Haider Pharmacology</dc:creator>
  <cp:lastModifiedBy>Sanabil Hassanat</cp:lastModifiedBy>
  <cp:revision>23</cp:revision>
  <dcterms:created xsi:type="dcterms:W3CDTF">2005-10-08T18:50:55Z</dcterms:created>
  <dcterms:modified xsi:type="dcterms:W3CDTF">2021-12-27T07:12:41Z</dcterms:modified>
</cp:coreProperties>
</file>