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6" r:id="rId2"/>
    <p:sldId id="293" r:id="rId3"/>
    <p:sldId id="257" r:id="rId4"/>
    <p:sldId id="258" r:id="rId5"/>
    <p:sldId id="260" r:id="rId6"/>
    <p:sldId id="262" r:id="rId7"/>
    <p:sldId id="263" r:id="rId8"/>
    <p:sldId id="264" r:id="rId9"/>
    <p:sldId id="259" r:id="rId10"/>
    <p:sldId id="290" r:id="rId11"/>
    <p:sldId id="265" r:id="rId12"/>
    <p:sldId id="266" r:id="rId13"/>
    <p:sldId id="267" r:id="rId14"/>
    <p:sldId id="276" r:id="rId15"/>
    <p:sldId id="269" r:id="rId16"/>
    <p:sldId id="270" r:id="rId17"/>
    <p:sldId id="271" r:id="rId18"/>
    <p:sldId id="291" r:id="rId19"/>
    <p:sldId id="273" r:id="rId20"/>
    <p:sldId id="274" r:id="rId21"/>
    <p:sldId id="268" r:id="rId22"/>
    <p:sldId id="277" r:id="rId23"/>
    <p:sldId id="278" r:id="rId24"/>
    <p:sldId id="279" r:id="rId25"/>
    <p:sldId id="280" r:id="rId26"/>
    <p:sldId id="281" r:id="rId27"/>
    <p:sldId id="282" r:id="rId28"/>
    <p:sldId id="283" r:id="rId29"/>
    <p:sldId id="284" r:id="rId30"/>
    <p:sldId id="285" r:id="rId31"/>
    <p:sldId id="286" r:id="rId32"/>
    <p:sldId id="289" r:id="rId33"/>
    <p:sldId id="287" r:id="rId34"/>
    <p:sldId id="288" r:id="rId35"/>
    <p:sldId id="27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2526"/>
    <a:srgbClr val="404040"/>
    <a:srgbClr val="952526"/>
    <a:srgbClr val="A32829"/>
    <a:srgbClr val="A22829"/>
    <a:srgbClr val="164E6E"/>
    <a:srgbClr val="516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p:cViewPr>
        <p:scale>
          <a:sx n="81" d="100"/>
          <a:sy n="81" d="100"/>
        </p:scale>
        <p:origin x="-210" y="-36"/>
      </p:cViewPr>
      <p:guideLst>
        <p:guide orient="horz" pos="2160"/>
        <p:guide pos="384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9/20/2022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9/20/2022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8FCD862-35EA-4FC3-B5D6-2019175B0946}" type="datetimeFigureOut">
              <a:rPr lang="en-US" smtClean="0">
                <a:solidFill>
                  <a:prstClr val="white">
                    <a:tint val="75000"/>
                  </a:prstClr>
                </a:solidFill>
              </a:rPr>
              <a:pPr>
                <a:defRPr/>
              </a:pPr>
              <a:t>9/20/2022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lgn="r" fontAlgn="base">
              <a:spcBef>
                <a:spcPct val="0"/>
              </a:spcBef>
              <a:spcAft>
                <a:spcPct val="0"/>
              </a:spcAft>
            </a:pPr>
            <a:fld id="{8C3D9470-84A3-4158-9564-7B0A11EE1B41}" type="slidenum">
              <a:rPr lang="en-US" altLang="en-US" smtClean="0">
                <a:cs typeface="Arial" panose="020B0604020202020204" pitchFamily="34" charset="0"/>
              </a:rPr>
              <a:pPr algn="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756354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3E03CC6-F841-4EBB-848A-4872674462A4}" type="datetimeFigureOut">
              <a:rPr lang="en-US" smtClean="0">
                <a:solidFill>
                  <a:prstClr val="white">
                    <a:tint val="75000"/>
                  </a:prstClr>
                </a:solidFill>
              </a:rPr>
              <a:pPr>
                <a:defRPr/>
              </a:pPr>
              <a:t>9/20/2022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lgn="r" fontAlgn="base">
              <a:spcBef>
                <a:spcPct val="0"/>
              </a:spcBef>
              <a:spcAft>
                <a:spcPct val="0"/>
              </a:spcAft>
            </a:pPr>
            <a:fld id="{CAAA5A8C-8F22-4E0E-B421-82F7AA7D555B}" type="slidenum">
              <a:rPr lang="en-US" altLang="en-US" smtClean="0">
                <a:cs typeface="Arial" panose="020B0604020202020204" pitchFamily="34" charset="0"/>
              </a:rPr>
              <a:pPr algn="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91724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7B06D5E-08E6-45F3-8826-F482E5550167}" type="datetimeFigureOut">
              <a:rPr lang="en-US" smtClean="0">
                <a:solidFill>
                  <a:prstClr val="white">
                    <a:tint val="75000"/>
                  </a:prstClr>
                </a:solidFill>
              </a:rPr>
              <a:pPr>
                <a:defRPr/>
              </a:pPr>
              <a:t>9/20/2022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lgn="r" fontAlgn="base">
              <a:spcBef>
                <a:spcPct val="0"/>
              </a:spcBef>
              <a:spcAft>
                <a:spcPct val="0"/>
              </a:spcAft>
            </a:pPr>
            <a:fld id="{938AF6DF-D995-4CF6-AD9A-0FA9C1863E6B}" type="slidenum">
              <a:rPr lang="en-US" altLang="en-US" smtClean="0">
                <a:cs typeface="Arial" panose="020B0604020202020204" pitchFamily="34" charset="0"/>
              </a:rPr>
              <a:pPr algn="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183624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5C9E84B-2FB7-44B5-B699-47576D10A000}" type="datetimeFigureOut">
              <a:rPr lang="en-US" smtClean="0">
                <a:solidFill>
                  <a:prstClr val="white">
                    <a:tint val="75000"/>
                  </a:prstClr>
                </a:solidFill>
              </a:rPr>
              <a:pPr>
                <a:defRPr/>
              </a:pPr>
              <a:t>9/20/2022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lgn="r" fontAlgn="base">
              <a:spcBef>
                <a:spcPct val="0"/>
              </a:spcBef>
              <a:spcAft>
                <a:spcPct val="0"/>
              </a:spcAft>
            </a:pPr>
            <a:fld id="{5E4D05DA-166B-440E-B1C0-B89C185B304A}" type="slidenum">
              <a:rPr lang="en-US" altLang="en-US" smtClean="0">
                <a:cs typeface="Arial" panose="020B0604020202020204" pitchFamily="34" charset="0"/>
              </a:rPr>
              <a:pPr algn="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719429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2B112BE-B804-4B0D-823A-2D77532BEE87}" type="datetimeFigureOut">
              <a:rPr lang="en-US" smtClean="0">
                <a:solidFill>
                  <a:prstClr val="white">
                    <a:tint val="75000"/>
                  </a:prstClr>
                </a:solidFill>
              </a:rPr>
              <a:pPr>
                <a:defRPr/>
              </a:pPr>
              <a:t>9/20/2022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lgn="r" fontAlgn="base">
              <a:spcBef>
                <a:spcPct val="0"/>
              </a:spcBef>
              <a:spcAft>
                <a:spcPct val="0"/>
              </a:spcAft>
            </a:pPr>
            <a:fld id="{8ACFB526-0833-43CF-AC9C-A19A9DDFB635}" type="slidenum">
              <a:rPr lang="en-US" altLang="en-US" smtClean="0">
                <a:cs typeface="Arial" panose="020B0604020202020204" pitchFamily="34" charset="0"/>
              </a:rPr>
              <a:pPr algn="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163484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2CD525D-51DE-4685-BFB6-48DBC1FC6B83}" type="datetimeFigureOut">
              <a:rPr lang="en-US" smtClean="0">
                <a:solidFill>
                  <a:prstClr val="white">
                    <a:tint val="75000"/>
                  </a:prstClr>
                </a:solidFill>
              </a:rPr>
              <a:pPr>
                <a:defRPr/>
              </a:pPr>
              <a:t>9/20/2022</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lgn="r" fontAlgn="base">
              <a:spcBef>
                <a:spcPct val="0"/>
              </a:spcBef>
              <a:spcAft>
                <a:spcPct val="0"/>
              </a:spcAft>
            </a:pPr>
            <a:fld id="{928C6DB1-8EA3-4421-B574-4FABEE72DFA6}" type="slidenum">
              <a:rPr lang="en-US" altLang="en-US" smtClean="0">
                <a:cs typeface="Arial" panose="020B0604020202020204" pitchFamily="34" charset="0"/>
              </a:rPr>
              <a:pPr algn="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885293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8250B84-E7AD-4130-B92C-073EF8CD5AEC}" type="datetimeFigureOut">
              <a:rPr lang="en-US" smtClean="0">
                <a:solidFill>
                  <a:prstClr val="white">
                    <a:tint val="75000"/>
                  </a:prstClr>
                </a:solidFill>
              </a:rPr>
              <a:pPr>
                <a:defRPr/>
              </a:pPr>
              <a:t>9/20/2022</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lgn="r" fontAlgn="base">
              <a:spcBef>
                <a:spcPct val="0"/>
              </a:spcBef>
              <a:spcAft>
                <a:spcPct val="0"/>
              </a:spcAft>
            </a:pPr>
            <a:fld id="{3CA23F2D-CA9E-49A0-B352-F4FDE9C304EF}" type="slidenum">
              <a:rPr lang="en-US" altLang="en-US" smtClean="0">
                <a:cs typeface="Arial" panose="020B0604020202020204" pitchFamily="34" charset="0"/>
              </a:rPr>
              <a:pPr algn="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185965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B00FCC8-3E80-45BB-A159-F7681B552138}" type="datetimeFigureOut">
              <a:rPr lang="en-US" smtClean="0">
                <a:solidFill>
                  <a:prstClr val="white">
                    <a:tint val="75000"/>
                  </a:prstClr>
                </a:solidFill>
              </a:rPr>
              <a:pPr>
                <a:defRPr/>
              </a:pPr>
              <a:t>9/20/2022</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lgn="r" fontAlgn="base">
              <a:spcBef>
                <a:spcPct val="0"/>
              </a:spcBef>
              <a:spcAft>
                <a:spcPct val="0"/>
              </a:spcAft>
            </a:pPr>
            <a:fld id="{1668BF76-9F93-4F21-B7A6-CD797D404329}" type="slidenum">
              <a:rPr lang="en-US" altLang="en-US" smtClean="0">
                <a:cs typeface="Arial" panose="020B0604020202020204" pitchFamily="34" charset="0"/>
              </a:rPr>
              <a:pPr algn="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648496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ACFE9-FB4C-43D8-92E7-F85A304C641A}" type="datetimeFigureOut">
              <a:rPr lang="en-US" smtClean="0">
                <a:solidFill>
                  <a:prstClr val="white">
                    <a:tint val="75000"/>
                  </a:prstClr>
                </a:solidFill>
              </a:rPr>
              <a:pPr>
                <a:defRPr/>
              </a:pPr>
              <a:t>9/20/2022</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lgn="r" fontAlgn="base">
              <a:spcBef>
                <a:spcPct val="0"/>
              </a:spcBef>
              <a:spcAft>
                <a:spcPct val="0"/>
              </a:spcAft>
            </a:pPr>
            <a:fld id="{0282618F-F338-46D3-964D-57BD3EA2BA06}" type="slidenum">
              <a:rPr lang="en-US" altLang="en-US" smtClean="0">
                <a:cs typeface="Arial" panose="020B0604020202020204" pitchFamily="34" charset="0"/>
              </a:rPr>
              <a:pPr algn="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84402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5444232-CB51-4C69-8E06-26BF8C47D209}" type="datetimeFigureOut">
              <a:rPr lang="en-US" smtClean="0">
                <a:solidFill>
                  <a:prstClr val="white">
                    <a:tint val="75000"/>
                  </a:prstClr>
                </a:solidFill>
              </a:rPr>
              <a:pPr>
                <a:defRPr/>
              </a:pPr>
              <a:t>9/20/2022</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lgn="r" fontAlgn="base">
              <a:spcBef>
                <a:spcPct val="0"/>
              </a:spcBef>
              <a:spcAft>
                <a:spcPct val="0"/>
              </a:spcAft>
            </a:pPr>
            <a:fld id="{E88556DC-D56B-4778-BC7B-F03395CDB4E5}" type="slidenum">
              <a:rPr lang="en-US" altLang="en-US" smtClean="0">
                <a:cs typeface="Arial" panose="020B0604020202020204" pitchFamily="34" charset="0"/>
              </a:rPr>
              <a:pPr algn="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041463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8B35C8-0F17-45A0-82F6-65A58FA5480E}" type="datetimeFigureOut">
              <a:rPr lang="en-US" smtClean="0">
                <a:solidFill>
                  <a:prstClr val="white">
                    <a:tint val="75000"/>
                  </a:prstClr>
                </a:solidFill>
              </a:rPr>
              <a:pPr>
                <a:defRPr/>
              </a:pPr>
              <a:t>9/20/2022</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lgn="r" fontAlgn="base">
              <a:spcBef>
                <a:spcPct val="0"/>
              </a:spcBef>
              <a:spcAft>
                <a:spcPct val="0"/>
              </a:spcAft>
            </a:pPr>
            <a:fld id="{86330512-D02E-43A9-9F5A-F1612954BBA0}" type="slidenum">
              <a:rPr lang="en-US" altLang="en-US" smtClean="0">
                <a:cs typeface="Arial" panose="020B0604020202020204" pitchFamily="34" charset="0"/>
              </a:rPr>
              <a:pPr algn="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079959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81EF6">
            <a:alpha val="74901"/>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rtl="0" fontAlgn="auto">
              <a:spcBef>
                <a:spcPts val="0"/>
              </a:spcBef>
              <a:spcAft>
                <a:spcPts val="0"/>
              </a:spcAft>
              <a:defRPr sz="1200">
                <a:solidFill>
                  <a:schemeClr val="tx1">
                    <a:tint val="75000"/>
                  </a:schemeClr>
                </a:solidFill>
                <a:latin typeface="+mn-lt"/>
                <a:cs typeface="+mn-cs"/>
              </a:defRPr>
            </a:lvl1pPr>
          </a:lstStyle>
          <a:p>
            <a:pPr>
              <a:defRPr/>
            </a:pPr>
            <a:fld id="{B803EE29-18D7-47D3-AA74-831F9520AA35}" type="datetimeFigureOut">
              <a:rPr lang="en-US" smtClean="0">
                <a:solidFill>
                  <a:prstClr val="white">
                    <a:tint val="75000"/>
                  </a:prstClr>
                </a:solidFill>
              </a:rPr>
              <a:pPr>
                <a:defRPr/>
              </a:pPr>
              <a:t>9/20/2022</a:t>
            </a:fld>
            <a:endParaRPr lang="en-US">
              <a:solidFill>
                <a:prstClr val="white">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FFFFFF"/>
                </a:solidFill>
                <a:latin typeface="Calibri" panose="020F0502020204030204" pitchFamily="34" charset="0"/>
              </a:defRPr>
            </a:lvl1pPr>
          </a:lstStyle>
          <a:p>
            <a:pPr algn="r" fontAlgn="base">
              <a:spcBef>
                <a:spcPct val="0"/>
              </a:spcBef>
              <a:spcAft>
                <a:spcPct val="0"/>
              </a:spcAft>
            </a:pPr>
            <a:fld id="{AA1FD4DF-15BC-4DC9-93C9-62E812AF12E2}" type="slidenum">
              <a:rPr lang="en-US" altLang="en-US" smtClean="0">
                <a:cs typeface="Arial" panose="020B0604020202020204" pitchFamily="34" charset="0"/>
              </a:rPr>
              <a:pPr algn="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66178058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3131"/>
            <a:ext cx="10363200" cy="2362200"/>
          </a:xfrm>
        </p:spPr>
        <p:txBody>
          <a:bodyPr>
            <a:normAutofit/>
          </a:bodyPr>
          <a:lstStyle/>
          <a:p>
            <a:pPr algn="ctr"/>
            <a:r>
              <a:rPr lang="en-US" sz="4800" b="1" i="1" dirty="0">
                <a:solidFill>
                  <a:srgbClr val="FFFF00"/>
                </a:solidFill>
                <a:latin typeface="+mn-lt"/>
              </a:rPr>
              <a:t>Complications of Myocardial Infarction </a:t>
            </a:r>
          </a:p>
        </p:txBody>
      </p:sp>
      <p:sp>
        <p:nvSpPr>
          <p:cNvPr id="3" name="Subtitle 2"/>
          <p:cNvSpPr>
            <a:spLocks noGrp="1"/>
          </p:cNvSpPr>
          <p:nvPr>
            <p:ph type="subTitle" idx="1"/>
          </p:nvPr>
        </p:nvSpPr>
        <p:spPr>
          <a:xfrm>
            <a:off x="1828800" y="3886200"/>
            <a:ext cx="8479766" cy="1752600"/>
          </a:xfrm>
        </p:spPr>
        <p:txBody>
          <a:bodyPr>
            <a:noAutofit/>
          </a:bodyPr>
          <a:lstStyle/>
          <a:p>
            <a:pPr algn="l"/>
            <a:r>
              <a:rPr lang="en-US" b="1" dirty="0">
                <a:solidFill>
                  <a:schemeClr val="tx1"/>
                </a:solidFill>
                <a:latin typeface="Bahnschrift Condensed" panose="020B0502040204020203" pitchFamily="34" charset="0"/>
              </a:rPr>
              <a:t>By </a:t>
            </a:r>
          </a:p>
          <a:p>
            <a:pPr algn="l"/>
            <a:r>
              <a:rPr lang="en-US" b="1" i="1" dirty="0">
                <a:solidFill>
                  <a:schemeClr val="tx1"/>
                </a:solidFill>
                <a:latin typeface="Bahnschrift Condensed" panose="020B0502040204020203" pitchFamily="34" charset="0"/>
              </a:rPr>
              <a:t>Mustafa Ayman</a:t>
            </a:r>
            <a:br>
              <a:rPr lang="en-US" b="1" i="1" dirty="0">
                <a:solidFill>
                  <a:schemeClr val="tx1"/>
                </a:solidFill>
                <a:latin typeface="Bahnschrift Condensed" panose="020B0502040204020203" pitchFamily="34" charset="0"/>
              </a:rPr>
            </a:br>
            <a:r>
              <a:rPr lang="en-US" b="1" i="1" dirty="0">
                <a:solidFill>
                  <a:schemeClr val="tx1"/>
                </a:solidFill>
                <a:latin typeface="Bahnschrift Condensed" panose="020B0502040204020203" pitchFamily="34" charset="0"/>
              </a:rPr>
              <a:t>Omar </a:t>
            </a:r>
            <a:r>
              <a:rPr lang="en-US" b="1" i="1" dirty="0" err="1">
                <a:solidFill>
                  <a:schemeClr val="tx1"/>
                </a:solidFill>
                <a:latin typeface="Bahnschrift Condensed" panose="020B0502040204020203" pitchFamily="34" charset="0"/>
              </a:rPr>
              <a:t>Armosh</a:t>
            </a:r>
            <a:endParaRPr lang="en-US" b="1" i="1" dirty="0">
              <a:solidFill>
                <a:schemeClr val="tx1"/>
              </a:solidFill>
              <a:latin typeface="Bahnschrift Condensed" panose="020B0502040204020203" pitchFamily="34" charset="0"/>
            </a:endParaRPr>
          </a:p>
          <a:p>
            <a:pPr algn="l"/>
            <a:r>
              <a:rPr lang="en-US" b="1" i="1" dirty="0">
                <a:solidFill>
                  <a:schemeClr val="tx1"/>
                </a:solidFill>
                <a:latin typeface="Bahnschrift Condensed" panose="020B0502040204020203" pitchFamily="34" charset="0"/>
              </a:rPr>
              <a:t>Noor Adel</a:t>
            </a:r>
          </a:p>
        </p:txBody>
      </p:sp>
    </p:spTree>
    <p:extLst>
      <p:ext uri="{BB962C8B-B14F-4D97-AF65-F5344CB8AC3E}">
        <p14:creationId xmlns:p14="http://schemas.microsoft.com/office/powerpoint/2010/main" val="435141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lstStyle/>
          <a:p>
            <a:pPr algn="l"/>
            <a:r>
              <a:rPr lang="en-US" sz="4800" b="1" dirty="0">
                <a:solidFill>
                  <a:prstClr val="white"/>
                </a:solidFill>
              </a:rPr>
              <a:t> </a:t>
            </a:r>
            <a:r>
              <a:rPr lang="en-US" sz="4800" b="1" dirty="0">
                <a:solidFill>
                  <a:srgbClr val="FFFF00"/>
                </a:solidFill>
              </a:rPr>
              <a:t>Complications</a:t>
            </a:r>
          </a:p>
        </p:txBody>
      </p:sp>
      <p:sp>
        <p:nvSpPr>
          <p:cNvPr id="3" name="Content Placeholder 2"/>
          <p:cNvSpPr>
            <a:spLocks noGrp="1"/>
          </p:cNvSpPr>
          <p:nvPr>
            <p:ph idx="1"/>
          </p:nvPr>
        </p:nvSpPr>
        <p:spPr>
          <a:xfrm>
            <a:off x="609600" y="1698751"/>
            <a:ext cx="10972800" cy="4525963"/>
          </a:xfrm>
        </p:spPr>
        <p:txBody>
          <a:bodyPr/>
          <a:lstStyle/>
          <a:p>
            <a:pPr marL="0" indent="0">
              <a:buNone/>
            </a:pPr>
            <a:r>
              <a:rPr lang="en-US" dirty="0"/>
              <a:t>Main complications of myocardial infarction;</a:t>
            </a:r>
          </a:p>
          <a:p>
            <a:pPr>
              <a:buFont typeface="Wingdings" panose="05000000000000000000" pitchFamily="2" charset="2"/>
              <a:buChar char="§"/>
            </a:pPr>
            <a:r>
              <a:rPr lang="en-US" dirty="0"/>
              <a:t>Contractile dysfunction (Mechanical)</a:t>
            </a:r>
          </a:p>
          <a:p>
            <a:pPr>
              <a:buFont typeface="Wingdings" panose="05000000000000000000" pitchFamily="2" charset="2"/>
              <a:buChar char="§"/>
            </a:pPr>
            <a:r>
              <a:rPr lang="en-US" dirty="0"/>
              <a:t>Ventricular aneurysm (Mechanical)</a:t>
            </a:r>
          </a:p>
          <a:p>
            <a:pPr>
              <a:buFont typeface="Wingdings" panose="05000000000000000000" pitchFamily="2" charset="2"/>
              <a:buChar char="§"/>
            </a:pPr>
            <a:r>
              <a:rPr lang="en-US" dirty="0"/>
              <a:t>Papillary muscle dysfunction (Mechanical)</a:t>
            </a:r>
          </a:p>
          <a:p>
            <a:pPr>
              <a:buFont typeface="Wingdings" panose="05000000000000000000" pitchFamily="2" charset="2"/>
              <a:buChar char="§"/>
            </a:pPr>
            <a:r>
              <a:rPr lang="en-US" dirty="0"/>
              <a:t>Myocardial rupture (Mechanical)</a:t>
            </a:r>
          </a:p>
          <a:p>
            <a:pPr>
              <a:buFont typeface="Wingdings" panose="05000000000000000000" pitchFamily="2" charset="2"/>
              <a:buChar char="§"/>
            </a:pPr>
            <a:r>
              <a:rPr lang="en-US" dirty="0"/>
              <a:t>Pericarditis (inflammatory)</a:t>
            </a:r>
          </a:p>
          <a:p>
            <a:pPr>
              <a:buFont typeface="Wingdings" panose="05000000000000000000" pitchFamily="2" charset="2"/>
              <a:buChar char="§"/>
            </a:pPr>
            <a:r>
              <a:rPr lang="en-US" dirty="0"/>
              <a:t>Dressler’s syndrome</a:t>
            </a:r>
            <a:r>
              <a:rPr lang="en-US" dirty="0">
                <a:sym typeface="Wingdings" panose="05000000000000000000" pitchFamily="2" charset="2"/>
              </a:rPr>
              <a:t> (Inflammatory)</a:t>
            </a:r>
            <a:endParaRPr lang="en-US" dirty="0"/>
          </a:p>
          <a:p>
            <a:pPr>
              <a:buFont typeface="Wingdings" panose="05000000000000000000" pitchFamily="2" charset="2"/>
              <a:buChar char="§"/>
            </a:pPr>
            <a:r>
              <a:rPr lang="en-US" dirty="0"/>
              <a:t>Arrhythmia (Electrical) </a:t>
            </a:r>
          </a:p>
          <a:p>
            <a:pPr marL="0" indent="0">
              <a:buNone/>
            </a:pPr>
            <a:endParaRPr lang="en-US" dirty="0"/>
          </a:p>
          <a:p>
            <a:pPr>
              <a:buFont typeface="Wingdings" panose="05000000000000000000" pitchFamily="2" charset="2"/>
              <a:buChar char="§"/>
            </a:pPr>
            <a:endParaRPr lang="en-US" dirty="0"/>
          </a:p>
        </p:txBody>
      </p:sp>
    </p:spTree>
    <p:extLst>
      <p:ext uri="{BB962C8B-B14F-4D97-AF65-F5344CB8AC3E}">
        <p14:creationId xmlns:p14="http://schemas.microsoft.com/office/powerpoint/2010/main" val="3605650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t/>
            </a:r>
            <a:br>
              <a:rPr lang="en-US" sz="4800" b="1" dirty="0"/>
            </a:br>
            <a:r>
              <a:rPr lang="en-US" sz="4800" b="1" dirty="0">
                <a:solidFill>
                  <a:srgbClr val="FFFF00"/>
                </a:solidFill>
              </a:rPr>
              <a:t>Complications</a:t>
            </a:r>
          </a:p>
        </p:txBody>
      </p:sp>
      <p:sp>
        <p:nvSpPr>
          <p:cNvPr id="5" name="Content Placeholder 4"/>
          <p:cNvSpPr>
            <a:spLocks noGrp="1"/>
          </p:cNvSpPr>
          <p:nvPr>
            <p:ph idx="1"/>
          </p:nvPr>
        </p:nvSpPr>
        <p:spPr>
          <a:xfrm>
            <a:off x="609600" y="1655619"/>
            <a:ext cx="10972800" cy="4525963"/>
          </a:xfrm>
        </p:spPr>
        <p:txBody>
          <a:bodyPr>
            <a:normAutofit fontScale="92500" lnSpcReduction="10000"/>
          </a:bodyPr>
          <a:lstStyle/>
          <a:p>
            <a:pPr marL="0" indent="0">
              <a:buNone/>
            </a:pPr>
            <a:r>
              <a:rPr lang="en-US" i="1" dirty="0"/>
              <a:t>1. </a:t>
            </a:r>
            <a:r>
              <a:rPr lang="en-US" b="1" i="1" dirty="0"/>
              <a:t>Contractile</a:t>
            </a:r>
            <a:r>
              <a:rPr lang="en-US" i="1" dirty="0"/>
              <a:t> </a:t>
            </a:r>
            <a:r>
              <a:rPr lang="en-US" b="1" i="1" dirty="0"/>
              <a:t>dysfunction</a:t>
            </a:r>
            <a:r>
              <a:rPr lang="en-US" i="1" dirty="0"/>
              <a:t> (</a:t>
            </a:r>
            <a:r>
              <a:rPr lang="en-US" b="1" i="1" dirty="0"/>
              <a:t>Mechanical</a:t>
            </a:r>
            <a:r>
              <a:rPr lang="en-US" i="1" dirty="0"/>
              <a:t>)</a:t>
            </a:r>
          </a:p>
          <a:p>
            <a:r>
              <a:rPr lang="en-US" i="1" dirty="0"/>
              <a:t> </a:t>
            </a:r>
            <a:r>
              <a:rPr lang="en-US" dirty="0"/>
              <a:t>In general, MIs affect left ventricular pump function in proportion to the size of damage</a:t>
            </a:r>
          </a:p>
          <a:p>
            <a:r>
              <a:rPr lang="en-US" dirty="0"/>
              <a:t>In most cases, there is some degree of left ventricular failure manifested as hypotension, pulmonary congestion &amp; pulmonary edema</a:t>
            </a:r>
          </a:p>
          <a:p>
            <a:r>
              <a:rPr lang="en-US" dirty="0"/>
              <a:t>Also, can cause cardiogenic shock during which hypotension is present from low cardiac output. This results in end-organ hypo</a:t>
            </a:r>
            <a:r>
              <a:rPr lang="ar-JO" dirty="0"/>
              <a:t>-</a:t>
            </a:r>
            <a:r>
              <a:rPr lang="en-US" dirty="0"/>
              <a:t>perfusion and potentially multi-system organ failure and can be fatal</a:t>
            </a:r>
          </a:p>
        </p:txBody>
      </p:sp>
    </p:spTree>
    <p:extLst>
      <p:ext uri="{BB962C8B-B14F-4D97-AF65-F5344CB8AC3E}">
        <p14:creationId xmlns:p14="http://schemas.microsoft.com/office/powerpoint/2010/main" val="2914748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p>
            <a:pPr algn="l"/>
            <a:r>
              <a:rPr lang="en-US" sz="4800" b="1" dirty="0">
                <a:solidFill>
                  <a:srgbClr val="FFFF00"/>
                </a:solidFill>
              </a:rPr>
              <a:t>Complications</a:t>
            </a:r>
          </a:p>
        </p:txBody>
      </p:sp>
      <p:sp>
        <p:nvSpPr>
          <p:cNvPr id="3" name="Content Placeholder 2"/>
          <p:cNvSpPr>
            <a:spLocks noGrp="1"/>
          </p:cNvSpPr>
          <p:nvPr>
            <p:ph idx="1"/>
          </p:nvPr>
        </p:nvSpPr>
        <p:spPr>
          <a:xfrm>
            <a:off x="609600" y="1600200"/>
            <a:ext cx="10972800" cy="4525963"/>
          </a:xfrm>
        </p:spPr>
        <p:txBody>
          <a:bodyPr>
            <a:normAutofit fontScale="85000" lnSpcReduction="20000"/>
          </a:bodyPr>
          <a:lstStyle/>
          <a:p>
            <a:pPr marL="0" indent="0">
              <a:buNone/>
            </a:pPr>
            <a:r>
              <a:rPr lang="en-US" b="1" i="1" dirty="0"/>
              <a:t>2. Ventricular aneurysm (Mechanical)                                                                  </a:t>
            </a:r>
          </a:p>
          <a:p>
            <a:r>
              <a:rPr lang="en-US" dirty="0"/>
              <a:t>Most commonly, the apex of the heart is involved however, the inferior wall can form an aneurysm as well. The four main concerns in patients with left ventricular aneurysm are:</a:t>
            </a:r>
            <a:r>
              <a:rPr lang="en-US" i="1" dirty="0"/>
              <a:t>  </a:t>
            </a:r>
          </a:p>
          <a:p>
            <a:pPr marL="457200" indent="-457200">
              <a:buAutoNum type="alphaLcPeriod"/>
            </a:pPr>
            <a:r>
              <a:rPr lang="en-US" i="1" dirty="0"/>
              <a:t>Heart failure:   </a:t>
            </a:r>
            <a:r>
              <a:rPr lang="en-US" dirty="0"/>
              <a:t>The portion of the heart that contains the aneurysm is not contractile and is frequently “</a:t>
            </a:r>
            <a:r>
              <a:rPr lang="en-US" dirty="0" err="1"/>
              <a:t>dyskinetic</a:t>
            </a:r>
            <a:r>
              <a:rPr lang="en-US" dirty="0"/>
              <a:t>”. This results in overall decrease in heart function and the development of congestive heart failure.</a:t>
            </a:r>
            <a:endParaRPr lang="en-US" i="1" dirty="0"/>
          </a:p>
          <a:p>
            <a:pPr marL="457200" indent="-457200">
              <a:buAutoNum type="alphaLcPeriod"/>
            </a:pPr>
            <a:r>
              <a:rPr lang="en-US" dirty="0"/>
              <a:t>Thrombus formation:   When blood stagnates in any area of the body, there is a risk of platelet aggregation and thrombus formation. The aneurysmal portion of the LV is no different. Embolization of left ventricular thrombi can lead to embolic stroke or other systemic embolisms.</a:t>
            </a:r>
          </a:p>
        </p:txBody>
      </p:sp>
    </p:spTree>
    <p:extLst>
      <p:ext uri="{BB962C8B-B14F-4D97-AF65-F5344CB8AC3E}">
        <p14:creationId xmlns:p14="http://schemas.microsoft.com/office/powerpoint/2010/main" val="3301925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rgbClr val="FFFF00"/>
                </a:solidFill>
              </a:rPr>
              <a:t>Complications</a:t>
            </a:r>
          </a:p>
        </p:txBody>
      </p:sp>
      <p:sp>
        <p:nvSpPr>
          <p:cNvPr id="3" name="Content Placeholder 2"/>
          <p:cNvSpPr>
            <a:spLocks noGrp="1"/>
          </p:cNvSpPr>
          <p:nvPr>
            <p:ph idx="1"/>
          </p:nvPr>
        </p:nvSpPr>
        <p:spPr/>
        <p:txBody>
          <a:bodyPr>
            <a:normAutofit fontScale="85000" lnSpcReduction="10000"/>
          </a:bodyPr>
          <a:lstStyle/>
          <a:p>
            <a:pPr marL="457200" indent="-457200">
              <a:buAutoNum type="alphaUcPeriod" startAt="3"/>
            </a:pPr>
            <a:r>
              <a:rPr lang="en-US" dirty="0"/>
              <a:t>Ventricular</a:t>
            </a:r>
            <a:r>
              <a:rPr lang="en-US" i="1" dirty="0"/>
              <a:t> </a:t>
            </a:r>
            <a:r>
              <a:rPr lang="en-US" dirty="0"/>
              <a:t>tachycardia:</a:t>
            </a:r>
            <a:r>
              <a:rPr lang="en-US" i="1" dirty="0"/>
              <a:t> </a:t>
            </a:r>
            <a:r>
              <a:rPr lang="en-US" dirty="0"/>
              <a:t>The scar within the left ventricular aneurysm is a focus for ventricular arrhythmias which can lead to sudden cardiac death </a:t>
            </a:r>
          </a:p>
          <a:p>
            <a:pPr marL="457200" indent="-457200">
              <a:buAutoNum type="alphaUcPeriod" startAt="3"/>
            </a:pPr>
            <a:endParaRPr lang="en-US" dirty="0"/>
          </a:p>
          <a:p>
            <a:pPr marL="457200" indent="-457200">
              <a:buAutoNum type="alphaUcPeriod" startAt="3"/>
            </a:pPr>
            <a:r>
              <a:rPr lang="en-US" dirty="0"/>
              <a:t> Angina pectoris: Recurrent and persistent anginal symptoms may occur in the early post-infarction period and have been associated with an unfavorable prognosis. Anginal pain is due to the increased oxygen demand on the viable myocardium. Cardiac catheterization and surgical revascularization may be indicated in these patients</a:t>
            </a:r>
          </a:p>
          <a:p>
            <a:pPr marL="0" indent="0">
              <a:buNone/>
            </a:pPr>
            <a:r>
              <a:rPr lang="en-US" dirty="0"/>
              <a:t/>
            </a:r>
            <a:br>
              <a:rPr lang="en-US" dirty="0"/>
            </a:br>
            <a:endParaRPr lang="en-US" dirty="0"/>
          </a:p>
          <a:p>
            <a:pPr marL="457200" indent="-457200">
              <a:buAutoNum type="alphaUcPeriod" startAt="3"/>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1109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p>
            <a:pPr algn="l"/>
            <a:r>
              <a:rPr lang="en-US" sz="4800" b="1" dirty="0">
                <a:solidFill>
                  <a:srgbClr val="FFFF00"/>
                </a:solidFill>
              </a:rPr>
              <a:t>Complications</a:t>
            </a:r>
            <a:endParaRPr lang="en-US" sz="4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328862"/>
            <a:ext cx="4572000" cy="3571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2328862"/>
            <a:ext cx="5257800" cy="3571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42655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rgbClr val="FFFF00"/>
                </a:solidFill>
              </a:rPr>
              <a:t>Complications</a:t>
            </a:r>
          </a:p>
        </p:txBody>
      </p:sp>
      <p:sp>
        <p:nvSpPr>
          <p:cNvPr id="3" name="Content Placeholder 2"/>
          <p:cNvSpPr>
            <a:spLocks noGrp="1"/>
          </p:cNvSpPr>
          <p:nvPr>
            <p:ph idx="1"/>
          </p:nvPr>
        </p:nvSpPr>
        <p:spPr/>
        <p:txBody>
          <a:bodyPr/>
          <a:lstStyle/>
          <a:p>
            <a:pPr marL="0" indent="0">
              <a:buNone/>
            </a:pPr>
            <a:r>
              <a:rPr lang="en-US" b="1" i="1" dirty="0"/>
              <a:t>3. Papillary muscle dysfunction (Mechanical)</a:t>
            </a:r>
          </a:p>
          <a:p>
            <a:r>
              <a:rPr lang="en-US" b="1" i="1" dirty="0"/>
              <a:t> </a:t>
            </a:r>
            <a:r>
              <a:rPr lang="en-US" dirty="0"/>
              <a:t>Rupture infrequently after MI, but they often are dysfunctional &amp; poorly contractile as a result of ischemia</a:t>
            </a:r>
          </a:p>
          <a:p>
            <a:r>
              <a:rPr lang="en-US" dirty="0"/>
              <a:t>Papillary muscle rupture can lead to acute</a:t>
            </a:r>
            <a:r>
              <a:rPr lang="en-US" b="1" dirty="0"/>
              <a:t> </a:t>
            </a:r>
            <a:r>
              <a:rPr lang="en-US" dirty="0"/>
              <a:t>mitral</a:t>
            </a:r>
            <a:r>
              <a:rPr lang="en-US" b="1" dirty="0"/>
              <a:t> </a:t>
            </a:r>
            <a:r>
              <a:rPr lang="en-US" dirty="0"/>
              <a:t>regurgitation </a:t>
            </a:r>
          </a:p>
          <a:p>
            <a:r>
              <a:rPr lang="en-US" dirty="0"/>
              <a:t>Emergent surgical repair or replacement of </a:t>
            </a:r>
          </a:p>
          <a:p>
            <a:pPr marL="0" indent="0">
              <a:buNone/>
            </a:pPr>
            <a:r>
              <a:rPr lang="en-US" dirty="0"/>
              <a:t>   the mitral valve is indicated</a:t>
            </a:r>
          </a:p>
          <a:p>
            <a:r>
              <a:rPr lang="en-US" dirty="0"/>
              <a:t>Mortality approaches 100% if not surgically</a:t>
            </a:r>
          </a:p>
          <a:p>
            <a:pPr marL="0" indent="0">
              <a:buNone/>
            </a:pPr>
            <a:r>
              <a:rPr lang="en-US" dirty="0"/>
              <a:t>  fixed</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3733800"/>
            <a:ext cx="3733800" cy="3124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45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rgbClr val="FFFF00"/>
                </a:solidFill>
              </a:rPr>
              <a:t>Complications</a:t>
            </a:r>
          </a:p>
        </p:txBody>
      </p:sp>
      <p:sp>
        <p:nvSpPr>
          <p:cNvPr id="3" name="Content Placeholder 2"/>
          <p:cNvSpPr>
            <a:spLocks noGrp="1"/>
          </p:cNvSpPr>
          <p:nvPr>
            <p:ph idx="1"/>
          </p:nvPr>
        </p:nvSpPr>
        <p:spPr>
          <a:xfrm>
            <a:off x="609600" y="1600200"/>
            <a:ext cx="10972800" cy="4525963"/>
          </a:xfrm>
        </p:spPr>
        <p:txBody>
          <a:bodyPr/>
          <a:lstStyle/>
          <a:p>
            <a:pPr marL="0" indent="0">
              <a:buNone/>
            </a:pPr>
            <a:r>
              <a:rPr lang="en-US" b="1" i="1" dirty="0"/>
              <a:t>4. Myocardial rupture (Mechanical)</a:t>
            </a:r>
          </a:p>
          <a:p>
            <a:r>
              <a:rPr lang="en-US" dirty="0"/>
              <a:t>Occurs in 1-5% of MIs but is frequently fatal when it occurs</a:t>
            </a:r>
          </a:p>
          <a:p>
            <a:r>
              <a:rPr lang="en-US" dirty="0"/>
              <a:t>Left ventricular free wall rupture is most common</a:t>
            </a:r>
          </a:p>
          <a:p>
            <a:r>
              <a:rPr lang="en-US" dirty="0"/>
              <a:t>This is a fatal complication of myocardial infarction and occurs when thinning of the left ventricular free wall occurs as a part of remodeling. A complete defect results in bleeding from the left ventricle filling the pericardium with blood. This usually occurs rapidly resulting in cardiac tamponade, pulseless electrical activity (cardiac arrest) and death. Treatment is emergent surgical repair</a:t>
            </a:r>
          </a:p>
        </p:txBody>
      </p:sp>
    </p:spTree>
    <p:extLst>
      <p:ext uri="{BB962C8B-B14F-4D97-AF65-F5344CB8AC3E}">
        <p14:creationId xmlns:p14="http://schemas.microsoft.com/office/powerpoint/2010/main" val="2937208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rgbClr val="FFFF00"/>
                </a:solidFill>
              </a:rPr>
              <a:t>Complications</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00" y="1828800"/>
            <a:ext cx="754380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1905000" y="5669281"/>
            <a:ext cx="7543799" cy="646331"/>
          </a:xfrm>
          <a:prstGeom prst="rect">
            <a:avLst/>
          </a:prstGeom>
          <a:noFill/>
        </p:spPr>
        <p:txBody>
          <a:bodyPr wrap="square" rtlCol="0">
            <a:spAutoFit/>
          </a:bodyPr>
          <a:lstStyle/>
          <a:p>
            <a:r>
              <a:rPr lang="en-US" dirty="0"/>
              <a:t> A and C: left ventricular free wall rupture. B: intact marginal artery.</a:t>
            </a:r>
          </a:p>
          <a:p>
            <a:r>
              <a:rPr lang="en-US" dirty="0"/>
              <a:t> D: previous inferior infarction and left ventricular free wall rupture. </a:t>
            </a:r>
          </a:p>
        </p:txBody>
      </p:sp>
    </p:spTree>
    <p:extLst>
      <p:ext uri="{BB962C8B-B14F-4D97-AF65-F5344CB8AC3E}">
        <p14:creationId xmlns:p14="http://schemas.microsoft.com/office/powerpoint/2010/main" val="3996935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rgbClr val="FFFF00"/>
                </a:solidFill>
              </a:rPr>
              <a:t>Complications</a:t>
            </a:r>
          </a:p>
        </p:txBody>
      </p:sp>
      <p:sp>
        <p:nvSpPr>
          <p:cNvPr id="3" name="Content Placeholder 2"/>
          <p:cNvSpPr>
            <a:spLocks noGrp="1"/>
          </p:cNvSpPr>
          <p:nvPr>
            <p:ph idx="1"/>
          </p:nvPr>
        </p:nvSpPr>
        <p:spPr/>
        <p:txBody>
          <a:bodyPr/>
          <a:lstStyle/>
          <a:p>
            <a:pPr marL="0" indent="0">
              <a:buNone/>
            </a:pPr>
            <a:r>
              <a:rPr lang="en-US" b="1" i="1" dirty="0"/>
              <a:t>5. Pericarditis (Inflammatory)</a:t>
            </a:r>
          </a:p>
          <a:p>
            <a:r>
              <a:rPr lang="en-US" dirty="0"/>
              <a:t> Usually occurs after 2-3 days of MI</a:t>
            </a:r>
          </a:p>
          <a:p>
            <a:r>
              <a:rPr lang="en-US" dirty="0"/>
              <a:t> A pericardial rub may be audible accompanied with severe pain</a:t>
            </a:r>
          </a:p>
          <a:p>
            <a:r>
              <a:rPr lang="en-US" dirty="0"/>
              <a:t> Opiate-based analgesia should be used</a:t>
            </a:r>
          </a:p>
          <a:p>
            <a:r>
              <a:rPr lang="en-US" dirty="0"/>
              <a:t> Non-steroidal (NSAIDs) and steroidal anti-inﬂammatory drugs may increase the risk of aneurysm formation and myocardial rupture in the early recovery period, and should be avoided</a:t>
            </a:r>
          </a:p>
        </p:txBody>
      </p:sp>
    </p:spTree>
    <p:extLst>
      <p:ext uri="{BB962C8B-B14F-4D97-AF65-F5344CB8AC3E}">
        <p14:creationId xmlns:p14="http://schemas.microsoft.com/office/powerpoint/2010/main" val="244291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lstStyle/>
          <a:p>
            <a:pPr algn="l"/>
            <a:r>
              <a:rPr lang="en-US" sz="4800" b="1" dirty="0">
                <a:solidFill>
                  <a:srgbClr val="FFFF00"/>
                </a:solidFill>
              </a:rPr>
              <a:t>Complications</a:t>
            </a:r>
          </a:p>
        </p:txBody>
      </p:sp>
      <p:sp>
        <p:nvSpPr>
          <p:cNvPr id="3" name="Content Placeholder 2"/>
          <p:cNvSpPr>
            <a:spLocks noGrp="1"/>
          </p:cNvSpPr>
          <p:nvPr>
            <p:ph idx="1"/>
          </p:nvPr>
        </p:nvSpPr>
        <p:spPr/>
        <p:txBody>
          <a:bodyPr>
            <a:normAutofit fontScale="92500" lnSpcReduction="20000"/>
          </a:bodyPr>
          <a:lstStyle/>
          <a:p>
            <a:pPr marL="0" indent="0">
              <a:buNone/>
            </a:pPr>
            <a:r>
              <a:rPr lang="ar-JO" b="1" i="1" dirty="0"/>
              <a:t>6</a:t>
            </a:r>
            <a:r>
              <a:rPr lang="en-US" b="1" i="1" dirty="0"/>
              <a:t>. Dressler’s syndrome</a:t>
            </a:r>
            <a:r>
              <a:rPr lang="en-US" b="1" i="1" dirty="0">
                <a:sym typeface="Wingdings" panose="05000000000000000000" pitchFamily="2" charset="2"/>
              </a:rPr>
              <a:t> (Inflammatory)</a:t>
            </a:r>
            <a:endParaRPr lang="en-US" b="1" i="1" dirty="0"/>
          </a:p>
          <a:p>
            <a:pPr marL="0" indent="0">
              <a:buNone/>
            </a:pPr>
            <a:r>
              <a:rPr lang="en-US" dirty="0"/>
              <a:t>Is an autoimmune phenomenon that can occur after myocardial infarction and manifests 2-3 weeks later as pericarditis ( friction rub on exam ), a pericardial effusion and low grade fever. The diagnosis is clinical and based on ECG changes of pericarditis.</a:t>
            </a:r>
          </a:p>
          <a:p>
            <a:pPr>
              <a:buFont typeface="Wingdings" panose="05000000000000000000" pitchFamily="2" charset="2"/>
              <a:buChar char="§"/>
            </a:pPr>
            <a:r>
              <a:rPr lang="en-US" dirty="0"/>
              <a:t>The main treatment is usually either Aspirin or other non-steroidal anti-inflammatory drugs (NSAIDs) such as Ibuprofen or Naproxen. </a:t>
            </a:r>
          </a:p>
          <a:p>
            <a:pPr>
              <a:buFont typeface="Wingdings" panose="05000000000000000000" pitchFamily="2" charset="2"/>
              <a:buChar char="§"/>
            </a:pPr>
            <a:r>
              <a:rPr lang="en-US" dirty="0"/>
              <a:t>For patients who cannot tolerate aspirin or NSAIDs or whose symptoms have not responded to them we use steroids</a:t>
            </a:r>
          </a:p>
          <a:p>
            <a:pPr>
              <a:buFont typeface="Wingdings" panose="05000000000000000000" pitchFamily="2" charset="2"/>
              <a:buChar char="§"/>
            </a:pPr>
            <a:r>
              <a:rPr lang="en-US" dirty="0"/>
              <a:t> Pericardiocentesis might be necessary if the patient does not respond to medication</a:t>
            </a:r>
          </a:p>
        </p:txBody>
      </p:sp>
    </p:spTree>
    <p:extLst>
      <p:ext uri="{BB962C8B-B14F-4D97-AF65-F5344CB8AC3E}">
        <p14:creationId xmlns:p14="http://schemas.microsoft.com/office/powerpoint/2010/main" val="3908003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AnteriorSTEMI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52400"/>
            <a:ext cx="10668000" cy="6570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812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rgbClr val="FFFF00"/>
                </a:solidFill>
              </a:rPr>
              <a:t>Complications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4995" y="2057400"/>
            <a:ext cx="3886200"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057400"/>
            <a:ext cx="4082329"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08378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rgbClr val="FFFF00"/>
                </a:solidFill>
              </a:rPr>
              <a:t>Complications</a:t>
            </a:r>
          </a:p>
        </p:txBody>
      </p:sp>
      <p:sp>
        <p:nvSpPr>
          <p:cNvPr id="3" name="Content Placeholder 2"/>
          <p:cNvSpPr>
            <a:spLocks noGrp="1"/>
          </p:cNvSpPr>
          <p:nvPr>
            <p:ph idx="1"/>
          </p:nvPr>
        </p:nvSpPr>
        <p:spPr/>
        <p:txBody>
          <a:bodyPr>
            <a:normAutofit/>
          </a:bodyPr>
          <a:lstStyle/>
          <a:p>
            <a:pPr marL="0" indent="0">
              <a:buNone/>
            </a:pPr>
            <a:r>
              <a:rPr lang="ar-JO" dirty="0"/>
              <a:t>7</a:t>
            </a:r>
            <a:r>
              <a:rPr lang="en-US" dirty="0"/>
              <a:t>. </a:t>
            </a:r>
            <a:r>
              <a:rPr lang="en-US" b="1" dirty="0"/>
              <a:t>Arrhythmia</a:t>
            </a:r>
            <a:r>
              <a:rPr lang="en-US" dirty="0"/>
              <a:t> (</a:t>
            </a:r>
            <a:r>
              <a:rPr lang="en-US" b="1" dirty="0"/>
              <a:t>Electrical</a:t>
            </a:r>
            <a:r>
              <a:rPr lang="en-US" dirty="0"/>
              <a:t>) </a:t>
            </a:r>
            <a:endParaRPr lang="en-GB" dirty="0"/>
          </a:p>
          <a:p>
            <a:r>
              <a:rPr lang="en-GB" sz="2800" dirty="0"/>
              <a:t>Arrhythmia is a problem with the rate or rhythm of heart beats </a:t>
            </a:r>
          </a:p>
          <a:p>
            <a:r>
              <a:rPr lang="en-GB" sz="2800" dirty="0"/>
              <a:t>Arrhythmia is the most common complication of acute MI and the risk of arrhythmia can be minimised by adequate pain relief ,rest and correction of hypokalemia </a:t>
            </a:r>
          </a:p>
          <a:p>
            <a:r>
              <a:rPr lang="en-GB" sz="2800" dirty="0"/>
              <a:t>Arrhythmia occur when cardiac cell lack of oxygen they become depolarize which lead to altered impulse formation and altered impulse conduction </a:t>
            </a:r>
          </a:p>
          <a:p>
            <a:pPr>
              <a:buFont typeface="Wingdings" pitchFamily="2" charset="2"/>
              <a:buChar char="v"/>
            </a:pP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67" y="5461239"/>
            <a:ext cx="11641665" cy="1329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48963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rgbClr val="FFFF00"/>
                </a:solidFill>
              </a:rPr>
              <a:t>Complications</a:t>
            </a:r>
          </a:p>
        </p:txBody>
      </p:sp>
      <p:sp>
        <p:nvSpPr>
          <p:cNvPr id="3" name="Content Placeholder 2"/>
          <p:cNvSpPr>
            <a:spLocks noGrp="1"/>
          </p:cNvSpPr>
          <p:nvPr>
            <p:ph idx="1"/>
          </p:nvPr>
        </p:nvSpPr>
        <p:spPr>
          <a:xfrm>
            <a:off x="609600" y="1643333"/>
            <a:ext cx="10972800" cy="4525963"/>
          </a:xfrm>
        </p:spPr>
        <p:txBody>
          <a:bodyPr/>
          <a:lstStyle/>
          <a:p>
            <a:pPr marL="0" indent="0">
              <a:buNone/>
            </a:pPr>
            <a:r>
              <a:rPr lang="en-US" sz="2800" b="1" dirty="0"/>
              <a:t>Most serious types of arrhythmia:</a:t>
            </a:r>
          </a:p>
          <a:p>
            <a:r>
              <a:rPr lang="en-US" dirty="0"/>
              <a:t>Ventricular arrhythmia: ( premature ventricular contraction /ventricular tachycardia / ventricular fibrillation)</a:t>
            </a:r>
          </a:p>
          <a:p>
            <a:r>
              <a:rPr lang="en-US" dirty="0"/>
              <a:t> Supraventricular arrhythmias: ( sinus tachycardia /sinus bradycardia /paroxysmal SVT /AF/premature atrial beat )</a:t>
            </a:r>
          </a:p>
          <a:p>
            <a:r>
              <a:rPr lang="en-US" dirty="0"/>
              <a:t>AV block</a:t>
            </a:r>
          </a:p>
          <a:p>
            <a:r>
              <a:rPr lang="en-US" dirty="0"/>
              <a:t>Intraventricular block: ( hemi blocks {left anterior, left posterior} /Bundle Branch block /third degree AV block )</a:t>
            </a:r>
          </a:p>
          <a:p>
            <a:endParaRPr lang="x-none" dirty="0"/>
          </a:p>
          <a:p>
            <a:endParaRPr lang="en-US" dirty="0"/>
          </a:p>
        </p:txBody>
      </p:sp>
    </p:spTree>
    <p:extLst>
      <p:ext uri="{BB962C8B-B14F-4D97-AF65-F5344CB8AC3E}">
        <p14:creationId xmlns:p14="http://schemas.microsoft.com/office/powerpoint/2010/main" val="2562553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rgbClr val="FFFF00"/>
                </a:solidFill>
              </a:rPr>
              <a:t>Complications / Premature Ventricular Cont.</a:t>
            </a:r>
          </a:p>
        </p:txBody>
      </p:sp>
      <p:sp>
        <p:nvSpPr>
          <p:cNvPr id="3" name="Content Placeholder 2"/>
          <p:cNvSpPr>
            <a:spLocks noGrp="1"/>
          </p:cNvSpPr>
          <p:nvPr>
            <p:ph idx="1"/>
          </p:nvPr>
        </p:nvSpPr>
        <p:spPr>
          <a:xfrm>
            <a:off x="609600" y="1600200"/>
            <a:ext cx="10972800" cy="4525963"/>
          </a:xfrm>
        </p:spPr>
        <p:txBody>
          <a:bodyPr>
            <a:normAutofit/>
          </a:bodyPr>
          <a:lstStyle/>
          <a:p>
            <a:pPr marL="457200" indent="-457200">
              <a:buAutoNum type="arabicPeriod"/>
            </a:pPr>
            <a:r>
              <a:rPr lang="en-US" sz="2400" b="1" dirty="0">
                <a:latin typeface="Arial" panose="020B0604020202020204" pitchFamily="34" charset="0"/>
              </a:rPr>
              <a:t>Premature Ventricular Contraction (PVC</a:t>
            </a:r>
            <a:r>
              <a:rPr lang="en-GB" sz="2400" b="1" dirty="0">
                <a:latin typeface="Arial" panose="020B0604020202020204" pitchFamily="34" charset="0"/>
              </a:rPr>
              <a:t>)</a:t>
            </a:r>
          </a:p>
          <a:p>
            <a:pPr marL="0" indent="0">
              <a:buNone/>
            </a:pPr>
            <a:r>
              <a:rPr lang="en-US" sz="2400" dirty="0">
                <a:latin typeface="Arial" panose="020B0604020202020204" pitchFamily="34" charset="0"/>
              </a:rPr>
              <a:t> </a:t>
            </a:r>
          </a:p>
          <a:p>
            <a:r>
              <a:rPr lang="en-GB" sz="2400" dirty="0">
                <a:latin typeface="Arial" panose="020B0604020202020204" pitchFamily="34" charset="0"/>
              </a:rPr>
              <a:t>A premature ventricular contraction arising from ectopic focus within ventricle </a:t>
            </a:r>
            <a:r>
              <a:rPr lang="en-US" sz="2000" dirty="0">
                <a:latin typeface="Arial" panose="020B0604020202020204" pitchFamily="34" charset="0"/>
              </a:rPr>
              <a:t>PVC </a:t>
            </a:r>
            <a:r>
              <a:rPr lang="en-US" sz="2400" dirty="0">
                <a:latin typeface="Arial" panose="020B0604020202020204" pitchFamily="34" charset="0"/>
              </a:rPr>
              <a:t>may cause no symptoms or may be perceived as a “missed beat" or felt as palpitations (strong beat) in the chest</a:t>
            </a:r>
          </a:p>
          <a:p>
            <a:r>
              <a:rPr lang="en-US" sz="2400" dirty="0"/>
              <a:t>PVC may be either unifocal or multifocal</a:t>
            </a:r>
          </a:p>
          <a:p>
            <a:r>
              <a:rPr lang="en-US" sz="2400" dirty="0"/>
              <a:t> PVC often occur in repeating pattern (</a:t>
            </a:r>
            <a:r>
              <a:rPr lang="en-US" sz="2400" dirty="0" err="1"/>
              <a:t>bigeminy</a:t>
            </a:r>
            <a:r>
              <a:rPr lang="en-US" sz="2400" dirty="0"/>
              <a:t>, trigeminy, </a:t>
            </a:r>
            <a:r>
              <a:rPr lang="en-US" sz="2400" dirty="0" err="1"/>
              <a:t>quadrigeminy</a:t>
            </a:r>
            <a:r>
              <a:rPr lang="en-US" sz="2400" dirty="0"/>
              <a:t>)</a:t>
            </a:r>
          </a:p>
          <a:p>
            <a:r>
              <a:rPr lang="en-US" sz="2400" dirty="0"/>
              <a:t> B-blockers may be prescribed for patient with PVC who have had heart attack</a:t>
            </a:r>
          </a:p>
          <a:p>
            <a:r>
              <a:rPr lang="en-US" sz="2400" dirty="0"/>
              <a:t> Ablation is another treatment option for frequent or prolonged PVC</a:t>
            </a:r>
            <a:endParaRPr lang="x-none" sz="2400" dirty="0"/>
          </a:p>
          <a:p>
            <a:endParaRPr lang="en-US" sz="2400" dirty="0"/>
          </a:p>
        </p:txBody>
      </p:sp>
    </p:spTree>
    <p:extLst>
      <p:ext uri="{BB962C8B-B14F-4D97-AF65-F5344CB8AC3E}">
        <p14:creationId xmlns:p14="http://schemas.microsoft.com/office/powerpoint/2010/main" val="1085682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lstStyle/>
          <a:p>
            <a:pPr algn="l"/>
            <a:r>
              <a:rPr lang="en-US" sz="4800" b="1" dirty="0">
                <a:solidFill>
                  <a:srgbClr val="FFFF00"/>
                </a:solidFill>
              </a:rPr>
              <a:t>Complications / Premature Ventricular Cont.</a:t>
            </a:r>
          </a:p>
        </p:txBody>
      </p:sp>
      <p:pic>
        <p:nvPicPr>
          <p:cNvPr id="4" name="Content Placeholder 3">
            <a:extLst>
              <a:ext uri="{FF2B5EF4-FFF2-40B4-BE49-F238E27FC236}">
                <a16:creationId xmlns:a16="http://schemas.microsoft.com/office/drawing/2014/main" xmlns="" id="{854EE9D0-5B14-B844-AAA9-AD8ACA9BA9D2}"/>
              </a:ext>
            </a:extLst>
          </p:cNvPr>
          <p:cNvPicPr>
            <a:picLocks noGrp="1" noChangeAspect="1"/>
          </p:cNvPicPr>
          <p:nvPr>
            <p:ph idx="1"/>
          </p:nvPr>
        </p:nvPicPr>
        <p:blipFill>
          <a:blip r:embed="rId2"/>
          <a:stretch>
            <a:fillRect/>
          </a:stretch>
        </p:blipFill>
        <p:spPr>
          <a:xfrm>
            <a:off x="838200" y="1636318"/>
            <a:ext cx="10515600" cy="16172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xmlns="" id="{8185CDBB-708D-A344-9C70-ECDE03AF4166}"/>
              </a:ext>
            </a:extLst>
          </p:cNvPr>
          <p:cNvPicPr>
            <a:picLocks noChangeAspect="1"/>
          </p:cNvPicPr>
          <p:nvPr/>
        </p:nvPicPr>
        <p:blipFill>
          <a:blip r:embed="rId3"/>
          <a:stretch>
            <a:fillRect/>
          </a:stretch>
        </p:blipFill>
        <p:spPr>
          <a:xfrm>
            <a:off x="838200" y="3465119"/>
            <a:ext cx="10515600" cy="16640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xmlns="" id="{4E0B6BA7-68B8-9746-8620-5D622E135ACB}"/>
              </a:ext>
            </a:extLst>
          </p:cNvPr>
          <p:cNvPicPr>
            <a:picLocks noGrp="1" noChangeAspect="1"/>
          </p:cNvPicPr>
          <p:nvPr/>
        </p:nvPicPr>
        <p:blipFill>
          <a:blip r:embed="rId4"/>
          <a:srcRect/>
          <a:stretch/>
        </p:blipFill>
        <p:spPr>
          <a:xfrm>
            <a:off x="838200" y="5340676"/>
            <a:ext cx="10541643" cy="14057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44447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rgbClr val="FFFF00"/>
                </a:solidFill>
              </a:rPr>
              <a:t>Complications / Ventricular </a:t>
            </a:r>
            <a:r>
              <a:rPr lang="en-US" sz="4800" b="1" dirty="0" err="1">
                <a:solidFill>
                  <a:srgbClr val="FFFF00"/>
                </a:solidFill>
              </a:rPr>
              <a:t>Tachycardi</a:t>
            </a:r>
            <a:endParaRPr lang="en-US" sz="4800" b="1"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2. Ventricular Tachycardia;                                                                     </a:t>
            </a:r>
            <a:r>
              <a:rPr lang="en-US" dirty="0"/>
              <a:t>rapid and repetitive firing of three or more PVCs in row, at rate between 100-250</a:t>
            </a:r>
          </a:p>
          <a:p>
            <a:r>
              <a:rPr lang="en-US" dirty="0"/>
              <a:t>It occurs in abnormal automaticity  in ischemic tissue or by re-entry within scarred ventricular tissue</a:t>
            </a:r>
          </a:p>
          <a:p>
            <a:r>
              <a:rPr lang="en-US" dirty="0"/>
              <a:t>Ventricular tachycardia occurs most commonly in setting of acute MI</a:t>
            </a:r>
          </a:p>
          <a:p>
            <a:r>
              <a:rPr lang="en-US" dirty="0"/>
              <a:t>Patient recovering from MI have a period of idioventricular rhythm (slow VT) </a:t>
            </a:r>
            <a:r>
              <a:rPr lang="en-GB" dirty="0"/>
              <a:t>above sinus rate and below 120</a:t>
            </a:r>
            <a:endParaRPr lang="en-US" dirty="0"/>
          </a:p>
          <a:p>
            <a:r>
              <a:rPr lang="en-US" dirty="0"/>
              <a:t>VT may result in VF</a:t>
            </a:r>
            <a:endParaRPr lang="en-GB" dirty="0"/>
          </a:p>
          <a:p>
            <a:endParaRPr lang="x-none" dirty="0"/>
          </a:p>
          <a:p>
            <a:endParaRPr lang="x-none" dirty="0"/>
          </a:p>
        </p:txBody>
      </p:sp>
    </p:spTree>
    <p:extLst>
      <p:ext uri="{BB962C8B-B14F-4D97-AF65-F5344CB8AC3E}">
        <p14:creationId xmlns:p14="http://schemas.microsoft.com/office/powerpoint/2010/main" val="1768449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rgbClr val="FFFF00"/>
                </a:solidFill>
              </a:rPr>
              <a:t>Complications / Ventricular Tachycardia</a:t>
            </a:r>
          </a:p>
        </p:txBody>
      </p:sp>
      <p:sp>
        <p:nvSpPr>
          <p:cNvPr id="8" name="Content Placeholder 7"/>
          <p:cNvSpPr>
            <a:spLocks noGrp="1"/>
          </p:cNvSpPr>
          <p:nvPr>
            <p:ph idx="1"/>
          </p:nvPr>
        </p:nvSpPr>
        <p:spPr/>
        <p:txBody>
          <a:bodyPr/>
          <a:lstStyle/>
          <a:p>
            <a:r>
              <a:rPr lang="en-GB" dirty="0"/>
              <a:t> Sustained VT with hemodynamic stability (no hypotension) should be treated immediately by Amiodarone</a:t>
            </a:r>
          </a:p>
          <a:p>
            <a:r>
              <a:rPr lang="en-GB" dirty="0"/>
              <a:t>While if it's associated with sever symptoms (chest pain) or haemodynamic deterioration, Immediate synchronous DC cardioversion should be used  followed by IV Amiodarone</a:t>
            </a:r>
          </a:p>
        </p:txBody>
      </p:sp>
      <p:pic>
        <p:nvPicPr>
          <p:cNvPr id="9" name="Picture 4">
            <a:extLst>
              <a:ext uri="{FF2B5EF4-FFF2-40B4-BE49-F238E27FC236}">
                <a16:creationId xmlns:a16="http://schemas.microsoft.com/office/drawing/2014/main" xmlns="" id="{745711CD-C67F-6347-909A-147A148B5F44}"/>
              </a:ext>
            </a:extLst>
          </p:cNvPr>
          <p:cNvPicPr>
            <a:picLocks noChangeAspect="1"/>
          </p:cNvPicPr>
          <p:nvPr/>
        </p:nvPicPr>
        <p:blipFill>
          <a:blip r:embed="rId2"/>
          <a:stretch>
            <a:fillRect/>
          </a:stretch>
        </p:blipFill>
        <p:spPr>
          <a:xfrm>
            <a:off x="1524000" y="4343400"/>
            <a:ext cx="9144000" cy="22793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62550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rgbClr val="FFFF00"/>
                </a:solidFill>
              </a:rPr>
              <a:t>Complications / Ventricular Fibrillation</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3. Ventricular Fibrillation </a:t>
            </a:r>
          </a:p>
          <a:p>
            <a:r>
              <a:rPr lang="en-US" dirty="0"/>
              <a:t>multiple foci in the ventricle fire rapidly leading to chaotic quivering of ventricles with NO cardiac output </a:t>
            </a:r>
          </a:p>
          <a:p>
            <a:r>
              <a:rPr lang="en-US" dirty="0"/>
              <a:t>It’s occur in 5-10% of patients who reach hospital and usually ends in death within minutes unless immediate corrective measures are instituted</a:t>
            </a:r>
          </a:p>
          <a:p>
            <a:r>
              <a:rPr lang="en-US" dirty="0"/>
              <a:t>If ventricular fibrillation develop  within 48 hours of an acute MI long term prognosis is favorable and recurrence rate is low </a:t>
            </a:r>
          </a:p>
          <a:p>
            <a:r>
              <a:rPr lang="en-US" dirty="0"/>
              <a:t>Immediate defibrillation and CPR are indicated</a:t>
            </a:r>
          </a:p>
          <a:p>
            <a:pPr>
              <a:buFont typeface="Wingdings" panose="05000000000000000000" pitchFamily="2" charset="2"/>
              <a:buChar char="§"/>
            </a:pPr>
            <a:endParaRPr lang="x-none" dirty="0"/>
          </a:p>
        </p:txBody>
      </p:sp>
    </p:spTree>
    <p:extLst>
      <p:ext uri="{BB962C8B-B14F-4D97-AF65-F5344CB8AC3E}">
        <p14:creationId xmlns:p14="http://schemas.microsoft.com/office/powerpoint/2010/main" val="69627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rgbClr val="FFFF00"/>
                </a:solidFill>
              </a:rPr>
              <a:t>Complications / Ventricular Fibrillation</a:t>
            </a:r>
          </a:p>
        </p:txBody>
      </p:sp>
      <p:sp>
        <p:nvSpPr>
          <p:cNvPr id="5" name="Content Placeholder 4"/>
          <p:cNvSpPr>
            <a:spLocks noGrp="1"/>
          </p:cNvSpPr>
          <p:nvPr>
            <p:ph idx="1"/>
          </p:nvPr>
        </p:nvSpPr>
        <p:spPr>
          <a:xfrm>
            <a:off x="609600" y="1600200"/>
            <a:ext cx="10972800" cy="4525963"/>
          </a:xfrm>
        </p:spPr>
        <p:txBody>
          <a:bodyPr/>
          <a:lstStyle/>
          <a:p>
            <a:pPr>
              <a:buFont typeface="Wingdings" panose="05000000000000000000" pitchFamily="2" charset="2"/>
              <a:buChar char="§"/>
            </a:pPr>
            <a:r>
              <a:rPr lang="en-US" b="1" dirty="0"/>
              <a:t>To prevent future episodes of VF we give:</a:t>
            </a:r>
          </a:p>
          <a:p>
            <a:pPr marL="457200" indent="-457200">
              <a:buFont typeface="+mj-lt"/>
              <a:buAutoNum type="arabicPeriod"/>
            </a:pPr>
            <a:r>
              <a:rPr lang="en-US" dirty="0"/>
              <a:t>anti-arrhythmic drug like B-blocker</a:t>
            </a:r>
          </a:p>
          <a:p>
            <a:pPr marL="457200" indent="-457200">
              <a:buFont typeface="+mj-lt"/>
              <a:buAutoNum type="arabicPeriod"/>
            </a:pPr>
            <a:r>
              <a:rPr lang="en-US" dirty="0"/>
              <a:t>Implantable cardioverter defibrillates</a:t>
            </a:r>
          </a:p>
          <a:p>
            <a:pPr marL="457200" indent="-457200">
              <a:buFont typeface="+mj-lt"/>
              <a:buAutoNum type="arabicPeriod"/>
            </a:pPr>
            <a:r>
              <a:rPr lang="en-US" dirty="0"/>
              <a:t>Coronary angioplasty and stent placement </a:t>
            </a:r>
          </a:p>
          <a:p>
            <a:pPr marL="0" indent="0">
              <a:buNone/>
            </a:pPr>
            <a:endParaRPr lang="x-none" dirty="0"/>
          </a:p>
        </p:txBody>
      </p:sp>
      <p:pic>
        <p:nvPicPr>
          <p:cNvPr id="6" name="Picture 4">
            <a:extLst>
              <a:ext uri="{FF2B5EF4-FFF2-40B4-BE49-F238E27FC236}">
                <a16:creationId xmlns:a16="http://schemas.microsoft.com/office/drawing/2014/main" xmlns="" id="{DCC865BD-B2DA-8D40-A50C-C83E31C4EA49}"/>
              </a:ext>
            </a:extLst>
          </p:cNvPr>
          <p:cNvPicPr>
            <a:picLocks noChangeAspect="1"/>
          </p:cNvPicPr>
          <p:nvPr/>
        </p:nvPicPr>
        <p:blipFill>
          <a:blip r:embed="rId2"/>
          <a:srcRect/>
          <a:stretch/>
        </p:blipFill>
        <p:spPr>
          <a:xfrm>
            <a:off x="1524000" y="4038601"/>
            <a:ext cx="91440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3100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1506"/>
            <a:ext cx="10972800" cy="1143000"/>
          </a:xfrm>
        </p:spPr>
        <p:txBody>
          <a:bodyPr/>
          <a:lstStyle/>
          <a:p>
            <a:pPr algn="l"/>
            <a:r>
              <a:rPr lang="en-US" sz="4800" b="1" dirty="0">
                <a:solidFill>
                  <a:srgbClr val="FFFF00"/>
                </a:solidFill>
              </a:rPr>
              <a:t>Complications / Sinus Tachycardia</a:t>
            </a:r>
          </a:p>
        </p:txBody>
      </p:sp>
      <p:sp>
        <p:nvSpPr>
          <p:cNvPr id="3" name="Content Placeholder 2"/>
          <p:cNvSpPr>
            <a:spLocks noGrp="1"/>
          </p:cNvSpPr>
          <p:nvPr>
            <p:ph idx="1"/>
          </p:nvPr>
        </p:nvSpPr>
        <p:spPr>
          <a:xfrm>
            <a:off x="609600" y="1600200"/>
            <a:ext cx="10972800" cy="4525963"/>
          </a:xfrm>
        </p:spPr>
        <p:txBody>
          <a:bodyPr/>
          <a:lstStyle/>
          <a:p>
            <a:pPr marL="0" indent="0">
              <a:buNone/>
            </a:pPr>
            <a:r>
              <a:rPr lang="en-GB" b="1" dirty="0"/>
              <a:t>4. </a:t>
            </a:r>
            <a:r>
              <a:rPr lang="en-GB" b="1"/>
              <a:t>Sinus Tachycardia</a:t>
            </a:r>
            <a:endParaRPr lang="en-GB" b="1" dirty="0"/>
          </a:p>
          <a:p>
            <a:r>
              <a:rPr lang="en-GB" dirty="0"/>
              <a:t>It’s an elevated sinus rhythm characterized by an increase in the rate of electrical impulse arising from SA node</a:t>
            </a:r>
          </a:p>
          <a:p>
            <a:r>
              <a:rPr lang="en-GB" dirty="0"/>
              <a:t>It’s present in approximately 30% of patients with acute MI especially anterior MI</a:t>
            </a:r>
          </a:p>
          <a:p>
            <a:r>
              <a:rPr lang="en-GB" dirty="0"/>
              <a:t>Worsen ischemia (increase myocardial oxygen consumption)</a:t>
            </a:r>
          </a:p>
        </p:txBody>
      </p:sp>
      <p:pic>
        <p:nvPicPr>
          <p:cNvPr id="4" name="Picture 3">
            <a:extLst>
              <a:ext uri="{FF2B5EF4-FFF2-40B4-BE49-F238E27FC236}">
                <a16:creationId xmlns:a16="http://schemas.microsoft.com/office/drawing/2014/main" xmlns="" id="{AB19CC9F-B311-0E41-8768-125134C86125}"/>
              </a:ext>
            </a:extLst>
          </p:cNvPr>
          <p:cNvPicPr>
            <a:picLocks noChangeAspect="1"/>
          </p:cNvPicPr>
          <p:nvPr/>
        </p:nvPicPr>
        <p:blipFill>
          <a:blip r:embed="rId2"/>
          <a:stretch>
            <a:fillRect/>
          </a:stretch>
        </p:blipFill>
        <p:spPr>
          <a:xfrm>
            <a:off x="1524000" y="4876800"/>
            <a:ext cx="89154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1785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5300" b="1" dirty="0">
                <a:solidFill>
                  <a:srgbClr val="FFFF00"/>
                </a:solidFill>
              </a:rPr>
              <a:t>Myocardial</a:t>
            </a:r>
            <a:r>
              <a:rPr lang="en-US" sz="5300" b="1" dirty="0"/>
              <a:t> </a:t>
            </a:r>
            <a:r>
              <a:rPr lang="en-US" sz="5300" b="1" dirty="0">
                <a:solidFill>
                  <a:srgbClr val="FFFF00"/>
                </a:solidFill>
              </a:rPr>
              <a:t>infarction</a:t>
            </a:r>
            <a:r>
              <a:rPr lang="en-US" sz="5400" b="1" dirty="0"/>
              <a:t/>
            </a:r>
            <a:br>
              <a:rPr lang="en-US" sz="5400" b="1" dirty="0"/>
            </a:br>
            <a:r>
              <a:rPr lang="en-US" b="1" dirty="0">
                <a:solidFill>
                  <a:srgbClr val="FFFF00"/>
                </a:solidFill>
              </a:rPr>
              <a:t>Definition</a:t>
            </a:r>
          </a:p>
        </p:txBody>
      </p:sp>
      <p:sp>
        <p:nvSpPr>
          <p:cNvPr id="3" name="Content Placeholder 2"/>
          <p:cNvSpPr>
            <a:spLocks noGrp="1"/>
          </p:cNvSpPr>
          <p:nvPr>
            <p:ph idx="1"/>
          </p:nvPr>
        </p:nvSpPr>
        <p:spPr/>
        <p:txBody>
          <a:bodyPr>
            <a:normAutofit/>
          </a:bodyPr>
          <a:lstStyle/>
          <a:p>
            <a:pPr marL="0" indent="0">
              <a:buNone/>
            </a:pPr>
            <a:endParaRPr lang="en-US" sz="4000" b="1" dirty="0"/>
          </a:p>
          <a:p>
            <a:pPr marL="0" indent="0">
              <a:buNone/>
            </a:pPr>
            <a:r>
              <a:rPr lang="en-US" sz="4000" b="1" dirty="0"/>
              <a:t>Myocardial infarction</a:t>
            </a:r>
            <a:r>
              <a:rPr lang="en-US" sz="4000" dirty="0"/>
              <a:t> (</a:t>
            </a:r>
            <a:r>
              <a:rPr lang="en-US" sz="4000" b="1" dirty="0"/>
              <a:t>MI</a:t>
            </a:r>
            <a:r>
              <a:rPr lang="en-US" sz="4000" dirty="0"/>
              <a:t>): also known as </a:t>
            </a:r>
            <a:r>
              <a:rPr lang="en-US" sz="4000" b="1" dirty="0"/>
              <a:t>heart attack</a:t>
            </a:r>
            <a:r>
              <a:rPr lang="en-US" sz="4000" dirty="0"/>
              <a:t>, occurs when blood flow decreases or stops to a part of the heart, causing damage to the heart muscle (necrosis)</a:t>
            </a:r>
          </a:p>
          <a:p>
            <a:pPr marL="0" indent="0">
              <a:buNone/>
            </a:pPr>
            <a:endParaRPr lang="en-US" sz="4000" dirty="0"/>
          </a:p>
          <a:p>
            <a:pPr marL="0" indent="0">
              <a:buNone/>
            </a:pPr>
            <a:endParaRPr lang="en-US" sz="4000" dirty="0"/>
          </a:p>
          <a:p>
            <a:pPr marL="0" indent="0">
              <a:buNone/>
            </a:pPr>
            <a:endParaRPr lang="en-US" sz="4000" dirty="0"/>
          </a:p>
          <a:p>
            <a:pPr marL="0" indent="0">
              <a:buNone/>
            </a:pPr>
            <a:endParaRPr lang="en-US" sz="4000" dirty="0"/>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1772969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lstStyle/>
          <a:p>
            <a:pPr algn="l"/>
            <a:r>
              <a:rPr lang="en-US" sz="4800" b="1" dirty="0">
                <a:solidFill>
                  <a:srgbClr val="FFFF00"/>
                </a:solidFill>
              </a:rPr>
              <a:t>Complications / Sinus Bradycardia</a:t>
            </a:r>
          </a:p>
        </p:txBody>
      </p:sp>
      <p:sp>
        <p:nvSpPr>
          <p:cNvPr id="3" name="Content Placeholder 2"/>
          <p:cNvSpPr>
            <a:spLocks noGrp="1"/>
          </p:cNvSpPr>
          <p:nvPr>
            <p:ph idx="1"/>
          </p:nvPr>
        </p:nvSpPr>
        <p:spPr>
          <a:xfrm>
            <a:off x="609600" y="1600200"/>
            <a:ext cx="10972800" cy="4267199"/>
          </a:xfrm>
        </p:spPr>
        <p:txBody>
          <a:bodyPr/>
          <a:lstStyle/>
          <a:p>
            <a:pPr marL="0" indent="0">
              <a:buNone/>
            </a:pPr>
            <a:r>
              <a:rPr lang="en-GB" b="1" dirty="0"/>
              <a:t>5. Sinus Bradycardia</a:t>
            </a:r>
          </a:p>
          <a:p>
            <a:r>
              <a:rPr lang="en-GB" sz="2600" dirty="0"/>
              <a:t>The commonest pathological cause of sinus Bradycardia is acute MI Especially  inferior MI as the inferior myocardial wall and SA and AV nodes are usually supplied by the right coronary artery</a:t>
            </a:r>
          </a:p>
          <a:p>
            <a:r>
              <a:rPr lang="en-GB" sz="2600" dirty="0"/>
              <a:t> Atropine can elevate the sinus rate by blocking vagaries stimulation to SA node in symptomatic patient , a cardiac pacemaker need if Bradycardia persists</a:t>
            </a:r>
          </a:p>
          <a:p>
            <a:endParaRPr lang="en-GB" dirty="0"/>
          </a:p>
        </p:txBody>
      </p:sp>
      <p:pic>
        <p:nvPicPr>
          <p:cNvPr id="4" name="Picture 3">
            <a:extLst>
              <a:ext uri="{FF2B5EF4-FFF2-40B4-BE49-F238E27FC236}">
                <a16:creationId xmlns:a16="http://schemas.microsoft.com/office/drawing/2014/main" xmlns="" id="{D4A5BE49-986F-104F-BA7F-87558173F347}"/>
              </a:ext>
            </a:extLst>
          </p:cNvPr>
          <p:cNvPicPr>
            <a:picLocks noChangeAspect="1"/>
          </p:cNvPicPr>
          <p:nvPr/>
        </p:nvPicPr>
        <p:blipFill>
          <a:blip r:embed="rId2"/>
          <a:stretch>
            <a:fillRect/>
          </a:stretch>
        </p:blipFill>
        <p:spPr>
          <a:xfrm>
            <a:off x="1447800" y="4876800"/>
            <a:ext cx="9067800"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75404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lstStyle/>
          <a:p>
            <a:pPr algn="l"/>
            <a:r>
              <a:rPr lang="en-US" sz="4800" b="1" dirty="0">
                <a:solidFill>
                  <a:srgbClr val="FFFF00"/>
                </a:solidFill>
              </a:rPr>
              <a:t>Complications / Atrial Fibrillation</a:t>
            </a:r>
          </a:p>
        </p:txBody>
      </p:sp>
      <p:sp>
        <p:nvSpPr>
          <p:cNvPr id="3" name="Content Placeholder 2"/>
          <p:cNvSpPr>
            <a:spLocks noGrp="1"/>
          </p:cNvSpPr>
          <p:nvPr>
            <p:ph idx="1"/>
          </p:nvPr>
        </p:nvSpPr>
        <p:spPr/>
        <p:txBody>
          <a:bodyPr/>
          <a:lstStyle/>
          <a:p>
            <a:pPr marL="0" indent="0">
              <a:buNone/>
            </a:pPr>
            <a:r>
              <a:rPr lang="en-GB" b="1" dirty="0"/>
              <a:t>6. Atrial </a:t>
            </a:r>
            <a:r>
              <a:rPr lang="en-US" b="1" dirty="0"/>
              <a:t>F</a:t>
            </a:r>
            <a:r>
              <a:rPr lang="en-GB" b="1" dirty="0" err="1"/>
              <a:t>ibrillation</a:t>
            </a:r>
            <a:r>
              <a:rPr lang="en-GB" b="1" dirty="0"/>
              <a:t> </a:t>
            </a:r>
          </a:p>
          <a:p>
            <a:r>
              <a:rPr lang="en-GB" dirty="0"/>
              <a:t>AF is a complex arrhythmia characterised by both abnormal automatic firing and the presence of multiple interacting re-entry circuits looping around atria</a:t>
            </a:r>
          </a:p>
          <a:p>
            <a:endParaRPr lang="en-US" dirty="0"/>
          </a:p>
        </p:txBody>
      </p:sp>
      <p:pic>
        <p:nvPicPr>
          <p:cNvPr id="4" name="Picture 3">
            <a:extLst>
              <a:ext uri="{FF2B5EF4-FFF2-40B4-BE49-F238E27FC236}">
                <a16:creationId xmlns:a16="http://schemas.microsoft.com/office/drawing/2014/main" xmlns="" id="{60723178-6B1A-F849-AC36-7B4070DCBD02}"/>
              </a:ext>
            </a:extLst>
          </p:cNvPr>
          <p:cNvPicPr>
            <a:picLocks noChangeAspect="1"/>
          </p:cNvPicPr>
          <p:nvPr/>
        </p:nvPicPr>
        <p:blipFill>
          <a:blip r:embed="rId2"/>
          <a:stretch>
            <a:fillRect/>
          </a:stretch>
        </p:blipFill>
        <p:spPr>
          <a:xfrm>
            <a:off x="1371600" y="3863182"/>
            <a:ext cx="9144000" cy="25858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53111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rgbClr val="FFFF00"/>
                </a:solidFill>
              </a:rPr>
              <a:t>Complications / Atrial Fibrillation</a:t>
            </a:r>
          </a:p>
        </p:txBody>
      </p:sp>
      <p:pic>
        <p:nvPicPr>
          <p:cNvPr id="4" name="Content Placeholder 3">
            <a:extLst>
              <a:ext uri="{FF2B5EF4-FFF2-40B4-BE49-F238E27FC236}">
                <a16:creationId xmlns:a16="http://schemas.microsoft.com/office/drawing/2014/main" xmlns="" id="{056362C7-119B-2641-ADAC-BDF557A1C205}"/>
              </a:ext>
            </a:extLst>
          </p:cNvPr>
          <p:cNvPicPr>
            <a:picLocks noGrp="1" noChangeAspect="1"/>
          </p:cNvPicPr>
          <p:nvPr>
            <p:ph idx="1"/>
          </p:nvPr>
        </p:nvPicPr>
        <p:blipFill>
          <a:blip r:embed="rId2"/>
          <a:stretch>
            <a:fillRect/>
          </a:stretch>
        </p:blipFill>
        <p:spPr>
          <a:xfrm>
            <a:off x="1790700" y="1295400"/>
            <a:ext cx="8610600" cy="541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9756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rgbClr val="FFFF00"/>
                </a:solidFill>
              </a:rPr>
              <a:t>Complications / AV Block</a:t>
            </a:r>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7. AV Block</a:t>
            </a:r>
          </a:p>
          <a:p>
            <a:r>
              <a:rPr lang="en-US" dirty="0"/>
              <a:t> In MI with heart block , the site of infarction may determine the nature of block . It suggested that inferior MI produces block by virtue reversible ischemia to AV node and this will cause first and second (type1) degree heart blocks, IV atropine may be used if needed</a:t>
            </a:r>
          </a:p>
          <a:p>
            <a:r>
              <a:rPr lang="en-US" dirty="0"/>
              <a:t> In contrast anterior infarction with block is associated with massive septal involvement with necrosis of the bundle branches. MI also has been characterized by occurrence of type 2  block and high mortality, this needs immediate temporary pacemaker</a:t>
            </a:r>
          </a:p>
          <a:p>
            <a:r>
              <a:rPr lang="en-US" dirty="0"/>
              <a:t> Complete heart block is essentially the end point of either </a:t>
            </a:r>
            <a:r>
              <a:rPr lang="en-US" dirty="0" err="1"/>
              <a:t>mobitz</a:t>
            </a:r>
            <a:r>
              <a:rPr lang="en-US" dirty="0"/>
              <a:t> 1 or </a:t>
            </a:r>
            <a:r>
              <a:rPr lang="en-US" dirty="0" err="1"/>
              <a:t>mobitz</a:t>
            </a:r>
            <a:r>
              <a:rPr lang="en-US" dirty="0"/>
              <a:t> 2</a:t>
            </a:r>
          </a:p>
        </p:txBody>
      </p:sp>
    </p:spTree>
    <p:extLst>
      <p:ext uri="{BB962C8B-B14F-4D97-AF65-F5344CB8AC3E}">
        <p14:creationId xmlns:p14="http://schemas.microsoft.com/office/powerpoint/2010/main" val="760194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rgbClr val="FFFF00"/>
                </a:solidFill>
              </a:rPr>
              <a:t>Complications / AV Block</a:t>
            </a:r>
          </a:p>
        </p:txBody>
      </p:sp>
      <p:pic>
        <p:nvPicPr>
          <p:cNvPr id="4" name="Content Placeholder 3">
            <a:extLst>
              <a:ext uri="{FF2B5EF4-FFF2-40B4-BE49-F238E27FC236}">
                <a16:creationId xmlns:a16="http://schemas.microsoft.com/office/drawing/2014/main" xmlns="" id="{524C5C47-37A7-D945-B5A9-4D8C01F491FA}"/>
              </a:ext>
            </a:extLst>
          </p:cNvPr>
          <p:cNvPicPr>
            <a:picLocks noGrp="1" noChangeAspect="1"/>
          </p:cNvPicPr>
          <p:nvPr>
            <p:ph idx="1"/>
          </p:nvPr>
        </p:nvPicPr>
        <p:blipFill>
          <a:blip r:embed="rId2"/>
          <a:stretch>
            <a:fillRect/>
          </a:stretch>
        </p:blipFill>
        <p:spPr>
          <a:xfrm>
            <a:off x="183025" y="1676400"/>
            <a:ext cx="5684375" cy="18859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xmlns="" id="{26605328-4D09-0C42-9112-7BEBD4F13E87}"/>
              </a:ext>
            </a:extLst>
          </p:cNvPr>
          <p:cNvPicPr>
            <a:picLocks noChangeAspect="1"/>
          </p:cNvPicPr>
          <p:nvPr/>
        </p:nvPicPr>
        <p:blipFill>
          <a:blip r:embed="rId3"/>
          <a:stretch>
            <a:fillRect/>
          </a:stretch>
        </p:blipFill>
        <p:spPr>
          <a:xfrm>
            <a:off x="183025" y="3809999"/>
            <a:ext cx="5684375" cy="27432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xmlns="" id="{E7A4A31C-E0D1-6E41-862E-1F2BFD2D8863}"/>
              </a:ext>
            </a:extLst>
          </p:cNvPr>
          <p:cNvPicPr>
            <a:picLocks noChangeAspect="1"/>
          </p:cNvPicPr>
          <p:nvPr/>
        </p:nvPicPr>
        <p:blipFill>
          <a:blip r:embed="rId4"/>
          <a:stretch>
            <a:fillRect/>
          </a:stretch>
        </p:blipFill>
        <p:spPr>
          <a:xfrm>
            <a:off x="6096000" y="1676401"/>
            <a:ext cx="5791200"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43939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48200" y="4191000"/>
            <a:ext cx="4343400" cy="1043780"/>
          </a:xfrm>
        </p:spPr>
        <p:txBody>
          <a:bodyPr/>
          <a:lstStyle/>
          <a:p>
            <a:r>
              <a:rPr lang="en-US" dirty="0"/>
              <a:t>THE END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567856"/>
            <a:ext cx="7467600" cy="3505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5842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400" b="1" dirty="0"/>
              <a:t> </a:t>
            </a:r>
            <a:r>
              <a:rPr lang="en-US" sz="4800" b="1" dirty="0">
                <a:solidFill>
                  <a:srgbClr val="FFFF00"/>
                </a:solidFill>
              </a:rPr>
              <a:t>Definition</a:t>
            </a:r>
          </a:p>
        </p:txBody>
      </p:sp>
      <p:sp>
        <p:nvSpPr>
          <p:cNvPr id="3" name="Content Placeholder 2"/>
          <p:cNvSpPr>
            <a:spLocks noGrp="1"/>
          </p:cNvSpPr>
          <p:nvPr>
            <p:ph idx="1"/>
          </p:nvPr>
        </p:nvSpPr>
        <p:spPr>
          <a:xfrm>
            <a:off x="609600" y="1646237"/>
            <a:ext cx="10972800" cy="4525963"/>
          </a:xfrm>
        </p:spPr>
        <p:txBody>
          <a:bodyPr>
            <a:normAutofit/>
          </a:bodyPr>
          <a:lstStyle/>
          <a:p>
            <a:r>
              <a:rPr lang="en-US" sz="3200" dirty="0"/>
              <a:t> The frequency rises progressively with aging &amp; with increasing risk factors for atherosclerosis</a:t>
            </a:r>
          </a:p>
          <a:p>
            <a:pPr marL="0" indent="0">
              <a:buNone/>
            </a:pPr>
            <a:endParaRPr lang="en-US" sz="3200" dirty="0"/>
          </a:p>
          <a:p>
            <a:r>
              <a:rPr lang="en-US" sz="3200" dirty="0"/>
              <a:t> But approximately 10% of MIs occur before 40 years of age</a:t>
            </a:r>
          </a:p>
          <a:p>
            <a:pPr marL="0" indent="0">
              <a:buNone/>
            </a:pPr>
            <a:endParaRPr lang="en-US" sz="3200" dirty="0"/>
          </a:p>
          <a:p>
            <a:r>
              <a:rPr lang="en-US" sz="3200" dirty="0"/>
              <a:t> Men are at greater risk than women, but the gap narrows with age; women are protected against MI during reproductive years</a:t>
            </a:r>
          </a:p>
        </p:txBody>
      </p:sp>
    </p:spTree>
    <p:extLst>
      <p:ext uri="{BB962C8B-B14F-4D97-AF65-F5344CB8AC3E}">
        <p14:creationId xmlns:p14="http://schemas.microsoft.com/office/powerpoint/2010/main" val="1928620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1506"/>
            <a:ext cx="10972800" cy="1143000"/>
          </a:xfrm>
        </p:spPr>
        <p:txBody>
          <a:bodyPr>
            <a:normAutofit/>
          </a:bodyPr>
          <a:lstStyle/>
          <a:p>
            <a:pPr algn="l"/>
            <a:r>
              <a:rPr lang="en-US" sz="5400" b="1" dirty="0"/>
              <a:t> </a:t>
            </a:r>
            <a:r>
              <a:rPr lang="en-US" sz="4800" b="1" dirty="0">
                <a:solidFill>
                  <a:srgbClr val="FFFF00"/>
                </a:solidFill>
              </a:rPr>
              <a:t>Mechanism</a:t>
            </a:r>
          </a:p>
        </p:txBody>
      </p:sp>
      <p:sp>
        <p:nvSpPr>
          <p:cNvPr id="3" name="Content Placeholder 2"/>
          <p:cNvSpPr>
            <a:spLocks noGrp="1"/>
          </p:cNvSpPr>
          <p:nvPr>
            <p:ph sz="half" idx="1"/>
          </p:nvPr>
        </p:nvSpPr>
        <p:spPr>
          <a:xfrm>
            <a:off x="533400" y="1825624"/>
            <a:ext cx="5486400" cy="5032376"/>
          </a:xfrm>
        </p:spPr>
        <p:txBody>
          <a:bodyPr>
            <a:normAutofit fontScale="85000" lnSpcReduction="20000"/>
          </a:bodyPr>
          <a:lstStyle/>
          <a:p>
            <a:r>
              <a:rPr lang="en-US" dirty="0"/>
              <a:t>The most common cause of a myocardial infarction is the rupture of an atherosclerotic plaque on an artery supplying heart muscle (coronary artery)</a:t>
            </a:r>
          </a:p>
          <a:p>
            <a:r>
              <a:rPr lang="en-US" dirty="0"/>
              <a:t>Plaques can become unstable, rupture, and additionally promote the formation of a blood clot that blocks the artery; this can occur in minutes </a:t>
            </a:r>
          </a:p>
          <a:p>
            <a:r>
              <a:rPr lang="en-US" dirty="0"/>
              <a:t>Blockage of an artery can lead to tissue death in the tissue being supplied by that artery</a:t>
            </a:r>
          </a:p>
          <a:p>
            <a:r>
              <a:rPr lang="en-US" dirty="0"/>
              <a:t>Atherosclerotic plaques are often present for decades before they result in symptoms</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48400" y="1839479"/>
            <a:ext cx="5720417" cy="3352800"/>
          </a:xfrm>
          <a:prstGeom prst="rect">
            <a:avLst/>
          </a:prstGeom>
          <a:ln>
            <a:noFill/>
          </a:ln>
          <a:effectLst>
            <a:softEdge rad="112500"/>
          </a:effectLst>
        </p:spPr>
      </p:pic>
    </p:spTree>
    <p:extLst>
      <p:ext uri="{BB962C8B-B14F-4D97-AF65-F5344CB8AC3E}">
        <p14:creationId xmlns:p14="http://schemas.microsoft.com/office/powerpoint/2010/main" val="2738627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6554"/>
            <a:ext cx="10972800" cy="1143000"/>
          </a:xfrm>
        </p:spPr>
        <p:txBody>
          <a:bodyPr>
            <a:normAutofit/>
          </a:bodyPr>
          <a:lstStyle/>
          <a:p>
            <a:pPr algn="l"/>
            <a:r>
              <a:rPr lang="en-US" sz="4800" b="1" dirty="0"/>
              <a:t> </a:t>
            </a:r>
            <a:r>
              <a:rPr lang="en-US" sz="4800" b="1" dirty="0">
                <a:solidFill>
                  <a:srgbClr val="FFFF00"/>
                </a:solidFill>
              </a:rPr>
              <a:t>Risk</a:t>
            </a:r>
            <a:r>
              <a:rPr lang="en-US" sz="4800" dirty="0"/>
              <a:t> </a:t>
            </a:r>
            <a:r>
              <a:rPr lang="en-US" sz="4800" b="1" dirty="0">
                <a:solidFill>
                  <a:srgbClr val="FFFF00"/>
                </a:solidFill>
              </a:rPr>
              <a:t>Factors</a:t>
            </a:r>
          </a:p>
        </p:txBody>
      </p:sp>
      <p:sp>
        <p:nvSpPr>
          <p:cNvPr id="7" name="Content Placeholder 6"/>
          <p:cNvSpPr>
            <a:spLocks noGrp="1"/>
          </p:cNvSpPr>
          <p:nvPr>
            <p:ph sz="half" idx="1"/>
          </p:nvPr>
        </p:nvSpPr>
        <p:spPr>
          <a:xfrm>
            <a:off x="1065645" y="2819400"/>
            <a:ext cx="4800600" cy="3276599"/>
          </a:xfrm>
        </p:spPr>
        <p:txBody>
          <a:bodyPr>
            <a:noAutofit/>
          </a:bodyPr>
          <a:lstStyle/>
          <a:p>
            <a:pPr marL="457200" indent="-457200">
              <a:buAutoNum type="arabicPeriod"/>
            </a:pPr>
            <a:r>
              <a:rPr lang="en-US" sz="2600" dirty="0"/>
              <a:t>An abnormally high level of blood cholesterol (hypercholesterolemia)</a:t>
            </a:r>
          </a:p>
          <a:p>
            <a:pPr marL="457200" indent="-457200">
              <a:buAutoNum type="arabicPeriod" startAt="2"/>
            </a:pPr>
            <a:r>
              <a:rPr lang="en-US" sz="2600" dirty="0"/>
              <a:t>An abnormally low level of HDL, commonly called "good cholesterol“</a:t>
            </a:r>
          </a:p>
          <a:p>
            <a:pPr marL="457200" indent="-457200">
              <a:buAutoNum type="arabicPeriod" startAt="3"/>
            </a:pPr>
            <a:r>
              <a:rPr lang="en-US" sz="2600" dirty="0"/>
              <a:t>High blood pressure (hypertension)</a:t>
            </a:r>
          </a:p>
          <a:p>
            <a:pPr marL="0" indent="0">
              <a:buNone/>
            </a:pPr>
            <a:r>
              <a:rPr lang="en-US" sz="2600" dirty="0"/>
              <a:t>4.    Diabetes</a:t>
            </a:r>
          </a:p>
        </p:txBody>
      </p:sp>
      <p:sp>
        <p:nvSpPr>
          <p:cNvPr id="10" name="Content Placeholder 9"/>
          <p:cNvSpPr>
            <a:spLocks noGrp="1"/>
          </p:cNvSpPr>
          <p:nvPr>
            <p:ph sz="half" idx="2"/>
          </p:nvPr>
        </p:nvSpPr>
        <p:spPr>
          <a:xfrm>
            <a:off x="6248400" y="2819399"/>
            <a:ext cx="4800600" cy="3276599"/>
          </a:xfrm>
        </p:spPr>
        <p:txBody>
          <a:bodyPr>
            <a:normAutofit/>
          </a:bodyPr>
          <a:lstStyle/>
          <a:p>
            <a:pPr marL="514350" indent="-514350">
              <a:buAutoNum type="arabicPeriod" startAt="5"/>
            </a:pPr>
            <a:r>
              <a:rPr lang="en-US" sz="2600" dirty="0"/>
              <a:t>Family history of coronary               artery disease at an early age</a:t>
            </a:r>
          </a:p>
          <a:p>
            <a:pPr marL="514350" indent="-514350">
              <a:buAutoNum type="arabicPeriod" startAt="5"/>
            </a:pPr>
            <a:r>
              <a:rPr lang="en-US" sz="2600" dirty="0"/>
              <a:t>Cigarette Smoking</a:t>
            </a:r>
          </a:p>
          <a:p>
            <a:pPr marL="514350" indent="-514350">
              <a:buAutoNum type="arabicPeriod" startAt="5"/>
            </a:pPr>
            <a:r>
              <a:rPr lang="en-US" sz="2600" dirty="0"/>
              <a:t>Obesity</a:t>
            </a:r>
          </a:p>
          <a:p>
            <a:pPr marL="0" indent="0">
              <a:buNone/>
            </a:pPr>
            <a:r>
              <a:rPr lang="en-US" sz="2600" dirty="0"/>
              <a:t>8.   Physical inactivity </a:t>
            </a:r>
          </a:p>
          <a:p>
            <a:pPr marL="0" indent="0">
              <a:buNone/>
            </a:pPr>
            <a:r>
              <a:rPr lang="en-US" sz="2600" dirty="0"/>
              <a:t>9.   Stress </a:t>
            </a:r>
          </a:p>
        </p:txBody>
      </p:sp>
      <p:sp>
        <p:nvSpPr>
          <p:cNvPr id="11" name="TextBox 10"/>
          <p:cNvSpPr txBox="1"/>
          <p:nvPr/>
        </p:nvSpPr>
        <p:spPr>
          <a:xfrm>
            <a:off x="1066800" y="1719532"/>
            <a:ext cx="9525000" cy="954107"/>
          </a:xfrm>
          <a:prstGeom prst="rect">
            <a:avLst/>
          </a:prstGeom>
          <a:noFill/>
        </p:spPr>
        <p:txBody>
          <a:bodyPr wrap="square" rtlCol="0">
            <a:spAutoFit/>
          </a:bodyPr>
          <a:lstStyle/>
          <a:p>
            <a:r>
              <a:rPr lang="en-US" sz="2800" dirty="0"/>
              <a:t>The </a:t>
            </a:r>
            <a:r>
              <a:rPr lang="en-US" sz="2800" b="1" dirty="0"/>
              <a:t>risk factors </a:t>
            </a:r>
            <a:r>
              <a:rPr lang="en-US" sz="2800" dirty="0"/>
              <a:t>for </a:t>
            </a:r>
            <a:r>
              <a:rPr lang="en-US" sz="2800" b="1" dirty="0"/>
              <a:t>MI</a:t>
            </a:r>
            <a:r>
              <a:rPr lang="en-US" sz="2800" dirty="0"/>
              <a:t> and atherosclerosis are basically the same:</a:t>
            </a:r>
          </a:p>
        </p:txBody>
      </p:sp>
    </p:spTree>
    <p:extLst>
      <p:ext uri="{BB962C8B-B14F-4D97-AF65-F5344CB8AC3E}">
        <p14:creationId xmlns:p14="http://schemas.microsoft.com/office/powerpoint/2010/main" val="2637673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04800"/>
            <a:ext cx="10972800" cy="1143000"/>
          </a:xfrm>
        </p:spPr>
        <p:txBody>
          <a:bodyPr>
            <a:normAutofit fontScale="90000"/>
          </a:bodyPr>
          <a:lstStyle/>
          <a:p>
            <a:pPr algn="l"/>
            <a:r>
              <a:rPr lang="en-US" sz="5400" b="1" dirty="0"/>
              <a:t/>
            </a:r>
            <a:br>
              <a:rPr lang="en-US" sz="5400" b="1" dirty="0"/>
            </a:br>
            <a:r>
              <a:rPr lang="en-US" sz="5300" b="1" dirty="0">
                <a:solidFill>
                  <a:srgbClr val="FFFF00"/>
                </a:solidFill>
              </a:rPr>
              <a:t>Symptoms</a:t>
            </a:r>
          </a:p>
        </p:txBody>
      </p:sp>
      <p:sp>
        <p:nvSpPr>
          <p:cNvPr id="4" name="Content Placeholder 3"/>
          <p:cNvSpPr>
            <a:spLocks noGrp="1"/>
          </p:cNvSpPr>
          <p:nvPr>
            <p:ph idx="1"/>
          </p:nvPr>
        </p:nvSpPr>
        <p:spPr/>
        <p:txBody>
          <a:bodyPr/>
          <a:lstStyle/>
          <a:p>
            <a:r>
              <a:rPr lang="en-US" sz="2800" dirty="0"/>
              <a:t>The most common symptom of a MI is chest pain, usually described as crushing, squeezing, pressing, heavy, or occasionally, stabbing or burning</a:t>
            </a:r>
          </a:p>
          <a:p>
            <a:r>
              <a:rPr lang="en-US" sz="2800" dirty="0"/>
              <a:t> Chest pain tends to be focused either in the center of the chest or just below the center of the rib cage, and it can radiate to the arms, abdomen, lower jaw or neck..</a:t>
            </a:r>
          </a:p>
          <a:p>
            <a:r>
              <a:rPr lang="en-US" sz="2800" dirty="0"/>
              <a:t>Other symptoms can include sudden weakness, sweating, nausea, vomiting, breathlessness, or lightheadedness. Sometimes, when a heart attack causes burning chest pain, nausea and vomiting, the patient may mistake his or her heart symptoms for indigestion</a:t>
            </a:r>
          </a:p>
        </p:txBody>
      </p:sp>
    </p:spTree>
    <p:extLst>
      <p:ext uri="{BB962C8B-B14F-4D97-AF65-F5344CB8AC3E}">
        <p14:creationId xmlns:p14="http://schemas.microsoft.com/office/powerpoint/2010/main" val="547100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800" b="1" dirty="0">
                <a:solidFill>
                  <a:srgbClr val="FFFF00"/>
                </a:solidFill>
              </a:rPr>
              <a:t>Investigations</a:t>
            </a:r>
          </a:p>
        </p:txBody>
      </p:sp>
      <p:sp>
        <p:nvSpPr>
          <p:cNvPr id="3" name="Content Placeholder 2"/>
          <p:cNvSpPr>
            <a:spLocks noGrp="1"/>
          </p:cNvSpPr>
          <p:nvPr>
            <p:ph idx="1"/>
          </p:nvPr>
        </p:nvSpPr>
        <p:spPr>
          <a:xfrm>
            <a:off x="609600" y="1600200"/>
            <a:ext cx="10972800" cy="4525963"/>
          </a:xfrm>
        </p:spPr>
        <p:txBody>
          <a:bodyPr>
            <a:normAutofit fontScale="92500" lnSpcReduction="20000"/>
          </a:bodyPr>
          <a:lstStyle/>
          <a:p>
            <a:r>
              <a:rPr lang="en-US" dirty="0"/>
              <a:t>Investigations include: </a:t>
            </a:r>
          </a:p>
          <a:p>
            <a:pPr marL="0" indent="0">
              <a:buNone/>
            </a:pPr>
            <a:r>
              <a:rPr lang="en-US" dirty="0"/>
              <a:t>1. ECG</a:t>
            </a:r>
            <a:r>
              <a:rPr lang="en-US" i="1" dirty="0"/>
              <a:t> </a:t>
            </a:r>
            <a:r>
              <a:rPr lang="en-US" dirty="0"/>
              <a:t>abnormalities</a:t>
            </a:r>
            <a:r>
              <a:rPr lang="en-US" i="1" dirty="0"/>
              <a:t> </a:t>
            </a:r>
            <a:r>
              <a:rPr lang="en-US" dirty="0"/>
              <a:t>are important for the diagnosis of MI; these include Q waves, ST segment changes, and T wave inversions (the latter two represent abnormalities in myocardial repolarization)</a:t>
            </a:r>
          </a:p>
          <a:p>
            <a:pPr marL="0" indent="0">
              <a:buNone/>
            </a:pPr>
            <a:endParaRPr lang="en-US" dirty="0"/>
          </a:p>
          <a:p>
            <a:pPr marL="0" indent="0">
              <a:buNone/>
            </a:pPr>
            <a:r>
              <a:rPr lang="en-US" dirty="0"/>
              <a:t>2. Laboratory investigations: </a:t>
            </a:r>
          </a:p>
          <a:p>
            <a:pPr marL="0" indent="0">
              <a:buNone/>
            </a:pPr>
            <a:r>
              <a:rPr lang="en-US" dirty="0"/>
              <a:t>The laboratory evaluation of MI is based on measuring blood levels of macromolecules that leak out of injured myocardial cells through damaged cell membranes. Molecules include: myoglobin, cardiac troponins (higher specificity and sensitivity), creatine kinase (CK)</a:t>
            </a:r>
          </a:p>
          <a:p>
            <a:pPr marL="0" indent="0">
              <a:buNone/>
            </a:pPr>
            <a:endParaRPr lang="en-US" dirty="0"/>
          </a:p>
        </p:txBody>
      </p:sp>
    </p:spTree>
    <p:extLst>
      <p:ext uri="{BB962C8B-B14F-4D97-AF65-F5344CB8AC3E}">
        <p14:creationId xmlns:p14="http://schemas.microsoft.com/office/powerpoint/2010/main" val="1001865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9142"/>
            <a:ext cx="10972800" cy="1143000"/>
          </a:xfrm>
        </p:spPr>
        <p:txBody>
          <a:bodyPr>
            <a:noAutofit/>
          </a:bodyPr>
          <a:lstStyle/>
          <a:p>
            <a:pPr algn="l"/>
            <a:r>
              <a:rPr lang="en-US" sz="4800" b="1" dirty="0">
                <a:solidFill>
                  <a:srgbClr val="FFFF00"/>
                </a:solidFill>
              </a:rPr>
              <a:t/>
            </a:r>
            <a:br>
              <a:rPr lang="en-US" sz="4800" b="1" dirty="0">
                <a:solidFill>
                  <a:srgbClr val="FFFF00"/>
                </a:solidFill>
              </a:rPr>
            </a:br>
            <a:r>
              <a:rPr lang="en-US" sz="4800" b="1" dirty="0">
                <a:solidFill>
                  <a:srgbClr val="FFFF00"/>
                </a:solidFill>
              </a:rPr>
              <a:t>Location &amp; Size</a:t>
            </a:r>
          </a:p>
        </p:txBody>
      </p:sp>
      <p:sp>
        <p:nvSpPr>
          <p:cNvPr id="3" name="Content Placeholder 2"/>
          <p:cNvSpPr>
            <a:spLocks noGrp="1"/>
          </p:cNvSpPr>
          <p:nvPr>
            <p:ph idx="1"/>
          </p:nvPr>
        </p:nvSpPr>
        <p:spPr/>
        <p:txBody>
          <a:bodyPr>
            <a:normAutofit/>
          </a:bodyPr>
          <a:lstStyle/>
          <a:p>
            <a:r>
              <a:rPr lang="en-US" sz="2800" dirty="0"/>
              <a:t>The location, size, and morphologic features of a myocardial infarct depend on multiple factors:</a:t>
            </a:r>
          </a:p>
          <a:p>
            <a:endParaRPr lang="en-US" sz="2800" dirty="0"/>
          </a:p>
          <a:p>
            <a:pPr marL="533400" indent="-457200">
              <a:buFont typeface="+mj-lt"/>
              <a:buAutoNum type="arabicPeriod"/>
            </a:pPr>
            <a:r>
              <a:rPr lang="en-US" dirty="0"/>
              <a:t> Size and distribution of the involved vessel</a:t>
            </a:r>
          </a:p>
          <a:p>
            <a:pPr marL="533400" indent="-457200">
              <a:buFont typeface="+mj-lt"/>
              <a:buAutoNum type="arabicPeriod"/>
            </a:pPr>
            <a:r>
              <a:rPr lang="en-US" dirty="0"/>
              <a:t> Rate of development and duration of the occlusion</a:t>
            </a:r>
          </a:p>
          <a:p>
            <a:pPr marL="533400" indent="-457200">
              <a:buFont typeface="+mj-lt"/>
              <a:buAutoNum type="arabicPeriod"/>
            </a:pPr>
            <a:r>
              <a:rPr lang="en-US" dirty="0"/>
              <a:t> Metabolic demands of the myocardium</a:t>
            </a:r>
          </a:p>
          <a:p>
            <a:pPr marL="533400" indent="-457200">
              <a:buFont typeface="+mj-lt"/>
              <a:buAutoNum type="arabicPeriod"/>
            </a:pPr>
            <a:r>
              <a:rPr lang="en-US" dirty="0"/>
              <a:t>Extent of collateral supply</a:t>
            </a:r>
          </a:p>
        </p:txBody>
      </p:sp>
    </p:spTree>
    <p:extLst>
      <p:ext uri="{BB962C8B-B14F-4D97-AF65-F5344CB8AC3E}">
        <p14:creationId xmlns:p14="http://schemas.microsoft.com/office/powerpoint/2010/main" val="3948826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2126</TotalTime>
  <Words>1554</Words>
  <Application>Microsoft Office PowerPoint</Application>
  <PresentationFormat>Custom</PresentationFormat>
  <Paragraphs>165</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Complications of Myocardial Infarction </vt:lpstr>
      <vt:lpstr>PowerPoint Presentation</vt:lpstr>
      <vt:lpstr>Myocardial infarction Definition</vt:lpstr>
      <vt:lpstr> Definition</vt:lpstr>
      <vt:lpstr> Mechanism</vt:lpstr>
      <vt:lpstr> Risk Factors</vt:lpstr>
      <vt:lpstr> Symptoms</vt:lpstr>
      <vt:lpstr>Investigations</vt:lpstr>
      <vt:lpstr> Location &amp; Size</vt:lpstr>
      <vt:lpstr> Complications</vt:lpstr>
      <vt:lpstr> Complications</vt:lpstr>
      <vt:lpstr>Complications</vt:lpstr>
      <vt:lpstr>Complications</vt:lpstr>
      <vt:lpstr>Complications</vt:lpstr>
      <vt:lpstr>Complications</vt:lpstr>
      <vt:lpstr>Complications</vt:lpstr>
      <vt:lpstr>Complications</vt:lpstr>
      <vt:lpstr>Complications</vt:lpstr>
      <vt:lpstr>Complications</vt:lpstr>
      <vt:lpstr>Complications</vt:lpstr>
      <vt:lpstr>Complications</vt:lpstr>
      <vt:lpstr>Complications</vt:lpstr>
      <vt:lpstr>Complications / Premature Ventricular Cont.</vt:lpstr>
      <vt:lpstr>Complications / Premature Ventricular Cont.</vt:lpstr>
      <vt:lpstr>Complications / Ventricular Tachycardi</vt:lpstr>
      <vt:lpstr>Complications / Ventricular Tachycardia</vt:lpstr>
      <vt:lpstr>Complications / Ventricular Fibrillation</vt:lpstr>
      <vt:lpstr>Complications / Ventricular Fibrillation</vt:lpstr>
      <vt:lpstr>Complications / Sinus Tachycardia</vt:lpstr>
      <vt:lpstr>Complications / Sinus Bradycardia</vt:lpstr>
      <vt:lpstr>Complications / Atrial Fibrillation</vt:lpstr>
      <vt:lpstr>Complications / Atrial Fibrillation</vt:lpstr>
      <vt:lpstr>Complications / AV Block</vt:lpstr>
      <vt:lpstr>Complications / AV Block</vt:lpstr>
      <vt:lpstr>THE END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Complications of myocardial infarction</dc:title>
  <dc:creator>Windows User</dc:creator>
  <cp:lastModifiedBy>MCC</cp:lastModifiedBy>
  <cp:revision>92</cp:revision>
  <dcterms:created xsi:type="dcterms:W3CDTF">2020-11-14T09:34:14Z</dcterms:created>
  <dcterms:modified xsi:type="dcterms:W3CDTF">2022-09-20T08:21:37Z</dcterms:modified>
</cp:coreProperties>
</file>