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26"/>
  </p:notesMasterIdLst>
  <p:sldIdLst>
    <p:sldId id="276" r:id="rId3"/>
    <p:sldId id="286" r:id="rId4"/>
    <p:sldId id="261" r:id="rId5"/>
    <p:sldId id="281" r:id="rId6"/>
    <p:sldId id="282" r:id="rId7"/>
    <p:sldId id="284" r:id="rId8"/>
    <p:sldId id="288" r:id="rId9"/>
    <p:sldId id="290" r:id="rId10"/>
    <p:sldId id="292" r:id="rId11"/>
    <p:sldId id="294" r:id="rId12"/>
    <p:sldId id="263" r:id="rId13"/>
    <p:sldId id="264" r:id="rId14"/>
    <p:sldId id="296" r:id="rId15"/>
    <p:sldId id="265" r:id="rId16"/>
    <p:sldId id="298" r:id="rId17"/>
    <p:sldId id="267" r:id="rId18"/>
    <p:sldId id="275" r:id="rId19"/>
    <p:sldId id="277" r:id="rId20"/>
    <p:sldId id="301" r:id="rId21"/>
    <p:sldId id="269" r:id="rId22"/>
    <p:sldId id="300" r:id="rId23"/>
    <p:sldId id="272" r:id="rId24"/>
    <p:sldId id="273" r:id="rId25"/>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5" d="100"/>
          <a:sy n="65" d="100"/>
        </p:scale>
        <p:origin x="153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F7A9C-316D-4586-A627-18B13B3705C3}" type="datetimeFigureOut">
              <a:rPr lang="en-US" smtClean="0"/>
              <a:t>4/27/2022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A86F0-C1CF-496A-B11F-3F14E87D8881}" type="slidenum">
              <a:rPr lang="en-US" smtClean="0"/>
              <a:t>‹#›</a:t>
            </a:fld>
            <a:endParaRPr lang="en-US"/>
          </a:p>
        </p:txBody>
      </p:sp>
    </p:spTree>
    <p:extLst>
      <p:ext uri="{BB962C8B-B14F-4D97-AF65-F5344CB8AC3E}">
        <p14:creationId xmlns:p14="http://schemas.microsoft.com/office/powerpoint/2010/main" val="237158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7" name="Google Shape;15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114ADB3E-47FA-4CAD-A245-BAD5D8CEA1B5}" type="datetimeFigureOut">
              <a:rPr lang="ar-EG" smtClean="0"/>
              <a:t>26/09/1443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61702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14ADB3E-47FA-4CAD-A245-BAD5D8CEA1B5}" type="datetimeFigureOut">
              <a:rPr lang="ar-EG" smtClean="0"/>
              <a:t>26/09/1443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41294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14ADB3E-47FA-4CAD-A245-BAD5D8CEA1B5}" type="datetimeFigureOut">
              <a:rPr lang="ar-EG" smtClean="0"/>
              <a:t>26/09/1443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217872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g7741777c24bb63c6_4"/>
          <p:cNvSpPr txBox="1">
            <a:spLocks noGrp="1"/>
          </p:cNvSpPr>
          <p:nvPr>
            <p:ph type="ctrTitle"/>
          </p:nvPr>
        </p:nvSpPr>
        <p:spPr>
          <a:xfrm>
            <a:off x="311708" y="992767"/>
            <a:ext cx="8520525"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5175"/>
            </a:lvl1pPr>
            <a:lvl2pPr lvl="1" algn="ctr">
              <a:spcBef>
                <a:spcPts val="0"/>
              </a:spcBef>
              <a:spcAft>
                <a:spcPts val="0"/>
              </a:spcAft>
              <a:buSzPts val="6900"/>
              <a:buNone/>
              <a:defRPr sz="5175"/>
            </a:lvl2pPr>
            <a:lvl3pPr lvl="2" algn="ctr">
              <a:spcBef>
                <a:spcPts val="0"/>
              </a:spcBef>
              <a:spcAft>
                <a:spcPts val="0"/>
              </a:spcAft>
              <a:buSzPts val="6900"/>
              <a:buNone/>
              <a:defRPr sz="5175"/>
            </a:lvl3pPr>
            <a:lvl4pPr lvl="3" algn="ctr">
              <a:spcBef>
                <a:spcPts val="0"/>
              </a:spcBef>
              <a:spcAft>
                <a:spcPts val="0"/>
              </a:spcAft>
              <a:buSzPts val="6900"/>
              <a:buNone/>
              <a:defRPr sz="5175"/>
            </a:lvl4pPr>
            <a:lvl5pPr lvl="4" algn="ctr">
              <a:spcBef>
                <a:spcPts val="0"/>
              </a:spcBef>
              <a:spcAft>
                <a:spcPts val="0"/>
              </a:spcAft>
              <a:buSzPts val="6900"/>
              <a:buNone/>
              <a:defRPr sz="5175"/>
            </a:lvl5pPr>
            <a:lvl6pPr lvl="5" algn="ctr">
              <a:spcBef>
                <a:spcPts val="0"/>
              </a:spcBef>
              <a:spcAft>
                <a:spcPts val="0"/>
              </a:spcAft>
              <a:buSzPts val="6900"/>
              <a:buNone/>
              <a:defRPr sz="5175"/>
            </a:lvl6pPr>
            <a:lvl7pPr lvl="6" algn="ctr">
              <a:spcBef>
                <a:spcPts val="0"/>
              </a:spcBef>
              <a:spcAft>
                <a:spcPts val="0"/>
              </a:spcAft>
              <a:buSzPts val="6900"/>
              <a:buNone/>
              <a:defRPr sz="5175"/>
            </a:lvl7pPr>
            <a:lvl8pPr lvl="7" algn="ctr">
              <a:spcBef>
                <a:spcPts val="0"/>
              </a:spcBef>
              <a:spcAft>
                <a:spcPts val="0"/>
              </a:spcAft>
              <a:buSzPts val="6900"/>
              <a:buNone/>
              <a:defRPr sz="5175"/>
            </a:lvl8pPr>
            <a:lvl9pPr lvl="8" algn="ctr">
              <a:spcBef>
                <a:spcPts val="0"/>
              </a:spcBef>
              <a:spcAft>
                <a:spcPts val="0"/>
              </a:spcAft>
              <a:buSzPts val="6900"/>
              <a:buNone/>
              <a:defRPr sz="5175"/>
            </a:lvl9pPr>
          </a:lstStyle>
          <a:p>
            <a:endParaRPr/>
          </a:p>
        </p:txBody>
      </p:sp>
      <p:sp>
        <p:nvSpPr>
          <p:cNvPr id="11" name="Google Shape;11;g7741777c24bb63c6_4"/>
          <p:cNvSpPr txBox="1">
            <a:spLocks noGrp="1"/>
          </p:cNvSpPr>
          <p:nvPr>
            <p:ph type="subTitle" idx="1"/>
          </p:nvPr>
        </p:nvSpPr>
        <p:spPr>
          <a:xfrm>
            <a:off x="311700" y="3778833"/>
            <a:ext cx="8520525"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2775"/>
            </a:lvl1pPr>
            <a:lvl2pPr lvl="1" algn="ctr">
              <a:lnSpc>
                <a:spcPct val="100000"/>
              </a:lnSpc>
              <a:spcBef>
                <a:spcPts val="0"/>
              </a:spcBef>
              <a:spcAft>
                <a:spcPts val="0"/>
              </a:spcAft>
              <a:buSzPts val="3700"/>
              <a:buNone/>
              <a:defRPr sz="2775"/>
            </a:lvl2pPr>
            <a:lvl3pPr lvl="2" algn="ctr">
              <a:lnSpc>
                <a:spcPct val="100000"/>
              </a:lnSpc>
              <a:spcBef>
                <a:spcPts val="0"/>
              </a:spcBef>
              <a:spcAft>
                <a:spcPts val="0"/>
              </a:spcAft>
              <a:buSzPts val="3700"/>
              <a:buNone/>
              <a:defRPr sz="2775"/>
            </a:lvl3pPr>
            <a:lvl4pPr lvl="3" algn="ctr">
              <a:lnSpc>
                <a:spcPct val="100000"/>
              </a:lnSpc>
              <a:spcBef>
                <a:spcPts val="0"/>
              </a:spcBef>
              <a:spcAft>
                <a:spcPts val="0"/>
              </a:spcAft>
              <a:buSzPts val="3700"/>
              <a:buNone/>
              <a:defRPr sz="2775"/>
            </a:lvl4pPr>
            <a:lvl5pPr lvl="4" algn="ctr">
              <a:lnSpc>
                <a:spcPct val="100000"/>
              </a:lnSpc>
              <a:spcBef>
                <a:spcPts val="0"/>
              </a:spcBef>
              <a:spcAft>
                <a:spcPts val="0"/>
              </a:spcAft>
              <a:buSzPts val="3700"/>
              <a:buNone/>
              <a:defRPr sz="2775"/>
            </a:lvl5pPr>
            <a:lvl6pPr lvl="5" algn="ctr">
              <a:lnSpc>
                <a:spcPct val="100000"/>
              </a:lnSpc>
              <a:spcBef>
                <a:spcPts val="0"/>
              </a:spcBef>
              <a:spcAft>
                <a:spcPts val="0"/>
              </a:spcAft>
              <a:buSzPts val="3700"/>
              <a:buNone/>
              <a:defRPr sz="2775"/>
            </a:lvl6pPr>
            <a:lvl7pPr lvl="6" algn="ctr">
              <a:lnSpc>
                <a:spcPct val="100000"/>
              </a:lnSpc>
              <a:spcBef>
                <a:spcPts val="0"/>
              </a:spcBef>
              <a:spcAft>
                <a:spcPts val="0"/>
              </a:spcAft>
              <a:buSzPts val="3700"/>
              <a:buNone/>
              <a:defRPr sz="2775"/>
            </a:lvl7pPr>
            <a:lvl8pPr lvl="7" algn="ctr">
              <a:lnSpc>
                <a:spcPct val="100000"/>
              </a:lnSpc>
              <a:spcBef>
                <a:spcPts val="0"/>
              </a:spcBef>
              <a:spcAft>
                <a:spcPts val="0"/>
              </a:spcAft>
              <a:buSzPts val="3700"/>
              <a:buNone/>
              <a:defRPr sz="2775"/>
            </a:lvl8pPr>
            <a:lvl9pPr lvl="8" algn="ctr">
              <a:lnSpc>
                <a:spcPct val="100000"/>
              </a:lnSpc>
              <a:spcBef>
                <a:spcPts val="0"/>
              </a:spcBef>
              <a:spcAft>
                <a:spcPts val="0"/>
              </a:spcAft>
              <a:buSzPts val="3700"/>
              <a:buNone/>
              <a:defRPr sz="2775"/>
            </a:lvl9pPr>
          </a:lstStyle>
          <a:p>
            <a:endParaRPr/>
          </a:p>
        </p:txBody>
      </p:sp>
      <p:sp>
        <p:nvSpPr>
          <p:cNvPr id="12" name="Google Shape;12;g7741777c24bb63c6_4"/>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3634254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g7741777c24bb63c6_8"/>
          <p:cNvSpPr txBox="1">
            <a:spLocks noGrp="1"/>
          </p:cNvSpPr>
          <p:nvPr>
            <p:ph type="title"/>
          </p:nvPr>
        </p:nvSpPr>
        <p:spPr>
          <a:xfrm>
            <a:off x="311700" y="2867800"/>
            <a:ext cx="8520525"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3600"/>
            </a:lvl1pPr>
            <a:lvl2pPr lvl="1" algn="ctr">
              <a:spcBef>
                <a:spcPts val="0"/>
              </a:spcBef>
              <a:spcAft>
                <a:spcPts val="0"/>
              </a:spcAft>
              <a:buSzPts val="4800"/>
              <a:buNone/>
              <a:defRPr sz="3600"/>
            </a:lvl2pPr>
            <a:lvl3pPr lvl="2" algn="ctr">
              <a:spcBef>
                <a:spcPts val="0"/>
              </a:spcBef>
              <a:spcAft>
                <a:spcPts val="0"/>
              </a:spcAft>
              <a:buSzPts val="4800"/>
              <a:buNone/>
              <a:defRPr sz="3600"/>
            </a:lvl3pPr>
            <a:lvl4pPr lvl="3" algn="ctr">
              <a:spcBef>
                <a:spcPts val="0"/>
              </a:spcBef>
              <a:spcAft>
                <a:spcPts val="0"/>
              </a:spcAft>
              <a:buSzPts val="4800"/>
              <a:buNone/>
              <a:defRPr sz="3600"/>
            </a:lvl4pPr>
            <a:lvl5pPr lvl="4" algn="ctr">
              <a:spcBef>
                <a:spcPts val="0"/>
              </a:spcBef>
              <a:spcAft>
                <a:spcPts val="0"/>
              </a:spcAft>
              <a:buSzPts val="4800"/>
              <a:buNone/>
              <a:defRPr sz="3600"/>
            </a:lvl5pPr>
            <a:lvl6pPr lvl="5" algn="ctr">
              <a:spcBef>
                <a:spcPts val="0"/>
              </a:spcBef>
              <a:spcAft>
                <a:spcPts val="0"/>
              </a:spcAft>
              <a:buSzPts val="4800"/>
              <a:buNone/>
              <a:defRPr sz="3600"/>
            </a:lvl6pPr>
            <a:lvl7pPr lvl="6" algn="ctr">
              <a:spcBef>
                <a:spcPts val="0"/>
              </a:spcBef>
              <a:spcAft>
                <a:spcPts val="0"/>
              </a:spcAft>
              <a:buSzPts val="4800"/>
              <a:buNone/>
              <a:defRPr sz="3600"/>
            </a:lvl7pPr>
            <a:lvl8pPr lvl="7" algn="ctr">
              <a:spcBef>
                <a:spcPts val="0"/>
              </a:spcBef>
              <a:spcAft>
                <a:spcPts val="0"/>
              </a:spcAft>
              <a:buSzPts val="4800"/>
              <a:buNone/>
              <a:defRPr sz="3600"/>
            </a:lvl8pPr>
            <a:lvl9pPr lvl="8" algn="ctr">
              <a:spcBef>
                <a:spcPts val="0"/>
              </a:spcBef>
              <a:spcAft>
                <a:spcPts val="0"/>
              </a:spcAft>
              <a:buSzPts val="4800"/>
              <a:buNone/>
              <a:defRPr sz="3600"/>
            </a:lvl9pPr>
          </a:lstStyle>
          <a:p>
            <a:endParaRPr/>
          </a:p>
        </p:txBody>
      </p:sp>
      <p:sp>
        <p:nvSpPr>
          <p:cNvPr id="15" name="Google Shape;15;g7741777c24bb63c6_8"/>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189188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g7741777c24bb63c6_11"/>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g7741777c24bb63c6_11"/>
          <p:cNvSpPr txBox="1">
            <a:spLocks noGrp="1"/>
          </p:cNvSpPr>
          <p:nvPr>
            <p:ph type="body" idx="1"/>
          </p:nvPr>
        </p:nvSpPr>
        <p:spPr>
          <a:xfrm>
            <a:off x="311700" y="1536633"/>
            <a:ext cx="8520525" cy="4555200"/>
          </a:xfrm>
          <a:prstGeom prst="rect">
            <a:avLst/>
          </a:prstGeom>
        </p:spPr>
        <p:txBody>
          <a:bodyPr spcFirstLastPara="1" wrap="square" lIns="121900" tIns="121900" rIns="121900" bIns="121900" anchor="t" anchorCtr="0">
            <a:normAutofit/>
          </a:bodyPr>
          <a:lstStyle>
            <a:lvl1pPr marL="342900" lvl="0" indent="-285750">
              <a:spcBef>
                <a:spcPts val="0"/>
              </a:spcBef>
              <a:spcAft>
                <a:spcPts val="0"/>
              </a:spcAft>
              <a:buSzPts val="2400"/>
              <a:buChar char="●"/>
              <a:defRPr/>
            </a:lvl1pPr>
            <a:lvl2pPr marL="685800" lvl="1" indent="-261938">
              <a:spcBef>
                <a:spcPts val="0"/>
              </a:spcBef>
              <a:spcAft>
                <a:spcPts val="0"/>
              </a:spcAft>
              <a:buSzPts val="1900"/>
              <a:buChar char="○"/>
              <a:defRPr/>
            </a:lvl2pPr>
            <a:lvl3pPr marL="1028700" lvl="2" indent="-261938">
              <a:spcBef>
                <a:spcPts val="0"/>
              </a:spcBef>
              <a:spcAft>
                <a:spcPts val="0"/>
              </a:spcAft>
              <a:buSzPts val="1900"/>
              <a:buChar char="■"/>
              <a:defRPr/>
            </a:lvl3pPr>
            <a:lvl4pPr marL="1371600" lvl="3" indent="-261938">
              <a:spcBef>
                <a:spcPts val="0"/>
              </a:spcBef>
              <a:spcAft>
                <a:spcPts val="0"/>
              </a:spcAft>
              <a:buSzPts val="1900"/>
              <a:buChar char="●"/>
              <a:defRPr/>
            </a:lvl4pPr>
            <a:lvl5pPr marL="1714500" lvl="4" indent="-261938">
              <a:spcBef>
                <a:spcPts val="0"/>
              </a:spcBef>
              <a:spcAft>
                <a:spcPts val="0"/>
              </a:spcAft>
              <a:buSzPts val="1900"/>
              <a:buChar char="○"/>
              <a:defRPr/>
            </a:lvl5pPr>
            <a:lvl6pPr marL="2057400" lvl="5" indent="-261938">
              <a:spcBef>
                <a:spcPts val="0"/>
              </a:spcBef>
              <a:spcAft>
                <a:spcPts val="0"/>
              </a:spcAft>
              <a:buSzPts val="1900"/>
              <a:buChar char="■"/>
              <a:defRPr/>
            </a:lvl6pPr>
            <a:lvl7pPr marL="2400300" lvl="6" indent="-261938">
              <a:spcBef>
                <a:spcPts val="0"/>
              </a:spcBef>
              <a:spcAft>
                <a:spcPts val="0"/>
              </a:spcAft>
              <a:buSzPts val="1900"/>
              <a:buChar char="●"/>
              <a:defRPr/>
            </a:lvl7pPr>
            <a:lvl8pPr marL="2743200" lvl="7" indent="-261938">
              <a:spcBef>
                <a:spcPts val="0"/>
              </a:spcBef>
              <a:spcAft>
                <a:spcPts val="0"/>
              </a:spcAft>
              <a:buSzPts val="1900"/>
              <a:buChar char="○"/>
              <a:defRPr/>
            </a:lvl8pPr>
            <a:lvl9pPr marL="3086100" lvl="8" indent="-261938">
              <a:spcBef>
                <a:spcPts val="0"/>
              </a:spcBef>
              <a:spcAft>
                <a:spcPts val="0"/>
              </a:spcAft>
              <a:buSzPts val="1900"/>
              <a:buChar char="■"/>
              <a:defRPr/>
            </a:lvl9pPr>
          </a:lstStyle>
          <a:p>
            <a:endParaRPr/>
          </a:p>
        </p:txBody>
      </p:sp>
      <p:sp>
        <p:nvSpPr>
          <p:cNvPr id="19" name="Google Shape;19;g7741777c24bb63c6_11"/>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595486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g7741777c24bb63c6_15"/>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7741777c24bb63c6_15"/>
          <p:cNvSpPr txBox="1">
            <a:spLocks noGrp="1"/>
          </p:cNvSpPr>
          <p:nvPr>
            <p:ph type="body" idx="1"/>
          </p:nvPr>
        </p:nvSpPr>
        <p:spPr>
          <a:xfrm>
            <a:off x="311700" y="1536633"/>
            <a:ext cx="3999825" cy="4555200"/>
          </a:xfrm>
          <a:prstGeom prst="rect">
            <a:avLst/>
          </a:prstGeom>
        </p:spPr>
        <p:txBody>
          <a:bodyPr spcFirstLastPara="1" wrap="square" lIns="121900" tIns="121900" rIns="121900" bIns="121900" anchor="t" anchorCtr="0">
            <a:normAutofit/>
          </a:bodyPr>
          <a:lstStyle>
            <a:lvl1pPr marL="342900" lvl="0" indent="-261938">
              <a:spcBef>
                <a:spcPts val="0"/>
              </a:spcBef>
              <a:spcAft>
                <a:spcPts val="0"/>
              </a:spcAft>
              <a:buSzPts val="1900"/>
              <a:buChar char="●"/>
              <a:defRPr sz="1425"/>
            </a:lvl1pPr>
            <a:lvl2pPr marL="685800" lvl="1" indent="-247650">
              <a:spcBef>
                <a:spcPts val="0"/>
              </a:spcBef>
              <a:spcAft>
                <a:spcPts val="0"/>
              </a:spcAft>
              <a:buSzPts val="1600"/>
              <a:buChar char="○"/>
              <a:defRPr sz="1200"/>
            </a:lvl2pPr>
            <a:lvl3pPr marL="1028700" lvl="2" indent="-247650">
              <a:spcBef>
                <a:spcPts val="0"/>
              </a:spcBef>
              <a:spcAft>
                <a:spcPts val="0"/>
              </a:spcAft>
              <a:buSzPts val="1600"/>
              <a:buChar char="■"/>
              <a:defRPr sz="1200"/>
            </a:lvl3pPr>
            <a:lvl4pPr marL="1371600" lvl="3" indent="-247650">
              <a:spcBef>
                <a:spcPts val="0"/>
              </a:spcBef>
              <a:spcAft>
                <a:spcPts val="0"/>
              </a:spcAft>
              <a:buSzPts val="1600"/>
              <a:buChar char="●"/>
              <a:defRPr sz="1200"/>
            </a:lvl4pPr>
            <a:lvl5pPr marL="1714500" lvl="4" indent="-247650">
              <a:spcBef>
                <a:spcPts val="0"/>
              </a:spcBef>
              <a:spcAft>
                <a:spcPts val="0"/>
              </a:spcAft>
              <a:buSzPts val="1600"/>
              <a:buChar char="○"/>
              <a:defRPr sz="1200"/>
            </a:lvl5pPr>
            <a:lvl6pPr marL="2057400" lvl="5" indent="-247650">
              <a:spcBef>
                <a:spcPts val="0"/>
              </a:spcBef>
              <a:spcAft>
                <a:spcPts val="0"/>
              </a:spcAft>
              <a:buSzPts val="1600"/>
              <a:buChar char="■"/>
              <a:defRPr sz="1200"/>
            </a:lvl6pPr>
            <a:lvl7pPr marL="2400300" lvl="6" indent="-247650">
              <a:spcBef>
                <a:spcPts val="0"/>
              </a:spcBef>
              <a:spcAft>
                <a:spcPts val="0"/>
              </a:spcAft>
              <a:buSzPts val="1600"/>
              <a:buChar char="●"/>
              <a:defRPr sz="1200"/>
            </a:lvl7pPr>
            <a:lvl8pPr marL="2743200" lvl="7" indent="-247650">
              <a:spcBef>
                <a:spcPts val="0"/>
              </a:spcBef>
              <a:spcAft>
                <a:spcPts val="0"/>
              </a:spcAft>
              <a:buSzPts val="1600"/>
              <a:buChar char="○"/>
              <a:defRPr sz="1200"/>
            </a:lvl8pPr>
            <a:lvl9pPr marL="3086100" lvl="8" indent="-247650">
              <a:spcBef>
                <a:spcPts val="0"/>
              </a:spcBef>
              <a:spcAft>
                <a:spcPts val="0"/>
              </a:spcAft>
              <a:buSzPts val="1600"/>
              <a:buChar char="■"/>
              <a:defRPr sz="1200"/>
            </a:lvl9pPr>
          </a:lstStyle>
          <a:p>
            <a:endParaRPr/>
          </a:p>
        </p:txBody>
      </p:sp>
      <p:sp>
        <p:nvSpPr>
          <p:cNvPr id="23" name="Google Shape;23;g7741777c24bb63c6_15"/>
          <p:cNvSpPr txBox="1">
            <a:spLocks noGrp="1"/>
          </p:cNvSpPr>
          <p:nvPr>
            <p:ph type="body" idx="2"/>
          </p:nvPr>
        </p:nvSpPr>
        <p:spPr>
          <a:xfrm>
            <a:off x="4832400" y="1536633"/>
            <a:ext cx="3999825" cy="4555200"/>
          </a:xfrm>
          <a:prstGeom prst="rect">
            <a:avLst/>
          </a:prstGeom>
        </p:spPr>
        <p:txBody>
          <a:bodyPr spcFirstLastPara="1" wrap="square" lIns="121900" tIns="121900" rIns="121900" bIns="121900" anchor="t" anchorCtr="0">
            <a:normAutofit/>
          </a:bodyPr>
          <a:lstStyle>
            <a:lvl1pPr marL="342900" lvl="0" indent="-261938">
              <a:spcBef>
                <a:spcPts val="0"/>
              </a:spcBef>
              <a:spcAft>
                <a:spcPts val="0"/>
              </a:spcAft>
              <a:buSzPts val="1900"/>
              <a:buChar char="●"/>
              <a:defRPr sz="1425"/>
            </a:lvl1pPr>
            <a:lvl2pPr marL="685800" lvl="1" indent="-247650">
              <a:spcBef>
                <a:spcPts val="0"/>
              </a:spcBef>
              <a:spcAft>
                <a:spcPts val="0"/>
              </a:spcAft>
              <a:buSzPts val="1600"/>
              <a:buChar char="○"/>
              <a:defRPr sz="1200"/>
            </a:lvl2pPr>
            <a:lvl3pPr marL="1028700" lvl="2" indent="-247650">
              <a:spcBef>
                <a:spcPts val="0"/>
              </a:spcBef>
              <a:spcAft>
                <a:spcPts val="0"/>
              </a:spcAft>
              <a:buSzPts val="1600"/>
              <a:buChar char="■"/>
              <a:defRPr sz="1200"/>
            </a:lvl3pPr>
            <a:lvl4pPr marL="1371600" lvl="3" indent="-247650">
              <a:spcBef>
                <a:spcPts val="0"/>
              </a:spcBef>
              <a:spcAft>
                <a:spcPts val="0"/>
              </a:spcAft>
              <a:buSzPts val="1600"/>
              <a:buChar char="●"/>
              <a:defRPr sz="1200"/>
            </a:lvl4pPr>
            <a:lvl5pPr marL="1714500" lvl="4" indent="-247650">
              <a:spcBef>
                <a:spcPts val="0"/>
              </a:spcBef>
              <a:spcAft>
                <a:spcPts val="0"/>
              </a:spcAft>
              <a:buSzPts val="1600"/>
              <a:buChar char="○"/>
              <a:defRPr sz="1200"/>
            </a:lvl5pPr>
            <a:lvl6pPr marL="2057400" lvl="5" indent="-247650">
              <a:spcBef>
                <a:spcPts val="0"/>
              </a:spcBef>
              <a:spcAft>
                <a:spcPts val="0"/>
              </a:spcAft>
              <a:buSzPts val="1600"/>
              <a:buChar char="■"/>
              <a:defRPr sz="1200"/>
            </a:lvl6pPr>
            <a:lvl7pPr marL="2400300" lvl="6" indent="-247650">
              <a:spcBef>
                <a:spcPts val="0"/>
              </a:spcBef>
              <a:spcAft>
                <a:spcPts val="0"/>
              </a:spcAft>
              <a:buSzPts val="1600"/>
              <a:buChar char="●"/>
              <a:defRPr sz="1200"/>
            </a:lvl7pPr>
            <a:lvl8pPr marL="2743200" lvl="7" indent="-247650">
              <a:spcBef>
                <a:spcPts val="0"/>
              </a:spcBef>
              <a:spcAft>
                <a:spcPts val="0"/>
              </a:spcAft>
              <a:buSzPts val="1600"/>
              <a:buChar char="○"/>
              <a:defRPr sz="1200"/>
            </a:lvl8pPr>
            <a:lvl9pPr marL="3086100" lvl="8" indent="-247650">
              <a:spcBef>
                <a:spcPts val="0"/>
              </a:spcBef>
              <a:spcAft>
                <a:spcPts val="0"/>
              </a:spcAft>
              <a:buSzPts val="1600"/>
              <a:buChar char="■"/>
              <a:defRPr sz="1200"/>
            </a:lvl9pPr>
          </a:lstStyle>
          <a:p>
            <a:endParaRPr/>
          </a:p>
        </p:txBody>
      </p:sp>
      <p:sp>
        <p:nvSpPr>
          <p:cNvPr id="24" name="Google Shape;24;g7741777c24bb63c6_1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189861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g7741777c24bb63c6_20"/>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g7741777c24bb63c6_20"/>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97141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g7741777c24bb63c6_23"/>
          <p:cNvSpPr txBox="1">
            <a:spLocks noGrp="1"/>
          </p:cNvSpPr>
          <p:nvPr>
            <p:ph type="title"/>
          </p:nvPr>
        </p:nvSpPr>
        <p:spPr>
          <a:xfrm>
            <a:off x="311700" y="740800"/>
            <a:ext cx="2808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2400"/>
            </a:lvl1pPr>
            <a:lvl2pPr lvl="1">
              <a:spcBef>
                <a:spcPts val="0"/>
              </a:spcBef>
              <a:spcAft>
                <a:spcPts val="0"/>
              </a:spcAft>
              <a:buSzPts val="3200"/>
              <a:buNone/>
              <a:defRPr sz="2400"/>
            </a:lvl2pPr>
            <a:lvl3pPr lvl="2">
              <a:spcBef>
                <a:spcPts val="0"/>
              </a:spcBef>
              <a:spcAft>
                <a:spcPts val="0"/>
              </a:spcAft>
              <a:buSzPts val="3200"/>
              <a:buNone/>
              <a:defRPr sz="2400"/>
            </a:lvl3pPr>
            <a:lvl4pPr lvl="3">
              <a:spcBef>
                <a:spcPts val="0"/>
              </a:spcBef>
              <a:spcAft>
                <a:spcPts val="0"/>
              </a:spcAft>
              <a:buSzPts val="3200"/>
              <a:buNone/>
              <a:defRPr sz="2400"/>
            </a:lvl4pPr>
            <a:lvl5pPr lvl="4">
              <a:spcBef>
                <a:spcPts val="0"/>
              </a:spcBef>
              <a:spcAft>
                <a:spcPts val="0"/>
              </a:spcAft>
              <a:buSzPts val="3200"/>
              <a:buNone/>
              <a:defRPr sz="2400"/>
            </a:lvl5pPr>
            <a:lvl6pPr lvl="5">
              <a:spcBef>
                <a:spcPts val="0"/>
              </a:spcBef>
              <a:spcAft>
                <a:spcPts val="0"/>
              </a:spcAft>
              <a:buSzPts val="3200"/>
              <a:buNone/>
              <a:defRPr sz="2400"/>
            </a:lvl6pPr>
            <a:lvl7pPr lvl="6">
              <a:spcBef>
                <a:spcPts val="0"/>
              </a:spcBef>
              <a:spcAft>
                <a:spcPts val="0"/>
              </a:spcAft>
              <a:buSzPts val="3200"/>
              <a:buNone/>
              <a:defRPr sz="2400"/>
            </a:lvl7pPr>
            <a:lvl8pPr lvl="7">
              <a:spcBef>
                <a:spcPts val="0"/>
              </a:spcBef>
              <a:spcAft>
                <a:spcPts val="0"/>
              </a:spcAft>
              <a:buSzPts val="3200"/>
              <a:buNone/>
              <a:defRPr sz="2400"/>
            </a:lvl8pPr>
            <a:lvl9pPr lvl="8">
              <a:spcBef>
                <a:spcPts val="0"/>
              </a:spcBef>
              <a:spcAft>
                <a:spcPts val="0"/>
              </a:spcAft>
              <a:buSzPts val="3200"/>
              <a:buNone/>
              <a:defRPr sz="2400"/>
            </a:lvl9pPr>
          </a:lstStyle>
          <a:p>
            <a:endParaRPr/>
          </a:p>
        </p:txBody>
      </p:sp>
      <p:sp>
        <p:nvSpPr>
          <p:cNvPr id="30" name="Google Shape;30;g7741777c24bb63c6_23"/>
          <p:cNvSpPr txBox="1">
            <a:spLocks noGrp="1"/>
          </p:cNvSpPr>
          <p:nvPr>
            <p:ph type="body" idx="1"/>
          </p:nvPr>
        </p:nvSpPr>
        <p:spPr>
          <a:xfrm>
            <a:off x="311700" y="1852800"/>
            <a:ext cx="2808000" cy="4239300"/>
          </a:xfrm>
          <a:prstGeom prst="rect">
            <a:avLst/>
          </a:prstGeom>
        </p:spPr>
        <p:txBody>
          <a:bodyPr spcFirstLastPara="1" wrap="square" lIns="121900" tIns="121900" rIns="121900" bIns="121900" anchor="t" anchorCtr="0">
            <a:normAutofit/>
          </a:bodyPr>
          <a:lstStyle>
            <a:lvl1pPr marL="342900" lvl="0" indent="-247650">
              <a:spcBef>
                <a:spcPts val="0"/>
              </a:spcBef>
              <a:spcAft>
                <a:spcPts val="0"/>
              </a:spcAft>
              <a:buSzPts val="1600"/>
              <a:buChar char="●"/>
              <a:defRPr sz="1200"/>
            </a:lvl1pPr>
            <a:lvl2pPr marL="685800" lvl="1" indent="-247650">
              <a:spcBef>
                <a:spcPts val="0"/>
              </a:spcBef>
              <a:spcAft>
                <a:spcPts val="0"/>
              </a:spcAft>
              <a:buSzPts val="1600"/>
              <a:buChar char="○"/>
              <a:defRPr sz="1200"/>
            </a:lvl2pPr>
            <a:lvl3pPr marL="1028700" lvl="2" indent="-247650">
              <a:spcBef>
                <a:spcPts val="0"/>
              </a:spcBef>
              <a:spcAft>
                <a:spcPts val="0"/>
              </a:spcAft>
              <a:buSzPts val="1600"/>
              <a:buChar char="■"/>
              <a:defRPr sz="1200"/>
            </a:lvl3pPr>
            <a:lvl4pPr marL="1371600" lvl="3" indent="-247650">
              <a:spcBef>
                <a:spcPts val="0"/>
              </a:spcBef>
              <a:spcAft>
                <a:spcPts val="0"/>
              </a:spcAft>
              <a:buSzPts val="1600"/>
              <a:buChar char="●"/>
              <a:defRPr sz="1200"/>
            </a:lvl4pPr>
            <a:lvl5pPr marL="1714500" lvl="4" indent="-247650">
              <a:spcBef>
                <a:spcPts val="0"/>
              </a:spcBef>
              <a:spcAft>
                <a:spcPts val="0"/>
              </a:spcAft>
              <a:buSzPts val="1600"/>
              <a:buChar char="○"/>
              <a:defRPr sz="1200"/>
            </a:lvl5pPr>
            <a:lvl6pPr marL="2057400" lvl="5" indent="-247650">
              <a:spcBef>
                <a:spcPts val="0"/>
              </a:spcBef>
              <a:spcAft>
                <a:spcPts val="0"/>
              </a:spcAft>
              <a:buSzPts val="1600"/>
              <a:buChar char="■"/>
              <a:defRPr sz="1200"/>
            </a:lvl6pPr>
            <a:lvl7pPr marL="2400300" lvl="6" indent="-247650">
              <a:spcBef>
                <a:spcPts val="0"/>
              </a:spcBef>
              <a:spcAft>
                <a:spcPts val="0"/>
              </a:spcAft>
              <a:buSzPts val="1600"/>
              <a:buChar char="●"/>
              <a:defRPr sz="1200"/>
            </a:lvl7pPr>
            <a:lvl8pPr marL="2743200" lvl="7" indent="-247650">
              <a:spcBef>
                <a:spcPts val="0"/>
              </a:spcBef>
              <a:spcAft>
                <a:spcPts val="0"/>
              </a:spcAft>
              <a:buSzPts val="1600"/>
              <a:buChar char="○"/>
              <a:defRPr sz="1200"/>
            </a:lvl8pPr>
            <a:lvl9pPr marL="3086100" lvl="8" indent="-247650">
              <a:spcBef>
                <a:spcPts val="0"/>
              </a:spcBef>
              <a:spcAft>
                <a:spcPts val="0"/>
              </a:spcAft>
              <a:buSzPts val="1600"/>
              <a:buChar char="■"/>
              <a:defRPr sz="1200"/>
            </a:lvl9pPr>
          </a:lstStyle>
          <a:p>
            <a:endParaRPr/>
          </a:p>
        </p:txBody>
      </p:sp>
      <p:sp>
        <p:nvSpPr>
          <p:cNvPr id="31" name="Google Shape;31;g7741777c24bb63c6_2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3682648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g7741777c24bb63c6_27"/>
          <p:cNvSpPr txBox="1">
            <a:spLocks noGrp="1"/>
          </p:cNvSpPr>
          <p:nvPr>
            <p:ph type="title"/>
          </p:nvPr>
        </p:nvSpPr>
        <p:spPr>
          <a:xfrm>
            <a:off x="490250" y="600200"/>
            <a:ext cx="6367725"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4800"/>
            </a:lvl1pPr>
            <a:lvl2pPr lvl="1">
              <a:spcBef>
                <a:spcPts val="0"/>
              </a:spcBef>
              <a:spcAft>
                <a:spcPts val="0"/>
              </a:spcAft>
              <a:buSzPts val="6400"/>
              <a:buNone/>
              <a:defRPr sz="4800"/>
            </a:lvl2pPr>
            <a:lvl3pPr lvl="2">
              <a:spcBef>
                <a:spcPts val="0"/>
              </a:spcBef>
              <a:spcAft>
                <a:spcPts val="0"/>
              </a:spcAft>
              <a:buSzPts val="6400"/>
              <a:buNone/>
              <a:defRPr sz="4800"/>
            </a:lvl3pPr>
            <a:lvl4pPr lvl="3">
              <a:spcBef>
                <a:spcPts val="0"/>
              </a:spcBef>
              <a:spcAft>
                <a:spcPts val="0"/>
              </a:spcAft>
              <a:buSzPts val="6400"/>
              <a:buNone/>
              <a:defRPr sz="4800"/>
            </a:lvl4pPr>
            <a:lvl5pPr lvl="4">
              <a:spcBef>
                <a:spcPts val="0"/>
              </a:spcBef>
              <a:spcAft>
                <a:spcPts val="0"/>
              </a:spcAft>
              <a:buSzPts val="6400"/>
              <a:buNone/>
              <a:defRPr sz="4800"/>
            </a:lvl5pPr>
            <a:lvl6pPr lvl="5">
              <a:spcBef>
                <a:spcPts val="0"/>
              </a:spcBef>
              <a:spcAft>
                <a:spcPts val="0"/>
              </a:spcAft>
              <a:buSzPts val="6400"/>
              <a:buNone/>
              <a:defRPr sz="4800"/>
            </a:lvl6pPr>
            <a:lvl7pPr lvl="6">
              <a:spcBef>
                <a:spcPts val="0"/>
              </a:spcBef>
              <a:spcAft>
                <a:spcPts val="0"/>
              </a:spcAft>
              <a:buSzPts val="6400"/>
              <a:buNone/>
              <a:defRPr sz="4800"/>
            </a:lvl7pPr>
            <a:lvl8pPr lvl="7">
              <a:spcBef>
                <a:spcPts val="0"/>
              </a:spcBef>
              <a:spcAft>
                <a:spcPts val="0"/>
              </a:spcAft>
              <a:buSzPts val="6400"/>
              <a:buNone/>
              <a:defRPr sz="4800"/>
            </a:lvl8pPr>
            <a:lvl9pPr lvl="8">
              <a:spcBef>
                <a:spcPts val="0"/>
              </a:spcBef>
              <a:spcAft>
                <a:spcPts val="0"/>
              </a:spcAft>
              <a:buSzPts val="6400"/>
              <a:buNone/>
              <a:defRPr sz="4800"/>
            </a:lvl9pPr>
          </a:lstStyle>
          <a:p>
            <a:endParaRPr/>
          </a:p>
        </p:txBody>
      </p:sp>
      <p:sp>
        <p:nvSpPr>
          <p:cNvPr id="34" name="Google Shape;34;g7741777c24bb63c6_27"/>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8265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g7741777c24bb63c6_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37;g7741777c24bb63c6_30"/>
          <p:cNvSpPr txBox="1">
            <a:spLocks noGrp="1"/>
          </p:cNvSpPr>
          <p:nvPr>
            <p:ph type="title"/>
          </p:nvPr>
        </p:nvSpPr>
        <p:spPr>
          <a:xfrm>
            <a:off x="265500" y="1644233"/>
            <a:ext cx="4045275"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4200"/>
            </a:lvl1pPr>
            <a:lvl2pPr lvl="1" algn="ctr">
              <a:spcBef>
                <a:spcPts val="0"/>
              </a:spcBef>
              <a:spcAft>
                <a:spcPts val="0"/>
              </a:spcAft>
              <a:buSzPts val="5600"/>
              <a:buNone/>
              <a:defRPr sz="4200"/>
            </a:lvl2pPr>
            <a:lvl3pPr lvl="2" algn="ctr">
              <a:spcBef>
                <a:spcPts val="0"/>
              </a:spcBef>
              <a:spcAft>
                <a:spcPts val="0"/>
              </a:spcAft>
              <a:buSzPts val="5600"/>
              <a:buNone/>
              <a:defRPr sz="4200"/>
            </a:lvl3pPr>
            <a:lvl4pPr lvl="3" algn="ctr">
              <a:spcBef>
                <a:spcPts val="0"/>
              </a:spcBef>
              <a:spcAft>
                <a:spcPts val="0"/>
              </a:spcAft>
              <a:buSzPts val="5600"/>
              <a:buNone/>
              <a:defRPr sz="4200"/>
            </a:lvl4pPr>
            <a:lvl5pPr lvl="4" algn="ctr">
              <a:spcBef>
                <a:spcPts val="0"/>
              </a:spcBef>
              <a:spcAft>
                <a:spcPts val="0"/>
              </a:spcAft>
              <a:buSzPts val="5600"/>
              <a:buNone/>
              <a:defRPr sz="4200"/>
            </a:lvl5pPr>
            <a:lvl6pPr lvl="5" algn="ctr">
              <a:spcBef>
                <a:spcPts val="0"/>
              </a:spcBef>
              <a:spcAft>
                <a:spcPts val="0"/>
              </a:spcAft>
              <a:buSzPts val="5600"/>
              <a:buNone/>
              <a:defRPr sz="4200"/>
            </a:lvl6pPr>
            <a:lvl7pPr lvl="6" algn="ctr">
              <a:spcBef>
                <a:spcPts val="0"/>
              </a:spcBef>
              <a:spcAft>
                <a:spcPts val="0"/>
              </a:spcAft>
              <a:buSzPts val="5600"/>
              <a:buNone/>
              <a:defRPr sz="4200"/>
            </a:lvl7pPr>
            <a:lvl8pPr lvl="7" algn="ctr">
              <a:spcBef>
                <a:spcPts val="0"/>
              </a:spcBef>
              <a:spcAft>
                <a:spcPts val="0"/>
              </a:spcAft>
              <a:buSzPts val="5600"/>
              <a:buNone/>
              <a:defRPr sz="4200"/>
            </a:lvl8pPr>
            <a:lvl9pPr lvl="8" algn="ctr">
              <a:spcBef>
                <a:spcPts val="0"/>
              </a:spcBef>
              <a:spcAft>
                <a:spcPts val="0"/>
              </a:spcAft>
              <a:buSzPts val="5600"/>
              <a:buNone/>
              <a:defRPr sz="4200"/>
            </a:lvl9pPr>
          </a:lstStyle>
          <a:p>
            <a:endParaRPr/>
          </a:p>
        </p:txBody>
      </p:sp>
      <p:sp>
        <p:nvSpPr>
          <p:cNvPr id="38" name="Google Shape;38;g7741777c24bb63c6_30"/>
          <p:cNvSpPr txBox="1">
            <a:spLocks noGrp="1"/>
          </p:cNvSpPr>
          <p:nvPr>
            <p:ph type="subTitle" idx="1"/>
          </p:nvPr>
        </p:nvSpPr>
        <p:spPr>
          <a:xfrm>
            <a:off x="265500" y="3737433"/>
            <a:ext cx="4045275"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39" name="Google Shape;39;g7741777c24bb63c6_30"/>
          <p:cNvSpPr txBox="1">
            <a:spLocks noGrp="1"/>
          </p:cNvSpPr>
          <p:nvPr>
            <p:ph type="body" idx="2"/>
          </p:nvPr>
        </p:nvSpPr>
        <p:spPr>
          <a:xfrm>
            <a:off x="4939500" y="965433"/>
            <a:ext cx="3836925" cy="4926900"/>
          </a:xfrm>
          <a:prstGeom prst="rect">
            <a:avLst/>
          </a:prstGeom>
        </p:spPr>
        <p:txBody>
          <a:bodyPr spcFirstLastPara="1" wrap="square" lIns="121900" tIns="121900" rIns="121900" bIns="121900" anchor="ctr" anchorCtr="0">
            <a:normAutofit/>
          </a:bodyPr>
          <a:lstStyle>
            <a:lvl1pPr marL="342900" lvl="0" indent="-285750">
              <a:spcBef>
                <a:spcPts val="0"/>
              </a:spcBef>
              <a:spcAft>
                <a:spcPts val="0"/>
              </a:spcAft>
              <a:buSzPts val="2400"/>
              <a:buChar char="●"/>
              <a:defRPr/>
            </a:lvl1pPr>
            <a:lvl2pPr marL="685800" lvl="1" indent="-261938">
              <a:spcBef>
                <a:spcPts val="0"/>
              </a:spcBef>
              <a:spcAft>
                <a:spcPts val="0"/>
              </a:spcAft>
              <a:buSzPts val="1900"/>
              <a:buChar char="○"/>
              <a:defRPr/>
            </a:lvl2pPr>
            <a:lvl3pPr marL="1028700" lvl="2" indent="-261938">
              <a:spcBef>
                <a:spcPts val="0"/>
              </a:spcBef>
              <a:spcAft>
                <a:spcPts val="0"/>
              </a:spcAft>
              <a:buSzPts val="1900"/>
              <a:buChar char="■"/>
              <a:defRPr/>
            </a:lvl3pPr>
            <a:lvl4pPr marL="1371600" lvl="3" indent="-261938">
              <a:spcBef>
                <a:spcPts val="0"/>
              </a:spcBef>
              <a:spcAft>
                <a:spcPts val="0"/>
              </a:spcAft>
              <a:buSzPts val="1900"/>
              <a:buChar char="●"/>
              <a:defRPr/>
            </a:lvl4pPr>
            <a:lvl5pPr marL="1714500" lvl="4" indent="-261938">
              <a:spcBef>
                <a:spcPts val="0"/>
              </a:spcBef>
              <a:spcAft>
                <a:spcPts val="0"/>
              </a:spcAft>
              <a:buSzPts val="1900"/>
              <a:buChar char="○"/>
              <a:defRPr/>
            </a:lvl5pPr>
            <a:lvl6pPr marL="2057400" lvl="5" indent="-261938">
              <a:spcBef>
                <a:spcPts val="0"/>
              </a:spcBef>
              <a:spcAft>
                <a:spcPts val="0"/>
              </a:spcAft>
              <a:buSzPts val="1900"/>
              <a:buChar char="■"/>
              <a:defRPr/>
            </a:lvl6pPr>
            <a:lvl7pPr marL="2400300" lvl="6" indent="-261938">
              <a:spcBef>
                <a:spcPts val="0"/>
              </a:spcBef>
              <a:spcAft>
                <a:spcPts val="0"/>
              </a:spcAft>
              <a:buSzPts val="1900"/>
              <a:buChar char="●"/>
              <a:defRPr/>
            </a:lvl7pPr>
            <a:lvl8pPr marL="2743200" lvl="7" indent="-261938">
              <a:spcBef>
                <a:spcPts val="0"/>
              </a:spcBef>
              <a:spcAft>
                <a:spcPts val="0"/>
              </a:spcAft>
              <a:buSzPts val="1900"/>
              <a:buChar char="○"/>
              <a:defRPr/>
            </a:lvl8pPr>
            <a:lvl9pPr marL="3086100" lvl="8" indent="-261938">
              <a:spcBef>
                <a:spcPts val="0"/>
              </a:spcBef>
              <a:spcAft>
                <a:spcPts val="0"/>
              </a:spcAft>
              <a:buSzPts val="1900"/>
              <a:buChar char="■"/>
              <a:defRPr/>
            </a:lvl9pPr>
          </a:lstStyle>
          <a:p>
            <a:endParaRPr/>
          </a:p>
        </p:txBody>
      </p:sp>
      <p:sp>
        <p:nvSpPr>
          <p:cNvPr id="40" name="Google Shape;40;g7741777c24bb63c6_30"/>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223526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14ADB3E-47FA-4CAD-A245-BAD5D8CEA1B5}" type="datetimeFigureOut">
              <a:rPr lang="ar-EG" smtClean="0"/>
              <a:t>26/09/1443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2846147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g7741777c24bb63c6_36"/>
          <p:cNvSpPr txBox="1">
            <a:spLocks noGrp="1"/>
          </p:cNvSpPr>
          <p:nvPr>
            <p:ph type="body" idx="1"/>
          </p:nvPr>
        </p:nvSpPr>
        <p:spPr>
          <a:xfrm>
            <a:off x="311700" y="5640767"/>
            <a:ext cx="5998725" cy="806700"/>
          </a:xfrm>
          <a:prstGeom prst="rect">
            <a:avLst/>
          </a:prstGeom>
        </p:spPr>
        <p:txBody>
          <a:bodyPr spcFirstLastPara="1" wrap="square" lIns="121900" tIns="121900" rIns="121900" bIns="121900" anchor="ctr" anchorCtr="0">
            <a:normAutofit/>
          </a:bodyPr>
          <a:lstStyle>
            <a:lvl1pPr marL="342900" lvl="0" indent="-171450">
              <a:lnSpc>
                <a:spcPct val="100000"/>
              </a:lnSpc>
              <a:spcBef>
                <a:spcPts val="0"/>
              </a:spcBef>
              <a:spcAft>
                <a:spcPts val="0"/>
              </a:spcAft>
              <a:buSzPts val="2400"/>
              <a:buNone/>
              <a:defRPr/>
            </a:lvl1pPr>
          </a:lstStyle>
          <a:p>
            <a:endParaRPr/>
          </a:p>
        </p:txBody>
      </p:sp>
      <p:sp>
        <p:nvSpPr>
          <p:cNvPr id="43" name="Google Shape;43;g7741777c24bb63c6_36"/>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28863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g7741777c24bb63c6_39"/>
          <p:cNvSpPr txBox="1">
            <a:spLocks noGrp="1"/>
          </p:cNvSpPr>
          <p:nvPr>
            <p:ph type="title" hasCustomPrompt="1"/>
          </p:nvPr>
        </p:nvSpPr>
        <p:spPr>
          <a:xfrm>
            <a:off x="311700" y="1474833"/>
            <a:ext cx="8520525"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2000"/>
            </a:lvl1pPr>
            <a:lvl2pPr lvl="1" algn="ctr">
              <a:spcBef>
                <a:spcPts val="0"/>
              </a:spcBef>
              <a:spcAft>
                <a:spcPts val="0"/>
              </a:spcAft>
              <a:buSzPts val="16000"/>
              <a:buNone/>
              <a:defRPr sz="12000"/>
            </a:lvl2pPr>
            <a:lvl3pPr lvl="2" algn="ctr">
              <a:spcBef>
                <a:spcPts val="0"/>
              </a:spcBef>
              <a:spcAft>
                <a:spcPts val="0"/>
              </a:spcAft>
              <a:buSzPts val="16000"/>
              <a:buNone/>
              <a:defRPr sz="12000"/>
            </a:lvl3pPr>
            <a:lvl4pPr lvl="3" algn="ctr">
              <a:spcBef>
                <a:spcPts val="0"/>
              </a:spcBef>
              <a:spcAft>
                <a:spcPts val="0"/>
              </a:spcAft>
              <a:buSzPts val="16000"/>
              <a:buNone/>
              <a:defRPr sz="12000"/>
            </a:lvl4pPr>
            <a:lvl5pPr lvl="4" algn="ctr">
              <a:spcBef>
                <a:spcPts val="0"/>
              </a:spcBef>
              <a:spcAft>
                <a:spcPts val="0"/>
              </a:spcAft>
              <a:buSzPts val="16000"/>
              <a:buNone/>
              <a:defRPr sz="12000"/>
            </a:lvl5pPr>
            <a:lvl6pPr lvl="5" algn="ctr">
              <a:spcBef>
                <a:spcPts val="0"/>
              </a:spcBef>
              <a:spcAft>
                <a:spcPts val="0"/>
              </a:spcAft>
              <a:buSzPts val="16000"/>
              <a:buNone/>
              <a:defRPr sz="12000"/>
            </a:lvl6pPr>
            <a:lvl7pPr lvl="6" algn="ctr">
              <a:spcBef>
                <a:spcPts val="0"/>
              </a:spcBef>
              <a:spcAft>
                <a:spcPts val="0"/>
              </a:spcAft>
              <a:buSzPts val="16000"/>
              <a:buNone/>
              <a:defRPr sz="12000"/>
            </a:lvl7pPr>
            <a:lvl8pPr lvl="7" algn="ctr">
              <a:spcBef>
                <a:spcPts val="0"/>
              </a:spcBef>
              <a:spcAft>
                <a:spcPts val="0"/>
              </a:spcAft>
              <a:buSzPts val="16000"/>
              <a:buNone/>
              <a:defRPr sz="12000"/>
            </a:lvl8pPr>
            <a:lvl9pPr lvl="8" algn="ctr">
              <a:spcBef>
                <a:spcPts val="0"/>
              </a:spcBef>
              <a:spcAft>
                <a:spcPts val="0"/>
              </a:spcAft>
              <a:buSzPts val="16000"/>
              <a:buNone/>
              <a:defRPr sz="12000"/>
            </a:lvl9pPr>
          </a:lstStyle>
          <a:p>
            <a:r>
              <a:t>xx%</a:t>
            </a:r>
          </a:p>
        </p:txBody>
      </p:sp>
      <p:sp>
        <p:nvSpPr>
          <p:cNvPr id="46" name="Google Shape;46;g7741777c24bb63c6_39"/>
          <p:cNvSpPr txBox="1">
            <a:spLocks noGrp="1"/>
          </p:cNvSpPr>
          <p:nvPr>
            <p:ph type="body" idx="1"/>
          </p:nvPr>
        </p:nvSpPr>
        <p:spPr>
          <a:xfrm>
            <a:off x="311700" y="4202967"/>
            <a:ext cx="8520525" cy="1734300"/>
          </a:xfrm>
          <a:prstGeom prst="rect">
            <a:avLst/>
          </a:prstGeom>
        </p:spPr>
        <p:txBody>
          <a:bodyPr spcFirstLastPara="1" wrap="square" lIns="121900" tIns="121900" rIns="121900" bIns="121900" anchor="t" anchorCtr="0">
            <a:normAutofit/>
          </a:bodyPr>
          <a:lstStyle>
            <a:lvl1pPr marL="342900" lvl="0" indent="-285750" algn="ctr">
              <a:spcBef>
                <a:spcPts val="0"/>
              </a:spcBef>
              <a:spcAft>
                <a:spcPts val="0"/>
              </a:spcAft>
              <a:buSzPts val="2400"/>
              <a:buChar char="●"/>
              <a:defRPr/>
            </a:lvl1pPr>
            <a:lvl2pPr marL="685800" lvl="1" indent="-261938" algn="ctr">
              <a:spcBef>
                <a:spcPts val="0"/>
              </a:spcBef>
              <a:spcAft>
                <a:spcPts val="0"/>
              </a:spcAft>
              <a:buSzPts val="1900"/>
              <a:buChar char="○"/>
              <a:defRPr/>
            </a:lvl2pPr>
            <a:lvl3pPr marL="1028700" lvl="2" indent="-261938" algn="ctr">
              <a:spcBef>
                <a:spcPts val="0"/>
              </a:spcBef>
              <a:spcAft>
                <a:spcPts val="0"/>
              </a:spcAft>
              <a:buSzPts val="1900"/>
              <a:buChar char="■"/>
              <a:defRPr/>
            </a:lvl3pPr>
            <a:lvl4pPr marL="1371600" lvl="3" indent="-261938" algn="ctr">
              <a:spcBef>
                <a:spcPts val="0"/>
              </a:spcBef>
              <a:spcAft>
                <a:spcPts val="0"/>
              </a:spcAft>
              <a:buSzPts val="1900"/>
              <a:buChar char="●"/>
              <a:defRPr/>
            </a:lvl4pPr>
            <a:lvl5pPr marL="1714500" lvl="4" indent="-261938" algn="ctr">
              <a:spcBef>
                <a:spcPts val="0"/>
              </a:spcBef>
              <a:spcAft>
                <a:spcPts val="0"/>
              </a:spcAft>
              <a:buSzPts val="1900"/>
              <a:buChar char="○"/>
              <a:defRPr/>
            </a:lvl5pPr>
            <a:lvl6pPr marL="2057400" lvl="5" indent="-261938" algn="ctr">
              <a:spcBef>
                <a:spcPts val="0"/>
              </a:spcBef>
              <a:spcAft>
                <a:spcPts val="0"/>
              </a:spcAft>
              <a:buSzPts val="1900"/>
              <a:buChar char="■"/>
              <a:defRPr/>
            </a:lvl6pPr>
            <a:lvl7pPr marL="2400300" lvl="6" indent="-261938" algn="ctr">
              <a:spcBef>
                <a:spcPts val="0"/>
              </a:spcBef>
              <a:spcAft>
                <a:spcPts val="0"/>
              </a:spcAft>
              <a:buSzPts val="1900"/>
              <a:buChar char="●"/>
              <a:defRPr/>
            </a:lvl7pPr>
            <a:lvl8pPr marL="2743200" lvl="7" indent="-261938" algn="ctr">
              <a:spcBef>
                <a:spcPts val="0"/>
              </a:spcBef>
              <a:spcAft>
                <a:spcPts val="0"/>
              </a:spcAft>
              <a:buSzPts val="1900"/>
              <a:buChar char="○"/>
              <a:defRPr/>
            </a:lvl8pPr>
            <a:lvl9pPr marL="3086100" lvl="8" indent="-261938" algn="ctr">
              <a:spcBef>
                <a:spcPts val="0"/>
              </a:spcBef>
              <a:spcAft>
                <a:spcPts val="0"/>
              </a:spcAft>
              <a:buSzPts val="1900"/>
              <a:buChar char="■"/>
              <a:defRPr/>
            </a:lvl9pPr>
          </a:lstStyle>
          <a:p>
            <a:endParaRPr/>
          </a:p>
        </p:txBody>
      </p:sp>
      <p:sp>
        <p:nvSpPr>
          <p:cNvPr id="47" name="Google Shape;47;g7741777c24bb63c6_39"/>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2840308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7741777c24bb63c6_4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237501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4ADB3E-47FA-4CAD-A245-BAD5D8CEA1B5}" type="datetimeFigureOut">
              <a:rPr lang="ar-EG" smtClean="0"/>
              <a:t>26/09/1443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280579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114ADB3E-47FA-4CAD-A245-BAD5D8CEA1B5}" type="datetimeFigureOut">
              <a:rPr lang="ar-EG" smtClean="0"/>
              <a:t>26/09/1443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72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114ADB3E-47FA-4CAD-A245-BAD5D8CEA1B5}" type="datetimeFigureOut">
              <a:rPr lang="ar-EG" smtClean="0"/>
              <a:t>26/09/1443</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20537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114ADB3E-47FA-4CAD-A245-BAD5D8CEA1B5}" type="datetimeFigureOut">
              <a:rPr lang="ar-EG" smtClean="0"/>
              <a:t>26/09/1443</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160965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ADB3E-47FA-4CAD-A245-BAD5D8CEA1B5}" type="datetimeFigureOut">
              <a:rPr lang="ar-EG" smtClean="0"/>
              <a:t>26/09/1443</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19767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4ADB3E-47FA-4CAD-A245-BAD5D8CEA1B5}" type="datetimeFigureOut">
              <a:rPr lang="ar-EG" smtClean="0"/>
              <a:t>26/09/1443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267285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4ADB3E-47FA-4CAD-A245-BAD5D8CEA1B5}" type="datetimeFigureOut">
              <a:rPr lang="ar-EG" smtClean="0"/>
              <a:t>26/09/1443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0E4E43D1-A2F0-4270-9D59-98ADE98AA019}" type="slidenum">
              <a:rPr lang="ar-EG" smtClean="0"/>
              <a:t>‹#›</a:t>
            </a:fld>
            <a:endParaRPr lang="ar-EG"/>
          </a:p>
        </p:txBody>
      </p:sp>
    </p:spTree>
    <p:extLst>
      <p:ext uri="{BB962C8B-B14F-4D97-AF65-F5344CB8AC3E}">
        <p14:creationId xmlns:p14="http://schemas.microsoft.com/office/powerpoint/2010/main" val="399151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14ADB3E-47FA-4CAD-A245-BAD5D8CEA1B5}" type="datetimeFigureOut">
              <a:rPr lang="ar-EG" smtClean="0"/>
              <a:t>26/09/1443</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E4E43D1-A2F0-4270-9D59-98ADE98AA019}" type="slidenum">
              <a:rPr lang="ar-EG" smtClean="0"/>
              <a:t>‹#›</a:t>
            </a:fld>
            <a:endParaRPr lang="ar-EG"/>
          </a:p>
        </p:txBody>
      </p:sp>
    </p:spTree>
    <p:extLst>
      <p:ext uri="{BB962C8B-B14F-4D97-AF65-F5344CB8AC3E}">
        <p14:creationId xmlns:p14="http://schemas.microsoft.com/office/powerpoint/2010/main" val="4197939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7741777c24bb63c6_0"/>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7741777c24bb63c6_0"/>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g7741777c24bb63c6_0"/>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2939466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E7C2E-70F9-4394-8212-97740D9CF704}"/>
              </a:ext>
            </a:extLst>
          </p:cNvPr>
          <p:cNvSpPr>
            <a:spLocks noGrp="1"/>
          </p:cNvSpPr>
          <p:nvPr>
            <p:ph type="title"/>
          </p:nvPr>
        </p:nvSpPr>
        <p:spPr/>
        <p:txBody>
          <a:bodyPr>
            <a:normAutofit fontScale="90000"/>
          </a:body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a:ln>
                  <a:noFill/>
                </a:ln>
                <a:solidFill>
                  <a:srgbClr val="FF0000"/>
                </a:solidFill>
                <a:effectLst/>
                <a:uLnTx/>
                <a:uFillTx/>
                <a:latin typeface="Calibri"/>
                <a:ea typeface="+mj-ea"/>
                <a:cs typeface="+mj-cs"/>
              </a:rPr>
              <a:t>THYROID&amp;PARATHYROID  GLANDS</a:t>
            </a:r>
            <a:br>
              <a:rPr kumimoji="0" lang="en-US" sz="4400" b="1" i="1" u="none" strike="noStrike" kern="1200" cap="none" spc="0" normalizeH="0" baseline="0" noProof="0" dirty="0">
                <a:ln>
                  <a:noFill/>
                </a:ln>
                <a:solidFill>
                  <a:srgbClr val="FF0000"/>
                </a:solidFill>
                <a:effectLst/>
                <a:uLnTx/>
                <a:uFillTx/>
                <a:latin typeface="Calibri"/>
                <a:ea typeface="+mj-ea"/>
                <a:cs typeface="+mj-cs"/>
              </a:rPr>
            </a:br>
            <a:r>
              <a:rPr kumimoji="0" lang="en-US" sz="3200" b="1" i="0" u="none" strike="noStrike" kern="1200" cap="none" spc="0" normalizeH="0" baseline="0" noProof="0" dirty="0">
                <a:ln>
                  <a:noFill/>
                </a:ln>
                <a:solidFill>
                  <a:srgbClr val="FF0000"/>
                </a:solidFill>
                <a:effectLst/>
                <a:uLnTx/>
                <a:uFillTx/>
                <a:latin typeface="Calibri"/>
                <a:ea typeface="+mn-ea"/>
                <a:cs typeface="+mn-cs"/>
              </a:rPr>
              <a:t>BY DR. DALIA MAHMOUD BIRAM</a:t>
            </a:r>
            <a:br>
              <a:rPr kumimoji="0" lang="ar-EG" sz="3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endParaRPr lang="en-US" dirty="0"/>
          </a:p>
        </p:txBody>
      </p:sp>
      <p:sp>
        <p:nvSpPr>
          <p:cNvPr id="5" name="Content Placeholder 4">
            <a:extLst>
              <a:ext uri="{FF2B5EF4-FFF2-40B4-BE49-F238E27FC236}">
                <a16:creationId xmlns:a16="http://schemas.microsoft.com/office/drawing/2014/main" id="{E70CD299-9EA1-427B-8BAA-81DBC6F82533}"/>
              </a:ext>
            </a:extLst>
          </p:cNvPr>
          <p:cNvSpPr>
            <a:spLocks noGrp="1"/>
          </p:cNvSpPr>
          <p:nvPr>
            <p:ph sz="half" idx="1"/>
          </p:nvPr>
        </p:nvSpPr>
        <p:spPr/>
        <p:txBody>
          <a:bodyPr/>
          <a:lstStyle/>
          <a:p>
            <a:endParaRPr lang="en-US"/>
          </a:p>
        </p:txBody>
      </p:sp>
      <p:pic>
        <p:nvPicPr>
          <p:cNvPr id="7" name="Content Placeholder 6">
            <a:extLst>
              <a:ext uri="{FF2B5EF4-FFF2-40B4-BE49-F238E27FC236}">
                <a16:creationId xmlns:a16="http://schemas.microsoft.com/office/drawing/2014/main" id="{9E55255A-818C-4542-B4C4-43004BB8E9E3}"/>
              </a:ext>
            </a:extLst>
          </p:cNvPr>
          <p:cNvPicPr>
            <a:picLocks noGrp="1" noChangeAspect="1"/>
          </p:cNvPicPr>
          <p:nvPr>
            <p:ph sz="half" idx="2"/>
          </p:nvPr>
        </p:nvPicPr>
        <p:blipFill>
          <a:blip r:embed="rId2"/>
          <a:stretch>
            <a:fillRect/>
          </a:stretch>
        </p:blipFill>
        <p:spPr>
          <a:xfrm>
            <a:off x="4648200" y="1600200"/>
            <a:ext cx="4038600" cy="4277072"/>
          </a:xfrm>
          <a:prstGeom prst="rect">
            <a:avLst/>
          </a:prstGeom>
        </p:spPr>
      </p:pic>
      <p:pic>
        <p:nvPicPr>
          <p:cNvPr id="7170" name="Picture 2" descr="C:\Users\speed\Desktop\New folder\POWERPOINT\image\02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8760"/>
            <a:ext cx="3738014" cy="490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43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4"/>
          <p:cNvSpPr txBox="1"/>
          <p:nvPr/>
        </p:nvSpPr>
        <p:spPr>
          <a:xfrm>
            <a:off x="172751" y="1406372"/>
            <a:ext cx="4572000" cy="5852341"/>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1800"/>
            </a:pPr>
            <a:r>
              <a:rPr lang="en-GB" sz="1600" b="1" kern="0" dirty="0">
                <a:solidFill>
                  <a:srgbClr val="000000"/>
                </a:solidFill>
                <a:latin typeface="Calibri"/>
                <a:ea typeface="Calibri"/>
                <a:cs typeface="Calibri"/>
                <a:sym typeface="Calibri"/>
              </a:rPr>
              <a:t>The ISTHMUS is:</a:t>
            </a:r>
            <a:endParaRPr sz="1600" b="1" kern="0" dirty="0">
              <a:solidFill>
                <a:srgbClr val="000000"/>
              </a:solidFill>
              <a:latin typeface="Arial"/>
              <a:ea typeface="Arial"/>
              <a:cs typeface="Arial"/>
              <a:sym typeface="Arial"/>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 horizontal</a:t>
            </a:r>
            <a:endParaRPr sz="1600" b="1" kern="0" dirty="0">
              <a:solidFill>
                <a:srgbClr val="000000"/>
              </a:solidFill>
              <a:latin typeface="Arial"/>
              <a:ea typeface="Arial"/>
              <a:cs typeface="Arial"/>
              <a:sym typeface="Arial"/>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It has 2 surfaces- anterior and posterior </a:t>
            </a:r>
            <a:endParaRPr sz="1600" b="1" kern="0" dirty="0">
              <a:solidFill>
                <a:srgbClr val="000000"/>
              </a:solidFill>
              <a:latin typeface="Arial"/>
              <a:ea typeface="Arial"/>
              <a:cs typeface="Arial"/>
              <a:sym typeface="Arial"/>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It has 2 edges- superior and inferior.</a:t>
            </a:r>
            <a:endParaRPr sz="1600" b="1" kern="0" dirty="0">
              <a:solidFill>
                <a:srgbClr val="000000"/>
              </a:solidFill>
              <a:latin typeface="Arial"/>
              <a:ea typeface="Arial"/>
              <a:cs typeface="Arial"/>
              <a:sym typeface="Arial"/>
            </a:endParaRPr>
          </a:p>
          <a:p>
            <a:pPr algn="l" defTabSz="685800" rtl="0">
              <a:buClr>
                <a:srgbClr val="000000"/>
              </a:buClr>
              <a:buSzPts val="1800"/>
            </a:pPr>
            <a:endParaRPr sz="1600" b="1" kern="0" dirty="0">
              <a:solidFill>
                <a:srgbClr val="000000"/>
              </a:solidFill>
              <a:latin typeface="Calibri"/>
              <a:ea typeface="Calibri"/>
              <a:cs typeface="Calibri"/>
              <a:sym typeface="Calibri"/>
            </a:endParaRPr>
          </a:p>
          <a:p>
            <a:pPr algn="l" defTabSz="685800" rtl="0">
              <a:buClr>
                <a:srgbClr val="000000"/>
              </a:buClr>
              <a:buSzPts val="1800"/>
            </a:pPr>
            <a:r>
              <a:rPr lang="en-GB" sz="1600" b="1" kern="0" dirty="0">
                <a:solidFill>
                  <a:srgbClr val="FF0000"/>
                </a:solidFill>
                <a:latin typeface="Calibri"/>
                <a:ea typeface="Calibri"/>
                <a:cs typeface="Calibri"/>
                <a:sym typeface="Calibri"/>
              </a:rPr>
              <a:t>Anterior surface </a:t>
            </a:r>
            <a:r>
              <a:rPr lang="en-GB" sz="1600" b="1" kern="0" dirty="0">
                <a:solidFill>
                  <a:srgbClr val="000000"/>
                </a:solidFill>
                <a:latin typeface="Calibri"/>
                <a:ea typeface="Calibri"/>
                <a:cs typeface="Calibri"/>
                <a:sym typeface="Calibri"/>
              </a:rPr>
              <a:t>is related to:</a:t>
            </a:r>
            <a:endParaRPr sz="1600" b="1" kern="0" dirty="0">
              <a:solidFill>
                <a:srgbClr val="000000"/>
              </a:solidFill>
              <a:latin typeface="Arial"/>
              <a:ea typeface="Arial"/>
              <a:cs typeface="Arial"/>
              <a:sym typeface="Arial"/>
            </a:endParaRPr>
          </a:p>
          <a:p>
            <a:pPr algn="l" defTabSz="685800" rtl="0">
              <a:buClr>
                <a:srgbClr val="000000"/>
              </a:buClr>
              <a:buSzPts val="1800"/>
            </a:pPr>
            <a:endParaRPr sz="1600" b="1" kern="0" dirty="0">
              <a:solidFill>
                <a:srgbClr val="000000"/>
              </a:solidFill>
              <a:latin typeface="Calibri"/>
              <a:ea typeface="Calibri"/>
              <a:cs typeface="Calibri"/>
              <a:sym typeface="Calibri"/>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strap muscles (sternohyoid and sternothyroid</a:t>
            </a:r>
            <a:endParaRPr sz="1600" b="1" kern="0" dirty="0">
              <a:solidFill>
                <a:srgbClr val="000000"/>
              </a:solidFill>
              <a:latin typeface="Arial"/>
              <a:ea typeface="Arial"/>
              <a:cs typeface="Arial"/>
              <a:sym typeface="Arial"/>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anterior jugular veins</a:t>
            </a:r>
            <a:endParaRPr sz="1600" b="1" kern="0" dirty="0">
              <a:solidFill>
                <a:srgbClr val="000000"/>
              </a:solidFill>
              <a:latin typeface="Arial"/>
              <a:ea typeface="Arial"/>
              <a:cs typeface="Arial"/>
              <a:sym typeface="Arial"/>
            </a:endParaRPr>
          </a:p>
          <a:p>
            <a:pPr algn="l" defTabSz="685800" rtl="0">
              <a:buClr>
                <a:srgbClr val="000000"/>
              </a:buClr>
              <a:buSzPts val="1800"/>
            </a:pPr>
            <a:endParaRPr sz="1600" b="1" kern="0" dirty="0">
              <a:solidFill>
                <a:srgbClr val="000000"/>
              </a:solidFill>
              <a:latin typeface="Calibri"/>
              <a:ea typeface="Calibri"/>
              <a:cs typeface="Calibri"/>
              <a:sym typeface="Calibri"/>
            </a:endParaRPr>
          </a:p>
          <a:p>
            <a:pPr algn="l" defTabSz="685800" rtl="0">
              <a:buClr>
                <a:srgbClr val="000000"/>
              </a:buClr>
              <a:buSzPts val="1800"/>
            </a:pPr>
            <a:r>
              <a:rPr lang="en-GB" sz="1600" b="1" kern="0" dirty="0">
                <a:solidFill>
                  <a:srgbClr val="FF0000"/>
                </a:solidFill>
                <a:latin typeface="Calibri"/>
                <a:ea typeface="Calibri"/>
                <a:cs typeface="Calibri"/>
                <a:sym typeface="Calibri"/>
              </a:rPr>
              <a:t>Posterior surface </a:t>
            </a:r>
            <a:r>
              <a:rPr lang="en-GB" sz="1600" b="1" kern="0" dirty="0">
                <a:solidFill>
                  <a:srgbClr val="000000"/>
                </a:solidFill>
                <a:latin typeface="Calibri"/>
                <a:ea typeface="Calibri"/>
                <a:cs typeface="Calibri"/>
                <a:sym typeface="Calibri"/>
              </a:rPr>
              <a:t>is related to:</a:t>
            </a:r>
            <a:endParaRPr sz="1600" b="1" kern="0" dirty="0">
              <a:solidFill>
                <a:srgbClr val="000000"/>
              </a:solidFill>
              <a:latin typeface="Arial"/>
              <a:ea typeface="Arial"/>
              <a:cs typeface="Arial"/>
              <a:sym typeface="Arial"/>
            </a:endParaRPr>
          </a:p>
          <a:p>
            <a:pPr marL="214313" indent="-223838" algn="l" defTabSz="685800" rtl="0">
              <a:buClr>
                <a:srgbClr val="000000"/>
              </a:buClr>
              <a:buSzPts val="2000"/>
              <a:buFont typeface="Noto Sans Symbols"/>
              <a:buChar char="➢"/>
            </a:pPr>
            <a:r>
              <a:rPr lang="en-GB" sz="1600" b="1" kern="0" dirty="0">
                <a:solidFill>
                  <a:srgbClr val="000000"/>
                </a:solidFill>
                <a:latin typeface="Calibri"/>
                <a:ea typeface="Calibri"/>
                <a:cs typeface="Calibri"/>
                <a:sym typeface="Calibri"/>
              </a:rPr>
              <a:t> second, third and 4th tracheal rings.</a:t>
            </a:r>
            <a:endParaRPr sz="1600" b="1" kern="0" dirty="0">
              <a:solidFill>
                <a:srgbClr val="000000"/>
              </a:solidFill>
              <a:latin typeface="Arial"/>
              <a:ea typeface="Arial"/>
              <a:cs typeface="Arial"/>
              <a:sym typeface="Arial"/>
            </a:endParaRPr>
          </a:p>
          <a:p>
            <a:pPr algn="l" defTabSz="685800" rtl="0">
              <a:buClr>
                <a:srgbClr val="000000"/>
              </a:buClr>
              <a:buSzPts val="1800"/>
            </a:pPr>
            <a:endParaRPr sz="1600" b="1" kern="0" dirty="0">
              <a:solidFill>
                <a:srgbClr val="000000"/>
              </a:solidFill>
              <a:latin typeface="Calibri"/>
              <a:ea typeface="Calibri"/>
              <a:cs typeface="Calibri"/>
              <a:sym typeface="Calibri"/>
            </a:endParaRPr>
          </a:p>
          <a:p>
            <a:pPr algn="l" defTabSz="685800" rtl="0">
              <a:buClr>
                <a:srgbClr val="000000"/>
              </a:buClr>
              <a:buSzPts val="1800"/>
            </a:pPr>
            <a:r>
              <a:rPr lang="en-GB" sz="1600" b="1" kern="0" dirty="0">
                <a:solidFill>
                  <a:srgbClr val="000000"/>
                </a:solidFill>
                <a:latin typeface="Calibri"/>
                <a:ea typeface="Calibri"/>
                <a:cs typeface="Calibri"/>
                <a:sym typeface="Calibri"/>
              </a:rPr>
              <a:t>Superior border is associated with anastomosis between the anterior branches of 2 superior thyroid arteries.</a:t>
            </a:r>
            <a:endParaRPr sz="1600" b="1" kern="0" dirty="0">
              <a:solidFill>
                <a:srgbClr val="000000"/>
              </a:solidFill>
              <a:latin typeface="Calibri"/>
              <a:ea typeface="Calibri"/>
              <a:cs typeface="Calibri"/>
              <a:sym typeface="Calibri"/>
            </a:endParaRPr>
          </a:p>
          <a:p>
            <a:pPr algn="l" defTabSz="685800" rtl="0">
              <a:buClr>
                <a:srgbClr val="000000"/>
              </a:buClr>
              <a:buSzPts val="1800"/>
            </a:pPr>
            <a:r>
              <a:rPr lang="en-GB" sz="1600" b="1" kern="0" dirty="0">
                <a:solidFill>
                  <a:srgbClr val="000000"/>
                </a:solidFill>
                <a:latin typeface="Calibri"/>
                <a:ea typeface="Calibri"/>
                <a:cs typeface="Calibri"/>
                <a:sym typeface="Calibri"/>
              </a:rPr>
              <a:t>Inferior border: Along this border inferior thyroid vein  and </a:t>
            </a:r>
            <a:r>
              <a:rPr lang="en-GB" sz="1600" b="1" kern="0" dirty="0" err="1">
                <a:solidFill>
                  <a:srgbClr val="000000"/>
                </a:solidFill>
                <a:latin typeface="Calibri"/>
                <a:ea typeface="Calibri"/>
                <a:cs typeface="Calibri"/>
                <a:sym typeface="Calibri"/>
              </a:rPr>
              <a:t>thyroidea</a:t>
            </a:r>
            <a:r>
              <a:rPr lang="en-GB" sz="1600" b="1" kern="0" dirty="0">
                <a:solidFill>
                  <a:srgbClr val="000000"/>
                </a:solidFill>
                <a:latin typeface="Calibri"/>
                <a:ea typeface="Calibri"/>
                <a:cs typeface="Calibri"/>
                <a:sym typeface="Calibri"/>
              </a:rPr>
              <a:t> </a:t>
            </a:r>
            <a:r>
              <a:rPr lang="en-GB" sz="1600" b="1" kern="0" dirty="0" err="1">
                <a:solidFill>
                  <a:srgbClr val="000000"/>
                </a:solidFill>
                <a:latin typeface="Calibri"/>
                <a:ea typeface="Calibri"/>
                <a:cs typeface="Calibri"/>
                <a:sym typeface="Calibri"/>
              </a:rPr>
              <a:t>ima</a:t>
            </a:r>
            <a:r>
              <a:rPr lang="en-GB" sz="1600" b="1" kern="0" dirty="0">
                <a:solidFill>
                  <a:srgbClr val="000000"/>
                </a:solidFill>
                <a:latin typeface="Calibri"/>
                <a:ea typeface="Calibri"/>
                <a:cs typeface="Calibri"/>
                <a:sym typeface="Calibri"/>
              </a:rPr>
              <a:t> artery (when present) enters.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b="1" i="0" u="none" strike="noStrike" kern="1200" cap="none" spc="0" normalizeH="0" baseline="0" noProof="0" dirty="0">
                <a:ln>
                  <a:noFill/>
                </a:ln>
                <a:solidFill>
                  <a:srgbClr val="FF0000"/>
                </a:solidFill>
                <a:effectLst/>
                <a:uLnTx/>
                <a:uFillTx/>
                <a:latin typeface="Calibri"/>
                <a:ea typeface="+mn-ea"/>
                <a:cs typeface="+mn-cs"/>
              </a:rPr>
              <a:t>The pyramidal lobe </a:t>
            </a:r>
            <a:r>
              <a:rPr kumimoji="0" lang="en-US" sz="1900" b="1" i="0" u="none" strike="noStrike" kern="1200" cap="none" spc="0" normalizeH="0" baseline="0" noProof="0" dirty="0">
                <a:ln>
                  <a:noFill/>
                </a:ln>
                <a:solidFill>
                  <a:prstClr val="black"/>
                </a:solidFill>
                <a:effectLst/>
                <a:uLnTx/>
                <a:uFillTx/>
                <a:latin typeface="Calibri"/>
                <a:ea typeface="+mn-ea"/>
                <a:cs typeface="+mn-cs"/>
              </a:rPr>
              <a:t>may project upwards from the isthmus.</a:t>
            </a:r>
          </a:p>
          <a:p>
            <a:pPr algn="l" defTabSz="685800" rtl="0">
              <a:buClr>
                <a:srgbClr val="000000"/>
              </a:buClr>
              <a:buSzPts val="1800"/>
            </a:pPr>
            <a:endParaRPr lang="en-GB" sz="1500" kern="0" dirty="0">
              <a:solidFill>
                <a:srgbClr val="000000"/>
              </a:solidFill>
              <a:latin typeface="Calibri"/>
              <a:ea typeface="Arial"/>
              <a:cs typeface="Calibri"/>
              <a:sym typeface="Calibri"/>
            </a:endParaRPr>
          </a:p>
          <a:p>
            <a:pPr algn="l" defTabSz="685800" rtl="0">
              <a:buClr>
                <a:srgbClr val="000000"/>
              </a:buClr>
              <a:buSzPts val="1800"/>
            </a:pPr>
            <a:endParaRPr sz="1500" kern="0" dirty="0">
              <a:solidFill>
                <a:srgbClr val="000000"/>
              </a:solidFill>
              <a:latin typeface="Arial"/>
              <a:ea typeface="Arial"/>
              <a:cs typeface="Arial"/>
              <a:sym typeface="Arial"/>
            </a:endParaRPr>
          </a:p>
        </p:txBody>
      </p:sp>
      <p:sp>
        <p:nvSpPr>
          <p:cNvPr id="174" name="Google Shape;174;p14"/>
          <p:cNvSpPr txBox="1"/>
          <p:nvPr/>
        </p:nvSpPr>
        <p:spPr>
          <a:xfrm flipH="1">
            <a:off x="172744" y="744684"/>
            <a:ext cx="4572000" cy="392385"/>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800"/>
            </a:pPr>
            <a:r>
              <a:rPr lang="en-GB" sz="2100" b="1" kern="0">
                <a:solidFill>
                  <a:srgbClr val="000000"/>
                </a:solidFill>
                <a:latin typeface="Calibri"/>
                <a:ea typeface="Calibri"/>
                <a:cs typeface="Calibri"/>
                <a:sym typeface="Calibri"/>
              </a:rPr>
              <a:t>Thyroid gland</a:t>
            </a:r>
            <a:endParaRPr sz="1050" kern="0">
              <a:solidFill>
                <a:srgbClr val="000000"/>
              </a:solidFill>
              <a:latin typeface="Arial"/>
              <a:ea typeface="Arial"/>
              <a:cs typeface="Arial"/>
              <a:sym typeface="Arial"/>
            </a:endParaRPr>
          </a:p>
        </p:txBody>
      </p:sp>
      <p:pic>
        <p:nvPicPr>
          <p:cNvPr id="175" name="Google Shape;175;p14"/>
          <p:cNvPicPr preferRelativeResize="0"/>
          <p:nvPr/>
        </p:nvPicPr>
        <p:blipFill rotWithShape="1">
          <a:blip r:embed="rId3">
            <a:alphaModFix/>
          </a:blip>
          <a:srcRect l="22786" r="17390"/>
          <a:stretch/>
        </p:blipFill>
        <p:spPr>
          <a:xfrm>
            <a:off x="5553675" y="1182200"/>
            <a:ext cx="3368294" cy="44538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II-Thyroid lobes</a:t>
            </a:r>
            <a:r>
              <a:rPr lang="en-US" dirty="0"/>
              <a:t>:</a:t>
            </a:r>
            <a:br>
              <a:rPr lang="en-US" dirty="0"/>
            </a:br>
            <a:endParaRPr lang="ar-EG" dirty="0"/>
          </a:p>
        </p:txBody>
      </p:sp>
      <p:sp>
        <p:nvSpPr>
          <p:cNvPr id="4" name="Text Placeholder 3">
            <a:extLst>
              <a:ext uri="{FF2B5EF4-FFF2-40B4-BE49-F238E27FC236}">
                <a16:creationId xmlns:a16="http://schemas.microsoft.com/office/drawing/2014/main" id="{0BA5A921-8AA8-408A-8AA6-31434EA6D4A2}"/>
              </a:ext>
            </a:extLst>
          </p:cNvPr>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1587" y="1196753"/>
            <a:ext cx="3421459" cy="4929410"/>
          </a:xfrm>
        </p:spPr>
        <p:txBody>
          <a:bodyPr>
            <a:normAutofit fontScale="70000" lnSpcReduction="20000"/>
          </a:bodyPr>
          <a:lstStyle/>
          <a:p>
            <a:pPr algn="l" rtl="0"/>
            <a:endParaRPr lang="en-US" b="1" dirty="0"/>
          </a:p>
          <a:p>
            <a:pPr algn="l" rtl="0"/>
            <a:r>
              <a:rPr lang="en-US" b="1" dirty="0"/>
              <a:t>Each lateral lobe has three surfaces:</a:t>
            </a:r>
          </a:p>
          <a:p>
            <a:pPr algn="l" rtl="0"/>
            <a:r>
              <a:rPr lang="en-US" b="1" dirty="0"/>
              <a:t>Anterolateral , medial and posterior surfaces.</a:t>
            </a:r>
          </a:p>
          <a:p>
            <a:pPr algn="l" rtl="0"/>
            <a:r>
              <a:rPr lang="en-US" b="1" dirty="0">
                <a:solidFill>
                  <a:srgbClr val="FF0000"/>
                </a:solidFill>
              </a:rPr>
              <a:t>(1)	Anterolateral surface (superficial surface):</a:t>
            </a:r>
          </a:p>
          <a:p>
            <a:pPr algn="l" rtl="0"/>
            <a:r>
              <a:rPr lang="en-US" b="1" dirty="0"/>
              <a:t>a)	skin , superficial fascia(containing </a:t>
            </a:r>
            <a:r>
              <a:rPr lang="en-US" b="1" dirty="0" err="1"/>
              <a:t>platysma</a:t>
            </a:r>
            <a:r>
              <a:rPr lang="en-US" b="1" dirty="0"/>
              <a:t> muscle) &amp; deep fascia ( </a:t>
            </a:r>
            <a:r>
              <a:rPr lang="en-US" b="1" dirty="0" err="1"/>
              <a:t>pretracheal</a:t>
            </a:r>
            <a:r>
              <a:rPr lang="en-US" b="1" dirty="0"/>
              <a:t> fascia)</a:t>
            </a:r>
          </a:p>
          <a:p>
            <a:pPr algn="l" rtl="0"/>
            <a:r>
              <a:rPr lang="en-US" b="1" dirty="0"/>
              <a:t>b)	Its upper part is crossed by superior belly of </a:t>
            </a:r>
            <a:r>
              <a:rPr lang="en-US" b="1" dirty="0" err="1"/>
              <a:t>omohyoid</a:t>
            </a:r>
            <a:endParaRPr lang="en-US" b="1" dirty="0"/>
          </a:p>
          <a:p>
            <a:pPr algn="l" rtl="0"/>
            <a:r>
              <a:rPr lang="en-US" b="1" dirty="0"/>
              <a:t>c)	Its middle part is covered by </a:t>
            </a:r>
            <a:r>
              <a:rPr lang="en-US" b="1" dirty="0" err="1"/>
              <a:t>sternohyoid</a:t>
            </a:r>
            <a:r>
              <a:rPr lang="en-US" b="1" dirty="0"/>
              <a:t>( superficially) &amp; </a:t>
            </a:r>
            <a:r>
              <a:rPr lang="en-US" b="1" dirty="0" err="1"/>
              <a:t>sternothyroid</a:t>
            </a:r>
            <a:r>
              <a:rPr lang="en-US" b="1" dirty="0"/>
              <a:t> (deeply)</a:t>
            </a:r>
          </a:p>
          <a:p>
            <a:pPr algn="l" rtl="0"/>
            <a:r>
              <a:rPr lang="en-US" b="1" dirty="0"/>
              <a:t>d)	Its lower part is overlapped by the anterior border of sternomastoid</a:t>
            </a:r>
          </a:p>
          <a:p>
            <a:pPr algn="l" rtl="0"/>
            <a:endParaRPr lang="ar-EG" dirty="0"/>
          </a:p>
        </p:txBody>
      </p:sp>
      <p:sp>
        <p:nvSpPr>
          <p:cNvPr id="5" name="Text Placeholder 4">
            <a:extLst>
              <a:ext uri="{FF2B5EF4-FFF2-40B4-BE49-F238E27FC236}">
                <a16:creationId xmlns:a16="http://schemas.microsoft.com/office/drawing/2014/main" id="{31A6605E-F80B-448E-B911-D2DE20A25430}"/>
              </a:ext>
            </a:extLst>
          </p:cNvPr>
          <p:cNvSpPr>
            <a:spLocks noGrp="1"/>
          </p:cNvSpPr>
          <p:nvPr>
            <p:ph type="body" sz="quarter" idx="3"/>
          </p:nvPr>
        </p:nvSpPr>
        <p:spPr/>
        <p:txBody>
          <a:bodyPr/>
          <a:lstStyle/>
          <a:p>
            <a:endParaRPr lang="en-US"/>
          </a:p>
        </p:txBody>
      </p:sp>
      <p:pic>
        <p:nvPicPr>
          <p:cNvPr id="7" name="Content Placeholder 6">
            <a:extLst>
              <a:ext uri="{FF2B5EF4-FFF2-40B4-BE49-F238E27FC236}">
                <a16:creationId xmlns:a16="http://schemas.microsoft.com/office/drawing/2014/main" id="{61090985-9D98-4665-BA8B-74A27122EE6C}"/>
              </a:ext>
            </a:extLst>
          </p:cNvPr>
          <p:cNvPicPr>
            <a:picLocks noGrp="1" noChangeAspect="1"/>
          </p:cNvPicPr>
          <p:nvPr>
            <p:ph sz="quarter" idx="4"/>
          </p:nvPr>
        </p:nvPicPr>
        <p:blipFill>
          <a:blip r:embed="rId2"/>
          <a:stretch>
            <a:fillRect/>
          </a:stretch>
        </p:blipFill>
        <p:spPr>
          <a:xfrm>
            <a:off x="3635895" y="858493"/>
            <a:ext cx="5508105" cy="5594843"/>
          </a:xfrm>
          <a:prstGeom prst="rect">
            <a:avLst/>
          </a:prstGeom>
        </p:spPr>
      </p:pic>
    </p:spTree>
    <p:extLst>
      <p:ext uri="{BB962C8B-B14F-4D97-AF65-F5344CB8AC3E}">
        <p14:creationId xmlns:p14="http://schemas.microsoft.com/office/powerpoint/2010/main" val="188350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II-Thyroid lobes</a:t>
            </a:r>
            <a:endParaRPr lang="ar-EG" dirty="0">
              <a:solidFill>
                <a:srgbClr val="FF0000"/>
              </a:solidFill>
            </a:endParaRPr>
          </a:p>
        </p:txBody>
      </p:sp>
      <p:sp>
        <p:nvSpPr>
          <p:cNvPr id="3" name="Content Placeholder 2"/>
          <p:cNvSpPr>
            <a:spLocks noGrp="1"/>
          </p:cNvSpPr>
          <p:nvPr>
            <p:ph sz="half" idx="1"/>
          </p:nvPr>
        </p:nvSpPr>
        <p:spPr>
          <a:xfrm>
            <a:off x="251520" y="1052736"/>
            <a:ext cx="4244280" cy="5073427"/>
          </a:xfrm>
        </p:spPr>
        <p:txBody>
          <a:bodyPr>
            <a:normAutofit fontScale="77500" lnSpcReduction="20000"/>
          </a:bodyPr>
          <a:lstStyle/>
          <a:p>
            <a:pPr algn="l" rtl="0"/>
            <a:endParaRPr lang="en-US" dirty="0"/>
          </a:p>
          <a:p>
            <a:pPr marL="0" indent="0" algn="l" rtl="0">
              <a:buNone/>
            </a:pPr>
            <a:endParaRPr lang="en-US" b="1" dirty="0"/>
          </a:p>
          <a:p>
            <a:pPr algn="l" rtl="0"/>
            <a:r>
              <a:rPr lang="en-US" b="1" dirty="0">
                <a:solidFill>
                  <a:srgbClr val="FF0000"/>
                </a:solidFill>
              </a:rPr>
              <a:t>(2)	Medial surface:</a:t>
            </a:r>
          </a:p>
          <a:p>
            <a:pPr marL="0" indent="0" algn="l" rtl="0">
              <a:buNone/>
            </a:pPr>
            <a:r>
              <a:rPr lang="en-US" b="1" dirty="0"/>
              <a:t>   </a:t>
            </a:r>
            <a:r>
              <a:rPr lang="en-US" b="1" dirty="0">
                <a:solidFill>
                  <a:srgbClr val="FF0000"/>
                </a:solidFill>
              </a:rPr>
              <a:t> Its upper part is related to</a:t>
            </a:r>
          </a:p>
          <a:p>
            <a:pPr algn="l" rtl="0"/>
            <a:r>
              <a:rPr lang="en-US" b="1" dirty="0"/>
              <a:t>a)	Larynx: thyroid, cricoid cartilages &amp; cricothyroid muscle</a:t>
            </a:r>
          </a:p>
          <a:p>
            <a:pPr algn="l" rtl="0"/>
            <a:r>
              <a:rPr lang="en-US" b="1" dirty="0"/>
              <a:t>b)	Pharynx: inferior constrictor muscle</a:t>
            </a:r>
          </a:p>
          <a:p>
            <a:pPr algn="l" rtl="0"/>
            <a:r>
              <a:rPr lang="en-US" b="1" dirty="0"/>
              <a:t>c)	External laryngeal nerve</a:t>
            </a:r>
          </a:p>
          <a:p>
            <a:pPr algn="l" rtl="0"/>
            <a:r>
              <a:rPr lang="en-US" b="1" dirty="0">
                <a:solidFill>
                  <a:srgbClr val="FF0000"/>
                </a:solidFill>
              </a:rPr>
              <a:t>Its lower part is related to </a:t>
            </a:r>
          </a:p>
          <a:p>
            <a:pPr algn="l" rtl="0"/>
            <a:r>
              <a:rPr lang="en-US" b="1" dirty="0"/>
              <a:t>a)	Trachea</a:t>
            </a:r>
          </a:p>
          <a:p>
            <a:pPr algn="l" rtl="0"/>
            <a:r>
              <a:rPr lang="en-US" b="1" dirty="0"/>
              <a:t>b)	cervical Esophagus</a:t>
            </a:r>
          </a:p>
          <a:p>
            <a:pPr algn="l" rtl="0"/>
            <a:r>
              <a:rPr lang="en-US" b="1" dirty="0"/>
              <a:t>c)	recurrent laryngeal nerve (in between)</a:t>
            </a:r>
          </a:p>
          <a:p>
            <a:pPr algn="l" rtl="0"/>
            <a:endParaRPr lang="ar-EG" dirty="0"/>
          </a:p>
        </p:txBody>
      </p:sp>
      <p:pic>
        <p:nvPicPr>
          <p:cNvPr id="8" name="Content Placeholder 7">
            <a:extLst>
              <a:ext uri="{FF2B5EF4-FFF2-40B4-BE49-F238E27FC236}">
                <a16:creationId xmlns:a16="http://schemas.microsoft.com/office/drawing/2014/main" id="{D23F8B08-E674-4C74-B99D-FDB49077F670}"/>
              </a:ext>
            </a:extLst>
          </p:cNvPr>
          <p:cNvPicPr>
            <a:picLocks noGrp="1" noChangeAspect="1"/>
          </p:cNvPicPr>
          <p:nvPr>
            <p:ph sz="half" idx="2"/>
          </p:nvPr>
        </p:nvPicPr>
        <p:blipFill>
          <a:blip r:embed="rId2"/>
          <a:stretch>
            <a:fillRect/>
          </a:stretch>
        </p:blipFill>
        <p:spPr>
          <a:xfrm>
            <a:off x="4422872" y="1417639"/>
            <a:ext cx="4721127" cy="4131730"/>
          </a:xfrm>
          <a:prstGeom prst="rect">
            <a:avLst/>
          </a:prstGeom>
        </p:spPr>
      </p:pic>
    </p:spTree>
    <p:extLst>
      <p:ext uri="{BB962C8B-B14F-4D97-AF65-F5344CB8AC3E}">
        <p14:creationId xmlns:p14="http://schemas.microsoft.com/office/powerpoint/2010/main" val="159370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2"/>
          <p:cNvSpPr txBox="1"/>
          <p:nvPr/>
        </p:nvSpPr>
        <p:spPr>
          <a:xfrm>
            <a:off x="162811" y="2315935"/>
            <a:ext cx="4314825" cy="4720493"/>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400"/>
            </a:pPr>
            <a:r>
              <a:rPr lang="en-GB" sz="2325" b="1" kern="0" dirty="0">
                <a:solidFill>
                  <a:srgbClr val="FF0000"/>
                </a:solidFill>
                <a:latin typeface="Calibri"/>
                <a:ea typeface="Calibri"/>
                <a:cs typeface="Calibri"/>
                <a:sym typeface="Calibri"/>
              </a:rPr>
              <a:t>Posterolateral surface </a:t>
            </a:r>
            <a:r>
              <a:rPr lang="en-GB" sz="2325" kern="0" dirty="0">
                <a:solidFill>
                  <a:srgbClr val="000000"/>
                </a:solidFill>
                <a:latin typeface="Calibri"/>
                <a:ea typeface="Calibri"/>
                <a:cs typeface="Calibri"/>
                <a:sym typeface="Calibri"/>
              </a:rPr>
              <a:t>is </a:t>
            </a:r>
            <a:r>
              <a:rPr lang="en-GB" sz="2325" i="1" kern="0" dirty="0">
                <a:solidFill>
                  <a:srgbClr val="000000"/>
                </a:solidFill>
                <a:latin typeface="Calibri"/>
                <a:ea typeface="Calibri"/>
                <a:cs typeface="Calibri"/>
                <a:sym typeface="Calibri"/>
              </a:rPr>
              <a:t>related</a:t>
            </a:r>
            <a:r>
              <a:rPr lang="en-GB" sz="2325" kern="0" dirty="0">
                <a:solidFill>
                  <a:srgbClr val="000000"/>
                </a:solidFill>
                <a:latin typeface="Calibri"/>
                <a:ea typeface="Calibri"/>
                <a:cs typeface="Calibri"/>
                <a:sym typeface="Calibri"/>
              </a:rPr>
              <a:t> to</a:t>
            </a:r>
            <a:endParaRPr sz="2325" kern="0" dirty="0">
              <a:solidFill>
                <a:srgbClr val="000000"/>
              </a:solidFill>
              <a:latin typeface="Arial"/>
              <a:ea typeface="Arial"/>
              <a:cs typeface="Arial"/>
              <a:sym typeface="Arial"/>
            </a:endParaRPr>
          </a:p>
          <a:p>
            <a:pPr marL="214313" indent="-247650" algn="l" defTabSz="685800" rtl="0">
              <a:buClr>
                <a:srgbClr val="000000"/>
              </a:buClr>
              <a:buSzPts val="3100"/>
              <a:buFont typeface="Noto Sans Symbols"/>
              <a:buChar char="✓"/>
            </a:pPr>
            <a:r>
              <a:rPr lang="en-GB" sz="2325" kern="0" dirty="0">
                <a:solidFill>
                  <a:srgbClr val="000000"/>
                </a:solidFill>
                <a:latin typeface="Calibri"/>
                <a:ea typeface="Calibri"/>
                <a:cs typeface="Calibri"/>
                <a:sym typeface="Calibri"/>
              </a:rPr>
              <a:t> carotid sheath and its contents (common carotid artery, internal jugular vein and </a:t>
            </a:r>
            <a:r>
              <a:rPr lang="en-GB" sz="2325" kern="0" dirty="0" err="1">
                <a:solidFill>
                  <a:srgbClr val="000000"/>
                </a:solidFill>
                <a:latin typeface="Calibri"/>
                <a:ea typeface="Calibri"/>
                <a:cs typeface="Calibri"/>
                <a:sym typeface="Calibri"/>
              </a:rPr>
              <a:t>vagus</a:t>
            </a:r>
            <a:r>
              <a:rPr lang="en-GB" sz="2325" kern="0" dirty="0">
                <a:solidFill>
                  <a:srgbClr val="000000"/>
                </a:solidFill>
                <a:latin typeface="Calibri"/>
                <a:ea typeface="Calibri"/>
                <a:cs typeface="Calibri"/>
                <a:sym typeface="Calibri"/>
              </a:rPr>
              <a:t> nerve). </a:t>
            </a:r>
            <a:endParaRPr sz="2325" kern="0" dirty="0">
              <a:solidFill>
                <a:srgbClr val="000000"/>
              </a:solidFill>
              <a:latin typeface="Arial"/>
              <a:ea typeface="Arial"/>
              <a:cs typeface="Arial"/>
              <a:sym typeface="Arial"/>
            </a:endParaRPr>
          </a:p>
          <a:p>
            <a:pPr marL="214313" indent="-247650" algn="l" defTabSz="685800" rtl="0">
              <a:buClr>
                <a:srgbClr val="000000"/>
              </a:buClr>
              <a:buSzPts val="3100"/>
              <a:buFont typeface="Noto Sans Symbols"/>
              <a:buChar char="✓"/>
            </a:pPr>
            <a:r>
              <a:rPr lang="en-GB" sz="2325" kern="0" dirty="0">
                <a:solidFill>
                  <a:srgbClr val="000000"/>
                </a:solidFill>
                <a:latin typeface="Calibri"/>
                <a:ea typeface="Calibri"/>
                <a:cs typeface="Calibri"/>
                <a:sym typeface="Calibri"/>
              </a:rPr>
              <a:t>The </a:t>
            </a:r>
            <a:r>
              <a:rPr lang="en-GB" sz="2325" kern="0" dirty="0" err="1">
                <a:solidFill>
                  <a:srgbClr val="000000"/>
                </a:solidFill>
                <a:latin typeface="Calibri"/>
                <a:ea typeface="Calibri"/>
                <a:cs typeface="Calibri"/>
                <a:sym typeface="Calibri"/>
              </a:rPr>
              <a:t>ansa</a:t>
            </a:r>
            <a:r>
              <a:rPr lang="en-GB" sz="2325" kern="0" dirty="0">
                <a:solidFill>
                  <a:srgbClr val="000000"/>
                </a:solidFill>
                <a:latin typeface="Calibri"/>
                <a:ea typeface="Calibri"/>
                <a:cs typeface="Calibri"/>
                <a:sym typeface="Calibri"/>
              </a:rPr>
              <a:t>-cervicalis is embedded in the anterior wall of the sheath</a:t>
            </a:r>
          </a:p>
          <a:p>
            <a:pPr marL="214313" indent="-247650" algn="l" defTabSz="685800" rtl="0">
              <a:buClr>
                <a:srgbClr val="000000"/>
              </a:buClr>
              <a:buSzPts val="3100"/>
              <a:buFont typeface="Noto Sans Symbols"/>
              <a:buChar char="✓"/>
            </a:pPr>
            <a:r>
              <a:rPr lang="en-US" sz="2325" kern="0" dirty="0">
                <a:solidFill>
                  <a:srgbClr val="000000"/>
                </a:solidFill>
                <a:latin typeface="Arial"/>
                <a:ea typeface="Arial"/>
                <a:cs typeface="Arial"/>
                <a:sym typeface="Arial"/>
              </a:rPr>
              <a:t>two parathyroid gland are embedded in the posterior surface of each lobe</a:t>
            </a:r>
          </a:p>
          <a:p>
            <a:pPr marL="214313" indent="-247650" algn="l" defTabSz="685800" rtl="0">
              <a:buClr>
                <a:srgbClr val="000000"/>
              </a:buClr>
              <a:buSzPts val="3100"/>
              <a:buFont typeface="Noto Sans Symbols"/>
              <a:buChar char="✓"/>
            </a:pPr>
            <a:r>
              <a:rPr lang="en-US" sz="2325" kern="0" dirty="0">
                <a:solidFill>
                  <a:srgbClr val="000000"/>
                </a:solidFill>
                <a:latin typeface="Arial"/>
                <a:ea typeface="Arial"/>
                <a:cs typeface="Arial"/>
                <a:sym typeface="Arial"/>
              </a:rPr>
              <a:t>  	inferior thyroid artery (before entering the gland)</a:t>
            </a:r>
          </a:p>
          <a:p>
            <a:pPr marL="214313" indent="-247650" algn="l" defTabSz="685800" rtl="0">
              <a:buClr>
                <a:srgbClr val="000000"/>
              </a:buClr>
              <a:buSzPts val="3100"/>
              <a:buFont typeface="Noto Sans Symbols"/>
              <a:buChar char="✓"/>
            </a:pPr>
            <a:endParaRPr sz="2325" kern="0" dirty="0">
              <a:solidFill>
                <a:srgbClr val="000000"/>
              </a:solidFill>
              <a:latin typeface="Arial"/>
              <a:ea typeface="Arial"/>
              <a:cs typeface="Arial"/>
              <a:sym typeface="Arial"/>
            </a:endParaRPr>
          </a:p>
        </p:txBody>
      </p:sp>
      <p:pic>
        <p:nvPicPr>
          <p:cNvPr id="161" name="Google Shape;161;p12" descr="Diagram&#10;&#10;Description automatically generated"/>
          <p:cNvPicPr preferRelativeResize="0"/>
          <p:nvPr/>
        </p:nvPicPr>
        <p:blipFill rotWithShape="1">
          <a:blip r:embed="rId3">
            <a:alphaModFix/>
          </a:blip>
          <a:srcRect/>
          <a:stretch/>
        </p:blipFill>
        <p:spPr>
          <a:xfrm>
            <a:off x="4666367" y="1412776"/>
            <a:ext cx="4477634" cy="38884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544" y="404664"/>
            <a:ext cx="9660988"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136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txBox="1"/>
          <p:nvPr/>
        </p:nvSpPr>
        <p:spPr>
          <a:xfrm>
            <a:off x="168900" y="1638450"/>
            <a:ext cx="3926025" cy="4385786"/>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000"/>
            </a:pPr>
            <a:r>
              <a:rPr lang="en-GB" sz="1650" b="1" kern="0" dirty="0">
                <a:solidFill>
                  <a:srgbClr val="000000"/>
                </a:solidFill>
                <a:latin typeface="Calibri"/>
                <a:ea typeface="Calibri"/>
                <a:cs typeface="Calibri"/>
                <a:sym typeface="Calibri"/>
              </a:rPr>
              <a:t>Anterior border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is thin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It splits superficial and medial surfaces.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It’s related to anterior branch of the superior thyroid artery.</a:t>
            </a:r>
            <a:endParaRPr sz="1650" b="1" kern="0" dirty="0">
              <a:solidFill>
                <a:srgbClr val="000000"/>
              </a:solidFill>
              <a:latin typeface="Arial"/>
              <a:ea typeface="Arial"/>
              <a:cs typeface="Arial"/>
              <a:sym typeface="Arial"/>
            </a:endParaRPr>
          </a:p>
          <a:p>
            <a:pPr algn="l" defTabSz="685800" rtl="0">
              <a:buClr>
                <a:srgbClr val="000000"/>
              </a:buClr>
              <a:buSzPts val="2000"/>
            </a:pPr>
            <a:endParaRPr sz="1650" b="1" kern="0" dirty="0">
              <a:solidFill>
                <a:srgbClr val="000000"/>
              </a:solidFill>
              <a:latin typeface="Calibri"/>
              <a:ea typeface="Calibri"/>
              <a:cs typeface="Calibri"/>
              <a:sym typeface="Calibri"/>
            </a:endParaRPr>
          </a:p>
          <a:p>
            <a:pPr algn="l" defTabSz="685800" rtl="0">
              <a:buClr>
                <a:srgbClr val="000000"/>
              </a:buClr>
              <a:buSzPts val="2000"/>
            </a:pPr>
            <a:r>
              <a:rPr lang="en-GB" sz="1650" b="1" kern="0" dirty="0">
                <a:solidFill>
                  <a:srgbClr val="000000"/>
                </a:solidFill>
                <a:latin typeface="Calibri"/>
                <a:ea typeface="Calibri"/>
                <a:cs typeface="Calibri"/>
                <a:sym typeface="Calibri"/>
              </a:rPr>
              <a:t>Posterior border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is thick and rounded.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It splits the medial and the posterior surfaces. </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It’s related to:</a:t>
            </a:r>
            <a:endParaRPr sz="1650" b="1" kern="0" dirty="0">
              <a:solidFill>
                <a:srgbClr val="000000"/>
              </a:solidFill>
              <a:latin typeface="Arial"/>
              <a:ea typeface="Arial"/>
              <a:cs typeface="Arial"/>
              <a:sym typeface="Arial"/>
            </a:endParaRPr>
          </a:p>
          <a:p>
            <a:pPr algn="l" defTabSz="685800" rtl="0">
              <a:buClr>
                <a:srgbClr val="000000"/>
              </a:buClr>
              <a:buSzPts val="2000"/>
            </a:pPr>
            <a:endParaRPr sz="1650" b="1" kern="0" dirty="0">
              <a:solidFill>
                <a:srgbClr val="000000"/>
              </a:solidFill>
              <a:latin typeface="Calibri"/>
              <a:ea typeface="Calibri"/>
              <a:cs typeface="Calibri"/>
              <a:sym typeface="Calibri"/>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longitudinal arterial anastomosis between superior and inferior thyroid arteries </a:t>
            </a:r>
            <a:endParaRPr sz="1650" b="1" kern="0" dirty="0">
              <a:solidFill>
                <a:srgbClr val="000000"/>
              </a:solidFill>
              <a:latin typeface="Arial"/>
              <a:ea typeface="Arial"/>
              <a:cs typeface="Arial"/>
              <a:sym typeface="Arial"/>
            </a:endParaRPr>
          </a:p>
          <a:p>
            <a:pPr algn="l" defTabSz="685800" rtl="0">
              <a:buClr>
                <a:srgbClr val="000000"/>
              </a:buClr>
              <a:buSzPts val="2000"/>
            </a:pPr>
            <a:r>
              <a:rPr lang="en-GB" sz="1650" b="1" kern="0" dirty="0">
                <a:solidFill>
                  <a:srgbClr val="000000"/>
                </a:solidFill>
                <a:latin typeface="Calibri"/>
                <a:ea typeface="Calibri"/>
                <a:cs typeface="Calibri"/>
                <a:sym typeface="Calibri"/>
              </a:rPr>
              <a:t>AND</a:t>
            </a:r>
            <a:endParaRPr sz="1650" b="1" kern="0" dirty="0">
              <a:solidFill>
                <a:srgbClr val="000000"/>
              </a:solidFill>
              <a:latin typeface="Arial"/>
              <a:ea typeface="Arial"/>
              <a:cs typeface="Arial"/>
              <a:sym typeface="Arial"/>
            </a:endParaRPr>
          </a:p>
          <a:p>
            <a:pPr marL="214313" indent="-223838" algn="l" defTabSz="685800" rtl="0">
              <a:buClr>
                <a:srgbClr val="000000"/>
              </a:buClr>
              <a:buSzPts val="2200"/>
              <a:buFont typeface="Noto Sans Symbols"/>
              <a:buChar char="➢"/>
            </a:pPr>
            <a:r>
              <a:rPr lang="en-GB" sz="1650" b="1" kern="0" dirty="0">
                <a:solidFill>
                  <a:srgbClr val="000000"/>
                </a:solidFill>
                <a:latin typeface="Calibri"/>
                <a:ea typeface="Calibri"/>
                <a:cs typeface="Calibri"/>
                <a:sym typeface="Calibri"/>
              </a:rPr>
              <a:t>parathyroid glands</a:t>
            </a:r>
            <a:endParaRPr sz="1650" b="1" kern="0" dirty="0">
              <a:solidFill>
                <a:srgbClr val="000000"/>
              </a:solidFill>
              <a:latin typeface="Arial"/>
              <a:ea typeface="Arial"/>
              <a:cs typeface="Arial"/>
              <a:sym typeface="Arial"/>
            </a:endParaRPr>
          </a:p>
        </p:txBody>
      </p:sp>
      <p:pic>
        <p:nvPicPr>
          <p:cNvPr id="167" name="Google Shape;167;p13"/>
          <p:cNvPicPr preferRelativeResize="0"/>
          <p:nvPr/>
        </p:nvPicPr>
        <p:blipFill rotWithShape="1">
          <a:blip r:embed="rId3">
            <a:alphaModFix/>
          </a:blip>
          <a:srcRect/>
          <a:stretch/>
        </p:blipFill>
        <p:spPr>
          <a:xfrm>
            <a:off x="0" y="857246"/>
            <a:ext cx="3406443" cy="1002375"/>
          </a:xfrm>
          <a:prstGeom prst="rect">
            <a:avLst/>
          </a:prstGeom>
          <a:noFill/>
          <a:ln>
            <a:noFill/>
          </a:ln>
        </p:spPr>
      </p:pic>
      <p:pic>
        <p:nvPicPr>
          <p:cNvPr id="168" name="Google Shape;168;p13"/>
          <p:cNvPicPr preferRelativeResize="0"/>
          <p:nvPr/>
        </p:nvPicPr>
        <p:blipFill rotWithShape="1">
          <a:blip r:embed="rId4">
            <a:alphaModFix/>
          </a:blip>
          <a:srcRect/>
          <a:stretch/>
        </p:blipFill>
        <p:spPr>
          <a:xfrm>
            <a:off x="4094922" y="1124744"/>
            <a:ext cx="4987452" cy="47525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Arterial supply of the thyroid gland:</a:t>
            </a:r>
            <a:r>
              <a:rPr lang="en-US" dirty="0"/>
              <a:t> </a:t>
            </a:r>
            <a:endParaRPr lang="ar-EG" dirty="0"/>
          </a:p>
        </p:txBody>
      </p:sp>
      <p:sp>
        <p:nvSpPr>
          <p:cNvPr id="3" name="Content Placeholder 2"/>
          <p:cNvSpPr>
            <a:spLocks noGrp="1"/>
          </p:cNvSpPr>
          <p:nvPr>
            <p:ph sz="half" idx="1"/>
          </p:nvPr>
        </p:nvSpPr>
        <p:spPr/>
        <p:txBody>
          <a:bodyPr>
            <a:normAutofit fontScale="70000" lnSpcReduction="20000"/>
          </a:bodyPr>
          <a:lstStyle/>
          <a:p>
            <a:pPr marL="0" indent="0" algn="l" rtl="0">
              <a:buNone/>
            </a:pPr>
            <a:endParaRPr lang="en-US" dirty="0"/>
          </a:p>
          <a:p>
            <a:pPr marL="0" indent="0" algn="l" rtl="0">
              <a:buNone/>
            </a:pPr>
            <a:r>
              <a:rPr lang="en-US" b="1" dirty="0"/>
              <a:t>  The thyroid gland receives it arterial supply from: </a:t>
            </a:r>
          </a:p>
          <a:p>
            <a:pPr marL="0" indent="0" algn="l" rtl="0">
              <a:buNone/>
            </a:pPr>
            <a:r>
              <a:rPr lang="en-US" b="1" dirty="0"/>
              <a:t>1- </a:t>
            </a:r>
            <a:r>
              <a:rPr lang="en-US" b="1" dirty="0">
                <a:solidFill>
                  <a:srgbClr val="FF0000"/>
                </a:solidFill>
              </a:rPr>
              <a:t>The superior thyroid arteries </a:t>
            </a:r>
            <a:r>
              <a:rPr lang="en-US" b="1" dirty="0"/>
              <a:t>(is the first anterior branch of the external carotid artery).</a:t>
            </a:r>
          </a:p>
          <a:p>
            <a:pPr marL="0" indent="0" algn="l" rtl="0">
              <a:buNone/>
            </a:pPr>
            <a:r>
              <a:rPr lang="en-US" b="1" dirty="0"/>
              <a:t>2 - </a:t>
            </a:r>
            <a:r>
              <a:rPr lang="en-US" b="1" dirty="0">
                <a:solidFill>
                  <a:srgbClr val="FF0000"/>
                </a:solidFill>
              </a:rPr>
              <a:t>Inferior thyroid arteries </a:t>
            </a:r>
            <a:r>
              <a:rPr lang="en-US" b="1" dirty="0"/>
              <a:t>(arises from the thyrocervical trunk, a branch of the first part of subclavian artery). </a:t>
            </a:r>
          </a:p>
          <a:p>
            <a:pPr marL="0" indent="0" algn="l" rtl="0">
              <a:buNone/>
            </a:pPr>
            <a:r>
              <a:rPr lang="en-US" b="1" dirty="0"/>
              <a:t>3 - Occasionally, </a:t>
            </a:r>
            <a:r>
              <a:rPr lang="en-US" b="1" dirty="0">
                <a:solidFill>
                  <a:srgbClr val="FF0000"/>
                </a:solidFill>
              </a:rPr>
              <a:t>the </a:t>
            </a:r>
            <a:r>
              <a:rPr lang="en-US" b="1" dirty="0" err="1">
                <a:solidFill>
                  <a:srgbClr val="FF0000"/>
                </a:solidFill>
              </a:rPr>
              <a:t>thyroida</a:t>
            </a:r>
            <a:r>
              <a:rPr lang="en-US" b="1" dirty="0">
                <a:solidFill>
                  <a:srgbClr val="FF0000"/>
                </a:solidFill>
              </a:rPr>
              <a:t>  </a:t>
            </a:r>
            <a:r>
              <a:rPr lang="en-US" b="1" dirty="0" err="1">
                <a:solidFill>
                  <a:srgbClr val="FF0000"/>
                </a:solidFill>
              </a:rPr>
              <a:t>ima</a:t>
            </a:r>
            <a:r>
              <a:rPr lang="en-US" b="1" dirty="0">
                <a:solidFill>
                  <a:srgbClr val="FF0000"/>
                </a:solidFill>
              </a:rPr>
              <a:t> </a:t>
            </a:r>
            <a:r>
              <a:rPr lang="en-US" b="1" dirty="0"/>
              <a:t>arteries (which arises from the arch of aorta, brachiocephalic artery, or left common carotid artery. It supplies the isthmus of the thyroid gland).</a:t>
            </a:r>
          </a:p>
          <a:p>
            <a:pPr marL="0" indent="0" algn="l" rtl="0">
              <a:buNone/>
            </a:pPr>
            <a:endParaRPr lang="ar-EG" dirty="0"/>
          </a:p>
        </p:txBody>
      </p:sp>
      <p:sp>
        <p:nvSpPr>
          <p:cNvPr id="4" name="Content Placeholder 3">
            <a:extLst>
              <a:ext uri="{FF2B5EF4-FFF2-40B4-BE49-F238E27FC236}">
                <a16:creationId xmlns:a16="http://schemas.microsoft.com/office/drawing/2014/main" id="{8CB18C70-0204-435B-8D1F-82CA25775A50}"/>
              </a:ext>
            </a:extLst>
          </p:cNvPr>
          <p:cNvSpPr>
            <a:spLocks noGrp="1"/>
          </p:cNvSpPr>
          <p:nvPr>
            <p:ph sz="half" idx="2"/>
          </p:nvPr>
        </p:nvSpPr>
        <p:spPr/>
        <p:txBody>
          <a:bodyPr>
            <a:normAutofit fontScale="70000" lnSpcReduction="20000"/>
          </a:bodyPr>
          <a:lstStyle/>
          <a:p>
            <a:endParaRPr lang="en-US" dirty="0"/>
          </a:p>
        </p:txBody>
      </p:sp>
      <p:pic>
        <p:nvPicPr>
          <p:cNvPr id="5" name="Google Shape;198;p17">
            <a:extLst>
              <a:ext uri="{FF2B5EF4-FFF2-40B4-BE49-F238E27FC236}">
                <a16:creationId xmlns:a16="http://schemas.microsoft.com/office/drawing/2014/main" id="{96AAC5DC-5FCF-4FE8-8E21-4867320A6B2C}"/>
              </a:ext>
            </a:extLst>
          </p:cNvPr>
          <p:cNvPicPr preferRelativeResize="0"/>
          <p:nvPr/>
        </p:nvPicPr>
        <p:blipFill rotWithShape="1">
          <a:blip r:embed="rId2">
            <a:alphaModFix/>
          </a:blip>
          <a:srcRect/>
          <a:stretch/>
        </p:blipFill>
        <p:spPr>
          <a:xfrm>
            <a:off x="4495800" y="1196751"/>
            <a:ext cx="4574162" cy="5447057"/>
          </a:xfrm>
          <a:prstGeom prst="rect">
            <a:avLst/>
          </a:prstGeom>
          <a:noFill/>
          <a:ln>
            <a:noFill/>
          </a:ln>
        </p:spPr>
      </p:pic>
    </p:spTree>
    <p:extLst>
      <p:ext uri="{BB962C8B-B14F-4D97-AF65-F5344CB8AC3E}">
        <p14:creationId xmlns:p14="http://schemas.microsoft.com/office/powerpoint/2010/main" val="574711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fontScale="85000" lnSpcReduction="20000"/>
          </a:bodyPr>
          <a:lstStyle/>
          <a:p>
            <a:pPr algn="l" rtl="0"/>
            <a:r>
              <a:rPr lang="en-US" dirty="0">
                <a:solidFill>
                  <a:srgbClr val="FF0000"/>
                </a:solidFill>
              </a:rPr>
              <a:t>Applied Anatomy: </a:t>
            </a:r>
          </a:p>
          <a:p>
            <a:pPr algn="l" rtl="0"/>
            <a:r>
              <a:rPr lang="en-US" dirty="0"/>
              <a:t>1)	Superior to the upper pole of the thyroid, the external laryngeal nerve runs with the superior thyroid artery before turning medially to supply the cricothyroid muscle. In 21% the nerve is intimately associated with the superior thyroid vessels.</a:t>
            </a:r>
          </a:p>
          <a:p>
            <a:pPr algn="l" rtl="0"/>
            <a:r>
              <a:rPr lang="en-US" dirty="0"/>
              <a:t>       * High ligation of the superior thyroid artery during thyroidectomy may cause  injury of the external laryngeal nerve.</a:t>
            </a:r>
          </a:p>
          <a:p>
            <a:pPr algn="l" rtl="0"/>
            <a:r>
              <a:rPr lang="en-US" dirty="0"/>
              <a:t> 	2)       Ligature of the inferior thyroid artery near the lower pole of the thyroid gland  can lead to injury of the recurrent laryngeal nerve as they are near. </a:t>
            </a:r>
            <a:endParaRPr lang="ar-EG" dirty="0"/>
          </a:p>
        </p:txBody>
      </p:sp>
    </p:spTree>
    <p:extLst>
      <p:ext uri="{BB962C8B-B14F-4D97-AF65-F5344CB8AC3E}">
        <p14:creationId xmlns:p14="http://schemas.microsoft.com/office/powerpoint/2010/main" val="406864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a:xfrm>
            <a:off x="626963" y="260647"/>
            <a:ext cx="8229600" cy="4525963"/>
          </a:xfrm>
        </p:spPr>
        <p:txBody>
          <a:bodyPr/>
          <a:lstStyle/>
          <a:p>
            <a:endParaRPr lang="ar-EG"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18" y="260646"/>
            <a:ext cx="7949462" cy="659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56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1BF7-51FE-49A4-B366-84E25BF96F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13FFAD-00FE-4B87-BB4F-FB3F2CB56630}"/>
              </a:ext>
            </a:extLst>
          </p:cNvPr>
          <p:cNvSpPr>
            <a:spLocks noGrp="1"/>
          </p:cNvSpPr>
          <p:nvPr>
            <p:ph idx="1"/>
          </p:nvPr>
        </p:nvSpPr>
        <p:spPr/>
        <p:txBody>
          <a:bodyPr/>
          <a:lstStyle/>
          <a:p>
            <a:endParaRPr lang="en-US"/>
          </a:p>
        </p:txBody>
      </p:sp>
      <p:pic>
        <p:nvPicPr>
          <p:cNvPr id="1026" name="Picture 2" descr="Parathyroid glands: Histology, Development, Applied anatomy &gt;">
            <a:extLst>
              <a:ext uri="{FF2B5EF4-FFF2-40B4-BE49-F238E27FC236}">
                <a16:creationId xmlns:a16="http://schemas.microsoft.com/office/drawing/2014/main" id="{47C71B07-E252-433F-836D-0095B1CA5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4000" cy="617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53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5"/>
          <p:cNvSpPr txBox="1"/>
          <p:nvPr/>
        </p:nvSpPr>
        <p:spPr>
          <a:xfrm>
            <a:off x="391235" y="1618304"/>
            <a:ext cx="5357250" cy="4191975"/>
          </a:xfrm>
          <a:prstGeom prst="rect">
            <a:avLst/>
          </a:prstGeom>
          <a:noFill/>
          <a:ln>
            <a:noFill/>
          </a:ln>
        </p:spPr>
        <p:txBody>
          <a:bodyPr spcFirstLastPara="1" wrap="square" lIns="68569" tIns="34275" rIns="68569" bIns="34275" anchor="ctr" anchorCtr="0">
            <a:noAutofit/>
          </a:bodyPr>
          <a:lstStyle/>
          <a:p>
            <a:pPr algn="l" defTabSz="685800" rtl="0">
              <a:buClr>
                <a:srgbClr val="000000"/>
              </a:buClr>
              <a:buSzPts val="3200"/>
            </a:pPr>
            <a:r>
              <a:rPr lang="en-GB" sz="2400" b="1" kern="0" dirty="0">
                <a:solidFill>
                  <a:srgbClr val="000000"/>
                </a:solidFill>
                <a:latin typeface="Calibri"/>
                <a:ea typeface="Calibri"/>
                <a:cs typeface="Calibri"/>
                <a:sym typeface="Calibri"/>
              </a:rPr>
              <a:t>The thyroid gland</a:t>
            </a:r>
            <a:r>
              <a:rPr lang="en-GB" sz="1350" b="1" i="1" kern="0" dirty="0">
                <a:solidFill>
                  <a:srgbClr val="000000"/>
                </a:solidFill>
                <a:latin typeface="Calibri"/>
                <a:ea typeface="Calibri"/>
                <a:cs typeface="Calibri"/>
                <a:sym typeface="Calibri"/>
              </a:rPr>
              <a:t> </a:t>
            </a:r>
            <a:endParaRPr sz="1050" kern="0" dirty="0">
              <a:solidFill>
                <a:srgbClr val="000000"/>
              </a:solidFill>
              <a:latin typeface="Arial"/>
              <a:ea typeface="Arial"/>
              <a:cs typeface="Arial"/>
              <a:sym typeface="Arial"/>
            </a:endParaRPr>
          </a:p>
          <a:p>
            <a:pPr marL="214313" indent="-214313" algn="l" defTabSz="685800" rtl="0">
              <a:spcBef>
                <a:spcPts val="450"/>
              </a:spcBef>
              <a:buClr>
                <a:srgbClr val="4285F4"/>
              </a:buClr>
              <a:buSzPts val="2400"/>
              <a:buFont typeface="Noto Sans Symbols"/>
              <a:buChar char="❑"/>
            </a:pPr>
            <a:r>
              <a:rPr lang="en-GB" b="1" kern="0" dirty="0">
                <a:solidFill>
                  <a:srgbClr val="000000"/>
                </a:solidFill>
                <a:latin typeface="Calibri"/>
                <a:ea typeface="Calibri"/>
                <a:cs typeface="Calibri"/>
                <a:sym typeface="Calibri"/>
              </a:rPr>
              <a:t>is the body’s largest endocrine gland.</a:t>
            </a:r>
            <a:endParaRPr sz="1050" kern="0" dirty="0">
              <a:solidFill>
                <a:srgbClr val="000000"/>
              </a:solidFill>
              <a:latin typeface="Arial"/>
              <a:ea typeface="Arial"/>
              <a:cs typeface="Arial"/>
              <a:sym typeface="Arial"/>
            </a:endParaRPr>
          </a:p>
          <a:p>
            <a:pPr marL="42863" indent="-114300" algn="l" defTabSz="685800" rtl="0">
              <a:spcBef>
                <a:spcPts val="450"/>
              </a:spcBef>
              <a:buClr>
                <a:srgbClr val="4285F4"/>
              </a:buClr>
              <a:buSzPts val="2400"/>
              <a:buFont typeface="Noto Sans Symbols"/>
              <a:buChar char="❑"/>
            </a:pPr>
            <a:r>
              <a:rPr lang="en-GB" b="1" kern="0" dirty="0">
                <a:solidFill>
                  <a:srgbClr val="000000"/>
                </a:solidFill>
                <a:latin typeface="Calibri"/>
                <a:ea typeface="Calibri"/>
                <a:cs typeface="Calibri"/>
                <a:sym typeface="Calibri"/>
              </a:rPr>
              <a:t>It produces:</a:t>
            </a:r>
            <a:endParaRPr sz="1050" kern="0" dirty="0">
              <a:solidFill>
                <a:srgbClr val="000000"/>
              </a:solidFill>
              <a:latin typeface="Arial"/>
              <a:ea typeface="Arial"/>
              <a:cs typeface="Arial"/>
              <a:sym typeface="Arial"/>
            </a:endParaRPr>
          </a:p>
          <a:p>
            <a:pPr marL="214313" indent="-214313" algn="l" defTabSz="685800" rtl="0">
              <a:spcBef>
                <a:spcPts val="450"/>
              </a:spcBef>
              <a:buClr>
                <a:srgbClr val="4285F4"/>
              </a:buClr>
              <a:buSzPts val="2400"/>
              <a:buFont typeface="Noto Sans Symbols"/>
              <a:buChar char="✓"/>
            </a:pPr>
            <a:r>
              <a:rPr lang="en-GB" b="1" i="1" kern="0" dirty="0">
                <a:solidFill>
                  <a:srgbClr val="000000"/>
                </a:solidFill>
                <a:latin typeface="Calibri"/>
                <a:ea typeface="Calibri"/>
                <a:cs typeface="Calibri"/>
                <a:sym typeface="Calibri"/>
              </a:rPr>
              <a:t>thyroid hormone, </a:t>
            </a:r>
            <a:r>
              <a:rPr lang="en-GB" b="1" kern="0" dirty="0">
                <a:solidFill>
                  <a:srgbClr val="000000"/>
                </a:solidFill>
                <a:latin typeface="Calibri"/>
                <a:ea typeface="Calibri"/>
                <a:cs typeface="Calibri"/>
                <a:sym typeface="Calibri"/>
              </a:rPr>
              <a:t>which controls the rate of metabolism</a:t>
            </a:r>
            <a:endParaRPr b="1" kern="0" dirty="0">
              <a:solidFill>
                <a:srgbClr val="000000"/>
              </a:solidFill>
              <a:latin typeface="Calibri"/>
              <a:ea typeface="Calibri"/>
              <a:cs typeface="Calibri"/>
              <a:sym typeface="Calibri"/>
            </a:endParaRPr>
          </a:p>
          <a:p>
            <a:pPr algn="l" defTabSz="685800" rtl="0">
              <a:spcBef>
                <a:spcPts val="450"/>
              </a:spcBef>
              <a:buClr>
                <a:srgbClr val="000000"/>
              </a:buClr>
              <a:buSzPts val="2400"/>
            </a:pPr>
            <a:r>
              <a:rPr lang="en-GB" b="1" kern="0" dirty="0">
                <a:solidFill>
                  <a:srgbClr val="000000"/>
                </a:solidFill>
                <a:latin typeface="Calibri"/>
                <a:ea typeface="Calibri"/>
                <a:cs typeface="Calibri"/>
                <a:sym typeface="Calibri"/>
              </a:rPr>
              <a:t> AND </a:t>
            </a:r>
            <a:endParaRPr sz="1050" kern="0" dirty="0">
              <a:solidFill>
                <a:srgbClr val="000000"/>
              </a:solidFill>
              <a:latin typeface="Arial"/>
              <a:ea typeface="Arial"/>
              <a:cs typeface="Arial"/>
              <a:sym typeface="Arial"/>
            </a:endParaRPr>
          </a:p>
          <a:p>
            <a:pPr marL="214313" indent="-214313" algn="l" defTabSz="685800" rtl="0">
              <a:spcBef>
                <a:spcPts val="450"/>
              </a:spcBef>
              <a:buClr>
                <a:srgbClr val="4285F4"/>
              </a:buClr>
              <a:buSzPts val="2400"/>
              <a:buFont typeface="Noto Sans Symbols"/>
              <a:buChar char="✓"/>
            </a:pPr>
            <a:r>
              <a:rPr lang="en-GB" b="1" i="1" kern="0" dirty="0">
                <a:solidFill>
                  <a:srgbClr val="000000"/>
                </a:solidFill>
                <a:latin typeface="Calibri"/>
                <a:ea typeface="Calibri"/>
                <a:cs typeface="Calibri"/>
                <a:sym typeface="Calibri"/>
              </a:rPr>
              <a:t>calcitonin, </a:t>
            </a:r>
            <a:r>
              <a:rPr lang="en-GB" b="1" kern="0" dirty="0">
                <a:solidFill>
                  <a:srgbClr val="000000"/>
                </a:solidFill>
                <a:latin typeface="Calibri"/>
                <a:ea typeface="Calibri"/>
                <a:cs typeface="Calibri"/>
                <a:sym typeface="Calibri"/>
              </a:rPr>
              <a:t>a hormone controlling calcium metabolism.</a:t>
            </a:r>
            <a:endParaRPr sz="1050" kern="0" dirty="0">
              <a:solidFill>
                <a:srgbClr val="000000"/>
              </a:solidFill>
              <a:latin typeface="Arial"/>
              <a:ea typeface="Arial"/>
              <a:cs typeface="Arial"/>
              <a:sym typeface="Arial"/>
            </a:endParaRPr>
          </a:p>
          <a:p>
            <a:pPr marL="42863" indent="-114300" algn="l" defTabSz="685800" rtl="0">
              <a:spcBef>
                <a:spcPts val="450"/>
              </a:spcBef>
              <a:buClr>
                <a:srgbClr val="4285F4"/>
              </a:buClr>
              <a:buSzPts val="2400"/>
              <a:buFont typeface="Noto Sans Symbols"/>
              <a:buChar char="❑"/>
            </a:pPr>
            <a:endParaRPr sz="1050" kern="0" dirty="0">
              <a:solidFill>
                <a:srgbClr val="000000"/>
              </a:solidFill>
              <a:latin typeface="Arial"/>
              <a:ea typeface="Arial"/>
              <a:cs typeface="Arial"/>
              <a:sym typeface="Arial"/>
            </a:endParaRPr>
          </a:p>
        </p:txBody>
      </p:sp>
      <p:pic>
        <p:nvPicPr>
          <p:cNvPr id="106" name="Google Shape;106;p5"/>
          <p:cNvPicPr preferRelativeResize="0"/>
          <p:nvPr/>
        </p:nvPicPr>
        <p:blipFill rotWithShape="1">
          <a:blip r:embed="rId3">
            <a:alphaModFix/>
          </a:blip>
          <a:srcRect l="8332" t="15452" r="57262" b="7200"/>
          <a:stretch/>
        </p:blipFill>
        <p:spPr>
          <a:xfrm>
            <a:off x="4932040" y="1268760"/>
            <a:ext cx="4127157" cy="5184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Venous drainage:</a:t>
            </a:r>
            <a:br>
              <a:rPr lang="en-US" dirty="0"/>
            </a:br>
            <a:endParaRPr lang="ar-EG" dirty="0"/>
          </a:p>
        </p:txBody>
      </p:sp>
      <p:sp>
        <p:nvSpPr>
          <p:cNvPr id="3" name="Content Placeholder 2"/>
          <p:cNvSpPr>
            <a:spLocks noGrp="1"/>
          </p:cNvSpPr>
          <p:nvPr>
            <p:ph sz="half" idx="1"/>
          </p:nvPr>
        </p:nvSpPr>
        <p:spPr/>
        <p:txBody>
          <a:bodyPr>
            <a:normAutofit fontScale="55000" lnSpcReduction="20000"/>
          </a:bodyPr>
          <a:lstStyle/>
          <a:p>
            <a:pPr algn="l" rtl="0"/>
            <a:r>
              <a:rPr lang="en-US" sz="3200" b="1" dirty="0"/>
              <a:t>Three pairs of veins provide venous drainage to the thyroid gland.</a:t>
            </a:r>
          </a:p>
          <a:p>
            <a:pPr algn="l" rtl="0"/>
            <a:r>
              <a:rPr lang="en-US" sz="3200" b="1" dirty="0"/>
              <a:t>1-	</a:t>
            </a:r>
            <a:r>
              <a:rPr lang="en-US" sz="3200" b="1" dirty="0">
                <a:solidFill>
                  <a:srgbClr val="FF0000"/>
                </a:solidFill>
              </a:rPr>
              <a:t>The superior thyroid vein</a:t>
            </a:r>
            <a:r>
              <a:rPr lang="en-US" sz="3200" b="1" dirty="0"/>
              <a:t>: ascends along the superior thyroid artery at the apex of the lobe and becomes a tributary of the internal jugular vein. </a:t>
            </a:r>
          </a:p>
          <a:p>
            <a:pPr algn="l" rtl="0"/>
            <a:r>
              <a:rPr lang="en-US" sz="3200" b="1" dirty="0">
                <a:solidFill>
                  <a:srgbClr val="FF0000"/>
                </a:solidFill>
              </a:rPr>
              <a:t>2-	The middle thyroid vein</a:t>
            </a:r>
            <a:r>
              <a:rPr lang="en-US" sz="3200" b="1" dirty="0"/>
              <a:t>: very short vein which arises from the middle of the lobe and ends in the internal jugular vein. </a:t>
            </a:r>
          </a:p>
          <a:p>
            <a:pPr algn="l" rtl="0"/>
            <a:r>
              <a:rPr lang="en-US" sz="3200" b="1" dirty="0"/>
              <a:t>3-	</a:t>
            </a:r>
            <a:r>
              <a:rPr lang="en-US" sz="3200" b="1" dirty="0">
                <a:solidFill>
                  <a:srgbClr val="FF0000"/>
                </a:solidFill>
              </a:rPr>
              <a:t>The inferior thyroid veins: </a:t>
            </a:r>
            <a:r>
              <a:rPr lang="en-US" sz="3200" b="1" dirty="0"/>
              <a:t>arises from the lower border of the isthmus and adjacent part of the lobes. They descend anterior to the trachea and collect into one vein which usually ends in the  left innominate vein.</a:t>
            </a:r>
          </a:p>
          <a:p>
            <a:pPr algn="l" rtl="0"/>
            <a:endParaRPr lang="en-US" sz="3200" b="1" dirty="0"/>
          </a:p>
          <a:p>
            <a:pPr algn="l" rtl="0"/>
            <a:endParaRPr lang="ar-EG" dirty="0"/>
          </a:p>
        </p:txBody>
      </p:sp>
      <p:pic>
        <p:nvPicPr>
          <p:cNvPr id="5" name="Content Placeholder 4">
            <a:extLst>
              <a:ext uri="{FF2B5EF4-FFF2-40B4-BE49-F238E27FC236}">
                <a16:creationId xmlns:a16="http://schemas.microsoft.com/office/drawing/2014/main" id="{7A304C7D-AA86-4674-B227-AB526C75773A}"/>
              </a:ext>
            </a:extLst>
          </p:cNvPr>
          <p:cNvPicPr>
            <a:picLocks noGrp="1" noChangeAspect="1"/>
          </p:cNvPicPr>
          <p:nvPr>
            <p:ph sz="half" idx="2"/>
          </p:nvPr>
        </p:nvPicPr>
        <p:blipFill>
          <a:blip r:embed="rId2"/>
          <a:stretch>
            <a:fillRect/>
          </a:stretch>
        </p:blipFill>
        <p:spPr>
          <a:xfrm>
            <a:off x="4648200" y="1138471"/>
            <a:ext cx="4038600" cy="5314865"/>
          </a:xfrm>
          <a:prstGeom prst="rect">
            <a:avLst/>
          </a:prstGeom>
        </p:spPr>
      </p:pic>
    </p:spTree>
    <p:extLst>
      <p:ext uri="{BB962C8B-B14F-4D97-AF65-F5344CB8AC3E}">
        <p14:creationId xmlns:p14="http://schemas.microsoft.com/office/powerpoint/2010/main" val="218697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9"/>
          <p:cNvSpPr txBox="1"/>
          <p:nvPr/>
        </p:nvSpPr>
        <p:spPr>
          <a:xfrm>
            <a:off x="8" y="857249"/>
            <a:ext cx="3846375" cy="4847451"/>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000"/>
            </a:pPr>
            <a:r>
              <a:rPr lang="en-GB" sz="1725" b="1" kern="0">
                <a:solidFill>
                  <a:srgbClr val="92D050"/>
                </a:solidFill>
                <a:highlight>
                  <a:srgbClr val="FFFFFF"/>
                </a:highlight>
                <a:latin typeface="Calibri"/>
                <a:ea typeface="Calibri"/>
                <a:cs typeface="Calibri"/>
                <a:sym typeface="Calibri"/>
              </a:rPr>
              <a:t>Lymphatic Drainage of Thyroid Gland. </a:t>
            </a:r>
            <a:endParaRPr sz="1725" kern="0">
              <a:solidFill>
                <a:srgbClr val="000000"/>
              </a:solidFill>
              <a:highlight>
                <a:srgbClr val="FFFFFF"/>
              </a:highlight>
              <a:latin typeface="Calibri"/>
              <a:ea typeface="Calibri"/>
              <a:cs typeface="Calibri"/>
              <a:sym typeface="Calibri"/>
            </a:endParaRPr>
          </a:p>
          <a:p>
            <a:pPr marL="214313" indent="-228600" algn="l" defTabSz="685800" rtl="0">
              <a:buClr>
                <a:srgbClr val="000000"/>
              </a:buClr>
              <a:buSzPts val="2300"/>
              <a:buFont typeface="Noto Sans Symbols"/>
              <a:buChar char="❑"/>
            </a:pPr>
            <a:r>
              <a:rPr lang="en-GB" sz="1725" kern="0">
                <a:solidFill>
                  <a:srgbClr val="000000"/>
                </a:solidFill>
                <a:highlight>
                  <a:srgbClr val="FFFFFF"/>
                </a:highlight>
                <a:latin typeface="Calibri"/>
                <a:ea typeface="Calibri"/>
                <a:cs typeface="Calibri"/>
                <a:sym typeface="Calibri"/>
              </a:rPr>
              <a:t>initially to prelaryngeal, pretracheal, and paratracheal</a:t>
            </a:r>
            <a:endParaRPr sz="1725" kern="0">
              <a:solidFill>
                <a:srgbClr val="000000"/>
              </a:solidFill>
              <a:highlight>
                <a:srgbClr val="FFFFFF"/>
              </a:highlight>
              <a:latin typeface="Arial"/>
              <a:ea typeface="Arial"/>
              <a:cs typeface="Arial"/>
              <a:sym typeface="Arial"/>
            </a:endParaRPr>
          </a:p>
          <a:p>
            <a:pPr algn="l" defTabSz="685800" rtl="0">
              <a:buClr>
                <a:srgbClr val="000000"/>
              </a:buClr>
              <a:buSzPts val="2000"/>
            </a:pPr>
            <a:r>
              <a:rPr lang="en-GB" sz="1725" kern="0">
                <a:solidFill>
                  <a:srgbClr val="000000"/>
                </a:solidFill>
                <a:highlight>
                  <a:srgbClr val="FFFFFF"/>
                </a:highlight>
                <a:latin typeface="Calibri"/>
                <a:ea typeface="Calibri"/>
                <a:cs typeface="Calibri"/>
                <a:sym typeface="Calibri"/>
              </a:rPr>
              <a:t>lymph nodes. </a:t>
            </a:r>
            <a:endParaRPr sz="1725" kern="0">
              <a:solidFill>
                <a:srgbClr val="000000"/>
              </a:solidFill>
              <a:highlight>
                <a:srgbClr val="FFFFFF"/>
              </a:highlight>
              <a:latin typeface="Arial"/>
              <a:ea typeface="Arial"/>
              <a:cs typeface="Arial"/>
              <a:sym typeface="Arial"/>
            </a:endParaRPr>
          </a:p>
          <a:p>
            <a:pPr marL="214313" indent="-228600" algn="l" defTabSz="685800" rtl="0">
              <a:buClr>
                <a:srgbClr val="000000"/>
              </a:buClr>
              <a:buSzPts val="2300"/>
              <a:buFont typeface="Noto Sans Symbols"/>
              <a:buChar char="❑"/>
            </a:pPr>
            <a:r>
              <a:rPr lang="en-GB" sz="1725" kern="0">
                <a:solidFill>
                  <a:srgbClr val="000000"/>
                </a:solidFill>
                <a:highlight>
                  <a:srgbClr val="FFFFFF"/>
                </a:highlight>
                <a:latin typeface="Calibri"/>
                <a:ea typeface="Calibri"/>
                <a:cs typeface="Calibri"/>
                <a:sym typeface="Calibri"/>
              </a:rPr>
              <a:t>The </a:t>
            </a:r>
            <a:r>
              <a:rPr lang="en-GB" sz="1725" b="1" kern="0">
                <a:solidFill>
                  <a:srgbClr val="000000"/>
                </a:solidFill>
                <a:highlight>
                  <a:srgbClr val="FFFFFF"/>
                </a:highlight>
                <a:latin typeface="Calibri"/>
                <a:ea typeface="Calibri"/>
                <a:cs typeface="Calibri"/>
                <a:sym typeface="Calibri"/>
              </a:rPr>
              <a:t>prelaryngeal </a:t>
            </a:r>
            <a:r>
              <a:rPr lang="en-GB" sz="1725" kern="0">
                <a:solidFill>
                  <a:srgbClr val="000000"/>
                </a:solidFill>
                <a:highlight>
                  <a:srgbClr val="FFFFFF"/>
                </a:highlight>
                <a:latin typeface="Calibri"/>
                <a:ea typeface="Calibri"/>
                <a:cs typeface="Calibri"/>
                <a:sym typeface="Calibri"/>
              </a:rPr>
              <a:t>nodes drain in turn to the</a:t>
            </a:r>
            <a:endParaRPr sz="1725" kern="0">
              <a:solidFill>
                <a:srgbClr val="000000"/>
              </a:solidFill>
              <a:highlight>
                <a:srgbClr val="FFFFFF"/>
              </a:highlight>
              <a:latin typeface="Arial"/>
              <a:ea typeface="Arial"/>
              <a:cs typeface="Arial"/>
              <a:sym typeface="Arial"/>
            </a:endParaRPr>
          </a:p>
          <a:p>
            <a:pPr algn="l" defTabSz="685800" rtl="0">
              <a:buClr>
                <a:srgbClr val="000000"/>
              </a:buClr>
              <a:buSzPts val="2000"/>
            </a:pPr>
            <a:r>
              <a:rPr lang="en-GB" sz="1725" kern="0">
                <a:solidFill>
                  <a:srgbClr val="000000"/>
                </a:solidFill>
                <a:highlight>
                  <a:srgbClr val="FFFFFF"/>
                </a:highlight>
                <a:latin typeface="Calibri"/>
                <a:ea typeface="Calibri"/>
                <a:cs typeface="Calibri"/>
                <a:sym typeface="Calibri"/>
              </a:rPr>
              <a:t>superior deep cervical lymph nodes</a:t>
            </a:r>
            <a:endParaRPr sz="1725" kern="0">
              <a:solidFill>
                <a:srgbClr val="000000"/>
              </a:solidFill>
              <a:highlight>
                <a:srgbClr val="FFFFFF"/>
              </a:highlight>
              <a:latin typeface="Arial"/>
              <a:ea typeface="Arial"/>
              <a:cs typeface="Arial"/>
              <a:sym typeface="Arial"/>
            </a:endParaRPr>
          </a:p>
          <a:p>
            <a:pPr marL="214313" indent="-228600" algn="l" defTabSz="685800" rtl="0">
              <a:buClr>
                <a:srgbClr val="000000"/>
              </a:buClr>
              <a:buSzPts val="2300"/>
              <a:buFont typeface="Noto Sans Symbols"/>
              <a:buChar char="❑"/>
            </a:pPr>
            <a:r>
              <a:rPr lang="en-GB" sz="1725" kern="0">
                <a:solidFill>
                  <a:srgbClr val="000000"/>
                </a:solidFill>
                <a:highlight>
                  <a:srgbClr val="FFFFFF"/>
                </a:highlight>
                <a:latin typeface="Calibri"/>
                <a:ea typeface="Calibri"/>
                <a:cs typeface="Calibri"/>
                <a:sym typeface="Calibri"/>
              </a:rPr>
              <a:t>the </a:t>
            </a:r>
            <a:r>
              <a:rPr lang="en-GB" sz="1725" b="1" kern="0">
                <a:solidFill>
                  <a:srgbClr val="000000"/>
                </a:solidFill>
                <a:highlight>
                  <a:srgbClr val="FFFFFF"/>
                </a:highlight>
                <a:latin typeface="Calibri"/>
                <a:ea typeface="Calibri"/>
                <a:cs typeface="Calibri"/>
                <a:sym typeface="Calibri"/>
              </a:rPr>
              <a:t>pretracheal</a:t>
            </a:r>
            <a:r>
              <a:rPr lang="en-GB" sz="1725" kern="0">
                <a:solidFill>
                  <a:srgbClr val="000000"/>
                </a:solidFill>
                <a:highlight>
                  <a:srgbClr val="FFFFFF"/>
                </a:highlight>
                <a:latin typeface="Calibri"/>
                <a:ea typeface="Calibri"/>
                <a:cs typeface="Calibri"/>
                <a:sym typeface="Calibri"/>
              </a:rPr>
              <a:t> and </a:t>
            </a:r>
            <a:r>
              <a:rPr lang="en-GB" sz="1725" b="1" kern="0">
                <a:solidFill>
                  <a:srgbClr val="000000"/>
                </a:solidFill>
                <a:highlight>
                  <a:srgbClr val="FFFFFF"/>
                </a:highlight>
                <a:latin typeface="Calibri"/>
                <a:ea typeface="Calibri"/>
                <a:cs typeface="Calibri"/>
                <a:sym typeface="Calibri"/>
              </a:rPr>
              <a:t>paratracheal</a:t>
            </a:r>
            <a:r>
              <a:rPr lang="en-GB" sz="1725" kern="0">
                <a:solidFill>
                  <a:srgbClr val="000000"/>
                </a:solidFill>
                <a:highlight>
                  <a:srgbClr val="FFFFFF"/>
                </a:highlight>
                <a:latin typeface="Calibri"/>
                <a:ea typeface="Calibri"/>
                <a:cs typeface="Calibri"/>
                <a:sym typeface="Calibri"/>
              </a:rPr>
              <a:t> lymph nodes drain to the inferior deep cervical nodes . </a:t>
            </a:r>
            <a:endParaRPr sz="1725" kern="0">
              <a:solidFill>
                <a:srgbClr val="000000"/>
              </a:solidFill>
              <a:highlight>
                <a:srgbClr val="FFFFFF"/>
              </a:highlight>
              <a:latin typeface="Arial"/>
              <a:ea typeface="Arial"/>
              <a:cs typeface="Arial"/>
              <a:sym typeface="Arial"/>
            </a:endParaRPr>
          </a:p>
          <a:p>
            <a:pPr marL="214313" indent="-228600" algn="l" defTabSz="685800" rtl="0">
              <a:buClr>
                <a:srgbClr val="000000"/>
              </a:buClr>
              <a:buSzPts val="2300"/>
              <a:buFont typeface="Noto Sans Symbols"/>
              <a:buChar char="❑"/>
            </a:pPr>
            <a:r>
              <a:rPr lang="en-GB" sz="1725" kern="0">
                <a:solidFill>
                  <a:srgbClr val="000000"/>
                </a:solidFill>
                <a:highlight>
                  <a:srgbClr val="FFFFFF"/>
                </a:highlight>
                <a:latin typeface="Calibri"/>
                <a:ea typeface="Calibri"/>
                <a:cs typeface="Calibri"/>
                <a:sym typeface="Calibri"/>
              </a:rPr>
              <a:t>Laterally, lymphatic vessels located along</a:t>
            </a:r>
            <a:endParaRPr sz="1725" kern="0">
              <a:solidFill>
                <a:srgbClr val="000000"/>
              </a:solidFill>
              <a:highlight>
                <a:srgbClr val="FFFFFF"/>
              </a:highlight>
              <a:latin typeface="Arial"/>
              <a:ea typeface="Arial"/>
              <a:cs typeface="Arial"/>
              <a:sym typeface="Arial"/>
            </a:endParaRPr>
          </a:p>
          <a:p>
            <a:pPr algn="l" defTabSz="685800" rtl="0">
              <a:buClr>
                <a:srgbClr val="000000"/>
              </a:buClr>
              <a:buSzPts val="2000"/>
            </a:pPr>
            <a:r>
              <a:rPr lang="en-GB" sz="1725" kern="0">
                <a:solidFill>
                  <a:srgbClr val="000000"/>
                </a:solidFill>
                <a:highlight>
                  <a:srgbClr val="FFFFFF"/>
                </a:highlight>
                <a:latin typeface="Calibri"/>
                <a:ea typeface="Calibri"/>
                <a:cs typeface="Calibri"/>
                <a:sym typeface="Calibri"/>
              </a:rPr>
              <a:t>the superior thyroid veins pass directly to the inferior deep cervical lymph nodes. </a:t>
            </a:r>
            <a:endParaRPr sz="1725" kern="0">
              <a:solidFill>
                <a:srgbClr val="000000"/>
              </a:solidFill>
              <a:highlight>
                <a:srgbClr val="FFFFFF"/>
              </a:highlight>
              <a:latin typeface="Arial"/>
              <a:ea typeface="Arial"/>
              <a:cs typeface="Arial"/>
              <a:sym typeface="Arial"/>
            </a:endParaRPr>
          </a:p>
          <a:p>
            <a:pPr marL="214313" indent="-228600" algn="l" defTabSz="685800" rtl="0">
              <a:buClr>
                <a:srgbClr val="000000"/>
              </a:buClr>
              <a:buSzPts val="2300"/>
              <a:buFont typeface="Noto Sans Symbols"/>
              <a:buChar char="❑"/>
            </a:pPr>
            <a:r>
              <a:rPr lang="en-GB" sz="1725" kern="0">
                <a:solidFill>
                  <a:srgbClr val="000000"/>
                </a:solidFill>
                <a:highlight>
                  <a:srgbClr val="FFFFFF"/>
                </a:highlight>
                <a:latin typeface="Calibri"/>
                <a:ea typeface="Calibri"/>
                <a:cs typeface="Calibri"/>
                <a:sym typeface="Calibri"/>
              </a:rPr>
              <a:t>Some lymphatic vessels may drain into the</a:t>
            </a:r>
            <a:endParaRPr sz="1725" kern="0">
              <a:solidFill>
                <a:srgbClr val="000000"/>
              </a:solidFill>
              <a:highlight>
                <a:srgbClr val="FFFFFF"/>
              </a:highlight>
              <a:latin typeface="Arial"/>
              <a:ea typeface="Arial"/>
              <a:cs typeface="Arial"/>
              <a:sym typeface="Arial"/>
            </a:endParaRPr>
          </a:p>
          <a:p>
            <a:pPr algn="l" defTabSz="685800" rtl="0">
              <a:buClr>
                <a:srgbClr val="000000"/>
              </a:buClr>
              <a:buSzPts val="2000"/>
            </a:pPr>
            <a:r>
              <a:rPr lang="en-GB" sz="1725" kern="0">
                <a:solidFill>
                  <a:srgbClr val="000000"/>
                </a:solidFill>
                <a:highlight>
                  <a:srgbClr val="FFFFFF"/>
                </a:highlight>
                <a:latin typeface="Calibri"/>
                <a:ea typeface="Calibri"/>
                <a:cs typeface="Calibri"/>
                <a:sym typeface="Calibri"/>
              </a:rPr>
              <a:t>brachiocephalic lymph nodes or the thoracic duct.</a:t>
            </a:r>
            <a:endParaRPr sz="1725" kern="0">
              <a:solidFill>
                <a:srgbClr val="000000"/>
              </a:solidFill>
              <a:highlight>
                <a:srgbClr val="FFFFFF"/>
              </a:highlight>
              <a:latin typeface="Arial"/>
              <a:ea typeface="Arial"/>
              <a:cs typeface="Arial"/>
              <a:sym typeface="Arial"/>
            </a:endParaRPr>
          </a:p>
        </p:txBody>
      </p:sp>
      <p:pic>
        <p:nvPicPr>
          <p:cNvPr id="210" name="Google Shape;210;p19"/>
          <p:cNvPicPr preferRelativeResize="0"/>
          <p:nvPr/>
        </p:nvPicPr>
        <p:blipFill rotWithShape="1">
          <a:blip r:embed="rId3">
            <a:alphaModFix/>
          </a:blip>
          <a:srcRect/>
          <a:stretch/>
        </p:blipFill>
        <p:spPr>
          <a:xfrm>
            <a:off x="4106513" y="1212769"/>
            <a:ext cx="4763813" cy="4527468"/>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Parathyroid glands</a:t>
            </a:r>
            <a:endParaRPr lang="ar-EG" dirty="0"/>
          </a:p>
        </p:txBody>
      </p:sp>
      <p:sp>
        <p:nvSpPr>
          <p:cNvPr id="3" name="Content Placeholder 2"/>
          <p:cNvSpPr>
            <a:spLocks noGrp="1"/>
          </p:cNvSpPr>
          <p:nvPr>
            <p:ph sz="half" idx="1"/>
          </p:nvPr>
        </p:nvSpPr>
        <p:spPr>
          <a:xfrm>
            <a:off x="533400" y="1600200"/>
            <a:ext cx="4038600" cy="5141168"/>
          </a:xfrm>
        </p:spPr>
        <p:txBody>
          <a:bodyPr>
            <a:normAutofit fontScale="70000" lnSpcReduction="20000"/>
          </a:bodyPr>
          <a:lstStyle/>
          <a:p>
            <a:pPr algn="l" rtl="0"/>
            <a:r>
              <a:rPr lang="en-US" b="1" dirty="0">
                <a:solidFill>
                  <a:srgbClr val="FF0000"/>
                </a:solidFill>
              </a:rPr>
              <a:t>Position:</a:t>
            </a:r>
          </a:p>
          <a:p>
            <a:pPr algn="l" rtl="0"/>
            <a:r>
              <a:rPr lang="en-US" b="1" dirty="0"/>
              <a:t>They are four small, oval, yellowish- brown bodies which usually lie between the posterior lobar borders of the thyroid gland and its capsule; there are two glands on each side, superior and inferior one.</a:t>
            </a:r>
          </a:p>
          <a:p>
            <a:pPr algn="l" rtl="0"/>
            <a:r>
              <a:rPr lang="en-US" b="1" dirty="0"/>
              <a:t>The upper parathyroid glands are usually found adjacent to the posterior surface of the middle part of the thyroid lobe.</a:t>
            </a:r>
          </a:p>
          <a:p>
            <a:pPr algn="l" rtl="0"/>
            <a:r>
              <a:rPr lang="en-US" b="1" dirty="0"/>
              <a:t>The lower parathyroid glands are found on the lateral or posterior surface of the lower part of the thyroid lobe (their position is variable).</a:t>
            </a:r>
          </a:p>
          <a:p>
            <a:pPr algn="l" rtl="0"/>
            <a:endParaRPr lang="ar-EG" dirty="0"/>
          </a:p>
        </p:txBody>
      </p:sp>
      <p:pic>
        <p:nvPicPr>
          <p:cNvPr id="5" name="Content Placeholder 4">
            <a:extLst>
              <a:ext uri="{FF2B5EF4-FFF2-40B4-BE49-F238E27FC236}">
                <a16:creationId xmlns:a16="http://schemas.microsoft.com/office/drawing/2014/main" id="{F4D96A11-2E37-4934-9356-E36A433CF6A3}"/>
              </a:ext>
            </a:extLst>
          </p:cNvPr>
          <p:cNvPicPr>
            <a:picLocks noGrp="1" noChangeAspect="1"/>
          </p:cNvPicPr>
          <p:nvPr>
            <p:ph sz="half" idx="2"/>
          </p:nvPr>
        </p:nvPicPr>
        <p:blipFill>
          <a:blip r:embed="rId2"/>
          <a:stretch>
            <a:fillRect/>
          </a:stretch>
        </p:blipFill>
        <p:spPr>
          <a:xfrm>
            <a:off x="4648199" y="1600200"/>
            <a:ext cx="4495801" cy="4349080"/>
          </a:xfrm>
          <a:prstGeom prst="rect">
            <a:avLst/>
          </a:prstGeom>
        </p:spPr>
      </p:pic>
    </p:spTree>
    <p:extLst>
      <p:ext uri="{BB962C8B-B14F-4D97-AF65-F5344CB8AC3E}">
        <p14:creationId xmlns:p14="http://schemas.microsoft.com/office/powerpoint/2010/main" val="646972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normAutofit fontScale="85000" lnSpcReduction="10000"/>
          </a:bodyPr>
          <a:lstStyle/>
          <a:p>
            <a:pPr algn="l" rtl="0"/>
            <a:r>
              <a:rPr lang="en-US" b="1" dirty="0">
                <a:solidFill>
                  <a:srgbClr val="FF0000"/>
                </a:solidFill>
              </a:rPr>
              <a:t>Arterial supply</a:t>
            </a:r>
            <a:r>
              <a:rPr lang="en-US" b="1" dirty="0"/>
              <a:t>: </a:t>
            </a:r>
            <a:r>
              <a:rPr lang="en-US" dirty="0"/>
              <a:t>inferior thyroid artery</a:t>
            </a:r>
          </a:p>
          <a:p>
            <a:pPr algn="l" rtl="0"/>
            <a:r>
              <a:rPr lang="en-US" b="1" dirty="0">
                <a:solidFill>
                  <a:srgbClr val="FF0000"/>
                </a:solidFill>
              </a:rPr>
              <a:t>Nerve supply: </a:t>
            </a:r>
            <a:r>
              <a:rPr lang="en-US" dirty="0"/>
              <a:t>Sympathetic fibers are distributed from the superior and middle cervical ganglia of the sympathetic trunk they are only vasomotor fibers.</a:t>
            </a:r>
          </a:p>
          <a:p>
            <a:pPr algn="l" rtl="0"/>
            <a:r>
              <a:rPr lang="en-US" dirty="0">
                <a:solidFill>
                  <a:srgbClr val="FF0000"/>
                </a:solidFill>
              </a:rPr>
              <a:t>Lymphatic vessels </a:t>
            </a:r>
            <a:r>
              <a:rPr lang="en-US" dirty="0"/>
              <a:t>from the parathyroid glands drain with those from the thyroid gland into deep cervical lymph nodes and paratracheal lymph nodes </a:t>
            </a:r>
          </a:p>
          <a:p>
            <a:pPr algn="l" rtl="0"/>
            <a:endParaRPr lang="en-US" dirty="0"/>
          </a:p>
          <a:p>
            <a:pPr algn="l" rtl="0"/>
            <a:r>
              <a:rPr lang="en-US" dirty="0"/>
              <a:t>These fibers are not secretory to the gland because the parathyroid activity is controlled by the level of the blood calcium. </a:t>
            </a:r>
          </a:p>
          <a:p>
            <a:pPr algn="l" rtl="0"/>
            <a:endParaRPr lang="ar-EG" dirty="0"/>
          </a:p>
        </p:txBody>
      </p:sp>
    </p:spTree>
    <p:extLst>
      <p:ext uri="{BB962C8B-B14F-4D97-AF65-F5344CB8AC3E}">
        <p14:creationId xmlns:p14="http://schemas.microsoft.com/office/powerpoint/2010/main" val="128174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grpSp>
        <p:nvGrpSpPr>
          <p:cNvPr id="111" name="Google Shape;111;p6"/>
          <p:cNvGrpSpPr/>
          <p:nvPr/>
        </p:nvGrpSpPr>
        <p:grpSpPr>
          <a:xfrm>
            <a:off x="3605417" y="1247954"/>
            <a:ext cx="5252850" cy="4989357"/>
            <a:chOff x="0" y="63740"/>
            <a:chExt cx="7003800" cy="5716125"/>
          </a:xfrm>
        </p:grpSpPr>
        <p:sp>
          <p:nvSpPr>
            <p:cNvPr id="112" name="Google Shape;112;p6"/>
            <p:cNvSpPr/>
            <p:nvPr/>
          </p:nvSpPr>
          <p:spPr>
            <a:xfrm>
              <a:off x="0" y="432740"/>
              <a:ext cx="7003800" cy="2165700"/>
            </a:xfrm>
            <a:prstGeom prst="rect">
              <a:avLst/>
            </a:prstGeom>
            <a:solidFill>
              <a:srgbClr val="FFFFFF"/>
            </a:solidFill>
            <a:ln w="12700" cap="flat" cmpd="sng">
              <a:solidFill>
                <a:schemeClr val="dk2"/>
              </a:solidFill>
              <a:prstDash val="solid"/>
              <a:miter lim="800000"/>
              <a:headEnd type="none" w="sm" len="sm"/>
              <a:tailEnd type="none" w="sm" len="sm"/>
            </a:ln>
          </p:spPr>
          <p:txBody>
            <a:bodyPr spcFirstLastPara="1" wrap="square" lIns="68569" tIns="68569" rIns="68569" bIns="68569" anchor="ctr" anchorCtr="0">
              <a:noAutofit/>
            </a:bodyPr>
            <a:lstStyle/>
            <a:p>
              <a:pPr algn="l" defTabSz="685800" rtl="0">
                <a:buClr>
                  <a:srgbClr val="000000"/>
                </a:buClr>
                <a:buSzPts val="1400"/>
              </a:pPr>
              <a:endParaRPr sz="1050" kern="0">
                <a:solidFill>
                  <a:srgbClr val="434343"/>
                </a:solidFill>
                <a:latin typeface="Arial"/>
                <a:ea typeface="Arial"/>
                <a:cs typeface="Arial"/>
                <a:sym typeface="Arial"/>
              </a:endParaRPr>
            </a:p>
          </p:txBody>
        </p:sp>
        <p:sp>
          <p:nvSpPr>
            <p:cNvPr id="113" name="Google Shape;113;p6"/>
            <p:cNvSpPr txBox="1"/>
            <p:nvPr/>
          </p:nvSpPr>
          <p:spPr>
            <a:xfrm>
              <a:off x="0" y="432740"/>
              <a:ext cx="7003800" cy="2165700"/>
            </a:xfrm>
            <a:prstGeom prst="rect">
              <a:avLst/>
            </a:prstGeom>
            <a:solidFill>
              <a:srgbClr val="FFFFFF"/>
            </a:solidFill>
            <a:ln>
              <a:noFill/>
            </a:ln>
          </p:spPr>
          <p:txBody>
            <a:bodyPr spcFirstLastPara="1" wrap="square" lIns="407663" tIns="390525" rIns="407663" bIns="133350" anchor="t" anchorCtr="0">
              <a:noAutofit/>
            </a:bodyPr>
            <a:lstStyle/>
            <a:p>
              <a:pPr marL="171450" lvl="1" indent="-171450" algn="l" defTabSz="685800" rtl="0">
                <a:lnSpc>
                  <a:spcPct val="90000"/>
                </a:lnSpc>
                <a:buClr>
                  <a:srgbClr val="434343"/>
                </a:buClr>
                <a:buSzPts val="2500"/>
                <a:buFont typeface="Calibri"/>
                <a:buChar char="•"/>
              </a:pPr>
              <a:r>
                <a:rPr lang="en-GB" sz="1875" kern="0">
                  <a:solidFill>
                    <a:srgbClr val="434343"/>
                  </a:solidFill>
                  <a:latin typeface="Calibri"/>
                  <a:ea typeface="Calibri"/>
                  <a:cs typeface="Calibri"/>
                  <a:sym typeface="Calibri"/>
                </a:rPr>
                <a:t>The </a:t>
              </a:r>
              <a:r>
                <a:rPr lang="en-GB" sz="1875" b="1" kern="0">
                  <a:solidFill>
                    <a:srgbClr val="434343"/>
                  </a:solidFill>
                  <a:latin typeface="Calibri"/>
                  <a:ea typeface="Calibri"/>
                  <a:cs typeface="Calibri"/>
                  <a:sym typeface="Calibri"/>
                </a:rPr>
                <a:t>thyroid gland </a:t>
              </a:r>
              <a:r>
                <a:rPr lang="en-GB" sz="1875" kern="0">
                  <a:solidFill>
                    <a:srgbClr val="434343"/>
                  </a:solidFill>
                  <a:latin typeface="Calibri"/>
                  <a:ea typeface="Calibri"/>
                  <a:cs typeface="Calibri"/>
                  <a:sym typeface="Calibri"/>
                </a:rPr>
                <a:t>lies deep to the sternothyroid and sternohyoid muscles</a:t>
              </a:r>
              <a:endParaRPr sz="1875" kern="0">
                <a:solidFill>
                  <a:srgbClr val="434343"/>
                </a:solidFill>
                <a:latin typeface="Calibri"/>
                <a:ea typeface="Calibri"/>
                <a:cs typeface="Calibri"/>
                <a:sym typeface="Calibri"/>
              </a:endParaRPr>
            </a:p>
            <a:p>
              <a:pPr marL="171450" lvl="1" indent="-171450" algn="l" defTabSz="685800" rtl="0">
                <a:lnSpc>
                  <a:spcPct val="90000"/>
                </a:lnSpc>
                <a:spcBef>
                  <a:spcPts val="281"/>
                </a:spcBef>
                <a:buClr>
                  <a:srgbClr val="434343"/>
                </a:buClr>
                <a:buSzPts val="2500"/>
                <a:buFont typeface="Calibri"/>
                <a:buChar char="•"/>
              </a:pPr>
              <a:r>
                <a:rPr lang="en-GB" sz="1875" kern="0">
                  <a:solidFill>
                    <a:srgbClr val="434343"/>
                  </a:solidFill>
                  <a:latin typeface="Calibri"/>
                  <a:ea typeface="Calibri"/>
                  <a:cs typeface="Calibri"/>
                  <a:sym typeface="Calibri"/>
                </a:rPr>
                <a:t>located anteriorly in the neck at the level of the C5-T1 VERTEBRAE</a:t>
              </a:r>
              <a:endParaRPr sz="1875" kern="0">
                <a:solidFill>
                  <a:srgbClr val="434343"/>
                </a:solidFill>
                <a:latin typeface="Calibri"/>
                <a:ea typeface="Calibri"/>
                <a:cs typeface="Calibri"/>
                <a:sym typeface="Calibri"/>
              </a:endParaRPr>
            </a:p>
          </p:txBody>
        </p:sp>
        <p:sp>
          <p:nvSpPr>
            <p:cNvPr id="114" name="Google Shape;114;p6"/>
            <p:cNvSpPr/>
            <p:nvPr/>
          </p:nvSpPr>
          <p:spPr>
            <a:xfrm>
              <a:off x="350188" y="63740"/>
              <a:ext cx="4902600" cy="738000"/>
            </a:xfrm>
            <a:prstGeom prst="roundRect">
              <a:avLst>
                <a:gd name="adj" fmla="val 16667"/>
              </a:avLst>
            </a:prstGeom>
            <a:solidFill>
              <a:srgbClr val="FFFFFF"/>
            </a:solidFill>
            <a:ln w="12700" cap="flat" cmpd="sng">
              <a:solidFill>
                <a:schemeClr val="lt2"/>
              </a:solidFill>
              <a:prstDash val="solid"/>
              <a:miter lim="800000"/>
              <a:headEnd type="none" w="sm" len="sm"/>
              <a:tailEnd type="none" w="sm" len="sm"/>
            </a:ln>
          </p:spPr>
          <p:txBody>
            <a:bodyPr spcFirstLastPara="1" wrap="square" lIns="68569" tIns="68569" rIns="68569" bIns="68569" anchor="ctr" anchorCtr="0">
              <a:noAutofit/>
            </a:bodyPr>
            <a:lstStyle/>
            <a:p>
              <a:pPr algn="l" defTabSz="685800" rtl="0">
                <a:buClr>
                  <a:srgbClr val="000000"/>
                </a:buClr>
                <a:buSzPts val="1400"/>
              </a:pPr>
              <a:endParaRPr sz="1050" kern="0">
                <a:solidFill>
                  <a:srgbClr val="434343"/>
                </a:solidFill>
                <a:latin typeface="Arial"/>
                <a:ea typeface="Arial"/>
                <a:cs typeface="Arial"/>
                <a:sym typeface="Arial"/>
              </a:endParaRPr>
            </a:p>
          </p:txBody>
        </p:sp>
        <p:sp>
          <p:nvSpPr>
            <p:cNvPr id="115" name="Google Shape;115;p6"/>
            <p:cNvSpPr txBox="1"/>
            <p:nvPr/>
          </p:nvSpPr>
          <p:spPr>
            <a:xfrm>
              <a:off x="386214" y="99766"/>
              <a:ext cx="4830600" cy="666000"/>
            </a:xfrm>
            <a:prstGeom prst="rect">
              <a:avLst/>
            </a:prstGeom>
            <a:solidFill>
              <a:srgbClr val="FFFFFF"/>
            </a:solidFill>
            <a:ln>
              <a:noFill/>
            </a:ln>
          </p:spPr>
          <p:txBody>
            <a:bodyPr spcFirstLastPara="1" wrap="square" lIns="138975" tIns="0" rIns="138975" bIns="0" anchor="ctr" anchorCtr="0">
              <a:noAutofit/>
            </a:bodyPr>
            <a:lstStyle/>
            <a:p>
              <a:pPr algn="l" defTabSz="685800" rtl="0">
                <a:lnSpc>
                  <a:spcPct val="90000"/>
                </a:lnSpc>
                <a:buClr>
                  <a:srgbClr val="FFFFFF"/>
                </a:buClr>
                <a:buSzPts val="2500"/>
              </a:pPr>
              <a:r>
                <a:rPr lang="en-GB" sz="1875" b="1" kern="0" dirty="0">
                  <a:solidFill>
                    <a:srgbClr val="FF0000"/>
                  </a:solidFill>
                  <a:latin typeface="Calibri"/>
                  <a:ea typeface="Calibri"/>
                  <a:cs typeface="Calibri"/>
                  <a:sym typeface="Calibri"/>
                </a:rPr>
                <a:t> SITE</a:t>
              </a:r>
              <a:endParaRPr sz="1875" kern="0" dirty="0">
                <a:solidFill>
                  <a:srgbClr val="FF0000"/>
                </a:solidFill>
                <a:latin typeface="Calibri"/>
                <a:ea typeface="Calibri"/>
                <a:cs typeface="Calibri"/>
                <a:sym typeface="Calibri"/>
              </a:endParaRPr>
            </a:p>
          </p:txBody>
        </p:sp>
        <p:sp>
          <p:nvSpPr>
            <p:cNvPr id="116" name="Google Shape;116;p6"/>
            <p:cNvSpPr/>
            <p:nvPr/>
          </p:nvSpPr>
          <p:spPr>
            <a:xfrm>
              <a:off x="0" y="3102365"/>
              <a:ext cx="7003800" cy="2677500"/>
            </a:xfrm>
            <a:prstGeom prst="rect">
              <a:avLst/>
            </a:prstGeom>
            <a:solidFill>
              <a:srgbClr val="FFFFFF"/>
            </a:solidFill>
            <a:ln w="12700" cap="flat" cmpd="sng">
              <a:solidFill>
                <a:schemeClr val="dk2"/>
              </a:solidFill>
              <a:prstDash val="solid"/>
              <a:miter lim="800000"/>
              <a:headEnd type="none" w="sm" len="sm"/>
              <a:tailEnd type="none" w="sm" len="sm"/>
            </a:ln>
          </p:spPr>
          <p:txBody>
            <a:bodyPr spcFirstLastPara="1" wrap="square" lIns="68569" tIns="68569" rIns="68569" bIns="68569" anchor="ctr" anchorCtr="0">
              <a:noAutofit/>
            </a:bodyPr>
            <a:lstStyle/>
            <a:p>
              <a:pPr algn="l" defTabSz="685800" rtl="0">
                <a:buClr>
                  <a:srgbClr val="000000"/>
                </a:buClr>
                <a:buSzPts val="1400"/>
              </a:pPr>
              <a:endParaRPr sz="1050" kern="0">
                <a:solidFill>
                  <a:srgbClr val="434343"/>
                </a:solidFill>
                <a:latin typeface="Arial"/>
                <a:ea typeface="Arial"/>
                <a:cs typeface="Arial"/>
                <a:sym typeface="Arial"/>
              </a:endParaRPr>
            </a:p>
          </p:txBody>
        </p:sp>
        <p:sp>
          <p:nvSpPr>
            <p:cNvPr id="117" name="Google Shape;117;p6"/>
            <p:cNvSpPr txBox="1"/>
            <p:nvPr/>
          </p:nvSpPr>
          <p:spPr>
            <a:xfrm>
              <a:off x="0" y="3102365"/>
              <a:ext cx="7003800" cy="2677500"/>
            </a:xfrm>
            <a:prstGeom prst="rect">
              <a:avLst/>
            </a:prstGeom>
            <a:solidFill>
              <a:srgbClr val="FFFFFF"/>
            </a:solidFill>
            <a:ln>
              <a:noFill/>
            </a:ln>
          </p:spPr>
          <p:txBody>
            <a:bodyPr spcFirstLastPara="1" wrap="square" lIns="407663" tIns="390525" rIns="407663" bIns="133350" anchor="t" anchorCtr="0">
              <a:noAutofit/>
            </a:bodyPr>
            <a:lstStyle/>
            <a:p>
              <a:pPr marL="171450" lvl="1" indent="-171450" algn="l" defTabSz="685800" rtl="0">
                <a:lnSpc>
                  <a:spcPct val="90000"/>
                </a:lnSpc>
                <a:buClr>
                  <a:srgbClr val="434343"/>
                </a:buClr>
                <a:buSzPts val="2500"/>
                <a:buFont typeface="Calibri"/>
                <a:buChar char="•"/>
              </a:pPr>
              <a:r>
                <a:rPr lang="en-GB" sz="1875" kern="0" dirty="0">
                  <a:solidFill>
                    <a:srgbClr val="434343"/>
                  </a:solidFill>
                  <a:latin typeface="Calibri"/>
                  <a:ea typeface="Calibri"/>
                  <a:cs typeface="Calibri"/>
                  <a:sym typeface="Calibri"/>
                </a:rPr>
                <a:t>BUTTERFLY SHAPE</a:t>
              </a:r>
              <a:endParaRPr sz="1050" kern="0" dirty="0">
                <a:solidFill>
                  <a:srgbClr val="434343"/>
                </a:solidFill>
                <a:latin typeface="Arial"/>
                <a:ea typeface="Arial"/>
                <a:cs typeface="Arial"/>
                <a:sym typeface="Arial"/>
              </a:endParaRPr>
            </a:p>
            <a:p>
              <a:pPr marL="171450" lvl="1" indent="-171450" algn="l" defTabSz="685800" rtl="0">
                <a:lnSpc>
                  <a:spcPct val="90000"/>
                </a:lnSpc>
                <a:spcBef>
                  <a:spcPts val="281"/>
                </a:spcBef>
                <a:buClr>
                  <a:srgbClr val="434343"/>
                </a:buClr>
                <a:buSzPts val="2500"/>
                <a:buFont typeface="Calibri"/>
                <a:buChar char="•"/>
              </a:pPr>
              <a:r>
                <a:rPr lang="en-GB" sz="1875" kern="0" dirty="0">
                  <a:solidFill>
                    <a:srgbClr val="434343"/>
                  </a:solidFill>
                  <a:latin typeface="Calibri"/>
                  <a:ea typeface="Calibri"/>
                  <a:cs typeface="Calibri"/>
                  <a:sym typeface="Calibri"/>
                </a:rPr>
                <a:t>TWO LOBES: right and left </a:t>
              </a:r>
              <a:r>
                <a:rPr lang="en-GB" sz="1875" b="1" kern="0" dirty="0">
                  <a:solidFill>
                    <a:srgbClr val="434343"/>
                  </a:solidFill>
                  <a:latin typeface="Calibri"/>
                  <a:ea typeface="Calibri"/>
                  <a:cs typeface="Calibri"/>
                  <a:sym typeface="Calibri"/>
                </a:rPr>
                <a:t>lobes</a:t>
              </a:r>
              <a:r>
                <a:rPr lang="en-GB" sz="1875" kern="0" dirty="0">
                  <a:solidFill>
                    <a:srgbClr val="434343"/>
                  </a:solidFill>
                  <a:latin typeface="Calibri"/>
                  <a:ea typeface="Calibri"/>
                  <a:cs typeface="Calibri"/>
                  <a:sym typeface="Calibri"/>
                </a:rPr>
                <a:t>.</a:t>
              </a:r>
              <a:endParaRPr sz="1875" kern="0" dirty="0">
                <a:solidFill>
                  <a:srgbClr val="434343"/>
                </a:solidFill>
                <a:latin typeface="Calibri"/>
                <a:ea typeface="Calibri"/>
                <a:cs typeface="Calibri"/>
                <a:sym typeface="Calibri"/>
              </a:endParaRPr>
            </a:p>
            <a:p>
              <a:pPr marL="171450" lvl="1" indent="-171450" algn="l" defTabSz="685800" rtl="0">
                <a:lnSpc>
                  <a:spcPct val="90000"/>
                </a:lnSpc>
                <a:spcBef>
                  <a:spcPts val="281"/>
                </a:spcBef>
                <a:buClr>
                  <a:srgbClr val="434343"/>
                </a:buClr>
                <a:buSzPts val="2500"/>
                <a:buFont typeface="Calibri"/>
                <a:buChar char="•"/>
              </a:pPr>
              <a:r>
                <a:rPr lang="en-GB" sz="1875" kern="0" dirty="0">
                  <a:solidFill>
                    <a:srgbClr val="434343"/>
                  </a:solidFill>
                  <a:latin typeface="Calibri"/>
                  <a:ea typeface="Calibri"/>
                  <a:cs typeface="Calibri"/>
                  <a:sym typeface="Calibri"/>
                </a:rPr>
                <a:t>A relatively thin </a:t>
              </a:r>
              <a:r>
                <a:rPr lang="en-GB" sz="1875" b="1" kern="0" dirty="0">
                  <a:solidFill>
                    <a:srgbClr val="434343"/>
                  </a:solidFill>
                  <a:latin typeface="Calibri"/>
                  <a:ea typeface="Calibri"/>
                  <a:cs typeface="Calibri"/>
                  <a:sym typeface="Calibri"/>
                </a:rPr>
                <a:t>isthmus </a:t>
              </a:r>
              <a:r>
                <a:rPr lang="en-GB" sz="1875" kern="0" dirty="0">
                  <a:solidFill>
                    <a:srgbClr val="434343"/>
                  </a:solidFill>
                  <a:latin typeface="Calibri"/>
                  <a:ea typeface="Calibri"/>
                  <a:cs typeface="Calibri"/>
                  <a:sym typeface="Calibri"/>
                </a:rPr>
                <a:t>unites the lobes</a:t>
              </a:r>
              <a:endParaRPr sz="1875" kern="0" dirty="0">
                <a:solidFill>
                  <a:srgbClr val="434343"/>
                </a:solidFill>
                <a:latin typeface="Calibri"/>
                <a:ea typeface="Calibri"/>
                <a:cs typeface="Calibri"/>
                <a:sym typeface="Calibri"/>
              </a:endParaRPr>
            </a:p>
            <a:p>
              <a:pPr marL="171450" lvl="1" indent="-171450" algn="l" defTabSz="685800" rtl="0">
                <a:lnSpc>
                  <a:spcPct val="90000"/>
                </a:lnSpc>
                <a:spcBef>
                  <a:spcPts val="281"/>
                </a:spcBef>
                <a:buClr>
                  <a:srgbClr val="434343"/>
                </a:buClr>
                <a:buSzPts val="2500"/>
                <a:buFont typeface="Calibri"/>
                <a:buChar char="•"/>
              </a:pPr>
              <a:r>
                <a:rPr lang="en-GB" sz="1875" kern="0" dirty="0">
                  <a:solidFill>
                    <a:srgbClr val="434343"/>
                  </a:solidFill>
                  <a:latin typeface="Calibri"/>
                  <a:ea typeface="Calibri"/>
                  <a:cs typeface="Calibri"/>
                  <a:sym typeface="Calibri"/>
                </a:rPr>
                <a:t>The thyroid gland is surrounded by a thin </a:t>
              </a:r>
              <a:r>
                <a:rPr lang="en-GB" sz="1875" b="1" kern="0" dirty="0">
                  <a:solidFill>
                    <a:srgbClr val="434343"/>
                  </a:solidFill>
                  <a:latin typeface="Calibri"/>
                  <a:ea typeface="Calibri"/>
                  <a:cs typeface="Calibri"/>
                  <a:sym typeface="Calibri"/>
                </a:rPr>
                <a:t>fibrous capsule.</a:t>
              </a:r>
              <a:r>
                <a:rPr lang="en-US" sz="1875" b="1" kern="0" dirty="0">
                  <a:solidFill>
                    <a:srgbClr val="434343"/>
                  </a:solidFill>
                  <a:latin typeface="Calibri"/>
                  <a:ea typeface="Calibri"/>
                  <a:cs typeface="Calibri"/>
                  <a:sym typeface="Calibri"/>
                </a:rPr>
                <a:t> ensheathed by the </a:t>
              </a:r>
              <a:r>
                <a:rPr lang="en-US" sz="1875" b="1" kern="0" dirty="0" err="1">
                  <a:solidFill>
                    <a:srgbClr val="434343"/>
                  </a:solidFill>
                  <a:latin typeface="Calibri"/>
                  <a:ea typeface="Calibri"/>
                  <a:cs typeface="Calibri"/>
                  <a:sym typeface="Calibri"/>
                </a:rPr>
                <a:t>pretracheal</a:t>
              </a:r>
              <a:r>
                <a:rPr lang="en-US" sz="1875" b="1" kern="0" dirty="0">
                  <a:solidFill>
                    <a:srgbClr val="434343"/>
                  </a:solidFill>
                  <a:latin typeface="Calibri"/>
                  <a:ea typeface="Calibri"/>
                  <a:cs typeface="Calibri"/>
                  <a:sym typeface="Calibri"/>
                </a:rPr>
                <a:t> fascia (cervical fascia). </a:t>
              </a:r>
              <a:endParaRPr sz="1875" kern="0" dirty="0">
                <a:solidFill>
                  <a:srgbClr val="434343"/>
                </a:solidFill>
                <a:latin typeface="Calibri"/>
                <a:ea typeface="Calibri"/>
                <a:cs typeface="Calibri"/>
                <a:sym typeface="Calibri"/>
              </a:endParaRPr>
            </a:p>
          </p:txBody>
        </p:sp>
        <p:sp>
          <p:nvSpPr>
            <p:cNvPr id="118" name="Google Shape;118;p6"/>
            <p:cNvSpPr/>
            <p:nvPr/>
          </p:nvSpPr>
          <p:spPr>
            <a:xfrm>
              <a:off x="350188" y="2733365"/>
              <a:ext cx="4902600" cy="738000"/>
            </a:xfrm>
            <a:prstGeom prst="roundRect">
              <a:avLst>
                <a:gd name="adj" fmla="val 16667"/>
              </a:avLst>
            </a:prstGeom>
            <a:solidFill>
              <a:srgbClr val="FFFFFF"/>
            </a:solidFill>
            <a:ln w="12700" cap="flat" cmpd="sng">
              <a:solidFill>
                <a:schemeClr val="lt2"/>
              </a:solidFill>
              <a:prstDash val="solid"/>
              <a:miter lim="800000"/>
              <a:headEnd type="none" w="sm" len="sm"/>
              <a:tailEnd type="none" w="sm" len="sm"/>
            </a:ln>
          </p:spPr>
          <p:txBody>
            <a:bodyPr spcFirstLastPara="1" wrap="square" lIns="68569" tIns="68569" rIns="68569" bIns="68569" anchor="ctr" anchorCtr="0">
              <a:noAutofit/>
            </a:bodyPr>
            <a:lstStyle/>
            <a:p>
              <a:pPr algn="l" defTabSz="685800" rtl="0">
                <a:buClr>
                  <a:srgbClr val="000000"/>
                </a:buClr>
                <a:buSzPts val="1400"/>
              </a:pPr>
              <a:endParaRPr sz="1050" kern="0">
                <a:solidFill>
                  <a:srgbClr val="434343"/>
                </a:solidFill>
                <a:latin typeface="Arial"/>
                <a:ea typeface="Arial"/>
                <a:cs typeface="Arial"/>
                <a:sym typeface="Arial"/>
              </a:endParaRPr>
            </a:p>
          </p:txBody>
        </p:sp>
        <p:sp>
          <p:nvSpPr>
            <p:cNvPr id="119" name="Google Shape;119;p6"/>
            <p:cNvSpPr txBox="1"/>
            <p:nvPr/>
          </p:nvSpPr>
          <p:spPr>
            <a:xfrm>
              <a:off x="336005" y="2719832"/>
              <a:ext cx="4830600" cy="666000"/>
            </a:xfrm>
            <a:prstGeom prst="rect">
              <a:avLst/>
            </a:prstGeom>
            <a:solidFill>
              <a:srgbClr val="FFFFFF"/>
            </a:solidFill>
            <a:ln>
              <a:noFill/>
            </a:ln>
          </p:spPr>
          <p:txBody>
            <a:bodyPr spcFirstLastPara="1" wrap="square" lIns="138975" tIns="0" rIns="138975" bIns="0" anchor="ctr" anchorCtr="0">
              <a:noAutofit/>
            </a:bodyPr>
            <a:lstStyle/>
            <a:p>
              <a:pPr algn="l" defTabSz="685800" rtl="0">
                <a:lnSpc>
                  <a:spcPct val="90000"/>
                </a:lnSpc>
                <a:buClr>
                  <a:srgbClr val="FFFFFF"/>
                </a:buClr>
                <a:buSzPts val="2500"/>
              </a:pPr>
              <a:r>
                <a:rPr lang="en-GB" sz="1875" kern="0" dirty="0">
                  <a:solidFill>
                    <a:srgbClr val="FF0000"/>
                  </a:solidFill>
                  <a:latin typeface="Calibri"/>
                  <a:ea typeface="Calibri"/>
                  <a:cs typeface="Calibri"/>
                  <a:sym typeface="Calibri"/>
                </a:rPr>
                <a:t>SHAPE</a:t>
              </a:r>
              <a:endParaRPr sz="1050" kern="0" dirty="0">
                <a:solidFill>
                  <a:srgbClr val="FF0000"/>
                </a:solidFill>
                <a:latin typeface="Arial"/>
                <a:ea typeface="Arial"/>
                <a:cs typeface="Arial"/>
                <a:sym typeface="Arial"/>
              </a:endParaRPr>
            </a:p>
          </p:txBody>
        </p:sp>
      </p:grpSp>
      <p:pic>
        <p:nvPicPr>
          <p:cNvPr id="120" name="Google Shape;120;p6"/>
          <p:cNvPicPr preferRelativeResize="0"/>
          <p:nvPr/>
        </p:nvPicPr>
        <p:blipFill rotWithShape="1">
          <a:blip r:embed="rId3">
            <a:alphaModFix/>
          </a:blip>
          <a:srcRect l="21020" t="30242" r="53372" b="27736"/>
          <a:stretch/>
        </p:blipFill>
        <p:spPr>
          <a:xfrm>
            <a:off x="0" y="1524705"/>
            <a:ext cx="3605417" cy="38085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F0E31-0CEF-445C-AE1B-F5633794AD67}"/>
              </a:ext>
            </a:extLst>
          </p:cNvPr>
          <p:cNvSpPr>
            <a:spLocks noGrp="1"/>
          </p:cNvSpPr>
          <p:nvPr>
            <p:ph type="title"/>
          </p:nvPr>
        </p:nvSpPr>
        <p:spPr>
          <a:xfrm>
            <a:off x="457200" y="122247"/>
            <a:ext cx="8229600" cy="2052627"/>
          </a:xfrm>
        </p:spPr>
        <p:txBody>
          <a:bodyPr>
            <a:normAutofit fontScale="90000"/>
          </a:bodyPr>
          <a:lstStyle/>
          <a:p>
            <a:pPr marL="342900" marR="0" lvl="0" indent="-342900" defTabSz="914400" rtl="0" eaLnBrk="1" fontAlgn="auto" latinLnBrk="0" hangingPunct="1">
              <a:lnSpc>
                <a:spcPct val="100000"/>
              </a:lnSpc>
              <a:spcBef>
                <a:spcPct val="20000"/>
              </a:spcBef>
              <a:spcAft>
                <a:spcPts val="0"/>
              </a:spcAft>
              <a:tabLst/>
              <a:defRPr/>
            </a:pPr>
            <a:r>
              <a:rPr kumimoji="0" lang="en-US" sz="2500" b="0" i="0" u="none" strike="noStrike" kern="1200" cap="none" spc="0" normalizeH="0" baseline="0" noProof="0" dirty="0">
                <a:ln>
                  <a:noFill/>
                </a:ln>
                <a:solidFill>
                  <a:srgbClr val="FF0000"/>
                </a:solidFill>
                <a:effectLst/>
                <a:uLnTx/>
                <a:uFillTx/>
                <a:latin typeface="Calibri"/>
                <a:ea typeface="+mn-ea"/>
                <a:cs typeface="+mn-cs"/>
              </a:rPr>
              <a:t>Small pyramidal lobe</a:t>
            </a:r>
            <a:r>
              <a:rPr kumimoji="0" lang="en-US" sz="2500" b="0" i="0" u="none" strike="noStrike" kern="1200" cap="none" spc="0" normalizeH="0" baseline="0" noProof="0" dirty="0">
                <a:ln>
                  <a:noFill/>
                </a:ln>
                <a:solidFill>
                  <a:prstClr val="black"/>
                </a:solidFill>
                <a:effectLst/>
                <a:uLnTx/>
                <a:uFillTx/>
                <a:latin typeface="Calibri"/>
                <a:ea typeface="+mn-ea"/>
                <a:cs typeface="+mn-cs"/>
              </a:rPr>
              <a:t>: (may be present) project upwards from the isthmus and may be connected by </a:t>
            </a:r>
            <a:r>
              <a:rPr kumimoji="0" lang="en-US" sz="2500" b="0" i="0" u="none" strike="noStrike" kern="1200" cap="none" spc="0" normalizeH="0" baseline="0" noProof="0" dirty="0" err="1">
                <a:ln>
                  <a:noFill/>
                </a:ln>
                <a:solidFill>
                  <a:prstClr val="black"/>
                </a:solidFill>
                <a:effectLst/>
                <a:uLnTx/>
                <a:uFillTx/>
                <a:latin typeface="Calibri"/>
                <a:ea typeface="+mn-ea"/>
                <a:cs typeface="+mn-cs"/>
              </a:rPr>
              <a:t>fibroumuscular</a:t>
            </a:r>
            <a:r>
              <a:rPr kumimoji="0" lang="en-US" sz="2500" b="0" i="0" u="none" strike="noStrike" kern="1200" cap="none" spc="0" normalizeH="0" baseline="0" noProof="0" dirty="0">
                <a:ln>
                  <a:noFill/>
                </a:ln>
                <a:solidFill>
                  <a:prstClr val="black"/>
                </a:solidFill>
                <a:effectLst/>
                <a:uLnTx/>
                <a:uFillTx/>
                <a:latin typeface="Calibri"/>
                <a:ea typeface="+mn-ea"/>
                <a:cs typeface="+mn-cs"/>
              </a:rPr>
              <a:t> band called </a:t>
            </a:r>
            <a:r>
              <a:rPr kumimoji="0" lang="en-US" sz="2500" b="0" i="0" u="none" strike="noStrike" kern="1200" cap="none" spc="0" normalizeH="0" baseline="0" noProof="0" dirty="0" err="1">
                <a:ln>
                  <a:noFill/>
                </a:ln>
                <a:solidFill>
                  <a:prstClr val="black"/>
                </a:solidFill>
                <a:effectLst/>
                <a:uLnTx/>
                <a:uFillTx/>
                <a:latin typeface="Calibri"/>
                <a:ea typeface="+mn-ea"/>
                <a:cs typeface="+mn-cs"/>
              </a:rPr>
              <a:t>levator</a:t>
            </a:r>
            <a:r>
              <a:rPr kumimoji="0" lang="en-US" sz="2500" b="0" i="0" u="none" strike="noStrike" kern="1200" cap="none" spc="0" normalizeH="0" baseline="0" noProof="0" dirty="0">
                <a:ln>
                  <a:noFill/>
                </a:ln>
                <a:solidFill>
                  <a:prstClr val="black"/>
                </a:solidFill>
                <a:effectLst/>
                <a:uLnTx/>
                <a:uFillTx/>
                <a:latin typeface="Calibri"/>
                <a:ea typeface="+mn-ea"/>
                <a:cs typeface="+mn-cs"/>
              </a:rPr>
              <a:t> </a:t>
            </a:r>
            <a:r>
              <a:rPr kumimoji="0" lang="en-US" sz="2500" b="0" i="0" u="none" strike="noStrike" kern="1200" cap="none" spc="0" normalizeH="0" baseline="0" noProof="0" dirty="0" err="1">
                <a:ln>
                  <a:noFill/>
                </a:ln>
                <a:solidFill>
                  <a:prstClr val="black"/>
                </a:solidFill>
                <a:effectLst/>
                <a:uLnTx/>
                <a:uFillTx/>
                <a:latin typeface="Calibri"/>
                <a:ea typeface="+mn-ea"/>
                <a:cs typeface="+mn-cs"/>
              </a:rPr>
              <a:t>glandulae</a:t>
            </a:r>
            <a:r>
              <a:rPr kumimoji="0" lang="en-US" sz="2500" b="0" i="0" u="none" strike="noStrike" kern="1200" cap="none" spc="0" normalizeH="0" baseline="0" noProof="0" dirty="0">
                <a:ln>
                  <a:noFill/>
                </a:ln>
                <a:solidFill>
                  <a:prstClr val="black"/>
                </a:solidFill>
                <a:effectLst/>
                <a:uLnTx/>
                <a:uFillTx/>
                <a:latin typeface="Calibri"/>
                <a:ea typeface="+mn-ea"/>
                <a:cs typeface="+mn-cs"/>
              </a:rPr>
              <a:t> </a:t>
            </a:r>
            <a:r>
              <a:rPr kumimoji="0" lang="en-US" sz="2500" b="0" i="0" u="none" strike="noStrike" kern="1200" cap="none" spc="0" normalizeH="0" baseline="0" noProof="0" dirty="0" err="1">
                <a:ln>
                  <a:noFill/>
                </a:ln>
                <a:solidFill>
                  <a:prstClr val="black"/>
                </a:solidFill>
                <a:effectLst/>
                <a:uLnTx/>
                <a:uFillTx/>
                <a:latin typeface="Calibri"/>
                <a:ea typeface="+mn-ea"/>
                <a:cs typeface="+mn-cs"/>
              </a:rPr>
              <a:t>thyroideae</a:t>
            </a:r>
            <a:r>
              <a:rPr kumimoji="0" lang="en-US" sz="2500" b="0" i="0" u="none" strike="noStrike" kern="1200" cap="none" spc="0" normalizeH="0" baseline="0" noProof="0" dirty="0">
                <a:ln>
                  <a:noFill/>
                </a:ln>
                <a:solidFill>
                  <a:prstClr val="black"/>
                </a:solidFill>
                <a:effectLst/>
                <a:uLnTx/>
                <a:uFillTx/>
                <a:latin typeface="Calibri"/>
                <a:ea typeface="+mn-ea"/>
                <a:cs typeface="+mn-cs"/>
              </a:rPr>
              <a:t>(remnants of thyroglossal duct in the embryo)</a:t>
            </a:r>
            <a:br>
              <a:rPr kumimoji="0" lang="en-US" sz="25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sp>
        <p:nvSpPr>
          <p:cNvPr id="4" name="Text Placeholder 3">
            <a:extLst>
              <a:ext uri="{FF2B5EF4-FFF2-40B4-BE49-F238E27FC236}">
                <a16:creationId xmlns:a16="http://schemas.microsoft.com/office/drawing/2014/main" id="{88FA1FCA-F177-4BB3-B0B7-FFC1C51532F0}"/>
              </a:ext>
            </a:extLst>
          </p:cNvPr>
          <p:cNvSpPr>
            <a:spLocks noGrp="1"/>
          </p:cNvSpPr>
          <p:nvPr>
            <p:ph type="body" idx="1"/>
          </p:nvPr>
        </p:nvSpPr>
        <p:spPr/>
        <p:txBody>
          <a:bodyPr/>
          <a:lstStyle/>
          <a:p>
            <a:endParaRPr lang="en-US"/>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330942" y="1535113"/>
            <a:ext cx="4440341" cy="520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a:extLst>
              <a:ext uri="{FF2B5EF4-FFF2-40B4-BE49-F238E27FC236}">
                <a16:creationId xmlns:a16="http://schemas.microsoft.com/office/drawing/2014/main" id="{F535E07F-17EC-4A85-89DA-09C3C541B9A7}"/>
              </a:ext>
            </a:extLst>
          </p:cNvPr>
          <p:cNvSpPr>
            <a:spLocks noGrp="1"/>
          </p:cNvSpPr>
          <p:nvPr>
            <p:ph type="body" sz="quarter" idx="3"/>
          </p:nvPr>
        </p:nvSpPr>
        <p:spPr/>
        <p:txBody>
          <a:bodyPr/>
          <a:lstStyle/>
          <a:p>
            <a:endParaRPr lang="en-US"/>
          </a:p>
        </p:txBody>
      </p:sp>
      <p:pic>
        <p:nvPicPr>
          <p:cNvPr id="7" name="Content Placeholder 6">
            <a:extLst>
              <a:ext uri="{FF2B5EF4-FFF2-40B4-BE49-F238E27FC236}">
                <a16:creationId xmlns:a16="http://schemas.microsoft.com/office/drawing/2014/main" id="{5C6E0C52-89F1-4326-A1C4-7991E13E3C4B}"/>
              </a:ext>
            </a:extLst>
          </p:cNvPr>
          <p:cNvPicPr>
            <a:picLocks noGrp="1" noChangeAspect="1"/>
          </p:cNvPicPr>
          <p:nvPr>
            <p:ph sz="quarter" idx="4"/>
          </p:nvPr>
        </p:nvPicPr>
        <p:blipFill>
          <a:blip r:embed="rId3"/>
          <a:stretch>
            <a:fillRect/>
          </a:stretch>
        </p:blipFill>
        <p:spPr>
          <a:xfrm>
            <a:off x="4645025" y="1417638"/>
            <a:ext cx="4616434" cy="4963690"/>
          </a:xfrm>
          <a:prstGeom prst="rect">
            <a:avLst/>
          </a:prstGeom>
        </p:spPr>
      </p:pic>
    </p:spTree>
    <p:extLst>
      <p:ext uri="{BB962C8B-B14F-4D97-AF65-F5344CB8AC3E}">
        <p14:creationId xmlns:p14="http://schemas.microsoft.com/office/powerpoint/2010/main" val="279939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318FA-3188-4F87-8F3F-60BBA3969AEC}"/>
              </a:ext>
            </a:extLst>
          </p:cNvPr>
          <p:cNvSpPr>
            <a:spLocks noGrp="1"/>
          </p:cNvSpPr>
          <p:nvPr>
            <p:ph type="title"/>
          </p:nvPr>
        </p:nvSpPr>
        <p:spPr/>
        <p:txBody>
          <a:bodyPr/>
          <a:lstStyle/>
          <a:p>
            <a:endParaRPr lang="en-US"/>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3077" y="1124744"/>
            <a:ext cx="4462723"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9A801A7F-011E-4EF4-B6AF-57A3A3BCF342}"/>
              </a:ext>
            </a:extLst>
          </p:cNvPr>
          <p:cNvPicPr>
            <a:picLocks noGrp="1" noChangeAspect="1"/>
          </p:cNvPicPr>
          <p:nvPr>
            <p:ph sz="half" idx="2"/>
          </p:nvPr>
        </p:nvPicPr>
        <p:blipFill>
          <a:blip r:embed="rId3"/>
          <a:stretch>
            <a:fillRect/>
          </a:stretch>
        </p:blipFill>
        <p:spPr>
          <a:xfrm>
            <a:off x="4648200" y="764704"/>
            <a:ext cx="4499326" cy="5472608"/>
          </a:xfrm>
          <a:prstGeom prst="rect">
            <a:avLst/>
          </a:prstGeom>
        </p:spPr>
      </p:pic>
    </p:spTree>
    <p:extLst>
      <p:ext uri="{BB962C8B-B14F-4D97-AF65-F5344CB8AC3E}">
        <p14:creationId xmlns:p14="http://schemas.microsoft.com/office/powerpoint/2010/main" val="37029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459432"/>
            <a:ext cx="6120680" cy="740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52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p:nvPr/>
        </p:nvSpPr>
        <p:spPr>
          <a:xfrm>
            <a:off x="367748" y="1991932"/>
            <a:ext cx="3051225" cy="2839208"/>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400"/>
            </a:pPr>
            <a:r>
              <a:rPr lang="en-GB" kern="0" dirty="0">
                <a:solidFill>
                  <a:srgbClr val="000000"/>
                </a:solidFill>
                <a:latin typeface="Calibri"/>
                <a:ea typeface="Calibri"/>
                <a:cs typeface="Calibri"/>
                <a:sym typeface="Calibri"/>
              </a:rPr>
              <a:t>Every lobe of the thyroid gland is about pyramidal (conical) in shape, each has:</a:t>
            </a:r>
            <a:endParaRPr sz="1050" kern="0" dirty="0">
              <a:solidFill>
                <a:srgbClr val="000000"/>
              </a:solidFill>
              <a:latin typeface="Arial"/>
              <a:ea typeface="Arial"/>
              <a:cs typeface="Arial"/>
              <a:sym typeface="Arial"/>
            </a:endParaRPr>
          </a:p>
          <a:p>
            <a:pPr marL="257175" indent="-257175" algn="l" defTabSz="685800" rtl="0">
              <a:buClr>
                <a:srgbClr val="000000"/>
              </a:buClr>
              <a:buSzPts val="2400"/>
              <a:buFont typeface="Noto Sans Symbols"/>
              <a:buChar char="✓"/>
            </a:pPr>
            <a:r>
              <a:rPr lang="en-GB" kern="0" dirty="0">
                <a:solidFill>
                  <a:srgbClr val="000000"/>
                </a:solidFill>
                <a:latin typeface="Calibri"/>
                <a:ea typeface="Calibri"/>
                <a:cs typeface="Calibri"/>
                <a:sym typeface="Calibri"/>
              </a:rPr>
              <a:t> apex, </a:t>
            </a:r>
            <a:endParaRPr sz="1050" kern="0" dirty="0">
              <a:solidFill>
                <a:srgbClr val="000000"/>
              </a:solidFill>
              <a:latin typeface="Arial"/>
              <a:ea typeface="Arial"/>
              <a:cs typeface="Arial"/>
              <a:sym typeface="Arial"/>
            </a:endParaRPr>
          </a:p>
          <a:p>
            <a:pPr marL="257175" indent="-257175" algn="l" defTabSz="685800" rtl="0">
              <a:buClr>
                <a:srgbClr val="000000"/>
              </a:buClr>
              <a:buSzPts val="2400"/>
              <a:buFont typeface="Noto Sans Symbols"/>
              <a:buChar char="✓"/>
            </a:pPr>
            <a:r>
              <a:rPr lang="en-GB" kern="0" dirty="0">
                <a:solidFill>
                  <a:srgbClr val="000000"/>
                </a:solidFill>
                <a:latin typeface="Calibri"/>
                <a:ea typeface="Calibri"/>
                <a:cs typeface="Calibri"/>
                <a:sym typeface="Calibri"/>
              </a:rPr>
              <a:t>base, </a:t>
            </a:r>
            <a:endParaRPr sz="1050" kern="0" dirty="0">
              <a:solidFill>
                <a:srgbClr val="000000"/>
              </a:solidFill>
              <a:latin typeface="Arial"/>
              <a:ea typeface="Arial"/>
              <a:cs typeface="Arial"/>
              <a:sym typeface="Arial"/>
            </a:endParaRPr>
          </a:p>
          <a:p>
            <a:pPr marL="257175" indent="-257175" algn="l" defTabSz="685800" rtl="0">
              <a:buClr>
                <a:srgbClr val="000000"/>
              </a:buClr>
              <a:buSzPts val="2400"/>
              <a:buFont typeface="Noto Sans Symbols"/>
              <a:buChar char="✓"/>
            </a:pPr>
            <a:r>
              <a:rPr lang="en-GB" kern="0" dirty="0">
                <a:solidFill>
                  <a:srgbClr val="000000"/>
                </a:solidFill>
                <a:latin typeface="Calibri"/>
                <a:ea typeface="Calibri"/>
                <a:cs typeface="Calibri"/>
                <a:sym typeface="Calibri"/>
              </a:rPr>
              <a:t>3 surfaces (anterolateral, medial and posterior)</a:t>
            </a:r>
            <a:endParaRPr sz="1050" kern="0" dirty="0">
              <a:solidFill>
                <a:srgbClr val="000000"/>
              </a:solidFill>
              <a:latin typeface="Arial"/>
              <a:ea typeface="Arial"/>
              <a:cs typeface="Arial"/>
              <a:sym typeface="Arial"/>
            </a:endParaRPr>
          </a:p>
          <a:p>
            <a:pPr marL="257175" indent="-142875" algn="l" defTabSz="685800" rtl="0">
              <a:buClr>
                <a:srgbClr val="000000"/>
              </a:buClr>
              <a:buSzPts val="2400"/>
            </a:pPr>
            <a:endParaRPr kern="0" dirty="0">
              <a:solidFill>
                <a:srgbClr val="000000"/>
              </a:solidFill>
              <a:latin typeface="Calibri"/>
              <a:ea typeface="Calibri"/>
              <a:cs typeface="Calibri"/>
              <a:sym typeface="Calibri"/>
            </a:endParaRPr>
          </a:p>
          <a:p>
            <a:pPr marL="257175" indent="-257175" algn="l" defTabSz="685800" rtl="0">
              <a:buClr>
                <a:srgbClr val="000000"/>
              </a:buClr>
              <a:buSzPts val="2400"/>
              <a:buFont typeface="Noto Sans Symbols"/>
              <a:buChar char="✓"/>
            </a:pPr>
            <a:r>
              <a:rPr lang="en-GB" kern="0" dirty="0">
                <a:solidFill>
                  <a:srgbClr val="000000"/>
                </a:solidFill>
                <a:latin typeface="Calibri"/>
                <a:ea typeface="Calibri"/>
                <a:cs typeface="Calibri"/>
                <a:sym typeface="Calibri"/>
              </a:rPr>
              <a:t> and 2 borders (anterior and posterior)</a:t>
            </a:r>
            <a:endParaRPr sz="1050" kern="0" dirty="0">
              <a:solidFill>
                <a:srgbClr val="000000"/>
              </a:solidFill>
              <a:latin typeface="Arial"/>
              <a:ea typeface="Arial"/>
              <a:cs typeface="Arial"/>
              <a:sym typeface="Arial"/>
            </a:endParaRPr>
          </a:p>
        </p:txBody>
      </p:sp>
      <p:sp>
        <p:nvSpPr>
          <p:cNvPr id="131" name="Google Shape;131;p8"/>
          <p:cNvSpPr txBox="1"/>
          <p:nvPr/>
        </p:nvSpPr>
        <p:spPr>
          <a:xfrm>
            <a:off x="556591" y="1284633"/>
            <a:ext cx="1412100" cy="346218"/>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400"/>
            </a:pPr>
            <a:r>
              <a:rPr lang="en-GB" kern="0">
                <a:solidFill>
                  <a:srgbClr val="000000"/>
                </a:solidFill>
                <a:latin typeface="Calibri"/>
                <a:ea typeface="Calibri"/>
                <a:cs typeface="Calibri"/>
                <a:sym typeface="Calibri"/>
              </a:rPr>
              <a:t>Thyroid gland</a:t>
            </a:r>
            <a:endParaRPr sz="1050" kern="0">
              <a:solidFill>
                <a:srgbClr val="000000"/>
              </a:solidFill>
              <a:latin typeface="Arial"/>
              <a:ea typeface="Arial"/>
              <a:cs typeface="Arial"/>
              <a:sym typeface="Arial"/>
            </a:endParaRPr>
          </a:p>
        </p:txBody>
      </p:sp>
      <p:pic>
        <p:nvPicPr>
          <p:cNvPr id="132" name="Google Shape;132;p8"/>
          <p:cNvPicPr preferRelativeResize="0"/>
          <p:nvPr/>
        </p:nvPicPr>
        <p:blipFill rotWithShape="1">
          <a:blip r:embed="rId3">
            <a:alphaModFix/>
          </a:blip>
          <a:srcRect/>
          <a:stretch/>
        </p:blipFill>
        <p:spPr>
          <a:xfrm>
            <a:off x="3635897" y="188641"/>
            <a:ext cx="4436410" cy="2725662"/>
          </a:xfrm>
          <a:prstGeom prst="rect">
            <a:avLst/>
          </a:prstGeom>
          <a:noFill/>
          <a:ln>
            <a:noFill/>
          </a:ln>
        </p:spPr>
      </p:pic>
      <p:pic>
        <p:nvPicPr>
          <p:cNvPr id="133" name="Google Shape;133;p8"/>
          <p:cNvPicPr preferRelativeResize="0"/>
          <p:nvPr/>
        </p:nvPicPr>
        <p:blipFill rotWithShape="1">
          <a:blip r:embed="rId4">
            <a:alphaModFix/>
          </a:blip>
          <a:srcRect/>
          <a:stretch/>
        </p:blipFill>
        <p:spPr>
          <a:xfrm>
            <a:off x="3635896" y="2971567"/>
            <a:ext cx="5328592" cy="36977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p:nvPr/>
        </p:nvSpPr>
        <p:spPr>
          <a:xfrm>
            <a:off x="675861" y="1521016"/>
            <a:ext cx="6062850" cy="1038716"/>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1800"/>
            </a:pPr>
            <a:r>
              <a:rPr lang="en-GB" sz="1575" kern="0">
                <a:solidFill>
                  <a:srgbClr val="000000"/>
                </a:solidFill>
                <a:latin typeface="Calibri"/>
                <a:ea typeface="Calibri"/>
                <a:cs typeface="Calibri"/>
                <a:sym typeface="Calibri"/>
              </a:rPr>
              <a:t>Apex: The apex is pointed upwards and laterally. </a:t>
            </a:r>
            <a:endParaRPr sz="1575" kern="0">
              <a:solidFill>
                <a:srgbClr val="000000"/>
              </a:solidFill>
              <a:latin typeface="Arial"/>
              <a:ea typeface="Arial"/>
              <a:cs typeface="Arial"/>
              <a:sym typeface="Arial"/>
            </a:endParaRPr>
          </a:p>
          <a:p>
            <a:pPr algn="l" defTabSz="685800" rtl="0">
              <a:buClr>
                <a:srgbClr val="000000"/>
              </a:buClr>
              <a:buSzPts val="1800"/>
            </a:pPr>
            <a:r>
              <a:rPr lang="en-GB" sz="1575" kern="0">
                <a:solidFill>
                  <a:srgbClr val="000000"/>
                </a:solidFill>
                <a:latin typeface="Calibri"/>
                <a:ea typeface="Calibri"/>
                <a:cs typeface="Calibri"/>
                <a:sym typeface="Calibri"/>
              </a:rPr>
              <a:t>It reaches up to the oblique line of thyroid cartilage. </a:t>
            </a:r>
            <a:endParaRPr sz="1575" kern="0">
              <a:solidFill>
                <a:srgbClr val="000000"/>
              </a:solidFill>
              <a:latin typeface="Arial"/>
              <a:ea typeface="Arial"/>
              <a:cs typeface="Arial"/>
              <a:sym typeface="Arial"/>
            </a:endParaRPr>
          </a:p>
          <a:p>
            <a:pPr algn="l" defTabSz="685800" rtl="0">
              <a:buClr>
                <a:srgbClr val="000000"/>
              </a:buClr>
              <a:buSzPts val="1800"/>
            </a:pPr>
            <a:r>
              <a:rPr lang="en-GB" sz="1575" kern="0">
                <a:solidFill>
                  <a:srgbClr val="000000"/>
                </a:solidFill>
                <a:latin typeface="Calibri"/>
                <a:ea typeface="Calibri"/>
                <a:cs typeface="Calibri"/>
                <a:sym typeface="Calibri"/>
              </a:rPr>
              <a:t>The apex is sandwiched between </a:t>
            </a:r>
            <a:r>
              <a:rPr lang="en-GB" sz="1575" u="sng" kern="0">
                <a:solidFill>
                  <a:srgbClr val="000000"/>
                </a:solidFill>
                <a:latin typeface="Calibri"/>
                <a:ea typeface="Calibri"/>
                <a:cs typeface="Calibri"/>
                <a:sym typeface="Calibri"/>
              </a:rPr>
              <a:t>the inferior constrictor </a:t>
            </a:r>
            <a:r>
              <a:rPr lang="en-GB" sz="1575" kern="0">
                <a:solidFill>
                  <a:srgbClr val="000000"/>
                </a:solidFill>
                <a:latin typeface="Calibri"/>
                <a:ea typeface="Calibri"/>
                <a:cs typeface="Calibri"/>
                <a:sym typeface="Calibri"/>
              </a:rPr>
              <a:t>medially and </a:t>
            </a:r>
            <a:r>
              <a:rPr lang="en-GB" sz="1575" u="sng" kern="0">
                <a:solidFill>
                  <a:srgbClr val="000000"/>
                </a:solidFill>
                <a:latin typeface="Calibri"/>
                <a:ea typeface="Calibri"/>
                <a:cs typeface="Calibri"/>
                <a:sym typeface="Calibri"/>
              </a:rPr>
              <a:t>sternothyroid </a:t>
            </a:r>
            <a:r>
              <a:rPr lang="en-GB" sz="1575" kern="0">
                <a:solidFill>
                  <a:srgbClr val="000000"/>
                </a:solidFill>
                <a:latin typeface="Calibri"/>
                <a:ea typeface="Calibri"/>
                <a:cs typeface="Calibri"/>
                <a:sym typeface="Calibri"/>
              </a:rPr>
              <a:t>laterally.</a:t>
            </a:r>
            <a:endParaRPr sz="1575" kern="0">
              <a:solidFill>
                <a:srgbClr val="000000"/>
              </a:solidFill>
              <a:latin typeface="Arial"/>
              <a:ea typeface="Arial"/>
              <a:cs typeface="Arial"/>
              <a:sym typeface="Arial"/>
            </a:endParaRPr>
          </a:p>
        </p:txBody>
      </p:sp>
      <p:sp>
        <p:nvSpPr>
          <p:cNvPr id="139" name="Google Shape;139;p9"/>
          <p:cNvSpPr txBox="1"/>
          <p:nvPr/>
        </p:nvSpPr>
        <p:spPr>
          <a:xfrm>
            <a:off x="347870" y="974345"/>
            <a:ext cx="3313125" cy="392385"/>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800"/>
            </a:pPr>
            <a:r>
              <a:rPr lang="en-GB" sz="2100" b="1" kern="0">
                <a:solidFill>
                  <a:srgbClr val="000000"/>
                </a:solidFill>
                <a:latin typeface="Calibri"/>
                <a:ea typeface="Calibri"/>
                <a:cs typeface="Calibri"/>
                <a:sym typeface="Calibri"/>
              </a:rPr>
              <a:t>Thyroid gland</a:t>
            </a:r>
            <a:endParaRPr sz="1050" kern="0">
              <a:solidFill>
                <a:srgbClr val="000000"/>
              </a:solidFill>
              <a:latin typeface="Arial"/>
              <a:ea typeface="Arial"/>
              <a:cs typeface="Arial"/>
              <a:sym typeface="Arial"/>
            </a:endParaRPr>
          </a:p>
        </p:txBody>
      </p:sp>
      <p:pic>
        <p:nvPicPr>
          <p:cNvPr id="140" name="Google Shape;140;p9"/>
          <p:cNvPicPr preferRelativeResize="0"/>
          <p:nvPr/>
        </p:nvPicPr>
        <p:blipFill rotWithShape="1">
          <a:blip r:embed="rId3">
            <a:alphaModFix/>
          </a:blip>
          <a:srcRect/>
          <a:stretch/>
        </p:blipFill>
        <p:spPr>
          <a:xfrm>
            <a:off x="187291" y="2575518"/>
            <a:ext cx="6443663" cy="31003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p:nvPr/>
        </p:nvSpPr>
        <p:spPr>
          <a:xfrm>
            <a:off x="606287" y="2135563"/>
            <a:ext cx="2663775" cy="3531706"/>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400"/>
            </a:pPr>
            <a:r>
              <a:rPr lang="en-GB" sz="2250" kern="0">
                <a:solidFill>
                  <a:srgbClr val="000000"/>
                </a:solidFill>
                <a:latin typeface="Calibri"/>
                <a:ea typeface="Calibri"/>
                <a:cs typeface="Calibri"/>
                <a:sym typeface="Calibri"/>
              </a:rPr>
              <a:t>Base: </a:t>
            </a:r>
            <a:endParaRPr sz="2250" kern="0">
              <a:solidFill>
                <a:srgbClr val="000000"/>
              </a:solidFill>
              <a:latin typeface="Arial"/>
              <a:ea typeface="Arial"/>
              <a:cs typeface="Arial"/>
              <a:sym typeface="Arial"/>
            </a:endParaRPr>
          </a:p>
          <a:p>
            <a:pPr marL="214313" indent="-242888" algn="l" defTabSz="685800" rtl="0">
              <a:buClr>
                <a:srgbClr val="000000"/>
              </a:buClr>
              <a:buSzPts val="3000"/>
              <a:buFont typeface="Noto Sans Symbols"/>
              <a:buChar char="❖"/>
            </a:pPr>
            <a:r>
              <a:rPr lang="en-GB" sz="2250" kern="0">
                <a:solidFill>
                  <a:srgbClr val="000000"/>
                </a:solidFill>
                <a:latin typeface="Calibri"/>
                <a:ea typeface="Calibri"/>
                <a:cs typeface="Calibri"/>
                <a:sym typeface="Calibri"/>
              </a:rPr>
              <a:t>The base reaches down to the 5th or 6th tracheal ring. </a:t>
            </a:r>
            <a:endParaRPr sz="2250" kern="0">
              <a:solidFill>
                <a:srgbClr val="000000"/>
              </a:solidFill>
              <a:latin typeface="Arial"/>
              <a:ea typeface="Arial"/>
              <a:cs typeface="Arial"/>
              <a:sym typeface="Arial"/>
            </a:endParaRPr>
          </a:p>
          <a:p>
            <a:pPr marL="214313" indent="-242888" algn="l" defTabSz="685800" rtl="0">
              <a:buClr>
                <a:srgbClr val="000000"/>
              </a:buClr>
              <a:buSzPts val="3000"/>
              <a:buFont typeface="Noto Sans Symbols"/>
              <a:buChar char="❖"/>
            </a:pPr>
            <a:r>
              <a:rPr lang="en-GB" sz="2250" kern="0">
                <a:solidFill>
                  <a:srgbClr val="000000"/>
                </a:solidFill>
                <a:latin typeface="Calibri"/>
                <a:ea typeface="Calibri"/>
                <a:cs typeface="Calibri"/>
                <a:sym typeface="Calibri"/>
              </a:rPr>
              <a:t>It’s related to:</a:t>
            </a:r>
            <a:endParaRPr sz="2250" kern="0">
              <a:solidFill>
                <a:srgbClr val="000000"/>
              </a:solidFill>
              <a:latin typeface="Arial"/>
              <a:ea typeface="Arial"/>
              <a:cs typeface="Arial"/>
              <a:sym typeface="Arial"/>
            </a:endParaRPr>
          </a:p>
          <a:p>
            <a:pPr marL="214313" indent="-242888" algn="l" defTabSz="685800" rtl="0">
              <a:buClr>
                <a:srgbClr val="000000"/>
              </a:buClr>
              <a:buSzPts val="3000"/>
              <a:buFont typeface="Noto Sans Symbols"/>
              <a:buChar char="✓"/>
            </a:pPr>
            <a:r>
              <a:rPr lang="en-GB" sz="2250" kern="0">
                <a:solidFill>
                  <a:srgbClr val="000000"/>
                </a:solidFill>
                <a:latin typeface="Calibri"/>
                <a:ea typeface="Calibri"/>
                <a:cs typeface="Calibri"/>
                <a:sym typeface="Calibri"/>
              </a:rPr>
              <a:t> inferior thyroid artery</a:t>
            </a:r>
            <a:endParaRPr sz="2250" kern="0">
              <a:solidFill>
                <a:srgbClr val="000000"/>
              </a:solidFill>
              <a:latin typeface="Arial"/>
              <a:ea typeface="Arial"/>
              <a:cs typeface="Arial"/>
              <a:sym typeface="Arial"/>
            </a:endParaRPr>
          </a:p>
          <a:p>
            <a:pPr algn="l" defTabSz="685800" rtl="0">
              <a:buClr>
                <a:srgbClr val="000000"/>
              </a:buClr>
              <a:buSzPts val="2400"/>
            </a:pPr>
            <a:r>
              <a:rPr lang="en-GB" sz="2250" kern="0">
                <a:solidFill>
                  <a:srgbClr val="000000"/>
                </a:solidFill>
                <a:latin typeface="Calibri"/>
                <a:ea typeface="Calibri"/>
                <a:cs typeface="Calibri"/>
                <a:sym typeface="Calibri"/>
              </a:rPr>
              <a:t> </a:t>
            </a:r>
            <a:r>
              <a:rPr lang="en-GB" sz="2250" b="1" kern="0">
                <a:solidFill>
                  <a:srgbClr val="000000"/>
                </a:solidFill>
                <a:latin typeface="Calibri"/>
                <a:ea typeface="Calibri"/>
                <a:cs typeface="Calibri"/>
                <a:sym typeface="Calibri"/>
              </a:rPr>
              <a:t>AND</a:t>
            </a:r>
            <a:endParaRPr sz="2250" kern="0">
              <a:solidFill>
                <a:srgbClr val="000000"/>
              </a:solidFill>
              <a:latin typeface="Arial"/>
              <a:ea typeface="Arial"/>
              <a:cs typeface="Arial"/>
              <a:sym typeface="Arial"/>
            </a:endParaRPr>
          </a:p>
          <a:p>
            <a:pPr marL="214313" indent="-242888" algn="l" defTabSz="685800" rtl="0">
              <a:buClr>
                <a:srgbClr val="000000"/>
              </a:buClr>
              <a:buSzPts val="3000"/>
              <a:buFont typeface="Noto Sans Symbols"/>
              <a:buChar char="✓"/>
            </a:pPr>
            <a:r>
              <a:rPr lang="en-GB" sz="2250" kern="0">
                <a:solidFill>
                  <a:srgbClr val="000000"/>
                </a:solidFill>
                <a:latin typeface="Calibri"/>
                <a:ea typeface="Calibri"/>
                <a:cs typeface="Calibri"/>
                <a:sym typeface="Calibri"/>
              </a:rPr>
              <a:t> recurrent laryngeal nerve.</a:t>
            </a:r>
            <a:endParaRPr sz="2250" kern="0">
              <a:solidFill>
                <a:srgbClr val="000000"/>
              </a:solidFill>
              <a:latin typeface="Arial"/>
              <a:ea typeface="Arial"/>
              <a:cs typeface="Arial"/>
              <a:sym typeface="Arial"/>
            </a:endParaRPr>
          </a:p>
        </p:txBody>
      </p:sp>
      <p:sp>
        <p:nvSpPr>
          <p:cNvPr id="146" name="Google Shape;146;p10"/>
          <p:cNvSpPr txBox="1"/>
          <p:nvPr/>
        </p:nvSpPr>
        <p:spPr>
          <a:xfrm>
            <a:off x="347870" y="974345"/>
            <a:ext cx="3313125" cy="392385"/>
          </a:xfrm>
          <a:prstGeom prst="rect">
            <a:avLst/>
          </a:prstGeom>
          <a:noFill/>
          <a:ln>
            <a:noFill/>
          </a:ln>
        </p:spPr>
        <p:txBody>
          <a:bodyPr spcFirstLastPara="1" wrap="square" lIns="68569" tIns="34275" rIns="68569" bIns="34275" anchor="t" anchorCtr="0">
            <a:spAutoFit/>
          </a:bodyPr>
          <a:lstStyle/>
          <a:p>
            <a:pPr algn="l" defTabSz="685800" rtl="0">
              <a:buClr>
                <a:srgbClr val="000000"/>
              </a:buClr>
              <a:buSzPts val="2800"/>
            </a:pPr>
            <a:r>
              <a:rPr lang="en-GB" sz="2100" b="1" kern="0">
                <a:solidFill>
                  <a:srgbClr val="000000"/>
                </a:solidFill>
                <a:latin typeface="Calibri"/>
                <a:ea typeface="Calibri"/>
                <a:cs typeface="Calibri"/>
                <a:sym typeface="Calibri"/>
              </a:rPr>
              <a:t>Thyroid gland</a:t>
            </a:r>
            <a:endParaRPr sz="1050" kern="0">
              <a:solidFill>
                <a:srgbClr val="000000"/>
              </a:solidFill>
              <a:latin typeface="Arial"/>
              <a:ea typeface="Arial"/>
              <a:cs typeface="Arial"/>
              <a:sym typeface="Arial"/>
            </a:endParaRPr>
          </a:p>
        </p:txBody>
      </p:sp>
      <p:pic>
        <p:nvPicPr>
          <p:cNvPr id="147" name="Google Shape;147;p10"/>
          <p:cNvPicPr preferRelativeResize="0"/>
          <p:nvPr/>
        </p:nvPicPr>
        <p:blipFill rotWithShape="1">
          <a:blip r:embed="rId3">
            <a:alphaModFix/>
          </a:blip>
          <a:srcRect/>
          <a:stretch/>
        </p:blipFill>
        <p:spPr>
          <a:xfrm>
            <a:off x="3660995" y="974345"/>
            <a:ext cx="4727429" cy="540698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3C72521E4EE498250BCFC3588EAF8" ma:contentTypeVersion="2" ma:contentTypeDescription="Create a new document." ma:contentTypeScope="" ma:versionID="c7e59d027ddc58a84533aa9a3655f0aa">
  <xsd:schema xmlns:xsd="http://www.w3.org/2001/XMLSchema" xmlns:xs="http://www.w3.org/2001/XMLSchema" xmlns:p="http://schemas.microsoft.com/office/2006/metadata/properties" xmlns:ns2="c9a7a535-2d41-4ea0-b5d2-60f1eb7fbe30" targetNamespace="http://schemas.microsoft.com/office/2006/metadata/properties" ma:root="true" ma:fieldsID="1a9ab46d6cc50d6af445cf986f43da99" ns2:_="">
    <xsd:import namespace="c9a7a535-2d41-4ea0-b5d2-60f1eb7fbe3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7a535-2d41-4ea0-b5d2-60f1eb7f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975010-8D62-4BC8-82D5-0B52C94CB97C}"/>
</file>

<file path=customXml/itemProps2.xml><?xml version="1.0" encoding="utf-8"?>
<ds:datastoreItem xmlns:ds="http://schemas.openxmlformats.org/officeDocument/2006/customXml" ds:itemID="{C918FB63-96C9-4C8F-8E1D-59389E64C96F}"/>
</file>

<file path=customXml/itemProps3.xml><?xml version="1.0" encoding="utf-8"?>
<ds:datastoreItem xmlns:ds="http://schemas.openxmlformats.org/officeDocument/2006/customXml" ds:itemID="{D46A3357-D2FB-4217-8512-38100A502FF0}"/>
</file>

<file path=docProps/app.xml><?xml version="1.0" encoding="utf-8"?>
<Properties xmlns="http://schemas.openxmlformats.org/officeDocument/2006/extended-properties" xmlns:vt="http://schemas.openxmlformats.org/officeDocument/2006/docPropsVTypes">
  <TotalTime>1200</TotalTime>
  <Words>1167</Words>
  <Application>Microsoft Office PowerPoint</Application>
  <PresentationFormat>On-screen Show (4:3)</PresentationFormat>
  <Paragraphs>125</Paragraphs>
  <Slides>23</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Noto Sans Symbols</vt:lpstr>
      <vt:lpstr>Office Theme</vt:lpstr>
      <vt:lpstr>Simple Light</vt:lpstr>
      <vt:lpstr>THYROID&amp;PARATHYROID  GLANDS BY DR. DALIA MAHMOUD BIRAM </vt:lpstr>
      <vt:lpstr>PowerPoint Presentation</vt:lpstr>
      <vt:lpstr>PowerPoint Presentation</vt:lpstr>
      <vt:lpstr>Small pyramidal lobe: (may be present) project upwards from the isthmus and may be connected by fibroumuscular band called levator glandulae thyroideae(remnants of thyroglossal duct in the embryo) </vt:lpstr>
      <vt:lpstr>PowerPoint Presentation</vt:lpstr>
      <vt:lpstr>PowerPoint Presentation</vt:lpstr>
      <vt:lpstr>PowerPoint Presentation</vt:lpstr>
      <vt:lpstr>PowerPoint Presentation</vt:lpstr>
      <vt:lpstr>PowerPoint Presentation</vt:lpstr>
      <vt:lpstr>PowerPoint Presentation</vt:lpstr>
      <vt:lpstr>II-Thyroid lobes: </vt:lpstr>
      <vt:lpstr>II-Thyroid lobes</vt:lpstr>
      <vt:lpstr>PowerPoint Presentation</vt:lpstr>
      <vt:lpstr>PowerPoint Presentation</vt:lpstr>
      <vt:lpstr>PowerPoint Presentation</vt:lpstr>
      <vt:lpstr>Arterial supply of the thyroid gland: </vt:lpstr>
      <vt:lpstr>PowerPoint Presentation</vt:lpstr>
      <vt:lpstr>PowerPoint Presentation</vt:lpstr>
      <vt:lpstr>PowerPoint Presentation</vt:lpstr>
      <vt:lpstr>Venous drainage: </vt:lpstr>
      <vt:lpstr>PowerPoint Presentation</vt:lpstr>
      <vt:lpstr>Parathyroid glands</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THYROID GLAND</dc:title>
  <dc:creator>speed</dc:creator>
  <cp:lastModifiedBy>Dalia Mahmoud Hasan</cp:lastModifiedBy>
  <cp:revision>24</cp:revision>
  <dcterms:created xsi:type="dcterms:W3CDTF">2018-10-02T17:25:35Z</dcterms:created>
  <dcterms:modified xsi:type="dcterms:W3CDTF">2022-04-27T22:05:00Z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0x0101005753C72521E4EE498250BCFC3588EAF8</vt:lpwstr>
  </property>
</Properties>
</file>