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93" r:id="rId6"/>
    <p:sldId id="315" r:id="rId7"/>
    <p:sldId id="316" r:id="rId8"/>
    <p:sldId id="271" r:id="rId9"/>
    <p:sldId id="317" r:id="rId10"/>
    <p:sldId id="274" r:id="rId11"/>
    <p:sldId id="276" r:id="rId12"/>
    <p:sldId id="277" r:id="rId13"/>
    <p:sldId id="278" r:id="rId14"/>
    <p:sldId id="279" r:id="rId15"/>
    <p:sldId id="280" r:id="rId16"/>
    <p:sldId id="284" r:id="rId17"/>
    <p:sldId id="267" r:id="rId18"/>
    <p:sldId id="282" r:id="rId19"/>
    <p:sldId id="281" r:id="rId20"/>
    <p:sldId id="262" r:id="rId21"/>
    <p:sldId id="318" r:id="rId22"/>
    <p:sldId id="285" r:id="rId23"/>
    <p:sldId id="286" r:id="rId24"/>
    <p:sldId id="297" r:id="rId25"/>
    <p:sldId id="288" r:id="rId26"/>
    <p:sldId id="313" r:id="rId27"/>
    <p:sldId id="314" r:id="rId28"/>
    <p:sldId id="287" r:id="rId29"/>
    <p:sldId id="291" r:id="rId30"/>
    <p:sldId id="305" r:id="rId31"/>
    <p:sldId id="306" r:id="rId32"/>
    <p:sldId id="307" r:id="rId33"/>
    <p:sldId id="292" r:id="rId34"/>
    <p:sldId id="299" r:id="rId35"/>
    <p:sldId id="311" r:id="rId36"/>
    <p:sldId id="301" r:id="rId37"/>
    <p:sldId id="302" r:id="rId38"/>
    <p:sldId id="303" r:id="rId39"/>
    <p:sldId id="310" r:id="rId40"/>
    <p:sldId id="304" r:id="rId41"/>
    <p:sldId id="308" r:id="rId42"/>
    <p:sldId id="312" r:id="rId43"/>
    <p:sldId id="270" r:id="rId44"/>
    <p:sldId id="319" r:id="rId45"/>
    <p:sldId id="324" r:id="rId46"/>
    <p:sldId id="320" r:id="rId47"/>
    <p:sldId id="325" r:id="rId48"/>
    <p:sldId id="326" r:id="rId49"/>
    <p:sldId id="323" r:id="rId50"/>
    <p:sldId id="328"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946" y="3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E92A30-4AC4-F74F-A22C-D2C4F17635B1}"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0AC1B-DCE9-424E-AA4A-3F978660A4BF}" type="slidenum">
              <a:rPr lang="en-US" smtClean="0"/>
              <a:t>‹#›</a:t>
            </a:fld>
            <a:endParaRPr lang="en-US"/>
          </a:p>
        </p:txBody>
      </p:sp>
    </p:spTree>
    <p:extLst>
      <p:ext uri="{BB962C8B-B14F-4D97-AF65-F5344CB8AC3E}">
        <p14:creationId xmlns:p14="http://schemas.microsoft.com/office/powerpoint/2010/main" val="868765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92A30-4AC4-F74F-A22C-D2C4F17635B1}"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0AC1B-DCE9-424E-AA4A-3F978660A4BF}" type="slidenum">
              <a:rPr lang="en-US" smtClean="0"/>
              <a:t>‹#›</a:t>
            </a:fld>
            <a:endParaRPr lang="en-US"/>
          </a:p>
        </p:txBody>
      </p:sp>
    </p:spTree>
    <p:extLst>
      <p:ext uri="{BB962C8B-B14F-4D97-AF65-F5344CB8AC3E}">
        <p14:creationId xmlns:p14="http://schemas.microsoft.com/office/powerpoint/2010/main" val="129897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92A30-4AC4-F74F-A22C-D2C4F17635B1}"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0AC1B-DCE9-424E-AA4A-3F978660A4B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59371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92A30-4AC4-F74F-A22C-D2C4F17635B1}"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0AC1B-DCE9-424E-AA4A-3F978660A4BF}" type="slidenum">
              <a:rPr lang="en-US" smtClean="0"/>
              <a:t>‹#›</a:t>
            </a:fld>
            <a:endParaRPr lang="en-US"/>
          </a:p>
        </p:txBody>
      </p:sp>
    </p:spTree>
    <p:extLst>
      <p:ext uri="{BB962C8B-B14F-4D97-AF65-F5344CB8AC3E}">
        <p14:creationId xmlns:p14="http://schemas.microsoft.com/office/powerpoint/2010/main" val="137024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92A30-4AC4-F74F-A22C-D2C4F17635B1}"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0AC1B-DCE9-424E-AA4A-3F978660A4B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28215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92A30-4AC4-F74F-A22C-D2C4F17635B1}"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0AC1B-DCE9-424E-AA4A-3F978660A4BF}" type="slidenum">
              <a:rPr lang="en-US" smtClean="0"/>
              <a:t>‹#›</a:t>
            </a:fld>
            <a:endParaRPr lang="en-US"/>
          </a:p>
        </p:txBody>
      </p:sp>
    </p:spTree>
    <p:extLst>
      <p:ext uri="{BB962C8B-B14F-4D97-AF65-F5344CB8AC3E}">
        <p14:creationId xmlns:p14="http://schemas.microsoft.com/office/powerpoint/2010/main" val="2377164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E92A30-4AC4-F74F-A22C-D2C4F17635B1}"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0AC1B-DCE9-424E-AA4A-3F978660A4BF}" type="slidenum">
              <a:rPr lang="en-US" smtClean="0"/>
              <a:t>‹#›</a:t>
            </a:fld>
            <a:endParaRPr lang="en-US"/>
          </a:p>
        </p:txBody>
      </p:sp>
    </p:spTree>
    <p:extLst>
      <p:ext uri="{BB962C8B-B14F-4D97-AF65-F5344CB8AC3E}">
        <p14:creationId xmlns:p14="http://schemas.microsoft.com/office/powerpoint/2010/main" val="805767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E92A30-4AC4-F74F-A22C-D2C4F17635B1}"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0AC1B-DCE9-424E-AA4A-3F978660A4BF}" type="slidenum">
              <a:rPr lang="en-US" smtClean="0"/>
              <a:t>‹#›</a:t>
            </a:fld>
            <a:endParaRPr lang="en-US"/>
          </a:p>
        </p:txBody>
      </p:sp>
    </p:spTree>
    <p:extLst>
      <p:ext uri="{BB962C8B-B14F-4D97-AF65-F5344CB8AC3E}">
        <p14:creationId xmlns:p14="http://schemas.microsoft.com/office/powerpoint/2010/main" val="561555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E92A30-4AC4-F74F-A22C-D2C4F17635B1}"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0AC1B-DCE9-424E-AA4A-3F978660A4BF}" type="slidenum">
              <a:rPr lang="en-US" smtClean="0"/>
              <a:t>‹#›</a:t>
            </a:fld>
            <a:endParaRPr lang="en-US"/>
          </a:p>
        </p:txBody>
      </p:sp>
    </p:spTree>
    <p:extLst>
      <p:ext uri="{BB962C8B-B14F-4D97-AF65-F5344CB8AC3E}">
        <p14:creationId xmlns:p14="http://schemas.microsoft.com/office/powerpoint/2010/main" val="339274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92A30-4AC4-F74F-A22C-D2C4F17635B1}"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0AC1B-DCE9-424E-AA4A-3F978660A4BF}" type="slidenum">
              <a:rPr lang="en-US" smtClean="0"/>
              <a:t>‹#›</a:t>
            </a:fld>
            <a:endParaRPr lang="en-US"/>
          </a:p>
        </p:txBody>
      </p:sp>
    </p:spTree>
    <p:extLst>
      <p:ext uri="{BB962C8B-B14F-4D97-AF65-F5344CB8AC3E}">
        <p14:creationId xmlns:p14="http://schemas.microsoft.com/office/powerpoint/2010/main" val="2442772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E92A30-4AC4-F74F-A22C-D2C4F17635B1}" type="datetimeFigureOut">
              <a:rPr lang="en-US" smtClean="0"/>
              <a:t>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0AC1B-DCE9-424E-AA4A-3F978660A4BF}" type="slidenum">
              <a:rPr lang="en-US" smtClean="0"/>
              <a:t>‹#›</a:t>
            </a:fld>
            <a:endParaRPr lang="en-US"/>
          </a:p>
        </p:txBody>
      </p:sp>
    </p:spTree>
    <p:extLst>
      <p:ext uri="{BB962C8B-B14F-4D97-AF65-F5344CB8AC3E}">
        <p14:creationId xmlns:p14="http://schemas.microsoft.com/office/powerpoint/2010/main" val="3408799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E92A30-4AC4-F74F-A22C-D2C4F17635B1}" type="datetimeFigureOut">
              <a:rPr lang="en-US" smtClean="0"/>
              <a:t>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30AC1B-DCE9-424E-AA4A-3F978660A4BF}" type="slidenum">
              <a:rPr lang="en-US" smtClean="0"/>
              <a:t>‹#›</a:t>
            </a:fld>
            <a:endParaRPr lang="en-US"/>
          </a:p>
        </p:txBody>
      </p:sp>
    </p:spTree>
    <p:extLst>
      <p:ext uri="{BB962C8B-B14F-4D97-AF65-F5344CB8AC3E}">
        <p14:creationId xmlns:p14="http://schemas.microsoft.com/office/powerpoint/2010/main" val="3294677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E92A30-4AC4-F74F-A22C-D2C4F17635B1}" type="datetimeFigureOut">
              <a:rPr lang="en-US" smtClean="0"/>
              <a:t>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30AC1B-DCE9-424E-AA4A-3F978660A4BF}" type="slidenum">
              <a:rPr lang="en-US" smtClean="0"/>
              <a:t>‹#›</a:t>
            </a:fld>
            <a:endParaRPr lang="en-US"/>
          </a:p>
        </p:txBody>
      </p:sp>
    </p:spTree>
    <p:extLst>
      <p:ext uri="{BB962C8B-B14F-4D97-AF65-F5344CB8AC3E}">
        <p14:creationId xmlns:p14="http://schemas.microsoft.com/office/powerpoint/2010/main" val="3311585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E92A30-4AC4-F74F-A22C-D2C4F17635B1}" type="datetimeFigureOut">
              <a:rPr lang="en-US" smtClean="0"/>
              <a:t>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30AC1B-DCE9-424E-AA4A-3F978660A4BF}" type="slidenum">
              <a:rPr lang="en-US" smtClean="0"/>
              <a:t>‹#›</a:t>
            </a:fld>
            <a:endParaRPr lang="en-US"/>
          </a:p>
        </p:txBody>
      </p:sp>
    </p:spTree>
    <p:extLst>
      <p:ext uri="{BB962C8B-B14F-4D97-AF65-F5344CB8AC3E}">
        <p14:creationId xmlns:p14="http://schemas.microsoft.com/office/powerpoint/2010/main" val="858502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E92A30-4AC4-F74F-A22C-D2C4F17635B1}" type="datetimeFigureOut">
              <a:rPr lang="en-US" smtClean="0"/>
              <a:t>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0AC1B-DCE9-424E-AA4A-3F978660A4BF}" type="slidenum">
              <a:rPr lang="en-US" smtClean="0"/>
              <a:t>‹#›</a:t>
            </a:fld>
            <a:endParaRPr lang="en-US"/>
          </a:p>
        </p:txBody>
      </p:sp>
    </p:spTree>
    <p:extLst>
      <p:ext uri="{BB962C8B-B14F-4D97-AF65-F5344CB8AC3E}">
        <p14:creationId xmlns:p14="http://schemas.microsoft.com/office/powerpoint/2010/main" val="1842796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E92A30-4AC4-F74F-A22C-D2C4F17635B1}" type="datetimeFigureOut">
              <a:rPr lang="en-US" smtClean="0"/>
              <a:t>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0AC1B-DCE9-424E-AA4A-3F978660A4BF}" type="slidenum">
              <a:rPr lang="en-US" smtClean="0"/>
              <a:t>‹#›</a:t>
            </a:fld>
            <a:endParaRPr lang="en-US"/>
          </a:p>
        </p:txBody>
      </p:sp>
    </p:spTree>
    <p:extLst>
      <p:ext uri="{BB962C8B-B14F-4D97-AF65-F5344CB8AC3E}">
        <p14:creationId xmlns:p14="http://schemas.microsoft.com/office/powerpoint/2010/main" val="722979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E92A30-4AC4-F74F-A22C-D2C4F17635B1}" type="datetimeFigureOut">
              <a:rPr lang="en-US" smtClean="0"/>
              <a:t>2/12/2023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030AC1B-DCE9-424E-AA4A-3F978660A4BF}" type="slidenum">
              <a:rPr lang="en-US" smtClean="0"/>
              <a:t>‹#›</a:t>
            </a:fld>
            <a:endParaRPr lang="en-US"/>
          </a:p>
        </p:txBody>
      </p:sp>
    </p:spTree>
    <p:extLst>
      <p:ext uri="{BB962C8B-B14F-4D97-AF65-F5344CB8AC3E}">
        <p14:creationId xmlns:p14="http://schemas.microsoft.com/office/powerpoint/2010/main" val="2983284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105F-F928-1086-49B4-B992C554CAF7}"/>
              </a:ext>
            </a:extLst>
          </p:cNvPr>
          <p:cNvSpPr>
            <a:spLocks noGrp="1"/>
          </p:cNvSpPr>
          <p:nvPr>
            <p:ph type="ctrTitle"/>
          </p:nvPr>
        </p:nvSpPr>
        <p:spPr/>
        <p:txBody>
          <a:bodyPr/>
          <a:lstStyle/>
          <a:p>
            <a:r>
              <a:rPr lang="en-US" dirty="0"/>
              <a:t>Bronchial Asthma</a:t>
            </a:r>
          </a:p>
        </p:txBody>
      </p:sp>
      <p:sp>
        <p:nvSpPr>
          <p:cNvPr id="3" name="Subtitle 2">
            <a:extLst>
              <a:ext uri="{FF2B5EF4-FFF2-40B4-BE49-F238E27FC236}">
                <a16:creationId xmlns:a16="http://schemas.microsoft.com/office/drawing/2014/main" id="{545AD3A8-270A-B73A-4B67-27B71CDF3953}"/>
              </a:ext>
            </a:extLst>
          </p:cNvPr>
          <p:cNvSpPr>
            <a:spLocks noGrp="1"/>
          </p:cNvSpPr>
          <p:nvPr>
            <p:ph type="subTitle" idx="1"/>
          </p:nvPr>
        </p:nvSpPr>
        <p:spPr/>
        <p:txBody>
          <a:bodyPr/>
          <a:lstStyle/>
          <a:p>
            <a:r>
              <a:rPr lang="en-US" dirty="0" err="1"/>
              <a:t>Haneen</a:t>
            </a:r>
            <a:r>
              <a:rPr lang="en-US"/>
              <a:t> Abu Al-Rous</a:t>
            </a:r>
          </a:p>
        </p:txBody>
      </p:sp>
    </p:spTree>
    <p:extLst>
      <p:ext uri="{BB962C8B-B14F-4D97-AF65-F5344CB8AC3E}">
        <p14:creationId xmlns:p14="http://schemas.microsoft.com/office/powerpoint/2010/main" val="585466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E64EE-FBA7-19C7-1188-AC31354907D5}"/>
              </a:ext>
            </a:extLst>
          </p:cNvPr>
          <p:cNvSpPr>
            <a:spLocks noGrp="1"/>
          </p:cNvSpPr>
          <p:nvPr>
            <p:ph type="title"/>
          </p:nvPr>
        </p:nvSpPr>
        <p:spPr/>
        <p:txBody>
          <a:bodyPr/>
          <a:lstStyle/>
          <a:p>
            <a:pPr algn="ctr"/>
            <a:r>
              <a:rPr lang="en-GB" b="1" i="0" dirty="0">
                <a:solidFill>
                  <a:srgbClr val="92D050"/>
                </a:solidFill>
                <a:effectLst/>
              </a:rPr>
              <a:t>Symptom Patterns</a:t>
            </a:r>
            <a:endParaRPr lang="en-US" dirty="0">
              <a:solidFill>
                <a:srgbClr val="92D050"/>
              </a:solidFill>
            </a:endParaRPr>
          </a:p>
        </p:txBody>
      </p:sp>
      <p:sp>
        <p:nvSpPr>
          <p:cNvPr id="3" name="Content Placeholder 2">
            <a:extLst>
              <a:ext uri="{FF2B5EF4-FFF2-40B4-BE49-F238E27FC236}">
                <a16:creationId xmlns:a16="http://schemas.microsoft.com/office/drawing/2014/main" id="{2C037740-BC4B-BF53-A501-EEBF795D507C}"/>
              </a:ext>
            </a:extLst>
          </p:cNvPr>
          <p:cNvSpPr>
            <a:spLocks noGrp="1"/>
          </p:cNvSpPr>
          <p:nvPr>
            <p:ph idx="1"/>
          </p:nvPr>
        </p:nvSpPr>
        <p:spPr/>
        <p:txBody>
          <a:bodyPr/>
          <a:lstStyle/>
          <a:p>
            <a:r>
              <a:rPr lang="en-GB" b="0" i="0" dirty="0">
                <a:solidFill>
                  <a:srgbClr val="232323"/>
                </a:solidFill>
                <a:effectLst/>
                <a:latin typeface="Noto Sans" panose="020B0502040504020204" pitchFamily="34" charset="0"/>
              </a:rPr>
              <a:t>Intermittent exacerbations superimposed upon an asymptomatic baseline.</a:t>
            </a:r>
          </a:p>
          <a:p>
            <a:r>
              <a:rPr lang="en-GB" b="0" i="0" dirty="0">
                <a:solidFill>
                  <a:srgbClr val="232323"/>
                </a:solidFill>
                <a:effectLst/>
                <a:latin typeface="Noto Sans" panose="020B0502040504020204" pitchFamily="34" charset="0"/>
              </a:rPr>
              <a:t>Chronic symptoms punctuated by periods of worsening symptoms.</a:t>
            </a:r>
          </a:p>
          <a:p>
            <a:r>
              <a:rPr lang="en-GB" b="0" i="0" dirty="0">
                <a:solidFill>
                  <a:srgbClr val="232323"/>
                </a:solidFill>
                <a:effectLst/>
                <a:latin typeface="Noto Sans" panose="020B0502040504020204" pitchFamily="34" charset="0"/>
              </a:rPr>
              <a:t>Morning "dipping" (an accentuation of the physiologic cycle of pulmonary function in normal individuals, characterized by worsening of symptoms and decreased peak flow in the early morning, with improvement as the day progresses).</a:t>
            </a:r>
          </a:p>
        </p:txBody>
      </p:sp>
    </p:spTree>
    <p:extLst>
      <p:ext uri="{BB962C8B-B14F-4D97-AF65-F5344CB8AC3E}">
        <p14:creationId xmlns:p14="http://schemas.microsoft.com/office/powerpoint/2010/main" val="175784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9CF18-5C32-648B-6669-6739F337B089}"/>
              </a:ext>
            </a:extLst>
          </p:cNvPr>
          <p:cNvSpPr>
            <a:spLocks noGrp="1"/>
          </p:cNvSpPr>
          <p:nvPr>
            <p:ph type="title"/>
          </p:nvPr>
        </p:nvSpPr>
        <p:spPr/>
        <p:txBody>
          <a:bodyPr/>
          <a:lstStyle/>
          <a:p>
            <a:pPr algn="ctr"/>
            <a:r>
              <a:rPr lang="en-GB" b="1" i="0" dirty="0">
                <a:solidFill>
                  <a:srgbClr val="92D050"/>
                </a:solidFill>
                <a:effectLst/>
              </a:rPr>
              <a:t>Allergic History</a:t>
            </a:r>
            <a:endParaRPr lang="en-US" dirty="0">
              <a:solidFill>
                <a:srgbClr val="92D050"/>
              </a:solidFill>
            </a:endParaRPr>
          </a:p>
        </p:txBody>
      </p:sp>
      <p:sp>
        <p:nvSpPr>
          <p:cNvPr id="3" name="Content Placeholder 2">
            <a:extLst>
              <a:ext uri="{FF2B5EF4-FFF2-40B4-BE49-F238E27FC236}">
                <a16:creationId xmlns:a16="http://schemas.microsoft.com/office/drawing/2014/main" id="{5DF86666-3B15-CAD1-0FE7-A638846D0BEF}"/>
              </a:ext>
            </a:extLst>
          </p:cNvPr>
          <p:cNvSpPr>
            <a:spLocks noGrp="1"/>
          </p:cNvSpPr>
          <p:nvPr>
            <p:ph idx="1"/>
          </p:nvPr>
        </p:nvSpPr>
        <p:spPr/>
        <p:txBody>
          <a:bodyPr/>
          <a:lstStyle/>
          <a:p>
            <a:r>
              <a:rPr lang="en-GB" b="0" i="0" dirty="0">
                <a:solidFill>
                  <a:srgbClr val="232323"/>
                </a:solidFill>
                <a:effectLst/>
              </a:rPr>
              <a:t>Allergic disease is associated with the development, severity, and persistence of asthma.</a:t>
            </a:r>
          </a:p>
          <a:p>
            <a:r>
              <a:rPr lang="en-GB" dirty="0">
                <a:solidFill>
                  <a:srgbClr val="232323"/>
                </a:solidFill>
              </a:rPr>
              <a:t>Patients with allergic rhinitis or atopic dermatitis should be asked specifically about respiratory symptoms.</a:t>
            </a:r>
            <a:endParaRPr lang="en-US" dirty="0"/>
          </a:p>
        </p:txBody>
      </p:sp>
    </p:spTree>
    <p:extLst>
      <p:ext uri="{BB962C8B-B14F-4D97-AF65-F5344CB8AC3E}">
        <p14:creationId xmlns:p14="http://schemas.microsoft.com/office/powerpoint/2010/main" val="41067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D8CFB-660B-6A74-8986-2BCE10BC9184}"/>
              </a:ext>
            </a:extLst>
          </p:cNvPr>
          <p:cNvSpPr>
            <a:spLocks noGrp="1"/>
          </p:cNvSpPr>
          <p:nvPr>
            <p:ph type="title"/>
          </p:nvPr>
        </p:nvSpPr>
        <p:spPr/>
        <p:txBody>
          <a:bodyPr/>
          <a:lstStyle/>
          <a:p>
            <a:pPr algn="ctr"/>
            <a:r>
              <a:rPr lang="en-GB" b="1" i="0" dirty="0">
                <a:solidFill>
                  <a:srgbClr val="92D050"/>
                </a:solidFill>
                <a:effectLst/>
              </a:rPr>
              <a:t>Family History</a:t>
            </a:r>
            <a:endParaRPr lang="en-US" dirty="0">
              <a:solidFill>
                <a:srgbClr val="92D050"/>
              </a:solidFill>
            </a:endParaRPr>
          </a:p>
        </p:txBody>
      </p:sp>
      <p:sp>
        <p:nvSpPr>
          <p:cNvPr id="3" name="Content Placeholder 2">
            <a:extLst>
              <a:ext uri="{FF2B5EF4-FFF2-40B4-BE49-F238E27FC236}">
                <a16:creationId xmlns:a16="http://schemas.microsoft.com/office/drawing/2014/main" id="{DBE1074F-9CDA-D0CA-FD37-89A5AF88ED89}"/>
              </a:ext>
            </a:extLst>
          </p:cNvPr>
          <p:cNvSpPr>
            <a:spLocks noGrp="1"/>
          </p:cNvSpPr>
          <p:nvPr>
            <p:ph idx="1"/>
          </p:nvPr>
        </p:nvSpPr>
        <p:spPr/>
        <p:txBody>
          <a:bodyPr/>
          <a:lstStyle/>
          <a:p>
            <a:r>
              <a:rPr lang="en-GB" dirty="0">
                <a:solidFill>
                  <a:srgbClr val="232323"/>
                </a:solidFill>
                <a:latin typeface="Noto Sans" panose="020B0502040504020204" pitchFamily="34" charset="0"/>
              </a:rPr>
              <a:t>A family history of asthma or other atopic disease (</a:t>
            </a:r>
            <a:r>
              <a:rPr lang="en-GB" dirty="0" err="1">
                <a:solidFill>
                  <a:srgbClr val="232323"/>
                </a:solidFill>
                <a:latin typeface="Noto Sans" panose="020B0502040504020204" pitchFamily="34" charset="0"/>
              </a:rPr>
              <a:t>ie</a:t>
            </a:r>
            <a:r>
              <a:rPr lang="en-GB" dirty="0">
                <a:solidFill>
                  <a:srgbClr val="232323"/>
                </a:solidFill>
                <a:latin typeface="Noto Sans" panose="020B0502040504020204" pitchFamily="34" charset="0"/>
              </a:rPr>
              <a:t>, allergic rhinitis, atopic dermatitis, or food allergy) certainly strengthens the likelihood that a child with a compatible history has asthma.</a:t>
            </a:r>
          </a:p>
          <a:p>
            <a:r>
              <a:rPr lang="en-GB" dirty="0">
                <a:solidFill>
                  <a:srgbClr val="232323"/>
                </a:solidFill>
                <a:latin typeface="Noto Sans" panose="020B0502040504020204" pitchFamily="34" charset="0"/>
              </a:rPr>
              <a:t>Maternal asthma appears to make a bigger contribution than paternal asthma to asthma in offspring, although this finding is inconsistent .</a:t>
            </a:r>
            <a:endParaRPr lang="en-US" dirty="0"/>
          </a:p>
        </p:txBody>
      </p:sp>
    </p:spTree>
    <p:extLst>
      <p:ext uri="{BB962C8B-B14F-4D97-AF65-F5344CB8AC3E}">
        <p14:creationId xmlns:p14="http://schemas.microsoft.com/office/powerpoint/2010/main" val="991452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F705E-8049-129C-B064-CD6E98C5D0A1}"/>
              </a:ext>
            </a:extLst>
          </p:cNvPr>
          <p:cNvSpPr>
            <a:spLocks noGrp="1"/>
          </p:cNvSpPr>
          <p:nvPr>
            <p:ph type="title"/>
          </p:nvPr>
        </p:nvSpPr>
        <p:spPr/>
        <p:txBody>
          <a:bodyPr/>
          <a:lstStyle/>
          <a:p>
            <a:pPr algn="ctr"/>
            <a:r>
              <a:rPr lang="en-GB" b="1" i="0" dirty="0">
                <a:solidFill>
                  <a:srgbClr val="92D050"/>
                </a:solidFill>
                <a:effectLst/>
              </a:rPr>
              <a:t>Past Medical </a:t>
            </a:r>
            <a:r>
              <a:rPr lang="en-GB" b="1" dirty="0">
                <a:solidFill>
                  <a:srgbClr val="92D050"/>
                </a:solidFill>
              </a:rPr>
              <a:t>H</a:t>
            </a:r>
            <a:r>
              <a:rPr lang="en-GB" b="1" i="0" dirty="0">
                <a:solidFill>
                  <a:srgbClr val="92D050"/>
                </a:solidFill>
                <a:effectLst/>
              </a:rPr>
              <a:t>istory</a:t>
            </a:r>
            <a:endParaRPr lang="en-US" dirty="0">
              <a:solidFill>
                <a:srgbClr val="92D050"/>
              </a:solidFill>
            </a:endParaRPr>
          </a:p>
        </p:txBody>
      </p:sp>
      <p:sp>
        <p:nvSpPr>
          <p:cNvPr id="3" name="Content Placeholder 2">
            <a:extLst>
              <a:ext uri="{FF2B5EF4-FFF2-40B4-BE49-F238E27FC236}">
                <a16:creationId xmlns:a16="http://schemas.microsoft.com/office/drawing/2014/main" id="{A4D07575-A66C-463F-3180-75B75C7A38BF}"/>
              </a:ext>
            </a:extLst>
          </p:cNvPr>
          <p:cNvSpPr>
            <a:spLocks noGrp="1"/>
          </p:cNvSpPr>
          <p:nvPr>
            <p:ph idx="1"/>
          </p:nvPr>
        </p:nvSpPr>
        <p:spPr/>
        <p:txBody>
          <a:bodyPr/>
          <a:lstStyle/>
          <a:p>
            <a:r>
              <a:rPr lang="en-GB" dirty="0"/>
              <a:t>Preterm .</a:t>
            </a:r>
          </a:p>
          <a:p>
            <a:r>
              <a:rPr lang="en-GB" dirty="0"/>
              <a:t>Low birth weight. </a:t>
            </a:r>
          </a:p>
          <a:p>
            <a:r>
              <a:rPr lang="en-GB" dirty="0"/>
              <a:t>Bronchiolitis required hospitalization. </a:t>
            </a:r>
            <a:endParaRPr lang="en-US" dirty="0"/>
          </a:p>
        </p:txBody>
      </p:sp>
    </p:spTree>
    <p:extLst>
      <p:ext uri="{BB962C8B-B14F-4D97-AF65-F5344CB8AC3E}">
        <p14:creationId xmlns:p14="http://schemas.microsoft.com/office/powerpoint/2010/main" val="3308643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E02C1-4E5F-61D5-E59D-3B169A5C3DE1}"/>
              </a:ext>
            </a:extLst>
          </p:cNvPr>
          <p:cNvSpPr>
            <a:spLocks noGrp="1"/>
          </p:cNvSpPr>
          <p:nvPr>
            <p:ph type="title"/>
          </p:nvPr>
        </p:nvSpPr>
        <p:spPr/>
        <p:txBody>
          <a:bodyPr/>
          <a:lstStyle/>
          <a:p>
            <a:pPr algn="ctr"/>
            <a:r>
              <a:rPr lang="en-GB" b="1" i="0" dirty="0">
                <a:solidFill>
                  <a:srgbClr val="92D050"/>
                </a:solidFill>
                <a:effectLst/>
              </a:rPr>
              <a:t>Physical Examination</a:t>
            </a:r>
            <a:endParaRPr lang="en-US" dirty="0">
              <a:solidFill>
                <a:srgbClr val="92D050"/>
              </a:solidFill>
            </a:endParaRPr>
          </a:p>
        </p:txBody>
      </p:sp>
      <p:sp>
        <p:nvSpPr>
          <p:cNvPr id="3" name="Content Placeholder 2">
            <a:extLst>
              <a:ext uri="{FF2B5EF4-FFF2-40B4-BE49-F238E27FC236}">
                <a16:creationId xmlns:a16="http://schemas.microsoft.com/office/drawing/2014/main" id="{1B8748BC-C522-649C-5864-F8184F9DCC5A}"/>
              </a:ext>
            </a:extLst>
          </p:cNvPr>
          <p:cNvSpPr>
            <a:spLocks noGrp="1"/>
          </p:cNvSpPr>
          <p:nvPr>
            <p:ph idx="1"/>
          </p:nvPr>
        </p:nvSpPr>
        <p:spPr/>
        <p:txBody>
          <a:bodyPr>
            <a:normAutofit/>
          </a:bodyPr>
          <a:lstStyle/>
          <a:p>
            <a:endParaRPr lang="en-GB" b="0" i="0" dirty="0">
              <a:solidFill>
                <a:srgbClr val="232323"/>
              </a:solidFill>
              <a:effectLst/>
              <a:latin typeface="Noto Sans" panose="020B0502040504020204" pitchFamily="34" charset="0"/>
            </a:endParaRPr>
          </a:p>
          <a:p>
            <a:r>
              <a:rPr lang="en-GB" dirty="0">
                <a:solidFill>
                  <a:srgbClr val="232323"/>
                </a:solidFill>
                <a:latin typeface="Noto Sans" panose="020B0502040504020204" pitchFamily="34" charset="0"/>
              </a:rPr>
              <a:t>Physical examination of a child with asthma is generally normal if performed when the patient does not have an acute exacerbation. </a:t>
            </a:r>
          </a:p>
          <a:p>
            <a:r>
              <a:rPr lang="en-GB" dirty="0">
                <a:solidFill>
                  <a:srgbClr val="232323"/>
                </a:solidFill>
                <a:latin typeface="Noto Sans" panose="020B0502040504020204" pitchFamily="34" charset="0"/>
              </a:rPr>
              <a:t>Abnormalities that may be observed include:</a:t>
            </a:r>
          </a:p>
          <a:p>
            <a:pPr marL="0" indent="0">
              <a:buNone/>
            </a:pPr>
            <a:r>
              <a:rPr lang="en-GB" dirty="0">
                <a:solidFill>
                  <a:srgbClr val="232323"/>
                </a:solidFill>
                <a:latin typeface="Noto Sans" panose="020B0502040504020204" pitchFamily="34" charset="0"/>
              </a:rPr>
              <a:t>●Decreased air entry or wheezing on auscultation.</a:t>
            </a:r>
          </a:p>
          <a:p>
            <a:pPr marL="0" indent="0">
              <a:buNone/>
            </a:pPr>
            <a:r>
              <a:rPr lang="en-GB" dirty="0">
                <a:solidFill>
                  <a:srgbClr val="232323"/>
                </a:solidFill>
                <a:latin typeface="Noto Sans" panose="020B0502040504020204" pitchFamily="34" charset="0"/>
              </a:rPr>
              <a:t>●A prolonged expiratory phase on auscultation.</a:t>
            </a:r>
          </a:p>
          <a:p>
            <a:pPr marL="0" indent="0">
              <a:buNone/>
            </a:pPr>
            <a:r>
              <a:rPr lang="en-GB" dirty="0">
                <a:solidFill>
                  <a:srgbClr val="232323"/>
                </a:solidFill>
                <a:latin typeface="Noto Sans" panose="020B0502040504020204" pitchFamily="34" charset="0"/>
              </a:rPr>
              <a:t>●An increased anterior-posterior diameter of the chest due to air trapping.</a:t>
            </a:r>
          </a:p>
          <a:p>
            <a:r>
              <a:rPr lang="en-GB" dirty="0">
                <a:solidFill>
                  <a:srgbClr val="232323"/>
                </a:solidFill>
                <a:latin typeface="Noto Sans" panose="020B0502040504020204" pitchFamily="34" charset="0"/>
              </a:rPr>
              <a:t>Examination findings during an acute exacerbation include </a:t>
            </a:r>
            <a:r>
              <a:rPr lang="en-GB" dirty="0" err="1">
                <a:solidFill>
                  <a:srgbClr val="232323"/>
                </a:solidFill>
                <a:latin typeface="Noto Sans" panose="020B0502040504020204" pitchFamily="34" charset="0"/>
              </a:rPr>
              <a:t>tachypnea</a:t>
            </a:r>
            <a:r>
              <a:rPr lang="en-GB" dirty="0">
                <a:solidFill>
                  <a:srgbClr val="232323"/>
                </a:solidFill>
                <a:latin typeface="Noto Sans" panose="020B0502040504020204" pitchFamily="34" charset="0"/>
              </a:rPr>
              <a:t>, hypoxia, wheezing, accessory muscle use, retractions, and prolonged expiratory phase. </a:t>
            </a:r>
            <a:endParaRPr lang="en-US" dirty="0"/>
          </a:p>
        </p:txBody>
      </p:sp>
    </p:spTree>
    <p:extLst>
      <p:ext uri="{BB962C8B-B14F-4D97-AF65-F5344CB8AC3E}">
        <p14:creationId xmlns:p14="http://schemas.microsoft.com/office/powerpoint/2010/main" val="2791943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C39E-310C-77C1-21C0-471C5F4CDA03}"/>
              </a:ext>
            </a:extLst>
          </p:cNvPr>
          <p:cNvSpPr>
            <a:spLocks noGrp="1"/>
          </p:cNvSpPr>
          <p:nvPr>
            <p:ph type="title"/>
          </p:nvPr>
        </p:nvSpPr>
        <p:spPr>
          <a:xfrm>
            <a:off x="677334" y="533400"/>
            <a:ext cx="8596668" cy="1320800"/>
          </a:xfrm>
        </p:spPr>
        <p:txBody>
          <a:bodyPr/>
          <a:lstStyle/>
          <a:p>
            <a:pPr algn="ctr"/>
            <a:r>
              <a:rPr lang="en-US" b="0" i="0" dirty="0">
                <a:solidFill>
                  <a:srgbClr val="92D050"/>
                </a:solidFill>
                <a:effectLst/>
              </a:rPr>
              <a:t>Pulmonary Function </a:t>
            </a:r>
            <a:r>
              <a:rPr lang="en-US" dirty="0">
                <a:solidFill>
                  <a:srgbClr val="92D050"/>
                </a:solidFill>
              </a:rPr>
              <a:t>T</a:t>
            </a:r>
            <a:r>
              <a:rPr lang="en-US" b="0" i="0" dirty="0">
                <a:solidFill>
                  <a:srgbClr val="92D050"/>
                </a:solidFill>
                <a:effectLst/>
              </a:rPr>
              <a:t>esting</a:t>
            </a:r>
            <a:endParaRPr lang="en-US" dirty="0">
              <a:solidFill>
                <a:srgbClr val="92D050"/>
              </a:solidFill>
            </a:endParaRPr>
          </a:p>
        </p:txBody>
      </p:sp>
      <p:sp>
        <p:nvSpPr>
          <p:cNvPr id="3" name="Content Placeholder 2">
            <a:extLst>
              <a:ext uri="{FF2B5EF4-FFF2-40B4-BE49-F238E27FC236}">
                <a16:creationId xmlns:a16="http://schemas.microsoft.com/office/drawing/2014/main" id="{A976D94C-1FA1-FDA8-D9EB-19880A577CA2}"/>
              </a:ext>
            </a:extLst>
          </p:cNvPr>
          <p:cNvSpPr>
            <a:spLocks noGrp="1"/>
          </p:cNvSpPr>
          <p:nvPr>
            <p:ph idx="1"/>
          </p:nvPr>
        </p:nvSpPr>
        <p:spPr/>
        <p:txBody>
          <a:bodyPr>
            <a:normAutofit fontScale="85000" lnSpcReduction="20000"/>
          </a:bodyPr>
          <a:lstStyle/>
          <a:p>
            <a:r>
              <a:rPr lang="en-GB" i="0" dirty="0">
                <a:solidFill>
                  <a:srgbClr val="232323"/>
                </a:solidFill>
                <a:effectLst/>
              </a:rPr>
              <a:t>Demonstration of reversible airflow obstruction establishes the diagnosis of asthma and facilitates the assessment of severity.</a:t>
            </a:r>
          </a:p>
          <a:p>
            <a:r>
              <a:rPr lang="en-GB" i="0" dirty="0">
                <a:solidFill>
                  <a:srgbClr val="232323"/>
                </a:solidFill>
                <a:effectLst/>
              </a:rPr>
              <a:t>Spirometry is the preferred method of diagnosis of airflow obstruction.</a:t>
            </a:r>
          </a:p>
          <a:p>
            <a:r>
              <a:rPr lang="en-US" dirty="0"/>
              <a:t>A reduced FEV1 may be found with many other lung diseases (or poor </a:t>
            </a:r>
            <a:r>
              <a:rPr lang="en-US" dirty="0" err="1"/>
              <a:t>spirometric</a:t>
            </a:r>
            <a:r>
              <a:rPr lang="en-US" dirty="0"/>
              <a:t> technique), but a reduced ratio of FEV1 to forced vital capacity (FEV1/FVC), compared with the lower limit of normal, indicates expiratory airflow limitation.</a:t>
            </a:r>
            <a:endParaRPr lang="en-GB" dirty="0"/>
          </a:p>
          <a:p>
            <a:r>
              <a:rPr lang="en-GB" dirty="0"/>
              <a:t>Reversibility: An increase in lung function after administration of a bronchodilator, or after a trial of controller treatment. Generally, with respiratory symptoms  typical of asthma, an increase in FEV1 of &gt;12% from baseline, or (if spirometry is not  available) a change in PEF of at least 20%, is accepted as being consistent with asthma.</a:t>
            </a:r>
          </a:p>
          <a:p>
            <a:r>
              <a:rPr lang="en-GB" dirty="0"/>
              <a:t> A decrease in lung function after exercise or during a bronchial provocation test with methacholine, cold air, or exercise.</a:t>
            </a:r>
          </a:p>
          <a:p>
            <a:r>
              <a:rPr lang="en-GB" dirty="0"/>
              <a:t>Variability: Variation in lung function beyond the normal range when it is repeated over time, either on separate visits, or on  home monitoring over at least 1–2 weeks.so in general, diurnal variability &gt;13% for children.</a:t>
            </a:r>
            <a:endParaRPr lang="en-US" dirty="0"/>
          </a:p>
          <a:p>
            <a:r>
              <a:rPr lang="en-GB" i="0" dirty="0">
                <a:solidFill>
                  <a:srgbClr val="232323"/>
                </a:solidFill>
                <a:effectLst/>
              </a:rPr>
              <a:t> </a:t>
            </a:r>
          </a:p>
          <a:p>
            <a:endParaRPr lang="en-US" dirty="0"/>
          </a:p>
        </p:txBody>
      </p:sp>
    </p:spTree>
    <p:extLst>
      <p:ext uri="{BB962C8B-B14F-4D97-AF65-F5344CB8AC3E}">
        <p14:creationId xmlns:p14="http://schemas.microsoft.com/office/powerpoint/2010/main" val="543774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EB0-FFEB-2936-90C7-B89638B4103A}"/>
              </a:ext>
            </a:extLst>
          </p:cNvPr>
          <p:cNvSpPr>
            <a:spLocks noGrp="1"/>
          </p:cNvSpPr>
          <p:nvPr>
            <p:ph type="title"/>
          </p:nvPr>
        </p:nvSpPr>
        <p:spPr/>
        <p:txBody>
          <a:bodyPr/>
          <a:lstStyle/>
          <a:p>
            <a:pPr algn="ctr"/>
            <a:r>
              <a:rPr lang="en-GB" i="0" dirty="0">
                <a:solidFill>
                  <a:srgbClr val="92D050"/>
                </a:solidFill>
                <a:effectLst/>
              </a:rPr>
              <a:t>Chest Radiograph</a:t>
            </a:r>
            <a:endParaRPr lang="en-US" dirty="0">
              <a:solidFill>
                <a:srgbClr val="92D050"/>
              </a:solidFill>
            </a:endParaRPr>
          </a:p>
        </p:txBody>
      </p:sp>
      <p:sp>
        <p:nvSpPr>
          <p:cNvPr id="3" name="Content Placeholder 2">
            <a:extLst>
              <a:ext uri="{FF2B5EF4-FFF2-40B4-BE49-F238E27FC236}">
                <a16:creationId xmlns:a16="http://schemas.microsoft.com/office/drawing/2014/main" id="{EE063D99-580E-B321-963C-A03AC3055648}"/>
              </a:ext>
            </a:extLst>
          </p:cNvPr>
          <p:cNvSpPr>
            <a:spLocks noGrp="1"/>
          </p:cNvSpPr>
          <p:nvPr>
            <p:ph idx="1"/>
          </p:nvPr>
        </p:nvSpPr>
        <p:spPr/>
        <p:txBody>
          <a:bodyPr/>
          <a:lstStyle/>
          <a:p>
            <a:r>
              <a:rPr lang="en-GB" dirty="0">
                <a:solidFill>
                  <a:srgbClr val="232323"/>
                </a:solidFill>
                <a:latin typeface="Noto Sans" panose="020B0502040504020204" pitchFamily="34" charset="0"/>
              </a:rPr>
              <a:t>O</a:t>
            </a:r>
            <a:r>
              <a:rPr lang="en-GB" b="0" i="0" dirty="0">
                <a:solidFill>
                  <a:srgbClr val="232323"/>
                </a:solidFill>
                <a:effectLst/>
                <a:latin typeface="Noto Sans" panose="020B0502040504020204" pitchFamily="34" charset="0"/>
              </a:rPr>
              <a:t>nly in children who do not respond to initial therapy. </a:t>
            </a:r>
          </a:p>
          <a:p>
            <a:r>
              <a:rPr lang="en-GB" b="0" i="0" dirty="0">
                <a:solidFill>
                  <a:srgbClr val="232323"/>
                </a:solidFill>
                <a:effectLst/>
                <a:latin typeface="Noto Sans" panose="020B0502040504020204" pitchFamily="34" charset="0"/>
              </a:rPr>
              <a:t>In those children, the chest radiograph may display findings suggestive of causes for wheezing other than asthma including congenital malformations, evidence of airspace disease consistent with aspiration or cystic fibrosi</a:t>
            </a:r>
            <a:r>
              <a:rPr lang="en-GB" dirty="0">
                <a:solidFill>
                  <a:srgbClr val="232323"/>
                </a:solidFill>
                <a:latin typeface="Noto Sans" panose="020B0502040504020204" pitchFamily="34" charset="0"/>
              </a:rPr>
              <a:t>s, </a:t>
            </a:r>
            <a:r>
              <a:rPr lang="en-GB" b="0" i="0" dirty="0">
                <a:solidFill>
                  <a:srgbClr val="232323"/>
                </a:solidFill>
                <a:effectLst/>
                <a:latin typeface="Noto Sans" panose="020B0502040504020204" pitchFamily="34" charset="0"/>
              </a:rPr>
              <a:t>or findings consistent with asthma, such as hyperinflation, </a:t>
            </a:r>
            <a:r>
              <a:rPr lang="en-GB" b="0" i="0" dirty="0" err="1">
                <a:solidFill>
                  <a:srgbClr val="232323"/>
                </a:solidFill>
                <a:effectLst/>
                <a:latin typeface="Noto Sans" panose="020B0502040504020204" pitchFamily="34" charset="0"/>
              </a:rPr>
              <a:t>peribronchial</a:t>
            </a:r>
            <a:r>
              <a:rPr lang="en-GB" b="0" i="0" dirty="0">
                <a:solidFill>
                  <a:srgbClr val="232323"/>
                </a:solidFill>
                <a:effectLst/>
                <a:latin typeface="Noto Sans" panose="020B0502040504020204" pitchFamily="34" charset="0"/>
              </a:rPr>
              <a:t> thickening, and mucoid impaction with atelectasis.</a:t>
            </a:r>
            <a:endParaRPr lang="en-US" dirty="0"/>
          </a:p>
        </p:txBody>
      </p:sp>
    </p:spTree>
    <p:extLst>
      <p:ext uri="{BB962C8B-B14F-4D97-AF65-F5344CB8AC3E}">
        <p14:creationId xmlns:p14="http://schemas.microsoft.com/office/powerpoint/2010/main" val="305500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846D8-60FD-BB5C-A461-C1817D805804}"/>
              </a:ext>
            </a:extLst>
          </p:cNvPr>
          <p:cNvSpPr>
            <a:spLocks noGrp="1"/>
          </p:cNvSpPr>
          <p:nvPr>
            <p:ph type="title"/>
          </p:nvPr>
        </p:nvSpPr>
        <p:spPr/>
        <p:txBody>
          <a:bodyPr/>
          <a:lstStyle/>
          <a:p>
            <a:pPr algn="ctr"/>
            <a:r>
              <a:rPr lang="en-US" dirty="0"/>
              <a:t>Exhaled </a:t>
            </a:r>
            <a:r>
              <a:rPr lang="en-US" dirty="0" err="1"/>
              <a:t>Nnitric</a:t>
            </a:r>
            <a:r>
              <a:rPr lang="en-US" dirty="0"/>
              <a:t> Oxide</a:t>
            </a:r>
          </a:p>
        </p:txBody>
      </p:sp>
      <p:sp>
        <p:nvSpPr>
          <p:cNvPr id="3" name="Content Placeholder 2">
            <a:extLst>
              <a:ext uri="{FF2B5EF4-FFF2-40B4-BE49-F238E27FC236}">
                <a16:creationId xmlns:a16="http://schemas.microsoft.com/office/drawing/2014/main" id="{E3C60072-8E4C-64AC-69E5-31DE80753A11}"/>
              </a:ext>
            </a:extLst>
          </p:cNvPr>
          <p:cNvSpPr>
            <a:spLocks noGrp="1"/>
          </p:cNvSpPr>
          <p:nvPr>
            <p:ph idx="1"/>
          </p:nvPr>
        </p:nvSpPr>
        <p:spPr/>
        <p:txBody>
          <a:bodyPr/>
          <a:lstStyle/>
          <a:p>
            <a:r>
              <a:rPr lang="en-US" dirty="0"/>
              <a:t>The fractional concentration of exhaled nitric oxide (</a:t>
            </a:r>
            <a:r>
              <a:rPr lang="en-US" dirty="0" err="1"/>
              <a:t>FeNO</a:t>
            </a:r>
            <a:r>
              <a:rPr lang="en-US" dirty="0"/>
              <a:t>) is modestly associated with levels of sputum and blood eosinophils. </a:t>
            </a:r>
          </a:p>
          <a:p>
            <a:r>
              <a:rPr lang="en-US" dirty="0" err="1"/>
              <a:t>FeNO</a:t>
            </a:r>
            <a:r>
              <a:rPr lang="en-US" dirty="0"/>
              <a:t> has not been established as useful for ruling in or ruling out a diagnosis of asthma.</a:t>
            </a:r>
          </a:p>
        </p:txBody>
      </p:sp>
    </p:spTree>
    <p:extLst>
      <p:ext uri="{BB962C8B-B14F-4D97-AF65-F5344CB8AC3E}">
        <p14:creationId xmlns:p14="http://schemas.microsoft.com/office/powerpoint/2010/main" val="3401316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6FC30-6BF4-7840-4086-5745E94A667F}"/>
              </a:ext>
            </a:extLst>
          </p:cNvPr>
          <p:cNvSpPr>
            <a:spLocks noGrp="1"/>
          </p:cNvSpPr>
          <p:nvPr>
            <p:ph type="title"/>
          </p:nvPr>
        </p:nvSpPr>
        <p:spPr/>
        <p:txBody>
          <a:bodyPr/>
          <a:lstStyle/>
          <a:p>
            <a:pPr algn="ctr"/>
            <a:r>
              <a:rPr lang="en-GB" dirty="0"/>
              <a:t>Allergy Testing</a:t>
            </a:r>
            <a:endParaRPr lang="en-US" dirty="0"/>
          </a:p>
        </p:txBody>
      </p:sp>
      <p:sp>
        <p:nvSpPr>
          <p:cNvPr id="5" name="Content Placeholder 2">
            <a:extLst>
              <a:ext uri="{FF2B5EF4-FFF2-40B4-BE49-F238E27FC236}">
                <a16:creationId xmlns:a16="http://schemas.microsoft.com/office/drawing/2014/main" id="{AFBF1C2A-0DD7-55A8-8E2F-D7742DA2AB8C}"/>
              </a:ext>
            </a:extLst>
          </p:cNvPr>
          <p:cNvSpPr txBox="1">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The presence of atopy increases the probability that a patient with respiratory symptoms has allergic asthma, but this is not specific for asthma nor is it present in all asthma phenotypes. </a:t>
            </a:r>
          </a:p>
          <a:p>
            <a:r>
              <a:rPr lang="en-US" sz="1800" dirty="0"/>
              <a:t>Atopic status can be identified by skin prick testing or by measuring the level of specific immunoglobulin E (</a:t>
            </a:r>
            <a:r>
              <a:rPr lang="en-US" sz="1800" dirty="0" err="1"/>
              <a:t>sIgE</a:t>
            </a:r>
            <a:r>
              <a:rPr lang="en-US" sz="1800" dirty="0"/>
              <a:t>) in serum.</a:t>
            </a:r>
            <a:endParaRPr lang="en-GB" sz="1800" dirty="0"/>
          </a:p>
          <a:p>
            <a:r>
              <a:rPr lang="en-GB" sz="1800" dirty="0"/>
              <a:t>The presence of a positive skin test or positive </a:t>
            </a:r>
            <a:r>
              <a:rPr lang="en-GB" sz="1800" dirty="0" err="1"/>
              <a:t>sIgE</a:t>
            </a:r>
            <a:r>
              <a:rPr lang="en-GB" sz="1800" dirty="0"/>
              <a:t>, however, does not mean that the allergen is causing  symptoms – the relevance of allergen exposure and its relation to symptoms must be confirmed by the patient’s history.</a:t>
            </a:r>
            <a:endParaRPr lang="en-US" sz="1800" dirty="0"/>
          </a:p>
        </p:txBody>
      </p:sp>
    </p:spTree>
    <p:extLst>
      <p:ext uri="{BB962C8B-B14F-4D97-AF65-F5344CB8AC3E}">
        <p14:creationId xmlns:p14="http://schemas.microsoft.com/office/powerpoint/2010/main" val="3695591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4C5D2-2CEF-8783-427B-A23CC35A2E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6D3801-632A-3282-90EE-D6975C81197F}"/>
              </a:ext>
            </a:extLst>
          </p:cNvPr>
          <p:cNvSpPr>
            <a:spLocks noGrp="1"/>
          </p:cNvSpPr>
          <p:nvPr>
            <p:ph idx="1"/>
          </p:nvPr>
        </p:nvSpPr>
        <p:spPr/>
        <p:txBody>
          <a:bodyPr/>
          <a:lstStyle/>
          <a:p>
            <a:r>
              <a:rPr lang="en-GB" b="1" i="0" dirty="0">
                <a:solidFill>
                  <a:schemeClr val="tx1"/>
                </a:solidFill>
                <a:effectLst/>
                <a:latin typeface="Noto Sans" panose="020B0502040504020204" pitchFamily="34" charset="0"/>
              </a:rPr>
              <a:t>Children &lt;5 years</a:t>
            </a:r>
            <a:r>
              <a:rPr lang="en-GB" b="0" i="0" dirty="0">
                <a:solidFill>
                  <a:schemeClr val="tx1"/>
                </a:solidFill>
                <a:effectLst/>
                <a:latin typeface="Noto Sans" panose="020B0502040504020204" pitchFamily="34" charset="0"/>
              </a:rPr>
              <a:t> — In infants and children younger than five years of age, the diagnostic steps should remain the same as described above, except that spirometry often cannot be performed in this age group. A trial of asthma medications may help to establish the diagnosis in these children . Reversal of symptoms and signs in the time expected for </a:t>
            </a:r>
            <a:r>
              <a:rPr lang="en-GB" b="0" i="0" u="none" strike="noStrike" dirty="0" err="1">
                <a:solidFill>
                  <a:schemeClr val="tx1"/>
                </a:solidFill>
                <a:effectLst/>
                <a:latin typeface="Noto Sans" panose="020B0502040504020204" pitchFamily="34" charset="0"/>
              </a:rPr>
              <a:t>albuterol</a:t>
            </a:r>
            <a:r>
              <a:rPr lang="en-GB" b="0" i="0" dirty="0">
                <a:solidFill>
                  <a:schemeClr val="tx1"/>
                </a:solidFill>
                <a:effectLst/>
                <a:latin typeface="Noto Sans" panose="020B0502040504020204" pitchFamily="34" charset="0"/>
              </a:rPr>
              <a:t> to work is suggestive of the diagnosis of asthma.</a:t>
            </a:r>
          </a:p>
        </p:txBody>
      </p:sp>
    </p:spTree>
    <p:extLst>
      <p:ext uri="{BB962C8B-B14F-4D97-AF65-F5344CB8AC3E}">
        <p14:creationId xmlns:p14="http://schemas.microsoft.com/office/powerpoint/2010/main" val="3266038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7C6B-4893-4E90-5EED-BDED1CA8C72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5648F51-6210-9957-F035-E10CD6635C3D}"/>
              </a:ext>
            </a:extLst>
          </p:cNvPr>
          <p:cNvSpPr>
            <a:spLocks noGrp="1"/>
          </p:cNvSpPr>
          <p:nvPr>
            <p:ph idx="1"/>
          </p:nvPr>
        </p:nvSpPr>
        <p:spPr>
          <a:xfrm>
            <a:off x="838200" y="1837530"/>
            <a:ext cx="10515600" cy="4351338"/>
          </a:xfrm>
        </p:spPr>
        <p:txBody>
          <a:bodyPr/>
          <a:lstStyle/>
          <a:p>
            <a:r>
              <a:rPr lang="en-US" dirty="0"/>
              <a:t>Asthma is a serious global health problem affecting all age groups. Its prevalence is increasing in many countries, especially among children</a:t>
            </a:r>
            <a:r>
              <a:rPr lang="en-GB" dirty="0"/>
              <a:t>.</a:t>
            </a:r>
          </a:p>
          <a:p>
            <a:r>
              <a:rPr lang="en-GB" dirty="0"/>
              <a:t>A</a:t>
            </a:r>
            <a:r>
              <a:rPr lang="ar-SA" dirty="0"/>
              <a:t>sthma is the most common chronic disease of childhood.</a:t>
            </a:r>
          </a:p>
          <a:p>
            <a:r>
              <a:rPr lang="en-GB" dirty="0"/>
              <a:t>The prevalence in different countries ranges from 1 to 18 percent.</a:t>
            </a:r>
          </a:p>
          <a:p>
            <a:r>
              <a:rPr lang="en-GB" dirty="0"/>
              <a:t>Before the onset of puberty, boys have a higher prevalence of asthma than girls. This trend reverses in adolescence.</a:t>
            </a:r>
            <a:endParaRPr lang="en-US" dirty="0"/>
          </a:p>
        </p:txBody>
      </p:sp>
    </p:spTree>
    <p:extLst>
      <p:ext uri="{BB962C8B-B14F-4D97-AF65-F5344CB8AC3E}">
        <p14:creationId xmlns:p14="http://schemas.microsoft.com/office/powerpoint/2010/main" val="1229453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DB775-D7BF-BF8C-12E0-41F99CC7970D}"/>
              </a:ext>
            </a:extLst>
          </p:cNvPr>
          <p:cNvSpPr>
            <a:spLocks noGrp="1"/>
          </p:cNvSpPr>
          <p:nvPr>
            <p:ph type="title"/>
          </p:nvPr>
        </p:nvSpPr>
        <p:spPr/>
        <p:txBody>
          <a:bodyPr/>
          <a:lstStyle/>
          <a:p>
            <a:pPr algn="ctr"/>
            <a:r>
              <a:rPr lang="en-US" dirty="0">
                <a:solidFill>
                  <a:srgbClr val="92D050"/>
                </a:solidFill>
              </a:rPr>
              <a:t>Diagnostic criteria for asthma in children 6–11 years</a:t>
            </a:r>
          </a:p>
        </p:txBody>
      </p:sp>
      <p:sp>
        <p:nvSpPr>
          <p:cNvPr id="3" name="Content Placeholder 2">
            <a:extLst>
              <a:ext uri="{FF2B5EF4-FFF2-40B4-BE49-F238E27FC236}">
                <a16:creationId xmlns:a16="http://schemas.microsoft.com/office/drawing/2014/main" id="{E5EE7699-9B28-D4FE-6E76-FC9B2AB956CA}"/>
              </a:ext>
            </a:extLst>
          </p:cNvPr>
          <p:cNvSpPr>
            <a:spLocks noGrp="1"/>
          </p:cNvSpPr>
          <p:nvPr>
            <p:ph idx="1"/>
          </p:nvPr>
        </p:nvSpPr>
        <p:spPr/>
        <p:txBody>
          <a:bodyPr>
            <a:normAutofit fontScale="92500" lnSpcReduction="20000"/>
          </a:bodyPr>
          <a:lstStyle/>
          <a:p>
            <a:r>
              <a:rPr lang="en-US" dirty="0"/>
              <a:t>1. History of variable respiratory symptoms.</a:t>
            </a:r>
            <a:endParaRPr lang="en-GB" dirty="0"/>
          </a:p>
          <a:p>
            <a:r>
              <a:rPr lang="en-GB" dirty="0"/>
              <a:t>2. Confirmed variable expiratory airflow limitation:</a:t>
            </a:r>
          </a:p>
          <a:p>
            <a:pPr marL="0" indent="0">
              <a:buNone/>
            </a:pPr>
            <a:r>
              <a:rPr lang="en-GB" dirty="0"/>
              <a:t>#At a time when FEV1 is reduced, confirm that FEV1/FVC is reduced compared with the lower limit of normal (less than 0.80).</a:t>
            </a:r>
          </a:p>
          <a:p>
            <a:pPr marL="0" indent="0">
              <a:buNone/>
            </a:pPr>
            <a:r>
              <a:rPr lang="en-GB" dirty="0"/>
              <a:t>And</a:t>
            </a:r>
          </a:p>
          <a:p>
            <a:pPr marL="0" indent="0">
              <a:buNone/>
            </a:pPr>
            <a:r>
              <a:rPr lang="en-GB" dirty="0"/>
              <a:t>#Documented excessive variability in lung function: one of the following:</a:t>
            </a:r>
          </a:p>
          <a:p>
            <a:pPr marL="0" indent="0">
              <a:buNone/>
            </a:pPr>
            <a:r>
              <a:rPr lang="en-GB" dirty="0"/>
              <a:t>1)Positive bronchodilator (BD) responsiveness (reversibility) test: increase in FEV1 of &gt;12% predicted.</a:t>
            </a:r>
          </a:p>
          <a:p>
            <a:pPr marL="0" indent="0">
              <a:buNone/>
            </a:pPr>
            <a:r>
              <a:rPr lang="en-GB" dirty="0"/>
              <a:t>2)Excessive variability in twice daily PEF over 2 weeks: average daily diurnal PEF variability &gt;13%.</a:t>
            </a:r>
          </a:p>
          <a:p>
            <a:pPr marL="0" indent="0">
              <a:buNone/>
            </a:pPr>
            <a:r>
              <a:rPr lang="en-GB" dirty="0"/>
              <a:t>3)Positive exercise challenge test: fall in FEV1 of &gt;12% predicted.</a:t>
            </a:r>
          </a:p>
          <a:p>
            <a:pPr marL="0" indent="0">
              <a:buNone/>
            </a:pPr>
            <a:r>
              <a:rPr lang="en-GB" dirty="0"/>
              <a:t>4)Excessive variation in lung function between visits: variation in FEV1 of &gt;12% in FEV1 between visits.</a:t>
            </a:r>
          </a:p>
          <a:p>
            <a:endParaRPr lang="en-GB" dirty="0"/>
          </a:p>
          <a:p>
            <a:endParaRPr lang="en-GB" dirty="0"/>
          </a:p>
          <a:p>
            <a:endParaRPr lang="en-US" dirty="0"/>
          </a:p>
        </p:txBody>
      </p:sp>
    </p:spTree>
    <p:extLst>
      <p:ext uri="{BB962C8B-B14F-4D97-AF65-F5344CB8AC3E}">
        <p14:creationId xmlns:p14="http://schemas.microsoft.com/office/powerpoint/2010/main" val="1499585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C5AFA-0855-4C70-0A10-2BF361351501}"/>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FBAD24E2-C5CD-0D52-C3E3-0AC49F376C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0247" y="2160588"/>
            <a:ext cx="8591543" cy="3881437"/>
          </a:xfrm>
        </p:spPr>
      </p:pic>
    </p:spTree>
    <p:extLst>
      <p:ext uri="{BB962C8B-B14F-4D97-AF65-F5344CB8AC3E}">
        <p14:creationId xmlns:p14="http://schemas.microsoft.com/office/powerpoint/2010/main" val="2559529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C6008-6F3C-03B0-45E9-F0E45EE84B2A}"/>
              </a:ext>
            </a:extLst>
          </p:cNvPr>
          <p:cNvSpPr>
            <a:spLocks noGrp="1"/>
          </p:cNvSpPr>
          <p:nvPr>
            <p:ph type="title"/>
          </p:nvPr>
        </p:nvSpPr>
        <p:spPr/>
        <p:txBody>
          <a:bodyPr>
            <a:normAutofit/>
          </a:bodyPr>
          <a:lstStyle/>
          <a:p>
            <a:pPr algn="ctr"/>
            <a:r>
              <a:rPr lang="en-GB" i="0" dirty="0">
                <a:solidFill>
                  <a:srgbClr val="92D050"/>
                </a:solidFill>
                <a:effectLst/>
              </a:rPr>
              <a:t>Assessment of Severity in Patients not on Daily Therapy</a:t>
            </a:r>
            <a:endParaRPr lang="en-US" dirty="0">
              <a:solidFill>
                <a:srgbClr val="92D050"/>
              </a:solidFill>
            </a:endParaRPr>
          </a:p>
        </p:txBody>
      </p:sp>
      <p:sp>
        <p:nvSpPr>
          <p:cNvPr id="3" name="Content Placeholder 2">
            <a:extLst>
              <a:ext uri="{FF2B5EF4-FFF2-40B4-BE49-F238E27FC236}">
                <a16:creationId xmlns:a16="http://schemas.microsoft.com/office/drawing/2014/main" id="{C2BCAF14-CE3B-32FB-B6EC-E824C6DC83C7}"/>
              </a:ext>
            </a:extLst>
          </p:cNvPr>
          <p:cNvSpPr>
            <a:spLocks noGrp="1"/>
          </p:cNvSpPr>
          <p:nvPr>
            <p:ph idx="1"/>
          </p:nvPr>
        </p:nvSpPr>
        <p:spPr/>
        <p:txBody>
          <a:bodyPr/>
          <a:lstStyle/>
          <a:p>
            <a:r>
              <a:rPr lang="ar-SA" dirty="0"/>
              <a:t>Initial assessment of patients who have confirmed asthma begins with a severity classification because selection of the type, amount, and scheduling of therapy corresponds to the level of asthma severity.</a:t>
            </a:r>
          </a:p>
          <a:p>
            <a:r>
              <a:rPr lang="ar-SA" dirty="0"/>
              <a:t>Assessment of asthma severity is made on the basis of components of current impairment and future risk .</a:t>
            </a:r>
            <a:endParaRPr lang="en-US" dirty="0"/>
          </a:p>
        </p:txBody>
      </p:sp>
    </p:spTree>
    <p:extLst>
      <p:ext uri="{BB962C8B-B14F-4D97-AF65-F5344CB8AC3E}">
        <p14:creationId xmlns:p14="http://schemas.microsoft.com/office/powerpoint/2010/main" val="1125221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F82B5-4247-99A3-9ACE-7FB43F8FD46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7F4B65B-16FD-AD14-540F-5C9FAEBE0AA8}"/>
              </a:ext>
            </a:extLst>
          </p:cNvPr>
          <p:cNvSpPr>
            <a:spLocks noGrp="1"/>
          </p:cNvSpPr>
          <p:nvPr>
            <p:ph idx="1"/>
          </p:nvPr>
        </p:nvSpPr>
        <p:spPr/>
        <p:txBody>
          <a:bodyPr>
            <a:normAutofit/>
          </a:bodyPr>
          <a:lstStyle/>
          <a:p>
            <a:r>
              <a:rPr lang="en-GB" i="0" dirty="0">
                <a:solidFill>
                  <a:srgbClr val="232323"/>
                </a:solidFill>
                <a:effectLst/>
              </a:rPr>
              <a:t>Impairment:</a:t>
            </a:r>
          </a:p>
          <a:p>
            <a:pPr marL="0" indent="0">
              <a:buNone/>
            </a:pPr>
            <a:r>
              <a:rPr lang="en-GB" i="0" dirty="0">
                <a:solidFill>
                  <a:srgbClr val="232323"/>
                </a:solidFill>
                <a:effectLst/>
              </a:rPr>
              <a:t>●The frequency of symptoms, night time awakenings, and use of short-acting beta agonists for symptom control in the past four weeks, based upon patient/caregiver recall.</a:t>
            </a:r>
          </a:p>
          <a:p>
            <a:pPr marL="0" indent="0">
              <a:buNone/>
            </a:pPr>
            <a:r>
              <a:rPr lang="en-GB" i="0" dirty="0">
                <a:solidFill>
                  <a:srgbClr val="232323"/>
                </a:solidFill>
                <a:effectLst/>
              </a:rPr>
              <a:t>●The degree to which symptoms have interfered with normal activity in the past four weeks, based upon patient/caregiver recall.</a:t>
            </a:r>
          </a:p>
          <a:p>
            <a:pPr marL="0" indent="0">
              <a:buNone/>
            </a:pPr>
            <a:r>
              <a:rPr lang="en-GB" i="0" dirty="0">
                <a:solidFill>
                  <a:srgbClr val="232323"/>
                </a:solidFill>
                <a:effectLst/>
              </a:rPr>
              <a:t>●Spirometry results in children that are able to perform the test.</a:t>
            </a:r>
            <a:endParaRPr lang="ar-SA" i="0" dirty="0">
              <a:solidFill>
                <a:srgbClr val="232323"/>
              </a:solidFill>
              <a:effectLst/>
            </a:endParaRPr>
          </a:p>
          <a:p>
            <a:r>
              <a:rPr lang="ar-SA" dirty="0">
                <a:solidFill>
                  <a:srgbClr val="232323"/>
                </a:solidFill>
              </a:rPr>
              <a:t>Risk</a:t>
            </a:r>
            <a:r>
              <a:rPr lang="en-US" dirty="0">
                <a:solidFill>
                  <a:srgbClr val="232323"/>
                </a:solidFill>
              </a:rPr>
              <a:t>:</a:t>
            </a:r>
            <a:r>
              <a:rPr lang="ar-SA" dirty="0">
                <a:solidFill>
                  <a:srgbClr val="232323"/>
                </a:solidFill>
              </a:rPr>
              <a:t> Risk assessment is primarily based upon the patient/caregiver recall of the number of exacerbations in the past year that have required treatment with oral glucocorticoids</a:t>
            </a:r>
            <a:r>
              <a:rPr lang="en-US" dirty="0">
                <a:solidFill>
                  <a:srgbClr val="232323"/>
                </a:solidFill>
              </a:rPr>
              <a:t>.</a:t>
            </a:r>
            <a:endParaRPr lang="en-GB" i="0" dirty="0">
              <a:solidFill>
                <a:srgbClr val="232323"/>
              </a:solidFill>
              <a:effectLst/>
            </a:endParaRPr>
          </a:p>
        </p:txBody>
      </p:sp>
    </p:spTree>
    <p:extLst>
      <p:ext uri="{BB962C8B-B14F-4D97-AF65-F5344CB8AC3E}">
        <p14:creationId xmlns:p14="http://schemas.microsoft.com/office/powerpoint/2010/main" val="1446375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23241-72AE-EE89-417F-83059FCD8565}"/>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31E415BF-8627-0E72-C44D-31624F977B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8634" y="49851"/>
            <a:ext cx="7814732" cy="6758297"/>
          </a:xfrm>
        </p:spPr>
      </p:pic>
    </p:spTree>
    <p:extLst>
      <p:ext uri="{BB962C8B-B14F-4D97-AF65-F5344CB8AC3E}">
        <p14:creationId xmlns:p14="http://schemas.microsoft.com/office/powerpoint/2010/main" val="697248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71BE-F409-9E58-F09F-D739AA3A7168}"/>
              </a:ext>
            </a:extLst>
          </p:cNvPr>
          <p:cNvSpPr>
            <a:spLocks noGrp="1"/>
          </p:cNvSpPr>
          <p:nvPr>
            <p:ph type="title"/>
          </p:nvPr>
        </p:nvSpPr>
        <p:spPr/>
        <p:txBody>
          <a:bodyPr>
            <a:normAutofit/>
          </a:bodyPr>
          <a:lstStyle/>
          <a:p>
            <a:pPr algn="ctr"/>
            <a:r>
              <a:rPr lang="en-GB" i="0" dirty="0">
                <a:solidFill>
                  <a:srgbClr val="92D050"/>
                </a:solidFill>
                <a:effectLst/>
              </a:rPr>
              <a:t>Assessment of Severity in Patients on Daily Therapy</a:t>
            </a:r>
            <a:endParaRPr lang="en-US" dirty="0">
              <a:solidFill>
                <a:srgbClr val="92D050"/>
              </a:solidFill>
            </a:endParaRPr>
          </a:p>
        </p:txBody>
      </p:sp>
      <p:sp>
        <p:nvSpPr>
          <p:cNvPr id="3" name="Content Placeholder 2">
            <a:extLst>
              <a:ext uri="{FF2B5EF4-FFF2-40B4-BE49-F238E27FC236}">
                <a16:creationId xmlns:a16="http://schemas.microsoft.com/office/drawing/2014/main" id="{141396C3-5152-FF4D-D8D6-1C4DB9AEBA75}"/>
              </a:ext>
            </a:extLst>
          </p:cNvPr>
          <p:cNvSpPr>
            <a:spLocks noGrp="1"/>
          </p:cNvSpPr>
          <p:nvPr>
            <p:ph idx="1"/>
          </p:nvPr>
        </p:nvSpPr>
        <p:spPr/>
        <p:txBody>
          <a:bodyPr>
            <a:normAutofit/>
          </a:bodyPr>
          <a:lstStyle/>
          <a:p>
            <a:r>
              <a:rPr lang="en-GB" dirty="0">
                <a:solidFill>
                  <a:srgbClr val="232323"/>
                </a:solidFill>
                <a:latin typeface="Noto Sans" panose="020B0502040504020204" pitchFamily="34" charset="0"/>
              </a:rPr>
              <a:t>As</a:t>
            </a:r>
            <a:r>
              <a:rPr lang="en-GB" b="0" i="0" dirty="0">
                <a:solidFill>
                  <a:srgbClr val="232323"/>
                </a:solidFill>
                <a:effectLst/>
                <a:latin typeface="Noto Sans" panose="020B0502040504020204" pitchFamily="34" charset="0"/>
              </a:rPr>
              <a:t>thma control rather than severity in patients who are already on daily controller treatment</a:t>
            </a:r>
            <a:r>
              <a:rPr lang="ar-SA" b="0" i="0" dirty="0">
                <a:solidFill>
                  <a:srgbClr val="232323"/>
                </a:solidFill>
                <a:effectLst/>
                <a:latin typeface="Noto Sans" panose="020B0502040504020204" pitchFamily="34" charset="0"/>
              </a:rPr>
              <a:t>.</a:t>
            </a:r>
          </a:p>
          <a:p>
            <a:r>
              <a:rPr lang="ar-SA" dirty="0">
                <a:solidFill>
                  <a:srgbClr val="232323"/>
                </a:solidFill>
                <a:latin typeface="Noto Sans" panose="020B0502040504020204" pitchFamily="34" charset="0"/>
              </a:rPr>
              <a:t>The level of asthma control is the extent to which the features of asthma can be observed in the patient, or  have been reduced or removed by treatment. </a:t>
            </a:r>
            <a:endParaRPr lang="en-US" dirty="0">
              <a:solidFill>
                <a:srgbClr val="232323"/>
              </a:solidFill>
              <a:latin typeface="Noto Sans" panose="020B0502040504020204" pitchFamily="34" charset="0"/>
            </a:endParaRPr>
          </a:p>
          <a:p>
            <a:r>
              <a:rPr lang="ar-SA" dirty="0">
                <a:solidFill>
                  <a:srgbClr val="232323"/>
                </a:solidFill>
                <a:latin typeface="Noto Sans" panose="020B0502040504020204" pitchFamily="34" charset="0"/>
              </a:rPr>
              <a:t>Asthma control is assessed in two domains: symptom control and risk of adverse outcomes.</a:t>
            </a:r>
          </a:p>
        </p:txBody>
      </p:sp>
    </p:spTree>
    <p:extLst>
      <p:ext uri="{BB962C8B-B14F-4D97-AF65-F5344CB8AC3E}">
        <p14:creationId xmlns:p14="http://schemas.microsoft.com/office/powerpoint/2010/main" val="3374229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4FF02-4EF1-7DC7-3E7C-08034F49C986}"/>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5E7C18FE-643A-1F47-53CB-030EBA3119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1653" y="609600"/>
            <a:ext cx="9736282" cy="5978419"/>
          </a:xfrm>
        </p:spPr>
      </p:pic>
    </p:spTree>
    <p:extLst>
      <p:ext uri="{BB962C8B-B14F-4D97-AF65-F5344CB8AC3E}">
        <p14:creationId xmlns:p14="http://schemas.microsoft.com/office/powerpoint/2010/main" val="848730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995CB-6CA6-80D2-12AF-095C8F4924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B335203-A66B-D39B-A6D1-3C97A04A785D}"/>
              </a:ext>
            </a:extLst>
          </p:cNvPr>
          <p:cNvSpPr>
            <a:spLocks noGrp="1"/>
          </p:cNvSpPr>
          <p:nvPr>
            <p:ph idx="1"/>
          </p:nvPr>
        </p:nvSpPr>
        <p:spPr/>
        <p:txBody>
          <a:bodyPr/>
          <a:lstStyle/>
          <a:p>
            <a:pPr rtl="0" fontAlgn="base"/>
            <a:r>
              <a:rPr lang="en-GB" b="0" i="0" u="none" strike="noStrike" dirty="0">
                <a:solidFill>
                  <a:schemeClr val="tx1"/>
                </a:solidFill>
                <a:effectLst/>
              </a:rPr>
              <a:t>Asthma severity can be assessed when the patient has been on controller treatment for several months:</a:t>
            </a:r>
          </a:p>
          <a:p>
            <a:pPr lvl="1" rtl="0" fontAlgn="base"/>
            <a:r>
              <a:rPr lang="en-GB" sz="1800" b="0" i="0" u="none" strike="noStrike" dirty="0">
                <a:solidFill>
                  <a:schemeClr val="tx1"/>
                </a:solidFill>
                <a:effectLst/>
              </a:rPr>
              <a:t>Mild asthma is asthma that is well controlled with Step 1 or Step 2 treatment.</a:t>
            </a:r>
          </a:p>
          <a:p>
            <a:pPr lvl="1" rtl="0" fontAlgn="base"/>
            <a:r>
              <a:rPr lang="en-GB" sz="1800" b="0" i="0" u="none" strike="noStrike" dirty="0">
                <a:solidFill>
                  <a:schemeClr val="tx1"/>
                </a:solidFill>
                <a:effectLst/>
              </a:rPr>
              <a:t>Moderate asthma is asthma that is well controlled with Step 3 treatment .</a:t>
            </a:r>
          </a:p>
          <a:p>
            <a:pPr lvl="1" rtl="0" fontAlgn="base"/>
            <a:r>
              <a:rPr lang="en-GB" sz="1800" b="0" i="0" u="none" strike="noStrike" dirty="0">
                <a:solidFill>
                  <a:schemeClr val="tx1"/>
                </a:solidFill>
                <a:effectLst/>
              </a:rPr>
              <a:t>Severe asthma is asthma that requires Step 4 or 5 treatment . </a:t>
            </a:r>
          </a:p>
          <a:p>
            <a:br>
              <a:rPr lang="en-GB" dirty="0"/>
            </a:br>
            <a:endParaRPr lang="en-US" dirty="0"/>
          </a:p>
        </p:txBody>
      </p:sp>
    </p:spTree>
    <p:extLst>
      <p:ext uri="{BB962C8B-B14F-4D97-AF65-F5344CB8AC3E}">
        <p14:creationId xmlns:p14="http://schemas.microsoft.com/office/powerpoint/2010/main" val="3040062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9C949-2C6E-C31E-F397-129107771314}"/>
              </a:ext>
            </a:extLst>
          </p:cNvPr>
          <p:cNvSpPr>
            <a:spLocks noGrp="1"/>
          </p:cNvSpPr>
          <p:nvPr>
            <p:ph type="title"/>
          </p:nvPr>
        </p:nvSpPr>
        <p:spPr/>
        <p:txBody>
          <a:bodyPr/>
          <a:lstStyle/>
          <a:p>
            <a:pPr algn="ctr"/>
            <a:r>
              <a:rPr lang="en-US" dirty="0"/>
              <a:t>T</a:t>
            </a:r>
            <a:r>
              <a:rPr lang="ar-SA" dirty="0"/>
              <a:t>reatment</a:t>
            </a:r>
            <a:endParaRPr lang="en-US" dirty="0"/>
          </a:p>
        </p:txBody>
      </p:sp>
      <p:sp>
        <p:nvSpPr>
          <p:cNvPr id="3" name="Content Placeholder 2">
            <a:extLst>
              <a:ext uri="{FF2B5EF4-FFF2-40B4-BE49-F238E27FC236}">
                <a16:creationId xmlns:a16="http://schemas.microsoft.com/office/drawing/2014/main" id="{28FE3D90-551C-93F9-587C-00538E594B04}"/>
              </a:ext>
            </a:extLst>
          </p:cNvPr>
          <p:cNvSpPr>
            <a:spLocks noGrp="1"/>
          </p:cNvSpPr>
          <p:nvPr>
            <p:ph idx="1"/>
          </p:nvPr>
        </p:nvSpPr>
        <p:spPr/>
        <p:txBody>
          <a:bodyPr/>
          <a:lstStyle/>
          <a:p>
            <a:r>
              <a:rPr lang="ar-SA" dirty="0"/>
              <a:t>G</a:t>
            </a:r>
            <a:r>
              <a:rPr lang="en-US" dirty="0" err="1"/>
              <a:t>oals</a:t>
            </a:r>
            <a:r>
              <a:rPr lang="en-US" dirty="0"/>
              <a:t> of treatment:</a:t>
            </a:r>
            <a:r>
              <a:rPr lang="ar-SA" dirty="0"/>
              <a:t>
</a:t>
            </a:r>
            <a:r>
              <a:rPr lang="en-US" dirty="0"/>
              <a:t>M</a:t>
            </a:r>
            <a:r>
              <a:rPr lang="ar-SA" dirty="0"/>
              <a:t>aintain control of asthma symptoms and reduce exacerbations with the least amount of medications and fewest side effects.</a:t>
            </a:r>
            <a:endParaRPr lang="en-US" dirty="0"/>
          </a:p>
          <a:p>
            <a:endParaRPr lang="ar-SA" dirty="0"/>
          </a:p>
          <a:p>
            <a:r>
              <a:rPr lang="ar-SA" dirty="0"/>
              <a:t>Quick-relief (rescue) medications</a:t>
            </a:r>
            <a:r>
              <a:rPr lang="en-US" dirty="0"/>
              <a:t>.</a:t>
            </a:r>
            <a:endParaRPr lang="ar-SA" dirty="0"/>
          </a:p>
          <a:p>
            <a:r>
              <a:rPr lang="en-GB" dirty="0"/>
              <a:t>L</a:t>
            </a:r>
            <a:r>
              <a:rPr lang="ar-SA" dirty="0"/>
              <a:t>ong-term controller medications</a:t>
            </a:r>
            <a:r>
              <a:rPr lang="en-US" dirty="0"/>
              <a:t>.</a:t>
            </a:r>
          </a:p>
        </p:txBody>
      </p:sp>
    </p:spTree>
    <p:extLst>
      <p:ext uri="{BB962C8B-B14F-4D97-AF65-F5344CB8AC3E}">
        <p14:creationId xmlns:p14="http://schemas.microsoft.com/office/powerpoint/2010/main" val="3926123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AB49-B95A-6BE9-D35D-7D00F76CAD20}"/>
              </a:ext>
            </a:extLst>
          </p:cNvPr>
          <p:cNvSpPr>
            <a:spLocks noGrp="1"/>
          </p:cNvSpPr>
          <p:nvPr>
            <p:ph type="title"/>
          </p:nvPr>
        </p:nvSpPr>
        <p:spPr/>
        <p:txBody>
          <a:bodyPr/>
          <a:lstStyle/>
          <a:p>
            <a:pPr algn="ctr"/>
            <a:r>
              <a:rPr lang="ar-SA" dirty="0"/>
              <a:t>Quick-relief (rescue) </a:t>
            </a:r>
            <a:r>
              <a:rPr lang="en-US" dirty="0"/>
              <a:t>M</a:t>
            </a:r>
            <a:r>
              <a:rPr lang="ar-SA" dirty="0"/>
              <a:t>edications</a:t>
            </a:r>
            <a:endParaRPr lang="en-US" dirty="0"/>
          </a:p>
        </p:txBody>
      </p:sp>
      <p:sp>
        <p:nvSpPr>
          <p:cNvPr id="3" name="Content Placeholder 2">
            <a:extLst>
              <a:ext uri="{FF2B5EF4-FFF2-40B4-BE49-F238E27FC236}">
                <a16:creationId xmlns:a16="http://schemas.microsoft.com/office/drawing/2014/main" id="{2D9B1030-B9E1-9848-51AA-529316391A33}"/>
              </a:ext>
            </a:extLst>
          </p:cNvPr>
          <p:cNvSpPr>
            <a:spLocks noGrp="1"/>
          </p:cNvSpPr>
          <p:nvPr>
            <p:ph idx="1"/>
          </p:nvPr>
        </p:nvSpPr>
        <p:spPr>
          <a:xfrm>
            <a:off x="1869280" y="2155031"/>
            <a:ext cx="8913019" cy="4129088"/>
          </a:xfrm>
        </p:spPr>
        <p:txBody>
          <a:bodyPr>
            <a:normAutofit/>
          </a:bodyPr>
          <a:lstStyle/>
          <a:p>
            <a:r>
              <a:rPr lang="en-US" dirty="0"/>
              <a:t>P</a:t>
            </a:r>
            <a:r>
              <a:rPr lang="ar-SA" dirty="0"/>
              <a:t>rimarily taken to relieve the bronchoconstriction that occurs with acute asthma symptom</a:t>
            </a:r>
            <a:r>
              <a:rPr lang="en-US" dirty="0"/>
              <a:t>.</a:t>
            </a:r>
            <a:endParaRPr lang="ar-SA" dirty="0"/>
          </a:p>
          <a:p>
            <a:r>
              <a:rPr lang="ar-SA" dirty="0"/>
              <a:t>Quick-relief agents include</a:t>
            </a:r>
            <a:r>
              <a:rPr lang="en-US" dirty="0"/>
              <a:t>:</a:t>
            </a:r>
            <a:endParaRPr lang="ar-SA" dirty="0"/>
          </a:p>
          <a:p>
            <a:pPr marL="0" indent="0">
              <a:buNone/>
            </a:pPr>
            <a:r>
              <a:rPr lang="en-US" dirty="0"/>
              <a:t>1-</a:t>
            </a:r>
            <a:r>
              <a:rPr lang="ar-SA" dirty="0"/>
              <a:t> </a:t>
            </a:r>
            <a:r>
              <a:rPr lang="en-US" dirty="0"/>
              <a:t>S</a:t>
            </a:r>
            <a:r>
              <a:rPr lang="ar-SA" dirty="0"/>
              <a:t>hort-acting </a:t>
            </a:r>
            <a:r>
              <a:rPr lang="en-US" dirty="0"/>
              <a:t>B</a:t>
            </a:r>
            <a:r>
              <a:rPr lang="ar-SA" dirty="0"/>
              <a:t>eta </a:t>
            </a:r>
            <a:r>
              <a:rPr lang="en-US" dirty="0"/>
              <a:t>A</a:t>
            </a:r>
            <a:r>
              <a:rPr lang="ar-SA" dirty="0"/>
              <a:t>gonists </a:t>
            </a:r>
            <a:r>
              <a:rPr lang="en-US" dirty="0"/>
              <a:t>(</a:t>
            </a:r>
            <a:r>
              <a:rPr lang="ar-SA" dirty="0"/>
              <a:t>SABAs</a:t>
            </a:r>
            <a:r>
              <a:rPr lang="en-US" dirty="0"/>
              <a:t>)</a:t>
            </a:r>
            <a:endParaRPr lang="ar-SA" dirty="0"/>
          </a:p>
          <a:p>
            <a:pPr marL="0" indent="0">
              <a:buNone/>
            </a:pPr>
            <a:r>
              <a:rPr lang="en-US" dirty="0"/>
              <a:t>2- </a:t>
            </a:r>
            <a:r>
              <a:rPr lang="ar-SA" dirty="0"/>
              <a:t>Anticholinergic Agents</a:t>
            </a:r>
          </a:p>
          <a:p>
            <a:pPr marL="0" indent="0" rtl="0">
              <a:buNone/>
            </a:pPr>
            <a:r>
              <a:rPr lang="en-GB" i="0" u="none" strike="noStrike" dirty="0">
                <a:solidFill>
                  <a:srgbClr val="000000"/>
                </a:solidFill>
                <a:effectLst/>
              </a:rPr>
              <a:t>3- Injectable </a:t>
            </a:r>
            <a:r>
              <a:rPr lang="en-GB" dirty="0">
                <a:solidFill>
                  <a:srgbClr val="000000"/>
                </a:solidFill>
              </a:rPr>
              <a:t>S</a:t>
            </a:r>
            <a:r>
              <a:rPr lang="en-GB" i="0" u="none" strike="noStrike" dirty="0">
                <a:solidFill>
                  <a:srgbClr val="000000"/>
                </a:solidFill>
                <a:effectLst/>
              </a:rPr>
              <a:t>ympathomimetic </a:t>
            </a:r>
            <a:r>
              <a:rPr lang="en-GB" dirty="0">
                <a:solidFill>
                  <a:srgbClr val="000000"/>
                </a:solidFill>
              </a:rPr>
              <a:t>E</a:t>
            </a:r>
            <a:r>
              <a:rPr lang="en-GB" i="0" u="none" strike="noStrike" dirty="0">
                <a:solidFill>
                  <a:srgbClr val="000000"/>
                </a:solidFill>
                <a:effectLst/>
              </a:rPr>
              <a:t>pinephrine </a:t>
            </a:r>
            <a:endParaRPr lang="en-GB" dirty="0">
              <a:effectLst/>
            </a:endParaRPr>
          </a:p>
          <a:p>
            <a:endParaRPr lang="ar-SA" dirty="0"/>
          </a:p>
          <a:p>
            <a:pPr marL="0" indent="0">
              <a:buNone/>
            </a:pPr>
            <a:endParaRPr lang="ar-SA" dirty="0"/>
          </a:p>
          <a:p>
            <a:endParaRPr lang="en-US" dirty="0"/>
          </a:p>
        </p:txBody>
      </p:sp>
    </p:spTree>
    <p:extLst>
      <p:ext uri="{BB962C8B-B14F-4D97-AF65-F5344CB8AC3E}">
        <p14:creationId xmlns:p14="http://schemas.microsoft.com/office/powerpoint/2010/main" val="772886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63707-9B7B-D68B-0172-C6E033E2EAD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C16168-609D-D1F5-316E-0C23D2F4B20F}"/>
              </a:ext>
            </a:extLst>
          </p:cNvPr>
          <p:cNvSpPr>
            <a:spLocks noGrp="1"/>
          </p:cNvSpPr>
          <p:nvPr>
            <p:ph idx="1"/>
          </p:nvPr>
        </p:nvSpPr>
        <p:spPr>
          <a:xfrm>
            <a:off x="838200" y="1690688"/>
            <a:ext cx="10515600" cy="4351338"/>
          </a:xfrm>
        </p:spPr>
        <p:txBody>
          <a:bodyPr>
            <a:normAutofit/>
          </a:bodyPr>
          <a:lstStyle/>
          <a:p>
            <a:r>
              <a:rPr lang="en-US" dirty="0"/>
              <a:t>Asthma is a heterogeneous disease, usually characterized by chronic airway inflammation. </a:t>
            </a:r>
            <a:endParaRPr lang="ar-SA" dirty="0"/>
          </a:p>
          <a:p>
            <a:r>
              <a:rPr lang="en-US" dirty="0"/>
              <a:t>It is defined by the history of respiratory symptoms, such as wheeze, shortness of breath, chest tightness and cough, that vary over time and in intensity, together with variable expiratory airflow limitation.</a:t>
            </a:r>
          </a:p>
          <a:p>
            <a:r>
              <a:rPr lang="en-GB" dirty="0"/>
              <a:t>These variations are often triggered by factors such as exercise, allergen or irritant exposure, change in weather, or viral respiratory infections.</a:t>
            </a:r>
          </a:p>
          <a:p>
            <a:r>
              <a:rPr lang="en-GB" dirty="0"/>
              <a:t>Asthma is usually associated with airway hyperresponsiveness and airway inflammation, but these are not necessary or sufficient to make the diagnosis.</a:t>
            </a:r>
            <a:endParaRPr lang="en-US" dirty="0"/>
          </a:p>
        </p:txBody>
      </p:sp>
    </p:spTree>
    <p:extLst>
      <p:ext uri="{BB962C8B-B14F-4D97-AF65-F5344CB8AC3E}">
        <p14:creationId xmlns:p14="http://schemas.microsoft.com/office/powerpoint/2010/main" val="3567773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49168-84B9-3A6A-3571-40784B5C567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A7EC05-C29A-D775-078D-11513B14D6A8}"/>
              </a:ext>
            </a:extLst>
          </p:cNvPr>
          <p:cNvSpPr>
            <a:spLocks noGrp="1"/>
          </p:cNvSpPr>
          <p:nvPr>
            <p:ph idx="1"/>
          </p:nvPr>
        </p:nvSpPr>
        <p:spPr/>
        <p:txBody>
          <a:bodyPr>
            <a:normAutofit/>
          </a:bodyPr>
          <a:lstStyle/>
          <a:p>
            <a:pPr marL="0" indent="0" rtl="0">
              <a:buNone/>
            </a:pPr>
            <a:r>
              <a:rPr lang="en-GB" b="1" i="0" u="none" strike="noStrike" dirty="0">
                <a:solidFill>
                  <a:srgbClr val="000000"/>
                </a:solidFill>
                <a:effectLst/>
              </a:rPr>
              <a:t>Short-Acting Inhaled </a:t>
            </a:r>
            <a:r>
              <a:rPr lang="el-GR" b="1" i="0" u="none" strike="noStrike" dirty="0">
                <a:solidFill>
                  <a:srgbClr val="000000"/>
                </a:solidFill>
                <a:effectLst/>
              </a:rPr>
              <a:t>β-</a:t>
            </a:r>
            <a:r>
              <a:rPr lang="en-GB" b="1" i="0" u="none" strike="noStrike" dirty="0">
                <a:solidFill>
                  <a:srgbClr val="000000"/>
                </a:solidFill>
                <a:effectLst/>
              </a:rPr>
              <a:t>Agonists:</a:t>
            </a:r>
            <a:endParaRPr lang="en-GB" b="1" dirty="0">
              <a:effectLst/>
            </a:endParaRPr>
          </a:p>
          <a:p>
            <a:pPr rtl="0" fontAlgn="base"/>
            <a:r>
              <a:rPr lang="en-GB" dirty="0"/>
              <a:t>Drugs of choice for acute asthma symptoms g</a:t>
            </a:r>
            <a:r>
              <a:rPr lang="en-GB" i="0" u="none" strike="noStrike" dirty="0">
                <a:solidFill>
                  <a:srgbClr val="000000"/>
                </a:solidFill>
                <a:effectLst/>
              </a:rPr>
              <a:t>iven their rapid onset of action, effectiveness.</a:t>
            </a:r>
          </a:p>
          <a:p>
            <a:pPr rtl="0" fontAlgn="base"/>
            <a:r>
              <a:rPr lang="en-GB" i="0" u="none" strike="noStrike" dirty="0">
                <a:solidFill>
                  <a:srgbClr val="000000"/>
                </a:solidFill>
                <a:effectLst/>
              </a:rPr>
              <a:t>Ex. Salbutamol, </a:t>
            </a:r>
            <a:r>
              <a:rPr lang="en-GB" i="0" u="none" strike="noStrike" dirty="0" err="1">
                <a:solidFill>
                  <a:srgbClr val="000000"/>
                </a:solidFill>
                <a:effectLst/>
              </a:rPr>
              <a:t>albuterol</a:t>
            </a:r>
            <a:r>
              <a:rPr lang="en-GB" i="0" u="none" strike="noStrike" dirty="0">
                <a:solidFill>
                  <a:srgbClr val="000000"/>
                </a:solidFill>
                <a:effectLst/>
              </a:rPr>
              <a:t>, levalbuterol, terbutaline.</a:t>
            </a:r>
          </a:p>
          <a:p>
            <a:pPr rtl="0" fontAlgn="base"/>
            <a:r>
              <a:rPr lang="ar-SA" dirty="0"/>
              <a:t>The most common side effects are</a:t>
            </a:r>
            <a:r>
              <a:rPr lang="en-US" dirty="0"/>
              <a:t>:</a:t>
            </a:r>
            <a:r>
              <a:rPr lang="ar-SA" dirty="0"/>
              <a:t> tremor</a:t>
            </a:r>
            <a:r>
              <a:rPr lang="en-US" dirty="0"/>
              <a:t>,</a:t>
            </a:r>
            <a:r>
              <a:rPr lang="ar-SA" dirty="0"/>
              <a:t> </a:t>
            </a:r>
            <a:r>
              <a:rPr lang="en-GB" dirty="0" err="1"/>
              <a:t>tachycar</a:t>
            </a:r>
            <a:r>
              <a:rPr lang="ar-SA" dirty="0"/>
              <a:t>d</a:t>
            </a:r>
            <a:r>
              <a:rPr lang="en-GB" dirty="0" err="1"/>
              <a:t>ia</a:t>
            </a:r>
            <a:r>
              <a:rPr lang="en-GB" dirty="0"/>
              <a:t>, palpitations </a:t>
            </a:r>
            <a:r>
              <a:rPr lang="en-GB" dirty="0" err="1"/>
              <a:t>hypokalemia</a:t>
            </a:r>
            <a:r>
              <a:rPr lang="en-GB" dirty="0"/>
              <a:t>, hypomagnesemia, hyperglycaemia.</a:t>
            </a:r>
            <a:br>
              <a:rPr lang="en-GB" dirty="0"/>
            </a:br>
            <a:endParaRPr lang="en-US" dirty="0"/>
          </a:p>
        </p:txBody>
      </p:sp>
    </p:spTree>
    <p:extLst>
      <p:ext uri="{BB962C8B-B14F-4D97-AF65-F5344CB8AC3E}">
        <p14:creationId xmlns:p14="http://schemas.microsoft.com/office/powerpoint/2010/main" val="2560253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E73B9-B277-F6E5-DDC1-C296450CD70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3B047C-DDA5-913D-9E35-2CDAC454D622}"/>
              </a:ext>
            </a:extLst>
          </p:cNvPr>
          <p:cNvSpPr>
            <a:spLocks noGrp="1"/>
          </p:cNvSpPr>
          <p:nvPr>
            <p:ph idx="1"/>
          </p:nvPr>
        </p:nvSpPr>
        <p:spPr/>
        <p:txBody>
          <a:bodyPr>
            <a:normAutofit/>
          </a:bodyPr>
          <a:lstStyle/>
          <a:p>
            <a:pPr marL="0" indent="0" rtl="0">
              <a:buNone/>
            </a:pPr>
            <a:r>
              <a:rPr lang="en-GB" sz="1800" b="1" i="0" u="none" strike="noStrike" dirty="0">
                <a:solidFill>
                  <a:schemeClr val="tx1"/>
                </a:solidFill>
                <a:effectLst/>
              </a:rPr>
              <a:t>Anticholinergic Agents:</a:t>
            </a:r>
            <a:endParaRPr lang="en-GB" b="1" dirty="0">
              <a:solidFill>
                <a:schemeClr val="tx1"/>
              </a:solidFill>
            </a:endParaRPr>
          </a:p>
          <a:p>
            <a:pPr rtl="0"/>
            <a:r>
              <a:rPr lang="en-GB" sz="1800" i="0" u="none" strike="noStrike" dirty="0">
                <a:solidFill>
                  <a:schemeClr val="tx1"/>
                </a:solidFill>
                <a:effectLst/>
              </a:rPr>
              <a:t>Bronchodilators</a:t>
            </a:r>
            <a:r>
              <a:rPr lang="en-GB" dirty="0">
                <a:solidFill>
                  <a:schemeClr val="tx1"/>
                </a:solidFill>
              </a:rPr>
              <a:t>.</a:t>
            </a:r>
            <a:endParaRPr lang="en-GB" sz="1800" dirty="0">
              <a:solidFill>
                <a:schemeClr val="tx1"/>
              </a:solidFill>
            </a:endParaRPr>
          </a:p>
          <a:p>
            <a:pPr rtl="0" fontAlgn="base"/>
            <a:r>
              <a:rPr lang="en-GB" sz="1800" i="0" u="none" strike="noStrike" dirty="0">
                <a:solidFill>
                  <a:schemeClr val="tx1"/>
                </a:solidFill>
                <a:effectLst/>
              </a:rPr>
              <a:t>Ex. Ipratropium bromide</a:t>
            </a:r>
            <a:r>
              <a:rPr lang="en-GB" dirty="0">
                <a:solidFill>
                  <a:schemeClr val="tx1"/>
                </a:solidFill>
              </a:rPr>
              <a:t>.</a:t>
            </a:r>
            <a:br>
              <a:rPr lang="en-GB" dirty="0">
                <a:solidFill>
                  <a:schemeClr val="tx1"/>
                </a:solidFill>
              </a:rPr>
            </a:br>
            <a:r>
              <a:rPr lang="en-GB" sz="1800" i="0" u="none" strike="noStrike" dirty="0">
                <a:solidFill>
                  <a:schemeClr val="tx1"/>
                </a:solidFill>
                <a:effectLst/>
              </a:rPr>
              <a:t>When used in combination with </a:t>
            </a:r>
            <a:r>
              <a:rPr lang="en-GB" sz="1800" i="0" u="none" strike="noStrike" dirty="0" err="1">
                <a:solidFill>
                  <a:schemeClr val="tx1"/>
                </a:solidFill>
                <a:effectLst/>
              </a:rPr>
              <a:t>albuterol</a:t>
            </a:r>
            <a:r>
              <a:rPr lang="en-GB" sz="1800" i="0" u="none" strike="noStrike" dirty="0">
                <a:solidFill>
                  <a:schemeClr val="tx1"/>
                </a:solidFill>
                <a:effectLst/>
              </a:rPr>
              <a:t>, ipratropium can improve lung function and reduce the rate of hospitalization.</a:t>
            </a:r>
            <a:endParaRPr lang="ar-SA" sz="1800" i="0" u="none" strike="noStrike" dirty="0">
              <a:solidFill>
                <a:schemeClr val="tx1"/>
              </a:solidFill>
              <a:effectLst/>
            </a:endParaRPr>
          </a:p>
          <a:p>
            <a:pPr rtl="0" fontAlgn="base"/>
            <a:r>
              <a:rPr lang="ar-SA" sz="1800" dirty="0">
                <a:solidFill>
                  <a:schemeClr val="tx1"/>
                </a:solidFill>
              </a:rPr>
              <a:t>Potential adverse effects include</a:t>
            </a:r>
            <a:r>
              <a:rPr lang="en-US" sz="1800" dirty="0">
                <a:solidFill>
                  <a:schemeClr val="tx1"/>
                </a:solidFill>
              </a:rPr>
              <a:t>:</a:t>
            </a:r>
            <a:r>
              <a:rPr lang="ar-SA" sz="1800" dirty="0">
                <a:solidFill>
                  <a:schemeClr val="tx1"/>
                </a:solidFill>
              </a:rPr>
              <a:t> drying of the mouth, blurred vision, urinary retention, tachycardia. </a:t>
            </a:r>
            <a:endParaRPr lang="en-GB" sz="1800" i="0" u="none" strike="noStrike" dirty="0">
              <a:solidFill>
                <a:schemeClr val="tx1"/>
              </a:solidFill>
              <a:effectLst/>
            </a:endParaRPr>
          </a:p>
        </p:txBody>
      </p:sp>
    </p:spTree>
    <p:extLst>
      <p:ext uri="{BB962C8B-B14F-4D97-AF65-F5344CB8AC3E}">
        <p14:creationId xmlns:p14="http://schemas.microsoft.com/office/powerpoint/2010/main" val="1119833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E68E7-67D1-08A0-CAA7-A76346DD99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62059B-B89C-E3AD-AD85-2C55BFCBEB70}"/>
              </a:ext>
            </a:extLst>
          </p:cNvPr>
          <p:cNvSpPr>
            <a:spLocks noGrp="1"/>
          </p:cNvSpPr>
          <p:nvPr>
            <p:ph idx="1"/>
          </p:nvPr>
        </p:nvSpPr>
        <p:spPr/>
        <p:txBody>
          <a:bodyPr/>
          <a:lstStyle/>
          <a:p>
            <a:pPr marL="0" indent="0" rtl="0">
              <a:buNone/>
            </a:pPr>
            <a:r>
              <a:rPr lang="en-GB" sz="1800" b="1" i="0" u="none" strike="noStrike" dirty="0">
                <a:solidFill>
                  <a:schemeClr val="tx1"/>
                </a:solidFill>
                <a:effectLst/>
              </a:rPr>
              <a:t>Injectable sympathomimetic epinephrine:</a:t>
            </a:r>
            <a:endParaRPr lang="en-GB" b="1" dirty="0">
              <a:solidFill>
                <a:schemeClr val="tx1"/>
              </a:solidFill>
              <a:effectLst/>
            </a:endParaRPr>
          </a:p>
          <a:p>
            <a:pPr rtl="0" fontAlgn="base"/>
            <a:r>
              <a:rPr lang="en-GB" sz="1800" i="0" u="none" strike="noStrike" dirty="0">
                <a:solidFill>
                  <a:schemeClr val="tx1"/>
                </a:solidFill>
                <a:effectLst/>
              </a:rPr>
              <a:t>Bronchodilator </a:t>
            </a:r>
          </a:p>
          <a:p>
            <a:pPr rtl="0" fontAlgn="base"/>
            <a:r>
              <a:rPr lang="en-GB" sz="1800" i="0" u="none" strike="noStrike" dirty="0">
                <a:solidFill>
                  <a:schemeClr val="tx1"/>
                </a:solidFill>
                <a:effectLst/>
              </a:rPr>
              <a:t>For extreme circumstances (e.g., impending respiratory failure despite high-dose inhaled SABA, respiratory failure).</a:t>
            </a:r>
          </a:p>
        </p:txBody>
      </p:sp>
    </p:spTree>
    <p:extLst>
      <p:ext uri="{BB962C8B-B14F-4D97-AF65-F5344CB8AC3E}">
        <p14:creationId xmlns:p14="http://schemas.microsoft.com/office/powerpoint/2010/main" val="2887075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54E36-E911-43CF-F066-CB13B136558A}"/>
              </a:ext>
            </a:extLst>
          </p:cNvPr>
          <p:cNvSpPr>
            <a:spLocks noGrp="1"/>
          </p:cNvSpPr>
          <p:nvPr>
            <p:ph type="title"/>
          </p:nvPr>
        </p:nvSpPr>
        <p:spPr/>
        <p:txBody>
          <a:bodyPr/>
          <a:lstStyle/>
          <a:p>
            <a:pPr algn="ctr"/>
            <a:r>
              <a:rPr lang="en-GB" dirty="0"/>
              <a:t>L</a:t>
            </a:r>
            <a:r>
              <a:rPr lang="ar-SA" dirty="0"/>
              <a:t>ong-term </a:t>
            </a:r>
            <a:r>
              <a:rPr lang="en-US" dirty="0"/>
              <a:t>C</a:t>
            </a:r>
            <a:r>
              <a:rPr lang="ar-SA" dirty="0"/>
              <a:t>ontroller </a:t>
            </a:r>
            <a:r>
              <a:rPr lang="en-US" dirty="0"/>
              <a:t>M</a:t>
            </a:r>
            <a:r>
              <a:rPr lang="ar-SA" dirty="0"/>
              <a:t>edications</a:t>
            </a:r>
            <a:endParaRPr lang="en-US" dirty="0"/>
          </a:p>
        </p:txBody>
      </p:sp>
      <p:sp>
        <p:nvSpPr>
          <p:cNvPr id="3" name="Content Placeholder 2">
            <a:extLst>
              <a:ext uri="{FF2B5EF4-FFF2-40B4-BE49-F238E27FC236}">
                <a16:creationId xmlns:a16="http://schemas.microsoft.com/office/drawing/2014/main" id="{3FA1E5FB-EA45-CB1B-2918-3AFB83F7F543}"/>
              </a:ext>
            </a:extLst>
          </p:cNvPr>
          <p:cNvSpPr>
            <a:spLocks noGrp="1"/>
          </p:cNvSpPr>
          <p:nvPr>
            <p:ph idx="1"/>
          </p:nvPr>
        </p:nvSpPr>
        <p:spPr>
          <a:xfrm>
            <a:off x="838200" y="1839912"/>
            <a:ext cx="10515600" cy="4351338"/>
          </a:xfrm>
        </p:spPr>
        <p:txBody>
          <a:bodyPr>
            <a:normAutofit/>
          </a:bodyPr>
          <a:lstStyle/>
          <a:p>
            <a:r>
              <a:rPr lang="en-GB" i="0" dirty="0">
                <a:solidFill>
                  <a:srgbClr val="232323"/>
                </a:solidFill>
                <a:effectLst/>
              </a:rPr>
              <a:t>Include:</a:t>
            </a:r>
            <a:endParaRPr lang="ar-SA" i="0" dirty="0">
              <a:solidFill>
                <a:srgbClr val="232323"/>
              </a:solidFill>
              <a:effectLst/>
            </a:endParaRPr>
          </a:p>
          <a:p>
            <a:pPr marL="0" indent="0">
              <a:buNone/>
            </a:pPr>
            <a:r>
              <a:rPr lang="en-GB" dirty="0">
                <a:solidFill>
                  <a:srgbClr val="232323"/>
                </a:solidFill>
              </a:rPr>
              <a:t>1- I</a:t>
            </a:r>
            <a:r>
              <a:rPr lang="ar-SA" dirty="0">
                <a:solidFill>
                  <a:srgbClr val="232323"/>
                </a:solidFill>
              </a:rPr>
              <a:t>nhaled glucocorticoids</a:t>
            </a:r>
          </a:p>
          <a:p>
            <a:pPr marL="0" indent="0">
              <a:buNone/>
            </a:pPr>
            <a:r>
              <a:rPr lang="en-US" dirty="0">
                <a:solidFill>
                  <a:srgbClr val="232323"/>
                </a:solidFill>
              </a:rPr>
              <a:t>2- </a:t>
            </a:r>
            <a:r>
              <a:rPr lang="ar-SA" dirty="0">
                <a:solidFill>
                  <a:srgbClr val="232323"/>
                </a:solidFill>
              </a:rPr>
              <a:t>Systemic Corticosteroids</a:t>
            </a:r>
          </a:p>
          <a:p>
            <a:pPr marL="0" indent="0">
              <a:buNone/>
            </a:pPr>
            <a:r>
              <a:rPr lang="en-US" dirty="0">
                <a:solidFill>
                  <a:srgbClr val="232323"/>
                </a:solidFill>
              </a:rPr>
              <a:t>3- I</a:t>
            </a:r>
            <a:r>
              <a:rPr lang="ar-SA" dirty="0">
                <a:solidFill>
                  <a:srgbClr val="232323"/>
                </a:solidFill>
              </a:rPr>
              <a:t>nhaled long-acting beta agonists (LABA) </a:t>
            </a:r>
          </a:p>
          <a:p>
            <a:pPr marL="0" indent="0">
              <a:buNone/>
            </a:pPr>
            <a:r>
              <a:rPr lang="en-US" dirty="0">
                <a:solidFill>
                  <a:srgbClr val="232323"/>
                </a:solidFill>
              </a:rPr>
              <a:t>4- O</a:t>
            </a:r>
            <a:r>
              <a:rPr lang="ar-SA" dirty="0">
                <a:solidFill>
                  <a:srgbClr val="232323"/>
                </a:solidFill>
              </a:rPr>
              <a:t>ral leukotriene receptor antagonists (LTRAs) </a:t>
            </a:r>
          </a:p>
          <a:p>
            <a:pPr marL="0" indent="0">
              <a:buNone/>
            </a:pPr>
            <a:r>
              <a:rPr lang="en-US" dirty="0">
                <a:solidFill>
                  <a:srgbClr val="232323"/>
                </a:solidFill>
              </a:rPr>
              <a:t>5- L</a:t>
            </a:r>
            <a:r>
              <a:rPr lang="ar-SA" dirty="0">
                <a:solidFill>
                  <a:srgbClr val="232323"/>
                </a:solidFill>
              </a:rPr>
              <a:t>ong-acting muscarinic antagonists [LAMAs]</a:t>
            </a:r>
          </a:p>
          <a:p>
            <a:pPr marL="0" indent="0">
              <a:buNone/>
            </a:pPr>
            <a:r>
              <a:rPr lang="en-US" dirty="0">
                <a:solidFill>
                  <a:srgbClr val="232323"/>
                </a:solidFill>
              </a:rPr>
              <a:t>6- T</a:t>
            </a:r>
            <a:r>
              <a:rPr lang="ar-SA" dirty="0">
                <a:solidFill>
                  <a:srgbClr val="232323"/>
                </a:solidFill>
              </a:rPr>
              <a:t>heophylline</a:t>
            </a:r>
          </a:p>
          <a:p>
            <a:pPr marL="0" indent="0">
              <a:buNone/>
            </a:pPr>
            <a:r>
              <a:rPr lang="en-GB" dirty="0">
                <a:solidFill>
                  <a:srgbClr val="232323"/>
                </a:solidFill>
              </a:rPr>
              <a:t>7- B</a:t>
            </a:r>
            <a:r>
              <a:rPr lang="ar-SA" dirty="0">
                <a:solidFill>
                  <a:srgbClr val="232323"/>
                </a:solidFill>
              </a:rPr>
              <a:t>iologic agents </a:t>
            </a:r>
            <a:endParaRPr lang="en-US" dirty="0"/>
          </a:p>
        </p:txBody>
      </p:sp>
    </p:spTree>
    <p:extLst>
      <p:ext uri="{BB962C8B-B14F-4D97-AF65-F5344CB8AC3E}">
        <p14:creationId xmlns:p14="http://schemas.microsoft.com/office/powerpoint/2010/main" val="3737971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96E28-E986-0459-7261-32DFA17A0C4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665FEB-0805-A588-6744-F4201AFB8AF9}"/>
              </a:ext>
            </a:extLst>
          </p:cNvPr>
          <p:cNvSpPr>
            <a:spLocks noGrp="1"/>
          </p:cNvSpPr>
          <p:nvPr>
            <p:ph idx="1"/>
          </p:nvPr>
        </p:nvSpPr>
        <p:spPr>
          <a:xfrm>
            <a:off x="838200" y="2035969"/>
            <a:ext cx="10515600" cy="4351338"/>
          </a:xfrm>
        </p:spPr>
        <p:txBody>
          <a:bodyPr>
            <a:normAutofit/>
          </a:bodyPr>
          <a:lstStyle/>
          <a:p>
            <a:pPr marL="0" indent="0">
              <a:buNone/>
            </a:pPr>
            <a:r>
              <a:rPr lang="en-US" b="1" dirty="0">
                <a:solidFill>
                  <a:srgbClr val="232323"/>
                </a:solidFill>
              </a:rPr>
              <a:t>I</a:t>
            </a:r>
            <a:r>
              <a:rPr lang="ar-SA" b="1" dirty="0">
                <a:solidFill>
                  <a:srgbClr val="232323"/>
                </a:solidFill>
              </a:rPr>
              <a:t>nhaled glucocorticoids</a:t>
            </a:r>
            <a:r>
              <a:rPr lang="en-US" b="1" dirty="0">
                <a:solidFill>
                  <a:srgbClr val="232323"/>
                </a:solidFill>
              </a:rPr>
              <a:t>:</a:t>
            </a:r>
            <a:endParaRPr lang="ar-SA" b="1" dirty="0">
              <a:solidFill>
                <a:srgbClr val="232323"/>
              </a:solidFill>
            </a:endParaRPr>
          </a:p>
          <a:p>
            <a:r>
              <a:rPr lang="en-GB" i="0" dirty="0">
                <a:solidFill>
                  <a:srgbClr val="000000"/>
                </a:solidFill>
                <a:effectLst/>
              </a:rPr>
              <a:t>E</a:t>
            </a:r>
            <a:r>
              <a:rPr lang="ar-SA" i="0" dirty="0">
                <a:solidFill>
                  <a:srgbClr val="000000"/>
                </a:solidFill>
                <a:effectLst/>
              </a:rPr>
              <a:t>x. </a:t>
            </a:r>
            <a:r>
              <a:rPr lang="en-GB" i="0" dirty="0">
                <a:solidFill>
                  <a:srgbClr val="000000"/>
                </a:solidFill>
                <a:effectLst/>
              </a:rPr>
              <a:t>Budesonide</a:t>
            </a:r>
            <a:r>
              <a:rPr lang="ar-SA" i="0" dirty="0">
                <a:solidFill>
                  <a:srgbClr val="000000"/>
                </a:solidFill>
                <a:effectLst/>
              </a:rPr>
              <a:t>, Fluticasone</a:t>
            </a:r>
            <a:r>
              <a:rPr lang="en-US" i="0" dirty="0">
                <a:solidFill>
                  <a:srgbClr val="000000"/>
                </a:solidFill>
                <a:effectLst/>
              </a:rPr>
              <a:t>.</a:t>
            </a:r>
            <a:endParaRPr lang="ar-SA" dirty="0">
              <a:solidFill>
                <a:srgbClr val="232323"/>
              </a:solidFill>
            </a:endParaRPr>
          </a:p>
          <a:p>
            <a:r>
              <a:rPr lang="en-GB" dirty="0">
                <a:solidFill>
                  <a:srgbClr val="232323"/>
                </a:solidFill>
              </a:rPr>
              <a:t>T</a:t>
            </a:r>
            <a:r>
              <a:rPr lang="ar-SA" dirty="0">
                <a:solidFill>
                  <a:srgbClr val="232323"/>
                </a:solidFill>
              </a:rPr>
              <a:t>he most effective antiinflammatory agents available for the treatment of asthma</a:t>
            </a:r>
            <a:r>
              <a:rPr lang="en-US" dirty="0">
                <a:solidFill>
                  <a:srgbClr val="232323"/>
                </a:solidFill>
              </a:rPr>
              <a:t>.</a:t>
            </a:r>
            <a:endParaRPr lang="ar-SA" dirty="0">
              <a:solidFill>
                <a:srgbClr val="232323"/>
              </a:solidFill>
            </a:endParaRPr>
          </a:p>
          <a:p>
            <a:r>
              <a:rPr lang="ar-SA" dirty="0">
                <a:solidFill>
                  <a:srgbClr val="232323"/>
                </a:solidFill>
              </a:rPr>
              <a:t>The guidelines recommend daily ICS therapy as the treatment of choice for all patients with persistent asthma. </a:t>
            </a:r>
            <a:endParaRPr lang="en-US" dirty="0">
              <a:solidFill>
                <a:srgbClr val="232323"/>
              </a:solidFill>
            </a:endParaRPr>
          </a:p>
          <a:p>
            <a:r>
              <a:rPr lang="ar-SA" dirty="0">
                <a:solidFill>
                  <a:srgbClr val="232323"/>
                </a:solidFill>
              </a:rPr>
              <a:t>The most commonly encountered adverse effects of ICSs are local: oral candidiasis (thrush) and dysphonia (hoarse voice). The incidence of these local effects can be greatly minimized by using a spacer with an MDI ICS, because spacers reduce oropharyngeal deposition of the drug and propellant. Mouth rinsing. Hoarsness of voice 
The potential for growth suppression and osteoporosis with long term ICS use has been a concern.</a:t>
            </a:r>
          </a:p>
          <a:p>
            <a:endParaRPr lang="en-US" dirty="0"/>
          </a:p>
        </p:txBody>
      </p:sp>
    </p:spTree>
    <p:extLst>
      <p:ext uri="{BB962C8B-B14F-4D97-AF65-F5344CB8AC3E}">
        <p14:creationId xmlns:p14="http://schemas.microsoft.com/office/powerpoint/2010/main" val="2910253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BA78-0493-D820-3331-AA765A48ED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0332C6-E36C-8A54-0CF8-0419BA35ABE3}"/>
              </a:ext>
            </a:extLst>
          </p:cNvPr>
          <p:cNvSpPr>
            <a:spLocks noGrp="1"/>
          </p:cNvSpPr>
          <p:nvPr>
            <p:ph idx="1"/>
          </p:nvPr>
        </p:nvSpPr>
        <p:spPr/>
        <p:txBody>
          <a:bodyPr/>
          <a:lstStyle/>
          <a:p>
            <a:pPr marL="0" indent="0" rtl="0">
              <a:buNone/>
            </a:pPr>
            <a:r>
              <a:rPr lang="en-GB" sz="1800" b="1" i="0" u="none" strike="noStrike" dirty="0">
                <a:solidFill>
                  <a:schemeClr val="tx1"/>
                </a:solidFill>
                <a:effectLst/>
              </a:rPr>
              <a:t>Systemic Corticosteroids:</a:t>
            </a:r>
            <a:endParaRPr lang="en-GB" b="1" dirty="0">
              <a:solidFill>
                <a:schemeClr val="tx1"/>
              </a:solidFill>
              <a:effectLst/>
            </a:endParaRPr>
          </a:p>
          <a:p>
            <a:pPr rtl="0" fontAlgn="base"/>
            <a:r>
              <a:rPr lang="en-GB" sz="1800" i="0" u="none" strike="noStrike" dirty="0">
                <a:solidFill>
                  <a:schemeClr val="tx1"/>
                </a:solidFill>
                <a:effectLst/>
              </a:rPr>
              <a:t>Oral corticosteroids are used primarily to treat asthma exacerbations and, rarely, in patients with severe disease who remain symptomatic despite optimal use of other asthma medications. </a:t>
            </a:r>
          </a:p>
          <a:p>
            <a:pPr rtl="0" fontAlgn="base"/>
            <a:r>
              <a:rPr lang="en-GB" sz="1800" i="0" u="none" strike="noStrike" dirty="0">
                <a:solidFill>
                  <a:schemeClr val="tx1"/>
                </a:solidFill>
                <a:effectLst/>
              </a:rPr>
              <a:t>Children who require long-term oral corticosteroid therapy are at risk for development of associated adverse effects over time. </a:t>
            </a:r>
          </a:p>
        </p:txBody>
      </p:sp>
    </p:spTree>
    <p:extLst>
      <p:ext uri="{BB962C8B-B14F-4D97-AF65-F5344CB8AC3E}">
        <p14:creationId xmlns:p14="http://schemas.microsoft.com/office/powerpoint/2010/main" val="39148939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1BDA-1F96-1A52-5D4B-0A0D37BD25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0E120E1-C5E2-18BE-5A97-208FE9065E8D}"/>
              </a:ext>
            </a:extLst>
          </p:cNvPr>
          <p:cNvSpPr>
            <a:spLocks noGrp="1"/>
          </p:cNvSpPr>
          <p:nvPr>
            <p:ph idx="1"/>
          </p:nvPr>
        </p:nvSpPr>
        <p:spPr/>
        <p:txBody>
          <a:bodyPr/>
          <a:lstStyle/>
          <a:p>
            <a:pPr marL="0" indent="0" rtl="0">
              <a:buNone/>
            </a:pPr>
            <a:r>
              <a:rPr lang="en-GB" sz="1800" b="1" i="0" u="none" strike="noStrike" dirty="0">
                <a:solidFill>
                  <a:schemeClr val="tx1"/>
                </a:solidFill>
                <a:effectLst/>
              </a:rPr>
              <a:t>Long-Acting Inhaled </a:t>
            </a:r>
            <a:r>
              <a:rPr lang="el-GR" sz="1800" b="1" i="0" u="none" strike="noStrike" dirty="0">
                <a:solidFill>
                  <a:schemeClr val="tx1"/>
                </a:solidFill>
                <a:effectLst/>
              </a:rPr>
              <a:t>β-</a:t>
            </a:r>
            <a:r>
              <a:rPr lang="en-GB" sz="1800" b="1" i="0" u="none" strike="noStrike" dirty="0">
                <a:solidFill>
                  <a:schemeClr val="tx1"/>
                </a:solidFill>
                <a:effectLst/>
              </a:rPr>
              <a:t>Agonists:</a:t>
            </a:r>
          </a:p>
          <a:p>
            <a:pPr rtl="0"/>
            <a:r>
              <a:rPr lang="en-GB" dirty="0">
                <a:solidFill>
                  <a:schemeClr val="tx1"/>
                </a:solidFill>
              </a:rPr>
              <a:t>Ex. </a:t>
            </a:r>
            <a:r>
              <a:rPr lang="en-GB" sz="1800" i="0" u="none" strike="noStrike" dirty="0">
                <a:solidFill>
                  <a:schemeClr val="tx1"/>
                </a:solidFill>
                <a:effectLst/>
              </a:rPr>
              <a:t>salmeterol, formoterol.</a:t>
            </a:r>
            <a:endParaRPr lang="en-GB" dirty="0">
              <a:solidFill>
                <a:schemeClr val="tx1"/>
              </a:solidFill>
              <a:effectLst/>
            </a:endParaRPr>
          </a:p>
          <a:p>
            <a:pPr rtl="0" fontAlgn="base"/>
            <a:r>
              <a:rPr lang="en-GB" sz="1800" u="none" strike="noStrike" dirty="0">
                <a:solidFill>
                  <a:schemeClr val="tx1"/>
                </a:solidFill>
                <a:effectLst/>
              </a:rPr>
              <a:t>Not intended for use </a:t>
            </a:r>
            <a:r>
              <a:rPr lang="en-GB" sz="1800" i="0" u="none" strike="noStrike" dirty="0">
                <a:solidFill>
                  <a:schemeClr val="tx1"/>
                </a:solidFill>
                <a:effectLst/>
              </a:rPr>
              <a:t>as rescue medication for acute asthma symptoms or exacerbations, nor as mono therapy for persistent asthma. </a:t>
            </a:r>
          </a:p>
          <a:p>
            <a:pPr rtl="0" fontAlgn="base"/>
            <a:r>
              <a:rPr lang="en-GB" sz="1800" i="0" u="none" strike="noStrike" dirty="0">
                <a:solidFill>
                  <a:schemeClr val="tx1"/>
                </a:solidFill>
                <a:effectLst/>
              </a:rPr>
              <a:t>Controller formulations combines an ICS.</a:t>
            </a:r>
          </a:p>
          <a:p>
            <a:pPr rtl="0" fontAlgn="base"/>
            <a:r>
              <a:rPr lang="en-GB" sz="1800" i="0" u="none" strike="noStrike" dirty="0">
                <a:solidFill>
                  <a:schemeClr val="tx1"/>
                </a:solidFill>
                <a:effectLst/>
              </a:rPr>
              <a:t>Both have a prolonged duration of effect. </a:t>
            </a:r>
          </a:p>
          <a:p>
            <a:pPr rtl="0" fontAlgn="base"/>
            <a:r>
              <a:rPr lang="en-GB" dirty="0">
                <a:solidFill>
                  <a:schemeClr val="tx1"/>
                </a:solidFill>
              </a:rPr>
              <a:t>Fo</a:t>
            </a:r>
            <a:r>
              <a:rPr lang="en-GB" sz="1800" i="0" u="none" strike="noStrike" dirty="0">
                <a:solidFill>
                  <a:schemeClr val="tx1"/>
                </a:solidFill>
                <a:effectLst/>
              </a:rPr>
              <a:t>r patients with nocturnal asthma and for individuals who require frequent SABA use during the day to prevent exercise-induced bronchospasm.</a:t>
            </a:r>
          </a:p>
          <a:p>
            <a:pPr rtl="0" fontAlgn="base"/>
            <a:endParaRPr lang="en-GB" sz="1800" b="1" i="0" u="none" strike="noStrike" dirty="0">
              <a:solidFill>
                <a:srgbClr val="44546A"/>
              </a:solidFill>
              <a:effectLst/>
              <a:latin typeface="Arial" panose="020B0604020202020204" pitchFamily="34" charset="0"/>
            </a:endParaRPr>
          </a:p>
        </p:txBody>
      </p:sp>
    </p:spTree>
    <p:extLst>
      <p:ext uri="{BB962C8B-B14F-4D97-AF65-F5344CB8AC3E}">
        <p14:creationId xmlns:p14="http://schemas.microsoft.com/office/powerpoint/2010/main" val="1426509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C2565-E36E-5FD0-796A-974ADF8830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57836A9-5266-8503-EC93-8EAC0798D5FF}"/>
              </a:ext>
            </a:extLst>
          </p:cNvPr>
          <p:cNvSpPr>
            <a:spLocks noGrp="1"/>
          </p:cNvSpPr>
          <p:nvPr>
            <p:ph idx="1"/>
          </p:nvPr>
        </p:nvSpPr>
        <p:spPr/>
        <p:txBody>
          <a:bodyPr>
            <a:normAutofit/>
          </a:bodyPr>
          <a:lstStyle/>
          <a:p>
            <a:pPr marL="0" indent="0" rtl="0">
              <a:buNone/>
            </a:pPr>
            <a:r>
              <a:rPr lang="en-GB" b="1" i="0" u="none" strike="noStrike" dirty="0">
                <a:solidFill>
                  <a:schemeClr val="tx1"/>
                </a:solidFill>
                <a:effectLst/>
              </a:rPr>
              <a:t>Leukotriene-Modifying Agents:</a:t>
            </a:r>
            <a:endParaRPr lang="en-GB" dirty="0">
              <a:solidFill>
                <a:schemeClr val="tx1"/>
              </a:solidFill>
              <a:effectLst/>
            </a:endParaRPr>
          </a:p>
          <a:p>
            <a:pPr rtl="0" fontAlgn="base"/>
            <a:r>
              <a:rPr lang="en-GB" i="0" u="none" strike="noStrike" dirty="0">
                <a:solidFill>
                  <a:schemeClr val="tx1"/>
                </a:solidFill>
                <a:effectLst/>
              </a:rPr>
              <a:t>LTRAs have bronchodilator and targeted </a:t>
            </a:r>
            <a:r>
              <a:rPr lang="en-GB" i="0" u="none" strike="noStrike" dirty="0" err="1">
                <a:solidFill>
                  <a:schemeClr val="tx1"/>
                </a:solidFill>
                <a:effectLst/>
              </a:rPr>
              <a:t>antiinflammatory</a:t>
            </a:r>
            <a:r>
              <a:rPr lang="en-GB" i="0" u="none" strike="noStrike" dirty="0">
                <a:solidFill>
                  <a:schemeClr val="tx1"/>
                </a:solidFill>
                <a:effectLst/>
              </a:rPr>
              <a:t> properties and reduce exercise-, aspirin-, and allergen-induced bronchoconstriction. </a:t>
            </a:r>
          </a:p>
          <a:p>
            <a:pPr rtl="0" fontAlgn="base"/>
            <a:r>
              <a:rPr lang="en-GB" u="none" strike="noStrike" dirty="0">
                <a:solidFill>
                  <a:schemeClr val="tx1"/>
                </a:solidFill>
                <a:effectLst/>
              </a:rPr>
              <a:t>LTRAs are recommended as alternative treatment for mild persistent asthma and as add-on medication with ICS for moderate persistent asthma. </a:t>
            </a:r>
          </a:p>
          <a:p>
            <a:pPr lvl="1" rtl="0" fontAlgn="base"/>
            <a:r>
              <a:rPr lang="en-GB" sz="1800" i="0" u="none" strike="noStrike" dirty="0" err="1">
                <a:solidFill>
                  <a:schemeClr val="tx1"/>
                </a:solidFill>
                <a:effectLst/>
              </a:rPr>
              <a:t>Montelukast</a:t>
            </a:r>
            <a:r>
              <a:rPr lang="en-GB" sz="1800" i="0" u="none" strike="noStrike" dirty="0">
                <a:solidFill>
                  <a:schemeClr val="tx1"/>
                </a:solidFill>
                <a:effectLst/>
              </a:rPr>
              <a:t> is approved for children (6 months - ≥1 </a:t>
            </a:r>
            <a:r>
              <a:rPr lang="en-GB" sz="1800" i="0" u="none" strike="noStrike" dirty="0" err="1">
                <a:solidFill>
                  <a:schemeClr val="tx1"/>
                </a:solidFill>
                <a:effectLst/>
              </a:rPr>
              <a:t>yr</a:t>
            </a:r>
            <a:r>
              <a:rPr lang="en-GB" sz="1800" i="0" u="none" strike="noStrike" dirty="0">
                <a:solidFill>
                  <a:schemeClr val="tx1"/>
                </a:solidFill>
                <a:effectLst/>
              </a:rPr>
              <a:t>) of age and is administered once daily. </a:t>
            </a:r>
          </a:p>
          <a:p>
            <a:pPr lvl="1" rtl="0" fontAlgn="base"/>
            <a:r>
              <a:rPr lang="en-GB" sz="1800" i="0" u="none" strike="noStrike" dirty="0" err="1">
                <a:solidFill>
                  <a:schemeClr val="tx1"/>
                </a:solidFill>
                <a:effectLst/>
              </a:rPr>
              <a:t>Zafirlukast</a:t>
            </a:r>
            <a:r>
              <a:rPr lang="en-GB" sz="1800" i="0" u="none" strike="noStrike" dirty="0">
                <a:solidFill>
                  <a:schemeClr val="tx1"/>
                </a:solidFill>
                <a:effectLst/>
              </a:rPr>
              <a:t> is approved for children ≥5 </a:t>
            </a:r>
            <a:r>
              <a:rPr lang="en-GB" sz="1800" i="0" u="none" strike="noStrike" dirty="0" err="1">
                <a:solidFill>
                  <a:schemeClr val="tx1"/>
                </a:solidFill>
                <a:effectLst/>
              </a:rPr>
              <a:t>yr</a:t>
            </a:r>
            <a:r>
              <a:rPr lang="en-GB" sz="1800" i="0" u="none" strike="noStrike" dirty="0">
                <a:solidFill>
                  <a:schemeClr val="tx1"/>
                </a:solidFill>
                <a:effectLst/>
              </a:rPr>
              <a:t> of age and is administered twice daily. </a:t>
            </a:r>
          </a:p>
          <a:p>
            <a:pPr marL="0" indent="0" rtl="0" fontAlgn="base">
              <a:buNone/>
            </a:pPr>
            <a:endParaRPr lang="en-GB" b="0" i="0" u="none" strike="noStrike" dirty="0">
              <a:solidFill>
                <a:schemeClr val="tx1"/>
              </a:solidFill>
              <a:effectLst/>
            </a:endParaRPr>
          </a:p>
        </p:txBody>
      </p:sp>
    </p:spTree>
    <p:extLst>
      <p:ext uri="{BB962C8B-B14F-4D97-AF65-F5344CB8AC3E}">
        <p14:creationId xmlns:p14="http://schemas.microsoft.com/office/powerpoint/2010/main" val="2660651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258CC-0DEC-A947-9B5E-15000641D4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006FC0-6682-6E9C-CA91-D1A542C76E54}"/>
              </a:ext>
            </a:extLst>
          </p:cNvPr>
          <p:cNvSpPr>
            <a:spLocks noGrp="1"/>
          </p:cNvSpPr>
          <p:nvPr>
            <p:ph idx="1"/>
          </p:nvPr>
        </p:nvSpPr>
        <p:spPr/>
        <p:txBody>
          <a:bodyPr/>
          <a:lstStyle/>
          <a:p>
            <a:pPr marL="0" indent="0">
              <a:buNone/>
            </a:pPr>
            <a:r>
              <a:rPr lang="ar-SA" b="1" dirty="0">
                <a:solidFill>
                  <a:srgbClr val="232323"/>
                </a:solidFill>
                <a:latin typeface="Noto Sans" panose="020B0502040504020204" pitchFamily="34" charset="0"/>
              </a:rPr>
              <a:t> </a:t>
            </a:r>
            <a:r>
              <a:rPr lang="en-US" b="1" dirty="0">
                <a:solidFill>
                  <a:srgbClr val="232323"/>
                </a:solidFill>
                <a:latin typeface="Noto Sans" panose="020B0502040504020204" pitchFamily="34" charset="0"/>
              </a:rPr>
              <a:t>L</a:t>
            </a:r>
            <a:r>
              <a:rPr lang="ar-SA" b="1" dirty="0">
                <a:solidFill>
                  <a:srgbClr val="232323"/>
                </a:solidFill>
              </a:rPr>
              <a:t>ong-acting muscarinic antagonists [LAMAs]</a:t>
            </a:r>
            <a:r>
              <a:rPr lang="en-US" b="1" dirty="0">
                <a:solidFill>
                  <a:srgbClr val="232323"/>
                </a:solidFill>
              </a:rPr>
              <a:t>:</a:t>
            </a:r>
            <a:endParaRPr lang="ar-SA" b="1" dirty="0">
              <a:solidFill>
                <a:srgbClr val="232323"/>
              </a:solidFill>
            </a:endParaRPr>
          </a:p>
          <a:p>
            <a:r>
              <a:rPr lang="en-US" dirty="0">
                <a:solidFill>
                  <a:srgbClr val="232323"/>
                </a:solidFill>
              </a:rPr>
              <a:t>Ex. </a:t>
            </a:r>
            <a:r>
              <a:rPr lang="ar-SA" dirty="0">
                <a:solidFill>
                  <a:srgbClr val="232323"/>
                </a:solidFill>
              </a:rPr>
              <a:t>Tiotropium</a:t>
            </a:r>
            <a:r>
              <a:rPr lang="en-US" dirty="0">
                <a:solidFill>
                  <a:srgbClr val="232323"/>
                </a:solidFill>
              </a:rPr>
              <a:t>.</a:t>
            </a:r>
          </a:p>
          <a:p>
            <a:r>
              <a:rPr lang="en-US" dirty="0">
                <a:solidFill>
                  <a:srgbClr val="232323"/>
                </a:solidFill>
              </a:rPr>
              <a:t>A</a:t>
            </a:r>
            <a:r>
              <a:rPr lang="ar-SA" dirty="0">
                <a:solidFill>
                  <a:srgbClr val="232323"/>
                </a:solidFill>
              </a:rPr>
              <a:t>pproved by the US FDA for long-term maintenance treatment in patients ≥6 years of age with severe symptomatic asthma not well controlled on inhaled glucocorticoids and other maintenance therapies</a:t>
            </a:r>
            <a:r>
              <a:rPr lang="en-US" dirty="0">
                <a:solidFill>
                  <a:srgbClr val="232323"/>
                </a:solidFill>
              </a:rPr>
              <a:t>.</a:t>
            </a:r>
            <a:endParaRPr lang="ar-SA" dirty="0">
              <a:solidFill>
                <a:srgbClr val="232323"/>
              </a:solidFill>
            </a:endParaRPr>
          </a:p>
          <a:p>
            <a:r>
              <a:rPr lang="ar-SA" dirty="0">
                <a:solidFill>
                  <a:srgbClr val="232323"/>
                </a:solidFill>
              </a:rPr>
              <a:t>Tiotropium should not be used for initial treatment nor as sole therapy for persistent asthma</a:t>
            </a:r>
            <a:r>
              <a:rPr lang="en-US" dirty="0">
                <a:solidFill>
                  <a:srgbClr val="232323"/>
                </a:solidFill>
              </a:rPr>
              <a:t>.</a:t>
            </a:r>
            <a:endParaRPr lang="en-US" dirty="0"/>
          </a:p>
        </p:txBody>
      </p:sp>
    </p:spTree>
    <p:extLst>
      <p:ext uri="{BB962C8B-B14F-4D97-AF65-F5344CB8AC3E}">
        <p14:creationId xmlns:p14="http://schemas.microsoft.com/office/powerpoint/2010/main" val="1811986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DC33C-20C4-C49C-78C0-77A1B59DDF2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D9A37A-7A93-9692-5A6C-5C96070EEC31}"/>
              </a:ext>
            </a:extLst>
          </p:cNvPr>
          <p:cNvSpPr>
            <a:spLocks noGrp="1"/>
          </p:cNvSpPr>
          <p:nvPr>
            <p:ph idx="1"/>
          </p:nvPr>
        </p:nvSpPr>
        <p:spPr/>
        <p:txBody>
          <a:bodyPr/>
          <a:lstStyle/>
          <a:p>
            <a:pPr marL="0" indent="0" rtl="0">
              <a:buNone/>
            </a:pPr>
            <a:r>
              <a:rPr lang="en-GB" sz="1800" b="1" i="0" u="none" strike="noStrike" dirty="0">
                <a:solidFill>
                  <a:schemeClr val="tx1"/>
                </a:solidFill>
                <a:effectLst/>
              </a:rPr>
              <a:t>Theophylline:</a:t>
            </a:r>
            <a:endParaRPr lang="en-GB" b="1" dirty="0">
              <a:solidFill>
                <a:schemeClr val="tx1"/>
              </a:solidFill>
              <a:effectLst/>
            </a:endParaRPr>
          </a:p>
          <a:p>
            <a:pPr rtl="0" fontAlgn="base"/>
            <a:r>
              <a:rPr lang="en-GB" sz="1800" i="0" u="none" strike="noStrike" dirty="0">
                <a:solidFill>
                  <a:schemeClr val="tx1"/>
                </a:solidFill>
                <a:effectLst/>
              </a:rPr>
              <a:t>In addition to its bronchodilator effects, theophylline has </a:t>
            </a:r>
            <a:r>
              <a:rPr lang="en-GB" sz="1800" i="0" u="none" strike="noStrike" dirty="0" err="1">
                <a:solidFill>
                  <a:schemeClr val="tx1"/>
                </a:solidFill>
                <a:effectLst/>
              </a:rPr>
              <a:t>antiinflammatory</a:t>
            </a:r>
            <a:r>
              <a:rPr lang="en-GB" sz="1800" i="0" u="none" strike="noStrike" dirty="0">
                <a:solidFill>
                  <a:schemeClr val="tx1"/>
                </a:solidFill>
                <a:effectLst/>
              </a:rPr>
              <a:t> properties as a phosphodiesterase inhibitor. </a:t>
            </a:r>
          </a:p>
          <a:p>
            <a:pPr rtl="0" fontAlgn="base"/>
            <a:r>
              <a:rPr lang="en-GB" sz="1800" i="0" u="none" strike="noStrike" dirty="0">
                <a:solidFill>
                  <a:schemeClr val="tx1"/>
                </a:solidFill>
                <a:effectLst/>
              </a:rPr>
              <a:t>When used long-term, theophylline can reduce asthma symptoms and the need for rescue SABA use. </a:t>
            </a:r>
          </a:p>
          <a:p>
            <a:pPr rtl="0" fontAlgn="base"/>
            <a:r>
              <a:rPr lang="en-GB" sz="1800" i="0" u="none" strike="noStrike" dirty="0">
                <a:solidFill>
                  <a:schemeClr val="tx1"/>
                </a:solidFill>
                <a:effectLst/>
              </a:rPr>
              <a:t>Theophylline has a narrow therapeutic window; therefore, when it is used, serum theophylline levels need to be routinely monitored. </a:t>
            </a:r>
          </a:p>
          <a:p>
            <a:pPr rtl="0" fontAlgn="base"/>
            <a:r>
              <a:rPr lang="en-GB" sz="1800" i="0" u="none" strike="noStrike" dirty="0">
                <a:solidFill>
                  <a:schemeClr val="tx1"/>
                </a:solidFill>
                <a:effectLst/>
              </a:rPr>
              <a:t>Theophylline </a:t>
            </a:r>
            <a:r>
              <a:rPr lang="en-GB" sz="1800" i="0" u="none" strike="noStrike" dirty="0" err="1">
                <a:solidFill>
                  <a:schemeClr val="tx1"/>
                </a:solidFill>
                <a:effectLst/>
              </a:rPr>
              <a:t>overdosage</a:t>
            </a:r>
            <a:r>
              <a:rPr lang="en-GB" sz="1800" i="0" u="none" strike="noStrike" dirty="0">
                <a:solidFill>
                  <a:schemeClr val="tx1"/>
                </a:solidFill>
                <a:effectLst/>
              </a:rPr>
              <a:t> and elevated theophylline levels have been associated with headaches, vomiting, cardiac arrhythmias, seizures, and death.</a:t>
            </a:r>
          </a:p>
        </p:txBody>
      </p:sp>
    </p:spTree>
    <p:extLst>
      <p:ext uri="{BB962C8B-B14F-4D97-AF65-F5344CB8AC3E}">
        <p14:creationId xmlns:p14="http://schemas.microsoft.com/office/powerpoint/2010/main" val="1287593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F4E83-EEA1-14DD-7C13-6C97223DA25C}"/>
              </a:ext>
            </a:extLst>
          </p:cNvPr>
          <p:cNvSpPr>
            <a:spLocks noGrp="1"/>
          </p:cNvSpPr>
          <p:nvPr>
            <p:ph type="title"/>
          </p:nvPr>
        </p:nvSpPr>
        <p:spPr>
          <a:xfrm>
            <a:off x="754856" y="341313"/>
            <a:ext cx="10515600" cy="1325563"/>
          </a:xfrm>
        </p:spPr>
        <p:txBody>
          <a:bodyPr/>
          <a:lstStyle/>
          <a:p>
            <a:pPr algn="ctr"/>
            <a:r>
              <a:rPr lang="en-GB" dirty="0"/>
              <a:t>Asthma Phenotypes</a:t>
            </a:r>
            <a:endParaRPr lang="en-US" dirty="0"/>
          </a:p>
        </p:txBody>
      </p:sp>
      <p:sp>
        <p:nvSpPr>
          <p:cNvPr id="3" name="Content Placeholder 2">
            <a:extLst>
              <a:ext uri="{FF2B5EF4-FFF2-40B4-BE49-F238E27FC236}">
                <a16:creationId xmlns:a16="http://schemas.microsoft.com/office/drawing/2014/main" id="{DE9F0581-477F-E7E3-88AF-0DBC2D82A70F}"/>
              </a:ext>
            </a:extLst>
          </p:cNvPr>
          <p:cNvSpPr>
            <a:spLocks noGrp="1"/>
          </p:cNvSpPr>
          <p:nvPr>
            <p:ph idx="1"/>
          </p:nvPr>
        </p:nvSpPr>
        <p:spPr>
          <a:xfrm>
            <a:off x="838200" y="1825624"/>
            <a:ext cx="10515600" cy="4187031"/>
          </a:xfrm>
        </p:spPr>
        <p:txBody>
          <a:bodyPr>
            <a:normAutofit/>
          </a:bodyPr>
          <a:lstStyle/>
          <a:p>
            <a:r>
              <a:rPr lang="en-GB" dirty="0"/>
              <a:t>Allergic asthma: This is the most easily recognized asthma phenotype, which often commences in childhood and is  associated with a past and/or family history of allergic disease such as eczema, allergic rhinitis, or food or drug  allergy. Examination of the induced sputum of these patients before treatment often reveals eosinophilic airway  inflammation. </a:t>
            </a:r>
          </a:p>
          <a:p>
            <a:r>
              <a:rPr lang="en-GB" dirty="0"/>
              <a:t>Non-allergic asthma: Some patients have asthma that is not associated with allergy.</a:t>
            </a:r>
          </a:p>
          <a:p>
            <a:r>
              <a:rPr lang="en-GB" dirty="0"/>
              <a:t>Adult-onset (late-onset) asthma: These patients tend to be non-allergic, and often require higher doses of ICS or are relatively refractory to  corticosteroid treatment.</a:t>
            </a:r>
          </a:p>
          <a:p>
            <a:r>
              <a:rPr lang="en-GB" dirty="0"/>
              <a:t>Asthma with persistent airflow limitation: Some patients with long-standing asthma develop airflow limitation that is  persistent or incompletely reversible.</a:t>
            </a:r>
          </a:p>
          <a:p>
            <a:endParaRPr lang="en-US" dirty="0"/>
          </a:p>
        </p:txBody>
      </p:sp>
    </p:spTree>
    <p:extLst>
      <p:ext uri="{BB962C8B-B14F-4D97-AF65-F5344CB8AC3E}">
        <p14:creationId xmlns:p14="http://schemas.microsoft.com/office/powerpoint/2010/main" val="1147718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75584-A836-4792-C166-55380B311DC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AAB3DC2-432C-473F-D32D-5B34E014FE1F}"/>
              </a:ext>
            </a:extLst>
          </p:cNvPr>
          <p:cNvSpPr>
            <a:spLocks noGrp="1"/>
          </p:cNvSpPr>
          <p:nvPr>
            <p:ph idx="1"/>
          </p:nvPr>
        </p:nvSpPr>
        <p:spPr>
          <a:xfrm>
            <a:off x="541867" y="2202923"/>
            <a:ext cx="8596668" cy="3880773"/>
          </a:xfrm>
        </p:spPr>
        <p:txBody>
          <a:bodyPr/>
          <a:lstStyle/>
          <a:p>
            <a:pPr marL="0" indent="0">
              <a:buNone/>
            </a:pPr>
            <a:r>
              <a:rPr lang="ar-SA" b="1" dirty="0">
                <a:solidFill>
                  <a:schemeClr val="tx1"/>
                </a:solidFill>
              </a:rPr>
              <a:t>Biologic agents </a:t>
            </a:r>
            <a:r>
              <a:rPr lang="en-US" b="1" dirty="0">
                <a:solidFill>
                  <a:schemeClr val="tx1"/>
                </a:solidFill>
              </a:rPr>
              <a:t>:</a:t>
            </a:r>
            <a:endParaRPr lang="ar-SA" b="1" dirty="0">
              <a:solidFill>
                <a:schemeClr val="tx1"/>
              </a:solidFill>
            </a:endParaRPr>
          </a:p>
          <a:p>
            <a:r>
              <a:rPr lang="en-GB" dirty="0">
                <a:solidFill>
                  <a:schemeClr val="tx1"/>
                </a:solidFill>
              </a:rPr>
              <a:t>M</a:t>
            </a:r>
            <a:r>
              <a:rPr lang="ar-SA" dirty="0">
                <a:solidFill>
                  <a:schemeClr val="tx1"/>
                </a:solidFill>
              </a:rPr>
              <a:t>onoclonal antibodies against immunoglobulin E [IgE] and interleukin [IL] 5 for children ≥6 years of age who have not responded to usual therapy include omalizumab (anti-IgE), dupilumab (anti-IL</a:t>
            </a:r>
            <a:r>
              <a:rPr lang="en-US" dirty="0">
                <a:solidFill>
                  <a:schemeClr val="tx1"/>
                </a:solidFill>
              </a:rPr>
              <a:t>5).</a:t>
            </a:r>
          </a:p>
        </p:txBody>
      </p:sp>
    </p:spTree>
    <p:extLst>
      <p:ext uri="{BB962C8B-B14F-4D97-AF65-F5344CB8AC3E}">
        <p14:creationId xmlns:p14="http://schemas.microsoft.com/office/powerpoint/2010/main" val="29852746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6D27F-5779-8EE6-35A6-E32CA55F890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A00374-4CFF-89C5-49BD-7670EFDC9C64}"/>
              </a:ext>
            </a:extLst>
          </p:cNvPr>
          <p:cNvSpPr>
            <a:spLocks noGrp="1"/>
          </p:cNvSpPr>
          <p:nvPr>
            <p:ph idx="1"/>
          </p:nvPr>
        </p:nvSpPr>
        <p:spPr/>
        <p:txBody>
          <a:bodyPr/>
          <a:lstStyle/>
          <a:p>
            <a:r>
              <a:rPr lang="en-GB"/>
              <a:t> </a:t>
            </a:r>
            <a:endParaRPr lang="en-US"/>
          </a:p>
        </p:txBody>
      </p:sp>
      <p:pic>
        <p:nvPicPr>
          <p:cNvPr id="4" name="Picture 4">
            <a:extLst>
              <a:ext uri="{FF2B5EF4-FFF2-40B4-BE49-F238E27FC236}">
                <a16:creationId xmlns:a16="http://schemas.microsoft.com/office/drawing/2014/main" id="{76204402-8B5D-A243-7734-128A1AB47C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1766454"/>
            <a:ext cx="8128000" cy="3325091"/>
          </a:xfrm>
          <a:prstGeom prst="rect">
            <a:avLst/>
          </a:prstGeom>
        </p:spPr>
      </p:pic>
    </p:spTree>
    <p:extLst>
      <p:ext uri="{BB962C8B-B14F-4D97-AF65-F5344CB8AC3E}">
        <p14:creationId xmlns:p14="http://schemas.microsoft.com/office/powerpoint/2010/main" val="4188614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E57C6-9B3C-CF11-B560-31393ADB0830}"/>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CB577D2B-2B59-081B-32AE-E2FED77F01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863" y="2342970"/>
            <a:ext cx="8596312" cy="3516673"/>
          </a:xfrm>
        </p:spPr>
      </p:pic>
    </p:spTree>
    <p:extLst>
      <p:ext uri="{BB962C8B-B14F-4D97-AF65-F5344CB8AC3E}">
        <p14:creationId xmlns:p14="http://schemas.microsoft.com/office/powerpoint/2010/main" val="2584227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749B8-99BB-F3C2-947F-518949D696DD}"/>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77851BA9-BE06-5338-2BE5-B3D0169C9C7C}"/>
              </a:ext>
            </a:extLst>
          </p:cNvPr>
          <p:cNvSpPr>
            <a:spLocks noGrp="1"/>
          </p:cNvSpPr>
          <p:nvPr>
            <p:ph idx="1"/>
          </p:nvPr>
        </p:nvSpPr>
        <p:spPr/>
        <p:txBody>
          <a:bodyPr>
            <a:normAutofit/>
          </a:bodyPr>
          <a:lstStyle/>
          <a:p>
            <a:r>
              <a:rPr lang="en-US" dirty="0"/>
              <a:t>If a patient has persisting uncontrolled symptoms and/or exacerbations despite 2–3 months of controller treatment, assess and correct the following common problems before considering any step up in treatment: </a:t>
            </a:r>
            <a:endParaRPr lang="ar-SA" dirty="0"/>
          </a:p>
          <a:p>
            <a:pPr marL="0" indent="0">
              <a:buNone/>
            </a:pPr>
            <a:r>
              <a:rPr lang="en-US" dirty="0"/>
              <a:t>1- Incorrect inhaler technique.</a:t>
            </a:r>
            <a:endParaRPr lang="ar-SA" dirty="0"/>
          </a:p>
          <a:p>
            <a:pPr marL="0" indent="0">
              <a:buNone/>
            </a:pPr>
            <a:r>
              <a:rPr lang="en-US" dirty="0"/>
              <a:t>2- </a:t>
            </a:r>
            <a:r>
              <a:rPr lang="ar-SA" dirty="0"/>
              <a:t>Poor adherence  </a:t>
            </a:r>
            <a:r>
              <a:rPr lang="en-US" dirty="0"/>
              <a:t>.</a:t>
            </a:r>
          </a:p>
          <a:p>
            <a:pPr marL="0" indent="0">
              <a:buNone/>
            </a:pPr>
            <a:r>
              <a:rPr lang="en-US" dirty="0"/>
              <a:t>3- </a:t>
            </a:r>
            <a:r>
              <a:rPr lang="ar-SA" dirty="0"/>
              <a:t>Persistent exposure</a:t>
            </a:r>
            <a:r>
              <a:rPr lang="en-US" dirty="0"/>
              <a:t>.</a:t>
            </a:r>
          </a:p>
          <a:p>
            <a:pPr marL="0" indent="0">
              <a:buNone/>
            </a:pPr>
            <a:r>
              <a:rPr lang="en-US" dirty="0"/>
              <a:t>4- </a:t>
            </a:r>
            <a:r>
              <a:rPr lang="ar-SA" dirty="0"/>
              <a:t>Comorbidities that may contribute to respiratory symptoms and poor quality of life </a:t>
            </a:r>
            <a:r>
              <a:rPr lang="en-US" dirty="0"/>
              <a:t>.</a:t>
            </a:r>
            <a:endParaRPr lang="ar-SA" dirty="0"/>
          </a:p>
          <a:p>
            <a:pPr marL="0" indent="0">
              <a:buNone/>
            </a:pPr>
            <a:r>
              <a:rPr lang="en-US" dirty="0"/>
              <a:t>5- </a:t>
            </a:r>
            <a:r>
              <a:rPr lang="ar-SA" dirty="0"/>
              <a:t>Incorrect diagnosis.</a:t>
            </a:r>
            <a:endParaRPr lang="en-US" dirty="0"/>
          </a:p>
        </p:txBody>
      </p:sp>
    </p:spTree>
    <p:extLst>
      <p:ext uri="{BB962C8B-B14F-4D97-AF65-F5344CB8AC3E}">
        <p14:creationId xmlns:p14="http://schemas.microsoft.com/office/powerpoint/2010/main" val="19486941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B06AE-6830-D108-5BAC-203460AB2C81}"/>
              </a:ext>
            </a:extLst>
          </p:cNvPr>
          <p:cNvSpPr>
            <a:spLocks noGrp="1"/>
          </p:cNvSpPr>
          <p:nvPr>
            <p:ph type="title"/>
          </p:nvPr>
        </p:nvSpPr>
        <p:spPr/>
        <p:txBody>
          <a:bodyPr>
            <a:normAutofit/>
          </a:bodyPr>
          <a:lstStyle/>
          <a:p>
            <a:pPr algn="ctr" rtl="0"/>
            <a:r>
              <a:rPr lang="en-GB" i="0" u="none" strike="noStrike" dirty="0" err="1">
                <a:solidFill>
                  <a:srgbClr val="92D050"/>
                </a:solidFill>
                <a:effectLst/>
                <a:latin typeface="+mn-lt"/>
              </a:rPr>
              <a:t>Managemet</a:t>
            </a:r>
            <a:r>
              <a:rPr lang="en-GB" i="0" u="none" strike="noStrike" dirty="0">
                <a:solidFill>
                  <a:srgbClr val="92D050"/>
                </a:solidFill>
                <a:effectLst/>
                <a:latin typeface="+mn-lt"/>
              </a:rPr>
              <a:t> of Worsening Asthma and Exacerbations</a:t>
            </a:r>
            <a:endParaRPr lang="en-GB" dirty="0">
              <a:solidFill>
                <a:srgbClr val="92D050"/>
              </a:solidFill>
              <a:effectLst/>
              <a:latin typeface="+mn-lt"/>
            </a:endParaRPr>
          </a:p>
        </p:txBody>
      </p:sp>
      <p:sp>
        <p:nvSpPr>
          <p:cNvPr id="3" name="Content Placeholder 2">
            <a:extLst>
              <a:ext uri="{FF2B5EF4-FFF2-40B4-BE49-F238E27FC236}">
                <a16:creationId xmlns:a16="http://schemas.microsoft.com/office/drawing/2014/main" id="{E7B95C85-6317-8140-8E9E-0F900708CFA9}"/>
              </a:ext>
            </a:extLst>
          </p:cNvPr>
          <p:cNvSpPr>
            <a:spLocks noGrp="1"/>
          </p:cNvSpPr>
          <p:nvPr>
            <p:ph idx="1"/>
          </p:nvPr>
        </p:nvSpPr>
        <p:spPr/>
        <p:txBody>
          <a:bodyPr/>
          <a:lstStyle/>
          <a:p>
            <a:pPr marL="0" indent="0" rtl="0" fontAlgn="base">
              <a:buNone/>
            </a:pPr>
            <a:endParaRPr lang="en-GB" sz="1800" b="0" i="0" u="none" strike="noStrike" dirty="0">
              <a:solidFill>
                <a:srgbClr val="5B4A5B"/>
              </a:solidFill>
              <a:effectLst/>
              <a:latin typeface="Corbel" panose="020B0503020204020204" pitchFamily="34" charset="0"/>
            </a:endParaRPr>
          </a:p>
          <a:p>
            <a:pPr rtl="0" fontAlgn="base"/>
            <a:r>
              <a:rPr lang="en-GB" sz="1800" b="0" i="0" u="none" strike="noStrike" dirty="0">
                <a:solidFill>
                  <a:srgbClr val="5B4A5B"/>
                </a:solidFill>
                <a:effectLst/>
                <a:latin typeface="Calibri" panose="020F0502020204030204" pitchFamily="34" charset="0"/>
              </a:rPr>
              <a:t>Early symptoms of an exacerbation may include any of the following: </a:t>
            </a:r>
            <a:endParaRPr lang="en-GB" sz="1800" b="0" i="0" u="none" strike="noStrike" dirty="0">
              <a:solidFill>
                <a:srgbClr val="5B4A5B"/>
              </a:solidFill>
              <a:effectLst/>
              <a:latin typeface="Corbel" panose="020B0503020204020204" pitchFamily="34" charset="0"/>
            </a:endParaRPr>
          </a:p>
          <a:p>
            <a:pPr lvl="1" rtl="0" fontAlgn="base"/>
            <a:r>
              <a:rPr lang="en-GB" sz="1800" b="0" i="0" u="none" strike="noStrike" dirty="0">
                <a:solidFill>
                  <a:srgbClr val="5B4A5B"/>
                </a:solidFill>
                <a:effectLst/>
                <a:latin typeface="Calibri" panose="020F0502020204030204" pitchFamily="34" charset="0"/>
              </a:rPr>
              <a:t>An acute or sub-acute increase in wheeze and shortness of breath </a:t>
            </a:r>
            <a:endParaRPr lang="en-GB" sz="1800" b="0" i="0" u="none" strike="noStrike" dirty="0">
              <a:solidFill>
                <a:srgbClr val="5B4A5B"/>
              </a:solidFill>
              <a:effectLst/>
              <a:latin typeface="Century Schoolbook" panose="02040604050505020304" pitchFamily="18" charset="0"/>
            </a:endParaRPr>
          </a:p>
          <a:p>
            <a:pPr lvl="1" rtl="0" fontAlgn="base"/>
            <a:r>
              <a:rPr lang="en-GB" sz="1800" b="0" i="0" u="none" strike="noStrike" dirty="0">
                <a:solidFill>
                  <a:srgbClr val="5B4A5B"/>
                </a:solidFill>
                <a:effectLst/>
                <a:latin typeface="Calibri" panose="020F0502020204030204" pitchFamily="34" charset="0"/>
              </a:rPr>
              <a:t>An increase in coughing, especially while the child is asleep </a:t>
            </a:r>
            <a:endParaRPr lang="en-GB" sz="1800" b="0" i="0" u="none" strike="noStrike" dirty="0">
              <a:solidFill>
                <a:srgbClr val="5B4A5B"/>
              </a:solidFill>
              <a:effectLst/>
              <a:latin typeface="Century Schoolbook" panose="02040604050505020304" pitchFamily="18" charset="0"/>
            </a:endParaRPr>
          </a:p>
          <a:p>
            <a:pPr lvl="1" rtl="0" fontAlgn="base"/>
            <a:r>
              <a:rPr lang="en-GB" sz="1800" b="0" i="0" u="none" strike="noStrike" dirty="0">
                <a:solidFill>
                  <a:srgbClr val="5B4A5B"/>
                </a:solidFill>
                <a:effectLst/>
                <a:latin typeface="Calibri" panose="020F0502020204030204" pitchFamily="34" charset="0"/>
              </a:rPr>
              <a:t>Lethargy or reduced exercise tolerance </a:t>
            </a:r>
            <a:endParaRPr lang="en-GB" sz="1800" b="0" i="0" u="none" strike="noStrike" dirty="0">
              <a:solidFill>
                <a:srgbClr val="5B4A5B"/>
              </a:solidFill>
              <a:effectLst/>
              <a:latin typeface="Century Schoolbook" panose="02040604050505020304" pitchFamily="18" charset="0"/>
            </a:endParaRPr>
          </a:p>
          <a:p>
            <a:pPr lvl="1" rtl="0" fontAlgn="base"/>
            <a:r>
              <a:rPr lang="en-GB" sz="1800" b="0" i="0" u="none" strike="noStrike" dirty="0">
                <a:solidFill>
                  <a:srgbClr val="5B4A5B"/>
                </a:solidFill>
                <a:effectLst/>
                <a:latin typeface="Calibri" panose="020F0502020204030204" pitchFamily="34" charset="0"/>
              </a:rPr>
              <a:t>Impairment of daily activities, including feeding </a:t>
            </a:r>
            <a:endParaRPr lang="en-GB" sz="1800" b="0" i="0" u="none" strike="noStrike" dirty="0">
              <a:solidFill>
                <a:srgbClr val="5B4A5B"/>
              </a:solidFill>
              <a:effectLst/>
              <a:latin typeface="Century Schoolbook" panose="02040604050505020304" pitchFamily="18" charset="0"/>
            </a:endParaRPr>
          </a:p>
          <a:p>
            <a:pPr lvl="1" rtl="0" fontAlgn="base"/>
            <a:r>
              <a:rPr lang="en-GB" sz="1800" b="0" i="0" u="none" strike="noStrike" dirty="0">
                <a:solidFill>
                  <a:srgbClr val="5B4A5B"/>
                </a:solidFill>
                <a:effectLst/>
                <a:latin typeface="Calibri" panose="020F0502020204030204" pitchFamily="34" charset="0"/>
              </a:rPr>
              <a:t>A poor response to reliever medication. </a:t>
            </a:r>
            <a:endParaRPr lang="en-GB" sz="1800" b="0" i="0" u="none" strike="noStrike" dirty="0">
              <a:solidFill>
                <a:srgbClr val="5B4A5B"/>
              </a:solidFill>
              <a:effectLst/>
              <a:latin typeface="Century Schoolbook" panose="02040604050505020304" pitchFamily="18" charset="0"/>
            </a:endParaRPr>
          </a:p>
          <a:p>
            <a:pPr rtl="0" fontAlgn="base"/>
            <a:r>
              <a:rPr lang="en-GB" sz="1800" i="0" u="none" strike="noStrike" dirty="0">
                <a:solidFill>
                  <a:srgbClr val="1C181C"/>
                </a:solidFill>
                <a:effectLst/>
                <a:latin typeface="Calibri" panose="020F0502020204030204" pitchFamily="34" charset="0"/>
              </a:rPr>
              <a:t>Upper respiratory symptoms </a:t>
            </a:r>
            <a:r>
              <a:rPr lang="en-GB" sz="1800" b="0" i="0" u="none" strike="noStrike" dirty="0">
                <a:solidFill>
                  <a:srgbClr val="1C181C"/>
                </a:solidFill>
                <a:effectLst/>
                <a:latin typeface="Calibri" panose="020F0502020204030204" pitchFamily="34" charset="0"/>
              </a:rPr>
              <a:t>frequently precede the onset of an asthma exacerbation.</a:t>
            </a:r>
            <a:endParaRPr lang="en-GB" sz="1800" b="1" i="0" u="none" strike="noStrike" dirty="0">
              <a:solidFill>
                <a:srgbClr val="1C181C"/>
              </a:solidFill>
              <a:effectLst/>
              <a:latin typeface="Corbel" panose="020B0503020204020204" pitchFamily="34" charset="0"/>
            </a:endParaRPr>
          </a:p>
        </p:txBody>
      </p:sp>
    </p:spTree>
    <p:extLst>
      <p:ext uri="{BB962C8B-B14F-4D97-AF65-F5344CB8AC3E}">
        <p14:creationId xmlns:p14="http://schemas.microsoft.com/office/powerpoint/2010/main" val="23568858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37896-EB3D-5340-99A6-CBAC425D5AA3}"/>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2A8DB686-B7FA-CE70-E360-48929EDCF8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1945" y="2160588"/>
            <a:ext cx="8468147" cy="3881437"/>
          </a:xfrm>
        </p:spPr>
      </p:pic>
    </p:spTree>
    <p:extLst>
      <p:ext uri="{BB962C8B-B14F-4D97-AF65-F5344CB8AC3E}">
        <p14:creationId xmlns:p14="http://schemas.microsoft.com/office/powerpoint/2010/main" val="16988026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D4ED0-DBFA-311D-BCE1-7EA6920DDCCC}"/>
              </a:ext>
            </a:extLst>
          </p:cNvPr>
          <p:cNvSpPr>
            <a:spLocks noGrp="1"/>
          </p:cNvSpPr>
          <p:nvPr>
            <p:ph type="title"/>
          </p:nvPr>
        </p:nvSpPr>
        <p:spPr/>
        <p:txBody>
          <a:bodyPr>
            <a:normAutofit fontScale="90000"/>
          </a:bodyPr>
          <a:lstStyle/>
          <a:p>
            <a:pPr algn="ctr" rtl="0"/>
            <a:r>
              <a:rPr lang="en-GB" i="0" u="none" strike="noStrike" dirty="0">
                <a:solidFill>
                  <a:srgbClr val="92D050"/>
                </a:solidFill>
                <a:effectLst/>
              </a:rPr>
              <a:t>Treatment in Acute </a:t>
            </a:r>
            <a:r>
              <a:rPr lang="en-GB" dirty="0">
                <a:solidFill>
                  <a:srgbClr val="92D050"/>
                </a:solidFill>
              </a:rPr>
              <a:t>C</a:t>
            </a:r>
            <a:r>
              <a:rPr lang="en-GB" i="0" u="none" strike="noStrike" dirty="0">
                <a:solidFill>
                  <a:srgbClr val="92D050"/>
                </a:solidFill>
                <a:effectLst/>
              </a:rPr>
              <a:t>are </a:t>
            </a:r>
            <a:r>
              <a:rPr lang="en-GB" dirty="0">
                <a:solidFill>
                  <a:srgbClr val="92D050"/>
                </a:solidFill>
              </a:rPr>
              <a:t>S</a:t>
            </a:r>
            <a:r>
              <a:rPr lang="en-GB" i="0" u="none" strike="noStrike" dirty="0">
                <a:solidFill>
                  <a:srgbClr val="92D050"/>
                </a:solidFill>
                <a:effectLst/>
              </a:rPr>
              <a:t>ettings</a:t>
            </a:r>
            <a:br>
              <a:rPr lang="en-GB" i="0" u="none" strike="noStrike" dirty="0">
                <a:solidFill>
                  <a:srgbClr val="92D050"/>
                </a:solidFill>
                <a:effectLst/>
              </a:rPr>
            </a:br>
            <a:br>
              <a:rPr lang="en-GB" sz="1800" b="1" i="0" u="none" strike="noStrike" dirty="0">
                <a:solidFill>
                  <a:srgbClr val="5B4A5B"/>
                </a:solidFill>
                <a:effectLst/>
                <a:latin typeface="Arial" panose="020B0604020202020204" pitchFamily="34" charset="0"/>
              </a:rPr>
            </a:br>
            <a:endParaRPr lang="en-GB" dirty="0">
              <a:effectLst/>
            </a:endParaRPr>
          </a:p>
        </p:txBody>
      </p:sp>
      <p:sp>
        <p:nvSpPr>
          <p:cNvPr id="3" name="Content Placeholder 2">
            <a:extLst>
              <a:ext uri="{FF2B5EF4-FFF2-40B4-BE49-F238E27FC236}">
                <a16:creationId xmlns:a16="http://schemas.microsoft.com/office/drawing/2014/main" id="{DF944156-3E2F-5D9D-4BC8-D00FAF0B44FE}"/>
              </a:ext>
            </a:extLst>
          </p:cNvPr>
          <p:cNvSpPr>
            <a:spLocks noGrp="1"/>
          </p:cNvSpPr>
          <p:nvPr>
            <p:ph idx="1"/>
          </p:nvPr>
        </p:nvSpPr>
        <p:spPr/>
        <p:txBody>
          <a:bodyPr/>
          <a:lstStyle/>
          <a:p>
            <a:pPr marL="0" indent="0" rtl="0" fontAlgn="base">
              <a:buNone/>
            </a:pPr>
            <a:endParaRPr lang="en-GB" sz="1800" b="1" i="0" u="none" strike="noStrike" dirty="0">
              <a:solidFill>
                <a:srgbClr val="0077D0"/>
              </a:solidFill>
              <a:effectLst/>
              <a:latin typeface="Corbel" panose="020B0503020204020204" pitchFamily="34" charset="0"/>
            </a:endParaRPr>
          </a:p>
          <a:p>
            <a:pPr rtl="0" fontAlgn="base"/>
            <a:r>
              <a:rPr lang="en-GB" sz="1800" b="0" i="0" u="none" strike="noStrike" dirty="0">
                <a:solidFill>
                  <a:srgbClr val="5B4A5B"/>
                </a:solidFill>
                <a:effectLst/>
                <a:latin typeface="Arial" panose="020B0604020202020204" pitchFamily="34" charset="0"/>
              </a:rPr>
              <a:t>The main initial therapies include repetitive administration of short-acting inhaled bronchodilators, early introduction of systemic corticosteroids, and controlled flow oxygen supplementation.</a:t>
            </a:r>
            <a:endParaRPr lang="en-GB" sz="1800" b="0" i="0" u="none" strike="noStrike" dirty="0">
              <a:solidFill>
                <a:srgbClr val="5B4A5B"/>
              </a:solidFill>
              <a:effectLst/>
              <a:latin typeface="Corbel" panose="020B0503020204020204" pitchFamily="34" charset="0"/>
            </a:endParaRPr>
          </a:p>
          <a:p>
            <a:pPr rtl="0" fontAlgn="base"/>
            <a:r>
              <a:rPr lang="en-GB" sz="1800" b="0" i="0" u="none" strike="noStrike" dirty="0">
                <a:solidFill>
                  <a:srgbClr val="5B4A5B"/>
                </a:solidFill>
                <a:effectLst/>
                <a:latin typeface="Arial" panose="020B0604020202020204" pitchFamily="34" charset="0"/>
              </a:rPr>
              <a:t> The aim is to rapidly relieve airflow obstruction and hypoxemia, address the underlying inflammatory pathophysiology, and prevent relapse.</a:t>
            </a:r>
            <a:endParaRPr lang="en-GB" sz="1800" b="0" i="0" u="none" strike="noStrike" dirty="0">
              <a:solidFill>
                <a:srgbClr val="5B4A5B"/>
              </a:solidFill>
              <a:effectLst/>
              <a:latin typeface="Corbel" panose="020B0503020204020204" pitchFamily="34" charset="0"/>
            </a:endParaRPr>
          </a:p>
          <a:p>
            <a:br>
              <a:rPr lang="en-GB" dirty="0"/>
            </a:br>
            <a:endParaRPr lang="en-US" dirty="0"/>
          </a:p>
        </p:txBody>
      </p:sp>
    </p:spTree>
    <p:extLst>
      <p:ext uri="{BB962C8B-B14F-4D97-AF65-F5344CB8AC3E}">
        <p14:creationId xmlns:p14="http://schemas.microsoft.com/office/powerpoint/2010/main" val="3273634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DC652-34EB-B003-E4C3-79AD2DBA18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E4AAB77-935A-90F4-04EA-56483CF6BC4B}"/>
              </a:ext>
            </a:extLst>
          </p:cNvPr>
          <p:cNvSpPr>
            <a:spLocks noGrp="1"/>
          </p:cNvSpPr>
          <p:nvPr>
            <p:ph idx="1"/>
          </p:nvPr>
        </p:nvSpPr>
        <p:spPr>
          <a:xfrm>
            <a:off x="677334" y="690881"/>
            <a:ext cx="8596668" cy="5350482"/>
          </a:xfrm>
        </p:spPr>
        <p:txBody>
          <a:bodyPr>
            <a:normAutofit fontScale="92500" lnSpcReduction="20000"/>
          </a:bodyPr>
          <a:lstStyle/>
          <a:p>
            <a:pPr marL="0" indent="0" fontAlgn="base">
              <a:buNone/>
            </a:pPr>
            <a:r>
              <a:rPr lang="en-GB" sz="1800" u="sng" strike="noStrike" dirty="0">
                <a:solidFill>
                  <a:schemeClr val="tx1"/>
                </a:solidFill>
                <a:effectLst/>
              </a:rPr>
              <a:t>Inhaled short-acting beta2 -agonists</a:t>
            </a:r>
            <a:endParaRPr lang="en-GB" sz="1800" dirty="0">
              <a:solidFill>
                <a:schemeClr val="tx1"/>
              </a:solidFill>
            </a:endParaRPr>
          </a:p>
          <a:p>
            <a:pPr rtl="0" fontAlgn="base"/>
            <a:r>
              <a:rPr lang="en-GB" sz="1800" dirty="0">
                <a:solidFill>
                  <a:schemeClr val="tx1"/>
                </a:solidFill>
              </a:rPr>
              <a:t>R</a:t>
            </a:r>
            <a:r>
              <a:rPr lang="en-GB" sz="1800" u="none" strike="noStrike" dirty="0">
                <a:solidFill>
                  <a:schemeClr val="tx1"/>
                </a:solidFill>
                <a:effectLst/>
              </a:rPr>
              <a:t>epeated administration of inhaled SABA (up to 4–10 puffs) every 20 minutes for the first hour.</a:t>
            </a:r>
          </a:p>
          <a:p>
            <a:pPr rtl="0" fontAlgn="base"/>
            <a:r>
              <a:rPr lang="en-GB" sz="1800" u="none" strike="noStrike" dirty="0">
                <a:solidFill>
                  <a:schemeClr val="tx1"/>
                </a:solidFill>
                <a:effectLst/>
              </a:rPr>
              <a:t>For children with moderate-severe exacerbations and a poor response to initial SABA, nebulized ipratropium bromide may be added every 20 minutes for 1 hour only.</a:t>
            </a:r>
          </a:p>
          <a:p>
            <a:pPr rtl="0" fontAlgn="base"/>
            <a:endParaRPr lang="en-GB" sz="1800" u="none" strike="noStrike" dirty="0">
              <a:solidFill>
                <a:schemeClr val="tx1"/>
              </a:solidFill>
              <a:effectLst/>
            </a:endParaRPr>
          </a:p>
          <a:p>
            <a:pPr marL="0" indent="0" fontAlgn="base">
              <a:buNone/>
            </a:pPr>
            <a:r>
              <a:rPr lang="en-GB" sz="1800" u="sng" strike="noStrike" dirty="0">
                <a:solidFill>
                  <a:schemeClr val="tx1"/>
                </a:solidFill>
                <a:effectLst/>
              </a:rPr>
              <a:t>Controlled oxygen therapy </a:t>
            </a:r>
            <a:endParaRPr lang="en-GB" sz="1800" u="none" strike="noStrike" dirty="0">
              <a:solidFill>
                <a:schemeClr val="tx1"/>
              </a:solidFill>
              <a:effectLst/>
            </a:endParaRPr>
          </a:p>
          <a:p>
            <a:pPr fontAlgn="base"/>
            <a:r>
              <a:rPr lang="en-GB" sz="1800" u="none" strike="noStrike" dirty="0">
                <a:solidFill>
                  <a:schemeClr val="tx1"/>
                </a:solidFill>
                <a:effectLst/>
              </a:rPr>
              <a:t>Oxygen therapy should be titrated against pulse oximetry to maintain oxygen saturation at 93–95% .</a:t>
            </a:r>
          </a:p>
          <a:p>
            <a:pPr fontAlgn="base"/>
            <a:endParaRPr lang="en-GB" sz="1800" u="sng" dirty="0">
              <a:solidFill>
                <a:schemeClr val="tx1"/>
              </a:solidFill>
            </a:endParaRPr>
          </a:p>
          <a:p>
            <a:pPr marL="0" indent="0" fontAlgn="base">
              <a:buNone/>
            </a:pPr>
            <a:r>
              <a:rPr lang="en-GB" sz="1800" u="sng" dirty="0">
                <a:solidFill>
                  <a:schemeClr val="tx1"/>
                </a:solidFill>
              </a:rPr>
              <a:t>Systemic corticosteroids</a:t>
            </a:r>
            <a:endParaRPr lang="en-GB" sz="1800" dirty="0">
              <a:solidFill>
                <a:schemeClr val="tx1"/>
              </a:solidFill>
            </a:endParaRPr>
          </a:p>
          <a:p>
            <a:pPr fontAlgn="base"/>
            <a:r>
              <a:rPr lang="en-GB" sz="1800" dirty="0">
                <a:solidFill>
                  <a:schemeClr val="tx1"/>
                </a:solidFill>
              </a:rPr>
              <a:t>OCS should be given promptly, especially if the patient is deteriorating, or had already increased their reliever and controller medications before presenting .</a:t>
            </a:r>
          </a:p>
          <a:p>
            <a:pPr fontAlgn="base"/>
            <a:r>
              <a:rPr lang="en-GB" sz="1800" dirty="0">
                <a:solidFill>
                  <a:schemeClr val="tx1"/>
                </a:solidFill>
              </a:rPr>
              <a:t>Should be administered to the patient within 1 hour of presentation.
 The recommended dose is 1–2 mg/kg/day for children 6–11 years up to a maximum of 40 mg/day).
 OCS should usually be continued for  3-5 days in children.</a:t>
            </a:r>
            <a:endParaRPr lang="en-GB" sz="2000" b="0" i="0" u="none" strike="noStrike" dirty="0">
              <a:solidFill>
                <a:srgbClr val="5B4A5B"/>
              </a:solidFill>
              <a:effectLst/>
              <a:latin typeface="Corbel" panose="020B0503020204020204" pitchFamily="34" charset="0"/>
            </a:endParaRPr>
          </a:p>
          <a:p>
            <a:pPr fontAlgn="base"/>
            <a:endParaRPr lang="en-GB" sz="1800" dirty="0">
              <a:solidFill>
                <a:schemeClr val="tx1"/>
              </a:solidFill>
            </a:endParaRPr>
          </a:p>
          <a:p>
            <a:pPr fontAlgn="base"/>
            <a:endParaRPr lang="en-GB" sz="1800" u="none" strike="noStrike" dirty="0">
              <a:solidFill>
                <a:schemeClr val="tx1"/>
              </a:solidFill>
              <a:effectLst/>
            </a:endParaRPr>
          </a:p>
          <a:p>
            <a:pPr rtl="0" fontAlgn="base"/>
            <a:endParaRPr lang="en-GB" sz="1800" u="none" strike="noStrike" dirty="0">
              <a:solidFill>
                <a:schemeClr val="tx1"/>
              </a:solidFill>
              <a:effectLst/>
            </a:endParaRPr>
          </a:p>
          <a:p>
            <a:endParaRPr lang="en-US" dirty="0"/>
          </a:p>
        </p:txBody>
      </p:sp>
    </p:spTree>
    <p:extLst>
      <p:ext uri="{BB962C8B-B14F-4D97-AF65-F5344CB8AC3E}">
        <p14:creationId xmlns:p14="http://schemas.microsoft.com/office/powerpoint/2010/main" val="31919776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CDBAE-AB91-D915-1AB9-AE2ACD10DC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9B3686-B9DC-D923-5931-D6EF8DD82C7A}"/>
              </a:ext>
            </a:extLst>
          </p:cNvPr>
          <p:cNvSpPr>
            <a:spLocks noGrp="1"/>
          </p:cNvSpPr>
          <p:nvPr>
            <p:ph idx="1"/>
          </p:nvPr>
        </p:nvSpPr>
        <p:spPr/>
        <p:txBody>
          <a:bodyPr/>
          <a:lstStyle/>
          <a:p>
            <a:pPr marL="0" indent="0">
              <a:buNone/>
            </a:pPr>
            <a:r>
              <a:rPr lang="en-GB" sz="1800" u="sng" strike="noStrike" dirty="0">
                <a:solidFill>
                  <a:schemeClr val="tx1"/>
                </a:solidFill>
                <a:effectLst/>
              </a:rPr>
              <a:t>Inhaled corticosteroids</a:t>
            </a:r>
          </a:p>
          <a:p>
            <a:r>
              <a:rPr lang="en-GB" sz="1800" u="none" strike="noStrike" dirty="0">
                <a:solidFill>
                  <a:schemeClr val="tx1"/>
                </a:solidFill>
                <a:effectLst/>
              </a:rPr>
              <a:t>high dose ICS given within the first hour after presentation reduces the need for hospitalization in patients not receiving systemic corticosteroids.</a:t>
            </a:r>
          </a:p>
          <a:p>
            <a:endParaRPr lang="en-GB" sz="1800" u="none" strike="noStrike" dirty="0">
              <a:solidFill>
                <a:schemeClr val="tx1"/>
              </a:solidFill>
              <a:effectLst/>
            </a:endParaRPr>
          </a:p>
          <a:p>
            <a:pPr marL="0" indent="0">
              <a:buNone/>
            </a:pPr>
            <a:r>
              <a:rPr lang="en-GB" sz="1800" u="sng" dirty="0">
                <a:solidFill>
                  <a:schemeClr val="tx1"/>
                </a:solidFill>
                <a:effectLst/>
              </a:rPr>
              <a:t>Magnesium </a:t>
            </a:r>
            <a:r>
              <a:rPr lang="en-GB" sz="1800" u="sng" dirty="0" err="1">
                <a:solidFill>
                  <a:schemeClr val="tx1"/>
                </a:solidFill>
                <a:effectLst/>
              </a:rPr>
              <a:t>sulfate</a:t>
            </a:r>
            <a:endParaRPr lang="en-GB" u="sng" dirty="0">
              <a:solidFill>
                <a:schemeClr val="tx1"/>
              </a:solidFill>
              <a:effectLst/>
            </a:endParaRPr>
          </a:p>
          <a:p>
            <a:r>
              <a:rPr lang="en-GB" dirty="0">
                <a:solidFill>
                  <a:schemeClr val="tx1"/>
                </a:solidFill>
                <a:effectLst/>
              </a:rPr>
              <a:t>When administered as a single 2 g infusion over 20 minutes, it reduces hospital admissions in some patients, including adults and children who fail to respond to initial treatment and have persistent hypoxemia; and children whose FEV1 fails to reach 60% predicted after 1 hour of care .</a:t>
            </a:r>
          </a:p>
          <a:p>
            <a:endParaRPr lang="en-GB" sz="1800" u="none" strike="noStrike" dirty="0">
              <a:solidFill>
                <a:schemeClr val="tx1"/>
              </a:solidFill>
              <a:effectLst/>
            </a:endParaRPr>
          </a:p>
          <a:p>
            <a:endParaRPr lang="en-US" dirty="0"/>
          </a:p>
        </p:txBody>
      </p:sp>
    </p:spTree>
    <p:extLst>
      <p:ext uri="{BB962C8B-B14F-4D97-AF65-F5344CB8AC3E}">
        <p14:creationId xmlns:p14="http://schemas.microsoft.com/office/powerpoint/2010/main" val="22618729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7052A-7928-797B-F814-AB663C536D41}"/>
              </a:ext>
            </a:extLst>
          </p:cNvPr>
          <p:cNvSpPr>
            <a:spLocks noGrp="1"/>
          </p:cNvSpPr>
          <p:nvPr>
            <p:ph type="title"/>
          </p:nvPr>
        </p:nvSpPr>
        <p:spPr/>
        <p:txBody>
          <a:bodyPr/>
          <a:lstStyle/>
          <a:p>
            <a:pPr algn="ctr"/>
            <a:r>
              <a:rPr lang="en-GB" sz="3600" i="0" u="none" strike="noStrike" dirty="0">
                <a:solidFill>
                  <a:srgbClr val="92D050"/>
                </a:solidFill>
                <a:effectLst/>
              </a:rPr>
              <a:t>Reviewing </a:t>
            </a:r>
            <a:r>
              <a:rPr lang="en-GB" dirty="0">
                <a:solidFill>
                  <a:srgbClr val="92D050"/>
                </a:solidFill>
              </a:rPr>
              <a:t>R</a:t>
            </a:r>
            <a:r>
              <a:rPr lang="en-GB" sz="3600" i="0" u="none" strike="noStrike" dirty="0">
                <a:solidFill>
                  <a:srgbClr val="92D050"/>
                </a:solidFill>
                <a:effectLst/>
              </a:rPr>
              <a:t>esponse</a:t>
            </a:r>
            <a:br>
              <a:rPr lang="en-GB" sz="3600" i="0" u="none" strike="noStrike" dirty="0">
                <a:solidFill>
                  <a:schemeClr val="tx1"/>
                </a:solidFill>
                <a:effectLst/>
              </a:rPr>
            </a:br>
            <a:endParaRPr lang="en-US" dirty="0"/>
          </a:p>
        </p:txBody>
      </p:sp>
      <p:sp>
        <p:nvSpPr>
          <p:cNvPr id="3" name="Content Placeholder 2">
            <a:extLst>
              <a:ext uri="{FF2B5EF4-FFF2-40B4-BE49-F238E27FC236}">
                <a16:creationId xmlns:a16="http://schemas.microsoft.com/office/drawing/2014/main" id="{08DDAF36-1359-1765-8FE9-B6CF59734B3C}"/>
              </a:ext>
            </a:extLst>
          </p:cNvPr>
          <p:cNvSpPr>
            <a:spLocks noGrp="1"/>
          </p:cNvSpPr>
          <p:nvPr>
            <p:ph idx="1"/>
          </p:nvPr>
        </p:nvSpPr>
        <p:spPr/>
        <p:txBody>
          <a:bodyPr/>
          <a:lstStyle/>
          <a:p>
            <a:pPr rtl="0" fontAlgn="base"/>
            <a:r>
              <a:rPr lang="en-GB" sz="1800" i="0" u="none" strike="noStrike" dirty="0">
                <a:solidFill>
                  <a:schemeClr val="tx1"/>
                </a:solidFill>
                <a:effectLst/>
              </a:rPr>
              <a:t>Clinical status and oxygen saturation should be re-assessed frequently, with further treatment titrated according to the patient’s response .</a:t>
            </a:r>
          </a:p>
          <a:p>
            <a:pPr rtl="0" fontAlgn="base"/>
            <a:r>
              <a:rPr lang="en-GB" sz="1800" i="0" u="none" strike="noStrike" dirty="0">
                <a:solidFill>
                  <a:schemeClr val="tx1"/>
                </a:solidFill>
                <a:effectLst/>
              </a:rPr>
              <a:t> Lung function should be measured after one hour, i.e. after the first three bronchodilator treatments, and patients who deteriorate despite intensive bronchodilator and corticosteroid treatment should be re-evaluated for transfer to the intensive care unit.</a:t>
            </a:r>
          </a:p>
          <a:p>
            <a:pPr marL="0" indent="0">
              <a:buNone/>
            </a:pPr>
            <a:br>
              <a:rPr lang="en-GB" dirty="0"/>
            </a:br>
            <a:endParaRPr lang="en-US" dirty="0"/>
          </a:p>
        </p:txBody>
      </p:sp>
    </p:spTree>
    <p:extLst>
      <p:ext uri="{BB962C8B-B14F-4D97-AF65-F5344CB8AC3E}">
        <p14:creationId xmlns:p14="http://schemas.microsoft.com/office/powerpoint/2010/main" val="2364468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A3FE5-E637-3A7E-D9BE-4992DE28192A}"/>
              </a:ext>
            </a:extLst>
          </p:cNvPr>
          <p:cNvSpPr>
            <a:spLocks noGrp="1"/>
          </p:cNvSpPr>
          <p:nvPr>
            <p:ph type="title"/>
          </p:nvPr>
        </p:nvSpPr>
        <p:spPr>
          <a:xfrm>
            <a:off x="677334" y="609600"/>
            <a:ext cx="8596668" cy="702733"/>
          </a:xfrm>
        </p:spPr>
        <p:txBody>
          <a:bodyPr>
            <a:normAutofit/>
          </a:bodyPr>
          <a:lstStyle/>
          <a:p>
            <a:pPr algn="ctr" rtl="0"/>
            <a:r>
              <a:rPr lang="en-GB" b="1" i="0" u="none" strike="noStrike" dirty="0">
                <a:solidFill>
                  <a:srgbClr val="92D050"/>
                </a:solidFill>
                <a:effectLst/>
              </a:rPr>
              <a:t>Pathophysiology</a:t>
            </a:r>
            <a:endParaRPr lang="en-GB" dirty="0">
              <a:solidFill>
                <a:srgbClr val="92D050"/>
              </a:solidFill>
              <a:effectLst/>
            </a:endParaRPr>
          </a:p>
        </p:txBody>
      </p:sp>
      <p:sp>
        <p:nvSpPr>
          <p:cNvPr id="3" name="Content Placeholder 2">
            <a:extLst>
              <a:ext uri="{FF2B5EF4-FFF2-40B4-BE49-F238E27FC236}">
                <a16:creationId xmlns:a16="http://schemas.microsoft.com/office/drawing/2014/main" id="{39754D28-0279-2F30-742F-E8E1842C6FBB}"/>
              </a:ext>
            </a:extLst>
          </p:cNvPr>
          <p:cNvSpPr>
            <a:spLocks noGrp="1"/>
          </p:cNvSpPr>
          <p:nvPr>
            <p:ph idx="1"/>
          </p:nvPr>
        </p:nvSpPr>
        <p:spPr>
          <a:xfrm>
            <a:off x="677334" y="1913467"/>
            <a:ext cx="8596668" cy="4546600"/>
          </a:xfrm>
        </p:spPr>
        <p:txBody>
          <a:bodyPr>
            <a:noAutofit/>
          </a:bodyPr>
          <a:lstStyle/>
          <a:p>
            <a:pPr rtl="0" fontAlgn="base"/>
            <a:r>
              <a:rPr lang="en-GB" sz="1600" i="0" strike="noStrike" dirty="0">
                <a:solidFill>
                  <a:schemeClr val="tx1"/>
                </a:solidFill>
                <a:effectLst/>
              </a:rPr>
              <a:t>Interactions between environmental and genetic factors result in airway inflammation, limits airflow and leads to functional and structural changes in the airways in the form of Bronchospasm, mucosal </a:t>
            </a:r>
            <a:r>
              <a:rPr lang="en-GB" sz="1600" i="0" strike="noStrike" dirty="0" err="1">
                <a:solidFill>
                  <a:schemeClr val="tx1"/>
                </a:solidFill>
                <a:effectLst/>
              </a:rPr>
              <a:t>edema</a:t>
            </a:r>
            <a:r>
              <a:rPr lang="en-GB" sz="1600" i="0" strike="noStrike" dirty="0">
                <a:solidFill>
                  <a:schemeClr val="tx1"/>
                </a:solidFill>
                <a:effectLst/>
              </a:rPr>
              <a:t>, and mucus plugs</a:t>
            </a:r>
            <a:r>
              <a:rPr lang="en-GB" sz="1600" dirty="0">
                <a:solidFill>
                  <a:schemeClr val="tx1"/>
                </a:solidFill>
              </a:rPr>
              <a:t>, </a:t>
            </a:r>
            <a:r>
              <a:rPr lang="en-GB" sz="1600" i="0" strike="noStrike" dirty="0">
                <a:solidFill>
                  <a:schemeClr val="tx1"/>
                </a:solidFill>
                <a:effectLst/>
              </a:rPr>
              <a:t>basement membrane thickening, subepithelial collagen deposition, smooth muscle and mucous gland hypertrophy and mucus hypersecretion.</a:t>
            </a:r>
          </a:p>
          <a:p>
            <a:pPr rtl="0" fontAlgn="base"/>
            <a:r>
              <a:rPr lang="en-GB" sz="1600" i="0" strike="noStrike" dirty="0">
                <a:solidFill>
                  <a:schemeClr val="tx1"/>
                </a:solidFill>
                <a:effectLst/>
              </a:rPr>
              <a:t>A cellular inflammatory infiltrate and exudates distinguished by eosinophil, but also including other inflammatory cell types</a:t>
            </a:r>
            <a:r>
              <a:rPr lang="en-GB" sz="1600" dirty="0">
                <a:solidFill>
                  <a:schemeClr val="tx1"/>
                </a:solidFill>
              </a:rPr>
              <a:t> can fill and obstruct the airways and induce epithelial damage.</a:t>
            </a:r>
            <a:endParaRPr lang="en-GB" sz="1600" i="0" strike="noStrike" dirty="0">
              <a:solidFill>
                <a:schemeClr val="tx1"/>
              </a:solidFill>
              <a:effectLst/>
            </a:endParaRPr>
          </a:p>
          <a:p>
            <a:pPr fontAlgn="base"/>
            <a:r>
              <a:rPr lang="en-GB" sz="1600" i="0" strike="noStrike" dirty="0">
                <a:solidFill>
                  <a:schemeClr val="tx1"/>
                </a:solidFill>
                <a:effectLst/>
              </a:rPr>
              <a:t>Airway obstruction causes increased resistance to airflow and decreased expiratory flow rates. These changes lead to a decreased ability to expel air and may result in hyperinflation, which helps maintain airway patency, improving expiratory flow; but also alters pulmonary mechanics and increases  work of breathing. </a:t>
            </a:r>
          </a:p>
          <a:p>
            <a:pPr fontAlgn="base"/>
            <a:r>
              <a:rPr lang="en-GB" sz="1600" i="0" strike="noStrike" dirty="0">
                <a:solidFill>
                  <a:schemeClr val="tx1"/>
                </a:solidFill>
                <a:effectLst/>
              </a:rPr>
              <a:t>Uneven changes in airflow resistance, the resulting uneven distribution of air, and alterations in circulation from increased </a:t>
            </a:r>
            <a:r>
              <a:rPr lang="en-GB" sz="1600" i="0" strike="noStrike" dirty="0" err="1">
                <a:solidFill>
                  <a:schemeClr val="tx1"/>
                </a:solidFill>
                <a:effectLst/>
              </a:rPr>
              <a:t>intraalveolar</a:t>
            </a:r>
            <a:r>
              <a:rPr lang="en-GB" sz="1600" i="0" strike="noStrike" dirty="0">
                <a:solidFill>
                  <a:schemeClr val="tx1"/>
                </a:solidFill>
                <a:effectLst/>
              </a:rPr>
              <a:t> pressure due to hyperinflation all lead to ventilation-perfusion mismatch. </a:t>
            </a:r>
          </a:p>
          <a:p>
            <a:pPr rtl="0" fontAlgn="base"/>
            <a:endParaRPr lang="ar-SA" sz="1200" dirty="0">
              <a:solidFill>
                <a:schemeClr val="tx1"/>
              </a:solidFill>
            </a:endParaRPr>
          </a:p>
          <a:p>
            <a:pPr fontAlgn="base"/>
            <a:endParaRPr lang="en-GB" sz="1200" i="0" strike="noStrike" dirty="0">
              <a:solidFill>
                <a:schemeClr val="tx1"/>
              </a:solidFill>
              <a:effectLst/>
            </a:endParaRPr>
          </a:p>
        </p:txBody>
      </p:sp>
    </p:spTree>
    <p:extLst>
      <p:ext uri="{BB962C8B-B14F-4D97-AF65-F5344CB8AC3E}">
        <p14:creationId xmlns:p14="http://schemas.microsoft.com/office/powerpoint/2010/main" val="22696074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E661F-6709-7E96-6758-FAACA20640AE}"/>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DDE6F3EA-B184-4D59-D262-4AE8D85C157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13329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3B53-9167-A5B6-AA85-4745C08B1B8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993EFE-EAB4-E292-02A1-5F75D6F5471B}"/>
              </a:ext>
            </a:extLst>
          </p:cNvPr>
          <p:cNvSpPr>
            <a:spLocks noGrp="1"/>
          </p:cNvSpPr>
          <p:nvPr>
            <p:ph idx="1"/>
          </p:nvPr>
        </p:nvSpPr>
        <p:spPr/>
        <p:txBody>
          <a:bodyPr>
            <a:normAutofit lnSpcReduction="10000"/>
          </a:bodyPr>
          <a:lstStyle/>
          <a:p>
            <a:pPr rtl="0" fontAlgn="base"/>
            <a:r>
              <a:rPr lang="ar-SA" sz="1800" dirty="0">
                <a:solidFill>
                  <a:schemeClr val="tx1"/>
                </a:solidFill>
              </a:rPr>
              <a:t>In the early stages, when ventilation-perfusion mismatch results in hypoxia, hypercarbia is prevented by the ready diffusion of carbon dioxide across alveolar capillary membranes. </a:t>
            </a:r>
            <a:endParaRPr lang="en-US" sz="1800" dirty="0">
              <a:solidFill>
                <a:schemeClr val="tx1"/>
              </a:solidFill>
            </a:endParaRPr>
          </a:p>
          <a:p>
            <a:pPr rtl="0" fontAlgn="base"/>
            <a:r>
              <a:rPr lang="ar-SA" sz="1800" dirty="0">
                <a:solidFill>
                  <a:schemeClr val="tx1"/>
                </a:solidFill>
              </a:rPr>
              <a:t>Thus, asthmatic patients who are in the early stages of an acute episode have hypoxemia in the absence of carbon dioxide retention. </a:t>
            </a:r>
            <a:endParaRPr lang="en-US" sz="1800" dirty="0">
              <a:solidFill>
                <a:schemeClr val="tx1"/>
              </a:solidFill>
            </a:endParaRPr>
          </a:p>
          <a:p>
            <a:pPr rtl="0" fontAlgn="base"/>
            <a:r>
              <a:rPr lang="en-GB" sz="1800" i="0" strike="noStrike" dirty="0">
                <a:solidFill>
                  <a:schemeClr val="tx1"/>
                </a:solidFill>
                <a:effectLst/>
              </a:rPr>
              <a:t>With worsening obstruction and increasing ventilation-perfusion mismatch, carbon dioxide retention occurs. </a:t>
            </a:r>
          </a:p>
          <a:p>
            <a:pPr rtl="0" fontAlgn="base"/>
            <a:r>
              <a:rPr lang="en-GB" sz="1800" i="0" strike="noStrike" dirty="0">
                <a:solidFill>
                  <a:schemeClr val="tx1"/>
                </a:solidFill>
                <a:effectLst/>
              </a:rPr>
              <a:t>In the early stages of an acute episode, respiratory alkalosis results from hyperventilation. </a:t>
            </a:r>
          </a:p>
          <a:p>
            <a:pPr rtl="0" fontAlgn="base"/>
            <a:r>
              <a:rPr lang="en-GB" sz="1800" i="0" strike="noStrike" dirty="0">
                <a:solidFill>
                  <a:schemeClr val="tx1"/>
                </a:solidFill>
                <a:effectLst/>
              </a:rPr>
              <a:t>Later, the increased work of breathing, increased oxygen consumption, and increased cardiac output result in metabolic acidosis. Respiratory failure leads to respiratory acidosis. </a:t>
            </a:r>
          </a:p>
          <a:p>
            <a:endParaRPr lang="en-US" dirty="0"/>
          </a:p>
        </p:txBody>
      </p:sp>
    </p:spTree>
    <p:extLst>
      <p:ext uri="{BB962C8B-B14F-4D97-AF65-F5344CB8AC3E}">
        <p14:creationId xmlns:p14="http://schemas.microsoft.com/office/powerpoint/2010/main" val="3818971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8A371-FB05-E8E1-5F84-0C494B1BCBE6}"/>
              </a:ext>
            </a:extLst>
          </p:cNvPr>
          <p:cNvSpPr>
            <a:spLocks noGrp="1"/>
          </p:cNvSpPr>
          <p:nvPr>
            <p:ph type="title"/>
          </p:nvPr>
        </p:nvSpPr>
        <p:spPr/>
        <p:txBody>
          <a:bodyPr>
            <a:normAutofit/>
          </a:bodyPr>
          <a:lstStyle/>
          <a:p>
            <a:pPr algn="ctr"/>
            <a:r>
              <a:rPr lang="en-US" dirty="0" err="1"/>
              <a:t>Clininal</a:t>
            </a:r>
            <a:r>
              <a:rPr lang="en-US" dirty="0"/>
              <a:t> Manifestations and Diagnosis</a:t>
            </a:r>
          </a:p>
        </p:txBody>
      </p:sp>
      <p:sp>
        <p:nvSpPr>
          <p:cNvPr id="3" name="Content Placeholder 2">
            <a:extLst>
              <a:ext uri="{FF2B5EF4-FFF2-40B4-BE49-F238E27FC236}">
                <a16:creationId xmlns:a16="http://schemas.microsoft.com/office/drawing/2014/main" id="{7063A5A8-F410-F123-F529-330485B0425E}"/>
              </a:ext>
            </a:extLst>
          </p:cNvPr>
          <p:cNvSpPr>
            <a:spLocks noGrp="1"/>
          </p:cNvSpPr>
          <p:nvPr>
            <p:ph idx="1"/>
          </p:nvPr>
        </p:nvSpPr>
        <p:spPr/>
        <p:txBody>
          <a:bodyPr/>
          <a:lstStyle/>
          <a:p>
            <a:r>
              <a:rPr lang="ar-SA" dirty="0"/>
              <a:t>Establishing a diagnosis of asthma involves a careful process of history taking, physical examination, and diagnostic studies.</a:t>
            </a:r>
          </a:p>
          <a:p>
            <a:r>
              <a:rPr lang="en-US" dirty="0"/>
              <a:t>Based on identifying both a characteristic pattern of respiratory symptoms such as wheezing, shortness of breath (dyspnea), chest  tightness or cough, and variable expiratory airflow limitation.</a:t>
            </a:r>
          </a:p>
        </p:txBody>
      </p:sp>
    </p:spTree>
    <p:extLst>
      <p:ext uri="{BB962C8B-B14F-4D97-AF65-F5344CB8AC3E}">
        <p14:creationId xmlns:p14="http://schemas.microsoft.com/office/powerpoint/2010/main" val="3434146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E8CBA-B1C9-0A29-7E6E-51200B273CD1}"/>
              </a:ext>
            </a:extLst>
          </p:cNvPr>
          <p:cNvSpPr>
            <a:spLocks noGrp="1"/>
          </p:cNvSpPr>
          <p:nvPr>
            <p:ph type="title"/>
          </p:nvPr>
        </p:nvSpPr>
        <p:spPr/>
        <p:txBody>
          <a:bodyPr/>
          <a:lstStyle/>
          <a:p>
            <a:pPr algn="ctr"/>
            <a:r>
              <a:rPr lang="en-GB" dirty="0"/>
              <a:t>Symptoms </a:t>
            </a:r>
            <a:endParaRPr lang="en-US" dirty="0"/>
          </a:p>
        </p:txBody>
      </p:sp>
      <p:sp>
        <p:nvSpPr>
          <p:cNvPr id="3" name="Content Placeholder 2">
            <a:extLst>
              <a:ext uri="{FF2B5EF4-FFF2-40B4-BE49-F238E27FC236}">
                <a16:creationId xmlns:a16="http://schemas.microsoft.com/office/drawing/2014/main" id="{FC8EC98C-89B8-AA1D-AFB0-A4798689D458}"/>
              </a:ext>
            </a:extLst>
          </p:cNvPr>
          <p:cNvSpPr>
            <a:spLocks noGrp="1"/>
          </p:cNvSpPr>
          <p:nvPr>
            <p:ph idx="1"/>
          </p:nvPr>
        </p:nvSpPr>
        <p:spPr>
          <a:xfrm>
            <a:off x="838200" y="1690688"/>
            <a:ext cx="10515600" cy="4351338"/>
          </a:xfrm>
        </p:spPr>
        <p:txBody>
          <a:bodyPr>
            <a:normAutofit/>
          </a:bodyPr>
          <a:lstStyle/>
          <a:p>
            <a:r>
              <a:rPr lang="en-GB" dirty="0"/>
              <a:t>Approximately 80 percent of children with asthma develop symptoms before five years of age. </a:t>
            </a:r>
          </a:p>
          <a:p>
            <a:r>
              <a:rPr lang="en-GB" dirty="0"/>
              <a:t>Cough: Typically dry, nocturnal cough, a cough that recurs seasonally, a cough in response to specific exposures, or a cough that lasts more than three weeks should raise the suspicion for asthma.</a:t>
            </a:r>
          </a:p>
          <a:p>
            <a:r>
              <a:rPr lang="en-GB" dirty="0"/>
              <a:t> Wheeze: Usually polyphonic. When airflow obstruction becomes severe, wheezing can be heard on both inspiration and expiration. </a:t>
            </a:r>
          </a:p>
          <a:p>
            <a:r>
              <a:rPr lang="en-GB" dirty="0"/>
              <a:t>Older children and adults report associated  shortness of breath and chest congestion and tightness; younger children  are more likely to report intermittent, </a:t>
            </a:r>
            <a:r>
              <a:rPr lang="en-GB" dirty="0" err="1"/>
              <a:t>nonfocal</a:t>
            </a:r>
            <a:r>
              <a:rPr lang="en-GB" dirty="0"/>
              <a:t> chest pain.</a:t>
            </a:r>
          </a:p>
          <a:p>
            <a:r>
              <a:rPr lang="en-GB" dirty="0"/>
              <a:t>Respiratory  symptoms can be worse at night.</a:t>
            </a:r>
          </a:p>
          <a:p>
            <a:r>
              <a:rPr lang="en-GB" dirty="0"/>
              <a:t>Self-imposed limitation of physical activities, general  fatigue (possibly resulting from sleep disturbance), and difficulty keeping  up with peers in physical activities.</a:t>
            </a:r>
          </a:p>
        </p:txBody>
      </p:sp>
    </p:spTree>
    <p:extLst>
      <p:ext uri="{BB962C8B-B14F-4D97-AF65-F5344CB8AC3E}">
        <p14:creationId xmlns:p14="http://schemas.microsoft.com/office/powerpoint/2010/main" val="239878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8EC159F-592E-DC05-2FED-0A2A85207033}"/>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92D050"/>
                </a:solidFill>
              </a:rPr>
              <a:t>Precipitating Factors</a:t>
            </a:r>
            <a:endParaRPr lang="en-US" dirty="0">
              <a:solidFill>
                <a:srgbClr val="92D050"/>
              </a:solidFill>
            </a:endParaRPr>
          </a:p>
        </p:txBody>
      </p:sp>
      <p:sp>
        <p:nvSpPr>
          <p:cNvPr id="5" name="Content Placeholder 2">
            <a:extLst>
              <a:ext uri="{FF2B5EF4-FFF2-40B4-BE49-F238E27FC236}">
                <a16:creationId xmlns:a16="http://schemas.microsoft.com/office/drawing/2014/main" id="{F77F1B26-117C-57A0-1C3C-D52550A7C4D7}"/>
              </a:ext>
            </a:extLst>
          </p:cNvPr>
          <p:cNvSpPr txBox="1">
            <a:spLocks noGrp="1"/>
          </p:cNvSpPr>
          <p:nvPr>
            <p:ph idx="1"/>
          </p:nvPr>
        </p:nvSpPr>
        <p:spPr>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100" dirty="0"/>
          </a:p>
          <a:p>
            <a:r>
              <a:rPr lang="en-GB" sz="2100" dirty="0"/>
              <a:t>Respiratory tract infections: Viral upper respiratory infections (URIs) are the most important triggering factor for patients with asthma of all ages, including infants and young children.</a:t>
            </a:r>
          </a:p>
          <a:p>
            <a:r>
              <a:rPr lang="en-GB" sz="2100" dirty="0"/>
              <a:t>Exercise: </a:t>
            </a:r>
            <a:r>
              <a:rPr lang="en-GB" sz="2100" dirty="0">
                <a:solidFill>
                  <a:srgbClr val="232323"/>
                </a:solidFill>
              </a:rPr>
              <a:t>Exercise-triggered symptoms typically develop several minutes into prolonged exercise. Symptoms usually resolve with rest over 30 to 60 minutes. </a:t>
            </a:r>
          </a:p>
          <a:p>
            <a:r>
              <a:rPr lang="en-GB" sz="2100" dirty="0"/>
              <a:t>Weather.</a:t>
            </a:r>
          </a:p>
          <a:p>
            <a:r>
              <a:rPr lang="en-GB" sz="2100" dirty="0"/>
              <a:t>Tobacco smoke: Exposure to second-hand cigarette smoke is the single, most common, external risk factor for the development and progression of asthma symptoms in children.</a:t>
            </a:r>
          </a:p>
          <a:p>
            <a:r>
              <a:rPr lang="en-GB" sz="2100" dirty="0"/>
              <a:t>Allergens: House dust mites, pet exposures, Pollens , </a:t>
            </a:r>
            <a:r>
              <a:rPr lang="en-GB" sz="2100" dirty="0" err="1"/>
              <a:t>Molds</a:t>
            </a:r>
            <a:r>
              <a:rPr lang="en-GB" sz="2100" dirty="0"/>
              <a:t>.</a:t>
            </a:r>
          </a:p>
          <a:p>
            <a:endParaRPr lang="en-GB" dirty="0"/>
          </a:p>
        </p:txBody>
      </p:sp>
    </p:spTree>
    <p:extLst>
      <p:ext uri="{BB962C8B-B14F-4D97-AF65-F5344CB8AC3E}">
        <p14:creationId xmlns:p14="http://schemas.microsoft.com/office/powerpoint/2010/main" val="397625243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90</TotalTime>
  <Words>3269</Words>
  <Application>Microsoft Office PowerPoint</Application>
  <PresentationFormat>Widescreen</PresentationFormat>
  <Paragraphs>216</Paragraphs>
  <Slides>50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Century Schoolbook</vt:lpstr>
      <vt:lpstr>Corbel</vt:lpstr>
      <vt:lpstr>Noto Sans</vt:lpstr>
      <vt:lpstr>Trebuchet MS</vt:lpstr>
      <vt:lpstr>Wingdings 3</vt:lpstr>
      <vt:lpstr>Facet</vt:lpstr>
      <vt:lpstr>Bronchial Asthma</vt:lpstr>
      <vt:lpstr>PowerPoint Presentation</vt:lpstr>
      <vt:lpstr>PowerPoint Presentation</vt:lpstr>
      <vt:lpstr>Asthma Phenotypes</vt:lpstr>
      <vt:lpstr>Pathophysiology</vt:lpstr>
      <vt:lpstr>PowerPoint Presentation</vt:lpstr>
      <vt:lpstr>Clininal Manifestations and Diagnosis</vt:lpstr>
      <vt:lpstr>Symptoms </vt:lpstr>
      <vt:lpstr>Precipitating Factors</vt:lpstr>
      <vt:lpstr>Symptom Patterns</vt:lpstr>
      <vt:lpstr>Allergic History</vt:lpstr>
      <vt:lpstr>Family History</vt:lpstr>
      <vt:lpstr>Past Medical History</vt:lpstr>
      <vt:lpstr>Physical Examination</vt:lpstr>
      <vt:lpstr>Pulmonary Function Testing</vt:lpstr>
      <vt:lpstr>Chest Radiograph</vt:lpstr>
      <vt:lpstr>Exhaled Nnitric Oxide</vt:lpstr>
      <vt:lpstr>Allergy Testing</vt:lpstr>
      <vt:lpstr>PowerPoint Presentation</vt:lpstr>
      <vt:lpstr>Diagnostic criteria for asthma in children 6–11 years</vt:lpstr>
      <vt:lpstr>PowerPoint Presentation</vt:lpstr>
      <vt:lpstr>Assessment of Severity in Patients not on Daily Therapy</vt:lpstr>
      <vt:lpstr>PowerPoint Presentation</vt:lpstr>
      <vt:lpstr>PowerPoint Presentation</vt:lpstr>
      <vt:lpstr>Assessment of Severity in Patients on Daily Therapy</vt:lpstr>
      <vt:lpstr>PowerPoint Presentation</vt:lpstr>
      <vt:lpstr>PowerPoint Presentation</vt:lpstr>
      <vt:lpstr>Treatment</vt:lpstr>
      <vt:lpstr>Quick-relief (rescue) Medications</vt:lpstr>
      <vt:lpstr>PowerPoint Presentation</vt:lpstr>
      <vt:lpstr>PowerPoint Presentation</vt:lpstr>
      <vt:lpstr>PowerPoint Presentation</vt:lpstr>
      <vt:lpstr>Long-term Controller Medications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Managemet of Worsening Asthma and Exacerbations</vt:lpstr>
      <vt:lpstr>PowerPoint Presentation</vt:lpstr>
      <vt:lpstr>Treatment in Acute Care Settings  </vt:lpstr>
      <vt:lpstr>PowerPoint Presentation</vt:lpstr>
      <vt:lpstr>PowerPoint Presentation</vt:lpstr>
      <vt:lpstr>Reviewing Response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Unknown User</dc:creator>
  <cp:lastModifiedBy>Mohammad Mabroom</cp:lastModifiedBy>
  <cp:revision>17</cp:revision>
  <dcterms:created xsi:type="dcterms:W3CDTF">2023-02-11T11:40:55Z</dcterms:created>
  <dcterms:modified xsi:type="dcterms:W3CDTF">2023-02-12T18:16:56Z</dcterms:modified>
</cp:coreProperties>
</file>