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67"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216" autoAdjust="0"/>
  </p:normalViewPr>
  <p:slideViewPr>
    <p:cSldViewPr snapToGrid="0">
      <p:cViewPr varScale="1">
        <p:scale>
          <a:sx n="80" d="100"/>
          <a:sy n="80" d="100"/>
        </p:scale>
        <p:origin x="78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JO"/>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7F4D3093-948D-4FC9-B003-0043B58ED0E8}" type="datetimeFigureOut">
              <a:rPr lang="ar-JO" smtClean="0"/>
              <a:t>18/12/1442</a:t>
            </a:fld>
            <a:endParaRPr lang="ar-JO"/>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JO"/>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JO"/>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B7156D9B-9BD1-4756-A893-EAAF1297A022}" type="slidenum">
              <a:rPr lang="ar-JO" smtClean="0"/>
              <a:t>‹#›</a:t>
            </a:fld>
            <a:endParaRPr lang="ar-JO"/>
          </a:p>
        </p:txBody>
      </p:sp>
    </p:spTree>
    <p:extLst>
      <p:ext uri="{BB962C8B-B14F-4D97-AF65-F5344CB8AC3E}">
        <p14:creationId xmlns:p14="http://schemas.microsoft.com/office/powerpoint/2010/main" val="177594345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JO" dirty="0"/>
          </a:p>
        </p:txBody>
      </p:sp>
      <p:sp>
        <p:nvSpPr>
          <p:cNvPr id="4" name="عنصر نائب لرقم الشريحة 3"/>
          <p:cNvSpPr>
            <a:spLocks noGrp="1"/>
          </p:cNvSpPr>
          <p:nvPr>
            <p:ph type="sldNum" sz="quarter" idx="5"/>
          </p:nvPr>
        </p:nvSpPr>
        <p:spPr/>
        <p:txBody>
          <a:bodyPr/>
          <a:lstStyle/>
          <a:p>
            <a:fld id="{B7156D9B-9BD1-4756-A893-EAAF1297A022}" type="slidenum">
              <a:rPr lang="ar-JO" smtClean="0"/>
              <a:t>1</a:t>
            </a:fld>
            <a:endParaRPr lang="ar-JO"/>
          </a:p>
        </p:txBody>
      </p:sp>
    </p:spTree>
    <p:extLst>
      <p:ext uri="{BB962C8B-B14F-4D97-AF65-F5344CB8AC3E}">
        <p14:creationId xmlns:p14="http://schemas.microsoft.com/office/powerpoint/2010/main" val="39625456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JO" dirty="0"/>
          </a:p>
        </p:txBody>
      </p:sp>
      <p:sp>
        <p:nvSpPr>
          <p:cNvPr id="4" name="عنصر نائب لرقم الشريحة 3"/>
          <p:cNvSpPr>
            <a:spLocks noGrp="1"/>
          </p:cNvSpPr>
          <p:nvPr>
            <p:ph type="sldNum" sz="quarter" idx="5"/>
          </p:nvPr>
        </p:nvSpPr>
        <p:spPr/>
        <p:txBody>
          <a:bodyPr/>
          <a:lstStyle/>
          <a:p>
            <a:fld id="{B7156D9B-9BD1-4756-A893-EAAF1297A022}" type="slidenum">
              <a:rPr lang="ar-JO" smtClean="0"/>
              <a:t>2</a:t>
            </a:fld>
            <a:endParaRPr lang="ar-JO"/>
          </a:p>
        </p:txBody>
      </p:sp>
    </p:spTree>
    <p:extLst>
      <p:ext uri="{BB962C8B-B14F-4D97-AF65-F5344CB8AC3E}">
        <p14:creationId xmlns:p14="http://schemas.microsoft.com/office/powerpoint/2010/main" val="2126590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JO" dirty="0"/>
          </a:p>
        </p:txBody>
      </p:sp>
      <p:sp>
        <p:nvSpPr>
          <p:cNvPr id="4" name="عنصر نائب لرقم الشريحة 3"/>
          <p:cNvSpPr>
            <a:spLocks noGrp="1"/>
          </p:cNvSpPr>
          <p:nvPr>
            <p:ph type="sldNum" sz="quarter" idx="5"/>
          </p:nvPr>
        </p:nvSpPr>
        <p:spPr/>
        <p:txBody>
          <a:bodyPr/>
          <a:lstStyle/>
          <a:p>
            <a:fld id="{B7156D9B-9BD1-4756-A893-EAAF1297A022}" type="slidenum">
              <a:rPr lang="ar-JO" smtClean="0"/>
              <a:t>3</a:t>
            </a:fld>
            <a:endParaRPr lang="ar-JO"/>
          </a:p>
        </p:txBody>
      </p:sp>
    </p:spTree>
    <p:extLst>
      <p:ext uri="{BB962C8B-B14F-4D97-AF65-F5344CB8AC3E}">
        <p14:creationId xmlns:p14="http://schemas.microsoft.com/office/powerpoint/2010/main" val="4008725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JO" dirty="0"/>
          </a:p>
        </p:txBody>
      </p:sp>
      <p:sp>
        <p:nvSpPr>
          <p:cNvPr id="4" name="عنصر نائب لرقم الشريحة 3"/>
          <p:cNvSpPr>
            <a:spLocks noGrp="1"/>
          </p:cNvSpPr>
          <p:nvPr>
            <p:ph type="sldNum" sz="quarter" idx="5"/>
          </p:nvPr>
        </p:nvSpPr>
        <p:spPr/>
        <p:txBody>
          <a:bodyPr/>
          <a:lstStyle/>
          <a:p>
            <a:fld id="{B7156D9B-9BD1-4756-A893-EAAF1297A022}" type="slidenum">
              <a:rPr lang="ar-JO" smtClean="0"/>
              <a:t>4</a:t>
            </a:fld>
            <a:endParaRPr lang="ar-JO"/>
          </a:p>
        </p:txBody>
      </p:sp>
    </p:spTree>
    <p:extLst>
      <p:ext uri="{BB962C8B-B14F-4D97-AF65-F5344CB8AC3E}">
        <p14:creationId xmlns:p14="http://schemas.microsoft.com/office/powerpoint/2010/main" val="24255952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JO" dirty="0"/>
          </a:p>
        </p:txBody>
      </p:sp>
      <p:sp>
        <p:nvSpPr>
          <p:cNvPr id="4" name="عنصر نائب لرقم الشريحة 3"/>
          <p:cNvSpPr>
            <a:spLocks noGrp="1"/>
          </p:cNvSpPr>
          <p:nvPr>
            <p:ph type="sldNum" sz="quarter" idx="5"/>
          </p:nvPr>
        </p:nvSpPr>
        <p:spPr/>
        <p:txBody>
          <a:bodyPr/>
          <a:lstStyle/>
          <a:p>
            <a:fld id="{B7156D9B-9BD1-4756-A893-EAAF1297A022}" type="slidenum">
              <a:rPr lang="ar-JO" smtClean="0"/>
              <a:t>10</a:t>
            </a:fld>
            <a:endParaRPr lang="ar-JO"/>
          </a:p>
        </p:txBody>
      </p:sp>
    </p:spTree>
    <p:extLst>
      <p:ext uri="{BB962C8B-B14F-4D97-AF65-F5344CB8AC3E}">
        <p14:creationId xmlns:p14="http://schemas.microsoft.com/office/powerpoint/2010/main" val="20937175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JO" dirty="0"/>
          </a:p>
        </p:txBody>
      </p:sp>
      <p:sp>
        <p:nvSpPr>
          <p:cNvPr id="4" name="عنصر نائب لرقم الشريحة 3"/>
          <p:cNvSpPr>
            <a:spLocks noGrp="1"/>
          </p:cNvSpPr>
          <p:nvPr>
            <p:ph type="sldNum" sz="quarter" idx="5"/>
          </p:nvPr>
        </p:nvSpPr>
        <p:spPr/>
        <p:txBody>
          <a:bodyPr/>
          <a:lstStyle/>
          <a:p>
            <a:fld id="{B7156D9B-9BD1-4756-A893-EAAF1297A022}" type="slidenum">
              <a:rPr lang="ar-JO" smtClean="0"/>
              <a:t>14</a:t>
            </a:fld>
            <a:endParaRPr lang="ar-JO"/>
          </a:p>
        </p:txBody>
      </p:sp>
    </p:spTree>
    <p:extLst>
      <p:ext uri="{BB962C8B-B14F-4D97-AF65-F5344CB8AC3E}">
        <p14:creationId xmlns:p14="http://schemas.microsoft.com/office/powerpoint/2010/main" val="18158044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JO" dirty="0"/>
          </a:p>
        </p:txBody>
      </p:sp>
      <p:sp>
        <p:nvSpPr>
          <p:cNvPr id="4" name="عنصر نائب لرقم الشريحة 3"/>
          <p:cNvSpPr>
            <a:spLocks noGrp="1"/>
          </p:cNvSpPr>
          <p:nvPr>
            <p:ph type="sldNum" sz="quarter" idx="5"/>
          </p:nvPr>
        </p:nvSpPr>
        <p:spPr/>
        <p:txBody>
          <a:bodyPr/>
          <a:lstStyle/>
          <a:p>
            <a:fld id="{B7156D9B-9BD1-4756-A893-EAAF1297A022}" type="slidenum">
              <a:rPr lang="ar-JO" smtClean="0"/>
              <a:t>15</a:t>
            </a:fld>
            <a:endParaRPr lang="ar-JO"/>
          </a:p>
        </p:txBody>
      </p:sp>
    </p:spTree>
    <p:extLst>
      <p:ext uri="{BB962C8B-B14F-4D97-AF65-F5344CB8AC3E}">
        <p14:creationId xmlns:p14="http://schemas.microsoft.com/office/powerpoint/2010/main" val="25151089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7/27/2021</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7/27/2021</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7/27/2021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7/27/2021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7/27/2021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7/27/2021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مع تسمية توضيحية">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7/27/2021</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مع تسمية توضيحية">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7/27/2021</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7/27/2021</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1"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r" defTabSz="914400" rtl="1"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B824C7BC-801F-438F-8F69-9D0AD4CD35C4}"/>
              </a:ext>
            </a:extLst>
          </p:cNvPr>
          <p:cNvSpPr>
            <a:spLocks noGrp="1"/>
          </p:cNvSpPr>
          <p:nvPr>
            <p:ph type="ctrTitle"/>
          </p:nvPr>
        </p:nvSpPr>
        <p:spPr/>
        <p:txBody>
          <a:bodyPr/>
          <a:lstStyle/>
          <a:p>
            <a:r>
              <a:rPr lang="en-US" sz="4800" b="1" kern="1200" dirty="0">
                <a:solidFill>
                  <a:schemeClr val="tx1"/>
                </a:solidFill>
                <a:effectLst/>
                <a:latin typeface="+mn-lt"/>
                <a:ea typeface="+mn-ea"/>
                <a:cs typeface="+mn-cs"/>
              </a:rPr>
              <a:t>Sympathetic pathway and </a:t>
            </a:r>
            <a:r>
              <a:rPr lang="en-US" sz="4800" b="1" kern="1200" dirty="0" err="1">
                <a:solidFill>
                  <a:schemeClr val="tx1"/>
                </a:solidFill>
                <a:effectLst/>
                <a:latin typeface="+mn-lt"/>
                <a:ea typeface="+mn-ea"/>
                <a:cs typeface="+mn-cs"/>
              </a:rPr>
              <a:t>horners</a:t>
            </a:r>
            <a:r>
              <a:rPr lang="en-US" sz="4800" b="1" kern="1200" dirty="0">
                <a:solidFill>
                  <a:schemeClr val="tx1"/>
                </a:solidFill>
                <a:effectLst/>
                <a:latin typeface="+mn-lt"/>
                <a:ea typeface="+mn-ea"/>
                <a:cs typeface="+mn-cs"/>
              </a:rPr>
              <a:t> syndrome</a:t>
            </a:r>
            <a:br>
              <a:rPr lang="en-US" sz="4800" b="1" kern="1200" dirty="0">
                <a:solidFill>
                  <a:schemeClr val="tx1"/>
                </a:solidFill>
                <a:effectLst/>
                <a:latin typeface="+mn-lt"/>
                <a:ea typeface="+mn-ea"/>
                <a:cs typeface="+mn-cs"/>
              </a:rPr>
            </a:br>
            <a:endParaRPr lang="ar-JO" sz="4800" b="1" dirty="0"/>
          </a:p>
        </p:txBody>
      </p:sp>
      <p:sp>
        <p:nvSpPr>
          <p:cNvPr id="3" name="عنوان فرعي 2">
            <a:extLst>
              <a:ext uri="{FF2B5EF4-FFF2-40B4-BE49-F238E27FC236}">
                <a16:creationId xmlns:a16="http://schemas.microsoft.com/office/drawing/2014/main" id="{BD76884D-F0CE-481A-853A-85AC83E3BE2A}"/>
              </a:ext>
            </a:extLst>
          </p:cNvPr>
          <p:cNvSpPr>
            <a:spLocks noGrp="1"/>
          </p:cNvSpPr>
          <p:nvPr>
            <p:ph type="subTitle" idx="1"/>
          </p:nvPr>
        </p:nvSpPr>
        <p:spPr/>
        <p:txBody>
          <a:bodyPr/>
          <a:lstStyle/>
          <a:p>
            <a:r>
              <a:rPr lang="en-US" dirty="0"/>
              <a:t>Done by </a:t>
            </a:r>
            <a:r>
              <a:rPr lang="en-US" b="1" dirty="0" err="1"/>
              <a:t>Abdalrhman</a:t>
            </a:r>
            <a:r>
              <a:rPr lang="en-US" b="1" dirty="0"/>
              <a:t> </a:t>
            </a:r>
            <a:r>
              <a:rPr lang="en-US" b="1" dirty="0" err="1"/>
              <a:t>abu-qoba</a:t>
            </a:r>
            <a:endParaRPr lang="en-US" b="1" dirty="0"/>
          </a:p>
          <a:p>
            <a:r>
              <a:rPr lang="en-US" dirty="0">
                <a:solidFill>
                  <a:schemeClr val="tx1">
                    <a:lumMod val="65000"/>
                    <a:lumOff val="35000"/>
                  </a:schemeClr>
                </a:solidFill>
              </a:rPr>
              <a:t>Supervised by </a:t>
            </a:r>
            <a:r>
              <a:rPr lang="en-US" b="1" dirty="0">
                <a:solidFill>
                  <a:schemeClr val="tx1">
                    <a:lumMod val="65000"/>
                    <a:lumOff val="35000"/>
                  </a:schemeClr>
                </a:solidFill>
              </a:rPr>
              <a:t>Dr. Omar </a:t>
            </a:r>
            <a:r>
              <a:rPr lang="en-US" b="1" dirty="0" err="1">
                <a:solidFill>
                  <a:schemeClr val="tx1">
                    <a:lumMod val="65000"/>
                    <a:lumOff val="35000"/>
                  </a:schemeClr>
                </a:solidFill>
              </a:rPr>
              <a:t>Alrawashdeh</a:t>
            </a:r>
            <a:endParaRPr lang="en-US" b="1" dirty="0">
              <a:solidFill>
                <a:schemeClr val="tx1">
                  <a:lumMod val="65000"/>
                  <a:lumOff val="35000"/>
                </a:schemeClr>
              </a:solidFill>
            </a:endParaRPr>
          </a:p>
          <a:p>
            <a:endParaRPr lang="ar-SA" dirty="0">
              <a:solidFill>
                <a:schemeClr val="tx1">
                  <a:lumMod val="65000"/>
                  <a:lumOff val="35000"/>
                </a:schemeClr>
              </a:solidFill>
            </a:endParaRPr>
          </a:p>
          <a:p>
            <a:endParaRPr lang="ar-JO" dirty="0"/>
          </a:p>
        </p:txBody>
      </p:sp>
    </p:spTree>
    <p:extLst>
      <p:ext uri="{BB962C8B-B14F-4D97-AF65-F5344CB8AC3E}">
        <p14:creationId xmlns:p14="http://schemas.microsoft.com/office/powerpoint/2010/main" val="1280049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1" name="Rectangle 9">
            <a:extLst>
              <a:ext uri="{FF2B5EF4-FFF2-40B4-BE49-F238E27FC236}">
                <a16:creationId xmlns:a16="http://schemas.microsoft.com/office/drawing/2014/main" id="{AA6EC888-B85F-410F-B430-06583E94B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11">
            <a:extLst>
              <a:ext uri="{FF2B5EF4-FFF2-40B4-BE49-F238E27FC236}">
                <a16:creationId xmlns:a16="http://schemas.microsoft.com/office/drawing/2014/main" id="{9485DA84-CB73-4E5E-9864-2460CE2805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3">
            <a:extLst>
              <a:ext uri="{FF2B5EF4-FFF2-40B4-BE49-F238E27FC236}">
                <a16:creationId xmlns:a16="http://schemas.microsoft.com/office/drawing/2014/main" id="{7D49185E-361A-421B-8F2D-11C7FFC686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65760" cy="365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4B85BAA-C37F-44B4-B427-B4F10EBB41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26240" y="-4668"/>
            <a:ext cx="365760" cy="365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7">
            <a:extLst>
              <a:ext uri="{FF2B5EF4-FFF2-40B4-BE49-F238E27FC236}">
                <a16:creationId xmlns:a16="http://schemas.microsoft.com/office/drawing/2014/main" id="{EDC4EE06-D7B4-4FAC-A561-38A1C38023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94325"/>
            <a:ext cx="365760" cy="365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9018D83B-903C-4782-B1BB-A45164A71F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26240" y="6494325"/>
            <a:ext cx="365760" cy="365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8785589A-A5AC-409A-B2A2-24D871B4CE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867" y="158782"/>
            <a:ext cx="11870265" cy="653785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عنصر نائب للمحتوى 4" descr="صورة تحتوي على منضدة&#10;&#10;تم إنشاء الوصف تلقائياً">
            <a:extLst>
              <a:ext uri="{FF2B5EF4-FFF2-40B4-BE49-F238E27FC236}">
                <a16:creationId xmlns:a16="http://schemas.microsoft.com/office/drawing/2014/main" id="{32D3627A-A788-4740-A3E9-EED894B6C89E}"/>
              </a:ext>
            </a:extLst>
          </p:cNvPr>
          <p:cNvPicPr>
            <a:picLocks noGrp="1" noChangeAspect="1"/>
          </p:cNvPicPr>
          <p:nvPr>
            <p:ph idx="1"/>
          </p:nvPr>
        </p:nvPicPr>
        <p:blipFill>
          <a:blip r:embed="rId3"/>
          <a:stretch>
            <a:fillRect/>
          </a:stretch>
        </p:blipFill>
        <p:spPr>
          <a:xfrm>
            <a:off x="1553360" y="158783"/>
            <a:ext cx="8763458" cy="6572594"/>
          </a:xfrm>
          <a:prstGeom prst="rect">
            <a:avLst/>
          </a:prstGeom>
        </p:spPr>
      </p:pic>
    </p:spTree>
    <p:extLst>
      <p:ext uri="{BB962C8B-B14F-4D97-AF65-F5344CB8AC3E}">
        <p14:creationId xmlns:p14="http://schemas.microsoft.com/office/powerpoint/2010/main" val="2840952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6245727-95D5-49A7-9CE3-3AA86B7C7F2E}"/>
              </a:ext>
            </a:extLst>
          </p:cNvPr>
          <p:cNvSpPr>
            <a:spLocks noGrp="1"/>
          </p:cNvSpPr>
          <p:nvPr>
            <p:ph type="title"/>
          </p:nvPr>
        </p:nvSpPr>
        <p:spPr>
          <a:xfrm>
            <a:off x="1390650" y="685800"/>
            <a:ext cx="9886950" cy="1485900"/>
          </a:xfrm>
        </p:spPr>
        <p:txBody>
          <a:bodyPr>
            <a:normAutofit/>
          </a:bodyPr>
          <a:lstStyle/>
          <a:p>
            <a:r>
              <a:rPr lang="en-US" b="1" dirty="0"/>
              <a:t>Horner’s Syndrome</a:t>
            </a:r>
            <a:endParaRPr lang="ar-JO" b="1" dirty="0"/>
          </a:p>
        </p:txBody>
      </p:sp>
      <p:sp>
        <p:nvSpPr>
          <p:cNvPr id="3" name="عنصر نائب للمحتوى 2">
            <a:extLst>
              <a:ext uri="{FF2B5EF4-FFF2-40B4-BE49-F238E27FC236}">
                <a16:creationId xmlns:a16="http://schemas.microsoft.com/office/drawing/2014/main" id="{9C96A370-A576-4B11-8FA1-BE6D038182A1}"/>
              </a:ext>
            </a:extLst>
          </p:cNvPr>
          <p:cNvSpPr>
            <a:spLocks noGrp="1"/>
          </p:cNvSpPr>
          <p:nvPr>
            <p:ph idx="1"/>
          </p:nvPr>
        </p:nvSpPr>
        <p:spPr>
          <a:xfrm>
            <a:off x="1390649" y="2285999"/>
            <a:ext cx="6176776" cy="4144617"/>
          </a:xfrm>
        </p:spPr>
        <p:txBody>
          <a:bodyPr>
            <a:normAutofit/>
          </a:bodyPr>
          <a:lstStyle/>
          <a:p>
            <a:pPr algn="l" rtl="0"/>
            <a:r>
              <a:rPr lang="en-US" sz="1900" b="1" dirty="0">
                <a:solidFill>
                  <a:srgbClr val="0070C0"/>
                </a:solidFill>
              </a:rPr>
              <a:t>Type of Horner’s Syndrome </a:t>
            </a:r>
          </a:p>
          <a:p>
            <a:pPr algn="l" rtl="0"/>
            <a:r>
              <a:rPr lang="en-US" sz="1900" b="1" dirty="0">
                <a:solidFill>
                  <a:schemeClr val="accent2">
                    <a:lumMod val="50000"/>
                  </a:schemeClr>
                </a:solidFill>
              </a:rPr>
              <a:t>1. Central (first-order neuron) Horner syndrome</a:t>
            </a:r>
          </a:p>
          <a:p>
            <a:pPr algn="l" rtl="0"/>
            <a:r>
              <a:rPr lang="en-US" sz="1900" dirty="0"/>
              <a:t>First-order neurons are located in the posterolateral hypothalamus, and from there, sympathetic fibers pass through the lateral brain stem and extend to the gray column of the spinal cord at C8–T1</a:t>
            </a:r>
          </a:p>
          <a:p>
            <a:pPr algn="l" rtl="0"/>
            <a:r>
              <a:rPr lang="en-US" sz="1900" dirty="0"/>
              <a:t>Central Horner syndrome caused by damage to any of these structures is ipsilateral to the lesion, is almost always unilateral</a:t>
            </a:r>
          </a:p>
          <a:p>
            <a:pPr algn="l" rtl="0"/>
            <a:r>
              <a:rPr lang="en-US" sz="1900" dirty="0"/>
              <a:t>Causes : Lateral medullary infarction</a:t>
            </a:r>
            <a:r>
              <a:rPr lang="en-US" sz="1900" b="0" i="0" dirty="0">
                <a:solidFill>
                  <a:schemeClr val="tx1">
                    <a:lumMod val="95000"/>
                    <a:lumOff val="5000"/>
                  </a:schemeClr>
                </a:solidFill>
                <a:effectLst/>
                <a:latin typeface="Source Sans Pro" panose="020B0503030403020204" pitchFamily="34" charset="0"/>
              </a:rPr>
              <a:t>,</a:t>
            </a:r>
            <a:r>
              <a:rPr lang="en-US" sz="1900" dirty="0">
                <a:solidFill>
                  <a:schemeClr val="tx1">
                    <a:lumMod val="95000"/>
                    <a:lumOff val="5000"/>
                  </a:schemeClr>
                </a:solidFill>
              </a:rPr>
              <a:t> </a:t>
            </a:r>
            <a:r>
              <a:rPr lang="en-US" sz="1900" dirty="0"/>
              <a:t>Pontine lesions , Spinal cord lesions (trauma, inflammatory , vascular malformation, demyelination, neoplasms )</a:t>
            </a:r>
          </a:p>
        </p:txBody>
      </p:sp>
      <p:pic>
        <p:nvPicPr>
          <p:cNvPr id="5" name="صورة 4">
            <a:extLst>
              <a:ext uri="{FF2B5EF4-FFF2-40B4-BE49-F238E27FC236}">
                <a16:creationId xmlns:a16="http://schemas.microsoft.com/office/drawing/2014/main" id="{BD63FC4D-57A4-4946-99BE-6D3CCD402763}"/>
              </a:ext>
            </a:extLst>
          </p:cNvPr>
          <p:cNvPicPr>
            <a:picLocks noChangeAspect="1"/>
          </p:cNvPicPr>
          <p:nvPr/>
        </p:nvPicPr>
        <p:blipFill rotWithShape="1">
          <a:blip r:embed="rId2"/>
          <a:srcRect l="15781" r="14044" b="-2"/>
          <a:stretch/>
        </p:blipFill>
        <p:spPr>
          <a:xfrm>
            <a:off x="7567425" y="1845375"/>
            <a:ext cx="4130563" cy="4458778"/>
          </a:xfrm>
          <a:prstGeom prst="rect">
            <a:avLst/>
          </a:prstGeom>
        </p:spPr>
      </p:pic>
    </p:spTree>
    <p:extLst>
      <p:ext uri="{BB962C8B-B14F-4D97-AF65-F5344CB8AC3E}">
        <p14:creationId xmlns:p14="http://schemas.microsoft.com/office/powerpoint/2010/main" val="19812385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745840F-D895-4B6B-9740-886A3CE79A1A}"/>
              </a:ext>
            </a:extLst>
          </p:cNvPr>
          <p:cNvSpPr>
            <a:spLocks noGrp="1"/>
          </p:cNvSpPr>
          <p:nvPr>
            <p:ph type="title"/>
          </p:nvPr>
        </p:nvSpPr>
        <p:spPr>
          <a:xfrm>
            <a:off x="1023562" y="685800"/>
            <a:ext cx="10493524" cy="1485900"/>
          </a:xfrm>
        </p:spPr>
        <p:txBody>
          <a:bodyPr>
            <a:normAutofit/>
          </a:bodyPr>
          <a:lstStyle/>
          <a:p>
            <a:r>
              <a:rPr lang="en-US" b="1" dirty="0"/>
              <a:t>Horner’s Syndrome</a:t>
            </a:r>
            <a:endParaRPr lang="ar-JO" dirty="0"/>
          </a:p>
        </p:txBody>
      </p:sp>
      <p:sp>
        <p:nvSpPr>
          <p:cNvPr id="11" name="Rectangle 10">
            <a:extLst>
              <a:ext uri="{FF2B5EF4-FFF2-40B4-BE49-F238E27FC236}">
                <a16:creationId xmlns:a16="http://schemas.microsoft.com/office/drawing/2014/main" id="{B9F89C22-0475-4427-B7C8-0269AD40E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Content Placeholder 7">
            <a:extLst>
              <a:ext uri="{FF2B5EF4-FFF2-40B4-BE49-F238E27FC236}">
                <a16:creationId xmlns:a16="http://schemas.microsoft.com/office/drawing/2014/main" id="{E6A6E58F-37FD-4EA3-939E-03841AEC09C1}"/>
              </a:ext>
            </a:extLst>
          </p:cNvPr>
          <p:cNvSpPr>
            <a:spLocks noGrp="1"/>
          </p:cNvSpPr>
          <p:nvPr>
            <p:ph idx="1"/>
          </p:nvPr>
        </p:nvSpPr>
        <p:spPr>
          <a:xfrm>
            <a:off x="1023562" y="2286000"/>
            <a:ext cx="5072437" cy="3581400"/>
          </a:xfrm>
        </p:spPr>
        <p:txBody>
          <a:bodyPr>
            <a:normAutofit/>
          </a:bodyPr>
          <a:lstStyle/>
          <a:p>
            <a:pPr algn="l" rtl="0"/>
            <a:r>
              <a:rPr lang="en-US" sz="1900" b="1" dirty="0">
                <a:solidFill>
                  <a:schemeClr val="accent2">
                    <a:lumMod val="50000"/>
                  </a:schemeClr>
                </a:solidFill>
              </a:rPr>
              <a:t>2. Preganglionic (second-order neuron) Horner syndrome :</a:t>
            </a:r>
          </a:p>
          <a:p>
            <a:pPr algn="l" rtl="0">
              <a:buFont typeface="Arial" panose="020B0604020202020204" pitchFamily="34" charset="0"/>
              <a:buChar char="•"/>
            </a:pPr>
            <a:r>
              <a:rPr lang="en-US" sz="1900" dirty="0"/>
              <a:t>Causes :  sympathetic chain schwannomas ,Pancoast tumor, mediastinal tumors or cysts </a:t>
            </a:r>
          </a:p>
        </p:txBody>
      </p:sp>
      <p:pic>
        <p:nvPicPr>
          <p:cNvPr id="6" name="صورة 5">
            <a:extLst>
              <a:ext uri="{FF2B5EF4-FFF2-40B4-BE49-F238E27FC236}">
                <a16:creationId xmlns:a16="http://schemas.microsoft.com/office/drawing/2014/main" id="{C58A5D84-2DE1-42A3-AE22-F68D220DCEDC}"/>
              </a:ext>
            </a:extLst>
          </p:cNvPr>
          <p:cNvPicPr>
            <a:picLocks noChangeAspect="1"/>
          </p:cNvPicPr>
          <p:nvPr/>
        </p:nvPicPr>
        <p:blipFill rotWithShape="1">
          <a:blip r:embed="rId2"/>
          <a:srcRect b="51478"/>
          <a:stretch/>
        </p:blipFill>
        <p:spPr>
          <a:xfrm>
            <a:off x="6603939" y="2881440"/>
            <a:ext cx="4466844" cy="2985960"/>
          </a:xfrm>
          <a:prstGeom prst="rect">
            <a:avLst/>
          </a:prstGeom>
        </p:spPr>
      </p:pic>
    </p:spTree>
    <p:extLst>
      <p:ext uri="{BB962C8B-B14F-4D97-AF65-F5344CB8AC3E}">
        <p14:creationId xmlns:p14="http://schemas.microsoft.com/office/powerpoint/2010/main" val="3354966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CF69B48-D558-413A-9B46-5723DD382706}"/>
              </a:ext>
            </a:extLst>
          </p:cNvPr>
          <p:cNvSpPr>
            <a:spLocks noGrp="1"/>
          </p:cNvSpPr>
          <p:nvPr>
            <p:ph type="title"/>
          </p:nvPr>
        </p:nvSpPr>
        <p:spPr>
          <a:xfrm>
            <a:off x="1023562" y="685800"/>
            <a:ext cx="10493524" cy="1485900"/>
          </a:xfrm>
        </p:spPr>
        <p:txBody>
          <a:bodyPr>
            <a:normAutofit/>
          </a:bodyPr>
          <a:lstStyle/>
          <a:p>
            <a:r>
              <a:rPr lang="en-US" b="1" dirty="0"/>
              <a:t>Horner’s Syndrome</a:t>
            </a:r>
            <a:endParaRPr lang="ar-JO" dirty="0"/>
          </a:p>
        </p:txBody>
      </p:sp>
      <p:sp>
        <p:nvSpPr>
          <p:cNvPr id="12" name="Rectangle 9">
            <a:extLst>
              <a:ext uri="{FF2B5EF4-FFF2-40B4-BE49-F238E27FC236}">
                <a16:creationId xmlns:a16="http://schemas.microsoft.com/office/drawing/2014/main" id="{B9F89C22-0475-4427-B7C8-0269AD40E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عنصر نائب للمحتوى 2">
            <a:extLst>
              <a:ext uri="{FF2B5EF4-FFF2-40B4-BE49-F238E27FC236}">
                <a16:creationId xmlns:a16="http://schemas.microsoft.com/office/drawing/2014/main" id="{D439CF53-88E5-42E5-B6BA-BF0640639264}"/>
              </a:ext>
            </a:extLst>
          </p:cNvPr>
          <p:cNvSpPr>
            <a:spLocks noGrp="1"/>
          </p:cNvSpPr>
          <p:nvPr>
            <p:ph idx="1"/>
          </p:nvPr>
        </p:nvSpPr>
        <p:spPr>
          <a:xfrm>
            <a:off x="1023562" y="1779105"/>
            <a:ext cx="5619834" cy="5078896"/>
          </a:xfrm>
        </p:spPr>
        <p:txBody>
          <a:bodyPr>
            <a:noAutofit/>
          </a:bodyPr>
          <a:lstStyle/>
          <a:p>
            <a:pPr algn="l" rtl="0"/>
            <a:r>
              <a:rPr lang="en-US" sz="1900" b="1" dirty="0">
                <a:solidFill>
                  <a:schemeClr val="accent2">
                    <a:lumMod val="50000"/>
                  </a:schemeClr>
                </a:solidFill>
              </a:rPr>
              <a:t>3. Postganglionic (third-order neuron) Horner syndrome :</a:t>
            </a:r>
          </a:p>
          <a:p>
            <a:pPr algn="l" rtl="0">
              <a:buFont typeface="Arial" panose="020B0604020202020204" pitchFamily="34" charset="0"/>
              <a:buChar char="•"/>
            </a:pPr>
            <a:r>
              <a:rPr lang="en-US" sz="1900" dirty="0"/>
              <a:t>originate in the superior cervical ganglion, travel in the wall of the internal carotid artery, and continue on to the cavernous sinus. Within the cavernous sinus, the fibers briefly travel with the abducens nerve before joining the ophthalmic division of the trigeminal nerve and entering the orbit with its </a:t>
            </a:r>
            <a:r>
              <a:rPr lang="en-US" sz="1900" dirty="0" err="1"/>
              <a:t>nasociliary</a:t>
            </a:r>
            <a:r>
              <a:rPr lang="en-US" sz="1900" dirty="0"/>
              <a:t> branch</a:t>
            </a:r>
          </a:p>
          <a:p>
            <a:pPr algn="l" rtl="0">
              <a:buFont typeface="Arial" panose="020B0604020202020204" pitchFamily="34" charset="0"/>
              <a:buChar char="•"/>
            </a:pPr>
            <a:r>
              <a:rPr lang="en-US" sz="1900" dirty="0"/>
              <a:t> The sympathetic fibers in the </a:t>
            </a:r>
            <a:r>
              <a:rPr lang="en-US" sz="1900" dirty="0" err="1"/>
              <a:t>nasociliary</a:t>
            </a:r>
            <a:r>
              <a:rPr lang="en-US" sz="1900" dirty="0"/>
              <a:t> nerve divide into the two long ciliary nerves</a:t>
            </a:r>
          </a:p>
          <a:p>
            <a:pPr algn="l" rtl="0">
              <a:buFont typeface="Arial" panose="020B0604020202020204" pitchFamily="34" charset="0"/>
              <a:buChar char="•"/>
            </a:pPr>
            <a:r>
              <a:rPr lang="en-US" sz="1900" dirty="0"/>
              <a:t>Causes : Lesions of the internal carotid artery (aneurysms, dissection, severe </a:t>
            </a:r>
            <a:r>
              <a:rPr lang="en-US" sz="1900" dirty="0">
                <a:latin typeface="Franklin Gothic Book (النص الأساسي)"/>
              </a:rPr>
              <a:t>atherosclerosis</a:t>
            </a:r>
            <a:r>
              <a:rPr lang="en-US" sz="1900" dirty="0"/>
              <a:t>, acute thrombosis), mass lesions in the neck , enlarged lymph nodes or any lesion in the cavernous sinus .</a:t>
            </a:r>
            <a:endParaRPr lang="ar-JO" sz="1900" dirty="0"/>
          </a:p>
        </p:txBody>
      </p:sp>
      <p:pic>
        <p:nvPicPr>
          <p:cNvPr id="5" name="صورة 4">
            <a:extLst>
              <a:ext uri="{FF2B5EF4-FFF2-40B4-BE49-F238E27FC236}">
                <a16:creationId xmlns:a16="http://schemas.microsoft.com/office/drawing/2014/main" id="{D10A8A2A-46BF-48B7-9BA2-24EB8B5599AD}"/>
              </a:ext>
            </a:extLst>
          </p:cNvPr>
          <p:cNvPicPr>
            <a:picLocks noChangeAspect="1"/>
          </p:cNvPicPr>
          <p:nvPr/>
        </p:nvPicPr>
        <p:blipFill>
          <a:blip r:embed="rId2"/>
          <a:stretch>
            <a:fillRect/>
          </a:stretch>
        </p:blipFill>
        <p:spPr>
          <a:xfrm>
            <a:off x="6804231" y="2350235"/>
            <a:ext cx="4320264" cy="3542618"/>
          </a:xfrm>
          <a:prstGeom prst="rect">
            <a:avLst/>
          </a:prstGeom>
        </p:spPr>
      </p:pic>
    </p:spTree>
    <p:extLst>
      <p:ext uri="{BB962C8B-B14F-4D97-AF65-F5344CB8AC3E}">
        <p14:creationId xmlns:p14="http://schemas.microsoft.com/office/powerpoint/2010/main" val="546782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D4202FD-EF48-45C5-B3EC-7D03C7AB9116}"/>
              </a:ext>
            </a:extLst>
          </p:cNvPr>
          <p:cNvSpPr>
            <a:spLocks noGrp="1"/>
          </p:cNvSpPr>
          <p:nvPr>
            <p:ph type="title"/>
          </p:nvPr>
        </p:nvSpPr>
        <p:spPr/>
        <p:txBody>
          <a:bodyPr/>
          <a:lstStyle/>
          <a:p>
            <a:r>
              <a:rPr lang="en-US" b="1" dirty="0"/>
              <a:t> Clinical presentation : </a:t>
            </a:r>
            <a:br>
              <a:rPr lang="en-US" b="1" dirty="0"/>
            </a:br>
            <a:endParaRPr lang="ar-JO" dirty="0"/>
          </a:p>
        </p:txBody>
      </p:sp>
      <p:sp>
        <p:nvSpPr>
          <p:cNvPr id="3" name="عنصر نائب للمحتوى 2">
            <a:extLst>
              <a:ext uri="{FF2B5EF4-FFF2-40B4-BE49-F238E27FC236}">
                <a16:creationId xmlns:a16="http://schemas.microsoft.com/office/drawing/2014/main" id="{2330583F-5293-4AA3-8AAE-CAD6B18FE680}"/>
              </a:ext>
            </a:extLst>
          </p:cNvPr>
          <p:cNvSpPr>
            <a:spLocks noGrp="1"/>
          </p:cNvSpPr>
          <p:nvPr>
            <p:ph idx="1"/>
          </p:nvPr>
        </p:nvSpPr>
        <p:spPr/>
        <p:txBody>
          <a:bodyPr>
            <a:normAutofit fontScale="92500"/>
          </a:bodyPr>
          <a:lstStyle/>
          <a:p>
            <a:pPr algn="l" rtl="0"/>
            <a:r>
              <a:rPr lang="en-US" b="1" dirty="0"/>
              <a:t> Clinical presentation : </a:t>
            </a:r>
          </a:p>
          <a:p>
            <a:pPr marL="457200" indent="-457200" algn="l" rtl="0">
              <a:buFont typeface="+mj-lt"/>
              <a:buAutoNum type="arabicPeriod"/>
            </a:pPr>
            <a:r>
              <a:rPr lang="en-US" b="1" dirty="0"/>
              <a:t>Ptosis</a:t>
            </a:r>
            <a:r>
              <a:rPr lang="en-US" dirty="0"/>
              <a:t>: drop of upper eye lid, due to paralysis of </a:t>
            </a:r>
            <a:r>
              <a:rPr lang="en-US" b="1" dirty="0"/>
              <a:t>superior tarsal muscle</a:t>
            </a:r>
            <a:r>
              <a:rPr lang="en-US" dirty="0"/>
              <a:t>. </a:t>
            </a:r>
          </a:p>
          <a:p>
            <a:pPr marL="457200" indent="-457200" algn="l" rtl="0">
              <a:buFont typeface="+mj-lt"/>
              <a:buAutoNum type="arabicPeriod"/>
            </a:pPr>
            <a:r>
              <a:rPr lang="en-US" b="1" dirty="0"/>
              <a:t>Miosis</a:t>
            </a:r>
            <a:r>
              <a:rPr lang="en-US" dirty="0"/>
              <a:t>: </a:t>
            </a:r>
            <a:r>
              <a:rPr lang="en-US" dirty="0" err="1"/>
              <a:t>pupillo</a:t>
            </a:r>
            <a:r>
              <a:rPr lang="en-US" dirty="0"/>
              <a:t>-constriction, due to paralysis of the </a:t>
            </a:r>
            <a:r>
              <a:rPr lang="en-US" b="1" dirty="0"/>
              <a:t>dilator pupillae muscle</a:t>
            </a:r>
            <a:r>
              <a:rPr lang="en-US" dirty="0"/>
              <a:t>. The constrictor pupillae muscle acts unantagonized. </a:t>
            </a:r>
          </a:p>
          <a:p>
            <a:pPr marL="457200" indent="-457200" algn="l" rtl="0">
              <a:buFont typeface="+mj-lt"/>
              <a:buAutoNum type="arabicPeriod"/>
            </a:pPr>
            <a:r>
              <a:rPr lang="en-US" b="1" dirty="0" err="1"/>
              <a:t>Anhydrosis</a:t>
            </a:r>
            <a:r>
              <a:rPr lang="en-US" dirty="0"/>
              <a:t>: dryness of the skin due to absence of sweat secretion on the affected side. </a:t>
            </a:r>
          </a:p>
          <a:p>
            <a:pPr marL="457200" indent="-457200" algn="l" rtl="0">
              <a:buFont typeface="+mj-lt"/>
              <a:buAutoNum type="arabicPeriod"/>
            </a:pPr>
            <a:r>
              <a:rPr lang="en-US" b="1" dirty="0"/>
              <a:t>Vasodilatation</a:t>
            </a:r>
            <a:r>
              <a:rPr lang="en-US" dirty="0"/>
              <a:t>: in the affected side, so appearing more red than the normal side. This is due to the absence of the sympathetic vasoconstrictor tone to the skin vessels.</a:t>
            </a:r>
          </a:p>
          <a:p>
            <a:pPr marL="457200" indent="-457200" algn="l" rtl="0">
              <a:buFont typeface="+mj-lt"/>
              <a:buAutoNum type="arabicPeriod"/>
            </a:pPr>
            <a:r>
              <a:rPr lang="en-US" b="1" dirty="0"/>
              <a:t>Enophthalmos</a:t>
            </a:r>
            <a:r>
              <a:rPr lang="en-US" dirty="0"/>
              <a:t>: inward sinking of the eyeball in the orbit due to paralysis of Muller's muscle (in animals). </a:t>
            </a:r>
            <a:endParaRPr lang="ar-JO" dirty="0"/>
          </a:p>
          <a:p>
            <a:endParaRPr lang="ar-JO" dirty="0"/>
          </a:p>
        </p:txBody>
      </p:sp>
    </p:spTree>
    <p:extLst>
      <p:ext uri="{BB962C8B-B14F-4D97-AF65-F5344CB8AC3E}">
        <p14:creationId xmlns:p14="http://schemas.microsoft.com/office/powerpoint/2010/main" val="36114313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9A44365-BE6C-4F72-A496-037179199027}"/>
              </a:ext>
            </a:extLst>
          </p:cNvPr>
          <p:cNvSpPr>
            <a:spLocks noGrp="1"/>
          </p:cNvSpPr>
          <p:nvPr>
            <p:ph type="title"/>
          </p:nvPr>
        </p:nvSpPr>
        <p:spPr/>
        <p:txBody>
          <a:bodyPr/>
          <a:lstStyle/>
          <a:p>
            <a:r>
              <a:rPr lang="en-US" sz="4400" b="1" dirty="0">
                <a:latin typeface="Franklin Gothic Book (النص الأساسي)"/>
              </a:rPr>
              <a:t>Diagnosis</a:t>
            </a:r>
            <a:endParaRPr lang="ar-JO" dirty="0"/>
          </a:p>
        </p:txBody>
      </p:sp>
      <p:sp>
        <p:nvSpPr>
          <p:cNvPr id="3" name="عنصر نائب للمحتوى 2">
            <a:extLst>
              <a:ext uri="{FF2B5EF4-FFF2-40B4-BE49-F238E27FC236}">
                <a16:creationId xmlns:a16="http://schemas.microsoft.com/office/drawing/2014/main" id="{F516FFC9-3A62-4C0A-9134-FC2EB621EC7A}"/>
              </a:ext>
            </a:extLst>
          </p:cNvPr>
          <p:cNvSpPr>
            <a:spLocks noGrp="1"/>
          </p:cNvSpPr>
          <p:nvPr>
            <p:ph idx="1"/>
          </p:nvPr>
        </p:nvSpPr>
        <p:spPr>
          <a:xfrm>
            <a:off x="1371600" y="2286000"/>
            <a:ext cx="9601200" cy="3886200"/>
          </a:xfrm>
        </p:spPr>
        <p:txBody>
          <a:bodyPr>
            <a:normAutofit/>
          </a:bodyPr>
          <a:lstStyle/>
          <a:p>
            <a:pPr algn="l" rtl="0"/>
            <a:r>
              <a:rPr lang="en-US" sz="1900" b="1" dirty="0">
                <a:latin typeface="Franklin Gothic Book (النص الأساسي)"/>
              </a:rPr>
              <a:t>Diagnosis</a:t>
            </a:r>
            <a:r>
              <a:rPr lang="en-US" sz="1900" dirty="0">
                <a:latin typeface="Franklin Gothic Book (النص الأساسي)"/>
              </a:rPr>
              <a:t> :  by physical examination &amp; history </a:t>
            </a:r>
          </a:p>
          <a:p>
            <a:pPr algn="l" rtl="0">
              <a:buFont typeface="Arial" panose="020B0604020202020204" pitchFamily="34" charset="0"/>
              <a:buChar char="•"/>
            </a:pPr>
            <a:r>
              <a:rPr lang="en-US" sz="1900" dirty="0"/>
              <a:t>Cocaine is highly effective in confirming the diagnosis of Horner syndrome </a:t>
            </a:r>
          </a:p>
          <a:p>
            <a:pPr algn="l" rtl="0">
              <a:buFont typeface="Arial" panose="020B0604020202020204" pitchFamily="34" charset="0"/>
              <a:buChar char="•"/>
            </a:pPr>
            <a:r>
              <a:rPr lang="en-US" sz="1900" dirty="0"/>
              <a:t>cocaine blocks the reuptake of the norepinephrine that is released from sympathetic nerve endings. This allows norepinephrine to accumulate at the receptors of the effector cells, thus producing dilation of a normal pupil</a:t>
            </a:r>
            <a:endParaRPr lang="en-US" sz="1900" dirty="0">
              <a:latin typeface="Franklin Gothic Book (النص الأساسي)"/>
            </a:endParaRPr>
          </a:p>
          <a:p>
            <a:pPr algn="l" rtl="0"/>
            <a:r>
              <a:rPr lang="en-US" sz="1900" b="0" i="0" dirty="0">
                <a:solidFill>
                  <a:schemeClr val="tx1">
                    <a:lumMod val="95000"/>
                    <a:lumOff val="5000"/>
                  </a:schemeClr>
                </a:solidFill>
                <a:effectLst/>
                <a:latin typeface="Franklin Gothic Book (النص الأساسي)"/>
              </a:rPr>
              <a:t>Tests may show a growth, damage, or injury that could cause Horner syndrome : </a:t>
            </a:r>
            <a:r>
              <a:rPr lang="ar-JO" sz="1900" b="1" i="0" dirty="0">
                <a:solidFill>
                  <a:schemeClr val="tx1">
                    <a:lumMod val="95000"/>
                    <a:lumOff val="5000"/>
                  </a:schemeClr>
                </a:solidFill>
                <a:effectLst/>
                <a:latin typeface="Franklin Gothic Book (النص الأساسي)"/>
              </a:rPr>
              <a:t> </a:t>
            </a:r>
            <a:endParaRPr lang="en-US" sz="1900" dirty="0">
              <a:solidFill>
                <a:schemeClr val="tx1">
                  <a:lumMod val="95000"/>
                  <a:lumOff val="5000"/>
                </a:schemeClr>
              </a:solidFill>
              <a:latin typeface="Franklin Gothic Book (النص الأساسي)"/>
            </a:endParaRPr>
          </a:p>
          <a:p>
            <a:pPr algn="l" rtl="0">
              <a:buFont typeface="Arial" panose="020B0604020202020204" pitchFamily="34" charset="0"/>
              <a:buChar char="•"/>
            </a:pPr>
            <a:r>
              <a:rPr lang="en-US" sz="1900" b="1" i="0" dirty="0">
                <a:solidFill>
                  <a:schemeClr val="tx1">
                    <a:lumMod val="95000"/>
                    <a:lumOff val="5000"/>
                  </a:schemeClr>
                </a:solidFill>
                <a:effectLst/>
                <a:latin typeface="Franklin Gothic Book (النص الأساسي)"/>
              </a:rPr>
              <a:t>X-rays</a:t>
            </a:r>
          </a:p>
          <a:p>
            <a:pPr algn="l" rtl="0">
              <a:buFont typeface="Arial" panose="020B0604020202020204" pitchFamily="34" charset="0"/>
              <a:buChar char="•"/>
            </a:pPr>
            <a:r>
              <a:rPr lang="en-US" sz="1900" b="1" dirty="0">
                <a:solidFill>
                  <a:schemeClr val="tx1">
                    <a:lumMod val="95000"/>
                    <a:lumOff val="5000"/>
                  </a:schemeClr>
                </a:solidFill>
                <a:latin typeface="Franklin Gothic Book (النص الأساسي)"/>
              </a:rPr>
              <a:t>CT</a:t>
            </a:r>
          </a:p>
          <a:p>
            <a:pPr algn="l" rtl="0">
              <a:buFont typeface="Arial" panose="020B0604020202020204" pitchFamily="34" charset="0"/>
              <a:buChar char="•"/>
            </a:pPr>
            <a:r>
              <a:rPr lang="en-US" sz="1900" b="1" i="0" dirty="0">
                <a:solidFill>
                  <a:schemeClr val="tx1">
                    <a:lumMod val="95000"/>
                    <a:lumOff val="5000"/>
                  </a:schemeClr>
                </a:solidFill>
                <a:effectLst/>
                <a:latin typeface="Franklin Gothic Book (النص الأساسي)"/>
              </a:rPr>
              <a:t>MRI</a:t>
            </a:r>
          </a:p>
          <a:p>
            <a:pPr algn="l" rtl="0">
              <a:buFont typeface="Arial" panose="020B0604020202020204" pitchFamily="34" charset="0"/>
              <a:buChar char="•"/>
            </a:pPr>
            <a:r>
              <a:rPr lang="en-US" sz="1900" b="1" i="0" dirty="0">
                <a:solidFill>
                  <a:schemeClr val="tx1">
                    <a:lumMod val="95000"/>
                    <a:lumOff val="5000"/>
                  </a:schemeClr>
                </a:solidFill>
                <a:effectLst/>
                <a:latin typeface="Franklin Gothic Book (النص الأساسي)"/>
              </a:rPr>
              <a:t>Carotid ultrasound</a:t>
            </a:r>
            <a:endParaRPr lang="en-US" sz="1900" b="0" i="0" dirty="0">
              <a:solidFill>
                <a:schemeClr val="tx1">
                  <a:lumMod val="95000"/>
                  <a:lumOff val="5000"/>
                </a:schemeClr>
              </a:solidFill>
              <a:effectLst/>
              <a:latin typeface="Franklin Gothic Book (النص الأساسي)"/>
            </a:endParaRPr>
          </a:p>
        </p:txBody>
      </p:sp>
    </p:spTree>
    <p:extLst>
      <p:ext uri="{BB962C8B-B14F-4D97-AF65-F5344CB8AC3E}">
        <p14:creationId xmlns:p14="http://schemas.microsoft.com/office/powerpoint/2010/main" val="221116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E7DF548-0AE3-454F-8BC6-C31410B3E0D9}"/>
              </a:ext>
            </a:extLst>
          </p:cNvPr>
          <p:cNvSpPr>
            <a:spLocks noGrp="1"/>
          </p:cNvSpPr>
          <p:nvPr>
            <p:ph type="title"/>
          </p:nvPr>
        </p:nvSpPr>
        <p:spPr/>
        <p:txBody>
          <a:bodyPr/>
          <a:lstStyle/>
          <a:p>
            <a:r>
              <a:rPr lang="en-US" dirty="0"/>
              <a:t>Treatment</a:t>
            </a:r>
            <a:endParaRPr lang="ar-JO" dirty="0"/>
          </a:p>
        </p:txBody>
      </p:sp>
      <p:sp>
        <p:nvSpPr>
          <p:cNvPr id="3" name="عنصر نائب للمحتوى 2">
            <a:extLst>
              <a:ext uri="{FF2B5EF4-FFF2-40B4-BE49-F238E27FC236}">
                <a16:creationId xmlns:a16="http://schemas.microsoft.com/office/drawing/2014/main" id="{39AC560C-08DE-47CD-9D28-29810274DDF0}"/>
              </a:ext>
            </a:extLst>
          </p:cNvPr>
          <p:cNvSpPr>
            <a:spLocks noGrp="1"/>
          </p:cNvSpPr>
          <p:nvPr>
            <p:ph idx="1"/>
          </p:nvPr>
        </p:nvSpPr>
        <p:spPr/>
        <p:txBody>
          <a:bodyPr>
            <a:normAutofit/>
          </a:bodyPr>
          <a:lstStyle/>
          <a:p>
            <a:pPr algn="l" rtl="0"/>
            <a:r>
              <a:rPr lang="en-US" sz="1900" b="1" dirty="0">
                <a:latin typeface="Franklin Gothic Book (النص الأساسي)"/>
              </a:rPr>
              <a:t>Treatment</a:t>
            </a:r>
            <a:r>
              <a:rPr lang="en-US" sz="1900" dirty="0">
                <a:latin typeface="Franklin Gothic Book (النص الأساسي)"/>
              </a:rPr>
              <a:t> :</a:t>
            </a:r>
          </a:p>
          <a:p>
            <a:pPr algn="l" rtl="0">
              <a:buFont typeface="Arial" panose="020B0604020202020204" pitchFamily="34" charset="0"/>
              <a:buChar char="•"/>
            </a:pPr>
            <a:r>
              <a:rPr lang="en-US" sz="1900" b="0" i="0" dirty="0">
                <a:solidFill>
                  <a:schemeClr val="tx1">
                    <a:lumMod val="95000"/>
                    <a:lumOff val="5000"/>
                  </a:schemeClr>
                </a:solidFill>
                <a:effectLst/>
                <a:latin typeface="Franklin Gothic Book (النص الأساسي)"/>
              </a:rPr>
              <a:t>There aren’t any treatments specifically for Horner syndrome. The best way to ease your symptoms is to treat the health problem that caused them.</a:t>
            </a:r>
          </a:p>
          <a:p>
            <a:pPr algn="l" rtl="0">
              <a:buFont typeface="Arial" panose="020B0604020202020204" pitchFamily="34" charset="0"/>
              <a:buChar char="•"/>
            </a:pPr>
            <a:r>
              <a:rPr lang="en-US" sz="1900" b="0" i="0" dirty="0">
                <a:solidFill>
                  <a:schemeClr val="tx1">
                    <a:lumMod val="95000"/>
                    <a:lumOff val="5000"/>
                  </a:schemeClr>
                </a:solidFill>
                <a:effectLst/>
                <a:latin typeface="Franklin Gothic Book (النص الأساسي)"/>
              </a:rPr>
              <a:t>If you have a tumor or lesion, your doctor might remove it through surgery. </a:t>
            </a:r>
          </a:p>
          <a:p>
            <a:pPr algn="l" rtl="0"/>
            <a:endParaRPr lang="ar-JO" sz="1900" dirty="0">
              <a:latin typeface="Franklin Gothic Book (النص الأساسي)"/>
            </a:endParaRPr>
          </a:p>
        </p:txBody>
      </p:sp>
    </p:spTree>
    <p:extLst>
      <p:ext uri="{BB962C8B-B14F-4D97-AF65-F5344CB8AC3E}">
        <p14:creationId xmlns:p14="http://schemas.microsoft.com/office/powerpoint/2010/main" val="28114883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a:extLst>
              <a:ext uri="{FF2B5EF4-FFF2-40B4-BE49-F238E27FC236}">
                <a16:creationId xmlns:a16="http://schemas.microsoft.com/office/drawing/2014/main" id="{8D92BF52-C64C-4074-8B4B-7671B609B1C0}"/>
              </a:ext>
            </a:extLst>
          </p:cNvPr>
          <p:cNvSpPr/>
          <p:nvPr/>
        </p:nvSpPr>
        <p:spPr>
          <a:xfrm>
            <a:off x="4214074" y="2967335"/>
            <a:ext cx="3763851" cy="92333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5400" b="1" cap="none" spc="0" dirty="0">
                <a:ln/>
                <a:solidFill>
                  <a:schemeClr val="accent3"/>
                </a:solidFill>
                <a:effectLst/>
              </a:rPr>
              <a:t>THANK YOU </a:t>
            </a:r>
            <a:endParaRPr lang="ar-JO" sz="5400" b="1" cap="none" spc="0" dirty="0">
              <a:ln/>
              <a:solidFill>
                <a:schemeClr val="accent3"/>
              </a:solidFill>
              <a:effectLst/>
            </a:endParaRPr>
          </a:p>
        </p:txBody>
      </p:sp>
    </p:spTree>
    <p:extLst>
      <p:ext uri="{BB962C8B-B14F-4D97-AF65-F5344CB8AC3E}">
        <p14:creationId xmlns:p14="http://schemas.microsoft.com/office/powerpoint/2010/main" val="1300391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91C81D2-3B94-40BD-B088-B17B10495A33}"/>
              </a:ext>
            </a:extLst>
          </p:cNvPr>
          <p:cNvSpPr>
            <a:spLocks noGrp="1"/>
          </p:cNvSpPr>
          <p:nvPr>
            <p:ph type="title"/>
          </p:nvPr>
        </p:nvSpPr>
        <p:spPr>
          <a:xfrm>
            <a:off x="1023562" y="685800"/>
            <a:ext cx="10493524" cy="1485900"/>
          </a:xfrm>
        </p:spPr>
        <p:txBody>
          <a:bodyPr>
            <a:normAutofit/>
          </a:bodyPr>
          <a:lstStyle/>
          <a:p>
            <a:r>
              <a:rPr lang="en-US" sz="4400" b="1" kern="1200" dirty="0">
                <a:solidFill>
                  <a:schemeClr val="tx1"/>
                </a:solidFill>
                <a:effectLst/>
                <a:latin typeface="+mn-lt"/>
                <a:ea typeface="+mn-ea"/>
                <a:cs typeface="+mn-cs"/>
              </a:rPr>
              <a:t>Sympathetic pathway</a:t>
            </a:r>
            <a:endParaRPr lang="ar-JO" b="1" dirty="0"/>
          </a:p>
        </p:txBody>
      </p:sp>
      <p:sp>
        <p:nvSpPr>
          <p:cNvPr id="9" name="Rectangle 8">
            <a:extLst>
              <a:ext uri="{FF2B5EF4-FFF2-40B4-BE49-F238E27FC236}">
                <a16:creationId xmlns:a16="http://schemas.microsoft.com/office/drawing/2014/main" id="{B9F89C22-0475-4427-B7C8-0269AD40E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عنصر نائب للمحتوى 2">
            <a:extLst>
              <a:ext uri="{FF2B5EF4-FFF2-40B4-BE49-F238E27FC236}">
                <a16:creationId xmlns:a16="http://schemas.microsoft.com/office/drawing/2014/main" id="{8E070F70-A70B-43CF-9777-FACC42CC0B7B}"/>
              </a:ext>
            </a:extLst>
          </p:cNvPr>
          <p:cNvSpPr>
            <a:spLocks noGrp="1"/>
          </p:cNvSpPr>
          <p:nvPr>
            <p:ph idx="1"/>
          </p:nvPr>
        </p:nvSpPr>
        <p:spPr>
          <a:xfrm>
            <a:off x="1023562" y="2286000"/>
            <a:ext cx="5421626" cy="3581400"/>
          </a:xfrm>
        </p:spPr>
        <p:txBody>
          <a:bodyPr>
            <a:normAutofit/>
          </a:bodyPr>
          <a:lstStyle/>
          <a:p>
            <a:pPr algn="l" rtl="0"/>
            <a:r>
              <a:rPr lang="en-GB" sz="1800" dirty="0"/>
              <a:t>The sympathetic system is the part of the autonomic nervous system concerned with the </a:t>
            </a:r>
            <a:r>
              <a:rPr lang="en-GB" sz="1800" b="1" u="sng" dirty="0"/>
              <a:t>innervation of involuntary structures</a:t>
            </a:r>
            <a:r>
              <a:rPr lang="en-GB" sz="1800" dirty="0"/>
              <a:t>, such as the </a:t>
            </a:r>
            <a:r>
              <a:rPr lang="en-GB" sz="1800" b="1" dirty="0"/>
              <a:t>heart</a:t>
            </a:r>
            <a:r>
              <a:rPr lang="en-GB" sz="1800" dirty="0"/>
              <a:t>, </a:t>
            </a:r>
            <a:r>
              <a:rPr lang="en-GB" sz="1800" b="1" dirty="0"/>
              <a:t>smooth muscle, </a:t>
            </a:r>
            <a:r>
              <a:rPr lang="en-GB" sz="1800" dirty="0"/>
              <a:t>and </a:t>
            </a:r>
            <a:r>
              <a:rPr lang="en-GB" sz="1800" b="1" dirty="0"/>
              <a:t>glands</a:t>
            </a:r>
            <a:r>
              <a:rPr lang="en-GB" sz="1800" dirty="0"/>
              <a:t> within the body.</a:t>
            </a:r>
          </a:p>
          <a:p>
            <a:pPr algn="l" rtl="0"/>
            <a:r>
              <a:rPr lang="en-US" sz="1800" dirty="0"/>
              <a:t>The sympathetic system arises from the </a:t>
            </a:r>
            <a:r>
              <a:rPr lang="en-GB" sz="1800" b="1" dirty="0"/>
              <a:t>lateral horn columns</a:t>
            </a:r>
            <a:r>
              <a:rPr lang="en-US" sz="1800" dirty="0"/>
              <a:t> of all the thoracic and the upper 2 lumbar segments of the spinal cord.(Thoraco-Lumbar)</a:t>
            </a:r>
          </a:p>
          <a:p>
            <a:pPr algn="l" rtl="0"/>
            <a:r>
              <a:rPr lang="en-GB" sz="1800" dirty="0"/>
              <a:t>The myelinated axons of these cells leave the cord in </a:t>
            </a:r>
            <a:r>
              <a:rPr lang="en-GB" sz="1800" b="1" dirty="0">
                <a:solidFill>
                  <a:schemeClr val="tx1"/>
                </a:solidFill>
              </a:rPr>
              <a:t>the anterior nerve roots</a:t>
            </a:r>
            <a:r>
              <a:rPr lang="en-US" sz="1800" b="1" dirty="0">
                <a:solidFill>
                  <a:schemeClr val="tx1"/>
                </a:solidFill>
              </a:rPr>
              <a:t> </a:t>
            </a:r>
            <a:r>
              <a:rPr lang="en-GB" sz="1800" dirty="0"/>
              <a:t>to the </a:t>
            </a:r>
            <a:r>
              <a:rPr lang="en-GB" sz="1800" dirty="0">
                <a:solidFill>
                  <a:schemeClr val="tx1"/>
                </a:solidFill>
              </a:rPr>
              <a:t>paravertebral ganglia of the sympathetic trunk ( chain ).  </a:t>
            </a:r>
            <a:endParaRPr lang="ar-JO" sz="1800" dirty="0">
              <a:solidFill>
                <a:schemeClr val="tx1"/>
              </a:solidFill>
            </a:endParaRPr>
          </a:p>
        </p:txBody>
      </p:sp>
      <p:pic>
        <p:nvPicPr>
          <p:cNvPr id="4" name="Picture 2" descr="نتيجة بحث الصور عن ‪Sympathetic Part of the Autonomic System‬‏">
            <a:extLst>
              <a:ext uri="{FF2B5EF4-FFF2-40B4-BE49-F238E27FC236}">
                <a16:creationId xmlns:a16="http://schemas.microsoft.com/office/drawing/2014/main" id="{C07A8A85-91A2-4363-8FC2-D7371B024B04}"/>
              </a:ext>
            </a:extLst>
          </p:cNvPr>
          <p:cNvPicPr>
            <a:picLocks noChangeAspect="1" noChangeArrowheads="1"/>
          </p:cNvPicPr>
          <p:nvPr/>
        </p:nvPicPr>
        <p:blipFill>
          <a:blip r:embed="rId3" cstate="print"/>
          <a:stretch>
            <a:fillRect/>
          </a:stretch>
        </p:blipFill>
        <p:spPr bwMode="auto">
          <a:xfrm>
            <a:off x="7118418" y="1887499"/>
            <a:ext cx="4050020" cy="4378401"/>
          </a:xfrm>
          <a:prstGeom prst="rect">
            <a:avLst/>
          </a:prstGeom>
          <a:solidFill>
            <a:srgbClr val="FFFFFF">
              <a:shade val="85000"/>
            </a:srgbClr>
          </a:solidFill>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330642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9A204626-2220-4678-A939-FD94EA7B53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عنوان 1">
            <a:extLst>
              <a:ext uri="{FF2B5EF4-FFF2-40B4-BE49-F238E27FC236}">
                <a16:creationId xmlns:a16="http://schemas.microsoft.com/office/drawing/2014/main" id="{BF0F2952-DA97-4124-B334-87374E2E7215}"/>
              </a:ext>
            </a:extLst>
          </p:cNvPr>
          <p:cNvSpPr>
            <a:spLocks noGrp="1"/>
          </p:cNvSpPr>
          <p:nvPr>
            <p:ph type="title"/>
          </p:nvPr>
        </p:nvSpPr>
        <p:spPr>
          <a:xfrm>
            <a:off x="784743" y="685800"/>
            <a:ext cx="5958837" cy="1485900"/>
          </a:xfrm>
        </p:spPr>
        <p:txBody>
          <a:bodyPr>
            <a:normAutofit/>
          </a:bodyPr>
          <a:lstStyle/>
          <a:p>
            <a:r>
              <a:rPr lang="en-US" b="1" kern="1200" dirty="0">
                <a:effectLst/>
                <a:latin typeface="+mn-lt"/>
                <a:ea typeface="+mn-ea"/>
                <a:cs typeface="+mn-cs"/>
              </a:rPr>
              <a:t>Sympathetic pathway</a:t>
            </a:r>
            <a:endParaRPr lang="ar-JO" b="1" dirty="0"/>
          </a:p>
        </p:txBody>
      </p:sp>
      <p:sp>
        <p:nvSpPr>
          <p:cNvPr id="3" name="عنصر نائب للمحتوى 2">
            <a:extLst>
              <a:ext uri="{FF2B5EF4-FFF2-40B4-BE49-F238E27FC236}">
                <a16:creationId xmlns:a16="http://schemas.microsoft.com/office/drawing/2014/main" id="{915CBC22-633F-453B-BC97-506A0DCF71D7}"/>
              </a:ext>
            </a:extLst>
          </p:cNvPr>
          <p:cNvSpPr>
            <a:spLocks noGrp="1"/>
          </p:cNvSpPr>
          <p:nvPr>
            <p:ph idx="1"/>
          </p:nvPr>
        </p:nvSpPr>
        <p:spPr>
          <a:xfrm>
            <a:off x="784743" y="2286000"/>
            <a:ext cx="5958837" cy="3581400"/>
          </a:xfrm>
        </p:spPr>
        <p:txBody>
          <a:bodyPr>
            <a:normAutofit/>
          </a:bodyPr>
          <a:lstStyle/>
          <a:p>
            <a:pPr algn="l" rtl="0"/>
            <a:r>
              <a:rPr lang="en-GB" sz="1900" b="1" dirty="0"/>
              <a:t>Once these </a:t>
            </a:r>
            <a:r>
              <a:rPr lang="en-GB" sz="1900" b="1" dirty="0" err="1"/>
              <a:t>fibers</a:t>
            </a:r>
            <a:r>
              <a:rPr lang="en-GB" sz="1900" b="1" dirty="0"/>
              <a:t> </a:t>
            </a:r>
            <a:r>
              <a:rPr lang="en-GB" sz="1900" b="1" u="sng" dirty="0">
                <a:latin typeface="Candara" pitchFamily="34" charset="0"/>
              </a:rPr>
              <a:t>(preganglionic) </a:t>
            </a:r>
            <a:r>
              <a:rPr lang="en-GB" sz="1900" dirty="0"/>
              <a:t>reach the ganglia in </a:t>
            </a:r>
            <a:r>
              <a:rPr lang="en-GB" sz="1900" b="1" dirty="0"/>
              <a:t>the sympathetic trunk</a:t>
            </a:r>
            <a:r>
              <a:rPr lang="en-US" sz="1900" dirty="0"/>
              <a:t>s take one of three courses : </a:t>
            </a:r>
          </a:p>
          <a:p>
            <a:pPr marL="457200" indent="-457200" algn="l" rtl="0">
              <a:buFont typeface="+mj-lt"/>
              <a:buAutoNum type="arabicPeriod"/>
            </a:pPr>
            <a:r>
              <a:rPr lang="en-GB" sz="1900" dirty="0"/>
              <a:t>They </a:t>
            </a:r>
            <a:r>
              <a:rPr lang="en-GB" sz="1900" b="1" dirty="0">
                <a:solidFill>
                  <a:schemeClr val="tx1">
                    <a:lumMod val="95000"/>
                    <a:lumOff val="5000"/>
                  </a:schemeClr>
                </a:solidFill>
              </a:rPr>
              <a:t>synapse</a:t>
            </a:r>
            <a:r>
              <a:rPr lang="en-GB" sz="1900" dirty="0"/>
              <a:t> with an excitor neuron in the ganglion</a:t>
            </a:r>
          </a:p>
          <a:p>
            <a:pPr marL="457200" indent="-457200" algn="l" rtl="0">
              <a:buFont typeface="+mj-lt"/>
              <a:buAutoNum type="arabicPeriod"/>
            </a:pPr>
            <a:r>
              <a:rPr lang="en-GB" sz="1900" dirty="0"/>
              <a:t>They </a:t>
            </a:r>
            <a:r>
              <a:rPr lang="en-GB" sz="1900" b="1" dirty="0"/>
              <a:t>travel </a:t>
            </a:r>
            <a:r>
              <a:rPr lang="en-US" sz="1900" b="1" dirty="0"/>
              <a:t>up or down</a:t>
            </a:r>
            <a:r>
              <a:rPr lang="en-GB" sz="1900" b="1" dirty="0"/>
              <a:t> </a:t>
            </a:r>
            <a:r>
              <a:rPr lang="en-GB" sz="1900" dirty="0"/>
              <a:t>in the sympathetic trunk to synapse in ganglia</a:t>
            </a:r>
          </a:p>
          <a:p>
            <a:pPr marL="457200" indent="-457200" algn="l" rtl="0">
              <a:buFont typeface="+mj-lt"/>
              <a:buAutoNum type="arabicPeriod"/>
            </a:pPr>
            <a:r>
              <a:rPr lang="en-GB" sz="1900" dirty="0"/>
              <a:t>Pass through the ganglia </a:t>
            </a:r>
            <a:r>
              <a:rPr lang="en-GB" sz="1900" b="1" dirty="0">
                <a:solidFill>
                  <a:schemeClr val="tx1">
                    <a:lumMod val="95000"/>
                    <a:lumOff val="5000"/>
                  </a:schemeClr>
                </a:solidFill>
              </a:rPr>
              <a:t>without synapsing</a:t>
            </a:r>
            <a:r>
              <a:rPr lang="en-US" sz="1900" b="1" dirty="0">
                <a:solidFill>
                  <a:schemeClr val="tx1">
                    <a:lumMod val="95000"/>
                    <a:lumOff val="5000"/>
                  </a:schemeClr>
                </a:solidFill>
              </a:rPr>
              <a:t>.</a:t>
            </a:r>
          </a:p>
          <a:p>
            <a:pPr algn="l" rtl="0"/>
            <a:r>
              <a:rPr lang="en-GB" sz="1900" dirty="0"/>
              <a:t>The neurotransmitter in synapse is </a:t>
            </a:r>
            <a:r>
              <a:rPr lang="en-GB" sz="1900" b="1" dirty="0"/>
              <a:t>acetylcholine (</a:t>
            </a:r>
            <a:r>
              <a:rPr lang="en-GB" sz="1900" b="1" dirty="0" err="1"/>
              <a:t>ACh</a:t>
            </a:r>
            <a:r>
              <a:rPr lang="en-GB" sz="1900" b="1" dirty="0"/>
              <a:t>).</a:t>
            </a:r>
            <a:r>
              <a:rPr lang="en-US" sz="1900" b="1" dirty="0"/>
              <a:t> </a:t>
            </a:r>
          </a:p>
        </p:txBody>
      </p:sp>
      <p:sp>
        <p:nvSpPr>
          <p:cNvPr id="25" name="Rectangle 24">
            <a:extLst>
              <a:ext uri="{FF2B5EF4-FFF2-40B4-BE49-F238E27FC236}">
                <a16:creationId xmlns:a16="http://schemas.microsoft.com/office/drawing/2014/main" id="{EB97D8A6-1C5A-42B6-AE78-F3D0F9BDF0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661" y="0"/>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6" name="صورة 15">
            <a:extLst>
              <a:ext uri="{FF2B5EF4-FFF2-40B4-BE49-F238E27FC236}">
                <a16:creationId xmlns:a16="http://schemas.microsoft.com/office/drawing/2014/main" id="{ED854926-6A66-456D-95F4-A2C0E2373938}"/>
              </a:ext>
            </a:extLst>
          </p:cNvPr>
          <p:cNvPicPr>
            <a:picLocks noChangeAspect="1"/>
          </p:cNvPicPr>
          <p:nvPr/>
        </p:nvPicPr>
        <p:blipFill>
          <a:blip r:embed="rId3"/>
          <a:stretch>
            <a:fillRect/>
          </a:stretch>
        </p:blipFill>
        <p:spPr>
          <a:xfrm>
            <a:off x="8252340" y="1153052"/>
            <a:ext cx="3299579" cy="4551143"/>
          </a:xfrm>
          <a:prstGeom prst="rect">
            <a:avLst/>
          </a:prstGeom>
        </p:spPr>
      </p:pic>
    </p:spTree>
    <p:extLst>
      <p:ext uri="{BB962C8B-B14F-4D97-AF65-F5344CB8AC3E}">
        <p14:creationId xmlns:p14="http://schemas.microsoft.com/office/powerpoint/2010/main" val="3715102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6BB22DB-1A8B-40FB-BB1C-B0D4C7D55C21}"/>
              </a:ext>
            </a:extLst>
          </p:cNvPr>
          <p:cNvSpPr>
            <a:spLocks noGrp="1"/>
          </p:cNvSpPr>
          <p:nvPr>
            <p:ph type="title"/>
          </p:nvPr>
        </p:nvSpPr>
        <p:spPr/>
        <p:txBody>
          <a:bodyPr>
            <a:normAutofit/>
          </a:bodyPr>
          <a:lstStyle/>
          <a:p>
            <a:r>
              <a:rPr lang="en-US" b="1" i="0" dirty="0">
                <a:solidFill>
                  <a:schemeClr val="tx1">
                    <a:lumMod val="85000"/>
                    <a:lumOff val="15000"/>
                  </a:schemeClr>
                </a:solidFill>
                <a:effectLst/>
                <a:latin typeface="Franklin Gothic Book (العناوين)"/>
              </a:rPr>
              <a:t>Cervical division</a:t>
            </a:r>
            <a:endParaRPr lang="ar-JO" dirty="0">
              <a:solidFill>
                <a:schemeClr val="tx1">
                  <a:lumMod val="85000"/>
                  <a:lumOff val="15000"/>
                </a:schemeClr>
              </a:solidFill>
              <a:latin typeface="Franklin Gothic Book (العناوين)"/>
            </a:endParaRPr>
          </a:p>
        </p:txBody>
      </p:sp>
      <p:sp>
        <p:nvSpPr>
          <p:cNvPr id="3" name="عنصر نائب للمحتوى 2">
            <a:extLst>
              <a:ext uri="{FF2B5EF4-FFF2-40B4-BE49-F238E27FC236}">
                <a16:creationId xmlns:a16="http://schemas.microsoft.com/office/drawing/2014/main" id="{63367C07-1CFF-4CFB-8C7E-A38FC87D0E19}"/>
              </a:ext>
            </a:extLst>
          </p:cNvPr>
          <p:cNvSpPr>
            <a:spLocks noGrp="1"/>
          </p:cNvSpPr>
          <p:nvPr>
            <p:ph idx="1"/>
          </p:nvPr>
        </p:nvSpPr>
        <p:spPr>
          <a:xfrm>
            <a:off x="1371599" y="1793289"/>
            <a:ext cx="9903041" cy="4856085"/>
          </a:xfrm>
        </p:spPr>
        <p:txBody>
          <a:bodyPr>
            <a:normAutofit fontScale="92500" lnSpcReduction="10000"/>
          </a:bodyPr>
          <a:lstStyle/>
          <a:p>
            <a:pPr algn="l" rtl="0"/>
            <a:r>
              <a:rPr lang="en-US" b="1" i="0" dirty="0">
                <a:solidFill>
                  <a:srgbClr val="0070C0"/>
                </a:solidFill>
                <a:effectLst/>
                <a:latin typeface="Franklin Gothic Book (النص الأساسي)"/>
              </a:rPr>
              <a:t>There are 4 sympathetic distributions: </a:t>
            </a:r>
            <a:endParaRPr lang="en-US" b="1" dirty="0">
              <a:solidFill>
                <a:srgbClr val="0070C0"/>
              </a:solidFill>
              <a:latin typeface="Franklin Gothic Book (النص الأساسي)"/>
            </a:endParaRPr>
          </a:p>
          <a:p>
            <a:pPr algn="l" rtl="0"/>
            <a:r>
              <a:rPr lang="en-US" b="1" i="0" dirty="0">
                <a:solidFill>
                  <a:srgbClr val="0070C0"/>
                </a:solidFill>
                <a:effectLst/>
                <a:latin typeface="Franklin Gothic Book (النص الأساسي)"/>
              </a:rPr>
              <a:t>Cervical division</a:t>
            </a:r>
            <a:r>
              <a:rPr lang="en-US" i="0" dirty="0">
                <a:solidFill>
                  <a:srgbClr val="0070C0"/>
                </a:solidFill>
                <a:effectLst/>
                <a:latin typeface="Franklin Gothic Book (النص الأساسي)"/>
              </a:rPr>
              <a:t>: </a:t>
            </a:r>
            <a:r>
              <a:rPr lang="en-US" i="0" dirty="0">
                <a:solidFill>
                  <a:schemeClr val="tx1">
                    <a:lumMod val="95000"/>
                    <a:lumOff val="5000"/>
                  </a:schemeClr>
                </a:solidFill>
                <a:effectLst/>
                <a:latin typeface="Franklin Gothic Book (النص الأساسي)"/>
              </a:rPr>
              <a:t>(which supplies structures in the head and neck)</a:t>
            </a:r>
          </a:p>
          <a:p>
            <a:pPr algn="l" rtl="0"/>
            <a:r>
              <a:rPr lang="en-US" i="0" dirty="0">
                <a:solidFill>
                  <a:schemeClr val="tx1">
                    <a:lumMod val="95000"/>
                    <a:lumOff val="5000"/>
                  </a:schemeClr>
                </a:solidFill>
                <a:effectLst/>
                <a:latin typeface="Franklin Gothic Book (النص الأساسي)"/>
              </a:rPr>
              <a:t> </a:t>
            </a:r>
            <a:r>
              <a:rPr lang="en-US" b="1" i="0" dirty="0">
                <a:solidFill>
                  <a:schemeClr val="tx1">
                    <a:lumMod val="95000"/>
                    <a:lumOff val="5000"/>
                  </a:schemeClr>
                </a:solidFill>
                <a:effectLst/>
                <a:latin typeface="Franklin Gothic Book (النص الأساسي)"/>
              </a:rPr>
              <a:t>Preganglionic fibers </a:t>
            </a:r>
            <a:r>
              <a:rPr lang="en-US" i="0" dirty="0">
                <a:solidFill>
                  <a:schemeClr val="tx1">
                    <a:lumMod val="95000"/>
                    <a:lumOff val="5000"/>
                  </a:schemeClr>
                </a:solidFill>
                <a:effectLst/>
                <a:latin typeface="Franklin Gothic Book (النص الأساسي)"/>
              </a:rPr>
              <a:t>arise from the upper 2 thoracic segments and synapse in the superior cervical sympathetic ganglion.  </a:t>
            </a:r>
          </a:p>
          <a:p>
            <a:pPr algn="l" rtl="0"/>
            <a:r>
              <a:rPr lang="en-US" b="1" i="0" dirty="0">
                <a:solidFill>
                  <a:schemeClr val="tx1">
                    <a:lumMod val="95000"/>
                    <a:lumOff val="5000"/>
                  </a:schemeClr>
                </a:solidFill>
                <a:effectLst/>
                <a:latin typeface="Franklin Gothic Book (النص الأساسي)"/>
              </a:rPr>
              <a:t>Postganglionic </a:t>
            </a:r>
            <a:r>
              <a:rPr lang="en-US" i="0" dirty="0">
                <a:solidFill>
                  <a:schemeClr val="tx1">
                    <a:lumMod val="95000"/>
                    <a:lumOff val="5000"/>
                  </a:schemeClr>
                </a:solidFill>
                <a:effectLst/>
                <a:latin typeface="Franklin Gothic Book (النص الأساسي)"/>
              </a:rPr>
              <a:t>fibers follow the course of carotid arteries to: </a:t>
            </a:r>
          </a:p>
          <a:p>
            <a:pPr marL="457200" indent="-457200" algn="l" rtl="0">
              <a:buFont typeface="+mj-lt"/>
              <a:buAutoNum type="arabicPeriod"/>
            </a:pPr>
            <a:r>
              <a:rPr lang="en-US" i="0" dirty="0">
                <a:solidFill>
                  <a:schemeClr val="tx1">
                    <a:lumMod val="95000"/>
                    <a:lumOff val="5000"/>
                  </a:schemeClr>
                </a:solidFill>
                <a:effectLst/>
                <a:latin typeface="Franklin Gothic Book (النص الأساسي)"/>
              </a:rPr>
              <a:t>Eye: Motor to </a:t>
            </a:r>
            <a:r>
              <a:rPr lang="en-US" b="1" i="0" dirty="0">
                <a:solidFill>
                  <a:schemeClr val="tx1">
                    <a:lumMod val="95000"/>
                    <a:lumOff val="5000"/>
                  </a:schemeClr>
                </a:solidFill>
                <a:effectLst/>
                <a:latin typeface="Franklin Gothic Book (النص الأساسي)"/>
              </a:rPr>
              <a:t>dilator pupillae muscle</a:t>
            </a:r>
            <a:r>
              <a:rPr lang="en-US" i="0" dirty="0">
                <a:solidFill>
                  <a:schemeClr val="tx1">
                    <a:lumMod val="95000"/>
                    <a:lumOff val="5000"/>
                  </a:schemeClr>
                </a:solidFill>
                <a:effectLst/>
                <a:latin typeface="Franklin Gothic Book (النص الأساسي)"/>
              </a:rPr>
              <a:t>→ </a:t>
            </a:r>
            <a:r>
              <a:rPr lang="en-US" b="1" i="0" dirty="0">
                <a:solidFill>
                  <a:schemeClr val="tx1">
                    <a:lumMod val="95000"/>
                    <a:lumOff val="5000"/>
                  </a:schemeClr>
                </a:solidFill>
                <a:effectLst/>
                <a:latin typeface="Franklin Gothic Book (النص الأساسي)"/>
              </a:rPr>
              <a:t>mydriasis</a:t>
            </a:r>
            <a:r>
              <a:rPr lang="en-US" i="0" dirty="0">
                <a:solidFill>
                  <a:schemeClr val="tx1">
                    <a:lumMod val="95000"/>
                    <a:lumOff val="5000"/>
                  </a:schemeClr>
                </a:solidFill>
                <a:effectLst/>
                <a:latin typeface="Franklin Gothic Book (النص الأساسي)"/>
              </a:rPr>
              <a:t> (dilatation of the pupil) Motor to the </a:t>
            </a:r>
            <a:r>
              <a:rPr lang="en-US" b="1" i="0" dirty="0">
                <a:solidFill>
                  <a:schemeClr val="tx1">
                    <a:lumMod val="95000"/>
                    <a:lumOff val="5000"/>
                  </a:schemeClr>
                </a:solidFill>
                <a:effectLst/>
                <a:latin typeface="Franklin Gothic Book (النص الأساسي)"/>
              </a:rPr>
              <a:t>superior and inferior tarsal muscles </a:t>
            </a:r>
            <a:r>
              <a:rPr lang="en-US" i="0" dirty="0">
                <a:solidFill>
                  <a:schemeClr val="tx1">
                    <a:lumMod val="95000"/>
                    <a:lumOff val="5000"/>
                  </a:schemeClr>
                </a:solidFill>
                <a:effectLst/>
                <a:latin typeface="Franklin Gothic Book (النص الأساسي)"/>
              </a:rPr>
              <a:t>→ </a:t>
            </a:r>
            <a:r>
              <a:rPr lang="en-US" b="1" i="0" dirty="0">
                <a:solidFill>
                  <a:schemeClr val="tx1">
                    <a:lumMod val="95000"/>
                    <a:lumOff val="5000"/>
                  </a:schemeClr>
                </a:solidFill>
                <a:effectLst/>
                <a:latin typeface="Franklin Gothic Book (النص الأساسي)"/>
              </a:rPr>
              <a:t>widening</a:t>
            </a:r>
            <a:r>
              <a:rPr lang="en-US" i="0" dirty="0">
                <a:solidFill>
                  <a:schemeClr val="tx1">
                    <a:lumMod val="95000"/>
                    <a:lumOff val="5000"/>
                  </a:schemeClr>
                </a:solidFill>
                <a:effectLst/>
                <a:latin typeface="Franklin Gothic Book (النص الأساسي)"/>
              </a:rPr>
              <a:t> of the palpebral fissure, Thus widening the field of vision. </a:t>
            </a:r>
          </a:p>
          <a:p>
            <a:pPr marL="457200" indent="-457200" algn="l" rtl="0">
              <a:buFont typeface="+mj-lt"/>
              <a:buAutoNum type="arabicPeriod"/>
            </a:pPr>
            <a:r>
              <a:rPr lang="en-US" i="0" dirty="0">
                <a:solidFill>
                  <a:schemeClr val="tx1">
                    <a:lumMod val="95000"/>
                    <a:lumOff val="5000"/>
                  </a:schemeClr>
                </a:solidFill>
                <a:effectLst/>
                <a:latin typeface="Franklin Gothic Book (النص الأساسي)"/>
              </a:rPr>
              <a:t>Glands: -</a:t>
            </a:r>
            <a:r>
              <a:rPr lang="en-US" b="1" i="0" dirty="0">
                <a:solidFill>
                  <a:schemeClr val="tx1">
                    <a:lumMod val="95000"/>
                    <a:lumOff val="5000"/>
                  </a:schemeClr>
                </a:solidFill>
                <a:effectLst/>
                <a:latin typeface="Franklin Gothic Book (النص الأساسي)"/>
              </a:rPr>
              <a:t>Lacrimal glands </a:t>
            </a:r>
            <a:r>
              <a:rPr lang="en-US" i="0" dirty="0">
                <a:solidFill>
                  <a:schemeClr val="tx1">
                    <a:lumMod val="95000"/>
                    <a:lumOff val="5000"/>
                  </a:schemeClr>
                </a:solidFill>
                <a:effectLst/>
                <a:latin typeface="Franklin Gothic Book (النص الأساسي)"/>
              </a:rPr>
              <a:t>: little secretion of tears -</a:t>
            </a:r>
            <a:r>
              <a:rPr lang="en-US" b="1" i="0" dirty="0">
                <a:solidFill>
                  <a:schemeClr val="tx1">
                    <a:lumMod val="95000"/>
                    <a:lumOff val="5000"/>
                  </a:schemeClr>
                </a:solidFill>
                <a:effectLst/>
                <a:latin typeface="Franklin Gothic Book (النص الأساسي)"/>
              </a:rPr>
              <a:t>Salivary glands</a:t>
            </a:r>
            <a:r>
              <a:rPr lang="en-US" i="0" dirty="0">
                <a:solidFill>
                  <a:schemeClr val="tx1">
                    <a:lumMod val="95000"/>
                    <a:lumOff val="5000"/>
                  </a:schemeClr>
                </a:solidFill>
                <a:effectLst/>
                <a:latin typeface="Franklin Gothic Book (النص الأساسي)"/>
              </a:rPr>
              <a:t>: trophic secretion (small in amount, viscid and concentrated) from the submaxillary gland. </a:t>
            </a:r>
          </a:p>
          <a:p>
            <a:pPr marL="457200" indent="-457200" algn="l" rtl="0">
              <a:buFont typeface="+mj-lt"/>
              <a:buAutoNum type="arabicPeriod"/>
            </a:pPr>
            <a:r>
              <a:rPr lang="en-US" i="0" dirty="0">
                <a:solidFill>
                  <a:schemeClr val="tx1">
                    <a:lumMod val="95000"/>
                    <a:lumOff val="5000"/>
                  </a:schemeClr>
                </a:solidFill>
                <a:effectLst/>
                <a:latin typeface="Franklin Gothic Book (النص الأساسي)"/>
              </a:rPr>
              <a:t>Skin : -Sweat glands : copious secretion eccrine glands (cholinergic fibers). -Erector </a:t>
            </a:r>
            <a:r>
              <a:rPr lang="en-US" i="0" dirty="0" err="1">
                <a:solidFill>
                  <a:schemeClr val="tx1">
                    <a:lumMod val="95000"/>
                    <a:lumOff val="5000"/>
                  </a:schemeClr>
                </a:solidFill>
                <a:effectLst/>
                <a:latin typeface="Franklin Gothic Book (النص الأساسي)"/>
              </a:rPr>
              <a:t>pilae</a:t>
            </a:r>
            <a:r>
              <a:rPr lang="en-US" i="0" dirty="0">
                <a:solidFill>
                  <a:schemeClr val="tx1">
                    <a:lumMod val="95000"/>
                    <a:lumOff val="5000"/>
                  </a:schemeClr>
                </a:solidFill>
                <a:effectLst/>
                <a:latin typeface="Franklin Gothic Book (النص الأساسي)"/>
              </a:rPr>
              <a:t> muscles→ erection of hair . -Bloods vessels vasoconstriction. </a:t>
            </a:r>
          </a:p>
          <a:p>
            <a:pPr marL="457200" indent="-457200" algn="l" rtl="0">
              <a:buFont typeface="+mj-lt"/>
              <a:buAutoNum type="arabicPeriod"/>
            </a:pPr>
            <a:r>
              <a:rPr lang="en-US" i="0" dirty="0">
                <a:solidFill>
                  <a:schemeClr val="tx1">
                    <a:lumMod val="95000"/>
                    <a:lumOff val="5000"/>
                  </a:schemeClr>
                </a:solidFill>
                <a:effectLst/>
                <a:latin typeface="Franklin Gothic Book (النص الأساسي)"/>
              </a:rPr>
              <a:t>Cerebral vessels:  -Mild vasoconstriction. Still during sympathetic excitement, cerebral blood flow increase due to the rise in arterial blood pressure. </a:t>
            </a:r>
          </a:p>
        </p:txBody>
      </p:sp>
    </p:spTree>
    <p:extLst>
      <p:ext uri="{BB962C8B-B14F-4D97-AF65-F5344CB8AC3E}">
        <p14:creationId xmlns:p14="http://schemas.microsoft.com/office/powerpoint/2010/main" val="2516339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3D6EBF5-1E85-46A1-91E6-3CFBA18E04D1}"/>
              </a:ext>
            </a:extLst>
          </p:cNvPr>
          <p:cNvSpPr>
            <a:spLocks noGrp="1"/>
          </p:cNvSpPr>
          <p:nvPr>
            <p:ph type="title"/>
          </p:nvPr>
        </p:nvSpPr>
        <p:spPr/>
        <p:txBody>
          <a:bodyPr/>
          <a:lstStyle/>
          <a:p>
            <a:r>
              <a:rPr lang="en-US" b="1" dirty="0"/>
              <a:t>Cardiopulmonary (thoracic) division</a:t>
            </a:r>
            <a:endParaRPr lang="ar-JO" b="1" dirty="0"/>
          </a:p>
        </p:txBody>
      </p:sp>
      <p:sp>
        <p:nvSpPr>
          <p:cNvPr id="3" name="عنصر نائب للمحتوى 2">
            <a:extLst>
              <a:ext uri="{FF2B5EF4-FFF2-40B4-BE49-F238E27FC236}">
                <a16:creationId xmlns:a16="http://schemas.microsoft.com/office/drawing/2014/main" id="{2982A2C9-FBCD-4D4C-AA12-B519179CDC22}"/>
              </a:ext>
            </a:extLst>
          </p:cNvPr>
          <p:cNvSpPr>
            <a:spLocks noGrp="1"/>
          </p:cNvSpPr>
          <p:nvPr>
            <p:ph idx="1"/>
          </p:nvPr>
        </p:nvSpPr>
        <p:spPr>
          <a:xfrm>
            <a:off x="1295400" y="1739349"/>
            <a:ext cx="9601200" cy="4723596"/>
          </a:xfrm>
        </p:spPr>
        <p:txBody>
          <a:bodyPr>
            <a:normAutofit fontScale="92500" lnSpcReduction="20000"/>
          </a:bodyPr>
          <a:lstStyle/>
          <a:p>
            <a:pPr algn="l" rtl="0"/>
            <a:r>
              <a:rPr lang="en-US" dirty="0"/>
              <a:t> </a:t>
            </a:r>
            <a:r>
              <a:rPr lang="en-US" b="1" dirty="0">
                <a:solidFill>
                  <a:srgbClr val="0070C0"/>
                </a:solidFill>
              </a:rPr>
              <a:t>Cardiopulmonary (thoracic) division </a:t>
            </a:r>
            <a:r>
              <a:rPr lang="en-US" dirty="0"/>
              <a:t>: (to thoracic structures) </a:t>
            </a:r>
          </a:p>
          <a:p>
            <a:pPr algn="l" rtl="0"/>
            <a:r>
              <a:rPr lang="en-US" b="1" dirty="0"/>
              <a:t>Preganglionic fibers </a:t>
            </a:r>
            <a:r>
              <a:rPr lang="en-US" dirty="0"/>
              <a:t>arise from the upper 4 thoracic segments. They synapse in the cervical and upper 4 thoracic </a:t>
            </a:r>
            <a:r>
              <a:rPr lang="en-US" dirty="0" err="1"/>
              <a:t>ganlglia</a:t>
            </a:r>
            <a:r>
              <a:rPr lang="en-US" dirty="0"/>
              <a:t>.  </a:t>
            </a:r>
          </a:p>
          <a:p>
            <a:pPr algn="l" rtl="0"/>
            <a:r>
              <a:rPr lang="en-US" b="1" dirty="0"/>
              <a:t>Postganglionic</a:t>
            </a:r>
            <a:r>
              <a:rPr lang="en-US" dirty="0"/>
              <a:t> </a:t>
            </a:r>
            <a:r>
              <a:rPr lang="en-US" b="1" dirty="0"/>
              <a:t>fiber</a:t>
            </a:r>
            <a:r>
              <a:rPr lang="en-US" dirty="0"/>
              <a:t> form the superficial and deep cardiopulmonary plexuses which supply : </a:t>
            </a:r>
          </a:p>
          <a:p>
            <a:pPr marL="0" indent="0" algn="l" rtl="0">
              <a:buNone/>
            </a:pPr>
            <a:r>
              <a:rPr lang="en-US" dirty="0"/>
              <a:t>1. The heart :  </a:t>
            </a:r>
          </a:p>
          <a:p>
            <a:pPr marL="0" indent="0" algn="l" rtl="0">
              <a:buNone/>
            </a:pPr>
            <a:r>
              <a:rPr lang="en-US" dirty="0"/>
              <a:t>  a- They stimulate all the properties of the cardiac muscle (contractility, rhythmicity, conductivity and excitability) and increase its metabolism &amp; O2 consumption </a:t>
            </a:r>
          </a:p>
          <a:p>
            <a:pPr marL="0" indent="0" algn="l" rtl="0">
              <a:buNone/>
            </a:pPr>
            <a:r>
              <a:rPr lang="en-US" dirty="0"/>
              <a:t>  b- Coronary vessels: Direct effect is vasoconstriction (alpha l adrenergic effect), but coronary vessels dilate due to increased metabolism of the heart that decrease O2 concentration (indirect effect). The metabolites itself cause direct dilatation. </a:t>
            </a:r>
          </a:p>
          <a:p>
            <a:pPr marL="0" indent="0" algn="l" rtl="0">
              <a:buNone/>
            </a:pPr>
            <a:r>
              <a:rPr lang="en-US" dirty="0"/>
              <a:t>2. The Lung :</a:t>
            </a:r>
          </a:p>
          <a:p>
            <a:pPr marL="0" indent="0" algn="l" rtl="0">
              <a:buNone/>
            </a:pPr>
            <a:r>
              <a:rPr lang="en-US" dirty="0"/>
              <a:t>  a- Bronchi: Bronchodilation and inhibition of bronchial secretions.</a:t>
            </a:r>
          </a:p>
          <a:p>
            <a:pPr marL="0" indent="0" algn="l" rtl="0">
              <a:buNone/>
            </a:pPr>
            <a:r>
              <a:rPr lang="en-US" dirty="0"/>
              <a:t>  b- Pulmonary vessels: vasoconstriction.  </a:t>
            </a:r>
          </a:p>
          <a:p>
            <a:pPr marL="0" indent="0" algn="l" rtl="0">
              <a:buNone/>
            </a:pPr>
            <a:r>
              <a:rPr lang="en-US" dirty="0"/>
              <a:t>This widens the air passages lead to better ventilation. </a:t>
            </a:r>
            <a:endParaRPr lang="ar-JO" dirty="0"/>
          </a:p>
        </p:txBody>
      </p:sp>
    </p:spTree>
    <p:extLst>
      <p:ext uri="{BB962C8B-B14F-4D97-AF65-F5344CB8AC3E}">
        <p14:creationId xmlns:p14="http://schemas.microsoft.com/office/powerpoint/2010/main" val="189357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B9105AB5-D679-44A2-B1AB-452DE52B9216}"/>
              </a:ext>
            </a:extLst>
          </p:cNvPr>
          <p:cNvSpPr>
            <a:spLocks noGrp="1"/>
          </p:cNvSpPr>
          <p:nvPr>
            <p:ph type="title"/>
          </p:nvPr>
        </p:nvSpPr>
        <p:spPr/>
        <p:txBody>
          <a:bodyPr/>
          <a:lstStyle/>
          <a:p>
            <a:r>
              <a:rPr lang="en-US" b="1" dirty="0"/>
              <a:t>Splanchnic division</a:t>
            </a:r>
            <a:endParaRPr lang="ar-JO" b="1" dirty="0"/>
          </a:p>
        </p:txBody>
      </p:sp>
      <p:sp>
        <p:nvSpPr>
          <p:cNvPr id="3" name="عنصر نائب للمحتوى 2">
            <a:extLst>
              <a:ext uri="{FF2B5EF4-FFF2-40B4-BE49-F238E27FC236}">
                <a16:creationId xmlns:a16="http://schemas.microsoft.com/office/drawing/2014/main" id="{DDD08AAC-09B7-4C49-97EA-85E0FE899F29}"/>
              </a:ext>
            </a:extLst>
          </p:cNvPr>
          <p:cNvSpPr>
            <a:spLocks noGrp="1"/>
          </p:cNvSpPr>
          <p:nvPr>
            <p:ph idx="1"/>
          </p:nvPr>
        </p:nvSpPr>
        <p:spPr>
          <a:xfrm>
            <a:off x="1371600" y="1908313"/>
            <a:ext cx="9601200" cy="4263887"/>
          </a:xfrm>
        </p:spPr>
        <p:txBody>
          <a:bodyPr>
            <a:normAutofit fontScale="92500" lnSpcReduction="20000"/>
          </a:bodyPr>
          <a:lstStyle/>
          <a:p>
            <a:pPr algn="l" rtl="0"/>
            <a:r>
              <a:rPr lang="en-US" b="1" dirty="0">
                <a:solidFill>
                  <a:srgbClr val="0070C0"/>
                </a:solidFill>
              </a:rPr>
              <a:t>Splanchnic division </a:t>
            </a:r>
            <a:r>
              <a:rPr lang="en-US" dirty="0"/>
              <a:t>:(to abdominal and pelvic viscera) </a:t>
            </a:r>
          </a:p>
          <a:p>
            <a:pPr algn="l" rtl="0"/>
            <a:r>
              <a:rPr lang="en-US" b="1" dirty="0">
                <a:solidFill>
                  <a:schemeClr val="accent2">
                    <a:lumMod val="50000"/>
                  </a:schemeClr>
                </a:solidFill>
              </a:rPr>
              <a:t>A- Abdominal division: </a:t>
            </a:r>
          </a:p>
          <a:p>
            <a:pPr algn="l" rtl="0"/>
            <a:r>
              <a:rPr lang="en-US" b="1" dirty="0"/>
              <a:t>Preganglionic fibers </a:t>
            </a:r>
            <a:r>
              <a:rPr lang="en-US" dirty="0"/>
              <a:t>arise from the lower 8 thoracic segments and pass without synapse to form the greater splanchnic nerves which synapse in celiac, renal and superior mesenteric ganglia.. The postganglionic fibers supply: </a:t>
            </a:r>
          </a:p>
          <a:p>
            <a:pPr marL="457200" indent="-457200" algn="l" rtl="0">
              <a:buFont typeface="+mj-lt"/>
              <a:buAutoNum type="arabicPeriod"/>
            </a:pPr>
            <a:r>
              <a:rPr lang="en-US" dirty="0"/>
              <a:t>Gastrointestinal tract (GIT): relaxation of the wall, but constriction of the sphincters. </a:t>
            </a:r>
          </a:p>
          <a:p>
            <a:pPr marL="457200" indent="-457200" algn="l" rtl="0">
              <a:buFont typeface="+mj-lt"/>
              <a:buAutoNum type="arabicPeriod"/>
            </a:pPr>
            <a:r>
              <a:rPr lang="en-US" dirty="0"/>
              <a:t>GIT secretions: General inhibition of GIT secretions. </a:t>
            </a:r>
          </a:p>
          <a:p>
            <a:pPr marL="457200" indent="-457200" algn="l" rtl="0">
              <a:buFont typeface="+mj-lt"/>
              <a:buAutoNum type="arabicPeriod"/>
            </a:pPr>
            <a:r>
              <a:rPr lang="en-US" dirty="0"/>
              <a:t>The </a:t>
            </a:r>
            <a:r>
              <a:rPr lang="en-US" dirty="0" err="1"/>
              <a:t>splanchinic</a:t>
            </a:r>
            <a:r>
              <a:rPr lang="en-US" dirty="0"/>
              <a:t> vessels vasoconstrictor (via α receptors) and vasodilator (β-receptors) fibers (the effect is mainly vasoconstriction). </a:t>
            </a:r>
          </a:p>
          <a:p>
            <a:pPr marL="457200" indent="-457200" algn="l" rtl="0">
              <a:buFont typeface="+mj-lt"/>
              <a:buAutoNum type="arabicPeriod"/>
            </a:pPr>
            <a:r>
              <a:rPr lang="en-US" dirty="0"/>
              <a:t>The spleen motor to smooth muscle fibers of the capsule and trabeculae → 250 mL of stored blood is poured into the circulation</a:t>
            </a:r>
          </a:p>
          <a:p>
            <a:pPr marL="457200" indent="-457200" algn="l" rtl="0">
              <a:buFont typeface="+mj-lt"/>
              <a:buAutoNum type="arabicPeriod"/>
            </a:pPr>
            <a:r>
              <a:rPr lang="en-US" dirty="0"/>
              <a:t>The liver to stimulate metabolism ,glycogenolysis with increase blood glucose level , lipolysis with elevation of the blood lipid level and dilatation to it's vessels.</a:t>
            </a:r>
          </a:p>
          <a:p>
            <a:pPr marL="0" indent="0" algn="l" rtl="0">
              <a:buNone/>
            </a:pPr>
            <a:endParaRPr lang="ar-JO" dirty="0"/>
          </a:p>
        </p:txBody>
      </p:sp>
    </p:spTree>
    <p:extLst>
      <p:ext uri="{BB962C8B-B14F-4D97-AF65-F5344CB8AC3E}">
        <p14:creationId xmlns:p14="http://schemas.microsoft.com/office/powerpoint/2010/main" val="1325471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BA3354E-254F-4656-846D-2B3EBF4E6A17}"/>
              </a:ext>
            </a:extLst>
          </p:cNvPr>
          <p:cNvSpPr>
            <a:spLocks noGrp="1"/>
          </p:cNvSpPr>
          <p:nvPr>
            <p:ph type="title"/>
          </p:nvPr>
        </p:nvSpPr>
        <p:spPr/>
        <p:txBody>
          <a:bodyPr/>
          <a:lstStyle/>
          <a:p>
            <a:r>
              <a:rPr lang="en-US" b="1" dirty="0"/>
              <a:t>Splanchnic division</a:t>
            </a:r>
            <a:endParaRPr lang="ar-JO" b="1" dirty="0"/>
          </a:p>
        </p:txBody>
      </p:sp>
      <p:sp>
        <p:nvSpPr>
          <p:cNvPr id="3" name="عنصر نائب للمحتوى 2">
            <a:extLst>
              <a:ext uri="{FF2B5EF4-FFF2-40B4-BE49-F238E27FC236}">
                <a16:creationId xmlns:a16="http://schemas.microsoft.com/office/drawing/2014/main" id="{BC2B5C86-F20A-4890-91E1-A4BC6D4B8F93}"/>
              </a:ext>
            </a:extLst>
          </p:cNvPr>
          <p:cNvSpPr>
            <a:spLocks noGrp="1"/>
          </p:cNvSpPr>
          <p:nvPr>
            <p:ph idx="1"/>
          </p:nvPr>
        </p:nvSpPr>
        <p:spPr>
          <a:xfrm>
            <a:off x="1371600" y="2286000"/>
            <a:ext cx="9601200" cy="2504661"/>
          </a:xfrm>
        </p:spPr>
        <p:txBody>
          <a:bodyPr>
            <a:normAutofit fontScale="92500" lnSpcReduction="10000"/>
          </a:bodyPr>
          <a:lstStyle/>
          <a:p>
            <a:pPr marL="0" indent="0" algn="l" rtl="0">
              <a:buNone/>
            </a:pPr>
            <a:r>
              <a:rPr lang="en-US" dirty="0"/>
              <a:t>6.   The endocrine pancreas: usually inhibition of insulin secretion. </a:t>
            </a:r>
          </a:p>
          <a:p>
            <a:pPr marL="0" indent="0" algn="l" rtl="0">
              <a:buNone/>
            </a:pPr>
            <a:r>
              <a:rPr lang="en-US" dirty="0"/>
              <a:t>7.   The Kidney: Vasoconstriction of renal blood vessels, decreased renal blood flow, decreased urinary output and </a:t>
            </a:r>
            <a:r>
              <a:rPr lang="en-US" b="1" dirty="0"/>
              <a:t>stimulation of renin secretion. </a:t>
            </a:r>
            <a:r>
              <a:rPr lang="en-US" dirty="0"/>
              <a:t> </a:t>
            </a:r>
          </a:p>
          <a:p>
            <a:pPr marL="0" indent="0" algn="l" rtl="0">
              <a:buNone/>
            </a:pPr>
            <a:r>
              <a:rPr lang="en-US" dirty="0"/>
              <a:t>8.   The adrenal medulla (preganglionic cholinergic fibers) secretion of catecholamines, adrenaline (80%) and noradrenaline (20%) hormones.</a:t>
            </a:r>
          </a:p>
          <a:p>
            <a:pPr algn="l" rtl="0"/>
            <a:r>
              <a:rPr lang="en-US" dirty="0"/>
              <a:t>N.B. The Preganglionic to suprarenal gland pass without synapse till reaching the gland and synapse directly with its secretory cells which replace the Postganglionic neurons. so, it's called Modified sympathetic ganglia .</a:t>
            </a:r>
            <a:endParaRPr lang="ar-JO" dirty="0"/>
          </a:p>
        </p:txBody>
      </p:sp>
    </p:spTree>
    <p:extLst>
      <p:ext uri="{BB962C8B-B14F-4D97-AF65-F5344CB8AC3E}">
        <p14:creationId xmlns:p14="http://schemas.microsoft.com/office/powerpoint/2010/main" val="3947185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C8BC6AA-4E10-429A-85F3-19C4C122CDDB}"/>
              </a:ext>
            </a:extLst>
          </p:cNvPr>
          <p:cNvSpPr>
            <a:spLocks noGrp="1"/>
          </p:cNvSpPr>
          <p:nvPr>
            <p:ph type="title"/>
          </p:nvPr>
        </p:nvSpPr>
        <p:spPr/>
        <p:txBody>
          <a:bodyPr/>
          <a:lstStyle/>
          <a:p>
            <a:r>
              <a:rPr lang="en-US" b="1" dirty="0"/>
              <a:t>Splanchnic division</a:t>
            </a:r>
            <a:endParaRPr lang="ar-JO" b="1" dirty="0"/>
          </a:p>
        </p:txBody>
      </p:sp>
      <p:sp>
        <p:nvSpPr>
          <p:cNvPr id="3" name="عنصر نائب للمحتوى 2">
            <a:extLst>
              <a:ext uri="{FF2B5EF4-FFF2-40B4-BE49-F238E27FC236}">
                <a16:creationId xmlns:a16="http://schemas.microsoft.com/office/drawing/2014/main" id="{D26110B1-E8DD-4070-B68F-A7FF017DD410}"/>
              </a:ext>
            </a:extLst>
          </p:cNvPr>
          <p:cNvSpPr>
            <a:spLocks noGrp="1"/>
          </p:cNvSpPr>
          <p:nvPr>
            <p:ph idx="1"/>
          </p:nvPr>
        </p:nvSpPr>
        <p:spPr>
          <a:xfrm>
            <a:off x="1371600" y="2171700"/>
            <a:ext cx="9601200" cy="4686300"/>
          </a:xfrm>
        </p:spPr>
        <p:txBody>
          <a:bodyPr>
            <a:normAutofit/>
          </a:bodyPr>
          <a:lstStyle/>
          <a:p>
            <a:pPr algn="l" rtl="0"/>
            <a:r>
              <a:rPr lang="en-US" sz="1900" b="1" dirty="0">
                <a:solidFill>
                  <a:schemeClr val="accent2">
                    <a:lumMod val="50000"/>
                  </a:schemeClr>
                </a:solidFill>
              </a:rPr>
              <a:t>B- Pelvic division</a:t>
            </a:r>
          </a:p>
          <a:p>
            <a:pPr algn="l" rtl="0"/>
            <a:r>
              <a:rPr lang="en-US" sz="1900" dirty="0"/>
              <a:t>The </a:t>
            </a:r>
            <a:r>
              <a:rPr lang="en-US" sz="1900" b="1" dirty="0"/>
              <a:t>preganglionic </a:t>
            </a:r>
            <a:r>
              <a:rPr lang="en-US" sz="1900" b="1" dirty="0" err="1"/>
              <a:t>fibres</a:t>
            </a:r>
            <a:r>
              <a:rPr lang="en-US" sz="1900" b="1" dirty="0"/>
              <a:t> </a:t>
            </a:r>
            <a:r>
              <a:rPr lang="en-US" sz="1900" dirty="0"/>
              <a:t>arise from upper 2 lumbar segments and pass without synapse to form the lesser splanchnic nerve. The lesser </a:t>
            </a:r>
            <a:r>
              <a:rPr lang="en-US" sz="1900" dirty="0" err="1"/>
              <a:t>splanchinic</a:t>
            </a:r>
            <a:r>
              <a:rPr lang="en-US" sz="1900" dirty="0"/>
              <a:t> nerves on both sides unit to form the presacral nerve which synapse in the inferior mesenteric ganglion. </a:t>
            </a:r>
          </a:p>
          <a:p>
            <a:pPr algn="l" rtl="0"/>
            <a:r>
              <a:rPr lang="en-US" sz="1900" dirty="0"/>
              <a:t>The </a:t>
            </a:r>
            <a:r>
              <a:rPr lang="en-US" sz="1900" b="1" dirty="0"/>
              <a:t>postganglionic fibers </a:t>
            </a:r>
            <a:r>
              <a:rPr lang="en-US" sz="1900" dirty="0"/>
              <a:t>supply: </a:t>
            </a:r>
          </a:p>
          <a:p>
            <a:pPr algn="l" rtl="0"/>
            <a:r>
              <a:rPr lang="en-US" sz="1900" dirty="0"/>
              <a:t>1- The urinary bladder: relaxation the wall and contraction the internal urethral sphincter. </a:t>
            </a:r>
          </a:p>
          <a:p>
            <a:pPr algn="l" rtl="0"/>
            <a:r>
              <a:rPr lang="en-US" sz="1900" dirty="0"/>
              <a:t>2- The rectum: relaxation the wall and contraction the internal anal sphincter. Desire of micturition and defecation disappear. </a:t>
            </a:r>
          </a:p>
        </p:txBody>
      </p:sp>
    </p:spTree>
    <p:extLst>
      <p:ext uri="{BB962C8B-B14F-4D97-AF65-F5344CB8AC3E}">
        <p14:creationId xmlns:p14="http://schemas.microsoft.com/office/powerpoint/2010/main" val="3757817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0DDA358-A04D-41B1-AC0B-2D7B56D43998}"/>
              </a:ext>
            </a:extLst>
          </p:cNvPr>
          <p:cNvSpPr>
            <a:spLocks noGrp="1"/>
          </p:cNvSpPr>
          <p:nvPr>
            <p:ph type="title"/>
          </p:nvPr>
        </p:nvSpPr>
        <p:spPr/>
        <p:txBody>
          <a:bodyPr/>
          <a:lstStyle/>
          <a:p>
            <a:r>
              <a:rPr lang="en-US" b="1" dirty="0"/>
              <a:t>Somatic division</a:t>
            </a:r>
            <a:endParaRPr lang="ar-JO" b="1" dirty="0"/>
          </a:p>
        </p:txBody>
      </p:sp>
      <p:sp>
        <p:nvSpPr>
          <p:cNvPr id="3" name="عنصر نائب للمحتوى 2">
            <a:extLst>
              <a:ext uri="{FF2B5EF4-FFF2-40B4-BE49-F238E27FC236}">
                <a16:creationId xmlns:a16="http://schemas.microsoft.com/office/drawing/2014/main" id="{28714FC3-11AD-41CD-9307-13C307FC2856}"/>
              </a:ext>
            </a:extLst>
          </p:cNvPr>
          <p:cNvSpPr>
            <a:spLocks noGrp="1"/>
          </p:cNvSpPr>
          <p:nvPr>
            <p:ph idx="1"/>
          </p:nvPr>
        </p:nvSpPr>
        <p:spPr>
          <a:xfrm>
            <a:off x="1371600" y="2286000"/>
            <a:ext cx="9601200" cy="4114800"/>
          </a:xfrm>
        </p:spPr>
        <p:txBody>
          <a:bodyPr>
            <a:normAutofit fontScale="92500" lnSpcReduction="20000"/>
          </a:bodyPr>
          <a:lstStyle/>
          <a:p>
            <a:pPr algn="l" rtl="0"/>
            <a:r>
              <a:rPr lang="en-US" b="1" dirty="0">
                <a:solidFill>
                  <a:srgbClr val="0070C0"/>
                </a:solidFill>
              </a:rPr>
              <a:t>Somatic division </a:t>
            </a:r>
            <a:r>
              <a:rPr lang="en-US" dirty="0"/>
              <a:t>(sympathetic supply to skin and skeletal muscles.)</a:t>
            </a:r>
          </a:p>
          <a:p>
            <a:pPr algn="l" rtl="0"/>
            <a:r>
              <a:rPr lang="en-US" dirty="0"/>
              <a:t>To the </a:t>
            </a:r>
            <a:r>
              <a:rPr lang="en-US" b="1" dirty="0">
                <a:solidFill>
                  <a:schemeClr val="accent2">
                    <a:lumMod val="50000"/>
                  </a:schemeClr>
                </a:solidFill>
              </a:rPr>
              <a:t>upper limbs</a:t>
            </a:r>
            <a:r>
              <a:rPr lang="en-US" b="1" dirty="0"/>
              <a:t>: Preganglionic</a:t>
            </a:r>
            <a:r>
              <a:rPr lang="en-US" dirty="0"/>
              <a:t> fibers arise from the 4th to 8th thoracic segments, synapse in the lower cervical and upper 4 thoracic ganglia. </a:t>
            </a:r>
            <a:r>
              <a:rPr lang="en-US" b="1" dirty="0"/>
              <a:t>Postganglionic</a:t>
            </a:r>
            <a:r>
              <a:rPr lang="en-US" dirty="0"/>
              <a:t> fibers join the brachial plexus.</a:t>
            </a:r>
          </a:p>
          <a:p>
            <a:pPr algn="l" rtl="0"/>
            <a:r>
              <a:rPr lang="en-US" dirty="0"/>
              <a:t>To the </a:t>
            </a:r>
            <a:r>
              <a:rPr lang="en-US" b="1" dirty="0">
                <a:solidFill>
                  <a:schemeClr val="accent2">
                    <a:lumMod val="50000"/>
                  </a:schemeClr>
                </a:solidFill>
              </a:rPr>
              <a:t>lower limbs</a:t>
            </a:r>
            <a:r>
              <a:rPr lang="en-US" dirty="0"/>
              <a:t>: </a:t>
            </a:r>
            <a:r>
              <a:rPr lang="en-US" b="1" dirty="0"/>
              <a:t>Preganglionic</a:t>
            </a:r>
            <a:r>
              <a:rPr lang="en-US" dirty="0"/>
              <a:t> fibers arise from 10th thoracic to 2nd lumbar segment, synapse in the lumbar and sacral ganglia.  </a:t>
            </a:r>
            <a:r>
              <a:rPr lang="en-US" b="1" dirty="0"/>
              <a:t>Postganglionic</a:t>
            </a:r>
            <a:r>
              <a:rPr lang="en-US" dirty="0"/>
              <a:t> fibers join the lumbar plexus.  </a:t>
            </a:r>
          </a:p>
          <a:p>
            <a:pPr algn="l" rtl="0"/>
            <a:r>
              <a:rPr lang="en-US" dirty="0"/>
              <a:t>Fibers going to the skin supply:   </a:t>
            </a:r>
          </a:p>
          <a:p>
            <a:pPr marL="457200" indent="-457200" algn="l" rtl="0">
              <a:buFont typeface="+mj-lt"/>
              <a:buAutoNum type="arabicPeriod"/>
            </a:pPr>
            <a:r>
              <a:rPr lang="en-US" dirty="0"/>
              <a:t>Sweat glands:  Eccrine copious secretion (cholinergic). i.e. found in skin all over the body .Apocrine thick odoriferous secretion.. i.e. found in axilla and genital areas. </a:t>
            </a:r>
          </a:p>
          <a:p>
            <a:pPr marL="457200" indent="-457200" algn="l" rtl="0">
              <a:buFont typeface="+mj-lt"/>
              <a:buAutoNum type="arabicPeriod"/>
            </a:pPr>
            <a:r>
              <a:rPr lang="en-US" dirty="0"/>
              <a:t>Cutaneous blood vessels →  vasoconstriction.</a:t>
            </a:r>
          </a:p>
          <a:p>
            <a:pPr marL="457200" indent="-457200" algn="l" rtl="0">
              <a:buFont typeface="+mj-lt"/>
              <a:buAutoNum type="arabicPeriod"/>
            </a:pPr>
            <a:r>
              <a:rPr lang="en-US" dirty="0"/>
              <a:t>Erector pilea muscles → piloerection, i.e. hair erection</a:t>
            </a:r>
            <a:endParaRPr lang="ar-JO" dirty="0"/>
          </a:p>
          <a:p>
            <a:pPr algn="l" rtl="0"/>
            <a:r>
              <a:rPr lang="en-US" dirty="0"/>
              <a:t>-Fibers going to the skeletal muscles supply:</a:t>
            </a:r>
          </a:p>
          <a:p>
            <a:pPr marL="457200" indent="-457200" algn="l" rtl="0">
              <a:buFont typeface="+mj-lt"/>
              <a:buAutoNum type="arabicPeriod"/>
            </a:pPr>
            <a:r>
              <a:rPr lang="en-US" dirty="0"/>
              <a:t> Blood vessels of skeletal muscles causing vasodilatation (cholinergic effect).    </a:t>
            </a:r>
          </a:p>
        </p:txBody>
      </p:sp>
    </p:spTree>
    <p:extLst>
      <p:ext uri="{BB962C8B-B14F-4D97-AF65-F5344CB8AC3E}">
        <p14:creationId xmlns:p14="http://schemas.microsoft.com/office/powerpoint/2010/main" val="1981812307"/>
      </p:ext>
    </p:extLst>
  </p:cSld>
  <p:clrMapOvr>
    <a:masterClrMapping/>
  </p:clrMapOvr>
</p:sld>
</file>

<file path=ppt/theme/theme1.xml><?xml version="1.0" encoding="utf-8"?>
<a:theme xmlns:a="http://schemas.openxmlformats.org/drawingml/2006/main" name="قص">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TM10001105[[fn=قص]]</Template>
  <TotalTime>1107</TotalTime>
  <Words>1465</Words>
  <Application>Microsoft Office PowerPoint</Application>
  <PresentationFormat>شاشة عريضة</PresentationFormat>
  <Paragraphs>105</Paragraphs>
  <Slides>17</Slides>
  <Notes>7</Notes>
  <HiddenSlides>0</HiddenSlides>
  <MMClips>0</MMClips>
  <ScaleCrop>false</ScaleCrop>
  <HeadingPairs>
    <vt:vector size="6" baseType="variant">
      <vt:variant>
        <vt:lpstr>الخطوط المستخدمة</vt:lpstr>
      </vt:variant>
      <vt:variant>
        <vt:i4>7</vt:i4>
      </vt:variant>
      <vt:variant>
        <vt:lpstr>نسق</vt:lpstr>
      </vt:variant>
      <vt:variant>
        <vt:i4>1</vt:i4>
      </vt:variant>
      <vt:variant>
        <vt:lpstr>عناوين الشرائح</vt:lpstr>
      </vt:variant>
      <vt:variant>
        <vt:i4>17</vt:i4>
      </vt:variant>
    </vt:vector>
  </HeadingPairs>
  <TitlesOfParts>
    <vt:vector size="25" baseType="lpstr">
      <vt:lpstr>Arial</vt:lpstr>
      <vt:lpstr>Calibri</vt:lpstr>
      <vt:lpstr>Candara</vt:lpstr>
      <vt:lpstr>Franklin Gothic Book</vt:lpstr>
      <vt:lpstr>Franklin Gothic Book (العناوين)</vt:lpstr>
      <vt:lpstr>Franklin Gothic Book (النص الأساسي)</vt:lpstr>
      <vt:lpstr>Source Sans Pro</vt:lpstr>
      <vt:lpstr>قص</vt:lpstr>
      <vt:lpstr>Sympathetic pathway and horners syndrome </vt:lpstr>
      <vt:lpstr>Sympathetic pathway</vt:lpstr>
      <vt:lpstr>Sympathetic pathway</vt:lpstr>
      <vt:lpstr>Cervical division</vt:lpstr>
      <vt:lpstr>Cardiopulmonary (thoracic) division</vt:lpstr>
      <vt:lpstr>Splanchnic division</vt:lpstr>
      <vt:lpstr>Splanchnic division</vt:lpstr>
      <vt:lpstr>Splanchnic division</vt:lpstr>
      <vt:lpstr>Somatic division</vt:lpstr>
      <vt:lpstr>عرض تقديمي في PowerPoint</vt:lpstr>
      <vt:lpstr>Horner’s Syndrome</vt:lpstr>
      <vt:lpstr>Horner’s Syndrome</vt:lpstr>
      <vt:lpstr>Horner’s Syndrome</vt:lpstr>
      <vt:lpstr> Clinical presentation :  </vt:lpstr>
      <vt:lpstr>Diagnosis</vt:lpstr>
      <vt:lpstr>Treatment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Sympathetic pathway and horners syndrome </dc:title>
  <dc:creator>عبدالرحمن ابو قبع</dc:creator>
  <cp:lastModifiedBy>عبدالرحمن ابو قبع</cp:lastModifiedBy>
  <cp:revision>35</cp:revision>
  <dcterms:created xsi:type="dcterms:W3CDTF">2021-07-26T08:37:24Z</dcterms:created>
  <dcterms:modified xsi:type="dcterms:W3CDTF">2021-07-27T05:04:56Z</dcterms:modified>
</cp:coreProperties>
</file>