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7" r:id="rId3"/>
    <p:sldId id="368" r:id="rId4"/>
    <p:sldId id="335" r:id="rId5"/>
    <p:sldId id="358" r:id="rId6"/>
    <p:sldId id="359" r:id="rId7"/>
    <p:sldId id="360" r:id="rId8"/>
    <p:sldId id="337" r:id="rId9"/>
    <p:sldId id="361" r:id="rId10"/>
    <p:sldId id="369" r:id="rId11"/>
    <p:sldId id="339" r:id="rId12"/>
    <p:sldId id="362" r:id="rId13"/>
    <p:sldId id="333" r:id="rId14"/>
    <p:sldId id="363" r:id="rId15"/>
    <p:sldId id="370" r:id="rId16"/>
    <p:sldId id="341" r:id="rId17"/>
    <p:sldId id="364" r:id="rId18"/>
    <p:sldId id="343" r:id="rId19"/>
    <p:sldId id="365" r:id="rId20"/>
    <p:sldId id="366" r:id="rId21"/>
    <p:sldId id="352" r:id="rId22"/>
    <p:sldId id="353" r:id="rId23"/>
    <p:sldId id="354" r:id="rId24"/>
    <p:sldId id="367" r:id="rId25"/>
    <p:sldId id="344" r:id="rId26"/>
    <p:sldId id="345" r:id="rId27"/>
    <p:sldId id="346" r:id="rId28"/>
    <p:sldId id="351" r:id="rId29"/>
    <p:sldId id="347" r:id="rId30"/>
    <p:sldId id="350" r:id="rId31"/>
    <p:sldId id="348" r:id="rId32"/>
    <p:sldId id="349" r:id="rId33"/>
    <p:sldId id="316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E626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1144473" y="1345057"/>
            <a:ext cx="89408" cy="76708"/>
          </a:xfrm>
          <a:custGeom>
            <a:avLst/>
            <a:gdLst/>
            <a:ahLst/>
            <a:cxnLst/>
            <a:rect l="l" t="t" r="r" b="b"/>
            <a:pathLst>
              <a:path w="89408" h="76708">
                <a:moveTo>
                  <a:pt x="12700" y="32003"/>
                </a:moveTo>
                <a:cubicBezTo>
                  <a:pt x="12700" y="14224"/>
                  <a:pt x="27025" y="0"/>
                  <a:pt x="44704" y="0"/>
                </a:cubicBezTo>
                <a:cubicBezTo>
                  <a:pt x="44704" y="0"/>
                  <a:pt x="44704" y="0"/>
                  <a:pt x="44704" y="0"/>
                </a:cubicBezTo>
                <a:lnTo>
                  <a:pt x="44704" y="0"/>
                </a:lnTo>
                <a:cubicBezTo>
                  <a:pt x="62382" y="0"/>
                  <a:pt x="76708" y="14224"/>
                  <a:pt x="76708" y="32003"/>
                </a:cubicBezTo>
                <a:cubicBezTo>
                  <a:pt x="76708" y="32003"/>
                  <a:pt x="76708" y="32003"/>
                  <a:pt x="76708" y="32003"/>
                </a:cubicBezTo>
                <a:lnTo>
                  <a:pt x="76708" y="32003"/>
                </a:lnTo>
                <a:cubicBezTo>
                  <a:pt x="76708" y="49657"/>
                  <a:pt x="62382" y="64008"/>
                  <a:pt x="44704" y="64008"/>
                </a:cubicBezTo>
                <a:cubicBezTo>
                  <a:pt x="44704" y="64008"/>
                  <a:pt x="44704" y="64008"/>
                  <a:pt x="44704" y="64008"/>
                </a:cubicBezTo>
                <a:lnTo>
                  <a:pt x="44704" y="64008"/>
                </a:lnTo>
                <a:cubicBezTo>
                  <a:pt x="27025" y="64008"/>
                  <a:pt x="12700" y="49657"/>
                  <a:pt x="12700" y="32003"/>
                </a:cubicBezTo>
                <a:cubicBezTo>
                  <a:pt x="12700" y="32003"/>
                  <a:pt x="12700" y="32003"/>
                  <a:pt x="12700" y="3200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7F93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9" name="Image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3480" y="1132332"/>
            <a:ext cx="7970519" cy="1115568"/>
          </a:xfrm>
          <a:prstGeom prst="rect">
            <a:avLst/>
          </a:prstGeom>
          <a:noFill/>
        </p:spPr>
      </p:pic>
      <p:sp>
        <p:nvSpPr>
          <p:cNvPr id="21" name="Text Box21"/>
          <p:cNvSpPr txBox="1"/>
          <p:nvPr/>
        </p:nvSpPr>
        <p:spPr>
          <a:xfrm>
            <a:off x="1628266" y="1243152"/>
            <a:ext cx="6991529" cy="22929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5400" b="1" spc="37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Arterial</a:t>
            </a:r>
            <a:r>
              <a:rPr lang="en-US" altLang="zh-CN" sz="5400" b="1" spc="-48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altLang="zh-CN" sz="5400" b="1" spc="7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Blood</a:t>
            </a:r>
            <a:r>
              <a:rPr lang="en-US" altLang="zh-CN" sz="5400" b="1" spc="-48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altLang="zh-CN" sz="5400" b="1" spc="5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Gas</a:t>
            </a:r>
          </a:p>
          <a:p>
            <a:pPr algn="ctr"/>
            <a:endParaRPr lang="en-US" altLang="zh-CN" sz="4400" b="1" spc="37" dirty="0" smtClean="0">
              <a:solidFill>
                <a:srgbClr val="0070C0"/>
              </a:solidFill>
              <a:latin typeface="Arial Black"/>
              <a:ea typeface="Arial Black"/>
              <a:cs typeface="Arial Black"/>
            </a:endParaRPr>
          </a:p>
          <a:p>
            <a:pPr algn="ctr"/>
            <a:r>
              <a:rPr lang="en-US" altLang="zh-CN" sz="4800" b="1" spc="37" dirty="0" err="1" smtClean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Spirometric</a:t>
            </a:r>
            <a:r>
              <a:rPr lang="en-US" altLang="zh-CN" sz="4800" b="1" spc="37" dirty="0" smtClean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 reports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4800" y="4648200"/>
            <a:ext cx="4419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AR JULIAN" pitchFamily="2" charset="0"/>
              </a:rPr>
              <a:t>Associate Professor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AR JULIAN" pitchFamily="2" charset="0"/>
              </a:rPr>
              <a:t>Dr. </a:t>
            </a:r>
            <a:r>
              <a:rPr lang="en-US" sz="3200" dirty="0" err="1" smtClean="0">
                <a:solidFill>
                  <a:srgbClr val="00B050"/>
                </a:solidFill>
                <a:latin typeface="AR JULIAN" pitchFamily="2" charset="0"/>
              </a:rPr>
              <a:t>Samah</a:t>
            </a:r>
            <a:r>
              <a:rPr lang="en-US" sz="3200" dirty="0" smtClean="0">
                <a:solidFill>
                  <a:srgbClr val="00B050"/>
                </a:solidFill>
                <a:latin typeface="AR JULI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 JULIAN" pitchFamily="2" charset="0"/>
              </a:rPr>
              <a:t>Shehata</a:t>
            </a:r>
            <a:endParaRPr lang="en-US" sz="3200" dirty="0">
              <a:solidFill>
                <a:srgbClr val="00B050"/>
              </a:solidFill>
              <a:latin typeface="AR JULI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6" t="2569" b="8591"/>
          <a:stretch/>
        </p:blipFill>
        <p:spPr bwMode="auto">
          <a:xfrm>
            <a:off x="1171905" y="412123"/>
            <a:ext cx="6438571" cy="621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43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4459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4734" y="5029200"/>
            <a:ext cx="401926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296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00400"/>
            <a:ext cx="8305800" cy="346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ine Callout 2 (Border and Accent Bar) 3"/>
          <p:cNvSpPr/>
          <p:nvPr/>
        </p:nvSpPr>
        <p:spPr>
          <a:xfrm>
            <a:off x="8153400" y="0"/>
            <a:ext cx="990600" cy="609600"/>
          </a:xfrm>
          <a:prstGeom prst="accentBorderCallout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 ESSENCE" pitchFamily="2" charset="0"/>
              </a:rPr>
              <a:t>No.4</a:t>
            </a:r>
            <a:endParaRPr lang="en-US" sz="2800" b="1" dirty="0"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32565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r="11462"/>
          <a:stretch>
            <a:fillRect/>
          </a:stretch>
        </p:blipFill>
        <p:spPr bwMode="auto">
          <a:xfrm>
            <a:off x="4876800" y="5105400"/>
            <a:ext cx="426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38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Bahnschrift SemiBold" pitchFamily="34" charset="0"/>
              </a:rPr>
              <a:t>History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hnschrift SemiBold" pitchFamily="34" charset="0"/>
              </a:rPr>
              <a:t>A 68-year-old man with chronic obstructive pulmonary disease is referred to hospital by his doctor with a short history of increased breathlessness and reduced effort tolerance. He is treated with </a:t>
            </a:r>
            <a:r>
              <a:rPr lang="en-US" dirty="0" err="1" smtClean="0">
                <a:latin typeface="Bahnschrift SemiBold" pitchFamily="34" charset="0"/>
              </a:rPr>
              <a:t>nebulised</a:t>
            </a:r>
            <a:r>
              <a:rPr lang="en-US" dirty="0" smtClean="0">
                <a:latin typeface="Bahnschrift SemiBold" pitchFamily="34" charset="0"/>
              </a:rPr>
              <a:t> bronchodilators, oral </a:t>
            </a:r>
            <a:r>
              <a:rPr lang="en-US" dirty="0" err="1" smtClean="0">
                <a:latin typeface="Bahnschrift SemiBold" pitchFamily="34" charset="0"/>
              </a:rPr>
              <a:t>prednisolone</a:t>
            </a:r>
            <a:r>
              <a:rPr lang="en-US" dirty="0" smtClean="0">
                <a:latin typeface="Bahnschrift SemiBold" pitchFamily="34" charset="0"/>
              </a:rPr>
              <a:t> and 60% O2 by face mask. His oxygen saturations improve significantly, but when he is reviewed 1 h later, his condition has deteriorated and he is unable to provide a history.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Bahnschrift SemiBold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Bahnschrift SemiBold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Bahnschrift SemiBold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71875"/>
            <a:ext cx="84582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Callout 2 (Border and Accent Bar) 4"/>
          <p:cNvSpPr/>
          <p:nvPr/>
        </p:nvSpPr>
        <p:spPr>
          <a:xfrm>
            <a:off x="7848600" y="152400"/>
            <a:ext cx="990600" cy="609600"/>
          </a:xfrm>
          <a:prstGeom prst="accentBorderCallout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 ESSENCE" pitchFamily="2" charset="0"/>
              </a:rPr>
              <a:t>No.5</a:t>
            </a:r>
            <a:endParaRPr lang="en-US" sz="2800" b="1" dirty="0"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64" y="11807"/>
            <a:ext cx="7415163" cy="684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76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6000" cy="636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5410200"/>
            <a:ext cx="4581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001000" cy="675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ine Callout 2 (Border and Accent Bar) 2"/>
          <p:cNvSpPr/>
          <p:nvPr/>
        </p:nvSpPr>
        <p:spPr>
          <a:xfrm>
            <a:off x="7848600" y="152400"/>
            <a:ext cx="990600" cy="609600"/>
          </a:xfrm>
          <a:prstGeom prst="accentBorderCallout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 ESSENCE" pitchFamily="2" charset="0"/>
              </a:rPr>
              <a:t>No.6</a:t>
            </a:r>
            <a:endParaRPr lang="en-US" sz="2800" b="1" dirty="0"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17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5105400"/>
            <a:ext cx="4200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03" y="381000"/>
            <a:ext cx="876958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ine Callout 2 (Border and Accent Bar) 2"/>
          <p:cNvSpPr/>
          <p:nvPr/>
        </p:nvSpPr>
        <p:spPr>
          <a:xfrm>
            <a:off x="7848600" y="152400"/>
            <a:ext cx="990600" cy="609600"/>
          </a:xfrm>
          <a:prstGeom prst="accentBorderCallout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 ESSENCE" pitchFamily="2" charset="0"/>
              </a:rPr>
              <a:t>No.7</a:t>
            </a:r>
            <a:endParaRPr lang="en-US" sz="2800" b="1" dirty="0"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686800" cy="66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Callout 2 (Border and Accent Bar) 4"/>
          <p:cNvSpPr/>
          <p:nvPr/>
        </p:nvSpPr>
        <p:spPr>
          <a:xfrm>
            <a:off x="7848600" y="0"/>
            <a:ext cx="990600" cy="533400"/>
          </a:xfrm>
          <a:prstGeom prst="accentBorderCallout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 ESSENCE" pitchFamily="2" charset="0"/>
              </a:rPr>
              <a:t>No.1</a:t>
            </a:r>
            <a:endParaRPr lang="en-US" sz="2800" b="1" dirty="0"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r="5360" b="-514"/>
          <a:stretch>
            <a:fillRect/>
          </a:stretch>
        </p:blipFill>
        <p:spPr bwMode="auto">
          <a:xfrm>
            <a:off x="1600200" y="0"/>
            <a:ext cx="5867400" cy="671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-339" r="16867"/>
          <a:stretch>
            <a:fillRect/>
          </a:stretch>
        </p:blipFill>
        <p:spPr bwMode="auto">
          <a:xfrm>
            <a:off x="152400" y="0"/>
            <a:ext cx="49657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t="4444" r="6173"/>
          <a:stretch>
            <a:fillRect/>
          </a:stretch>
        </p:blipFill>
        <p:spPr bwMode="auto">
          <a:xfrm>
            <a:off x="4800600" y="5219700"/>
            <a:ext cx="4343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848600" cy="650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ine Callout 2 (Border and Accent Bar) 3"/>
          <p:cNvSpPr/>
          <p:nvPr/>
        </p:nvSpPr>
        <p:spPr>
          <a:xfrm>
            <a:off x="7848600" y="152400"/>
            <a:ext cx="990600" cy="609600"/>
          </a:xfrm>
          <a:prstGeom prst="accentBorderCallout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 ESSENCE" pitchFamily="2" charset="0"/>
              </a:rPr>
              <a:t>No.8</a:t>
            </a:r>
            <a:endParaRPr lang="en-US" sz="2800" b="1" dirty="0"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24600" cy="534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r="5330" b="4286"/>
          <a:stretch>
            <a:fillRect/>
          </a:stretch>
        </p:blipFill>
        <p:spPr bwMode="auto">
          <a:xfrm>
            <a:off x="4053383" y="5334000"/>
            <a:ext cx="509061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21"/>
          <p:cNvSpPr txBox="1"/>
          <p:nvPr/>
        </p:nvSpPr>
        <p:spPr>
          <a:xfrm>
            <a:off x="1447800" y="1752600"/>
            <a:ext cx="6781800" cy="1708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5400" b="1" spc="37" dirty="0" err="1" smtClean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Spirometric</a:t>
            </a:r>
            <a:r>
              <a:rPr lang="en-US" altLang="zh-CN" sz="5400" b="1" spc="37" dirty="0" smtClean="0">
                <a:solidFill>
                  <a:srgbClr val="0070C0"/>
                </a:solidFill>
                <a:latin typeface="Arial Black"/>
                <a:ea typeface="Arial Black"/>
                <a:cs typeface="Arial Black"/>
              </a:rPr>
              <a:t> reports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71" y="533399"/>
            <a:ext cx="9126629" cy="5867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 l="2164" t="1324" b="49669"/>
          <a:stretch>
            <a:fillRect/>
          </a:stretch>
        </p:blipFill>
        <p:spPr bwMode="auto">
          <a:xfrm>
            <a:off x="152401" y="1855099"/>
            <a:ext cx="8995718" cy="294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66724"/>
            <a:ext cx="9144000" cy="5715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 r="5600"/>
          <a:stretch>
            <a:fillRect/>
          </a:stretch>
        </p:blipFill>
        <p:spPr bwMode="auto">
          <a:xfrm>
            <a:off x="0" y="990600"/>
            <a:ext cx="899160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 l="5233" t="51163" r="8430"/>
          <a:stretch>
            <a:fillRect/>
          </a:stretch>
        </p:blipFill>
        <p:spPr bwMode="auto">
          <a:xfrm>
            <a:off x="326571" y="1524000"/>
            <a:ext cx="8512629" cy="3611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r="9935" b="8189"/>
          <a:stretch/>
        </p:blipFill>
        <p:spPr bwMode="auto">
          <a:xfrm>
            <a:off x="811369" y="23217"/>
            <a:ext cx="7250806" cy="683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16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"/>
            <a:ext cx="8534398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34916" cy="4597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42999"/>
            <a:ext cx="9008062" cy="5287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AutoShape 4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AutoShape 6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4" name="Picture 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239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0559"/>
            <a:ext cx="6476999" cy="64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295400"/>
            <a:ext cx="8924668" cy="330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4214"/>
          <a:stretch>
            <a:fillRect/>
          </a:stretch>
        </p:blipFill>
        <p:spPr bwMode="auto">
          <a:xfrm>
            <a:off x="152400" y="838200"/>
            <a:ext cx="879437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ine Callout 2 (Border and Accent Bar) 2"/>
          <p:cNvSpPr/>
          <p:nvPr/>
        </p:nvSpPr>
        <p:spPr>
          <a:xfrm>
            <a:off x="7848600" y="152400"/>
            <a:ext cx="990600" cy="609600"/>
          </a:xfrm>
          <a:prstGeom prst="accentBorderCallout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 ESSENCE" pitchFamily="2" charset="0"/>
              </a:rPr>
              <a:t>No.2</a:t>
            </a:r>
            <a:endParaRPr lang="en-US" sz="2800" b="1" dirty="0"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0"/>
            <a:ext cx="82686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7086600" cy="672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3735" y="5410200"/>
            <a:ext cx="402026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1"/>
            <a:ext cx="8382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Bahnschrift SemiBold" pitchFamily="34" charset="0"/>
              </a:rPr>
              <a:t>History</a:t>
            </a:r>
          </a:p>
          <a:p>
            <a:endParaRPr lang="en-US" sz="2000" b="1" dirty="0" smtClean="0">
              <a:latin typeface="Bahnschrift SemiBold" pitchFamily="34" charset="0"/>
            </a:endParaRPr>
          </a:p>
          <a:p>
            <a:r>
              <a:rPr lang="en-US" sz="2000" dirty="0" smtClean="0">
                <a:latin typeface="Bahnschrift SemiBold" pitchFamily="34" charset="0"/>
              </a:rPr>
              <a:t>A 24-year-old female nursing student attends hospital complaining of sudden-onset breathlessness. She flew to the UK from Australia the previous day.</a:t>
            </a:r>
          </a:p>
          <a:p>
            <a:endParaRPr lang="en-US" sz="2000" dirty="0" smtClean="0">
              <a:latin typeface="Bahnschrift SemiBold" pitchFamily="34" charset="0"/>
            </a:endParaRPr>
          </a:p>
          <a:p>
            <a:r>
              <a:rPr lang="en-US" sz="2000" b="1" dirty="0" smtClean="0">
                <a:latin typeface="Bahnschrift SemiBold" pitchFamily="34" charset="0"/>
              </a:rPr>
              <a:t>She has no </a:t>
            </a:r>
            <a:r>
              <a:rPr lang="en-US" sz="2000" b="1" dirty="0" err="1" smtClean="0">
                <a:latin typeface="Bahnschrift SemiBold" pitchFamily="34" charset="0"/>
              </a:rPr>
              <a:t>pleuritic</a:t>
            </a:r>
            <a:r>
              <a:rPr lang="en-US" sz="2000" b="1" dirty="0" smtClean="0">
                <a:latin typeface="Bahnschrift SemiBold" pitchFamily="34" charset="0"/>
              </a:rPr>
              <a:t> pain, </a:t>
            </a:r>
            <a:r>
              <a:rPr lang="en-US" sz="2000" b="1" dirty="0" err="1" smtClean="0">
                <a:latin typeface="Bahnschrift SemiBold" pitchFamily="34" charset="0"/>
              </a:rPr>
              <a:t>haemoptysis</a:t>
            </a:r>
            <a:r>
              <a:rPr lang="en-US" sz="2000" b="1" dirty="0" smtClean="0">
                <a:latin typeface="Bahnschrift SemiBold" pitchFamily="34" charset="0"/>
              </a:rPr>
              <a:t> or leg </a:t>
            </a:r>
            <a:r>
              <a:rPr lang="en-US" sz="2000" b="1" dirty="0" err="1" smtClean="0">
                <a:latin typeface="Bahnschrift SemiBold" pitchFamily="34" charset="0"/>
              </a:rPr>
              <a:t>swelling,no</a:t>
            </a:r>
            <a:r>
              <a:rPr lang="en-US" sz="2000" b="1" dirty="0" smtClean="0">
                <a:latin typeface="Bahnschrift SemiBold" pitchFamily="34" charset="0"/>
              </a:rPr>
              <a:t> history of lung disease and is a non-smoker.</a:t>
            </a:r>
          </a:p>
          <a:p>
            <a:endParaRPr lang="en-US" sz="2000" dirty="0" smtClean="0">
              <a:latin typeface="Bahnschrift SemiBold" pitchFamily="34" charset="0"/>
            </a:endParaRPr>
          </a:p>
          <a:p>
            <a:endParaRPr lang="en-US" sz="2000" dirty="0" smtClean="0">
              <a:latin typeface="Bahnschrift SemiBold" pitchFamily="34" charset="0"/>
            </a:endParaRPr>
          </a:p>
          <a:p>
            <a:endParaRPr lang="en-US" sz="2000" dirty="0">
              <a:latin typeface="Bahnschrift Semi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124200"/>
            <a:ext cx="83820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 smtClean="0">
              <a:latin typeface="Bahnschrift SemiBold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Bahnschrift SemiBold" pitchFamily="34" charset="0"/>
              </a:rPr>
              <a:t>Examination</a:t>
            </a:r>
          </a:p>
          <a:p>
            <a:endParaRPr lang="en-US" sz="2000" b="1" dirty="0" smtClean="0">
              <a:latin typeface="Bahnschrift SemiBold" pitchFamily="34" charset="0"/>
            </a:endParaRPr>
          </a:p>
          <a:p>
            <a:r>
              <a:rPr lang="en-US" sz="2000" b="1" dirty="0" smtClean="0">
                <a:latin typeface="Bahnschrift SemiBold" pitchFamily="34" charset="0"/>
              </a:rPr>
              <a:t>She appears anxious and distressed. Her respiratory rate is elevated</a:t>
            </a:r>
          </a:p>
          <a:p>
            <a:r>
              <a:rPr lang="en-US" sz="2000" b="1" dirty="0" smtClean="0">
                <a:latin typeface="Bahnschrift SemiBold" pitchFamily="34" charset="0"/>
              </a:rPr>
              <a:t>but chest examination is unremarkable. </a:t>
            </a:r>
          </a:p>
          <a:p>
            <a:endParaRPr lang="en-US" sz="2000" b="1" dirty="0" smtClean="0">
              <a:latin typeface="Bahnschrift SemiBold" pitchFamily="34" charset="0"/>
            </a:endParaRPr>
          </a:p>
        </p:txBody>
      </p:sp>
      <p:sp>
        <p:nvSpPr>
          <p:cNvPr id="4" name="Line Callout 2 (Border and Accent Bar) 3"/>
          <p:cNvSpPr/>
          <p:nvPr/>
        </p:nvSpPr>
        <p:spPr>
          <a:xfrm>
            <a:off x="7848600" y="152400"/>
            <a:ext cx="990600" cy="609600"/>
          </a:xfrm>
          <a:prstGeom prst="accentBorderCallout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 ESSENCE" pitchFamily="2" charset="0"/>
              </a:rPr>
              <a:t>No.3</a:t>
            </a:r>
            <a:endParaRPr lang="en-US" sz="2800" b="1" dirty="0">
              <a:latin typeface="AR ESSENCE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4592" y="4876800"/>
            <a:ext cx="39566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1A363F79C29C4AAA73EE2FAFE56A72" ma:contentTypeVersion="2" ma:contentTypeDescription="Create a new document." ma:contentTypeScope="" ma:versionID="81154ac36d66fb7182822ac4679273a0">
  <xsd:schema xmlns:xsd="http://www.w3.org/2001/XMLSchema" xmlns:xs="http://www.w3.org/2001/XMLSchema" xmlns:p="http://schemas.microsoft.com/office/2006/metadata/properties" xmlns:ns2="1126b8e3-ebda-4df0-8d04-cf11909f9f51" targetNamespace="http://schemas.microsoft.com/office/2006/metadata/properties" ma:root="true" ma:fieldsID="029bdcd19a020a3f1eed6679aed00fc9" ns2:_="">
    <xsd:import namespace="1126b8e3-ebda-4df0-8d04-cf11909f9f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6b8e3-ebda-4df0-8d04-cf11909f9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8EA4E3-DFA0-412B-8AB5-28BDA94D5068}"/>
</file>

<file path=customXml/itemProps2.xml><?xml version="1.0" encoding="utf-8"?>
<ds:datastoreItem xmlns:ds="http://schemas.openxmlformats.org/officeDocument/2006/customXml" ds:itemID="{EE467CDC-1AFE-47A3-B44C-C0CE0A191BC3}"/>
</file>

<file path=customXml/itemProps3.xml><?xml version="1.0" encoding="utf-8"?>
<ds:datastoreItem xmlns:ds="http://schemas.openxmlformats.org/officeDocument/2006/customXml" ds:itemID="{ECF9AC37-2D29-4ADF-A417-55F4A0BCEB8A}"/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155</Words>
  <Application>Microsoft Office PowerPoint</Application>
  <PresentationFormat>عرض على الشاشة (3:4)‏</PresentationFormat>
  <Paragraphs>28</Paragraphs>
  <Slides>33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Office 主题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MCC</cp:lastModifiedBy>
  <cp:revision>179</cp:revision>
  <dcterms:created xsi:type="dcterms:W3CDTF">2017-10-23T09:06:44Z</dcterms:created>
  <dcterms:modified xsi:type="dcterms:W3CDTF">2021-01-26T12:31:56Z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0x010100511A363F79C29C4AAA73EE2FAFE56A72</vt:lpwstr>
  </property>
</Properties>
</file>