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 id="2147483758" r:id="rId2"/>
    <p:sldMasterId id="2147483772" r:id="rId3"/>
  </p:sldMasterIdLst>
  <p:notesMasterIdLst>
    <p:notesMasterId r:id="rId109"/>
  </p:notesMasterIdLst>
  <p:sldIdLst>
    <p:sldId id="459" r:id="rId4"/>
    <p:sldId id="497" r:id="rId5"/>
    <p:sldId id="469" r:id="rId6"/>
    <p:sldId id="470" r:id="rId7"/>
    <p:sldId id="291" r:id="rId8"/>
    <p:sldId id="332" r:id="rId9"/>
    <p:sldId id="460" r:id="rId10"/>
    <p:sldId id="439" r:id="rId11"/>
    <p:sldId id="290" r:id="rId12"/>
    <p:sldId id="486" r:id="rId13"/>
    <p:sldId id="487" r:id="rId14"/>
    <p:sldId id="263" r:id="rId15"/>
    <p:sldId id="299" r:id="rId16"/>
    <p:sldId id="465" r:id="rId17"/>
    <p:sldId id="462" r:id="rId18"/>
    <p:sldId id="404" r:id="rId19"/>
    <p:sldId id="308" r:id="rId20"/>
    <p:sldId id="463" r:id="rId21"/>
    <p:sldId id="309" r:id="rId22"/>
    <p:sldId id="471" r:id="rId23"/>
    <p:sldId id="313" r:id="rId24"/>
    <p:sldId id="472" r:id="rId25"/>
    <p:sldId id="411" r:id="rId26"/>
    <p:sldId id="461" r:id="rId27"/>
    <p:sldId id="479" r:id="rId28"/>
    <p:sldId id="438" r:id="rId29"/>
    <p:sldId id="335" r:id="rId30"/>
    <p:sldId id="260" r:id="rId31"/>
    <p:sldId id="261" r:id="rId32"/>
    <p:sldId id="262" r:id="rId33"/>
    <p:sldId id="498" r:id="rId34"/>
    <p:sldId id="270" r:id="rId35"/>
    <p:sldId id="277" r:id="rId36"/>
    <p:sldId id="276" r:id="rId37"/>
    <p:sldId id="499" r:id="rId38"/>
    <p:sldId id="500" r:id="rId39"/>
    <p:sldId id="259" r:id="rId40"/>
    <p:sldId id="264" r:id="rId41"/>
    <p:sldId id="475" r:id="rId42"/>
    <p:sldId id="281" r:id="rId43"/>
    <p:sldId id="488" r:id="rId44"/>
    <p:sldId id="489" r:id="rId45"/>
    <p:sldId id="482" r:id="rId46"/>
    <p:sldId id="483" r:id="rId47"/>
    <p:sldId id="484" r:id="rId48"/>
    <p:sldId id="485" r:id="rId49"/>
    <p:sldId id="467" r:id="rId50"/>
    <p:sldId id="478" r:id="rId51"/>
    <p:sldId id="359" r:id="rId52"/>
    <p:sldId id="279" r:id="rId53"/>
    <p:sldId id="319" r:id="rId54"/>
    <p:sldId id="468" r:id="rId55"/>
    <p:sldId id="476" r:id="rId56"/>
    <p:sldId id="412" r:id="rId57"/>
    <p:sldId id="419" r:id="rId58"/>
    <p:sldId id="473" r:id="rId59"/>
    <p:sldId id="269" r:id="rId60"/>
    <p:sldId id="400" r:id="rId61"/>
    <p:sldId id="296" r:id="rId62"/>
    <p:sldId id="282" r:id="rId63"/>
    <p:sldId id="326" r:id="rId64"/>
    <p:sldId id="379" r:id="rId65"/>
    <p:sldId id="283" r:id="rId66"/>
    <p:sldId id="423" r:id="rId67"/>
    <p:sldId id="449" r:id="rId68"/>
    <p:sldId id="349" r:id="rId69"/>
    <p:sldId id="350" r:id="rId70"/>
    <p:sldId id="402" r:id="rId71"/>
    <p:sldId id="421" r:id="rId72"/>
    <p:sldId id="420" r:id="rId73"/>
    <p:sldId id="477" r:id="rId74"/>
    <p:sldId id="340" r:id="rId75"/>
    <p:sldId id="398" r:id="rId76"/>
    <p:sldId id="418" r:id="rId77"/>
    <p:sldId id="386" r:id="rId78"/>
    <p:sldId id="345" r:id="rId79"/>
    <p:sldId id="346" r:id="rId80"/>
    <p:sldId id="347" r:id="rId81"/>
    <p:sldId id="399" r:id="rId82"/>
    <p:sldId id="381" r:id="rId83"/>
    <p:sldId id="380" r:id="rId84"/>
    <p:sldId id="405" r:id="rId85"/>
    <p:sldId id="406" r:id="rId86"/>
    <p:sldId id="495" r:id="rId87"/>
    <p:sldId id="496" r:id="rId88"/>
    <p:sldId id="474" r:id="rId89"/>
    <p:sldId id="494" r:id="rId90"/>
    <p:sldId id="490" r:id="rId91"/>
    <p:sldId id="491" r:id="rId92"/>
    <p:sldId id="492" r:id="rId93"/>
    <p:sldId id="493" r:id="rId94"/>
    <p:sldId id="480" r:id="rId95"/>
    <p:sldId id="481" r:id="rId96"/>
    <p:sldId id="501" r:id="rId97"/>
    <p:sldId id="502" r:id="rId98"/>
    <p:sldId id="450" r:id="rId99"/>
    <p:sldId id="451" r:id="rId100"/>
    <p:sldId id="457" r:id="rId101"/>
    <p:sldId id="452" r:id="rId102"/>
    <p:sldId id="453" r:id="rId103"/>
    <p:sldId id="454" r:id="rId104"/>
    <p:sldId id="455" r:id="rId105"/>
    <p:sldId id="456" r:id="rId106"/>
    <p:sldId id="458" r:id="rId107"/>
    <p:sldId id="437" r:id="rId10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kern="1200">
        <a:solidFill>
          <a:schemeClr val="tx1"/>
        </a:solidFill>
        <a:latin typeface="Times New Roman" pitchFamily="18" charset="0"/>
        <a:ea typeface="+mn-ea"/>
        <a:cs typeface="Arial" pitchFamily="34" charset="0"/>
      </a:defRPr>
    </a:lvl5pPr>
    <a:lvl6pPr marL="2286000" algn="r" defTabSz="914400" rtl="1" eaLnBrk="1" latinLnBrk="0" hangingPunct="1">
      <a:defRPr kern="1200">
        <a:solidFill>
          <a:schemeClr val="tx1"/>
        </a:solidFill>
        <a:latin typeface="Times New Roman" pitchFamily="18" charset="0"/>
        <a:ea typeface="+mn-ea"/>
        <a:cs typeface="Arial" pitchFamily="34" charset="0"/>
      </a:defRPr>
    </a:lvl6pPr>
    <a:lvl7pPr marL="2743200" algn="r" defTabSz="914400" rtl="1" eaLnBrk="1" latinLnBrk="0" hangingPunct="1">
      <a:defRPr kern="1200">
        <a:solidFill>
          <a:schemeClr val="tx1"/>
        </a:solidFill>
        <a:latin typeface="Times New Roman" pitchFamily="18" charset="0"/>
        <a:ea typeface="+mn-ea"/>
        <a:cs typeface="Arial" pitchFamily="34" charset="0"/>
      </a:defRPr>
    </a:lvl7pPr>
    <a:lvl8pPr marL="3200400" algn="r" defTabSz="914400" rtl="1" eaLnBrk="1" latinLnBrk="0" hangingPunct="1">
      <a:defRPr kern="1200">
        <a:solidFill>
          <a:schemeClr val="tx1"/>
        </a:solidFill>
        <a:latin typeface="Times New Roman" pitchFamily="18" charset="0"/>
        <a:ea typeface="+mn-ea"/>
        <a:cs typeface="Arial" pitchFamily="34" charset="0"/>
      </a:defRPr>
    </a:lvl8pPr>
    <a:lvl9pPr marL="3657600" algn="r" defTabSz="914400" rtl="1" eaLnBrk="1" latinLnBrk="0" hangingPunct="1">
      <a:defRPr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p:cViewPr varScale="1">
        <p:scale>
          <a:sx n="73" d="100"/>
          <a:sy n="73" d="100"/>
        </p:scale>
        <p:origin x="424"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theme" Target="theme/theme1.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113" Type="http://schemas.openxmlformats.org/officeDocument/2006/relationships/tableStyles" Target="tableStyles.xml"/><Relationship Id="rId80" Type="http://schemas.openxmlformats.org/officeDocument/2006/relationships/slide" Target="slides/slide77.xml"/><Relationship Id="rId85" Type="http://schemas.openxmlformats.org/officeDocument/2006/relationships/slide" Target="slides/slide82.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slide" Target="slides/slide105.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slide" Target="slides/slide103.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notesMaster" Target="notesMasters/notesMaster1.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presProps" Target="presProps.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789F29-0550-4BD5-93C8-3E2D3C985420}" type="doc">
      <dgm:prSet loTypeId="urn:microsoft.com/office/officeart/2005/8/layout/pyramid4" loCatId="relationship" qsTypeId="urn:microsoft.com/office/officeart/2005/8/quickstyle/simple1" qsCatId="simple" csTypeId="urn:microsoft.com/office/officeart/2005/8/colors/accent1_2" csCatId="accent1" phldr="1"/>
      <dgm:spPr/>
      <dgm:t>
        <a:bodyPr/>
        <a:lstStyle/>
        <a:p>
          <a:endParaRPr lang="en-US"/>
        </a:p>
      </dgm:t>
    </dgm:pt>
    <dgm:pt modelId="{2346DC85-4474-4DCF-A9E4-0F334AFCD29E}">
      <dgm:prSet phldrT="[Text]" custT="1"/>
      <dgm:spPr/>
      <dgm:t>
        <a:bodyPr/>
        <a:lstStyle/>
        <a:p>
          <a:r>
            <a:rPr lang="en-US" sz="2400" dirty="0">
              <a:solidFill>
                <a:schemeClr val="bg2"/>
              </a:solidFill>
              <a:latin typeface="Times New Roman" panose="02020603050405020304" pitchFamily="18" charset="0"/>
              <a:cs typeface="Times New Roman" panose="02020603050405020304" pitchFamily="18" charset="0"/>
            </a:rPr>
            <a:t>Infertility &amp; PCOS</a:t>
          </a:r>
        </a:p>
      </dgm:t>
    </dgm:pt>
    <dgm:pt modelId="{A4C13211-0FDB-4B28-8D9E-0F755855BFA4}" type="parTrans" cxnId="{F085DD0F-CD83-425E-ABC9-9552BB437BFD}">
      <dgm:prSet/>
      <dgm:spPr/>
      <dgm:t>
        <a:bodyPr/>
        <a:lstStyle/>
        <a:p>
          <a:endParaRPr lang="en-US"/>
        </a:p>
      </dgm:t>
    </dgm:pt>
    <dgm:pt modelId="{0D90918D-1071-4A39-A490-AD3908CBF3AD}" type="sibTrans" cxnId="{F085DD0F-CD83-425E-ABC9-9552BB437BFD}">
      <dgm:prSet/>
      <dgm:spPr/>
      <dgm:t>
        <a:bodyPr/>
        <a:lstStyle/>
        <a:p>
          <a:endParaRPr lang="en-US"/>
        </a:p>
      </dgm:t>
    </dgm:pt>
    <dgm:pt modelId="{D7BE9B6D-68DC-4FAE-A0DE-5AFE220887D9}">
      <dgm:prSet phldrT="[Text]" custT="1"/>
      <dgm:spPr/>
      <dgm:t>
        <a:bodyPr/>
        <a:lstStyle/>
        <a:p>
          <a:r>
            <a:rPr lang="en-US" sz="2400" dirty="0">
              <a:solidFill>
                <a:schemeClr val="bg2"/>
              </a:solidFill>
              <a:latin typeface="Times New Roman" panose="02020603050405020304" pitchFamily="18" charset="0"/>
              <a:cs typeface="Times New Roman" panose="02020603050405020304" pitchFamily="18" charset="0"/>
            </a:rPr>
            <a:t>Insulin resistance</a:t>
          </a:r>
        </a:p>
      </dgm:t>
    </dgm:pt>
    <dgm:pt modelId="{265E8992-2680-4D9C-9B97-5F4D034F9B5B}" type="parTrans" cxnId="{B236C2F3-332D-4E7B-8C0F-33C12A68C207}">
      <dgm:prSet/>
      <dgm:spPr/>
      <dgm:t>
        <a:bodyPr/>
        <a:lstStyle/>
        <a:p>
          <a:endParaRPr lang="en-US"/>
        </a:p>
      </dgm:t>
    </dgm:pt>
    <dgm:pt modelId="{7BA33780-9BD3-4D35-B779-555E92AC8F41}" type="sibTrans" cxnId="{B236C2F3-332D-4E7B-8C0F-33C12A68C207}">
      <dgm:prSet/>
      <dgm:spPr/>
      <dgm:t>
        <a:bodyPr/>
        <a:lstStyle/>
        <a:p>
          <a:endParaRPr lang="en-US"/>
        </a:p>
      </dgm:t>
    </dgm:pt>
    <dgm:pt modelId="{6FAF7154-9EB9-4F9A-8FD6-9F2AF11CA1FF}">
      <dgm:prSet phldrT="[Text]" custT="1"/>
      <dgm:spPr/>
      <dgm:t>
        <a:bodyPr/>
        <a:lstStyle/>
        <a:p>
          <a:r>
            <a:rPr lang="en-US" sz="2400" dirty="0">
              <a:solidFill>
                <a:srgbClr val="C00000"/>
              </a:solidFill>
              <a:latin typeface="Times New Roman" panose="02020603050405020304" pitchFamily="18" charset="0"/>
              <a:cs typeface="Times New Roman" panose="02020603050405020304" pitchFamily="18" charset="0"/>
            </a:rPr>
            <a:t>Endometrial hyperplasia</a:t>
          </a:r>
        </a:p>
      </dgm:t>
    </dgm:pt>
    <dgm:pt modelId="{A5F4ED3F-9185-4831-942D-7976E02088AE}" type="parTrans" cxnId="{17368E31-65F3-41E7-BCFA-082E72805A1B}">
      <dgm:prSet/>
      <dgm:spPr/>
      <dgm:t>
        <a:bodyPr/>
        <a:lstStyle/>
        <a:p>
          <a:endParaRPr lang="en-US"/>
        </a:p>
      </dgm:t>
    </dgm:pt>
    <dgm:pt modelId="{B806E118-C134-4FA1-9200-92C5816BA915}" type="sibTrans" cxnId="{17368E31-65F3-41E7-BCFA-082E72805A1B}">
      <dgm:prSet/>
      <dgm:spPr/>
      <dgm:t>
        <a:bodyPr/>
        <a:lstStyle/>
        <a:p>
          <a:endParaRPr lang="en-US"/>
        </a:p>
      </dgm:t>
    </dgm:pt>
    <dgm:pt modelId="{D8AC4D9B-B2E2-47B8-B670-435EDB2AAF5F}">
      <dgm:prSet phldrT="[Text]" custT="1"/>
      <dgm:spPr/>
      <dgm:t>
        <a:bodyPr/>
        <a:lstStyle/>
        <a:p>
          <a:r>
            <a:rPr lang="en-US" sz="2400" dirty="0">
              <a:solidFill>
                <a:schemeClr val="bg2"/>
              </a:solidFill>
              <a:latin typeface="Times New Roman" panose="02020603050405020304" pitchFamily="18" charset="0"/>
              <a:cs typeface="Times New Roman" panose="02020603050405020304" pitchFamily="18" charset="0"/>
            </a:rPr>
            <a:t>Oligo/</a:t>
          </a:r>
        </a:p>
        <a:p>
          <a:r>
            <a:rPr lang="en-US" sz="2400" dirty="0">
              <a:solidFill>
                <a:schemeClr val="bg2"/>
              </a:solidFill>
              <a:latin typeface="Times New Roman" panose="02020603050405020304" pitchFamily="18" charset="0"/>
              <a:cs typeface="Times New Roman" panose="02020603050405020304" pitchFamily="18" charset="0"/>
            </a:rPr>
            <a:t>amenorrhea</a:t>
          </a:r>
        </a:p>
      </dgm:t>
    </dgm:pt>
    <dgm:pt modelId="{7DD4248A-B4AA-4FDE-A73F-6E2859A64301}" type="parTrans" cxnId="{0163AAD3-A767-46B8-8FBC-BC96E60832E4}">
      <dgm:prSet/>
      <dgm:spPr/>
      <dgm:t>
        <a:bodyPr/>
        <a:lstStyle/>
        <a:p>
          <a:endParaRPr lang="en-US"/>
        </a:p>
      </dgm:t>
    </dgm:pt>
    <dgm:pt modelId="{5BEA3626-7CF2-41D7-906A-DA2CCC96A068}" type="sibTrans" cxnId="{0163AAD3-A767-46B8-8FBC-BC96E60832E4}">
      <dgm:prSet/>
      <dgm:spPr/>
      <dgm:t>
        <a:bodyPr/>
        <a:lstStyle/>
        <a:p>
          <a:endParaRPr lang="en-US"/>
        </a:p>
      </dgm:t>
    </dgm:pt>
    <dgm:pt modelId="{49BEA484-C723-4E0D-8373-7EA71B2D3DD7}" type="pres">
      <dgm:prSet presAssocID="{47789F29-0550-4BD5-93C8-3E2D3C985420}" presName="compositeShape" presStyleCnt="0">
        <dgm:presLayoutVars>
          <dgm:chMax val="9"/>
          <dgm:dir/>
          <dgm:resizeHandles val="exact"/>
        </dgm:presLayoutVars>
      </dgm:prSet>
      <dgm:spPr/>
    </dgm:pt>
    <dgm:pt modelId="{7812700B-4869-492A-B777-C251F4173E76}" type="pres">
      <dgm:prSet presAssocID="{47789F29-0550-4BD5-93C8-3E2D3C985420}" presName="triangle1" presStyleLbl="node1" presStyleIdx="0" presStyleCnt="4" custScaleX="149194" custLinFactNeighborX="-1613" custLinFactNeighborY="-9677">
        <dgm:presLayoutVars>
          <dgm:bulletEnabled val="1"/>
        </dgm:presLayoutVars>
      </dgm:prSet>
      <dgm:spPr/>
    </dgm:pt>
    <dgm:pt modelId="{A74637ED-1D85-47CB-8A96-B71975182CD7}" type="pres">
      <dgm:prSet presAssocID="{47789F29-0550-4BD5-93C8-3E2D3C985420}" presName="triangle2" presStyleLbl="node1" presStyleIdx="1" presStyleCnt="4" custScaleX="151613" custLinFactNeighborX="-27016" custLinFactNeighborY="0">
        <dgm:presLayoutVars>
          <dgm:bulletEnabled val="1"/>
        </dgm:presLayoutVars>
      </dgm:prSet>
      <dgm:spPr/>
    </dgm:pt>
    <dgm:pt modelId="{78F075B8-2CCE-41FD-ABB8-DFDDA2CF153E}" type="pres">
      <dgm:prSet presAssocID="{47789F29-0550-4BD5-93C8-3E2D3C985420}" presName="triangle3" presStyleLbl="node1" presStyleIdx="2" presStyleCnt="4" custScaleX="154032">
        <dgm:presLayoutVars>
          <dgm:bulletEnabled val="1"/>
        </dgm:presLayoutVars>
      </dgm:prSet>
      <dgm:spPr/>
    </dgm:pt>
    <dgm:pt modelId="{D543DC51-D337-406D-85DF-879A363C43C2}" type="pres">
      <dgm:prSet presAssocID="{47789F29-0550-4BD5-93C8-3E2D3C985420}" presName="triangle4" presStyleLbl="node1" presStyleIdx="3" presStyleCnt="4" custScaleX="150000" custLinFactNeighborX="25403" custLinFactNeighborY="0">
        <dgm:presLayoutVars>
          <dgm:bulletEnabled val="1"/>
        </dgm:presLayoutVars>
      </dgm:prSet>
      <dgm:spPr/>
    </dgm:pt>
  </dgm:ptLst>
  <dgm:cxnLst>
    <dgm:cxn modelId="{F085DD0F-CD83-425E-ABC9-9552BB437BFD}" srcId="{47789F29-0550-4BD5-93C8-3E2D3C985420}" destId="{2346DC85-4474-4DCF-A9E4-0F334AFCD29E}" srcOrd="0" destOrd="0" parTransId="{A4C13211-0FDB-4B28-8D9E-0F755855BFA4}" sibTransId="{0D90918D-1071-4A39-A490-AD3908CBF3AD}"/>
    <dgm:cxn modelId="{CD58891E-FA90-40AF-A5FF-99DB8749DCBA}" type="presOf" srcId="{6FAF7154-9EB9-4F9A-8FD6-9F2AF11CA1FF}" destId="{78F075B8-2CCE-41FD-ABB8-DFDDA2CF153E}" srcOrd="0" destOrd="0" presId="urn:microsoft.com/office/officeart/2005/8/layout/pyramid4"/>
    <dgm:cxn modelId="{AB2EA42A-2BA1-4366-B25E-179C2157DC3B}" type="presOf" srcId="{D8AC4D9B-B2E2-47B8-B670-435EDB2AAF5F}" destId="{D543DC51-D337-406D-85DF-879A363C43C2}" srcOrd="0" destOrd="0" presId="urn:microsoft.com/office/officeart/2005/8/layout/pyramid4"/>
    <dgm:cxn modelId="{17368E31-65F3-41E7-BCFA-082E72805A1B}" srcId="{47789F29-0550-4BD5-93C8-3E2D3C985420}" destId="{6FAF7154-9EB9-4F9A-8FD6-9F2AF11CA1FF}" srcOrd="2" destOrd="0" parTransId="{A5F4ED3F-9185-4831-942D-7976E02088AE}" sibTransId="{B806E118-C134-4FA1-9200-92C5816BA915}"/>
    <dgm:cxn modelId="{568BF931-3AB8-4282-B3B3-33C6A39B8D8B}" type="presOf" srcId="{2346DC85-4474-4DCF-A9E4-0F334AFCD29E}" destId="{7812700B-4869-492A-B777-C251F4173E76}" srcOrd="0" destOrd="0" presId="urn:microsoft.com/office/officeart/2005/8/layout/pyramid4"/>
    <dgm:cxn modelId="{EF9E4C32-B0C1-46DB-B087-DDC7DDA1383D}" type="presOf" srcId="{47789F29-0550-4BD5-93C8-3E2D3C985420}" destId="{49BEA484-C723-4E0D-8373-7EA71B2D3DD7}" srcOrd="0" destOrd="0" presId="urn:microsoft.com/office/officeart/2005/8/layout/pyramid4"/>
    <dgm:cxn modelId="{14875E9B-B8E7-4839-AACA-F54A54315815}" type="presOf" srcId="{D7BE9B6D-68DC-4FAE-A0DE-5AFE220887D9}" destId="{A74637ED-1D85-47CB-8A96-B71975182CD7}" srcOrd="0" destOrd="0" presId="urn:microsoft.com/office/officeart/2005/8/layout/pyramid4"/>
    <dgm:cxn modelId="{0163AAD3-A767-46B8-8FBC-BC96E60832E4}" srcId="{47789F29-0550-4BD5-93C8-3E2D3C985420}" destId="{D8AC4D9B-B2E2-47B8-B670-435EDB2AAF5F}" srcOrd="3" destOrd="0" parTransId="{7DD4248A-B4AA-4FDE-A73F-6E2859A64301}" sibTransId="{5BEA3626-7CF2-41D7-906A-DA2CCC96A068}"/>
    <dgm:cxn modelId="{B236C2F3-332D-4E7B-8C0F-33C12A68C207}" srcId="{47789F29-0550-4BD5-93C8-3E2D3C985420}" destId="{D7BE9B6D-68DC-4FAE-A0DE-5AFE220887D9}" srcOrd="1" destOrd="0" parTransId="{265E8992-2680-4D9C-9B97-5F4D034F9B5B}" sibTransId="{7BA33780-9BD3-4D35-B779-555E92AC8F41}"/>
    <dgm:cxn modelId="{DA0246E1-6416-4019-ADB0-8D5CEF33E6F8}" type="presParOf" srcId="{49BEA484-C723-4E0D-8373-7EA71B2D3DD7}" destId="{7812700B-4869-492A-B777-C251F4173E76}" srcOrd="0" destOrd="0" presId="urn:microsoft.com/office/officeart/2005/8/layout/pyramid4"/>
    <dgm:cxn modelId="{2BA33EF2-44D6-4D66-A620-CC166BE12431}" type="presParOf" srcId="{49BEA484-C723-4E0D-8373-7EA71B2D3DD7}" destId="{A74637ED-1D85-47CB-8A96-B71975182CD7}" srcOrd="1" destOrd="0" presId="urn:microsoft.com/office/officeart/2005/8/layout/pyramid4"/>
    <dgm:cxn modelId="{F79D4345-A009-46FB-8821-A5834A2C742D}" type="presParOf" srcId="{49BEA484-C723-4E0D-8373-7EA71B2D3DD7}" destId="{78F075B8-2CCE-41FD-ABB8-DFDDA2CF153E}" srcOrd="2" destOrd="0" presId="urn:microsoft.com/office/officeart/2005/8/layout/pyramid4"/>
    <dgm:cxn modelId="{3691DFF9-48A1-4A98-A038-C0059FF6E423}" type="presParOf" srcId="{49BEA484-C723-4E0D-8373-7EA71B2D3DD7}" destId="{D543DC51-D337-406D-85DF-879A363C43C2}" srcOrd="3" destOrd="0" presId="urn:microsoft.com/office/officeart/2005/8/layout/pyramid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12700B-4869-492A-B777-C251F4173E76}">
      <dsp:nvSpPr>
        <dsp:cNvPr id="0" name=""/>
        <dsp:cNvSpPr/>
      </dsp:nvSpPr>
      <dsp:spPr>
        <a:xfrm>
          <a:off x="1904992" y="0"/>
          <a:ext cx="3524260" cy="2362199"/>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bg2"/>
              </a:solidFill>
              <a:latin typeface="Times New Roman" panose="02020603050405020304" pitchFamily="18" charset="0"/>
              <a:cs typeface="Times New Roman" panose="02020603050405020304" pitchFamily="18" charset="0"/>
            </a:rPr>
            <a:t>Infertility &amp; PCOS</a:t>
          </a:r>
        </a:p>
      </dsp:txBody>
      <dsp:txXfrm>
        <a:off x="2786057" y="1181100"/>
        <a:ext cx="1762130" cy="1181099"/>
      </dsp:txXfrm>
    </dsp:sp>
    <dsp:sp modelId="{A74637ED-1D85-47CB-8A96-B71975182CD7}">
      <dsp:nvSpPr>
        <dsp:cNvPr id="0" name=""/>
        <dsp:cNvSpPr/>
      </dsp:nvSpPr>
      <dsp:spPr>
        <a:xfrm>
          <a:off x="95252" y="2362199"/>
          <a:ext cx="3581402" cy="2362199"/>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bg2"/>
              </a:solidFill>
              <a:latin typeface="Times New Roman" panose="02020603050405020304" pitchFamily="18" charset="0"/>
              <a:cs typeface="Times New Roman" panose="02020603050405020304" pitchFamily="18" charset="0"/>
            </a:rPr>
            <a:t>Insulin resistance</a:t>
          </a:r>
        </a:p>
      </dsp:txBody>
      <dsp:txXfrm>
        <a:off x="990603" y="3543299"/>
        <a:ext cx="1790701" cy="1181099"/>
      </dsp:txXfrm>
    </dsp:sp>
    <dsp:sp modelId="{78F075B8-2CCE-41FD-ABB8-DFDDA2CF153E}">
      <dsp:nvSpPr>
        <dsp:cNvPr id="0" name=""/>
        <dsp:cNvSpPr/>
      </dsp:nvSpPr>
      <dsp:spPr>
        <a:xfrm rot="10800000">
          <a:off x="1885953" y="2362199"/>
          <a:ext cx="3638543" cy="2362199"/>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rgbClr val="C00000"/>
              </a:solidFill>
              <a:latin typeface="Times New Roman" panose="02020603050405020304" pitchFamily="18" charset="0"/>
              <a:cs typeface="Times New Roman" panose="02020603050405020304" pitchFamily="18" charset="0"/>
            </a:rPr>
            <a:t>Endometrial hyperplasia</a:t>
          </a:r>
        </a:p>
      </dsp:txBody>
      <dsp:txXfrm rot="10800000">
        <a:off x="2795589" y="2362199"/>
        <a:ext cx="1819271" cy="1181099"/>
      </dsp:txXfrm>
    </dsp:sp>
    <dsp:sp modelId="{D543DC51-D337-406D-85DF-879A363C43C2}">
      <dsp:nvSpPr>
        <dsp:cNvPr id="0" name=""/>
        <dsp:cNvSpPr/>
      </dsp:nvSpPr>
      <dsp:spPr>
        <a:xfrm>
          <a:off x="3714745" y="2362199"/>
          <a:ext cx="3543299" cy="2362199"/>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bg2"/>
              </a:solidFill>
              <a:latin typeface="Times New Roman" panose="02020603050405020304" pitchFamily="18" charset="0"/>
              <a:cs typeface="Times New Roman" panose="02020603050405020304" pitchFamily="18" charset="0"/>
            </a:rPr>
            <a:t>Oligo/</a:t>
          </a:r>
        </a:p>
        <a:p>
          <a:pPr marL="0" lvl="0" indent="0" algn="ctr" defTabSz="1066800">
            <a:lnSpc>
              <a:spcPct val="90000"/>
            </a:lnSpc>
            <a:spcBef>
              <a:spcPct val="0"/>
            </a:spcBef>
            <a:spcAft>
              <a:spcPct val="35000"/>
            </a:spcAft>
            <a:buNone/>
          </a:pPr>
          <a:r>
            <a:rPr lang="en-US" sz="2400" kern="1200" dirty="0">
              <a:solidFill>
                <a:schemeClr val="bg2"/>
              </a:solidFill>
              <a:latin typeface="Times New Roman" panose="02020603050405020304" pitchFamily="18" charset="0"/>
              <a:cs typeface="Times New Roman" panose="02020603050405020304" pitchFamily="18" charset="0"/>
            </a:rPr>
            <a:t>amenorrhea</a:t>
          </a:r>
        </a:p>
      </dsp:txBody>
      <dsp:txXfrm>
        <a:off x="4600570" y="3543299"/>
        <a:ext cx="1771649" cy="1181099"/>
      </dsp:txXfrm>
    </dsp:sp>
  </dsp:spTree>
</dsp:drawing>
</file>

<file path=ppt/diagrams/layout1.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F34198AD-E1D4-4321-9414-3F264175F0AE}" type="datetimeFigureOut">
              <a:rPr lang="en-AU"/>
              <a:pPr>
                <a:defRPr/>
              </a:pPr>
              <a:t>11/06/2020</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AU"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731D85D-AFFC-4B85-BE80-E1914E833BE5}" type="slidenum">
              <a:rPr lang="en-AU"/>
              <a:pPr>
                <a:defRPr/>
              </a:pPr>
              <a:t>‹#›</a:t>
            </a:fld>
            <a:endParaRPr lang="en-AU"/>
          </a:p>
        </p:txBody>
      </p:sp>
    </p:spTree>
    <p:extLst>
      <p:ext uri="{BB962C8B-B14F-4D97-AF65-F5344CB8AC3E}">
        <p14:creationId xmlns:p14="http://schemas.microsoft.com/office/powerpoint/2010/main" val="37236701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fontScale="25000" lnSpcReduction="20000"/>
          </a:bodyPr>
          <a:lstStyle/>
          <a:p>
            <a:r>
              <a:rPr lang="en-US" sz="1400" b="1" dirty="0"/>
              <a:t>Custom animation effects: page turns in open book</a:t>
            </a:r>
          </a:p>
          <a:p>
            <a:r>
              <a:rPr lang="en-US" sz="1400" kern="1200" dirty="0">
                <a:solidFill>
                  <a:schemeClr val="tx1"/>
                </a:solidFill>
                <a:latin typeface="+mn-lt"/>
                <a:ea typeface="+mn-ea"/>
                <a:cs typeface="+mn-cs"/>
              </a:rPr>
              <a:t>(Difficult)</a:t>
            </a:r>
          </a:p>
          <a:p>
            <a:endParaRPr lang="en-US" sz="1200" dirty="0"/>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Tip: </a:t>
            </a:r>
            <a:r>
              <a:rPr lang="en-US" sz="1200" baseline="0" dirty="0"/>
              <a:t>Y</a:t>
            </a:r>
            <a:r>
              <a:rPr lang="en-US" sz="1200" b="0" baseline="0" dirty="0"/>
              <a:t>ou will need to use drawing guides and the ruler to position the objects on this slide. </a:t>
            </a:r>
            <a:r>
              <a:rPr lang="en-US" sz="1200" b="0" kern="1200" dirty="0">
                <a:solidFill>
                  <a:schemeClr val="tx1"/>
                </a:solidFill>
                <a:latin typeface="+mn-lt"/>
                <a:ea typeface="+mn-ea"/>
                <a:cs typeface="+mn-cs"/>
              </a:rPr>
              <a:t>For</a:t>
            </a:r>
            <a:r>
              <a:rPr lang="en-US" sz="1200" b="0" kern="1200" baseline="0" dirty="0">
                <a:solidFill>
                  <a:schemeClr val="tx1"/>
                </a:solidFill>
                <a:latin typeface="+mn-lt"/>
                <a:ea typeface="+mn-ea"/>
                <a:cs typeface="+mn-cs"/>
              </a:rPr>
              <a:t> instructions on animating an opening book cover, refer to the previous slide (</a:t>
            </a:r>
            <a:r>
              <a:rPr lang="en-US" sz="1200" b="1" kern="1200" baseline="0" dirty="0">
                <a:solidFill>
                  <a:schemeClr val="tx1"/>
                </a:solidFill>
                <a:latin typeface="+mn-lt"/>
                <a:ea typeface="+mn-ea"/>
                <a:cs typeface="+mn-cs"/>
              </a:rPr>
              <a:t>Custom animation effects: open book</a:t>
            </a:r>
            <a:r>
              <a:rPr lang="en-US" sz="1200" b="0" kern="1200" baseline="0" dirty="0">
                <a:solidFill>
                  <a:schemeClr val="tx1"/>
                </a:solidFill>
                <a:latin typeface="+mn-lt"/>
                <a:ea typeface="+mn-ea"/>
                <a:cs typeface="+mn-cs"/>
              </a:rPr>
              <a:t>) for instructions.</a:t>
            </a:r>
            <a:endParaRPr lang="en-US" sz="1200" b="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baseline="0" dirty="0"/>
              <a:t> </a:t>
            </a:r>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dirty="0"/>
              <a:t>To display the drawing guides and the ruler, do the following:</a:t>
            </a:r>
            <a:endParaRPr lang="en-US" sz="1200" b="0" dirty="0">
              <a:solidFill>
                <a:schemeClr val="accent6"/>
              </a:solidFill>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a:t>On the </a:t>
            </a:r>
            <a:r>
              <a:rPr lang="en-US" sz="1200" b="1" dirty="0"/>
              <a:t>Home</a:t>
            </a:r>
            <a:r>
              <a:rPr lang="en-US" sz="1200" dirty="0"/>
              <a:t> tab, in the </a:t>
            </a:r>
            <a:r>
              <a:rPr lang="en-US" sz="1200" b="1" dirty="0"/>
              <a:t>Slides</a:t>
            </a:r>
            <a:r>
              <a:rPr lang="en-US" sz="1200" dirty="0"/>
              <a:t> group, click </a:t>
            </a:r>
            <a:r>
              <a:rPr lang="en-US" sz="1200" b="1" dirty="0"/>
              <a:t>Layout</a:t>
            </a:r>
            <a:r>
              <a:rPr lang="en-US" sz="1200" dirty="0"/>
              <a:t>, and then click </a:t>
            </a:r>
            <a:r>
              <a:rPr lang="en-US" sz="1200" b="1" dirty="0"/>
              <a:t>Blank</a:t>
            </a:r>
            <a:r>
              <a:rPr lang="en-US" sz="1200" dirty="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a:t>R</a:t>
            </a:r>
            <a:r>
              <a:rPr lang="en-US" sz="1200" b="0" dirty="0">
                <a:solidFill>
                  <a:schemeClr val="accent6"/>
                </a:solidFill>
              </a:rPr>
              <a:t>ight-click the slide background area, </a:t>
            </a:r>
            <a:r>
              <a:rPr lang="en-US" sz="1200" b="0" baseline="0" dirty="0">
                <a:solidFill>
                  <a:schemeClr val="accent6"/>
                </a:solidFill>
              </a:rPr>
              <a:t>and then </a:t>
            </a:r>
            <a:r>
              <a:rPr lang="en-US" sz="1200" b="0" dirty="0">
                <a:solidFill>
                  <a:schemeClr val="accent6"/>
                </a:solidFill>
              </a:rPr>
              <a:t>click </a:t>
            </a:r>
            <a:r>
              <a:rPr lang="en-US" sz="1200" b="1" dirty="0">
                <a:solidFill>
                  <a:schemeClr val="accent6"/>
                </a:solidFill>
              </a:rPr>
              <a:t>Grid and Guides</a:t>
            </a:r>
            <a:r>
              <a:rPr lang="en-US" sz="1200" b="0" dirty="0">
                <a:solidFill>
                  <a:schemeClr val="accent6"/>
                </a:solidFill>
              </a:rPr>
              <a:t>.</a:t>
            </a:r>
            <a:r>
              <a:rPr lang="en-US" sz="1200" b="1" baseline="0" dirty="0">
                <a:solidFill>
                  <a:schemeClr val="accent6"/>
                </a:solidFill>
              </a:rPr>
              <a:t> </a:t>
            </a:r>
            <a:r>
              <a:rPr lang="en-US" sz="1200" b="0" dirty="0">
                <a:solidFill>
                  <a:schemeClr val="accent6"/>
                </a:solidFill>
              </a:rPr>
              <a:t>In the </a:t>
            </a:r>
            <a:r>
              <a:rPr lang="en-US" sz="1200" b="1" dirty="0">
                <a:solidFill>
                  <a:schemeClr val="accent6"/>
                </a:solidFill>
              </a:rPr>
              <a:t>Grid and Guides </a:t>
            </a:r>
            <a:r>
              <a:rPr lang="en-US" sz="1200" b="0" dirty="0">
                <a:solidFill>
                  <a:schemeClr val="accent6"/>
                </a:solidFill>
              </a:rPr>
              <a:t>dialog box, under</a:t>
            </a:r>
            <a:r>
              <a:rPr lang="en-US" sz="1200" b="0" baseline="0" dirty="0">
                <a:solidFill>
                  <a:schemeClr val="accent6"/>
                </a:solidFill>
              </a:rPr>
              <a:t> </a:t>
            </a:r>
            <a:r>
              <a:rPr lang="en-US" sz="1200" b="1" dirty="0">
                <a:solidFill>
                  <a:schemeClr val="accent6"/>
                </a:solidFill>
              </a:rPr>
              <a:t>Guide</a:t>
            </a:r>
            <a:r>
              <a:rPr lang="en-US" sz="1200" b="0" dirty="0">
                <a:solidFill>
                  <a:schemeClr val="accent6"/>
                </a:solidFill>
              </a:rPr>
              <a:t> </a:t>
            </a:r>
            <a:r>
              <a:rPr lang="en-US" sz="1200" b="1" dirty="0">
                <a:solidFill>
                  <a:schemeClr val="accent6"/>
                </a:solidFill>
              </a:rPr>
              <a:t>settings</a:t>
            </a:r>
            <a:r>
              <a:rPr lang="en-US" sz="1200" b="0" dirty="0">
                <a:solidFill>
                  <a:schemeClr val="accent6"/>
                </a:solidFill>
              </a:rPr>
              <a:t>, select </a:t>
            </a:r>
            <a:r>
              <a:rPr lang="en-US" sz="1200" b="1" dirty="0">
                <a:solidFill>
                  <a:schemeClr val="accent6"/>
                </a:solidFill>
              </a:rPr>
              <a:t>Display drawing guides on screen</a:t>
            </a:r>
            <a:r>
              <a:rPr lang="en-US" sz="1200" b="0" dirty="0">
                <a:solidFill>
                  <a:schemeClr val="accent6"/>
                </a:solidFill>
              </a:rPr>
              <a:t>. </a:t>
            </a:r>
            <a:r>
              <a:rPr lang="en-US" sz="1200" b="0" baseline="0" dirty="0"/>
              <a:t>(</a:t>
            </a:r>
            <a:r>
              <a:rPr lang="en-US" sz="1200" b="1" dirty="0"/>
              <a:t>Note: </a:t>
            </a:r>
            <a:r>
              <a:rPr lang="en-US" sz="1200" dirty="0"/>
              <a:t>One horizontal and one vertical guide will display on</a:t>
            </a:r>
            <a:r>
              <a:rPr lang="en-US" sz="1200" baseline="0" dirty="0"/>
              <a:t> the slide </a:t>
            </a:r>
            <a:r>
              <a:rPr lang="en-US" sz="1200" dirty="0"/>
              <a:t>at 0.00, the default</a:t>
            </a:r>
            <a:r>
              <a:rPr lang="en-US" sz="1200" baseline="0" dirty="0"/>
              <a:t> position</a:t>
            </a:r>
            <a:r>
              <a:rPr lang="en-US" sz="1200" dirty="0"/>
              <a:t>.</a:t>
            </a:r>
            <a:r>
              <a:rPr lang="en-US" sz="1200" baseline="0" dirty="0"/>
              <a:t> The spine of the book will be aligned to the vertical drawing guide.</a:t>
            </a:r>
            <a:r>
              <a:rPr lang="en-US" sz="1200" dirty="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a:t>On </a:t>
            </a:r>
            <a:r>
              <a:rPr lang="en-US" sz="1200" kern="1200" dirty="0">
                <a:solidFill>
                  <a:schemeClr val="tx1"/>
                </a:solidFill>
                <a:latin typeface="+mn-lt"/>
                <a:ea typeface="+mn-ea"/>
                <a:cs typeface="+mn-cs"/>
              </a:rPr>
              <a:t>the </a:t>
            </a:r>
            <a:r>
              <a:rPr lang="en-US" sz="1200" b="1" kern="1200" dirty="0">
                <a:solidFill>
                  <a:schemeClr val="tx1"/>
                </a:solidFill>
                <a:latin typeface="+mn-lt"/>
                <a:ea typeface="+mn-ea"/>
                <a:cs typeface="+mn-cs"/>
              </a:rPr>
              <a:t>View</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Show/Hide</a:t>
            </a:r>
            <a:r>
              <a:rPr lang="en-US" sz="1200" kern="1200" dirty="0">
                <a:solidFill>
                  <a:schemeClr val="tx1"/>
                </a:solidFill>
                <a:latin typeface="+mn-lt"/>
                <a:ea typeface="+mn-ea"/>
                <a:cs typeface="+mn-cs"/>
              </a:rPr>
              <a:t> group, select </a:t>
            </a:r>
            <a:r>
              <a:rPr lang="en-US" sz="1200" b="1" kern="1200" dirty="0">
                <a:solidFill>
                  <a:schemeClr val="tx1"/>
                </a:solidFill>
                <a:latin typeface="+mn-lt"/>
                <a:ea typeface="+mn-ea"/>
                <a:cs typeface="+mn-cs"/>
              </a:rPr>
              <a:t>Ruler</a:t>
            </a:r>
            <a:r>
              <a:rPr lang="en-US" sz="1200" kern="1200" dirty="0">
                <a:solidFill>
                  <a:schemeClr val="tx1"/>
                </a:solidFill>
                <a:latin typeface="+mn-lt"/>
                <a:ea typeface="+mn-ea"/>
                <a:cs typeface="+mn-cs"/>
              </a:rPr>
              <a:t>. </a:t>
            </a:r>
            <a:endParaRPr lang="en-US" sz="1200" dirty="0"/>
          </a:p>
          <a:p>
            <a:endParaRPr lang="en-US" sz="1200" baseline="0" dirty="0"/>
          </a:p>
          <a:p>
            <a:endParaRPr lang="en-US" sz="1200" baseline="0" dirty="0"/>
          </a:p>
          <a:p>
            <a:r>
              <a:rPr lang="en-US" sz="1200" kern="1200" dirty="0">
                <a:solidFill>
                  <a:schemeClr val="tx1"/>
                </a:solidFill>
                <a:latin typeface="+mn-lt"/>
                <a:ea typeface="+mn-ea"/>
                <a:cs typeface="+mn-cs"/>
              </a:rPr>
              <a:t>To reproduce the first shape in the </a:t>
            </a:r>
            <a:r>
              <a:rPr lang="en-US" sz="1200" b="1" kern="1200" dirty="0">
                <a:solidFill>
                  <a:schemeClr val="tx1"/>
                </a:solidFill>
                <a:latin typeface="+mn-lt"/>
                <a:ea typeface="+mn-ea"/>
                <a:cs typeface="+mn-cs"/>
              </a:rPr>
              <a:t>Inside-left page 1 </a:t>
            </a:r>
            <a:r>
              <a:rPr lang="en-US" sz="1200" kern="1200" dirty="0">
                <a:solidFill>
                  <a:schemeClr val="tx1"/>
                </a:solidFill>
                <a:latin typeface="+mn-lt"/>
                <a:ea typeface="+mn-ea"/>
                <a:cs typeface="+mn-cs"/>
              </a:rPr>
              <a:t>group on this slide, do the following:</a:t>
            </a:r>
          </a:p>
          <a:p>
            <a:pPr marL="228600" lvl="0" indent="-228600">
              <a:buFont typeface="+mj-lt"/>
              <a:buAutoNum type="arabicPeriod"/>
            </a:pPr>
            <a:r>
              <a:rPr lang="en-US" sz="1200" kern="1200" dirty="0">
                <a:solidFill>
                  <a:schemeClr val="tx1"/>
                </a:solidFill>
                <a:latin typeface="+mn-lt"/>
                <a:ea typeface="+mn-ea"/>
                <a:cs typeface="+mn-cs"/>
              </a:rPr>
              <a:t>On the </a:t>
            </a:r>
            <a:r>
              <a:rPr lang="en-US" sz="1200" b="1" kern="1200" dirty="0">
                <a:solidFill>
                  <a:schemeClr val="tx1"/>
                </a:solidFill>
                <a:latin typeface="+mn-lt"/>
                <a:ea typeface="+mn-ea"/>
                <a:cs typeface="+mn-cs"/>
              </a:rPr>
              <a:t>Home</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Drawing</a:t>
            </a:r>
            <a:r>
              <a:rPr lang="en-US" sz="1200" kern="1200" dirty="0">
                <a:solidFill>
                  <a:schemeClr val="tx1"/>
                </a:solidFill>
                <a:latin typeface="+mn-lt"/>
                <a:ea typeface="+mn-ea"/>
                <a:cs typeface="+mn-cs"/>
              </a:rPr>
              <a:t> group, click </a:t>
            </a:r>
            <a:r>
              <a:rPr lang="en-US" sz="1200" b="1" kern="1200" dirty="0">
                <a:solidFill>
                  <a:schemeClr val="tx1"/>
                </a:solidFill>
                <a:latin typeface="+mn-lt"/>
                <a:ea typeface="+mn-ea"/>
                <a:cs typeface="+mn-cs"/>
              </a:rPr>
              <a:t>Shapes</a:t>
            </a:r>
            <a:r>
              <a:rPr lang="en-US" sz="1200" kern="1200" dirty="0">
                <a:solidFill>
                  <a:schemeClr val="tx1"/>
                </a:solidFill>
                <a:latin typeface="+mn-lt"/>
                <a:ea typeface="+mn-ea"/>
                <a:cs typeface="+mn-cs"/>
              </a:rPr>
              <a:t>, and then under </a:t>
            </a:r>
            <a:r>
              <a:rPr lang="en-US" sz="1200" b="1" kern="1200" dirty="0">
                <a:solidFill>
                  <a:schemeClr val="tx1"/>
                </a:solidFill>
                <a:latin typeface="+mn-lt"/>
                <a:ea typeface="+mn-ea"/>
                <a:cs typeface="+mn-cs"/>
              </a:rPr>
              <a:t>Rectangles</a:t>
            </a:r>
            <a:r>
              <a:rPr lang="en-US" sz="1200" kern="1200" dirty="0">
                <a:solidFill>
                  <a:schemeClr val="tx1"/>
                </a:solidFill>
                <a:latin typeface="+mn-lt"/>
                <a:ea typeface="+mn-ea"/>
                <a:cs typeface="+mn-cs"/>
              </a:rPr>
              <a:t>, click </a:t>
            </a:r>
            <a:r>
              <a:rPr lang="en-US" sz="1200" b="1" kern="1200" dirty="0">
                <a:solidFill>
                  <a:schemeClr val="tx1"/>
                </a:solidFill>
                <a:latin typeface="+mn-lt"/>
                <a:ea typeface="+mn-ea"/>
                <a:cs typeface="+mn-cs"/>
              </a:rPr>
              <a:t>Rounded Rectangle </a:t>
            </a:r>
            <a:r>
              <a:rPr lang="en-US" sz="1200" kern="1200" dirty="0">
                <a:solidFill>
                  <a:schemeClr val="tx1"/>
                </a:solidFill>
                <a:latin typeface="+mn-lt"/>
                <a:ea typeface="+mn-ea"/>
                <a:cs typeface="+mn-cs"/>
              </a:rPr>
              <a:t>(second option from the left). On the slide, drag to draw a rounded rectangle.</a:t>
            </a:r>
          </a:p>
          <a:p>
            <a:pPr marL="228600" lvl="0" indent="-228600">
              <a:buFont typeface="+mj-lt"/>
              <a:buAutoNum type="arabicPeriod"/>
            </a:pPr>
            <a:r>
              <a:rPr lang="en-US" sz="1200" kern="1200" dirty="0">
                <a:solidFill>
                  <a:schemeClr val="tx1"/>
                </a:solidFill>
                <a:latin typeface="+mn-lt"/>
                <a:ea typeface="+mn-ea"/>
                <a:cs typeface="+mn-cs"/>
              </a:rPr>
              <a:t>Select the rounded</a:t>
            </a:r>
            <a:r>
              <a:rPr lang="en-US" sz="1200" kern="1200" baseline="0" dirty="0">
                <a:solidFill>
                  <a:schemeClr val="tx1"/>
                </a:solidFill>
                <a:latin typeface="+mn-lt"/>
                <a:ea typeface="+mn-ea"/>
                <a:cs typeface="+mn-cs"/>
              </a:rPr>
              <a:t> rectangle. </a:t>
            </a:r>
            <a:r>
              <a:rPr lang="en-US" sz="1200" kern="1200" dirty="0">
                <a:solidFill>
                  <a:schemeClr val="tx1"/>
                </a:solidFill>
                <a:latin typeface="+mn-lt"/>
                <a:ea typeface="+mn-ea"/>
                <a:cs typeface="+mn-cs"/>
              </a:rPr>
              <a:t>Under </a:t>
            </a:r>
            <a:r>
              <a:rPr lang="en-US" sz="1200" b="1" kern="1200" dirty="0">
                <a:solidFill>
                  <a:schemeClr val="tx1"/>
                </a:solidFill>
                <a:latin typeface="+mn-lt"/>
                <a:ea typeface="+mn-ea"/>
                <a:cs typeface="+mn-cs"/>
              </a:rPr>
              <a:t>Drawing Tools</a:t>
            </a:r>
            <a:r>
              <a:rPr lang="en-US" sz="1200" kern="1200" dirty="0">
                <a:solidFill>
                  <a:schemeClr val="tx1"/>
                </a:solidFill>
                <a:latin typeface="+mn-lt"/>
                <a:ea typeface="+mn-ea"/>
                <a:cs typeface="+mn-cs"/>
              </a:rPr>
              <a:t>, on the </a:t>
            </a:r>
            <a:r>
              <a:rPr lang="en-US" sz="1200" b="1" kern="1200" dirty="0">
                <a:solidFill>
                  <a:schemeClr val="tx1"/>
                </a:solidFill>
                <a:latin typeface="+mn-lt"/>
                <a:ea typeface="+mn-ea"/>
                <a:cs typeface="+mn-cs"/>
              </a:rPr>
              <a:t>Format</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Size</a:t>
            </a:r>
            <a:r>
              <a:rPr lang="en-US" sz="1200" kern="1200" dirty="0">
                <a:solidFill>
                  <a:schemeClr val="tx1"/>
                </a:solidFill>
                <a:latin typeface="+mn-lt"/>
                <a:ea typeface="+mn-ea"/>
                <a:cs typeface="+mn-cs"/>
              </a:rPr>
              <a:t> group, do the following:</a:t>
            </a: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Shape Height</a:t>
            </a:r>
            <a:r>
              <a:rPr lang="en-US" sz="120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4.5”</a:t>
            </a:r>
            <a:r>
              <a:rPr lang="en-US" sz="1200" b="0" kern="1200" dirty="0">
                <a:solidFill>
                  <a:schemeClr val="tx1"/>
                </a:solidFill>
                <a:latin typeface="+mn-lt"/>
                <a:ea typeface="+mn-ea"/>
                <a:cs typeface="+mn-cs"/>
              </a:rPr>
              <a:t>.</a:t>
            </a:r>
            <a:r>
              <a:rPr lang="en-US" sz="1200" kern="1200" dirty="0">
                <a:solidFill>
                  <a:schemeClr val="tx1"/>
                </a:solidFill>
                <a:latin typeface="+mn-lt"/>
                <a:ea typeface="+mn-ea"/>
                <a:cs typeface="+mn-cs"/>
              </a:rPr>
              <a:t> </a:t>
            </a: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Shape Width</a:t>
            </a:r>
            <a:r>
              <a:rPr lang="en-US" sz="120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3.33”</a:t>
            </a:r>
            <a:r>
              <a:rPr lang="en-US" sz="1200" kern="1200" dirty="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a:solidFill>
                  <a:schemeClr val="tx1"/>
                </a:solidFill>
                <a:latin typeface="+mn-lt"/>
                <a:ea typeface="+mn-ea"/>
                <a:cs typeface="+mn-cs"/>
              </a:rPr>
              <a:t>On the rounded rectangle, drag the yellow diamond adjustment handle to the left to reduce the amount of rounding on the corners.</a:t>
            </a:r>
          </a:p>
          <a:p>
            <a:pPr marL="228600" lvl="0" indent="-228600">
              <a:buFont typeface="+mj-lt"/>
              <a:buAutoNum type="arabicPeriod"/>
            </a:pPr>
            <a:r>
              <a:rPr lang="en-US" sz="1200" kern="1200" dirty="0">
                <a:solidFill>
                  <a:schemeClr val="tx1"/>
                </a:solidFill>
                <a:latin typeface="+mn-lt"/>
                <a:ea typeface="+mn-ea"/>
                <a:cs typeface="+mn-cs"/>
              </a:rPr>
              <a:t>On the </a:t>
            </a:r>
            <a:r>
              <a:rPr lang="en-US" sz="1200" b="1" kern="1200" dirty="0">
                <a:solidFill>
                  <a:schemeClr val="tx1"/>
                </a:solidFill>
                <a:latin typeface="+mn-lt"/>
                <a:ea typeface="+mn-ea"/>
                <a:cs typeface="+mn-cs"/>
              </a:rPr>
              <a:t>Home</a:t>
            </a:r>
            <a:r>
              <a:rPr lang="en-US" sz="1200" kern="1200" dirty="0">
                <a:solidFill>
                  <a:schemeClr val="tx1"/>
                </a:solidFill>
                <a:latin typeface="+mn-lt"/>
                <a:ea typeface="+mn-ea"/>
                <a:cs typeface="+mn-cs"/>
              </a:rPr>
              <a:t> tab, in the bottom right</a:t>
            </a:r>
            <a:r>
              <a:rPr lang="en-US" sz="1200" kern="1200" baseline="0" dirty="0">
                <a:solidFill>
                  <a:schemeClr val="tx1"/>
                </a:solidFill>
                <a:latin typeface="+mn-lt"/>
                <a:ea typeface="+mn-ea"/>
                <a:cs typeface="+mn-cs"/>
              </a:rPr>
              <a:t> corner of the</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Drawing</a:t>
            </a:r>
            <a:r>
              <a:rPr lang="en-US" sz="1200" kern="1200" dirty="0">
                <a:solidFill>
                  <a:schemeClr val="tx1"/>
                </a:solidFill>
                <a:latin typeface="+mn-lt"/>
                <a:ea typeface="+mn-ea"/>
                <a:cs typeface="+mn-cs"/>
              </a:rPr>
              <a:t> group, click the </a:t>
            </a:r>
            <a:r>
              <a:rPr lang="en-US" sz="1200" b="1" kern="1200" dirty="0">
                <a:solidFill>
                  <a:schemeClr val="tx1"/>
                </a:solidFill>
                <a:latin typeface="+mn-lt"/>
                <a:ea typeface="+mn-ea"/>
                <a:cs typeface="+mn-cs"/>
              </a:rPr>
              <a:t>Format Shape </a:t>
            </a:r>
            <a:r>
              <a:rPr lang="en-US" sz="1200" kern="1200" dirty="0">
                <a:solidFill>
                  <a:schemeClr val="tx1"/>
                </a:solidFill>
                <a:latin typeface="+mn-lt"/>
                <a:ea typeface="+mn-ea"/>
                <a:cs typeface="+mn-cs"/>
              </a:rPr>
              <a:t>dialog box launcher. In the </a:t>
            </a:r>
            <a:r>
              <a:rPr lang="en-US" sz="1200" b="1" kern="1200" dirty="0">
                <a:solidFill>
                  <a:schemeClr val="tx1"/>
                </a:solidFill>
                <a:latin typeface="+mn-lt"/>
                <a:ea typeface="+mn-ea"/>
                <a:cs typeface="+mn-cs"/>
              </a:rPr>
              <a:t>Format</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Shape</a:t>
            </a:r>
            <a:r>
              <a:rPr lang="en-US" sz="1200" kern="1200" dirty="0">
                <a:solidFill>
                  <a:schemeClr val="tx1"/>
                </a:solidFill>
                <a:latin typeface="+mn-lt"/>
                <a:ea typeface="+mn-ea"/>
                <a:cs typeface="+mn-cs"/>
              </a:rPr>
              <a:t> dialog box, click </a:t>
            </a:r>
            <a:r>
              <a:rPr lang="en-US" sz="1200" b="1" kern="1200" dirty="0">
                <a:solidFill>
                  <a:schemeClr val="tx1"/>
                </a:solidFill>
                <a:latin typeface="+mn-lt"/>
                <a:ea typeface="+mn-ea"/>
                <a:cs typeface="+mn-cs"/>
              </a:rPr>
              <a:t>Fill</a:t>
            </a:r>
            <a:r>
              <a:rPr lang="en-US" sz="1200" kern="1200" dirty="0">
                <a:solidFill>
                  <a:schemeClr val="tx1"/>
                </a:solidFill>
                <a:latin typeface="+mn-lt"/>
                <a:ea typeface="+mn-ea"/>
                <a:cs typeface="+mn-cs"/>
              </a:rPr>
              <a:t> in the left pane, select </a:t>
            </a:r>
            <a:r>
              <a:rPr lang="en-US" sz="1200" b="1" kern="1200" dirty="0">
                <a:solidFill>
                  <a:schemeClr val="tx1"/>
                </a:solidFill>
                <a:latin typeface="+mn-lt"/>
                <a:ea typeface="+mn-ea"/>
                <a:cs typeface="+mn-cs"/>
              </a:rPr>
              <a:t>Gradient</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fill</a:t>
            </a:r>
            <a:r>
              <a:rPr lang="en-US" sz="1200" kern="1200" dirty="0">
                <a:solidFill>
                  <a:schemeClr val="tx1"/>
                </a:solidFill>
                <a:latin typeface="+mn-lt"/>
                <a:ea typeface="+mn-ea"/>
                <a:cs typeface="+mn-cs"/>
              </a:rPr>
              <a:t> in the </a:t>
            </a:r>
            <a:r>
              <a:rPr lang="en-US" sz="1200" b="1" kern="1200" dirty="0">
                <a:solidFill>
                  <a:schemeClr val="tx1"/>
                </a:solidFill>
                <a:latin typeface="+mn-lt"/>
                <a:ea typeface="+mn-ea"/>
                <a:cs typeface="+mn-cs"/>
              </a:rPr>
              <a:t>Fill</a:t>
            </a:r>
            <a:r>
              <a:rPr lang="en-US" sz="1200" kern="1200" dirty="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Type</a:t>
            </a:r>
            <a:r>
              <a:rPr lang="en-US" sz="1200" kern="1200" dirty="0">
                <a:solidFill>
                  <a:schemeClr val="tx1"/>
                </a:solidFill>
                <a:latin typeface="+mn-lt"/>
                <a:ea typeface="+mn-ea"/>
                <a:cs typeface="+mn-cs"/>
              </a:rPr>
              <a:t> list, select </a:t>
            </a:r>
            <a:r>
              <a:rPr lang="en-US" sz="1200" b="1" kern="1200" dirty="0">
                <a:solidFill>
                  <a:schemeClr val="tx1"/>
                </a:solidFill>
                <a:latin typeface="+mn-lt"/>
                <a:ea typeface="+mn-ea"/>
                <a:cs typeface="+mn-cs"/>
              </a:rPr>
              <a:t>Linear</a:t>
            </a:r>
            <a:r>
              <a:rPr lang="en-US" sz="1200" kern="1200" dirty="0">
                <a:solidFill>
                  <a:schemeClr val="tx1"/>
                </a:solidFill>
                <a:latin typeface="+mn-lt"/>
                <a:ea typeface="+mn-ea"/>
                <a:cs typeface="+mn-cs"/>
              </a:rPr>
              <a:t>.</a:t>
            </a:r>
          </a:p>
          <a:p>
            <a:pPr marL="685800" lvl="1" indent="-228600">
              <a:buFont typeface="Arial" pitchFamily="34" charset="0"/>
              <a:buChar cha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Direction</a:t>
            </a:r>
            <a:r>
              <a:rPr lang="en-US" sz="1200" kern="1200" dirty="0">
                <a:solidFill>
                  <a:schemeClr val="tx1"/>
                </a:solidFill>
                <a:latin typeface="+mn-lt"/>
                <a:ea typeface="+mn-ea"/>
                <a:cs typeface="+mn-cs"/>
              </a:rPr>
              <a:t>, and then click </a:t>
            </a:r>
            <a:r>
              <a:rPr lang="en-US" sz="1200" b="1" kern="1200" dirty="0">
                <a:solidFill>
                  <a:schemeClr val="tx1"/>
                </a:solidFill>
                <a:latin typeface="+mn-lt"/>
                <a:ea typeface="+mn-ea"/>
                <a:cs typeface="+mn-cs"/>
              </a:rPr>
              <a:t>Linear Left </a:t>
            </a:r>
            <a:r>
              <a:rPr lang="en-US" sz="1200" kern="1200" dirty="0">
                <a:solidFill>
                  <a:schemeClr val="tx1"/>
                </a:solidFill>
                <a:latin typeface="+mn-lt"/>
                <a:ea typeface="+mn-ea"/>
                <a:cs typeface="+mn-cs"/>
              </a:rPr>
              <a:t>(first row, fifth option from the left).</a:t>
            </a: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Angle</a:t>
            </a:r>
            <a:r>
              <a:rPr lang="en-US" sz="120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180°</a:t>
            </a:r>
            <a:r>
              <a:rPr lang="en-US" sz="1200" kern="1200" dirty="0">
                <a:solidFill>
                  <a:schemeClr val="tx1"/>
                </a:solidFill>
                <a:latin typeface="+mn-lt"/>
                <a:ea typeface="+mn-ea"/>
                <a:cs typeface="+mn-cs"/>
              </a:rPr>
              <a:t>.</a:t>
            </a:r>
          </a:p>
          <a:p>
            <a:pPr marL="685800" lvl="1" indent="-228600">
              <a:buFont typeface="Arial" pitchFamily="34" charset="0"/>
              <a:buChar char="•"/>
            </a:pPr>
            <a:r>
              <a:rPr lang="en-US" sz="1200" kern="1200" dirty="0">
                <a:solidFill>
                  <a:schemeClr val="tx1"/>
                </a:solidFill>
                <a:latin typeface="+mn-lt"/>
                <a:ea typeface="+mn-ea"/>
                <a:cs typeface="+mn-cs"/>
              </a:rPr>
              <a:t>Under </a:t>
            </a:r>
            <a:r>
              <a:rPr lang="en-US" sz="1200" b="1" kern="1200" dirty="0">
                <a:solidFill>
                  <a:schemeClr val="tx1"/>
                </a:solidFill>
                <a:latin typeface="+mn-lt"/>
                <a:ea typeface="+mn-ea"/>
                <a:cs typeface="+mn-cs"/>
              </a:rPr>
              <a:t>Gradient stops</a:t>
            </a:r>
            <a:r>
              <a:rPr lang="en-US" sz="1200" kern="1200" dirty="0">
                <a:solidFill>
                  <a:schemeClr val="tx1"/>
                </a:solidFill>
                <a:latin typeface="+mn-lt"/>
                <a:ea typeface="+mn-ea"/>
                <a:cs typeface="+mn-cs"/>
              </a:rPr>
              <a:t>, click </a:t>
            </a:r>
            <a:r>
              <a:rPr lang="en-US" sz="1200" b="1" kern="1200" dirty="0">
                <a:solidFill>
                  <a:schemeClr val="tx1"/>
                </a:solidFill>
                <a:latin typeface="+mn-lt"/>
                <a:ea typeface="+mn-ea"/>
                <a:cs typeface="+mn-cs"/>
              </a:rPr>
              <a:t>Add</a:t>
            </a:r>
            <a:r>
              <a:rPr lang="en-US" sz="1200" kern="1200" dirty="0">
                <a:solidFill>
                  <a:schemeClr val="tx1"/>
                </a:solidFill>
                <a:latin typeface="+mn-lt"/>
                <a:ea typeface="+mn-ea"/>
                <a:cs typeface="+mn-cs"/>
              </a:rPr>
              <a:t> or </a:t>
            </a:r>
            <a:r>
              <a:rPr lang="en-US" sz="1200" b="1" kern="1200" dirty="0">
                <a:solidFill>
                  <a:schemeClr val="tx1"/>
                </a:solidFill>
                <a:latin typeface="+mn-lt"/>
                <a:ea typeface="+mn-ea"/>
                <a:cs typeface="+mn-cs"/>
              </a:rPr>
              <a:t>Remove</a:t>
            </a:r>
            <a:r>
              <a:rPr lang="en-US" sz="1200" kern="1200" dirty="0">
                <a:solidFill>
                  <a:schemeClr val="tx1"/>
                </a:solidFill>
                <a:latin typeface="+mn-lt"/>
                <a:ea typeface="+mn-ea"/>
                <a:cs typeface="+mn-cs"/>
              </a:rPr>
              <a:t> until two stops appear in the drop-down list. </a:t>
            </a:r>
          </a:p>
          <a:p>
            <a:pPr marL="228600" lvl="0" indent="-228600">
              <a:buFont typeface="+mj-lt"/>
              <a:buAutoNum type="arabicPeriod"/>
            </a:pPr>
            <a:r>
              <a:rPr lang="en-US" sz="1200" kern="1200" dirty="0">
                <a:solidFill>
                  <a:schemeClr val="tx1"/>
                </a:solidFill>
                <a:latin typeface="+mn-lt"/>
                <a:ea typeface="+mn-ea"/>
                <a:cs typeface="+mn-cs"/>
              </a:rPr>
              <a:t>Also under </a:t>
            </a:r>
            <a:r>
              <a:rPr lang="en-US" sz="1200" b="1" kern="1200" dirty="0">
                <a:solidFill>
                  <a:schemeClr val="tx1"/>
                </a:solidFill>
                <a:latin typeface="+mn-lt"/>
                <a:ea typeface="+mn-ea"/>
                <a:cs typeface="+mn-cs"/>
              </a:rPr>
              <a:t>Gradient stops</a:t>
            </a:r>
            <a:r>
              <a:rPr lang="en-US" sz="1200" kern="1200" dirty="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a:solidFill>
                  <a:schemeClr val="tx1"/>
                </a:solidFill>
                <a:latin typeface="+mn-lt"/>
                <a:ea typeface="+mn-ea"/>
                <a:cs typeface="+mn-cs"/>
              </a:rPr>
              <a:t>Select </a:t>
            </a:r>
            <a:r>
              <a:rPr lang="en-US" sz="1200" b="1" kern="1200" dirty="0">
                <a:solidFill>
                  <a:schemeClr val="tx1"/>
                </a:solidFill>
                <a:latin typeface="+mn-lt"/>
                <a:ea typeface="+mn-ea"/>
                <a:cs typeface="+mn-cs"/>
              </a:rPr>
              <a:t>Stop 1 </a:t>
            </a:r>
            <a:r>
              <a:rPr lang="en-US" sz="1200" kern="1200" dirty="0">
                <a:solidFill>
                  <a:schemeClr val="tx1"/>
                </a:solidFill>
                <a:latin typeface="+mn-lt"/>
                <a:ea typeface="+mn-ea"/>
                <a:cs typeface="+mn-cs"/>
              </a:rPr>
              <a:t>from the list, and then do the following:</a:t>
            </a:r>
          </a:p>
          <a:p>
            <a:pPr marL="1143000" lvl="2"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Stop position </a:t>
            </a:r>
            <a:r>
              <a:rPr lang="en-US" sz="1200" kern="1200" dirty="0">
                <a:solidFill>
                  <a:schemeClr val="tx1"/>
                </a:solidFill>
                <a:latin typeface="+mn-lt"/>
                <a:ea typeface="+mn-ea"/>
                <a:cs typeface="+mn-cs"/>
              </a:rPr>
              <a:t>box, enter </a:t>
            </a:r>
            <a:r>
              <a:rPr lang="en-US" sz="1200" b="1" kern="1200" dirty="0">
                <a:solidFill>
                  <a:schemeClr val="tx1"/>
                </a:solidFill>
                <a:latin typeface="+mn-lt"/>
                <a:ea typeface="+mn-ea"/>
                <a:cs typeface="+mn-cs"/>
              </a:rPr>
              <a:t>0%</a:t>
            </a:r>
            <a:r>
              <a:rPr lang="en-US" sz="1200" kern="1200" dirty="0">
                <a:solidFill>
                  <a:schemeClr val="tx1"/>
                </a:solidFill>
                <a:latin typeface="+mn-lt"/>
                <a:ea typeface="+mn-ea"/>
                <a:cs typeface="+mn-cs"/>
              </a:rPr>
              <a:t>.</a:t>
            </a:r>
          </a:p>
          <a:p>
            <a:pPr marL="1143000" lvl="2" indent="-228600">
              <a:buFont typeface="Arial" pitchFamily="34" charset="0"/>
              <a:buChar cha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Color</a:t>
            </a:r>
            <a:r>
              <a:rPr lang="en-US" sz="1200" kern="1200" dirty="0">
                <a:solidFill>
                  <a:schemeClr val="tx1"/>
                </a:solidFill>
                <a:latin typeface="+mn-lt"/>
                <a:ea typeface="+mn-ea"/>
                <a:cs typeface="+mn-cs"/>
              </a:rPr>
              <a:t>, and then under </a:t>
            </a:r>
            <a:r>
              <a:rPr lang="en-US" sz="1200" b="1" kern="1200" dirty="0">
                <a:solidFill>
                  <a:schemeClr val="tx1"/>
                </a:solidFill>
                <a:latin typeface="+mn-lt"/>
                <a:ea typeface="+mn-ea"/>
                <a:cs typeface="+mn-cs"/>
              </a:rPr>
              <a:t>Theme</a:t>
            </a:r>
            <a:r>
              <a:rPr lang="en-US" sz="1200" b="1" kern="1200" baseline="0" dirty="0">
                <a:solidFill>
                  <a:schemeClr val="tx1"/>
                </a:solidFill>
                <a:latin typeface="+mn-lt"/>
                <a:ea typeface="+mn-ea"/>
                <a:cs typeface="+mn-cs"/>
              </a:rPr>
              <a:t> Colors </a:t>
            </a:r>
            <a:r>
              <a:rPr lang="en-US" sz="1200" kern="1200" baseline="0" dirty="0">
                <a:solidFill>
                  <a:schemeClr val="tx1"/>
                </a:solidFill>
                <a:latin typeface="+mn-lt"/>
                <a:ea typeface="+mn-ea"/>
                <a:cs typeface="+mn-cs"/>
              </a:rPr>
              <a:t>click </a:t>
            </a:r>
            <a:r>
              <a:rPr lang="en-US" sz="1200" b="1" kern="1200" dirty="0">
                <a:solidFill>
                  <a:schemeClr val="tx1"/>
                </a:solidFill>
                <a:latin typeface="+mn-lt"/>
                <a:ea typeface="+mn-ea"/>
                <a:cs typeface="+mn-cs"/>
              </a:rPr>
              <a:t>Red, Accent 2, Darker 50%</a:t>
            </a:r>
            <a:r>
              <a:rPr lang="en-US" sz="1200" kern="1200" dirty="0">
                <a:solidFill>
                  <a:schemeClr val="tx1"/>
                </a:solidFill>
                <a:latin typeface="+mn-lt"/>
                <a:ea typeface="+mn-ea"/>
                <a:cs typeface="+mn-cs"/>
              </a:rPr>
              <a:t> (sixth row, sixth option from the left).</a:t>
            </a:r>
          </a:p>
          <a:p>
            <a:pPr marL="685800" lvl="1" indent="-228600">
              <a:buFont typeface="Arial" pitchFamily="34" charset="0"/>
              <a:buChar char="•"/>
            </a:pPr>
            <a:r>
              <a:rPr lang="en-US" sz="1200" kern="1200" dirty="0">
                <a:solidFill>
                  <a:schemeClr val="tx1"/>
                </a:solidFill>
                <a:latin typeface="+mn-lt"/>
                <a:ea typeface="+mn-ea"/>
                <a:cs typeface="+mn-cs"/>
              </a:rPr>
              <a:t>Select </a:t>
            </a:r>
            <a:r>
              <a:rPr lang="en-US" sz="1200" b="1" kern="1200" dirty="0">
                <a:solidFill>
                  <a:schemeClr val="tx1"/>
                </a:solidFill>
                <a:latin typeface="+mn-lt"/>
                <a:ea typeface="+mn-ea"/>
                <a:cs typeface="+mn-cs"/>
              </a:rPr>
              <a:t>Stop 2 </a:t>
            </a:r>
            <a:r>
              <a:rPr lang="en-US" sz="1200" kern="1200" dirty="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Stop position </a:t>
            </a:r>
            <a:r>
              <a:rPr lang="en-US" sz="1200" kern="1200" dirty="0">
                <a:solidFill>
                  <a:schemeClr val="tx1"/>
                </a:solidFill>
                <a:latin typeface="+mn-lt"/>
                <a:ea typeface="+mn-ea"/>
                <a:cs typeface="+mn-cs"/>
              </a:rPr>
              <a:t>box, enter </a:t>
            </a:r>
            <a:r>
              <a:rPr lang="en-US" sz="1200" b="1" kern="1200" dirty="0">
                <a:solidFill>
                  <a:schemeClr val="tx1"/>
                </a:solidFill>
                <a:latin typeface="+mn-lt"/>
                <a:ea typeface="+mn-ea"/>
                <a:cs typeface="+mn-cs"/>
              </a:rPr>
              <a:t>100%</a:t>
            </a:r>
            <a:r>
              <a:rPr lang="en-US" sz="1200" kern="1200" dirty="0">
                <a:solidFill>
                  <a:schemeClr val="tx1"/>
                </a:solidFill>
                <a:latin typeface="+mn-lt"/>
                <a:ea typeface="+mn-ea"/>
                <a:cs typeface="+mn-cs"/>
              </a:rPr>
              <a:t>.</a:t>
            </a:r>
          </a:p>
          <a:p>
            <a:pPr marL="1143000" lvl="2" indent="-228600">
              <a:buFont typeface="Arial" pitchFamily="34" charset="0"/>
              <a:buChar cha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Color</a:t>
            </a:r>
            <a:r>
              <a:rPr lang="en-US" sz="1200" kern="1200" dirty="0">
                <a:solidFill>
                  <a:schemeClr val="tx1"/>
                </a:solidFill>
                <a:latin typeface="+mn-lt"/>
                <a:ea typeface="+mn-ea"/>
                <a:cs typeface="+mn-cs"/>
              </a:rPr>
              <a:t>, and then under </a:t>
            </a:r>
            <a:r>
              <a:rPr lang="en-US" sz="1200" b="1" kern="1200" dirty="0">
                <a:solidFill>
                  <a:schemeClr val="tx1"/>
                </a:solidFill>
                <a:latin typeface="+mn-lt"/>
                <a:ea typeface="+mn-ea"/>
                <a:cs typeface="+mn-cs"/>
              </a:rPr>
              <a:t>Theme</a:t>
            </a:r>
            <a:r>
              <a:rPr lang="en-US" sz="1200" b="1" kern="1200" baseline="0" dirty="0">
                <a:solidFill>
                  <a:schemeClr val="tx1"/>
                </a:solidFill>
                <a:latin typeface="+mn-lt"/>
                <a:ea typeface="+mn-ea"/>
                <a:cs typeface="+mn-cs"/>
              </a:rPr>
              <a:t> Colors </a:t>
            </a:r>
            <a:r>
              <a:rPr lang="en-US" sz="1200" kern="1200" baseline="0" dirty="0">
                <a:solidFill>
                  <a:schemeClr val="tx1"/>
                </a:solidFill>
                <a:latin typeface="+mn-lt"/>
                <a:ea typeface="+mn-ea"/>
                <a:cs typeface="+mn-cs"/>
              </a:rPr>
              <a:t>click</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Red Accent 2, Darker 25%</a:t>
            </a:r>
            <a:r>
              <a:rPr lang="en-US" sz="1200" kern="1200" dirty="0">
                <a:solidFill>
                  <a:schemeClr val="tx1"/>
                </a:solidFill>
                <a:latin typeface="+mn-lt"/>
                <a:ea typeface="+mn-ea"/>
                <a:cs typeface="+mn-cs"/>
              </a:rPr>
              <a:t> (fifth row, sixth option from the left).</a:t>
            </a:r>
          </a:p>
          <a:p>
            <a:pPr marL="228600" lvl="0" indent="-228600">
              <a:buFont typeface="+mj-lt"/>
              <a:buAutoNum type="arabicPeriod"/>
            </a:pPr>
            <a:r>
              <a:rPr lang="en-US" sz="1200" kern="1200" dirty="0">
                <a:solidFill>
                  <a:schemeClr val="tx1"/>
                </a:solidFill>
                <a:latin typeface="+mn-lt"/>
                <a:ea typeface="+mn-ea"/>
                <a:cs typeface="+mn-cs"/>
              </a:rPr>
              <a:t>Also in the </a:t>
            </a:r>
            <a:r>
              <a:rPr lang="en-US" sz="1200" b="1" kern="1200" dirty="0">
                <a:solidFill>
                  <a:schemeClr val="tx1"/>
                </a:solidFill>
                <a:latin typeface="+mn-lt"/>
                <a:ea typeface="+mn-ea"/>
                <a:cs typeface="+mn-cs"/>
              </a:rPr>
              <a:t>Format</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Shape</a:t>
            </a:r>
            <a:r>
              <a:rPr lang="en-US" sz="1200" kern="1200" dirty="0">
                <a:solidFill>
                  <a:schemeClr val="tx1"/>
                </a:solidFill>
                <a:latin typeface="+mn-lt"/>
                <a:ea typeface="+mn-ea"/>
                <a:cs typeface="+mn-cs"/>
              </a:rPr>
              <a:t> dialog box, click </a:t>
            </a:r>
            <a:r>
              <a:rPr lang="en-US" sz="1200" b="1" kern="1200" dirty="0">
                <a:solidFill>
                  <a:schemeClr val="tx1"/>
                </a:solidFill>
                <a:latin typeface="+mn-lt"/>
                <a:ea typeface="+mn-ea"/>
                <a:cs typeface="+mn-cs"/>
              </a:rPr>
              <a:t>Line</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Color</a:t>
            </a:r>
            <a:r>
              <a:rPr lang="en-US" sz="1200" kern="1200" dirty="0">
                <a:solidFill>
                  <a:schemeClr val="tx1"/>
                </a:solidFill>
                <a:latin typeface="+mn-lt"/>
                <a:ea typeface="+mn-ea"/>
                <a:cs typeface="+mn-cs"/>
              </a:rPr>
              <a:t> in the left pane. In the </a:t>
            </a:r>
            <a:r>
              <a:rPr lang="en-US" sz="1200" b="1" kern="1200" dirty="0">
                <a:solidFill>
                  <a:schemeClr val="tx1"/>
                </a:solidFill>
                <a:latin typeface="+mn-lt"/>
                <a:ea typeface="+mn-ea"/>
                <a:cs typeface="+mn-cs"/>
              </a:rPr>
              <a:t>Line</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Color</a:t>
            </a:r>
            <a:r>
              <a:rPr lang="en-US" sz="1200" kern="1200" dirty="0">
                <a:solidFill>
                  <a:schemeClr val="tx1"/>
                </a:solidFill>
                <a:latin typeface="+mn-lt"/>
                <a:ea typeface="+mn-ea"/>
                <a:cs typeface="+mn-cs"/>
              </a:rPr>
              <a:t> pane, select </a:t>
            </a:r>
            <a:r>
              <a:rPr lang="en-US" sz="1200" b="1" kern="1200" dirty="0">
                <a:solidFill>
                  <a:schemeClr val="tx1"/>
                </a:solidFill>
                <a:latin typeface="+mn-lt"/>
                <a:ea typeface="+mn-ea"/>
                <a:cs typeface="+mn-cs"/>
              </a:rPr>
              <a:t>No</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line</a:t>
            </a:r>
            <a:r>
              <a:rPr lang="en-US" sz="1200" kern="1200" dirty="0">
                <a:solidFill>
                  <a:schemeClr val="tx1"/>
                </a:solidFill>
                <a:latin typeface="+mn-lt"/>
                <a:ea typeface="+mn-ea"/>
                <a:cs typeface="+mn-cs"/>
              </a:rPr>
              <a:t>. </a:t>
            </a:r>
          </a:p>
          <a:p>
            <a:pPr marL="228600" lvl="0" indent="-228600">
              <a:buFont typeface="+mj-lt"/>
              <a:buAutoNum type="arabicPeriod"/>
            </a:pPr>
            <a:r>
              <a:rPr lang="en-US" sz="1200" kern="1200" dirty="0">
                <a:solidFill>
                  <a:schemeClr val="tx1"/>
                </a:solidFill>
                <a:latin typeface="+mn-lt"/>
                <a:ea typeface="+mn-ea"/>
                <a:cs typeface="+mn-cs"/>
              </a:rPr>
              <a:t>On the slide, drag the rectangle until the right edge is against the vertical drawing guide.</a:t>
            </a:r>
          </a:p>
          <a:p>
            <a:pPr marL="228600" lvl="0" indent="-228600">
              <a:buFont typeface="+mj-lt"/>
              <a:buAutoNum type="arabicPeriod"/>
            </a:pPr>
            <a:r>
              <a:rPr lang="en-US" sz="1200" kern="1200" dirty="0">
                <a:solidFill>
                  <a:schemeClr val="tx1"/>
                </a:solidFill>
                <a:latin typeface="+mn-lt"/>
                <a:ea typeface="+mn-ea"/>
                <a:cs typeface="+mn-cs"/>
              </a:rPr>
              <a:t>On the </a:t>
            </a:r>
            <a:r>
              <a:rPr lang="en-US" sz="1200" b="1" kern="1200" dirty="0">
                <a:solidFill>
                  <a:schemeClr val="tx1"/>
                </a:solidFill>
                <a:latin typeface="+mn-lt"/>
                <a:ea typeface="+mn-ea"/>
                <a:cs typeface="+mn-cs"/>
              </a:rPr>
              <a:t>Home</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Drawing</a:t>
            </a:r>
            <a:r>
              <a:rPr lang="en-US" sz="1200" kern="1200" dirty="0">
                <a:solidFill>
                  <a:schemeClr val="tx1"/>
                </a:solidFill>
                <a:latin typeface="+mn-lt"/>
                <a:ea typeface="+mn-ea"/>
                <a:cs typeface="+mn-cs"/>
              </a:rPr>
              <a:t> group, click the arrow under </a:t>
            </a:r>
            <a:r>
              <a:rPr lang="en-US" sz="1200" b="1" kern="1200" dirty="0">
                <a:solidFill>
                  <a:schemeClr val="tx1"/>
                </a:solidFill>
                <a:latin typeface="+mn-lt"/>
                <a:ea typeface="+mn-ea"/>
                <a:cs typeface="+mn-cs"/>
              </a:rPr>
              <a:t>Arrange</a:t>
            </a:r>
            <a:r>
              <a:rPr lang="en-US" sz="1200" kern="1200" dirty="0">
                <a:solidFill>
                  <a:schemeClr val="tx1"/>
                </a:solidFill>
                <a:latin typeface="+mn-lt"/>
                <a:ea typeface="+mn-ea"/>
                <a:cs typeface="+mn-cs"/>
              </a:rPr>
              <a:t>, point to </a:t>
            </a:r>
            <a:r>
              <a:rPr lang="en-US" sz="1200" b="1" kern="1200" dirty="0">
                <a:solidFill>
                  <a:schemeClr val="tx1"/>
                </a:solidFill>
                <a:latin typeface="+mn-lt"/>
                <a:ea typeface="+mn-ea"/>
                <a:cs typeface="+mn-cs"/>
              </a:rPr>
              <a:t>Align</a:t>
            </a:r>
            <a:r>
              <a:rPr lang="en-US" sz="1200" kern="1200" dirty="0">
                <a:solidFill>
                  <a:schemeClr val="tx1"/>
                </a:solidFill>
                <a:latin typeface="+mn-lt"/>
                <a:ea typeface="+mn-ea"/>
                <a:cs typeface="+mn-cs"/>
              </a:rPr>
              <a:t>, and then do the following:</a:t>
            </a:r>
          </a:p>
          <a:p>
            <a:pPr marL="685800" lvl="1" indent="-228600">
              <a:buFont typeface="+mj-lt"/>
              <a:buAutoNum type="arabicPeriod"/>
            </a:pPr>
            <a:r>
              <a:rPr lang="en-US" sz="1200" kern="1200" dirty="0">
                <a:solidFill>
                  <a:schemeClr val="tx1"/>
                </a:solidFill>
                <a:latin typeface="+mn-lt"/>
                <a:ea typeface="+mn-ea"/>
                <a:cs typeface="+mn-cs"/>
              </a:rPr>
              <a:t>Click </a:t>
            </a:r>
            <a:r>
              <a:rPr lang="en-US" sz="1200" b="1" i="0" kern="1200" dirty="0">
                <a:solidFill>
                  <a:schemeClr val="tx1"/>
                </a:solidFill>
                <a:latin typeface="+mn-lt"/>
                <a:ea typeface="+mn-ea"/>
                <a:cs typeface="+mn-cs"/>
              </a:rPr>
              <a:t>Align to Slide</a:t>
            </a:r>
            <a:r>
              <a:rPr lang="en-US" sz="1200" i="0" kern="1200" dirty="0">
                <a:solidFill>
                  <a:schemeClr val="tx1"/>
                </a:solidFill>
                <a:latin typeface="+mn-lt"/>
                <a:ea typeface="+mn-ea"/>
                <a:cs typeface="+mn-cs"/>
              </a:rPr>
              <a:t>.</a:t>
            </a:r>
          </a:p>
          <a:p>
            <a:pPr marL="685800" lvl="1" indent="-228600">
              <a:buFont typeface="+mj-lt"/>
              <a:buAutoNum type="arabicPeriod"/>
            </a:pPr>
            <a:r>
              <a:rPr lang="en-US" sz="1200" kern="1200" dirty="0">
                <a:solidFill>
                  <a:schemeClr val="tx1"/>
                </a:solidFill>
                <a:latin typeface="+mn-lt"/>
                <a:ea typeface="+mn-ea"/>
                <a:cs typeface="+mn-cs"/>
              </a:rPr>
              <a:t>Click </a:t>
            </a:r>
            <a:r>
              <a:rPr lang="en-US" sz="1200" b="1" kern="1200" dirty="0">
                <a:solidFill>
                  <a:schemeClr val="tx1"/>
                </a:solidFill>
                <a:latin typeface="+mn-lt"/>
                <a:ea typeface="+mn-ea"/>
                <a:cs typeface="+mn-cs"/>
              </a:rPr>
              <a:t>Align Middle</a:t>
            </a:r>
            <a:r>
              <a:rPr lang="en-US" sz="1200" kern="1200" dirty="0">
                <a:solidFill>
                  <a:schemeClr val="tx1"/>
                </a:solidFill>
                <a:latin typeface="+mn-lt"/>
                <a:ea typeface="+mn-ea"/>
                <a:cs typeface="+mn-cs"/>
              </a:rPr>
              <a:t>.</a:t>
            </a:r>
          </a:p>
          <a:p>
            <a:pPr marL="228600" indent="-228600">
              <a:buFont typeface="+mj-lt"/>
              <a:buAutoNum type="arabicPeriod"/>
            </a:pPr>
            <a:endParaRPr lang="en-US" sz="1200" kern="1200" dirty="0">
              <a:solidFill>
                <a:schemeClr val="tx1"/>
              </a:solidFill>
              <a:latin typeface="+mn-lt"/>
              <a:ea typeface="+mn-ea"/>
              <a:cs typeface="+mn-cs"/>
            </a:endParaRPr>
          </a:p>
          <a:p>
            <a:pPr marL="228600" indent="-228600">
              <a:buFont typeface="+mj-lt"/>
              <a:buAutoNum type="arabicPeriod"/>
            </a:pPr>
            <a:endParaRPr lang="en-US" sz="1200" kern="1200" dirty="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a:solidFill>
                  <a:schemeClr val="tx1"/>
                </a:solidFill>
                <a:latin typeface="+mn-lt"/>
                <a:ea typeface="+mn-ea"/>
                <a:cs typeface="+mn-cs"/>
              </a:rPr>
              <a:t>To reproduce the second shape in the </a:t>
            </a:r>
            <a:r>
              <a:rPr lang="en-US" sz="1200" b="1" kern="1200" dirty="0">
                <a:solidFill>
                  <a:schemeClr val="tx1"/>
                </a:solidFill>
                <a:latin typeface="+mn-lt"/>
                <a:ea typeface="+mn-ea"/>
                <a:cs typeface="+mn-cs"/>
              </a:rPr>
              <a:t>Inside-left page 1 </a:t>
            </a:r>
            <a:r>
              <a:rPr lang="en-US" sz="1200" kern="1200" dirty="0">
                <a:solidFill>
                  <a:schemeClr val="tx1"/>
                </a:solidFill>
                <a:latin typeface="+mn-lt"/>
                <a:ea typeface="+mn-ea"/>
                <a:cs typeface="+mn-cs"/>
              </a:rPr>
              <a:t>group on this slide, do the following:</a:t>
            </a:r>
          </a:p>
          <a:p>
            <a:pPr marL="228600" lvl="0" indent="-228600">
              <a:buFont typeface="+mj-lt"/>
              <a:buAutoNum type="arabicPeriod"/>
            </a:pPr>
            <a:r>
              <a:rPr lang="en-US" sz="1200" kern="1200" dirty="0">
                <a:solidFill>
                  <a:schemeClr val="tx1"/>
                </a:solidFill>
                <a:latin typeface="+mn-lt"/>
                <a:ea typeface="+mn-ea"/>
                <a:cs typeface="+mn-cs"/>
              </a:rPr>
              <a:t>On the </a:t>
            </a:r>
            <a:r>
              <a:rPr lang="en-US" sz="1200" b="1" kern="1200" dirty="0">
                <a:solidFill>
                  <a:schemeClr val="tx1"/>
                </a:solidFill>
                <a:latin typeface="+mn-lt"/>
                <a:ea typeface="+mn-ea"/>
                <a:cs typeface="+mn-cs"/>
              </a:rPr>
              <a:t>Home</a:t>
            </a:r>
            <a:r>
              <a:rPr lang="en-US" sz="1200" kern="1200" dirty="0">
                <a:solidFill>
                  <a:schemeClr val="tx1"/>
                </a:solidFill>
                <a:latin typeface="+mn-lt"/>
                <a:ea typeface="+mn-ea"/>
                <a:cs typeface="+mn-cs"/>
              </a:rPr>
              <a:t> tab,</a:t>
            </a:r>
            <a:r>
              <a:rPr lang="en-US" sz="1200" b="1" kern="1200" dirty="0">
                <a:solidFill>
                  <a:schemeClr val="tx1"/>
                </a:solidFill>
                <a:latin typeface="+mn-lt"/>
                <a:ea typeface="+mn-ea"/>
                <a:cs typeface="+mn-cs"/>
              </a:rPr>
              <a:t> </a:t>
            </a: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Drawing</a:t>
            </a:r>
            <a:r>
              <a:rPr lang="en-US" sz="1200" kern="1200" dirty="0">
                <a:solidFill>
                  <a:schemeClr val="tx1"/>
                </a:solidFill>
                <a:latin typeface="+mn-lt"/>
                <a:ea typeface="+mn-ea"/>
                <a:cs typeface="+mn-cs"/>
              </a:rPr>
              <a:t> group, click </a:t>
            </a:r>
            <a:r>
              <a:rPr lang="en-US" sz="1200" b="1" kern="1200" dirty="0">
                <a:solidFill>
                  <a:schemeClr val="tx1"/>
                </a:solidFill>
                <a:latin typeface="+mn-lt"/>
                <a:ea typeface="+mn-ea"/>
                <a:cs typeface="+mn-cs"/>
              </a:rPr>
              <a:t>Shapes</a:t>
            </a:r>
            <a:r>
              <a:rPr lang="en-US" sz="1200" kern="1200" dirty="0">
                <a:solidFill>
                  <a:schemeClr val="tx1"/>
                </a:solidFill>
                <a:latin typeface="+mn-lt"/>
                <a:ea typeface="+mn-ea"/>
                <a:cs typeface="+mn-cs"/>
              </a:rPr>
              <a:t>, and then under </a:t>
            </a:r>
            <a:r>
              <a:rPr lang="en-US" sz="1200" b="1" kern="1200" dirty="0">
                <a:solidFill>
                  <a:schemeClr val="tx1"/>
                </a:solidFill>
                <a:latin typeface="+mn-lt"/>
                <a:ea typeface="+mn-ea"/>
                <a:cs typeface="+mn-cs"/>
              </a:rPr>
              <a:t>Rectangles</a:t>
            </a:r>
            <a:r>
              <a:rPr lang="en-US" sz="1200" kern="1200" dirty="0">
                <a:solidFill>
                  <a:schemeClr val="tx1"/>
                </a:solidFill>
                <a:latin typeface="+mn-lt"/>
                <a:ea typeface="+mn-ea"/>
                <a:cs typeface="+mn-cs"/>
              </a:rPr>
              <a:t> click </a:t>
            </a:r>
            <a:r>
              <a:rPr lang="en-US" sz="1200" b="1" kern="1200" dirty="0">
                <a:solidFill>
                  <a:schemeClr val="tx1"/>
                </a:solidFill>
                <a:latin typeface="+mn-lt"/>
                <a:ea typeface="+mn-ea"/>
                <a:cs typeface="+mn-cs"/>
              </a:rPr>
              <a:t>Rectangle</a:t>
            </a:r>
            <a:r>
              <a:rPr lang="en-US" sz="1200" kern="1200" dirty="0">
                <a:solidFill>
                  <a:schemeClr val="tx1"/>
                </a:solidFill>
                <a:latin typeface="+mn-lt"/>
                <a:ea typeface="+mn-ea"/>
                <a:cs typeface="+mn-cs"/>
              </a:rPr>
              <a:t> (first option from the left).</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On the slide, drag to draw a rectangle.</a:t>
            </a:r>
          </a:p>
          <a:p>
            <a:pPr marL="228600" lvl="0" indent="-228600">
              <a:buFont typeface="+mj-lt"/>
              <a:buAutoNum type="arabicPeriod"/>
            </a:pPr>
            <a:r>
              <a:rPr lang="en-US" sz="1200" kern="1200" dirty="0">
                <a:solidFill>
                  <a:schemeClr val="tx1"/>
                </a:solidFill>
                <a:latin typeface="+mn-lt"/>
                <a:ea typeface="+mn-ea"/>
                <a:cs typeface="+mn-cs"/>
              </a:rPr>
              <a:t>Select the rectangle. Under </a:t>
            </a:r>
            <a:r>
              <a:rPr lang="en-US" sz="1200" b="1" kern="1200" dirty="0">
                <a:solidFill>
                  <a:schemeClr val="tx1"/>
                </a:solidFill>
                <a:latin typeface="+mn-lt"/>
                <a:ea typeface="+mn-ea"/>
                <a:cs typeface="+mn-cs"/>
              </a:rPr>
              <a:t>Drawing Tools</a:t>
            </a:r>
            <a:r>
              <a:rPr lang="en-US" sz="1200" kern="1200" dirty="0">
                <a:solidFill>
                  <a:schemeClr val="tx1"/>
                </a:solidFill>
                <a:latin typeface="+mn-lt"/>
                <a:ea typeface="+mn-ea"/>
                <a:cs typeface="+mn-cs"/>
              </a:rPr>
              <a:t>, on the </a:t>
            </a:r>
            <a:r>
              <a:rPr lang="en-US" sz="1200" b="1" kern="1200" dirty="0">
                <a:solidFill>
                  <a:schemeClr val="tx1"/>
                </a:solidFill>
                <a:latin typeface="+mn-lt"/>
                <a:ea typeface="+mn-ea"/>
                <a:cs typeface="+mn-cs"/>
              </a:rPr>
              <a:t>Format</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Size</a:t>
            </a:r>
            <a:r>
              <a:rPr lang="en-US" sz="1200" kern="1200" dirty="0">
                <a:solidFill>
                  <a:schemeClr val="tx1"/>
                </a:solidFill>
                <a:latin typeface="+mn-lt"/>
                <a:ea typeface="+mn-ea"/>
                <a:cs typeface="+mn-cs"/>
              </a:rPr>
              <a:t> group, do the following:</a:t>
            </a: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Shape Height</a:t>
            </a:r>
            <a:r>
              <a:rPr lang="en-US" sz="120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4.33”</a:t>
            </a:r>
            <a:r>
              <a:rPr lang="en-US" sz="1200" b="0" kern="1200" dirty="0">
                <a:solidFill>
                  <a:schemeClr val="tx1"/>
                </a:solidFill>
                <a:latin typeface="+mn-lt"/>
                <a:ea typeface="+mn-ea"/>
                <a:cs typeface="+mn-cs"/>
              </a:rPr>
              <a:t>.</a:t>
            </a:r>
            <a:r>
              <a:rPr lang="en-US" sz="1200" kern="1200" dirty="0">
                <a:solidFill>
                  <a:schemeClr val="tx1"/>
                </a:solidFill>
                <a:latin typeface="+mn-lt"/>
                <a:ea typeface="+mn-ea"/>
                <a:cs typeface="+mn-cs"/>
              </a:rPr>
              <a:t> </a:t>
            </a: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Shape Width</a:t>
            </a:r>
            <a:r>
              <a:rPr lang="en-US" sz="120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3.15”</a:t>
            </a:r>
            <a:r>
              <a:rPr lang="en-US" sz="1200" kern="1200" dirty="0">
                <a:solidFill>
                  <a:schemeClr val="tx1"/>
                </a:solidFill>
                <a:latin typeface="+mn-lt"/>
                <a:ea typeface="+mn-ea"/>
                <a:cs typeface="+mn-cs"/>
              </a:rPr>
              <a:t>.</a:t>
            </a:r>
          </a:p>
          <a:p>
            <a:pPr marL="228600" lvl="0" indent="-228600">
              <a:buFont typeface="+mj-lt"/>
              <a:buAutoNum type="arabicPeriod"/>
            </a:pPr>
            <a:r>
              <a:rPr lang="en-US" sz="1200" kern="1200" dirty="0">
                <a:solidFill>
                  <a:schemeClr val="tx1"/>
                </a:solidFill>
                <a:latin typeface="+mn-lt"/>
                <a:ea typeface="+mn-ea"/>
                <a:cs typeface="+mn-cs"/>
              </a:rPr>
              <a:t>On the </a:t>
            </a:r>
            <a:r>
              <a:rPr lang="en-US" sz="1200" b="1" kern="1200" dirty="0">
                <a:solidFill>
                  <a:schemeClr val="tx1"/>
                </a:solidFill>
                <a:latin typeface="+mn-lt"/>
                <a:ea typeface="+mn-ea"/>
                <a:cs typeface="+mn-cs"/>
              </a:rPr>
              <a:t>Home</a:t>
            </a:r>
            <a:r>
              <a:rPr lang="en-US" sz="1200" kern="1200" dirty="0">
                <a:solidFill>
                  <a:schemeClr val="tx1"/>
                </a:solidFill>
                <a:latin typeface="+mn-lt"/>
                <a:ea typeface="+mn-ea"/>
                <a:cs typeface="+mn-cs"/>
              </a:rPr>
              <a:t> tab, in the bottom right</a:t>
            </a:r>
            <a:r>
              <a:rPr lang="en-US" sz="1200" kern="1200" baseline="0" dirty="0">
                <a:solidFill>
                  <a:schemeClr val="tx1"/>
                </a:solidFill>
                <a:latin typeface="+mn-lt"/>
                <a:ea typeface="+mn-ea"/>
                <a:cs typeface="+mn-cs"/>
              </a:rPr>
              <a:t> corner of the</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Drawing</a:t>
            </a:r>
            <a:r>
              <a:rPr lang="en-US" sz="1200" kern="1200" dirty="0">
                <a:solidFill>
                  <a:schemeClr val="tx1"/>
                </a:solidFill>
                <a:latin typeface="+mn-lt"/>
                <a:ea typeface="+mn-ea"/>
                <a:cs typeface="+mn-cs"/>
              </a:rPr>
              <a:t> group, click the </a:t>
            </a:r>
            <a:r>
              <a:rPr lang="en-US" sz="1200" b="1" kern="1200" dirty="0">
                <a:solidFill>
                  <a:schemeClr val="tx1"/>
                </a:solidFill>
                <a:latin typeface="+mn-lt"/>
                <a:ea typeface="+mn-ea"/>
                <a:cs typeface="+mn-cs"/>
              </a:rPr>
              <a:t>Format Shape </a:t>
            </a:r>
            <a:r>
              <a:rPr lang="en-US" sz="1200" kern="1200" dirty="0">
                <a:solidFill>
                  <a:schemeClr val="tx1"/>
                </a:solidFill>
                <a:latin typeface="+mn-lt"/>
                <a:ea typeface="+mn-ea"/>
                <a:cs typeface="+mn-cs"/>
              </a:rPr>
              <a:t>dialog box launcher. In the </a:t>
            </a:r>
            <a:r>
              <a:rPr lang="en-US" sz="1200" b="1" kern="1200" dirty="0">
                <a:solidFill>
                  <a:schemeClr val="tx1"/>
                </a:solidFill>
                <a:latin typeface="+mn-lt"/>
                <a:ea typeface="+mn-ea"/>
                <a:cs typeface="+mn-cs"/>
              </a:rPr>
              <a:t>Format</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Shape</a:t>
            </a:r>
            <a:r>
              <a:rPr lang="en-US" sz="1200" kern="1200" dirty="0">
                <a:solidFill>
                  <a:schemeClr val="tx1"/>
                </a:solidFill>
                <a:latin typeface="+mn-lt"/>
                <a:ea typeface="+mn-ea"/>
                <a:cs typeface="+mn-cs"/>
              </a:rPr>
              <a:t> dialog box, click </a:t>
            </a:r>
            <a:r>
              <a:rPr lang="en-US" sz="1200" b="1" kern="1200" dirty="0">
                <a:solidFill>
                  <a:schemeClr val="tx1"/>
                </a:solidFill>
                <a:latin typeface="+mn-lt"/>
                <a:ea typeface="+mn-ea"/>
                <a:cs typeface="+mn-cs"/>
              </a:rPr>
              <a:t>Fill</a:t>
            </a:r>
            <a:r>
              <a:rPr lang="en-US" sz="1200" kern="1200" dirty="0">
                <a:solidFill>
                  <a:schemeClr val="tx1"/>
                </a:solidFill>
                <a:latin typeface="+mn-lt"/>
                <a:ea typeface="+mn-ea"/>
                <a:cs typeface="+mn-cs"/>
              </a:rPr>
              <a:t> in the left pane, select </a:t>
            </a:r>
            <a:r>
              <a:rPr lang="en-US" sz="1200" b="1" kern="1200" dirty="0">
                <a:solidFill>
                  <a:schemeClr val="tx1"/>
                </a:solidFill>
                <a:latin typeface="+mn-lt"/>
                <a:ea typeface="+mn-ea"/>
                <a:cs typeface="+mn-cs"/>
              </a:rPr>
              <a:t>Gradient</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fill</a:t>
            </a:r>
            <a:r>
              <a:rPr lang="en-US" sz="1200" kern="1200" dirty="0">
                <a:solidFill>
                  <a:schemeClr val="tx1"/>
                </a:solidFill>
                <a:latin typeface="+mn-lt"/>
                <a:ea typeface="+mn-ea"/>
                <a:cs typeface="+mn-cs"/>
              </a:rPr>
              <a:t> in the </a:t>
            </a:r>
            <a:r>
              <a:rPr lang="en-US" sz="1200" b="1" kern="1200" dirty="0">
                <a:solidFill>
                  <a:schemeClr val="tx1"/>
                </a:solidFill>
                <a:latin typeface="+mn-lt"/>
                <a:ea typeface="+mn-ea"/>
                <a:cs typeface="+mn-cs"/>
              </a:rPr>
              <a:t>Fill</a:t>
            </a:r>
            <a:r>
              <a:rPr lang="en-US" sz="1200" kern="1200" dirty="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Type</a:t>
            </a:r>
            <a:r>
              <a:rPr lang="en-US" sz="1200" kern="1200" dirty="0">
                <a:solidFill>
                  <a:schemeClr val="tx1"/>
                </a:solidFill>
                <a:latin typeface="+mn-lt"/>
                <a:ea typeface="+mn-ea"/>
                <a:cs typeface="+mn-cs"/>
              </a:rPr>
              <a:t> list, select </a:t>
            </a:r>
            <a:r>
              <a:rPr lang="en-US" sz="1200" b="1" kern="1200" dirty="0">
                <a:solidFill>
                  <a:schemeClr val="tx1"/>
                </a:solidFill>
                <a:latin typeface="+mn-lt"/>
                <a:ea typeface="+mn-ea"/>
                <a:cs typeface="+mn-cs"/>
              </a:rPr>
              <a:t>Linear</a:t>
            </a:r>
            <a:r>
              <a:rPr lang="en-US" sz="1200" kern="1200" dirty="0">
                <a:solidFill>
                  <a:schemeClr val="tx1"/>
                </a:solidFill>
                <a:latin typeface="+mn-lt"/>
                <a:ea typeface="+mn-ea"/>
                <a:cs typeface="+mn-cs"/>
              </a:rPr>
              <a:t>.</a:t>
            </a:r>
          </a:p>
          <a:p>
            <a:pPr marL="685800" lvl="1" indent="-228600">
              <a:buFont typeface="Arial" pitchFamily="34" charset="0"/>
              <a:buChar cha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Direction</a:t>
            </a:r>
            <a:r>
              <a:rPr lang="en-US" sz="1200" kern="1200" dirty="0">
                <a:solidFill>
                  <a:schemeClr val="tx1"/>
                </a:solidFill>
                <a:latin typeface="+mn-lt"/>
                <a:ea typeface="+mn-ea"/>
                <a:cs typeface="+mn-cs"/>
              </a:rPr>
              <a:t>, and then click </a:t>
            </a:r>
            <a:r>
              <a:rPr lang="en-US" sz="1200" b="1" kern="1200" dirty="0">
                <a:solidFill>
                  <a:schemeClr val="tx1"/>
                </a:solidFill>
                <a:latin typeface="+mn-lt"/>
                <a:ea typeface="+mn-ea"/>
                <a:cs typeface="+mn-cs"/>
              </a:rPr>
              <a:t>Linear Left </a:t>
            </a:r>
            <a:r>
              <a:rPr lang="en-US" sz="1200" kern="1200" dirty="0">
                <a:solidFill>
                  <a:schemeClr val="tx1"/>
                </a:solidFill>
                <a:latin typeface="+mn-lt"/>
                <a:ea typeface="+mn-ea"/>
                <a:cs typeface="+mn-cs"/>
              </a:rPr>
              <a:t>(first row, fifth option from the left).</a:t>
            </a: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Angle</a:t>
            </a:r>
            <a:r>
              <a:rPr lang="en-US" sz="120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180°</a:t>
            </a:r>
            <a:r>
              <a:rPr lang="en-US" sz="1200" kern="1200" dirty="0">
                <a:solidFill>
                  <a:schemeClr val="tx1"/>
                </a:solidFill>
                <a:latin typeface="+mn-lt"/>
                <a:ea typeface="+mn-ea"/>
                <a:cs typeface="+mn-cs"/>
              </a:rPr>
              <a:t>.</a:t>
            </a:r>
          </a:p>
          <a:p>
            <a:pPr marL="685800" lvl="1" indent="-228600">
              <a:buFont typeface="Arial" pitchFamily="34" charset="0"/>
              <a:buChar char="•"/>
            </a:pPr>
            <a:r>
              <a:rPr lang="en-US" sz="1200" kern="1200" dirty="0">
                <a:solidFill>
                  <a:schemeClr val="tx1"/>
                </a:solidFill>
                <a:latin typeface="+mn-lt"/>
                <a:ea typeface="+mn-ea"/>
                <a:cs typeface="+mn-cs"/>
              </a:rPr>
              <a:t>Under </a:t>
            </a:r>
            <a:r>
              <a:rPr lang="en-US" sz="1200" b="1" kern="1200" dirty="0">
                <a:solidFill>
                  <a:schemeClr val="tx1"/>
                </a:solidFill>
                <a:latin typeface="+mn-lt"/>
                <a:ea typeface="+mn-ea"/>
                <a:cs typeface="+mn-cs"/>
              </a:rPr>
              <a:t>Gradient stops</a:t>
            </a:r>
            <a:r>
              <a:rPr lang="en-US" sz="1200" kern="1200" dirty="0">
                <a:solidFill>
                  <a:schemeClr val="tx1"/>
                </a:solidFill>
                <a:latin typeface="+mn-lt"/>
                <a:ea typeface="+mn-ea"/>
                <a:cs typeface="+mn-cs"/>
              </a:rPr>
              <a:t>, click </a:t>
            </a:r>
            <a:r>
              <a:rPr lang="en-US" sz="1200" b="1" kern="1200" dirty="0">
                <a:solidFill>
                  <a:schemeClr val="tx1"/>
                </a:solidFill>
                <a:latin typeface="+mn-lt"/>
                <a:ea typeface="+mn-ea"/>
                <a:cs typeface="+mn-cs"/>
              </a:rPr>
              <a:t>Add</a:t>
            </a:r>
            <a:r>
              <a:rPr lang="en-US" sz="1200" kern="1200" dirty="0">
                <a:solidFill>
                  <a:schemeClr val="tx1"/>
                </a:solidFill>
                <a:latin typeface="+mn-lt"/>
                <a:ea typeface="+mn-ea"/>
                <a:cs typeface="+mn-cs"/>
              </a:rPr>
              <a:t> or </a:t>
            </a:r>
            <a:r>
              <a:rPr lang="en-US" sz="1200" b="1" kern="1200" dirty="0">
                <a:solidFill>
                  <a:schemeClr val="tx1"/>
                </a:solidFill>
                <a:latin typeface="+mn-lt"/>
                <a:ea typeface="+mn-ea"/>
                <a:cs typeface="+mn-cs"/>
              </a:rPr>
              <a:t>Remove</a:t>
            </a:r>
            <a:r>
              <a:rPr lang="en-US" sz="1200" kern="1200" dirty="0">
                <a:solidFill>
                  <a:schemeClr val="tx1"/>
                </a:solidFill>
                <a:latin typeface="+mn-lt"/>
                <a:ea typeface="+mn-ea"/>
                <a:cs typeface="+mn-cs"/>
              </a:rPr>
              <a:t> until five stops appear in the drop-down list. </a:t>
            </a:r>
          </a:p>
          <a:p>
            <a:pPr marL="228600" lvl="0" indent="-228600">
              <a:buFont typeface="+mj-lt"/>
              <a:buAutoNum type="arabicPeriod"/>
            </a:pPr>
            <a:r>
              <a:rPr lang="en-US" sz="1200" kern="1200" dirty="0">
                <a:solidFill>
                  <a:schemeClr val="tx1"/>
                </a:solidFill>
                <a:latin typeface="+mn-lt"/>
                <a:ea typeface="+mn-ea"/>
                <a:cs typeface="+mn-cs"/>
              </a:rPr>
              <a:t>Also under </a:t>
            </a:r>
            <a:r>
              <a:rPr lang="en-US" sz="1200" b="1" kern="1200" dirty="0">
                <a:solidFill>
                  <a:schemeClr val="tx1"/>
                </a:solidFill>
                <a:latin typeface="+mn-lt"/>
                <a:ea typeface="+mn-ea"/>
                <a:cs typeface="+mn-cs"/>
              </a:rPr>
              <a:t>Gradient stops</a:t>
            </a:r>
            <a:r>
              <a:rPr lang="en-US" sz="1200" kern="1200" dirty="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a:solidFill>
                  <a:schemeClr val="tx1"/>
                </a:solidFill>
                <a:latin typeface="+mn-lt"/>
                <a:ea typeface="+mn-ea"/>
                <a:cs typeface="+mn-cs"/>
              </a:rPr>
              <a:t>Select </a:t>
            </a:r>
            <a:r>
              <a:rPr lang="en-US" sz="1200" b="1" kern="1200" dirty="0">
                <a:solidFill>
                  <a:schemeClr val="tx1"/>
                </a:solidFill>
                <a:latin typeface="+mn-lt"/>
                <a:ea typeface="+mn-ea"/>
                <a:cs typeface="+mn-cs"/>
              </a:rPr>
              <a:t>Stop 1 </a:t>
            </a:r>
            <a:r>
              <a:rPr lang="en-US" sz="1200" kern="1200" dirty="0">
                <a:solidFill>
                  <a:schemeClr val="tx1"/>
                </a:solidFill>
                <a:latin typeface="+mn-lt"/>
                <a:ea typeface="+mn-ea"/>
                <a:cs typeface="+mn-cs"/>
              </a:rPr>
              <a:t>from the list, and then do the following:</a:t>
            </a:r>
          </a:p>
          <a:p>
            <a:pPr marL="1143000" lvl="2"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Stop position </a:t>
            </a:r>
            <a:r>
              <a:rPr lang="en-US" sz="1200" kern="1200" dirty="0">
                <a:solidFill>
                  <a:schemeClr val="tx1"/>
                </a:solidFill>
                <a:latin typeface="+mn-lt"/>
                <a:ea typeface="+mn-ea"/>
                <a:cs typeface="+mn-cs"/>
              </a:rPr>
              <a:t>box, enter </a:t>
            </a:r>
            <a:r>
              <a:rPr lang="en-US" sz="1200" b="1" kern="1200" dirty="0">
                <a:solidFill>
                  <a:schemeClr val="tx1"/>
                </a:solidFill>
                <a:latin typeface="+mn-lt"/>
                <a:ea typeface="+mn-ea"/>
                <a:cs typeface="+mn-cs"/>
              </a:rPr>
              <a:t>0%</a:t>
            </a:r>
            <a:r>
              <a:rPr lang="en-US" sz="1200" kern="1200" dirty="0">
                <a:solidFill>
                  <a:schemeClr val="tx1"/>
                </a:solidFill>
                <a:latin typeface="+mn-lt"/>
                <a:ea typeface="+mn-ea"/>
                <a:cs typeface="+mn-cs"/>
              </a:rPr>
              <a:t>.</a:t>
            </a:r>
          </a:p>
          <a:p>
            <a:pPr marL="1143000" lvl="2" indent="-228600">
              <a:buFont typeface="Arial" pitchFamily="34" charset="0"/>
              <a:buChar cha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Color</a:t>
            </a:r>
            <a:r>
              <a:rPr lang="en-US" sz="1200" kern="1200" dirty="0">
                <a:solidFill>
                  <a:schemeClr val="tx1"/>
                </a:solidFill>
                <a:latin typeface="+mn-lt"/>
                <a:ea typeface="+mn-ea"/>
                <a:cs typeface="+mn-cs"/>
              </a:rPr>
              <a:t>, and then under </a:t>
            </a:r>
            <a:r>
              <a:rPr lang="en-US" sz="1200" b="1" kern="1200" dirty="0">
                <a:solidFill>
                  <a:schemeClr val="tx1"/>
                </a:solidFill>
                <a:latin typeface="+mn-lt"/>
                <a:ea typeface="+mn-ea"/>
                <a:cs typeface="+mn-cs"/>
              </a:rPr>
              <a:t>Theme Colors </a:t>
            </a:r>
            <a:r>
              <a:rPr lang="en-US" sz="1200" kern="1200" dirty="0">
                <a:solidFill>
                  <a:schemeClr val="tx1"/>
                </a:solidFill>
                <a:latin typeface="+mn-lt"/>
                <a:ea typeface="+mn-ea"/>
                <a:cs typeface="+mn-cs"/>
              </a:rPr>
              <a:t>click </a:t>
            </a:r>
            <a:r>
              <a:rPr lang="en-US" sz="1200" b="1" kern="1200" dirty="0">
                <a:solidFill>
                  <a:schemeClr val="tx1"/>
                </a:solidFill>
                <a:latin typeface="+mn-lt"/>
                <a:ea typeface="+mn-ea"/>
                <a:cs typeface="+mn-cs"/>
              </a:rPr>
              <a:t>White, Background 1, Darker 35%</a:t>
            </a:r>
            <a:r>
              <a:rPr lang="en-US" sz="1200" kern="1200" dirty="0">
                <a:solidFill>
                  <a:schemeClr val="tx1"/>
                </a:solidFill>
                <a:latin typeface="+mn-lt"/>
                <a:ea typeface="+mn-ea"/>
                <a:cs typeface="+mn-cs"/>
              </a:rPr>
              <a:t> (fifth row, the first option from the left).</a:t>
            </a:r>
          </a:p>
          <a:p>
            <a:pPr marL="685800" lvl="1" indent="-228600">
              <a:buFont typeface="Arial" pitchFamily="34" charset="0"/>
              <a:buChar char="•"/>
            </a:pPr>
            <a:r>
              <a:rPr lang="en-US" sz="1200" kern="1200" dirty="0">
                <a:solidFill>
                  <a:schemeClr val="tx1"/>
                </a:solidFill>
                <a:latin typeface="+mn-lt"/>
                <a:ea typeface="+mn-ea"/>
                <a:cs typeface="+mn-cs"/>
              </a:rPr>
              <a:t>Select </a:t>
            </a:r>
            <a:r>
              <a:rPr lang="en-US" sz="1200" b="1" kern="1200" dirty="0">
                <a:solidFill>
                  <a:schemeClr val="tx1"/>
                </a:solidFill>
                <a:latin typeface="+mn-lt"/>
                <a:ea typeface="+mn-ea"/>
                <a:cs typeface="+mn-cs"/>
              </a:rPr>
              <a:t>Stop 2 </a:t>
            </a:r>
            <a:r>
              <a:rPr lang="en-US" sz="1200" kern="1200" dirty="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Stop position </a:t>
            </a:r>
            <a:r>
              <a:rPr lang="en-US" sz="1200" kern="1200" dirty="0">
                <a:solidFill>
                  <a:schemeClr val="tx1"/>
                </a:solidFill>
                <a:latin typeface="+mn-lt"/>
                <a:ea typeface="+mn-ea"/>
                <a:cs typeface="+mn-cs"/>
              </a:rPr>
              <a:t>box, enter </a:t>
            </a:r>
            <a:r>
              <a:rPr lang="en-US" sz="1200" b="1" kern="1200" dirty="0">
                <a:solidFill>
                  <a:schemeClr val="tx1"/>
                </a:solidFill>
                <a:latin typeface="+mn-lt"/>
                <a:ea typeface="+mn-ea"/>
                <a:cs typeface="+mn-cs"/>
              </a:rPr>
              <a:t>5%</a:t>
            </a:r>
            <a:r>
              <a:rPr lang="en-US" sz="1200" kern="1200" dirty="0">
                <a:solidFill>
                  <a:schemeClr val="tx1"/>
                </a:solidFill>
                <a:latin typeface="+mn-lt"/>
                <a:ea typeface="+mn-ea"/>
                <a:cs typeface="+mn-cs"/>
              </a:rPr>
              <a:t>.</a:t>
            </a:r>
          </a:p>
          <a:p>
            <a:pPr marL="1143000" lvl="2" indent="-228600">
              <a:buFont typeface="Arial" pitchFamily="34" charset="0"/>
              <a:buChar cha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Color</a:t>
            </a:r>
            <a:r>
              <a:rPr lang="en-US" sz="1200" kern="1200" dirty="0">
                <a:solidFill>
                  <a:schemeClr val="tx1"/>
                </a:solidFill>
                <a:latin typeface="+mn-lt"/>
                <a:ea typeface="+mn-ea"/>
                <a:cs typeface="+mn-cs"/>
              </a:rPr>
              <a:t>, and then under </a:t>
            </a:r>
            <a:r>
              <a:rPr lang="en-US" sz="1200" b="1" kern="1200" dirty="0">
                <a:solidFill>
                  <a:schemeClr val="tx1"/>
                </a:solidFill>
                <a:latin typeface="+mn-lt"/>
                <a:ea typeface="+mn-ea"/>
                <a:cs typeface="+mn-cs"/>
              </a:rPr>
              <a:t>Theme Colors </a:t>
            </a:r>
            <a:r>
              <a:rPr lang="en-US" sz="1200" kern="1200" dirty="0">
                <a:solidFill>
                  <a:schemeClr val="tx1"/>
                </a:solidFill>
                <a:latin typeface="+mn-lt"/>
                <a:ea typeface="+mn-ea"/>
                <a:cs typeface="+mn-cs"/>
              </a:rPr>
              <a:t>click </a:t>
            </a:r>
            <a:r>
              <a:rPr lang="en-US" sz="1200" b="1" kern="1200" dirty="0">
                <a:solidFill>
                  <a:schemeClr val="tx1"/>
                </a:solidFill>
                <a:latin typeface="+mn-lt"/>
                <a:ea typeface="+mn-ea"/>
                <a:cs typeface="+mn-cs"/>
              </a:rPr>
              <a:t>White, Background 1</a:t>
            </a:r>
            <a:r>
              <a:rPr lang="en-US" sz="1200" kern="1200" dirty="0">
                <a:solidFill>
                  <a:schemeClr val="tx1"/>
                </a:solidFill>
                <a:latin typeface="+mn-lt"/>
                <a:ea typeface="+mn-ea"/>
                <a:cs typeface="+mn-cs"/>
              </a:rPr>
              <a:t> (first row, first option from the left).</a:t>
            </a:r>
          </a:p>
          <a:p>
            <a:pPr marL="685800" lvl="1" indent="-228600">
              <a:buFont typeface="Arial" pitchFamily="34" charset="0"/>
              <a:buChar char="•"/>
            </a:pPr>
            <a:r>
              <a:rPr lang="en-US" sz="1200" kern="1200" dirty="0">
                <a:solidFill>
                  <a:schemeClr val="tx1"/>
                </a:solidFill>
                <a:latin typeface="+mn-lt"/>
                <a:ea typeface="+mn-ea"/>
                <a:cs typeface="+mn-cs"/>
              </a:rPr>
              <a:t>Select </a:t>
            </a:r>
            <a:r>
              <a:rPr lang="en-US" sz="1200" b="1" kern="1200" dirty="0">
                <a:solidFill>
                  <a:schemeClr val="tx1"/>
                </a:solidFill>
                <a:latin typeface="+mn-lt"/>
                <a:ea typeface="+mn-ea"/>
                <a:cs typeface="+mn-cs"/>
              </a:rPr>
              <a:t>Stop 3 </a:t>
            </a:r>
            <a:r>
              <a:rPr lang="en-US" sz="1200" kern="1200" dirty="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Stop position </a:t>
            </a:r>
            <a:r>
              <a:rPr lang="en-US" sz="1200" kern="1200" dirty="0">
                <a:solidFill>
                  <a:schemeClr val="tx1"/>
                </a:solidFill>
                <a:latin typeface="+mn-lt"/>
                <a:ea typeface="+mn-ea"/>
                <a:cs typeface="+mn-cs"/>
              </a:rPr>
              <a:t>box, enter </a:t>
            </a:r>
            <a:r>
              <a:rPr lang="en-US" sz="1200" b="1" kern="1200" dirty="0">
                <a:solidFill>
                  <a:schemeClr val="tx1"/>
                </a:solidFill>
                <a:latin typeface="+mn-lt"/>
                <a:ea typeface="+mn-ea"/>
                <a:cs typeface="+mn-cs"/>
              </a:rPr>
              <a:t>18%</a:t>
            </a:r>
            <a:r>
              <a:rPr lang="en-US" sz="1200" kern="1200" dirty="0">
                <a:solidFill>
                  <a:schemeClr val="tx1"/>
                </a:solidFill>
                <a:latin typeface="+mn-lt"/>
                <a:ea typeface="+mn-ea"/>
                <a:cs typeface="+mn-cs"/>
              </a:rPr>
              <a:t>.</a:t>
            </a:r>
          </a:p>
          <a:p>
            <a:pPr marL="1143000" lvl="2" indent="-228600">
              <a:buFont typeface="Arial" pitchFamily="34" charset="0"/>
              <a:buChar cha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Color</a:t>
            </a:r>
            <a:r>
              <a:rPr lang="en-US" sz="1200" kern="1200" dirty="0">
                <a:solidFill>
                  <a:schemeClr val="tx1"/>
                </a:solidFill>
                <a:latin typeface="+mn-lt"/>
                <a:ea typeface="+mn-ea"/>
                <a:cs typeface="+mn-cs"/>
              </a:rPr>
              <a:t>, and then under </a:t>
            </a:r>
            <a:r>
              <a:rPr lang="en-US" sz="1200" b="1" kern="1200" dirty="0">
                <a:solidFill>
                  <a:schemeClr val="tx1"/>
                </a:solidFill>
                <a:latin typeface="+mn-lt"/>
                <a:ea typeface="+mn-ea"/>
                <a:cs typeface="+mn-cs"/>
              </a:rPr>
              <a:t>Theme Colors </a:t>
            </a:r>
            <a:r>
              <a:rPr lang="en-US" sz="1200" kern="1200" dirty="0">
                <a:solidFill>
                  <a:schemeClr val="tx1"/>
                </a:solidFill>
                <a:latin typeface="+mn-lt"/>
                <a:ea typeface="+mn-ea"/>
                <a:cs typeface="+mn-cs"/>
              </a:rPr>
              <a:t>click </a:t>
            </a:r>
            <a:r>
              <a:rPr lang="en-US" sz="1200" b="1" kern="1200" dirty="0">
                <a:solidFill>
                  <a:schemeClr val="tx1"/>
                </a:solidFill>
                <a:latin typeface="+mn-lt"/>
                <a:ea typeface="+mn-ea"/>
                <a:cs typeface="+mn-cs"/>
              </a:rPr>
              <a:t>White, Background 1, Darker 5%</a:t>
            </a:r>
            <a:r>
              <a:rPr lang="en-US" sz="1200" kern="1200" dirty="0">
                <a:solidFill>
                  <a:schemeClr val="tx1"/>
                </a:solidFill>
                <a:latin typeface="+mn-lt"/>
                <a:ea typeface="+mn-ea"/>
                <a:cs typeface="+mn-cs"/>
              </a:rPr>
              <a:t> (second row, first option from the left).</a:t>
            </a:r>
          </a:p>
          <a:p>
            <a:pPr marL="685800" lvl="1" indent="-228600">
              <a:buFont typeface="Arial" pitchFamily="34" charset="0"/>
              <a:buChar char="•"/>
            </a:pPr>
            <a:r>
              <a:rPr lang="en-US" sz="1200" kern="1200" dirty="0">
                <a:solidFill>
                  <a:schemeClr val="tx1"/>
                </a:solidFill>
                <a:latin typeface="+mn-lt"/>
                <a:ea typeface="+mn-ea"/>
                <a:cs typeface="+mn-cs"/>
              </a:rPr>
              <a:t>Select </a:t>
            </a:r>
            <a:r>
              <a:rPr lang="en-US" sz="1200" b="1" kern="1200" dirty="0">
                <a:solidFill>
                  <a:schemeClr val="tx1"/>
                </a:solidFill>
                <a:latin typeface="+mn-lt"/>
                <a:ea typeface="+mn-ea"/>
                <a:cs typeface="+mn-cs"/>
              </a:rPr>
              <a:t>Stop 4 </a:t>
            </a:r>
            <a:r>
              <a:rPr lang="en-US" sz="1200" kern="1200" dirty="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Stop position </a:t>
            </a:r>
            <a:r>
              <a:rPr lang="en-US" sz="1200" kern="1200" dirty="0">
                <a:solidFill>
                  <a:schemeClr val="tx1"/>
                </a:solidFill>
                <a:latin typeface="+mn-lt"/>
                <a:ea typeface="+mn-ea"/>
                <a:cs typeface="+mn-cs"/>
              </a:rPr>
              <a:t>box, enter </a:t>
            </a:r>
            <a:r>
              <a:rPr lang="en-US" sz="1200" b="1" kern="1200" dirty="0">
                <a:solidFill>
                  <a:schemeClr val="tx1"/>
                </a:solidFill>
                <a:latin typeface="+mn-lt"/>
                <a:ea typeface="+mn-ea"/>
                <a:cs typeface="+mn-cs"/>
              </a:rPr>
              <a:t>38%</a:t>
            </a:r>
            <a:r>
              <a:rPr lang="en-US" sz="1200" kern="1200" dirty="0">
                <a:solidFill>
                  <a:schemeClr val="tx1"/>
                </a:solidFill>
                <a:latin typeface="+mn-lt"/>
                <a:ea typeface="+mn-ea"/>
                <a:cs typeface="+mn-cs"/>
              </a:rPr>
              <a:t>.</a:t>
            </a:r>
          </a:p>
          <a:p>
            <a:pPr marL="1143000" lvl="2" indent="-228600">
              <a:buFont typeface="Arial" pitchFamily="34" charset="0"/>
              <a:buChar cha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Color</a:t>
            </a:r>
            <a:r>
              <a:rPr lang="en-US" sz="1200" kern="1200" dirty="0">
                <a:solidFill>
                  <a:schemeClr val="tx1"/>
                </a:solidFill>
                <a:latin typeface="+mn-lt"/>
                <a:ea typeface="+mn-ea"/>
                <a:cs typeface="+mn-cs"/>
              </a:rPr>
              <a:t>, and then under </a:t>
            </a:r>
            <a:r>
              <a:rPr lang="en-US" sz="1200" b="1" kern="1200" dirty="0">
                <a:solidFill>
                  <a:schemeClr val="tx1"/>
                </a:solidFill>
                <a:latin typeface="+mn-lt"/>
                <a:ea typeface="+mn-ea"/>
                <a:cs typeface="+mn-cs"/>
              </a:rPr>
              <a:t>Theme Colors </a:t>
            </a:r>
            <a:r>
              <a:rPr lang="en-US" sz="1200" kern="1200" dirty="0">
                <a:solidFill>
                  <a:schemeClr val="tx1"/>
                </a:solidFill>
                <a:latin typeface="+mn-lt"/>
                <a:ea typeface="+mn-ea"/>
                <a:cs typeface="+mn-cs"/>
              </a:rPr>
              <a:t>click </a:t>
            </a:r>
            <a:r>
              <a:rPr lang="en-US" sz="1200" b="1" kern="1200" dirty="0">
                <a:solidFill>
                  <a:schemeClr val="tx1"/>
                </a:solidFill>
                <a:latin typeface="+mn-lt"/>
                <a:ea typeface="+mn-ea"/>
                <a:cs typeface="+mn-cs"/>
              </a:rPr>
              <a:t>White, Background 1</a:t>
            </a:r>
            <a:r>
              <a:rPr lang="en-US" sz="1200" kern="1200" dirty="0">
                <a:solidFill>
                  <a:schemeClr val="tx1"/>
                </a:solidFill>
                <a:latin typeface="+mn-lt"/>
                <a:ea typeface="+mn-ea"/>
                <a:cs typeface="+mn-cs"/>
              </a:rPr>
              <a:t> (first row, first option from the left).</a:t>
            </a:r>
          </a:p>
          <a:p>
            <a:pPr marL="685800" lvl="1" indent="-228600">
              <a:buFont typeface="Arial" pitchFamily="34" charset="0"/>
              <a:buChar char="•"/>
            </a:pPr>
            <a:r>
              <a:rPr lang="en-US" sz="1200" kern="1200" dirty="0">
                <a:solidFill>
                  <a:schemeClr val="tx1"/>
                </a:solidFill>
                <a:latin typeface="+mn-lt"/>
                <a:ea typeface="+mn-ea"/>
                <a:cs typeface="+mn-cs"/>
              </a:rPr>
              <a:t>Select </a:t>
            </a:r>
            <a:r>
              <a:rPr lang="en-US" sz="1200" b="1" kern="1200" dirty="0">
                <a:solidFill>
                  <a:schemeClr val="tx1"/>
                </a:solidFill>
                <a:latin typeface="+mn-lt"/>
                <a:ea typeface="+mn-ea"/>
                <a:cs typeface="+mn-cs"/>
              </a:rPr>
              <a:t>Stop 5 </a:t>
            </a:r>
            <a:r>
              <a:rPr lang="en-US" sz="1200" kern="1200" dirty="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Stop position </a:t>
            </a:r>
            <a:r>
              <a:rPr lang="en-US" sz="1200" kern="1200" dirty="0">
                <a:solidFill>
                  <a:schemeClr val="tx1"/>
                </a:solidFill>
                <a:latin typeface="+mn-lt"/>
                <a:ea typeface="+mn-ea"/>
                <a:cs typeface="+mn-cs"/>
              </a:rPr>
              <a:t>box, enter </a:t>
            </a:r>
            <a:r>
              <a:rPr lang="en-US" sz="1200" b="1" kern="1200" dirty="0">
                <a:solidFill>
                  <a:schemeClr val="tx1"/>
                </a:solidFill>
                <a:latin typeface="+mn-lt"/>
                <a:ea typeface="+mn-ea"/>
                <a:cs typeface="+mn-cs"/>
              </a:rPr>
              <a:t>93%</a:t>
            </a:r>
            <a:r>
              <a:rPr lang="en-US" sz="1200" kern="1200" dirty="0">
                <a:solidFill>
                  <a:schemeClr val="tx1"/>
                </a:solidFill>
                <a:latin typeface="+mn-lt"/>
                <a:ea typeface="+mn-ea"/>
                <a:cs typeface="+mn-cs"/>
              </a:rPr>
              <a:t>.</a:t>
            </a:r>
          </a:p>
          <a:p>
            <a:pPr marL="1143000" lvl="2" indent="-228600">
              <a:buFont typeface="Arial" pitchFamily="34" charset="0"/>
              <a:buChar cha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Color</a:t>
            </a:r>
            <a:r>
              <a:rPr lang="en-US" sz="1200" kern="1200" dirty="0">
                <a:solidFill>
                  <a:schemeClr val="tx1"/>
                </a:solidFill>
                <a:latin typeface="+mn-lt"/>
                <a:ea typeface="+mn-ea"/>
                <a:cs typeface="+mn-cs"/>
              </a:rPr>
              <a:t>, and then under </a:t>
            </a:r>
            <a:r>
              <a:rPr lang="en-US" sz="1200" b="1" kern="1200" dirty="0">
                <a:solidFill>
                  <a:schemeClr val="tx1"/>
                </a:solidFill>
                <a:latin typeface="+mn-lt"/>
                <a:ea typeface="+mn-ea"/>
                <a:cs typeface="+mn-cs"/>
              </a:rPr>
              <a:t>Theme Colors </a:t>
            </a:r>
            <a:r>
              <a:rPr lang="en-US" sz="1200" kern="1200" dirty="0">
                <a:solidFill>
                  <a:schemeClr val="tx1"/>
                </a:solidFill>
                <a:latin typeface="+mn-lt"/>
                <a:ea typeface="+mn-ea"/>
                <a:cs typeface="+mn-cs"/>
              </a:rPr>
              <a:t>click </a:t>
            </a:r>
            <a:r>
              <a:rPr lang="en-US" sz="1200" b="1" kern="1200" dirty="0">
                <a:solidFill>
                  <a:schemeClr val="tx1"/>
                </a:solidFill>
                <a:latin typeface="+mn-lt"/>
                <a:ea typeface="+mn-ea"/>
                <a:cs typeface="+mn-cs"/>
              </a:rPr>
              <a:t>White, Background 1</a:t>
            </a:r>
            <a:r>
              <a:rPr lang="en-US" sz="1200" kern="1200" dirty="0">
                <a:solidFill>
                  <a:schemeClr val="tx1"/>
                </a:solidFill>
                <a:latin typeface="+mn-lt"/>
                <a:ea typeface="+mn-ea"/>
                <a:cs typeface="+mn-cs"/>
              </a:rPr>
              <a:t> (first row, first option from the left).</a:t>
            </a:r>
          </a:p>
          <a:p>
            <a:pPr marL="228600" lvl="0" indent="-228600">
              <a:buFont typeface="+mj-lt"/>
              <a:buAutoNum type="arabicPeriod"/>
            </a:pPr>
            <a:r>
              <a:rPr lang="en-US" sz="1200" kern="1200" dirty="0">
                <a:solidFill>
                  <a:schemeClr val="tx1"/>
                </a:solidFill>
                <a:latin typeface="+mn-lt"/>
                <a:ea typeface="+mn-ea"/>
                <a:cs typeface="+mn-cs"/>
              </a:rPr>
              <a:t>Also in the </a:t>
            </a:r>
            <a:r>
              <a:rPr lang="en-US" sz="1200" b="1" kern="1200" dirty="0">
                <a:solidFill>
                  <a:schemeClr val="tx1"/>
                </a:solidFill>
                <a:latin typeface="+mn-lt"/>
                <a:ea typeface="+mn-ea"/>
                <a:cs typeface="+mn-cs"/>
              </a:rPr>
              <a:t>Format</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Shape</a:t>
            </a:r>
            <a:r>
              <a:rPr lang="en-US" sz="1200" kern="1200" dirty="0">
                <a:solidFill>
                  <a:schemeClr val="tx1"/>
                </a:solidFill>
                <a:latin typeface="+mn-lt"/>
                <a:ea typeface="+mn-ea"/>
                <a:cs typeface="+mn-cs"/>
              </a:rPr>
              <a:t> dialog box, click </a:t>
            </a:r>
            <a:r>
              <a:rPr lang="en-US" sz="1200" b="1" kern="1200" dirty="0">
                <a:solidFill>
                  <a:schemeClr val="tx1"/>
                </a:solidFill>
                <a:latin typeface="+mn-lt"/>
                <a:ea typeface="+mn-ea"/>
                <a:cs typeface="+mn-cs"/>
              </a:rPr>
              <a:t>Line</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Color</a:t>
            </a:r>
            <a:r>
              <a:rPr lang="en-US" sz="1200" kern="1200" dirty="0">
                <a:solidFill>
                  <a:schemeClr val="tx1"/>
                </a:solidFill>
                <a:latin typeface="+mn-lt"/>
                <a:ea typeface="+mn-ea"/>
                <a:cs typeface="+mn-cs"/>
              </a:rPr>
              <a:t> in the left pane. In the </a:t>
            </a:r>
            <a:r>
              <a:rPr lang="en-US" sz="1200" b="1" kern="1200" dirty="0">
                <a:solidFill>
                  <a:schemeClr val="tx1"/>
                </a:solidFill>
                <a:latin typeface="+mn-lt"/>
                <a:ea typeface="+mn-ea"/>
                <a:cs typeface="+mn-cs"/>
              </a:rPr>
              <a:t>Line</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Color</a:t>
            </a:r>
            <a:r>
              <a:rPr lang="en-US" sz="1200" kern="1200" dirty="0">
                <a:solidFill>
                  <a:schemeClr val="tx1"/>
                </a:solidFill>
                <a:latin typeface="+mn-lt"/>
                <a:ea typeface="+mn-ea"/>
                <a:cs typeface="+mn-cs"/>
              </a:rPr>
              <a:t> pane, select </a:t>
            </a:r>
            <a:r>
              <a:rPr lang="en-US" sz="1200" b="1" kern="1200" dirty="0">
                <a:solidFill>
                  <a:schemeClr val="tx1"/>
                </a:solidFill>
                <a:latin typeface="+mn-lt"/>
                <a:ea typeface="+mn-ea"/>
                <a:cs typeface="+mn-cs"/>
              </a:rPr>
              <a:t>No</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line</a:t>
            </a:r>
            <a:r>
              <a:rPr lang="en-US" sz="1200" kern="1200" dirty="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a:solidFill>
                  <a:schemeClr val="tx1"/>
                </a:solidFill>
                <a:latin typeface="+mn-lt"/>
                <a:ea typeface="+mn-ea"/>
                <a:cs typeface="+mn-cs"/>
              </a:rPr>
              <a:t>Also in the </a:t>
            </a:r>
            <a:r>
              <a:rPr lang="en-US" sz="1200" b="1" kern="1200" dirty="0">
                <a:solidFill>
                  <a:schemeClr val="tx1"/>
                </a:solidFill>
                <a:latin typeface="+mn-lt"/>
                <a:ea typeface="+mn-ea"/>
                <a:cs typeface="+mn-cs"/>
              </a:rPr>
              <a:t>Format</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Shape</a:t>
            </a:r>
            <a:r>
              <a:rPr lang="en-US" sz="1200" kern="1200" dirty="0">
                <a:solidFill>
                  <a:schemeClr val="tx1"/>
                </a:solidFill>
                <a:latin typeface="+mn-lt"/>
                <a:ea typeface="+mn-ea"/>
                <a:cs typeface="+mn-cs"/>
              </a:rPr>
              <a:t> dialog box, click </a:t>
            </a:r>
            <a:r>
              <a:rPr lang="en-US" sz="1200" b="1" kern="1200" dirty="0">
                <a:solidFill>
                  <a:schemeClr val="tx1"/>
                </a:solidFill>
                <a:latin typeface="+mn-lt"/>
                <a:ea typeface="+mn-ea"/>
                <a:cs typeface="+mn-cs"/>
              </a:rPr>
              <a:t>Shadow</a:t>
            </a:r>
            <a:r>
              <a:rPr lang="en-US" sz="1200" kern="1200" dirty="0">
                <a:solidFill>
                  <a:schemeClr val="tx1"/>
                </a:solidFill>
                <a:latin typeface="+mn-lt"/>
                <a:ea typeface="+mn-ea"/>
                <a:cs typeface="+mn-cs"/>
              </a:rPr>
              <a:t> in the left pane. In the </a:t>
            </a:r>
            <a:r>
              <a:rPr lang="en-US" sz="1200" b="1" kern="1200" dirty="0">
                <a:solidFill>
                  <a:schemeClr val="tx1"/>
                </a:solidFill>
                <a:latin typeface="+mn-lt"/>
                <a:ea typeface="+mn-ea"/>
                <a:cs typeface="+mn-cs"/>
              </a:rPr>
              <a:t>Shadow</a:t>
            </a:r>
            <a:r>
              <a:rPr lang="en-US" sz="1200" kern="1200" dirty="0">
                <a:solidFill>
                  <a:schemeClr val="tx1"/>
                </a:solidFill>
                <a:latin typeface="+mn-lt"/>
                <a:ea typeface="+mn-ea"/>
                <a:cs typeface="+mn-cs"/>
              </a:rPr>
              <a:t> pane, click</a:t>
            </a:r>
            <a:r>
              <a:rPr lang="en-US" sz="1200" kern="1200" baseline="0" dirty="0">
                <a:solidFill>
                  <a:schemeClr val="tx1"/>
                </a:solidFill>
                <a:latin typeface="+mn-lt"/>
                <a:ea typeface="+mn-ea"/>
                <a:cs typeface="+mn-cs"/>
              </a:rPr>
              <a:t> the button next to</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Presets</a:t>
            </a:r>
            <a:r>
              <a:rPr lang="en-US" sz="1200" kern="1200" dirty="0">
                <a:solidFill>
                  <a:schemeClr val="tx1"/>
                </a:solidFill>
                <a:latin typeface="+mn-lt"/>
                <a:ea typeface="+mn-ea"/>
                <a:cs typeface="+mn-cs"/>
              </a:rPr>
              <a:t>, under </a:t>
            </a:r>
            <a:r>
              <a:rPr lang="en-US" sz="1200" b="1" kern="1200" dirty="0">
                <a:solidFill>
                  <a:schemeClr val="tx1"/>
                </a:solidFill>
                <a:latin typeface="+mn-lt"/>
                <a:ea typeface="+mn-ea"/>
                <a:cs typeface="+mn-cs"/>
              </a:rPr>
              <a:t>Outer</a:t>
            </a:r>
            <a:r>
              <a:rPr lang="en-US" sz="1200" kern="1200" dirty="0">
                <a:solidFill>
                  <a:schemeClr val="tx1"/>
                </a:solidFill>
                <a:latin typeface="+mn-lt"/>
                <a:ea typeface="+mn-ea"/>
                <a:cs typeface="+mn-cs"/>
              </a:rPr>
              <a:t> click </a:t>
            </a:r>
            <a:r>
              <a:rPr lang="en-US" sz="1200" b="1" kern="1200" dirty="0">
                <a:solidFill>
                  <a:schemeClr val="tx1"/>
                </a:solidFill>
                <a:latin typeface="+mn-lt"/>
                <a:ea typeface="+mn-ea"/>
                <a:cs typeface="+mn-cs"/>
              </a:rPr>
              <a:t>Offset</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Right</a:t>
            </a:r>
            <a:r>
              <a:rPr lang="en-US" sz="1200" kern="1200" dirty="0">
                <a:solidFill>
                  <a:schemeClr val="tx1"/>
                </a:solidFill>
                <a:latin typeface="+mn-lt"/>
                <a:ea typeface="+mn-ea"/>
                <a:cs typeface="+mn-cs"/>
              </a:rPr>
              <a:t> (second row, first option from the left),</a:t>
            </a:r>
            <a:r>
              <a:rPr lang="en-US" sz="1200" kern="1200" baseline="0" dirty="0">
                <a:solidFill>
                  <a:schemeClr val="tx1"/>
                </a:solidFill>
                <a:latin typeface="+mn-lt"/>
                <a:ea typeface="+mn-ea"/>
                <a:cs typeface="+mn-cs"/>
              </a:rPr>
              <a:t> and then </a:t>
            </a:r>
            <a:r>
              <a:rPr lang="en-US" sz="1200" kern="1200" dirty="0">
                <a:solidFill>
                  <a:schemeClr val="tx1"/>
                </a:solidFill>
                <a:latin typeface="+mn-lt"/>
                <a:ea typeface="+mn-ea"/>
                <a:cs typeface="+mn-cs"/>
              </a:rPr>
              <a:t>do the following:</a:t>
            </a: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Transparency</a:t>
            </a:r>
            <a:r>
              <a:rPr lang="en-US" sz="120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60%</a:t>
            </a:r>
            <a:r>
              <a:rPr lang="en-US" sz="1200" kern="1200" dirty="0">
                <a:solidFill>
                  <a:schemeClr val="tx1"/>
                </a:solidFill>
                <a:latin typeface="+mn-lt"/>
                <a:ea typeface="+mn-ea"/>
                <a:cs typeface="+mn-cs"/>
              </a:rPr>
              <a:t>.</a:t>
            </a: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Size</a:t>
            </a:r>
            <a:r>
              <a:rPr lang="en-US" sz="120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100%</a:t>
            </a:r>
            <a:r>
              <a:rPr lang="en-US" sz="1200" kern="1200" dirty="0">
                <a:solidFill>
                  <a:schemeClr val="tx1"/>
                </a:solidFill>
                <a:latin typeface="+mn-lt"/>
                <a:ea typeface="+mn-ea"/>
                <a:cs typeface="+mn-cs"/>
              </a:rPr>
              <a:t>.</a:t>
            </a: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Blur</a:t>
            </a:r>
            <a:r>
              <a:rPr lang="en-US" sz="120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4 pt</a:t>
            </a:r>
            <a:r>
              <a:rPr lang="en-US" sz="1200" kern="1200" dirty="0">
                <a:solidFill>
                  <a:schemeClr val="tx1"/>
                </a:solidFill>
                <a:latin typeface="+mn-lt"/>
                <a:ea typeface="+mn-ea"/>
                <a:cs typeface="+mn-cs"/>
              </a:rPr>
              <a:t>.</a:t>
            </a: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Angle</a:t>
            </a:r>
            <a:r>
              <a:rPr lang="en-US" sz="120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0°</a:t>
            </a:r>
            <a:r>
              <a:rPr lang="en-US" sz="1200" kern="1200" dirty="0">
                <a:solidFill>
                  <a:schemeClr val="tx1"/>
                </a:solidFill>
                <a:latin typeface="+mn-lt"/>
                <a:ea typeface="+mn-ea"/>
                <a:cs typeface="+mn-cs"/>
              </a:rPr>
              <a:t>.</a:t>
            </a: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Distance</a:t>
            </a:r>
            <a:r>
              <a:rPr lang="en-US" sz="120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3 pt</a:t>
            </a:r>
            <a:r>
              <a:rPr lang="en-US" sz="1200" kern="1200" dirty="0">
                <a:solidFill>
                  <a:schemeClr val="tx1"/>
                </a:solidFill>
                <a:latin typeface="+mn-lt"/>
                <a:ea typeface="+mn-ea"/>
                <a:cs typeface="+mn-cs"/>
              </a:rPr>
              <a:t>.</a:t>
            </a:r>
            <a:r>
              <a:rPr lang="en-US" sz="1200" b="1"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pPr marL="228600" lvl="0" indent="-228600">
              <a:buFont typeface="+mj-lt"/>
              <a:buAutoNum type="arabicPeriod"/>
            </a:pPr>
            <a:r>
              <a:rPr lang="en-US" sz="1200" i="0" kern="1200" dirty="0">
                <a:solidFill>
                  <a:schemeClr val="tx1"/>
                </a:solidFill>
                <a:latin typeface="+mn-lt"/>
                <a:ea typeface="+mn-ea"/>
                <a:cs typeface="+mn-cs"/>
              </a:rPr>
              <a:t>On the slide, drag the rectangle until the right edge is against the vertical drawing</a:t>
            </a:r>
            <a:r>
              <a:rPr lang="en-US" sz="1200" i="0" kern="1200" baseline="0" dirty="0">
                <a:solidFill>
                  <a:schemeClr val="tx1"/>
                </a:solidFill>
                <a:latin typeface="+mn-lt"/>
                <a:ea typeface="+mn-ea"/>
                <a:cs typeface="+mn-cs"/>
              </a:rPr>
              <a:t> guide. </a:t>
            </a:r>
            <a:endParaRPr lang="en-US" sz="1200" i="0" kern="1200" dirty="0">
              <a:solidFill>
                <a:schemeClr val="tx1"/>
              </a:solidFill>
              <a:latin typeface="+mn-lt"/>
              <a:ea typeface="+mn-ea"/>
              <a:cs typeface="+mn-cs"/>
            </a:endParaRPr>
          </a:p>
          <a:p>
            <a:pPr marL="228600" lvl="0" indent="-228600">
              <a:buFont typeface="+mj-lt"/>
              <a:buAutoNum type="arabicPeriod"/>
            </a:pPr>
            <a:r>
              <a:rPr lang="en-US" sz="1200" kern="1200" dirty="0">
                <a:solidFill>
                  <a:schemeClr val="tx1"/>
                </a:solidFill>
                <a:latin typeface="+mn-lt"/>
                <a:ea typeface="+mn-ea"/>
                <a:cs typeface="+mn-cs"/>
              </a:rPr>
              <a:t>On th</a:t>
            </a:r>
            <a:r>
              <a:rPr lang="en-US" sz="1200" b="1" kern="1200" dirty="0">
                <a:solidFill>
                  <a:schemeClr val="tx1"/>
                </a:solidFill>
                <a:latin typeface="+mn-lt"/>
                <a:ea typeface="+mn-ea"/>
                <a:cs typeface="+mn-cs"/>
              </a:rPr>
              <a:t>e Home</a:t>
            </a:r>
            <a:r>
              <a:rPr lang="en-US" sz="1200" kern="1200" dirty="0">
                <a:solidFill>
                  <a:schemeClr val="tx1"/>
                </a:solidFill>
                <a:latin typeface="+mn-lt"/>
                <a:ea typeface="+mn-ea"/>
                <a:cs typeface="+mn-cs"/>
              </a:rPr>
              <a:t> tab, in th</a:t>
            </a:r>
            <a:r>
              <a:rPr lang="en-US" sz="1200" b="1" kern="1200" dirty="0">
                <a:solidFill>
                  <a:schemeClr val="tx1"/>
                </a:solidFill>
                <a:latin typeface="+mn-lt"/>
                <a:ea typeface="+mn-ea"/>
                <a:cs typeface="+mn-cs"/>
              </a:rPr>
              <a:t>e Drawing</a:t>
            </a:r>
            <a:r>
              <a:rPr lang="en-US" sz="1200" kern="1200" dirty="0">
                <a:solidFill>
                  <a:schemeClr val="tx1"/>
                </a:solidFill>
                <a:latin typeface="+mn-lt"/>
                <a:ea typeface="+mn-ea"/>
                <a:cs typeface="+mn-cs"/>
              </a:rPr>
              <a:t> group, click </a:t>
            </a:r>
            <a:r>
              <a:rPr lang="en-US" sz="1200" b="1" kern="1200" dirty="0">
                <a:solidFill>
                  <a:schemeClr val="tx1"/>
                </a:solidFill>
                <a:latin typeface="+mn-lt"/>
                <a:ea typeface="+mn-ea"/>
                <a:cs typeface="+mn-cs"/>
              </a:rPr>
              <a:t>Arrange</a:t>
            </a:r>
            <a:r>
              <a:rPr lang="en-US" sz="1200" kern="1200" dirty="0">
                <a:solidFill>
                  <a:schemeClr val="tx1"/>
                </a:solidFill>
                <a:latin typeface="+mn-lt"/>
                <a:ea typeface="+mn-ea"/>
                <a:cs typeface="+mn-cs"/>
              </a:rPr>
              <a:t>, point t</a:t>
            </a:r>
            <a:r>
              <a:rPr lang="en-US" sz="1200" b="1" kern="1200" dirty="0">
                <a:solidFill>
                  <a:schemeClr val="tx1"/>
                </a:solidFill>
                <a:latin typeface="+mn-lt"/>
                <a:ea typeface="+mn-ea"/>
                <a:cs typeface="+mn-cs"/>
              </a:rPr>
              <a:t>o Align</a:t>
            </a:r>
            <a:r>
              <a:rPr lang="en-US" sz="1200" kern="1200" dirty="0">
                <a:solidFill>
                  <a:schemeClr val="tx1"/>
                </a:solidFill>
                <a:latin typeface="+mn-lt"/>
                <a:ea typeface="+mn-ea"/>
                <a:cs typeface="+mn-cs"/>
              </a:rPr>
              <a:t>, and then do the following:</a:t>
            </a:r>
          </a:p>
          <a:p>
            <a:pPr marL="685800" lvl="1" indent="-228600">
              <a:buFont typeface="+mj-lt"/>
              <a:buAutoNum type="arabicPeriod"/>
            </a:pPr>
            <a:r>
              <a:rPr lang="en-US" sz="1200" b="0" i="0" kern="1200" dirty="0">
                <a:solidFill>
                  <a:schemeClr val="tx1"/>
                </a:solidFill>
                <a:latin typeface="+mn-lt"/>
                <a:ea typeface="+mn-ea"/>
                <a:cs typeface="+mn-cs"/>
              </a:rPr>
              <a:t>Click </a:t>
            </a:r>
            <a:r>
              <a:rPr lang="en-US" sz="1200" b="1" i="0" kern="1200" dirty="0">
                <a:solidFill>
                  <a:schemeClr val="tx1"/>
                </a:solidFill>
                <a:latin typeface="+mn-lt"/>
                <a:ea typeface="+mn-ea"/>
                <a:cs typeface="+mn-cs"/>
              </a:rPr>
              <a:t>Align to Slide</a:t>
            </a:r>
            <a:r>
              <a:rPr lang="en-US" sz="1200" b="0" i="0" kern="1200" dirty="0">
                <a:solidFill>
                  <a:schemeClr val="tx1"/>
                </a:solidFill>
                <a:latin typeface="+mn-lt"/>
                <a:ea typeface="+mn-ea"/>
                <a:cs typeface="+mn-cs"/>
              </a:rPr>
              <a:t>.</a:t>
            </a:r>
            <a:r>
              <a:rPr lang="en-US" sz="1200" b="1" i="0" kern="1200" dirty="0">
                <a:solidFill>
                  <a:schemeClr val="tx1"/>
                </a:solidFill>
                <a:latin typeface="+mn-lt"/>
                <a:ea typeface="+mn-ea"/>
                <a:cs typeface="+mn-cs"/>
              </a:rPr>
              <a:t> </a:t>
            </a:r>
          </a:p>
          <a:p>
            <a:pPr marL="685800" lvl="1" indent="-228600">
              <a:buFont typeface="+mj-lt"/>
              <a:buAutoNum type="arabicPeriod"/>
            </a:pPr>
            <a:r>
              <a:rPr lang="en-US" sz="1200" b="0" i="0" kern="1200" dirty="0">
                <a:solidFill>
                  <a:schemeClr val="tx1"/>
                </a:solidFill>
                <a:latin typeface="+mn-lt"/>
                <a:ea typeface="+mn-ea"/>
                <a:cs typeface="+mn-cs"/>
              </a:rPr>
              <a:t>Click </a:t>
            </a:r>
            <a:r>
              <a:rPr lang="en-US" sz="1200" b="1" kern="1200" dirty="0">
                <a:solidFill>
                  <a:schemeClr val="tx1"/>
                </a:solidFill>
                <a:latin typeface="+mn-lt"/>
                <a:ea typeface="+mn-ea"/>
                <a:cs typeface="+mn-cs"/>
              </a:rPr>
              <a:t>Align Middle</a:t>
            </a:r>
            <a:r>
              <a:rPr lang="en-US" sz="1200" kern="1200" dirty="0">
                <a:solidFill>
                  <a:schemeClr val="tx1"/>
                </a:solidFill>
                <a:latin typeface="+mn-lt"/>
                <a:ea typeface="+mn-ea"/>
                <a:cs typeface="+mn-cs"/>
              </a:rPr>
              <a:t>.</a:t>
            </a:r>
          </a:p>
          <a:p>
            <a:pPr marL="228600" lvl="0" indent="-228600">
              <a:buFont typeface="+mj-lt"/>
              <a:buAutoNum type="arabicPeriod"/>
            </a:pPr>
            <a:r>
              <a:rPr lang="en-US" sz="1200" kern="1200" dirty="0">
                <a:solidFill>
                  <a:schemeClr val="tx1"/>
                </a:solidFill>
                <a:latin typeface="+mn-lt"/>
                <a:ea typeface="+mn-ea"/>
                <a:cs typeface="+mn-cs"/>
              </a:rPr>
              <a:t>On the </a:t>
            </a:r>
            <a:r>
              <a:rPr lang="en-US" sz="1200" b="1" kern="1200" dirty="0">
                <a:solidFill>
                  <a:schemeClr val="tx1"/>
                </a:solidFill>
                <a:latin typeface="+mn-lt"/>
                <a:ea typeface="+mn-ea"/>
                <a:cs typeface="+mn-cs"/>
              </a:rPr>
              <a:t>Home</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Editing</a:t>
            </a:r>
            <a:r>
              <a:rPr lang="en-US" sz="1200" kern="1200" dirty="0">
                <a:solidFill>
                  <a:schemeClr val="tx1"/>
                </a:solidFill>
                <a:latin typeface="+mn-lt"/>
                <a:ea typeface="+mn-ea"/>
                <a:cs typeface="+mn-cs"/>
              </a:rPr>
              <a:t> group, click </a:t>
            </a:r>
            <a:r>
              <a:rPr lang="en-US" sz="1200" b="1" kern="1200" dirty="0">
                <a:solidFill>
                  <a:schemeClr val="tx1"/>
                </a:solidFill>
                <a:latin typeface="+mn-lt"/>
                <a:ea typeface="+mn-ea"/>
                <a:cs typeface="+mn-cs"/>
              </a:rPr>
              <a:t>Select</a:t>
            </a:r>
            <a:r>
              <a:rPr lang="en-US" sz="1200" kern="1200" dirty="0">
                <a:solidFill>
                  <a:schemeClr val="tx1"/>
                </a:solidFill>
                <a:latin typeface="+mn-lt"/>
                <a:ea typeface="+mn-ea"/>
                <a:cs typeface="+mn-cs"/>
              </a:rPr>
              <a:t> and then click </a:t>
            </a:r>
            <a:r>
              <a:rPr lang="en-US" sz="1200" b="1" kern="1200" dirty="0">
                <a:solidFill>
                  <a:schemeClr val="tx1"/>
                </a:solidFill>
                <a:latin typeface="+mn-lt"/>
                <a:ea typeface="+mn-ea"/>
                <a:cs typeface="+mn-cs"/>
              </a:rPr>
              <a:t>Select</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All</a:t>
            </a:r>
            <a:r>
              <a:rPr lang="en-US" sz="1200" kern="1200" dirty="0">
                <a:solidFill>
                  <a:schemeClr val="tx1"/>
                </a:solidFill>
                <a:latin typeface="+mn-lt"/>
                <a:ea typeface="+mn-ea"/>
                <a:cs typeface="+mn-cs"/>
              </a:rPr>
              <a:t>.</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On the </a:t>
            </a:r>
            <a:r>
              <a:rPr lang="en-US" sz="1200" b="1" kern="1200" dirty="0">
                <a:solidFill>
                  <a:schemeClr val="tx1"/>
                </a:solidFill>
                <a:latin typeface="+mn-lt"/>
                <a:ea typeface="+mn-ea"/>
                <a:cs typeface="+mn-cs"/>
              </a:rPr>
              <a:t>Home</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Drawing</a:t>
            </a:r>
            <a:r>
              <a:rPr lang="en-US" sz="1200" kern="1200" dirty="0">
                <a:solidFill>
                  <a:schemeClr val="tx1"/>
                </a:solidFill>
                <a:latin typeface="+mn-lt"/>
                <a:ea typeface="+mn-ea"/>
                <a:cs typeface="+mn-cs"/>
              </a:rPr>
              <a:t> group, click </a:t>
            </a:r>
            <a:r>
              <a:rPr lang="en-US" sz="1200" b="1" kern="1200" dirty="0">
                <a:solidFill>
                  <a:schemeClr val="tx1"/>
                </a:solidFill>
                <a:latin typeface="+mn-lt"/>
                <a:ea typeface="+mn-ea"/>
                <a:cs typeface="+mn-cs"/>
              </a:rPr>
              <a:t>Arrange</a:t>
            </a:r>
            <a:r>
              <a:rPr lang="en-US" sz="1200" kern="1200" dirty="0">
                <a:solidFill>
                  <a:schemeClr val="tx1"/>
                </a:solidFill>
                <a:latin typeface="+mn-lt"/>
                <a:ea typeface="+mn-ea"/>
                <a:cs typeface="+mn-cs"/>
              </a:rPr>
              <a:t>, and</a:t>
            </a:r>
            <a:r>
              <a:rPr lang="en-US" sz="1200" kern="1200" baseline="0" dirty="0">
                <a:solidFill>
                  <a:schemeClr val="tx1"/>
                </a:solidFill>
                <a:latin typeface="+mn-lt"/>
                <a:ea typeface="+mn-ea"/>
                <a:cs typeface="+mn-cs"/>
              </a:rPr>
              <a:t> then click </a:t>
            </a:r>
            <a:r>
              <a:rPr lang="en-US" sz="1200" b="1" kern="1200" dirty="0">
                <a:solidFill>
                  <a:schemeClr val="tx1"/>
                </a:solidFill>
                <a:latin typeface="+mn-lt"/>
                <a:ea typeface="+mn-ea"/>
                <a:cs typeface="+mn-cs"/>
              </a:rPr>
              <a:t>Group</a:t>
            </a:r>
            <a:r>
              <a:rPr lang="en-US" sz="1200" kern="1200" dirty="0">
                <a:solidFill>
                  <a:schemeClr val="tx1"/>
                </a:solidFill>
                <a:latin typeface="+mn-lt"/>
                <a:ea typeface="+mn-ea"/>
                <a:cs typeface="+mn-cs"/>
              </a:rPr>
              <a:t>.</a:t>
            </a:r>
          </a:p>
          <a:p>
            <a:pPr marL="228600" lvl="0" indent="-228600">
              <a:buFont typeface="+mj-lt"/>
              <a:buAutoNum type="arabicPeriod"/>
            </a:pPr>
            <a:r>
              <a:rPr lang="en-US" sz="1200" kern="1200" dirty="0">
                <a:solidFill>
                  <a:schemeClr val="tx1"/>
                </a:solidFill>
                <a:latin typeface="+mn-lt"/>
                <a:ea typeface="+mn-ea"/>
                <a:cs typeface="+mn-cs"/>
              </a:rPr>
              <a:t>On the </a:t>
            </a:r>
            <a:r>
              <a:rPr lang="en-US" sz="1200" b="1" kern="1200" dirty="0">
                <a:solidFill>
                  <a:schemeClr val="tx1"/>
                </a:solidFill>
                <a:latin typeface="+mn-lt"/>
                <a:ea typeface="+mn-ea"/>
                <a:cs typeface="+mn-cs"/>
              </a:rPr>
              <a:t>Home</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Editing</a:t>
            </a:r>
            <a:r>
              <a:rPr lang="en-US" sz="1200" kern="1200" dirty="0">
                <a:solidFill>
                  <a:schemeClr val="tx1"/>
                </a:solidFill>
                <a:latin typeface="+mn-lt"/>
                <a:ea typeface="+mn-ea"/>
                <a:cs typeface="+mn-cs"/>
              </a:rPr>
              <a:t> group, click </a:t>
            </a:r>
            <a:r>
              <a:rPr lang="en-US" sz="1200" b="1" kern="1200" dirty="0">
                <a:solidFill>
                  <a:schemeClr val="tx1"/>
                </a:solidFill>
                <a:latin typeface="+mn-lt"/>
                <a:ea typeface="+mn-ea"/>
                <a:cs typeface="+mn-cs"/>
              </a:rPr>
              <a:t>Select</a:t>
            </a:r>
            <a:r>
              <a:rPr lang="en-US" sz="1200" kern="1200" dirty="0">
                <a:solidFill>
                  <a:schemeClr val="tx1"/>
                </a:solidFill>
                <a:latin typeface="+mn-lt"/>
                <a:ea typeface="+mn-ea"/>
                <a:cs typeface="+mn-cs"/>
              </a:rPr>
              <a:t>, and then click </a:t>
            </a:r>
            <a:r>
              <a:rPr lang="en-US" sz="1200" b="1" kern="1200" dirty="0">
                <a:solidFill>
                  <a:schemeClr val="tx1"/>
                </a:solidFill>
                <a:latin typeface="+mn-lt"/>
                <a:ea typeface="+mn-ea"/>
                <a:cs typeface="+mn-cs"/>
              </a:rPr>
              <a:t>Selection Pane</a:t>
            </a:r>
            <a:r>
              <a:rPr lang="en-US" sz="1200" kern="1200" dirty="0">
                <a:solidFill>
                  <a:schemeClr val="tx1"/>
                </a:solidFill>
                <a:latin typeface="+mn-lt"/>
                <a:ea typeface="+mn-ea"/>
                <a:cs typeface="+mn-cs"/>
              </a:rPr>
              <a:t>. </a:t>
            </a:r>
          </a:p>
          <a:p>
            <a:pPr marL="228600" lvl="0" indent="-228600">
              <a:buFont typeface="+mj-lt"/>
              <a:buAutoNum type="arabicPeriod"/>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Selection and Visibility</a:t>
            </a:r>
            <a:r>
              <a:rPr lang="en-US" sz="1200" kern="1200" dirty="0">
                <a:solidFill>
                  <a:schemeClr val="tx1"/>
                </a:solidFill>
                <a:latin typeface="+mn-lt"/>
                <a:ea typeface="+mn-ea"/>
                <a:cs typeface="+mn-cs"/>
              </a:rPr>
              <a:t> pane, double-click the group to edit the name, and then enter </a:t>
            </a:r>
            <a:r>
              <a:rPr lang="en-US" sz="1200" b="1" kern="1200" dirty="0">
                <a:solidFill>
                  <a:schemeClr val="tx1"/>
                </a:solidFill>
                <a:latin typeface="+mn-lt"/>
                <a:ea typeface="+mn-ea"/>
                <a:cs typeface="+mn-cs"/>
              </a:rPr>
              <a:t>Inside-left page 1</a:t>
            </a:r>
            <a:r>
              <a:rPr lang="en-US" sz="1200" kern="1200" dirty="0">
                <a:solidFill>
                  <a:schemeClr val="tx1"/>
                </a:solidFill>
                <a:latin typeface="+mn-lt"/>
                <a:ea typeface="+mn-ea"/>
                <a:cs typeface="+mn-cs"/>
              </a:rPr>
              <a:t>.</a:t>
            </a:r>
          </a:p>
          <a:p>
            <a:pPr marL="685800" marR="0" lvl="1" indent="-228600" algn="l" defTabSz="914400" rtl="0" eaLnBrk="1" fontAlgn="auto" latinLnBrk="0" hangingPunct="1">
              <a:lnSpc>
                <a:spcPct val="100000"/>
              </a:lnSpc>
              <a:spcBef>
                <a:spcPts val="0"/>
              </a:spcBef>
              <a:spcAft>
                <a:spcPts val="0"/>
              </a:spcAft>
              <a:buClrTx/>
              <a:buSzTx/>
              <a:buFontTx/>
              <a:buNone/>
              <a:tabLst/>
              <a:defRPr/>
            </a:pPr>
            <a:endParaRPr lang="en-US" sz="1200" b="0" baseline="0" dirty="0">
              <a:solidFill>
                <a:schemeClr val="accent6">
                  <a:lumMod val="75000"/>
                </a:schemeClr>
              </a:solidFill>
            </a:endParaRPr>
          </a:p>
          <a:p>
            <a:r>
              <a:rPr lang="en-US" sz="1200" kern="1200" dirty="0">
                <a:solidFill>
                  <a:schemeClr val="tx1"/>
                </a:solidFill>
                <a:latin typeface="+mn-lt"/>
                <a:ea typeface="+mn-ea"/>
                <a:cs typeface="+mn-cs"/>
              </a:rPr>
              <a:t> </a:t>
            </a:r>
          </a:p>
          <a:p>
            <a:r>
              <a:rPr lang="en-US" sz="1200" kern="1200" dirty="0">
                <a:solidFill>
                  <a:schemeClr val="tx1"/>
                </a:solidFill>
                <a:latin typeface="+mn-lt"/>
                <a:ea typeface="+mn-ea"/>
                <a:cs typeface="+mn-cs"/>
              </a:rPr>
              <a:t>To reproduce the first shape in the </a:t>
            </a:r>
            <a:r>
              <a:rPr lang="en-US" sz="1200" b="1" kern="1200" dirty="0">
                <a:solidFill>
                  <a:schemeClr val="tx1"/>
                </a:solidFill>
                <a:latin typeface="+mn-lt"/>
                <a:ea typeface="+mn-ea"/>
                <a:cs typeface="+mn-cs"/>
              </a:rPr>
              <a:t>Inside-right page 3</a:t>
            </a:r>
            <a:r>
              <a:rPr lang="en-US" sz="1200" b="1" kern="1200" baseline="0" dirty="0">
                <a:solidFill>
                  <a:schemeClr val="tx1"/>
                </a:solidFill>
                <a:latin typeface="+mn-lt"/>
                <a:ea typeface="+mn-ea"/>
                <a:cs typeface="+mn-cs"/>
              </a:rPr>
              <a:t> </a:t>
            </a:r>
            <a:r>
              <a:rPr lang="en-US" sz="1200" kern="1200" baseline="0" dirty="0">
                <a:solidFill>
                  <a:schemeClr val="tx1"/>
                </a:solidFill>
                <a:latin typeface="+mn-lt"/>
                <a:ea typeface="+mn-ea"/>
                <a:cs typeface="+mn-cs"/>
              </a:rPr>
              <a:t>group on this slide</a:t>
            </a:r>
            <a:r>
              <a:rPr lang="en-US" sz="1200" kern="1200" dirty="0">
                <a:solidFill>
                  <a:schemeClr val="tx1"/>
                </a:solidFill>
                <a:latin typeface="+mn-lt"/>
                <a:ea typeface="+mn-ea"/>
                <a:cs typeface="+mn-cs"/>
              </a:rPr>
              <a:t>, do the following:</a:t>
            </a:r>
          </a:p>
          <a:p>
            <a:pPr marL="228600" lvl="0" indent="-228600">
              <a:buFont typeface="+mj-lt"/>
              <a:buAutoNum type="arabicPeriod"/>
            </a:pPr>
            <a:r>
              <a:rPr lang="en-US" sz="1200" kern="1200" dirty="0">
                <a:solidFill>
                  <a:schemeClr val="tx1"/>
                </a:solidFill>
                <a:latin typeface="+mn-lt"/>
                <a:ea typeface="+mn-ea"/>
                <a:cs typeface="+mn-cs"/>
              </a:rPr>
              <a:t>On the </a:t>
            </a:r>
            <a:r>
              <a:rPr lang="en-US" sz="1200" b="1" kern="1200" dirty="0">
                <a:solidFill>
                  <a:schemeClr val="tx1"/>
                </a:solidFill>
                <a:latin typeface="+mn-lt"/>
                <a:ea typeface="+mn-ea"/>
                <a:cs typeface="+mn-cs"/>
              </a:rPr>
              <a:t>Selection</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and</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Visibility</a:t>
            </a:r>
            <a:r>
              <a:rPr lang="en-US" sz="1200" kern="1200" dirty="0">
                <a:solidFill>
                  <a:schemeClr val="tx1"/>
                </a:solidFill>
                <a:latin typeface="+mn-lt"/>
                <a:ea typeface="+mn-ea"/>
                <a:cs typeface="+mn-cs"/>
              </a:rPr>
              <a:t> pane, select the </a:t>
            </a:r>
            <a:r>
              <a:rPr lang="en-US" sz="1200" b="1" kern="1200" dirty="0">
                <a:solidFill>
                  <a:schemeClr val="tx1"/>
                </a:solidFill>
                <a:latin typeface="+mn-lt"/>
                <a:ea typeface="+mn-ea"/>
                <a:cs typeface="+mn-cs"/>
              </a:rPr>
              <a:t>Inside-left page 1</a:t>
            </a:r>
            <a:r>
              <a:rPr lang="en-US" sz="1200" b="1" kern="1200" baseline="0" dirty="0">
                <a:solidFill>
                  <a:schemeClr val="tx1"/>
                </a:solidFill>
                <a:latin typeface="+mn-lt"/>
                <a:ea typeface="+mn-ea"/>
                <a:cs typeface="+mn-cs"/>
              </a:rPr>
              <a:t> </a:t>
            </a:r>
            <a:r>
              <a:rPr lang="en-US" sz="1200" kern="1200" baseline="0" dirty="0">
                <a:solidFill>
                  <a:schemeClr val="tx1"/>
                </a:solidFill>
                <a:latin typeface="+mn-lt"/>
                <a:ea typeface="+mn-ea"/>
                <a:cs typeface="+mn-cs"/>
              </a:rPr>
              <a:t>group</a:t>
            </a:r>
            <a:r>
              <a:rPr lang="en-US" sz="1200" kern="1200" dirty="0">
                <a:solidFill>
                  <a:schemeClr val="tx1"/>
                </a:solidFill>
                <a:latin typeface="+mn-lt"/>
                <a:ea typeface="+mn-ea"/>
                <a:cs typeface="+mn-cs"/>
              </a:rPr>
              <a:t>.</a:t>
            </a:r>
          </a:p>
          <a:p>
            <a:pPr marL="228600" lvl="0" indent="-228600">
              <a:buFont typeface="+mj-lt"/>
              <a:buAutoNum type="arabicPeriod"/>
            </a:pPr>
            <a:r>
              <a:rPr lang="en-US" sz="1200" kern="1200" dirty="0">
                <a:solidFill>
                  <a:schemeClr val="tx1"/>
                </a:solidFill>
                <a:latin typeface="+mn-lt"/>
                <a:ea typeface="+mn-ea"/>
                <a:cs typeface="+mn-cs"/>
              </a:rPr>
              <a:t>On the </a:t>
            </a:r>
            <a:r>
              <a:rPr lang="en-US" sz="1200" b="1" kern="1200" dirty="0">
                <a:solidFill>
                  <a:schemeClr val="tx1"/>
                </a:solidFill>
                <a:latin typeface="+mn-lt"/>
                <a:ea typeface="+mn-ea"/>
                <a:cs typeface="+mn-cs"/>
              </a:rPr>
              <a:t>Home</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Clipboard</a:t>
            </a:r>
            <a:r>
              <a:rPr lang="en-US" sz="1200" kern="1200" dirty="0">
                <a:solidFill>
                  <a:schemeClr val="tx1"/>
                </a:solidFill>
                <a:latin typeface="+mn-lt"/>
                <a:ea typeface="+mn-ea"/>
                <a:cs typeface="+mn-cs"/>
              </a:rPr>
              <a:t> group, click the arrow under </a:t>
            </a:r>
            <a:r>
              <a:rPr lang="en-US" sz="1200" b="1" kern="1200" dirty="0">
                <a:solidFill>
                  <a:schemeClr val="tx1"/>
                </a:solidFill>
                <a:latin typeface="+mn-lt"/>
                <a:ea typeface="+mn-ea"/>
                <a:cs typeface="+mn-cs"/>
              </a:rPr>
              <a:t>Paste</a:t>
            </a:r>
            <a:r>
              <a:rPr lang="en-US" sz="1200" kern="1200" dirty="0">
                <a:solidFill>
                  <a:schemeClr val="tx1"/>
                </a:solidFill>
                <a:latin typeface="+mn-lt"/>
                <a:ea typeface="+mn-ea"/>
                <a:cs typeface="+mn-cs"/>
              </a:rPr>
              <a:t>, and then click </a:t>
            </a:r>
            <a:r>
              <a:rPr lang="en-US" sz="1200" b="1" kern="1200" dirty="0">
                <a:solidFill>
                  <a:schemeClr val="tx1"/>
                </a:solidFill>
                <a:latin typeface="+mn-lt"/>
                <a:ea typeface="+mn-ea"/>
                <a:cs typeface="+mn-cs"/>
              </a:rPr>
              <a:t>Duplicate</a:t>
            </a:r>
            <a:r>
              <a:rPr lang="en-US" sz="1200" kern="1200" dirty="0">
                <a:solidFill>
                  <a:schemeClr val="tx1"/>
                </a:solidFill>
                <a:latin typeface="+mn-lt"/>
                <a:ea typeface="+mn-ea"/>
                <a:cs typeface="+mn-cs"/>
              </a:rPr>
              <a:t>.</a:t>
            </a:r>
          </a:p>
          <a:p>
            <a:pPr marL="228600" lvl="0" indent="-228600">
              <a:buFont typeface="+mj-lt"/>
              <a:buAutoNum type="arabicPeriod"/>
            </a:pPr>
            <a:r>
              <a:rPr lang="en-US" sz="1200" kern="1200" dirty="0">
                <a:solidFill>
                  <a:schemeClr val="tx1"/>
                </a:solidFill>
                <a:latin typeface="+mn-lt"/>
                <a:ea typeface="+mn-ea"/>
                <a:cs typeface="+mn-cs"/>
              </a:rPr>
              <a:t>On the </a:t>
            </a:r>
            <a:r>
              <a:rPr lang="en-US" sz="1200" b="1" kern="1200" dirty="0">
                <a:solidFill>
                  <a:schemeClr val="tx1"/>
                </a:solidFill>
                <a:latin typeface="+mn-lt"/>
                <a:ea typeface="+mn-ea"/>
                <a:cs typeface="+mn-cs"/>
              </a:rPr>
              <a:t>Home</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Drawing</a:t>
            </a:r>
            <a:r>
              <a:rPr lang="en-US" sz="1200" kern="1200" dirty="0">
                <a:solidFill>
                  <a:schemeClr val="tx1"/>
                </a:solidFill>
                <a:latin typeface="+mn-lt"/>
                <a:ea typeface="+mn-ea"/>
                <a:cs typeface="+mn-cs"/>
              </a:rPr>
              <a:t> group, click </a:t>
            </a:r>
            <a:r>
              <a:rPr lang="en-US" sz="1200" b="1" kern="1200" dirty="0">
                <a:solidFill>
                  <a:schemeClr val="tx1"/>
                </a:solidFill>
                <a:latin typeface="+mn-lt"/>
                <a:ea typeface="+mn-ea"/>
                <a:cs typeface="+mn-cs"/>
              </a:rPr>
              <a:t>Arrange</a:t>
            </a:r>
            <a:r>
              <a:rPr lang="en-US" sz="1200" kern="1200" dirty="0">
                <a:solidFill>
                  <a:schemeClr val="tx1"/>
                </a:solidFill>
                <a:latin typeface="+mn-lt"/>
                <a:ea typeface="+mn-ea"/>
                <a:cs typeface="+mn-cs"/>
              </a:rPr>
              <a:t>, point to </a:t>
            </a:r>
            <a:r>
              <a:rPr lang="en-US" sz="1200" b="1" kern="1200" dirty="0">
                <a:solidFill>
                  <a:schemeClr val="tx1"/>
                </a:solidFill>
                <a:latin typeface="+mn-lt"/>
                <a:ea typeface="+mn-ea"/>
                <a:cs typeface="+mn-cs"/>
              </a:rPr>
              <a:t>Rotate</a:t>
            </a:r>
            <a:r>
              <a:rPr lang="en-US" sz="1200" b="0" kern="1200" dirty="0">
                <a:solidFill>
                  <a:schemeClr val="tx1"/>
                </a:solidFill>
                <a:latin typeface="+mn-lt"/>
                <a:ea typeface="+mn-ea"/>
                <a:cs typeface="+mn-cs"/>
              </a:rPr>
              <a:t>,</a:t>
            </a:r>
            <a:r>
              <a:rPr lang="en-US" sz="1200" kern="1200" dirty="0">
                <a:solidFill>
                  <a:schemeClr val="tx1"/>
                </a:solidFill>
                <a:latin typeface="+mn-lt"/>
                <a:ea typeface="+mn-ea"/>
                <a:cs typeface="+mn-cs"/>
              </a:rPr>
              <a:t> and then click </a:t>
            </a:r>
            <a:r>
              <a:rPr lang="en-US" sz="1200" b="1" kern="1200" dirty="0">
                <a:solidFill>
                  <a:schemeClr val="tx1"/>
                </a:solidFill>
                <a:latin typeface="+mn-lt"/>
                <a:ea typeface="+mn-ea"/>
                <a:cs typeface="+mn-cs"/>
              </a:rPr>
              <a:t>More</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Rotation</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Options</a:t>
            </a:r>
            <a:r>
              <a:rPr lang="en-US" sz="1200" kern="1200" dirty="0">
                <a:solidFill>
                  <a:schemeClr val="tx1"/>
                </a:solidFill>
                <a:latin typeface="+mn-lt"/>
                <a:ea typeface="+mn-ea"/>
                <a:cs typeface="+mn-cs"/>
              </a:rPr>
              <a:t>. In the </a:t>
            </a:r>
            <a:r>
              <a:rPr lang="en-US" sz="1200" b="1" kern="1200" dirty="0">
                <a:solidFill>
                  <a:schemeClr val="tx1"/>
                </a:solidFill>
                <a:latin typeface="+mn-lt"/>
                <a:ea typeface="+mn-ea"/>
                <a:cs typeface="+mn-cs"/>
              </a:rPr>
              <a:t>Size</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and</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Position</a:t>
            </a:r>
            <a:r>
              <a:rPr lang="en-US" sz="1200" kern="1200" dirty="0">
                <a:solidFill>
                  <a:schemeClr val="tx1"/>
                </a:solidFill>
                <a:latin typeface="+mn-lt"/>
                <a:ea typeface="+mn-ea"/>
                <a:cs typeface="+mn-cs"/>
              </a:rPr>
              <a:t> dialog box, on the </a:t>
            </a:r>
            <a:r>
              <a:rPr lang="en-US" sz="1200" b="1" kern="1200" dirty="0">
                <a:solidFill>
                  <a:schemeClr val="tx1"/>
                </a:solidFill>
                <a:latin typeface="+mn-lt"/>
                <a:ea typeface="+mn-ea"/>
                <a:cs typeface="+mn-cs"/>
              </a:rPr>
              <a:t>Size</a:t>
            </a:r>
            <a:r>
              <a:rPr lang="en-US" sz="1200" kern="1200" dirty="0">
                <a:solidFill>
                  <a:schemeClr val="tx1"/>
                </a:solidFill>
                <a:latin typeface="+mn-lt"/>
                <a:ea typeface="+mn-ea"/>
                <a:cs typeface="+mn-cs"/>
              </a:rPr>
              <a:t> tab, under </a:t>
            </a:r>
            <a:r>
              <a:rPr lang="en-US" sz="1200" b="1" kern="1200" dirty="0">
                <a:solidFill>
                  <a:schemeClr val="tx1"/>
                </a:solidFill>
                <a:latin typeface="+mn-lt"/>
                <a:ea typeface="+mn-ea"/>
                <a:cs typeface="+mn-cs"/>
              </a:rPr>
              <a:t>Size</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and</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rotation</a:t>
            </a:r>
            <a:r>
              <a:rPr lang="en-US" sz="1200" kern="1200" dirty="0">
                <a:solidFill>
                  <a:schemeClr val="tx1"/>
                </a:solidFill>
                <a:latin typeface="+mn-lt"/>
                <a:ea typeface="+mn-ea"/>
                <a:cs typeface="+mn-cs"/>
              </a:rPr>
              <a:t>, in the </a:t>
            </a:r>
            <a:r>
              <a:rPr lang="en-US" sz="1200" b="1" kern="1200" dirty="0">
                <a:solidFill>
                  <a:schemeClr val="tx1"/>
                </a:solidFill>
                <a:latin typeface="+mn-lt"/>
                <a:ea typeface="+mn-ea"/>
                <a:cs typeface="+mn-cs"/>
              </a:rPr>
              <a:t>Rotation</a:t>
            </a:r>
            <a:r>
              <a:rPr lang="en-US" sz="120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180</a:t>
            </a:r>
            <a:r>
              <a:rPr lang="en-US" sz="1200" kern="1200" dirty="0">
                <a:solidFill>
                  <a:schemeClr val="tx1"/>
                </a:solidFill>
                <a:latin typeface="+mn-lt"/>
                <a:ea typeface="+mn-ea"/>
                <a:cs typeface="+mn-cs"/>
              </a:rPr>
              <a:t>°.</a:t>
            </a:r>
          </a:p>
          <a:p>
            <a:pPr marL="228600" lvl="0" indent="-228600">
              <a:buFont typeface="+mj-lt"/>
              <a:buAutoNum type="arabicPeriod"/>
            </a:pPr>
            <a:r>
              <a:rPr lang="en-US" sz="1200" kern="1200" dirty="0">
                <a:solidFill>
                  <a:schemeClr val="tx1"/>
                </a:solidFill>
                <a:latin typeface="+mn-lt"/>
                <a:ea typeface="+mn-ea"/>
                <a:cs typeface="+mn-cs"/>
              </a:rPr>
              <a:t>On the </a:t>
            </a:r>
            <a:r>
              <a:rPr lang="en-US" sz="1200" b="1" kern="1200" dirty="0">
                <a:solidFill>
                  <a:schemeClr val="tx1"/>
                </a:solidFill>
                <a:latin typeface="+mn-lt"/>
                <a:ea typeface="+mn-ea"/>
                <a:cs typeface="+mn-cs"/>
              </a:rPr>
              <a:t>Selection and Visibility</a:t>
            </a:r>
            <a:r>
              <a:rPr lang="en-US" sz="1200" kern="1200" dirty="0">
                <a:solidFill>
                  <a:schemeClr val="tx1"/>
                </a:solidFill>
                <a:latin typeface="+mn-lt"/>
                <a:ea typeface="+mn-ea"/>
                <a:cs typeface="+mn-cs"/>
              </a:rPr>
              <a:t> pane, double-click the duplicate group to edit the name, and then enter </a:t>
            </a:r>
            <a:r>
              <a:rPr lang="en-US" sz="1200" b="1" kern="1200" dirty="0">
                <a:solidFill>
                  <a:schemeClr val="tx1"/>
                </a:solidFill>
                <a:latin typeface="+mn-lt"/>
                <a:ea typeface="+mn-ea"/>
                <a:cs typeface="+mn-cs"/>
              </a:rPr>
              <a:t>Inside-right</a:t>
            </a:r>
            <a:r>
              <a:rPr lang="en-US" sz="1200" kern="1200" dirty="0">
                <a:solidFill>
                  <a:schemeClr val="tx1"/>
                </a:solidFill>
                <a:latin typeface="+mn-lt"/>
                <a:ea typeface="+mn-ea"/>
                <a:cs typeface="+mn-cs"/>
              </a:rPr>
              <a:t>.</a:t>
            </a:r>
          </a:p>
          <a:p>
            <a:pPr marL="228600" lvl="0" indent="-228600">
              <a:buFont typeface="+mj-lt"/>
              <a:buAutoNum type="arabicPeriod"/>
            </a:pPr>
            <a:r>
              <a:rPr lang="en-US" sz="1200" kern="1200" dirty="0">
                <a:solidFill>
                  <a:schemeClr val="tx1"/>
                </a:solidFill>
                <a:latin typeface="+mn-lt"/>
                <a:ea typeface="+mn-ea"/>
                <a:cs typeface="+mn-cs"/>
              </a:rPr>
              <a:t>On the slide, drag the</a:t>
            </a:r>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Inside-right</a:t>
            </a:r>
            <a:r>
              <a:rPr lang="en-US" sz="1200" kern="1200" baseline="0" dirty="0">
                <a:solidFill>
                  <a:schemeClr val="tx1"/>
                </a:solidFill>
                <a:latin typeface="+mn-lt"/>
                <a:ea typeface="+mn-ea"/>
                <a:cs typeface="+mn-cs"/>
              </a:rPr>
              <a:t> group until the </a:t>
            </a:r>
            <a:r>
              <a:rPr lang="en-US" sz="1200" kern="1200" dirty="0">
                <a:solidFill>
                  <a:schemeClr val="tx1"/>
                </a:solidFill>
                <a:latin typeface="+mn-lt"/>
                <a:ea typeface="+mn-ea"/>
                <a:cs typeface="+mn-cs"/>
              </a:rPr>
              <a:t>left edge is against the vertical drawing guide.</a:t>
            </a:r>
          </a:p>
          <a:p>
            <a:pPr marL="228600" lvl="0" indent="-228600">
              <a:buFont typeface="+mj-lt"/>
              <a:buAutoNum type="arabicPeriod"/>
            </a:pPr>
            <a:r>
              <a:rPr lang="en-US" sz="1200" kern="1200" dirty="0">
                <a:solidFill>
                  <a:schemeClr val="tx1"/>
                </a:solidFill>
                <a:latin typeface="+mn-lt"/>
                <a:ea typeface="+mn-ea"/>
                <a:cs typeface="+mn-cs"/>
              </a:rPr>
              <a:t>On the </a:t>
            </a:r>
            <a:r>
              <a:rPr lang="en-US" sz="1200" b="1" kern="1200" dirty="0">
                <a:solidFill>
                  <a:schemeClr val="tx1"/>
                </a:solidFill>
                <a:latin typeface="+mn-lt"/>
                <a:ea typeface="+mn-ea"/>
                <a:cs typeface="+mn-cs"/>
              </a:rPr>
              <a:t>Home</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Drawing</a:t>
            </a:r>
            <a:r>
              <a:rPr lang="en-US" sz="1200" kern="1200" dirty="0">
                <a:solidFill>
                  <a:schemeClr val="tx1"/>
                </a:solidFill>
                <a:latin typeface="+mn-lt"/>
                <a:ea typeface="+mn-ea"/>
                <a:cs typeface="+mn-cs"/>
              </a:rPr>
              <a:t> group, click </a:t>
            </a:r>
            <a:r>
              <a:rPr lang="en-US" sz="1200" b="1" kern="1200" dirty="0">
                <a:solidFill>
                  <a:schemeClr val="tx1"/>
                </a:solidFill>
                <a:latin typeface="+mn-lt"/>
                <a:ea typeface="+mn-ea"/>
                <a:cs typeface="+mn-cs"/>
              </a:rPr>
              <a:t>Arrange</a:t>
            </a:r>
            <a:r>
              <a:rPr lang="en-US" sz="1200" kern="1200" dirty="0">
                <a:solidFill>
                  <a:schemeClr val="tx1"/>
                </a:solidFill>
                <a:latin typeface="+mn-lt"/>
                <a:ea typeface="+mn-ea"/>
                <a:cs typeface="+mn-cs"/>
              </a:rPr>
              <a:t>, point to </a:t>
            </a:r>
            <a:r>
              <a:rPr lang="en-US" sz="1200" b="1" kern="1200" dirty="0">
                <a:solidFill>
                  <a:schemeClr val="tx1"/>
                </a:solidFill>
                <a:latin typeface="+mn-lt"/>
                <a:ea typeface="+mn-ea"/>
                <a:cs typeface="+mn-cs"/>
              </a:rPr>
              <a:t>Align</a:t>
            </a:r>
            <a:r>
              <a:rPr lang="en-US" sz="1200" kern="1200" dirty="0">
                <a:solidFill>
                  <a:schemeClr val="tx1"/>
                </a:solidFill>
                <a:latin typeface="+mn-lt"/>
                <a:ea typeface="+mn-ea"/>
                <a:cs typeface="+mn-cs"/>
              </a:rPr>
              <a:t>, and then do the following:</a:t>
            </a:r>
          </a:p>
          <a:p>
            <a:pPr marL="685800" lvl="1" indent="-228600">
              <a:buFont typeface="+mj-lt"/>
              <a:buAutoNum type="arabicPeriod"/>
            </a:pPr>
            <a:r>
              <a:rPr lang="en-US" sz="1200" kern="1200" dirty="0">
                <a:solidFill>
                  <a:schemeClr val="tx1"/>
                </a:solidFill>
                <a:latin typeface="+mn-lt"/>
                <a:ea typeface="+mn-ea"/>
                <a:cs typeface="+mn-cs"/>
              </a:rPr>
              <a:t>Click </a:t>
            </a:r>
            <a:r>
              <a:rPr lang="en-US" sz="1200" b="1" i="0" kern="1200" dirty="0">
                <a:solidFill>
                  <a:schemeClr val="tx1"/>
                </a:solidFill>
                <a:latin typeface="+mn-lt"/>
                <a:ea typeface="+mn-ea"/>
                <a:cs typeface="+mn-cs"/>
              </a:rPr>
              <a:t>Align to</a:t>
            </a:r>
            <a:r>
              <a:rPr lang="en-US" sz="1200" b="1" i="0" kern="1200" baseline="0" dirty="0">
                <a:solidFill>
                  <a:schemeClr val="tx1"/>
                </a:solidFill>
                <a:latin typeface="+mn-lt"/>
                <a:ea typeface="+mn-ea"/>
                <a:cs typeface="+mn-cs"/>
              </a:rPr>
              <a:t> Slide</a:t>
            </a:r>
            <a:r>
              <a:rPr lang="en-US" sz="1200" i="0" kern="1200" baseline="0" dirty="0">
                <a:solidFill>
                  <a:schemeClr val="tx1"/>
                </a:solidFill>
                <a:latin typeface="+mn-lt"/>
                <a:ea typeface="+mn-ea"/>
                <a:cs typeface="+mn-cs"/>
              </a:rPr>
              <a:t>.</a:t>
            </a:r>
            <a:endParaRPr lang="en-US" sz="1200" i="0" kern="1200" dirty="0">
              <a:solidFill>
                <a:schemeClr val="tx1"/>
              </a:solidFill>
              <a:latin typeface="+mn-lt"/>
              <a:ea typeface="+mn-ea"/>
              <a:cs typeface="+mn-cs"/>
            </a:endParaRPr>
          </a:p>
          <a:p>
            <a:pPr marL="685800" lvl="1" indent="-228600">
              <a:buFont typeface="+mj-lt"/>
              <a:buAutoNum type="arabicPeriod"/>
            </a:pPr>
            <a:r>
              <a:rPr lang="en-US" sz="1200" b="0" kern="1200" dirty="0">
                <a:solidFill>
                  <a:schemeClr val="tx1"/>
                </a:solidFill>
                <a:latin typeface="+mn-lt"/>
                <a:ea typeface="+mn-ea"/>
                <a:cs typeface="+mn-cs"/>
              </a:rPr>
              <a:t>Click </a:t>
            </a:r>
            <a:r>
              <a:rPr lang="en-US" sz="1200" b="1" kern="1200" dirty="0">
                <a:solidFill>
                  <a:schemeClr val="tx1"/>
                </a:solidFill>
                <a:latin typeface="+mn-lt"/>
                <a:ea typeface="+mn-ea"/>
                <a:cs typeface="+mn-cs"/>
              </a:rPr>
              <a:t>Align Middle</a:t>
            </a:r>
            <a:r>
              <a:rPr lang="en-US" sz="1200" kern="1200" dirty="0">
                <a:solidFill>
                  <a:schemeClr val="tx1"/>
                </a:solidFill>
                <a:latin typeface="+mn-lt"/>
                <a:ea typeface="+mn-ea"/>
                <a:cs typeface="+mn-cs"/>
              </a:rPr>
              <a:t>.</a:t>
            </a:r>
          </a:p>
          <a:p>
            <a:pPr marL="228600" indent="-228600">
              <a:buFont typeface="+mj-lt"/>
              <a:buAutoNum type="arabicPeriod"/>
            </a:pPr>
            <a:endParaRPr lang="en-US" sz="1200" kern="1200" dirty="0">
              <a:solidFill>
                <a:schemeClr val="tx1"/>
              </a:solidFill>
              <a:latin typeface="+mn-lt"/>
              <a:ea typeface="+mn-ea"/>
              <a:cs typeface="+mn-cs"/>
            </a:endParaRPr>
          </a:p>
          <a:p>
            <a:pPr marL="228600" indent="-228600">
              <a:buFont typeface="+mj-lt"/>
              <a:buAutoNum type="arabicPeriod"/>
            </a:pPr>
            <a:endParaRPr lang="en-US" sz="1200" kern="1200" dirty="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a:solidFill>
                  <a:schemeClr val="tx1"/>
                </a:solidFill>
                <a:latin typeface="+mn-lt"/>
                <a:ea typeface="+mn-ea"/>
                <a:cs typeface="+mn-cs"/>
              </a:rPr>
              <a:t>To reproduce the text box in the </a:t>
            </a:r>
            <a:r>
              <a:rPr lang="en-US" sz="1200" b="1" kern="1200" dirty="0">
                <a:solidFill>
                  <a:schemeClr val="tx1"/>
                </a:solidFill>
                <a:latin typeface="+mn-lt"/>
                <a:ea typeface="+mn-ea"/>
                <a:cs typeface="+mn-cs"/>
              </a:rPr>
              <a:t>Inside-right page 3</a:t>
            </a:r>
            <a:r>
              <a:rPr lang="en-US" sz="1200" b="1" kern="1200" baseline="0" dirty="0">
                <a:solidFill>
                  <a:schemeClr val="tx1"/>
                </a:solidFill>
                <a:latin typeface="+mn-lt"/>
                <a:ea typeface="+mn-ea"/>
                <a:cs typeface="+mn-cs"/>
              </a:rPr>
              <a:t> </a:t>
            </a:r>
            <a:r>
              <a:rPr lang="en-US" sz="1200" kern="1200" baseline="0" dirty="0">
                <a:solidFill>
                  <a:schemeClr val="tx1"/>
                </a:solidFill>
                <a:latin typeface="+mn-lt"/>
                <a:ea typeface="+mn-ea"/>
                <a:cs typeface="+mn-cs"/>
              </a:rPr>
              <a:t>group on this slide</a:t>
            </a:r>
            <a:r>
              <a:rPr lang="en-US" sz="1200" kern="1200" dirty="0">
                <a:solidFill>
                  <a:schemeClr val="tx1"/>
                </a:solidFill>
                <a:latin typeface="+mn-lt"/>
                <a:ea typeface="+mn-ea"/>
                <a:cs typeface="+mn-cs"/>
              </a:rPr>
              <a:t>, do the following:</a:t>
            </a:r>
          </a:p>
          <a:p>
            <a:pPr marL="228600" lvl="0" indent="-228600">
              <a:buFont typeface="+mj-lt"/>
              <a:buAutoNum type="arabicPeriod"/>
            </a:pPr>
            <a:r>
              <a:rPr lang="en-US" sz="1200" kern="1200" dirty="0">
                <a:solidFill>
                  <a:schemeClr val="tx1"/>
                </a:solidFill>
                <a:latin typeface="+mn-lt"/>
                <a:ea typeface="+mn-ea"/>
                <a:cs typeface="+mn-cs"/>
              </a:rPr>
              <a:t>On the </a:t>
            </a:r>
            <a:r>
              <a:rPr lang="en-US" sz="1200" b="1" kern="1200" dirty="0">
                <a:solidFill>
                  <a:schemeClr val="tx1"/>
                </a:solidFill>
                <a:latin typeface="+mn-lt"/>
                <a:ea typeface="+mn-ea"/>
                <a:cs typeface="+mn-cs"/>
              </a:rPr>
              <a:t>Insert</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Text</a:t>
            </a:r>
            <a:r>
              <a:rPr lang="en-US" sz="1200" kern="1200" dirty="0">
                <a:solidFill>
                  <a:schemeClr val="tx1"/>
                </a:solidFill>
                <a:latin typeface="+mn-lt"/>
                <a:ea typeface="+mn-ea"/>
                <a:cs typeface="+mn-cs"/>
              </a:rPr>
              <a:t> group, click </a:t>
            </a:r>
            <a:r>
              <a:rPr lang="en-US" sz="1200" b="1" kern="1200" dirty="0">
                <a:solidFill>
                  <a:schemeClr val="tx1"/>
                </a:solidFill>
                <a:latin typeface="+mn-lt"/>
                <a:ea typeface="+mn-ea"/>
                <a:cs typeface="+mn-cs"/>
              </a:rPr>
              <a:t>Text Box</a:t>
            </a:r>
            <a:r>
              <a:rPr lang="en-US" sz="1200" b="0" kern="1200" dirty="0">
                <a:solidFill>
                  <a:schemeClr val="tx1"/>
                </a:solidFill>
                <a:latin typeface="+mn-lt"/>
                <a:ea typeface="+mn-ea"/>
                <a:cs typeface="+mn-cs"/>
              </a:rPr>
              <a:t>.</a:t>
            </a:r>
            <a:r>
              <a:rPr lang="en-US" sz="1200" kern="1200" dirty="0">
                <a:solidFill>
                  <a:schemeClr val="tx1"/>
                </a:solidFill>
                <a:latin typeface="+mn-lt"/>
                <a:ea typeface="+mn-ea"/>
                <a:cs typeface="+mn-cs"/>
              </a:rPr>
              <a:t> On the slide, drag to draw the text box. </a:t>
            </a:r>
          </a:p>
          <a:p>
            <a:pPr marL="228600" lvl="0" indent="-228600">
              <a:buFont typeface="+mj-lt"/>
              <a:buAutoNum type="arabicPeriod"/>
            </a:pPr>
            <a:r>
              <a:rPr lang="en-US" sz="1200" kern="1200" dirty="0">
                <a:solidFill>
                  <a:schemeClr val="tx1"/>
                </a:solidFill>
                <a:latin typeface="+mn-lt"/>
                <a:ea typeface="+mn-ea"/>
                <a:cs typeface="+mn-cs"/>
              </a:rPr>
              <a:t>Enter text </a:t>
            </a:r>
            <a:r>
              <a:rPr lang="en-US" sz="1200" i="1" kern="1200" dirty="0">
                <a:solidFill>
                  <a:schemeClr val="tx1"/>
                </a:solidFill>
                <a:latin typeface="+mn-lt"/>
                <a:ea typeface="+mn-ea"/>
                <a:cs typeface="+mn-cs"/>
              </a:rPr>
              <a:t> </a:t>
            </a:r>
            <a:r>
              <a:rPr lang="en-US" sz="1200" kern="1200" dirty="0">
                <a:solidFill>
                  <a:schemeClr val="tx1"/>
                </a:solidFill>
                <a:latin typeface="+mn-lt"/>
                <a:ea typeface="+mn-ea"/>
                <a:cs typeface="+mn-cs"/>
              </a:rPr>
              <a:t>in the text box, and then select the text. On the </a:t>
            </a:r>
            <a:r>
              <a:rPr lang="en-US" sz="1200" b="1" kern="1200" dirty="0">
                <a:solidFill>
                  <a:schemeClr val="tx1"/>
                </a:solidFill>
                <a:latin typeface="+mn-lt"/>
                <a:ea typeface="+mn-ea"/>
                <a:cs typeface="+mn-cs"/>
              </a:rPr>
              <a:t>Home</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Font</a:t>
            </a:r>
            <a:r>
              <a:rPr lang="en-US" sz="1200" kern="1200" dirty="0">
                <a:solidFill>
                  <a:schemeClr val="tx1"/>
                </a:solidFill>
                <a:latin typeface="+mn-lt"/>
                <a:ea typeface="+mn-ea"/>
                <a:cs typeface="+mn-cs"/>
              </a:rPr>
              <a:t> group, do the following:</a:t>
            </a: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Font</a:t>
            </a:r>
            <a:r>
              <a:rPr lang="en-US" sz="1200" kern="1200" dirty="0">
                <a:solidFill>
                  <a:schemeClr val="tx1"/>
                </a:solidFill>
                <a:latin typeface="+mn-lt"/>
                <a:ea typeface="+mn-ea"/>
                <a:cs typeface="+mn-cs"/>
              </a:rPr>
              <a:t> list, select </a:t>
            </a:r>
            <a:r>
              <a:rPr lang="en-US" sz="1200" b="1" kern="1200" dirty="0" err="1">
                <a:solidFill>
                  <a:schemeClr val="tx1"/>
                </a:solidFill>
                <a:latin typeface="+mn-lt"/>
                <a:ea typeface="+mn-ea"/>
                <a:cs typeface="+mn-cs"/>
              </a:rPr>
              <a:t>Bodoni</a:t>
            </a:r>
            <a:r>
              <a:rPr lang="en-US" sz="1200" b="1" kern="1200" dirty="0">
                <a:solidFill>
                  <a:schemeClr val="tx1"/>
                </a:solidFill>
                <a:latin typeface="+mn-lt"/>
                <a:ea typeface="+mn-ea"/>
                <a:cs typeface="+mn-cs"/>
              </a:rPr>
              <a:t> MT Condensed</a:t>
            </a:r>
            <a:r>
              <a:rPr lang="en-US" sz="1200" b="0" kern="1200" dirty="0">
                <a:solidFill>
                  <a:schemeClr val="tx1"/>
                </a:solidFill>
                <a:latin typeface="+mn-lt"/>
                <a:ea typeface="+mn-ea"/>
                <a:cs typeface="+mn-cs"/>
              </a:rPr>
              <a:t>.</a:t>
            </a:r>
            <a:endParaRPr lang="en-US" sz="1200" kern="1200" dirty="0">
              <a:solidFill>
                <a:schemeClr val="tx1"/>
              </a:solidFill>
              <a:latin typeface="+mn-lt"/>
              <a:ea typeface="+mn-ea"/>
              <a:cs typeface="+mn-cs"/>
            </a:endParaRP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Font Size </a:t>
            </a:r>
            <a:r>
              <a:rPr lang="en-US" sz="1200" kern="1200" dirty="0">
                <a:solidFill>
                  <a:schemeClr val="tx1"/>
                </a:solidFill>
                <a:latin typeface="+mn-lt"/>
                <a:ea typeface="+mn-ea"/>
                <a:cs typeface="+mn-cs"/>
              </a:rPr>
              <a:t>list, select </a:t>
            </a:r>
            <a:r>
              <a:rPr lang="en-US" sz="1200" b="1" kern="1200" dirty="0">
                <a:solidFill>
                  <a:schemeClr val="tx1"/>
                </a:solidFill>
                <a:latin typeface="+mn-lt"/>
                <a:ea typeface="+mn-ea"/>
                <a:cs typeface="+mn-cs"/>
              </a:rPr>
              <a:t>16</a:t>
            </a:r>
            <a:r>
              <a:rPr lang="en-US" sz="1200" kern="1200" dirty="0">
                <a:solidFill>
                  <a:schemeClr val="tx1"/>
                </a:solidFill>
                <a:latin typeface="+mn-lt"/>
                <a:ea typeface="+mn-ea"/>
                <a:cs typeface="+mn-cs"/>
              </a:rPr>
              <a:t>.</a:t>
            </a:r>
          </a:p>
          <a:p>
            <a:pPr marL="228600" lvl="0" indent="-228600">
              <a:buFont typeface="+mj-lt"/>
              <a:buAutoNum type="arabicPeriod"/>
            </a:pPr>
            <a:r>
              <a:rPr lang="en-US" sz="1200" kern="1200" dirty="0">
                <a:solidFill>
                  <a:schemeClr val="tx1"/>
                </a:solidFill>
                <a:latin typeface="+mn-lt"/>
                <a:ea typeface="+mn-ea"/>
                <a:cs typeface="+mn-cs"/>
              </a:rPr>
              <a:t>Drag</a:t>
            </a:r>
            <a:r>
              <a:rPr lang="en-US" sz="1200" kern="1200" baseline="0" dirty="0">
                <a:solidFill>
                  <a:schemeClr val="tx1"/>
                </a:solidFill>
                <a:latin typeface="+mn-lt"/>
                <a:ea typeface="+mn-ea"/>
                <a:cs typeface="+mn-cs"/>
              </a:rPr>
              <a:t> the text box onto the right-side page to the right of the </a:t>
            </a:r>
            <a:r>
              <a:rPr lang="en-US" sz="1200" kern="1200" dirty="0">
                <a:solidFill>
                  <a:schemeClr val="tx1"/>
                </a:solidFill>
                <a:latin typeface="+mn-lt"/>
                <a:ea typeface="+mn-ea"/>
                <a:cs typeface="+mn-cs"/>
              </a:rPr>
              <a:t>vertical drawing guide. </a:t>
            </a:r>
          </a:p>
          <a:p>
            <a:pPr marL="228600" lvl="0" indent="-228600">
              <a:buFont typeface="+mj-lt"/>
              <a:buAutoNum type="arabicPeriod"/>
            </a:pPr>
            <a:r>
              <a:rPr lang="en-US" sz="1200" i="0" kern="1200" dirty="0">
                <a:solidFill>
                  <a:schemeClr val="tx1"/>
                </a:solidFill>
                <a:latin typeface="+mn-lt"/>
                <a:ea typeface="+mn-ea"/>
                <a:cs typeface="+mn-cs"/>
              </a:rPr>
              <a:t>If the text is wider than</a:t>
            </a:r>
            <a:r>
              <a:rPr lang="en-US" sz="1200" i="0" kern="1200" baseline="0" dirty="0">
                <a:solidFill>
                  <a:schemeClr val="tx1"/>
                </a:solidFill>
                <a:latin typeface="+mn-lt"/>
                <a:ea typeface="+mn-ea"/>
                <a:cs typeface="+mn-cs"/>
              </a:rPr>
              <a:t> the page, drag the adjustment handles on the text box to decrease the width</a:t>
            </a:r>
            <a:r>
              <a:rPr lang="en-US" sz="1200" i="0" kern="1200" dirty="0">
                <a:solidFill>
                  <a:schemeClr val="tx1"/>
                </a:solidFill>
                <a:latin typeface="+mn-lt"/>
                <a:ea typeface="+mn-ea"/>
                <a:cs typeface="+mn-cs"/>
              </a:rPr>
              <a:t>,</a:t>
            </a:r>
            <a:r>
              <a:rPr lang="en-US" sz="1200" i="0" kern="1200" baseline="0" dirty="0">
                <a:solidFill>
                  <a:schemeClr val="tx1"/>
                </a:solidFill>
                <a:latin typeface="+mn-lt"/>
                <a:ea typeface="+mn-ea"/>
                <a:cs typeface="+mn-cs"/>
              </a:rPr>
              <a:t> and then repeat the previous step to reposition. </a:t>
            </a:r>
            <a:endParaRPr lang="en-US" sz="1200" i="0" kern="1200" dirty="0">
              <a:solidFill>
                <a:schemeClr val="tx1"/>
              </a:solidFill>
              <a:latin typeface="+mn-lt"/>
              <a:ea typeface="+mn-ea"/>
              <a:cs typeface="+mn-cs"/>
            </a:endParaRPr>
          </a:p>
          <a:p>
            <a:pPr marL="228600" indent="-228600">
              <a:buFont typeface="+mj-lt"/>
              <a:buAutoNum type="arabicPeriod"/>
            </a:pPr>
            <a:endParaRPr lang="en-US" sz="1200" kern="1200" dirty="0">
              <a:solidFill>
                <a:schemeClr val="tx1"/>
              </a:solidFill>
              <a:latin typeface="+mn-lt"/>
              <a:ea typeface="+mn-ea"/>
              <a:cs typeface="+mn-cs"/>
            </a:endParaRPr>
          </a:p>
          <a:p>
            <a:pPr marL="228600" indent="-228600">
              <a:buFont typeface="+mj-lt"/>
              <a:buAutoNum type="arabicPeriod"/>
            </a:pPr>
            <a:endParaRPr lang="en-US" sz="1200" kern="1200" dirty="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a:solidFill>
                  <a:schemeClr val="tx1"/>
                </a:solidFill>
                <a:latin typeface="+mn-lt"/>
                <a:ea typeface="+mn-ea"/>
                <a:cs typeface="+mn-cs"/>
              </a:rPr>
              <a:t>To reproduce the page edges in the </a:t>
            </a:r>
            <a:r>
              <a:rPr lang="en-US" sz="1200" b="1" kern="1200" dirty="0">
                <a:solidFill>
                  <a:schemeClr val="tx1"/>
                </a:solidFill>
                <a:latin typeface="+mn-lt"/>
                <a:ea typeface="+mn-ea"/>
                <a:cs typeface="+mn-cs"/>
              </a:rPr>
              <a:t>Inside-right page 3</a:t>
            </a:r>
            <a:r>
              <a:rPr lang="en-US" sz="1200" b="1" kern="1200" baseline="0" dirty="0">
                <a:solidFill>
                  <a:schemeClr val="tx1"/>
                </a:solidFill>
                <a:latin typeface="+mn-lt"/>
                <a:ea typeface="+mn-ea"/>
                <a:cs typeface="+mn-cs"/>
              </a:rPr>
              <a:t> </a:t>
            </a:r>
            <a:r>
              <a:rPr lang="en-US" sz="1200" kern="1200" baseline="0" dirty="0">
                <a:solidFill>
                  <a:schemeClr val="tx1"/>
                </a:solidFill>
                <a:latin typeface="+mn-lt"/>
                <a:ea typeface="+mn-ea"/>
                <a:cs typeface="+mn-cs"/>
              </a:rPr>
              <a:t>group on this slide</a:t>
            </a:r>
            <a:r>
              <a:rPr lang="en-US" sz="1200" kern="1200" dirty="0">
                <a:solidFill>
                  <a:schemeClr val="tx1"/>
                </a:solidFill>
                <a:latin typeface="+mn-lt"/>
                <a:ea typeface="+mn-ea"/>
                <a:cs typeface="+mn-cs"/>
              </a:rPr>
              <a:t>, do the following:</a:t>
            </a:r>
          </a:p>
          <a:p>
            <a:pPr marL="228600" lvl="0" indent="-228600">
              <a:buFont typeface="+mj-lt"/>
              <a:buAutoNum type="arabicPeriod"/>
            </a:pPr>
            <a:r>
              <a:rPr lang="en-US" sz="1200" kern="1200" dirty="0">
                <a:solidFill>
                  <a:schemeClr val="tx1"/>
                </a:solidFill>
                <a:latin typeface="+mn-lt"/>
                <a:ea typeface="+mn-ea"/>
                <a:cs typeface="+mn-cs"/>
              </a:rPr>
              <a:t>On the </a:t>
            </a:r>
            <a:r>
              <a:rPr lang="en-US" sz="1200" b="1" kern="1200" dirty="0">
                <a:solidFill>
                  <a:schemeClr val="tx1"/>
                </a:solidFill>
                <a:latin typeface="+mn-lt"/>
                <a:ea typeface="+mn-ea"/>
                <a:cs typeface="+mn-cs"/>
              </a:rPr>
              <a:t>Home</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Drawing</a:t>
            </a:r>
            <a:r>
              <a:rPr lang="en-US" sz="1200" kern="1200" dirty="0">
                <a:solidFill>
                  <a:schemeClr val="tx1"/>
                </a:solidFill>
                <a:latin typeface="+mn-lt"/>
                <a:ea typeface="+mn-ea"/>
                <a:cs typeface="+mn-cs"/>
              </a:rPr>
              <a:t> group, click </a:t>
            </a:r>
            <a:r>
              <a:rPr lang="en-US" sz="1200" b="1" kern="1200" dirty="0">
                <a:solidFill>
                  <a:schemeClr val="tx1"/>
                </a:solidFill>
                <a:latin typeface="+mn-lt"/>
                <a:ea typeface="+mn-ea"/>
                <a:cs typeface="+mn-cs"/>
              </a:rPr>
              <a:t>Shapes</a:t>
            </a:r>
            <a:r>
              <a:rPr lang="en-US" sz="1200" kern="1200" dirty="0">
                <a:solidFill>
                  <a:schemeClr val="tx1"/>
                </a:solidFill>
                <a:latin typeface="+mn-lt"/>
                <a:ea typeface="+mn-ea"/>
                <a:cs typeface="+mn-cs"/>
              </a:rPr>
              <a:t>, and then under </a:t>
            </a:r>
            <a:r>
              <a:rPr lang="en-US" sz="1200" b="1" kern="1200" dirty="0">
                <a:solidFill>
                  <a:schemeClr val="tx1"/>
                </a:solidFill>
                <a:latin typeface="+mn-lt"/>
                <a:ea typeface="+mn-ea"/>
                <a:cs typeface="+mn-cs"/>
              </a:rPr>
              <a:t>Lines</a:t>
            </a:r>
            <a:r>
              <a:rPr lang="en-US" sz="1200" kern="1200" dirty="0">
                <a:solidFill>
                  <a:schemeClr val="tx1"/>
                </a:solidFill>
                <a:latin typeface="+mn-lt"/>
                <a:ea typeface="+mn-ea"/>
                <a:cs typeface="+mn-cs"/>
              </a:rPr>
              <a:t> click </a:t>
            </a:r>
            <a:r>
              <a:rPr lang="en-US" sz="1200" b="1" kern="1200" dirty="0">
                <a:solidFill>
                  <a:schemeClr val="tx1"/>
                </a:solidFill>
                <a:latin typeface="+mn-lt"/>
                <a:ea typeface="+mn-ea"/>
                <a:cs typeface="+mn-cs"/>
              </a:rPr>
              <a:t>Line </a:t>
            </a:r>
            <a:r>
              <a:rPr lang="en-US" sz="1200" b="0" kern="1200" dirty="0">
                <a:solidFill>
                  <a:schemeClr val="tx1"/>
                </a:solidFill>
                <a:latin typeface="+mn-lt"/>
                <a:ea typeface="+mn-ea"/>
                <a:cs typeface="+mn-cs"/>
              </a:rPr>
              <a:t>(first option from the left)</a:t>
            </a:r>
            <a:r>
              <a:rPr lang="en-US" sz="1200" kern="1200" dirty="0">
                <a:solidFill>
                  <a:schemeClr val="tx1"/>
                </a:solidFill>
                <a:latin typeface="+mn-lt"/>
                <a:ea typeface="+mn-ea"/>
                <a:cs typeface="+mn-cs"/>
              </a:rPr>
              <a:t>. </a:t>
            </a:r>
          </a:p>
          <a:p>
            <a:pPr marL="228600" lvl="0" indent="-228600">
              <a:buFont typeface="+mj-lt"/>
              <a:buAutoNum type="arabicPeriod"/>
            </a:pPr>
            <a:r>
              <a:rPr lang="en-US" sz="1200" kern="1200" dirty="0">
                <a:solidFill>
                  <a:schemeClr val="tx1"/>
                </a:solidFill>
                <a:latin typeface="+mn-lt"/>
                <a:ea typeface="+mn-ea"/>
                <a:cs typeface="+mn-cs"/>
              </a:rPr>
              <a:t>On the slide, press and hold SHIFT, and then drag to draw a straight, vertical line.</a:t>
            </a:r>
          </a:p>
          <a:p>
            <a:pPr marL="228600" lvl="0" indent="-228600">
              <a:buFont typeface="+mj-lt"/>
              <a:buAutoNum type="arabicPeriod"/>
            </a:pPr>
            <a:r>
              <a:rPr lang="en-US" sz="1200" kern="1200" dirty="0">
                <a:solidFill>
                  <a:schemeClr val="tx1"/>
                </a:solidFill>
                <a:latin typeface="+mn-lt"/>
                <a:ea typeface="+mn-ea"/>
                <a:cs typeface="+mn-cs"/>
              </a:rPr>
              <a:t>Select the vertical line.</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Under </a:t>
            </a:r>
            <a:r>
              <a:rPr lang="en-US" sz="1200" b="1" kern="1200" dirty="0">
                <a:solidFill>
                  <a:schemeClr val="tx1"/>
                </a:solidFill>
                <a:latin typeface="+mn-lt"/>
                <a:ea typeface="+mn-ea"/>
                <a:cs typeface="+mn-cs"/>
              </a:rPr>
              <a:t>Drawing Tools</a:t>
            </a:r>
            <a:r>
              <a:rPr lang="en-US" sz="1200" kern="1200" dirty="0">
                <a:solidFill>
                  <a:schemeClr val="tx1"/>
                </a:solidFill>
                <a:latin typeface="+mn-lt"/>
                <a:ea typeface="+mn-ea"/>
                <a:cs typeface="+mn-cs"/>
              </a:rPr>
              <a:t>, on the </a:t>
            </a:r>
            <a:r>
              <a:rPr lang="en-US" sz="1200" b="1" kern="1200" dirty="0">
                <a:solidFill>
                  <a:schemeClr val="tx1"/>
                </a:solidFill>
                <a:latin typeface="+mn-lt"/>
                <a:ea typeface="+mn-ea"/>
                <a:cs typeface="+mn-cs"/>
              </a:rPr>
              <a:t>Format</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Size</a:t>
            </a:r>
            <a:r>
              <a:rPr lang="en-US" sz="1200" kern="1200" dirty="0">
                <a:solidFill>
                  <a:schemeClr val="tx1"/>
                </a:solidFill>
                <a:latin typeface="+mn-lt"/>
                <a:ea typeface="+mn-ea"/>
                <a:cs typeface="+mn-cs"/>
              </a:rPr>
              <a:t> group, in the </a:t>
            </a:r>
            <a:r>
              <a:rPr lang="en-US" sz="1200" b="1" kern="1200" dirty="0">
                <a:solidFill>
                  <a:schemeClr val="tx1"/>
                </a:solidFill>
                <a:latin typeface="+mn-lt"/>
                <a:ea typeface="+mn-ea"/>
                <a:cs typeface="+mn-cs"/>
              </a:rPr>
              <a:t>Shape Width</a:t>
            </a:r>
            <a:r>
              <a:rPr lang="en-US" sz="120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4.32”</a:t>
            </a:r>
            <a:r>
              <a:rPr lang="en-US" sz="1200" kern="1200" dirty="0">
                <a:solidFill>
                  <a:schemeClr val="tx1"/>
                </a:solidFill>
                <a:latin typeface="+mn-lt"/>
                <a:ea typeface="+mn-ea"/>
                <a:cs typeface="+mn-cs"/>
              </a:rPr>
              <a:t>.</a:t>
            </a:r>
          </a:p>
          <a:p>
            <a:pPr marL="228600" lvl="0" indent="-228600">
              <a:buFont typeface="+mj-lt"/>
              <a:buAutoNum type="arabicPeriod"/>
            </a:pPr>
            <a:r>
              <a:rPr lang="en-US" sz="1200" kern="1200" dirty="0">
                <a:solidFill>
                  <a:schemeClr val="tx1"/>
                </a:solidFill>
                <a:latin typeface="+mn-lt"/>
                <a:ea typeface="+mn-ea"/>
                <a:cs typeface="+mn-cs"/>
              </a:rPr>
              <a:t>Under </a:t>
            </a:r>
            <a:r>
              <a:rPr lang="en-US" sz="1200" b="1" kern="1200" dirty="0">
                <a:solidFill>
                  <a:schemeClr val="tx1"/>
                </a:solidFill>
                <a:latin typeface="+mn-lt"/>
                <a:ea typeface="+mn-ea"/>
                <a:cs typeface="+mn-cs"/>
              </a:rPr>
              <a:t>Drawing Tools</a:t>
            </a:r>
            <a:r>
              <a:rPr lang="en-US" sz="1200" kern="1200" dirty="0">
                <a:solidFill>
                  <a:schemeClr val="tx1"/>
                </a:solidFill>
                <a:latin typeface="+mn-lt"/>
                <a:ea typeface="+mn-ea"/>
                <a:cs typeface="+mn-cs"/>
              </a:rPr>
              <a:t>, on the </a:t>
            </a:r>
            <a:r>
              <a:rPr lang="en-US" sz="1200" b="1" kern="1200" dirty="0">
                <a:solidFill>
                  <a:schemeClr val="tx1"/>
                </a:solidFill>
                <a:latin typeface="+mn-lt"/>
                <a:ea typeface="+mn-ea"/>
                <a:cs typeface="+mn-cs"/>
              </a:rPr>
              <a:t>Format</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Shape Styles</a:t>
            </a:r>
            <a:r>
              <a:rPr lang="en-US" sz="1200" kern="1200" dirty="0">
                <a:solidFill>
                  <a:schemeClr val="tx1"/>
                </a:solidFill>
                <a:latin typeface="+mn-lt"/>
                <a:ea typeface="+mn-ea"/>
                <a:cs typeface="+mn-cs"/>
              </a:rPr>
              <a:t> group, click the arrow to the right of </a:t>
            </a:r>
            <a:r>
              <a:rPr lang="en-US" sz="1200" b="1" kern="1200" dirty="0">
                <a:solidFill>
                  <a:schemeClr val="tx1"/>
                </a:solidFill>
                <a:latin typeface="+mn-lt"/>
                <a:ea typeface="+mn-ea"/>
                <a:cs typeface="+mn-cs"/>
              </a:rPr>
              <a:t>Shape Outline</a:t>
            </a:r>
            <a:r>
              <a:rPr lang="en-US" sz="1200" kern="1200" dirty="0">
                <a:solidFill>
                  <a:schemeClr val="tx1"/>
                </a:solidFill>
                <a:latin typeface="+mn-lt"/>
                <a:ea typeface="+mn-ea"/>
                <a:cs typeface="+mn-cs"/>
              </a:rPr>
              <a:t>, and then under </a:t>
            </a:r>
            <a:r>
              <a:rPr lang="en-US" sz="1200" b="1" kern="1200" dirty="0">
                <a:solidFill>
                  <a:schemeClr val="tx1"/>
                </a:solidFill>
                <a:latin typeface="+mn-lt"/>
                <a:ea typeface="+mn-ea"/>
                <a:cs typeface="+mn-cs"/>
              </a:rPr>
              <a:t>Theme Colors </a:t>
            </a:r>
            <a:r>
              <a:rPr lang="en-US" sz="1200" kern="1200" dirty="0">
                <a:solidFill>
                  <a:schemeClr val="tx1"/>
                </a:solidFill>
                <a:latin typeface="+mn-lt"/>
                <a:ea typeface="+mn-ea"/>
                <a:cs typeface="+mn-cs"/>
              </a:rPr>
              <a:t>click </a:t>
            </a:r>
            <a:r>
              <a:rPr lang="en-US" sz="1200" b="1" kern="1200" dirty="0">
                <a:solidFill>
                  <a:schemeClr val="tx1"/>
                </a:solidFill>
                <a:latin typeface="+mn-lt"/>
                <a:ea typeface="+mn-ea"/>
                <a:cs typeface="+mn-cs"/>
              </a:rPr>
              <a:t>White, Background 1, Darker 15%</a:t>
            </a:r>
            <a:r>
              <a:rPr lang="en-US" sz="1200" kern="1200" dirty="0">
                <a:solidFill>
                  <a:schemeClr val="tx1"/>
                </a:solidFill>
                <a:latin typeface="+mn-lt"/>
                <a:ea typeface="+mn-ea"/>
                <a:cs typeface="+mn-cs"/>
              </a:rPr>
              <a:t> (third row, first option from the left).</a:t>
            </a:r>
          </a:p>
          <a:p>
            <a:pPr marL="228600" lvl="0" indent="-228600">
              <a:buFont typeface="+mj-lt"/>
              <a:buAutoNum type="arabicPeriod"/>
            </a:pPr>
            <a:r>
              <a:rPr lang="en-US" sz="1200" kern="1200" dirty="0">
                <a:solidFill>
                  <a:schemeClr val="tx1"/>
                </a:solidFill>
                <a:latin typeface="+mn-lt"/>
                <a:ea typeface="+mn-ea"/>
                <a:cs typeface="+mn-cs"/>
              </a:rPr>
              <a:t>On the </a:t>
            </a:r>
            <a:r>
              <a:rPr lang="en-US" sz="1200" b="1" kern="1200" dirty="0">
                <a:solidFill>
                  <a:schemeClr val="tx1"/>
                </a:solidFill>
                <a:latin typeface="+mn-lt"/>
                <a:ea typeface="+mn-ea"/>
                <a:cs typeface="+mn-cs"/>
              </a:rPr>
              <a:t>Home</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Clipboard</a:t>
            </a:r>
            <a:r>
              <a:rPr lang="en-US" sz="1200" kern="1200" dirty="0">
                <a:solidFill>
                  <a:schemeClr val="tx1"/>
                </a:solidFill>
                <a:latin typeface="+mn-lt"/>
                <a:ea typeface="+mn-ea"/>
                <a:cs typeface="+mn-cs"/>
              </a:rPr>
              <a:t> group, click the arrow under </a:t>
            </a:r>
            <a:r>
              <a:rPr lang="en-US" sz="1200" b="1" kern="1200" dirty="0">
                <a:solidFill>
                  <a:schemeClr val="tx1"/>
                </a:solidFill>
                <a:latin typeface="+mn-lt"/>
                <a:ea typeface="+mn-ea"/>
                <a:cs typeface="+mn-cs"/>
              </a:rPr>
              <a:t>Paste</a:t>
            </a:r>
            <a:r>
              <a:rPr lang="en-US" sz="1200" kern="1200" dirty="0">
                <a:solidFill>
                  <a:schemeClr val="tx1"/>
                </a:solidFill>
                <a:latin typeface="+mn-lt"/>
                <a:ea typeface="+mn-ea"/>
                <a:cs typeface="+mn-cs"/>
              </a:rPr>
              <a:t>, and then click </a:t>
            </a:r>
            <a:r>
              <a:rPr lang="en-US" sz="1200" b="1" kern="1200" dirty="0">
                <a:solidFill>
                  <a:schemeClr val="tx1"/>
                </a:solidFill>
                <a:latin typeface="+mn-lt"/>
                <a:ea typeface="+mn-ea"/>
                <a:cs typeface="+mn-cs"/>
              </a:rPr>
              <a:t>Duplicate</a:t>
            </a:r>
            <a:r>
              <a:rPr lang="en-US" sz="1200" kern="1200" dirty="0">
                <a:solidFill>
                  <a:schemeClr val="tx1"/>
                </a:solidFill>
                <a:latin typeface="+mn-lt"/>
                <a:ea typeface="+mn-ea"/>
                <a:cs typeface="+mn-cs"/>
              </a:rPr>
              <a:t>. Repeat this process until there is a total of six lines.</a:t>
            </a:r>
          </a:p>
          <a:p>
            <a:pPr marL="228600" lvl="0" indent="-228600">
              <a:buFont typeface="+mj-lt"/>
              <a:buAutoNum type="arabicPeriod"/>
            </a:pPr>
            <a:r>
              <a:rPr lang="en-US" sz="1200" kern="1200" dirty="0">
                <a:solidFill>
                  <a:schemeClr val="tx1"/>
                </a:solidFill>
                <a:latin typeface="+mn-lt"/>
                <a:ea typeface="+mn-ea"/>
                <a:cs typeface="+mn-cs"/>
              </a:rPr>
              <a:t>On the slide, drag the lines until they are bunched</a:t>
            </a:r>
            <a:r>
              <a:rPr lang="en-US" sz="1200" kern="1200" baseline="0" dirty="0">
                <a:solidFill>
                  <a:schemeClr val="tx1"/>
                </a:solidFill>
                <a:latin typeface="+mn-lt"/>
                <a:ea typeface="+mn-ea"/>
                <a:cs typeface="+mn-cs"/>
              </a:rPr>
              <a:t> together in </a:t>
            </a:r>
            <a:r>
              <a:rPr lang="en-US" sz="1200" kern="1200" dirty="0">
                <a:solidFill>
                  <a:schemeClr val="tx1"/>
                </a:solidFill>
                <a:latin typeface="+mn-lt"/>
                <a:ea typeface="+mn-ea"/>
                <a:cs typeface="+mn-cs"/>
              </a:rPr>
              <a:t>a dense group, no wider than 0.5”. </a:t>
            </a:r>
          </a:p>
          <a:p>
            <a:pPr marL="228600" lvl="0" indent="-228600">
              <a:buFont typeface="+mj-lt"/>
              <a:buAutoNum type="arabicPeriod"/>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Selection and Visibility </a:t>
            </a:r>
            <a:r>
              <a:rPr lang="en-US" sz="1200" kern="1200" dirty="0">
                <a:solidFill>
                  <a:schemeClr val="tx1"/>
                </a:solidFill>
                <a:latin typeface="+mn-lt"/>
                <a:ea typeface="+mn-ea"/>
                <a:cs typeface="+mn-cs"/>
              </a:rPr>
              <a:t>pane, press and hold CTRL, and</a:t>
            </a:r>
            <a:r>
              <a:rPr lang="en-US" sz="1200" kern="1200" baseline="0" dirty="0">
                <a:solidFill>
                  <a:schemeClr val="tx1"/>
                </a:solidFill>
                <a:latin typeface="+mn-lt"/>
                <a:ea typeface="+mn-ea"/>
                <a:cs typeface="+mn-cs"/>
              </a:rPr>
              <a:t> then</a:t>
            </a:r>
            <a:r>
              <a:rPr lang="en-US" sz="1200" kern="1200" dirty="0">
                <a:solidFill>
                  <a:schemeClr val="tx1"/>
                </a:solidFill>
                <a:latin typeface="+mn-lt"/>
                <a:ea typeface="+mn-ea"/>
                <a:cs typeface="+mn-cs"/>
              </a:rPr>
              <a:t> select the six straight connectors (lines).</a:t>
            </a:r>
          </a:p>
          <a:p>
            <a:pPr marL="228600" lvl="0" indent="-228600">
              <a:buFont typeface="+mj-lt"/>
              <a:buAutoNum type="arabicPeriod"/>
            </a:pPr>
            <a:r>
              <a:rPr lang="en-US" sz="1200" kern="1200" dirty="0">
                <a:solidFill>
                  <a:schemeClr val="tx1"/>
                </a:solidFill>
                <a:latin typeface="+mn-lt"/>
                <a:ea typeface="+mn-ea"/>
                <a:cs typeface="+mn-cs"/>
              </a:rPr>
              <a:t>On the </a:t>
            </a:r>
            <a:r>
              <a:rPr lang="en-US" sz="1200" b="1" kern="1200" dirty="0">
                <a:solidFill>
                  <a:schemeClr val="tx1"/>
                </a:solidFill>
                <a:latin typeface="+mn-lt"/>
                <a:ea typeface="+mn-ea"/>
                <a:cs typeface="+mn-cs"/>
              </a:rPr>
              <a:t>Home</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Drawing</a:t>
            </a:r>
            <a:r>
              <a:rPr lang="en-US" sz="1200" kern="1200" dirty="0">
                <a:solidFill>
                  <a:schemeClr val="tx1"/>
                </a:solidFill>
                <a:latin typeface="+mn-lt"/>
                <a:ea typeface="+mn-ea"/>
                <a:cs typeface="+mn-cs"/>
              </a:rPr>
              <a:t> group, click </a:t>
            </a:r>
            <a:r>
              <a:rPr lang="en-US" sz="1200" b="1" kern="1200" dirty="0">
                <a:solidFill>
                  <a:schemeClr val="tx1"/>
                </a:solidFill>
                <a:latin typeface="+mn-lt"/>
                <a:ea typeface="+mn-ea"/>
                <a:cs typeface="+mn-cs"/>
              </a:rPr>
              <a:t>Arrange</a:t>
            </a:r>
            <a:r>
              <a:rPr lang="en-US" sz="1200" kern="1200" dirty="0">
                <a:solidFill>
                  <a:schemeClr val="tx1"/>
                </a:solidFill>
                <a:latin typeface="+mn-lt"/>
                <a:ea typeface="+mn-ea"/>
                <a:cs typeface="+mn-cs"/>
              </a:rPr>
              <a:t>, and</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then do the following:</a:t>
            </a:r>
          </a:p>
          <a:p>
            <a:pPr marL="685800" lvl="1" indent="-228600">
              <a:buFont typeface="+mj-lt"/>
              <a:buAutoNum type="arabicPeriod"/>
            </a:pPr>
            <a:r>
              <a:rPr lang="en-US" sz="1200" kern="1200" dirty="0">
                <a:solidFill>
                  <a:schemeClr val="tx1"/>
                </a:solidFill>
                <a:latin typeface="+mn-lt"/>
                <a:ea typeface="+mn-ea"/>
                <a:cs typeface="+mn-cs"/>
              </a:rPr>
              <a:t>Point to </a:t>
            </a:r>
            <a:r>
              <a:rPr lang="en-US" sz="1200" b="1" kern="1200" dirty="0">
                <a:solidFill>
                  <a:schemeClr val="tx1"/>
                </a:solidFill>
                <a:latin typeface="+mn-lt"/>
                <a:ea typeface="+mn-ea"/>
                <a:cs typeface="+mn-cs"/>
              </a:rPr>
              <a:t>Align</a:t>
            </a:r>
            <a:r>
              <a:rPr lang="en-US" sz="1200" kern="1200" dirty="0">
                <a:solidFill>
                  <a:schemeClr val="tx1"/>
                </a:solidFill>
                <a:latin typeface="+mn-lt"/>
                <a:ea typeface="+mn-ea"/>
                <a:cs typeface="+mn-cs"/>
              </a:rPr>
              <a:t>, and</a:t>
            </a:r>
            <a:r>
              <a:rPr lang="en-US" sz="1200" kern="1200" baseline="0" dirty="0">
                <a:solidFill>
                  <a:schemeClr val="tx1"/>
                </a:solidFill>
                <a:latin typeface="+mn-lt"/>
                <a:ea typeface="+mn-ea"/>
                <a:cs typeface="+mn-cs"/>
              </a:rPr>
              <a:t> then c</a:t>
            </a:r>
            <a:r>
              <a:rPr lang="en-US" sz="1200" kern="1200" dirty="0">
                <a:solidFill>
                  <a:schemeClr val="tx1"/>
                </a:solidFill>
                <a:latin typeface="+mn-lt"/>
                <a:ea typeface="+mn-ea"/>
                <a:cs typeface="+mn-cs"/>
              </a:rPr>
              <a:t>lick </a:t>
            </a:r>
            <a:r>
              <a:rPr lang="en-US" sz="1200" b="1" i="0" kern="1200" dirty="0">
                <a:solidFill>
                  <a:schemeClr val="tx1"/>
                </a:solidFill>
                <a:latin typeface="+mn-lt"/>
                <a:ea typeface="+mn-ea"/>
                <a:cs typeface="+mn-cs"/>
              </a:rPr>
              <a:t>Align Selected</a:t>
            </a:r>
            <a:r>
              <a:rPr lang="en-US" sz="1200" b="1" i="0" kern="1200" baseline="0" dirty="0">
                <a:solidFill>
                  <a:schemeClr val="tx1"/>
                </a:solidFill>
                <a:latin typeface="+mn-lt"/>
                <a:ea typeface="+mn-ea"/>
                <a:cs typeface="+mn-cs"/>
              </a:rPr>
              <a:t> Objects</a:t>
            </a:r>
            <a:r>
              <a:rPr lang="en-US" sz="1200" i="0" kern="1200" baseline="0" dirty="0">
                <a:solidFill>
                  <a:schemeClr val="tx1"/>
                </a:solidFill>
                <a:latin typeface="+mn-lt"/>
                <a:ea typeface="+mn-ea"/>
                <a:cs typeface="+mn-cs"/>
              </a:rPr>
              <a:t>. </a:t>
            </a:r>
          </a:p>
          <a:p>
            <a:pPr marL="685800" lvl="1" indent="-228600">
              <a:buFont typeface="+mj-lt"/>
              <a:buAutoNum type="arabicPeriod"/>
            </a:pPr>
            <a:r>
              <a:rPr lang="en-US" sz="1200" kern="1200" dirty="0">
                <a:solidFill>
                  <a:schemeClr val="tx1"/>
                </a:solidFill>
                <a:latin typeface="+mn-lt"/>
                <a:ea typeface="+mn-ea"/>
                <a:cs typeface="+mn-cs"/>
              </a:rPr>
              <a:t>Point to </a:t>
            </a:r>
            <a:r>
              <a:rPr lang="en-US" sz="1200" b="1" kern="1200" dirty="0">
                <a:solidFill>
                  <a:schemeClr val="tx1"/>
                </a:solidFill>
                <a:latin typeface="+mn-lt"/>
                <a:ea typeface="+mn-ea"/>
                <a:cs typeface="+mn-cs"/>
              </a:rPr>
              <a:t>Align</a:t>
            </a:r>
            <a:r>
              <a:rPr lang="en-US" sz="1200" kern="1200" dirty="0">
                <a:solidFill>
                  <a:schemeClr val="tx1"/>
                </a:solidFill>
                <a:latin typeface="+mn-lt"/>
                <a:ea typeface="+mn-ea"/>
                <a:cs typeface="+mn-cs"/>
              </a:rPr>
              <a:t>, and</a:t>
            </a:r>
            <a:r>
              <a:rPr lang="en-US" sz="1200" kern="1200" baseline="0" dirty="0">
                <a:solidFill>
                  <a:schemeClr val="tx1"/>
                </a:solidFill>
                <a:latin typeface="+mn-lt"/>
                <a:ea typeface="+mn-ea"/>
                <a:cs typeface="+mn-cs"/>
              </a:rPr>
              <a:t> then c</a:t>
            </a:r>
            <a:r>
              <a:rPr lang="en-US" sz="1200" kern="1200" dirty="0">
                <a:solidFill>
                  <a:schemeClr val="tx1"/>
                </a:solidFill>
                <a:latin typeface="+mn-lt"/>
                <a:ea typeface="+mn-ea"/>
                <a:cs typeface="+mn-cs"/>
              </a:rPr>
              <a:t>lick </a:t>
            </a:r>
            <a:r>
              <a:rPr lang="en-US" sz="1200" b="1" i="0" kern="1200" baseline="0" dirty="0">
                <a:solidFill>
                  <a:schemeClr val="tx1"/>
                </a:solidFill>
                <a:latin typeface="+mn-lt"/>
                <a:ea typeface="+mn-ea"/>
                <a:cs typeface="+mn-cs"/>
              </a:rPr>
              <a:t>Distribute Horizontally</a:t>
            </a:r>
            <a:r>
              <a:rPr lang="en-US" sz="1200" i="0" kern="1200" baseline="0" dirty="0">
                <a:solidFill>
                  <a:schemeClr val="tx1"/>
                </a:solidFill>
                <a:latin typeface="+mn-lt"/>
                <a:ea typeface="+mn-ea"/>
                <a:cs typeface="+mn-cs"/>
              </a:rPr>
              <a:t>.</a:t>
            </a:r>
            <a:endParaRPr lang="en-US" sz="1200" i="0" kern="1200" dirty="0">
              <a:solidFill>
                <a:schemeClr val="tx1"/>
              </a:solidFill>
              <a:latin typeface="+mn-lt"/>
              <a:ea typeface="+mn-ea"/>
              <a:cs typeface="+mn-cs"/>
            </a:endParaRPr>
          </a:p>
          <a:p>
            <a:pPr marL="685800" lvl="1" indent="-228600">
              <a:buFont typeface="+mj-lt"/>
              <a:buAutoNum type="arabicPeriod"/>
            </a:pPr>
            <a:r>
              <a:rPr lang="en-US" sz="1200" kern="1200" dirty="0">
                <a:solidFill>
                  <a:schemeClr val="tx1"/>
                </a:solidFill>
                <a:latin typeface="+mn-lt"/>
                <a:ea typeface="+mn-ea"/>
                <a:cs typeface="+mn-cs"/>
              </a:rPr>
              <a:t>Point to </a:t>
            </a:r>
            <a:r>
              <a:rPr lang="en-US" sz="1200" b="1" kern="1200" dirty="0">
                <a:solidFill>
                  <a:schemeClr val="tx1"/>
                </a:solidFill>
                <a:latin typeface="+mn-lt"/>
                <a:ea typeface="+mn-ea"/>
                <a:cs typeface="+mn-cs"/>
              </a:rPr>
              <a:t>Align</a:t>
            </a:r>
            <a:r>
              <a:rPr lang="en-US" sz="1200" kern="1200" dirty="0">
                <a:solidFill>
                  <a:schemeClr val="tx1"/>
                </a:solidFill>
                <a:latin typeface="+mn-lt"/>
                <a:ea typeface="+mn-ea"/>
                <a:cs typeface="+mn-cs"/>
              </a:rPr>
              <a:t>, and</a:t>
            </a:r>
            <a:r>
              <a:rPr lang="en-US" sz="1200" kern="1200" baseline="0" dirty="0">
                <a:solidFill>
                  <a:schemeClr val="tx1"/>
                </a:solidFill>
                <a:latin typeface="+mn-lt"/>
                <a:ea typeface="+mn-ea"/>
                <a:cs typeface="+mn-cs"/>
              </a:rPr>
              <a:t> then c</a:t>
            </a:r>
            <a:r>
              <a:rPr lang="en-US" sz="1200" kern="1200" dirty="0">
                <a:solidFill>
                  <a:schemeClr val="tx1"/>
                </a:solidFill>
                <a:latin typeface="+mn-lt"/>
                <a:ea typeface="+mn-ea"/>
                <a:cs typeface="+mn-cs"/>
              </a:rPr>
              <a:t>lick </a:t>
            </a:r>
            <a:r>
              <a:rPr lang="en-US" sz="1200" b="1" kern="1200" dirty="0">
                <a:solidFill>
                  <a:schemeClr val="tx1"/>
                </a:solidFill>
                <a:latin typeface="+mn-lt"/>
                <a:ea typeface="+mn-ea"/>
                <a:cs typeface="+mn-cs"/>
              </a:rPr>
              <a:t>Align Middle</a:t>
            </a:r>
            <a:r>
              <a:rPr lang="en-US" sz="1200" b="0" kern="1200" dirty="0">
                <a:solidFill>
                  <a:schemeClr val="tx1"/>
                </a:solidFill>
                <a:latin typeface="+mn-lt"/>
                <a:ea typeface="+mn-ea"/>
                <a:cs typeface="+mn-cs"/>
              </a:rPr>
              <a:t>.</a:t>
            </a:r>
          </a:p>
          <a:p>
            <a:pPr marL="685800" lvl="1" indent="-228600">
              <a:buFont typeface="+mj-lt"/>
              <a:buAutoNum type="arabicPeriod"/>
            </a:pPr>
            <a:r>
              <a:rPr lang="en-US" sz="1200" b="0" kern="1200" dirty="0">
                <a:solidFill>
                  <a:schemeClr val="tx1"/>
                </a:solidFill>
                <a:latin typeface="+mn-lt"/>
                <a:ea typeface="+mn-ea"/>
                <a:cs typeface="+mn-cs"/>
              </a:rPr>
              <a:t>Click </a:t>
            </a:r>
            <a:r>
              <a:rPr lang="en-US" sz="1200" b="1" kern="1200" dirty="0">
                <a:solidFill>
                  <a:schemeClr val="tx1"/>
                </a:solidFill>
                <a:latin typeface="+mn-lt"/>
                <a:ea typeface="+mn-ea"/>
                <a:cs typeface="+mn-cs"/>
              </a:rPr>
              <a:t>Group</a:t>
            </a:r>
            <a:r>
              <a:rPr lang="en-US" sz="1200" b="0" kern="1200" dirty="0">
                <a:solidFill>
                  <a:schemeClr val="tx1"/>
                </a:solidFill>
                <a:latin typeface="+mn-lt"/>
                <a:ea typeface="+mn-ea"/>
                <a:cs typeface="+mn-cs"/>
              </a:rPr>
              <a:t>.  </a:t>
            </a:r>
          </a:p>
          <a:p>
            <a:pPr marL="228600" lvl="0" indent="-228600">
              <a:buFont typeface="+mj-lt"/>
              <a:buAutoNum type="arabicPeriod"/>
            </a:pPr>
            <a:r>
              <a:rPr lang="en-US" sz="1200" kern="1200" dirty="0">
                <a:solidFill>
                  <a:schemeClr val="tx1"/>
                </a:solidFill>
                <a:latin typeface="+mn-lt"/>
                <a:ea typeface="+mn-ea"/>
                <a:cs typeface="+mn-cs"/>
              </a:rPr>
              <a:t>On</a:t>
            </a:r>
            <a:r>
              <a:rPr lang="en-US" sz="1200" kern="1200" baseline="0" dirty="0">
                <a:solidFill>
                  <a:schemeClr val="tx1"/>
                </a:solidFill>
                <a:latin typeface="+mn-lt"/>
                <a:ea typeface="+mn-ea"/>
                <a:cs typeface="+mn-cs"/>
              </a:rPr>
              <a:t> the slide, drag the group of lines until the </a:t>
            </a:r>
            <a:r>
              <a:rPr lang="en-US" sz="1200" kern="1200" dirty="0">
                <a:solidFill>
                  <a:schemeClr val="tx1"/>
                </a:solidFill>
                <a:latin typeface="+mn-lt"/>
                <a:ea typeface="+mn-ea"/>
                <a:cs typeface="+mn-cs"/>
              </a:rPr>
              <a:t>right edge is touching the right edge of the white rectangle </a:t>
            </a:r>
            <a:r>
              <a:rPr lang="en-US" sz="1200" i="0" kern="1200" dirty="0">
                <a:solidFill>
                  <a:schemeClr val="tx1"/>
                </a:solidFill>
                <a:latin typeface="+mn-lt"/>
                <a:ea typeface="+mn-ea"/>
                <a:cs typeface="+mn-cs"/>
              </a:rPr>
              <a:t>to the right of the vertical drawing guide.</a:t>
            </a:r>
          </a:p>
          <a:p>
            <a:pPr marL="228600" lvl="0" indent="-228600">
              <a:buFont typeface="+mj-lt"/>
              <a:buAutoNum type="arabicPeriod"/>
            </a:pPr>
            <a:r>
              <a:rPr lang="en-US" sz="1200" kern="1200" dirty="0">
                <a:solidFill>
                  <a:schemeClr val="tx1"/>
                </a:solidFill>
                <a:latin typeface="+mn-lt"/>
                <a:ea typeface="+mn-ea"/>
                <a:cs typeface="+mn-cs"/>
              </a:rPr>
              <a:t>On the </a:t>
            </a:r>
            <a:r>
              <a:rPr lang="en-US" sz="1200" b="1" kern="1200" dirty="0">
                <a:solidFill>
                  <a:schemeClr val="tx1"/>
                </a:solidFill>
                <a:latin typeface="+mn-lt"/>
                <a:ea typeface="+mn-ea"/>
                <a:cs typeface="+mn-cs"/>
              </a:rPr>
              <a:t>Home</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Drawing</a:t>
            </a:r>
            <a:r>
              <a:rPr lang="en-US" sz="1200" kern="1200" dirty="0">
                <a:solidFill>
                  <a:schemeClr val="tx1"/>
                </a:solidFill>
                <a:latin typeface="+mn-lt"/>
                <a:ea typeface="+mn-ea"/>
                <a:cs typeface="+mn-cs"/>
              </a:rPr>
              <a:t> group, click </a:t>
            </a:r>
            <a:r>
              <a:rPr lang="en-US" sz="1200" b="1" kern="1200" dirty="0">
                <a:solidFill>
                  <a:schemeClr val="tx1"/>
                </a:solidFill>
                <a:latin typeface="+mn-lt"/>
                <a:ea typeface="+mn-ea"/>
                <a:cs typeface="+mn-cs"/>
              </a:rPr>
              <a:t>Arrange</a:t>
            </a:r>
            <a:r>
              <a:rPr lang="en-US" sz="1200" kern="1200" dirty="0">
                <a:solidFill>
                  <a:schemeClr val="tx1"/>
                </a:solidFill>
                <a:latin typeface="+mn-lt"/>
                <a:ea typeface="+mn-ea"/>
                <a:cs typeface="+mn-cs"/>
              </a:rPr>
              <a:t>, point to </a:t>
            </a:r>
            <a:r>
              <a:rPr lang="en-US" sz="1200" b="1" kern="1200" dirty="0">
                <a:solidFill>
                  <a:schemeClr val="tx1"/>
                </a:solidFill>
                <a:latin typeface="+mn-lt"/>
                <a:ea typeface="+mn-ea"/>
                <a:cs typeface="+mn-cs"/>
              </a:rPr>
              <a:t>Align</a:t>
            </a:r>
            <a:r>
              <a:rPr lang="en-US" sz="1200" kern="1200" dirty="0">
                <a:solidFill>
                  <a:schemeClr val="tx1"/>
                </a:solidFill>
                <a:latin typeface="+mn-lt"/>
                <a:ea typeface="+mn-ea"/>
                <a:cs typeface="+mn-cs"/>
              </a:rPr>
              <a:t>, and then do the following:</a:t>
            </a:r>
          </a:p>
          <a:p>
            <a:pPr marL="685800" lvl="1" indent="-228600">
              <a:buFont typeface="+mj-lt"/>
              <a:buAutoNum type="arabicPeriod"/>
            </a:pPr>
            <a:r>
              <a:rPr lang="en-US" sz="1200" kern="1200" dirty="0">
                <a:solidFill>
                  <a:schemeClr val="tx1"/>
                </a:solidFill>
                <a:latin typeface="+mn-lt"/>
                <a:ea typeface="+mn-ea"/>
                <a:cs typeface="+mn-cs"/>
              </a:rPr>
              <a:t>Click </a:t>
            </a:r>
            <a:r>
              <a:rPr lang="en-US" sz="1200" b="1" i="0" kern="1200" dirty="0">
                <a:solidFill>
                  <a:schemeClr val="tx1"/>
                </a:solidFill>
                <a:latin typeface="+mn-lt"/>
                <a:ea typeface="+mn-ea"/>
                <a:cs typeface="+mn-cs"/>
              </a:rPr>
              <a:t>Align to Slide</a:t>
            </a:r>
            <a:r>
              <a:rPr lang="en-US" sz="1200" i="0" kern="1200" dirty="0">
                <a:solidFill>
                  <a:schemeClr val="tx1"/>
                </a:solidFill>
                <a:latin typeface="+mn-lt"/>
                <a:ea typeface="+mn-ea"/>
                <a:cs typeface="+mn-cs"/>
              </a:rPr>
              <a:t>.</a:t>
            </a:r>
          </a:p>
          <a:p>
            <a:pPr marL="685800" lvl="1" indent="-228600">
              <a:buFont typeface="+mj-lt"/>
              <a:buAutoNum type="arabicPeriod"/>
            </a:pPr>
            <a:r>
              <a:rPr lang="en-US" sz="1200" b="0" kern="1200" dirty="0">
                <a:solidFill>
                  <a:schemeClr val="tx1"/>
                </a:solidFill>
                <a:latin typeface="+mn-lt"/>
                <a:ea typeface="+mn-ea"/>
                <a:cs typeface="+mn-cs"/>
              </a:rPr>
              <a:t>Click</a:t>
            </a:r>
            <a:r>
              <a:rPr lang="en-US" sz="1200" b="1" kern="1200" dirty="0">
                <a:solidFill>
                  <a:schemeClr val="tx1"/>
                </a:solidFill>
                <a:latin typeface="+mn-lt"/>
                <a:ea typeface="+mn-ea"/>
                <a:cs typeface="+mn-cs"/>
              </a:rPr>
              <a:t> Align Middle</a:t>
            </a:r>
            <a:r>
              <a:rPr lang="en-US" sz="1200" kern="1200" dirty="0">
                <a:solidFill>
                  <a:schemeClr val="tx1"/>
                </a:solidFill>
                <a:latin typeface="+mn-lt"/>
                <a:ea typeface="+mn-ea"/>
                <a:cs typeface="+mn-cs"/>
              </a:rPr>
              <a:t>.</a:t>
            </a:r>
          </a:p>
          <a:p>
            <a:pPr marL="228600" lvl="0" indent="-228600">
              <a:buFont typeface="+mj-lt"/>
              <a:buAutoNum type="arabicPeriod"/>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Selection and Visibility </a:t>
            </a:r>
            <a:r>
              <a:rPr lang="en-US" sz="1200" kern="1200" dirty="0">
                <a:solidFill>
                  <a:schemeClr val="tx1"/>
                </a:solidFill>
                <a:latin typeface="+mn-lt"/>
                <a:ea typeface="+mn-ea"/>
                <a:cs typeface="+mn-cs"/>
              </a:rPr>
              <a:t>pane, press and hold CTRL, and then select the group of lines, the text box, and the </a:t>
            </a:r>
            <a:r>
              <a:rPr lang="en-US" sz="1200" b="1" kern="1200" dirty="0">
                <a:solidFill>
                  <a:schemeClr val="tx1"/>
                </a:solidFill>
                <a:latin typeface="+mn-lt"/>
                <a:ea typeface="+mn-ea"/>
                <a:cs typeface="+mn-cs"/>
              </a:rPr>
              <a:t>Inside-right</a:t>
            </a:r>
            <a:r>
              <a:rPr lang="en-US" sz="1200" kern="1200" dirty="0">
                <a:solidFill>
                  <a:schemeClr val="tx1"/>
                </a:solidFill>
                <a:latin typeface="+mn-lt"/>
                <a:ea typeface="+mn-ea"/>
                <a:cs typeface="+mn-cs"/>
              </a:rPr>
              <a:t> group.</a:t>
            </a:r>
          </a:p>
          <a:p>
            <a:pPr marL="228600" lvl="0" indent="-228600">
              <a:buFont typeface="+mj-lt"/>
              <a:buAutoNum type="arabicPeriod"/>
            </a:pPr>
            <a:r>
              <a:rPr lang="en-US" sz="1200" kern="1200" dirty="0">
                <a:solidFill>
                  <a:schemeClr val="tx1"/>
                </a:solidFill>
                <a:latin typeface="+mn-lt"/>
                <a:ea typeface="+mn-ea"/>
                <a:cs typeface="+mn-cs"/>
              </a:rPr>
              <a:t>On the </a:t>
            </a:r>
            <a:r>
              <a:rPr lang="en-US" sz="1200" b="1" kern="1200" dirty="0">
                <a:solidFill>
                  <a:schemeClr val="tx1"/>
                </a:solidFill>
                <a:latin typeface="+mn-lt"/>
                <a:ea typeface="+mn-ea"/>
                <a:cs typeface="+mn-cs"/>
              </a:rPr>
              <a:t>Home</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Drawing </a:t>
            </a:r>
            <a:r>
              <a:rPr lang="en-US" sz="1200" kern="1200" dirty="0">
                <a:solidFill>
                  <a:schemeClr val="tx1"/>
                </a:solidFill>
                <a:latin typeface="+mn-lt"/>
                <a:ea typeface="+mn-ea"/>
                <a:cs typeface="+mn-cs"/>
              </a:rPr>
              <a:t>group, click </a:t>
            </a:r>
            <a:r>
              <a:rPr lang="en-US" sz="1200" b="1" kern="1200" dirty="0">
                <a:solidFill>
                  <a:schemeClr val="tx1"/>
                </a:solidFill>
                <a:latin typeface="+mn-lt"/>
                <a:ea typeface="+mn-ea"/>
                <a:cs typeface="+mn-cs"/>
              </a:rPr>
              <a:t>Arrange</a:t>
            </a:r>
            <a:r>
              <a:rPr lang="en-US" sz="1200" kern="1200" dirty="0">
                <a:solidFill>
                  <a:schemeClr val="tx1"/>
                </a:solidFill>
                <a:latin typeface="+mn-lt"/>
                <a:ea typeface="+mn-ea"/>
                <a:cs typeface="+mn-cs"/>
              </a:rPr>
              <a:t>, and then click </a:t>
            </a:r>
            <a:r>
              <a:rPr lang="en-US" sz="1200" b="1" kern="1200" dirty="0">
                <a:solidFill>
                  <a:schemeClr val="tx1"/>
                </a:solidFill>
                <a:latin typeface="+mn-lt"/>
                <a:ea typeface="+mn-ea"/>
                <a:cs typeface="+mn-cs"/>
              </a:rPr>
              <a:t>Group</a:t>
            </a:r>
            <a:r>
              <a:rPr lang="en-US" sz="1200" kern="1200" dirty="0">
                <a:solidFill>
                  <a:schemeClr val="tx1"/>
                </a:solidFill>
                <a:latin typeface="+mn-lt"/>
                <a:ea typeface="+mn-ea"/>
                <a:cs typeface="+mn-cs"/>
              </a:rPr>
              <a:t>.</a:t>
            </a:r>
          </a:p>
          <a:p>
            <a:pPr marL="228600" lvl="0" indent="-228600">
              <a:buFont typeface="+mj-lt"/>
              <a:buAutoNum type="arabicPeriod"/>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Selection and Visibility </a:t>
            </a:r>
            <a:r>
              <a:rPr lang="en-US" sz="1200" kern="1200" dirty="0">
                <a:solidFill>
                  <a:schemeClr val="tx1"/>
                </a:solidFill>
                <a:latin typeface="+mn-lt"/>
                <a:ea typeface="+mn-ea"/>
                <a:cs typeface="+mn-cs"/>
              </a:rPr>
              <a:t>pane, double-click the new group to edit the name, and then enter </a:t>
            </a:r>
            <a:r>
              <a:rPr lang="en-US" sz="1200" b="1" kern="1200" dirty="0">
                <a:solidFill>
                  <a:schemeClr val="tx1"/>
                </a:solidFill>
                <a:latin typeface="+mn-lt"/>
                <a:ea typeface="+mn-ea"/>
                <a:cs typeface="+mn-cs"/>
              </a:rPr>
              <a:t>Inside-right page 3</a:t>
            </a:r>
            <a:r>
              <a:rPr lang="en-US" sz="1200" kern="1200" dirty="0">
                <a:solidFill>
                  <a:schemeClr val="tx1"/>
                </a:solidFill>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a:solidFill>
                <a:schemeClr val="accent6"/>
              </a:solidFill>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a:solidFill>
                <a:schemeClr val="accent6"/>
              </a:solidFill>
            </a:endParaRPr>
          </a:p>
          <a:p>
            <a:r>
              <a:rPr lang="en-US" sz="1200" kern="1200" dirty="0">
                <a:solidFill>
                  <a:schemeClr val="tx1"/>
                </a:solidFill>
                <a:latin typeface="+mn-lt"/>
                <a:ea typeface="+mn-ea"/>
                <a:cs typeface="+mn-cs"/>
              </a:rPr>
              <a:t>To reproduce the first shape in</a:t>
            </a:r>
            <a:r>
              <a:rPr lang="en-US" sz="1200" kern="1200" baseline="0" dirty="0">
                <a:solidFill>
                  <a:schemeClr val="tx1"/>
                </a:solidFill>
                <a:latin typeface="+mn-lt"/>
                <a:ea typeface="+mn-ea"/>
                <a:cs typeface="+mn-cs"/>
              </a:rPr>
              <a:t> the </a:t>
            </a:r>
            <a:r>
              <a:rPr lang="en-US" sz="1200" b="1" kern="1200" dirty="0">
                <a:solidFill>
                  <a:schemeClr val="tx1"/>
                </a:solidFill>
                <a:latin typeface="+mn-lt"/>
                <a:ea typeface="+mn-ea"/>
                <a:cs typeface="+mn-cs"/>
              </a:rPr>
              <a:t>Inside-left page 2</a:t>
            </a:r>
            <a:r>
              <a:rPr lang="en-US" sz="1200" b="1" kern="1200" baseline="0" dirty="0">
                <a:solidFill>
                  <a:schemeClr val="tx1"/>
                </a:solidFill>
                <a:latin typeface="+mn-lt"/>
                <a:ea typeface="+mn-ea"/>
                <a:cs typeface="+mn-cs"/>
              </a:rPr>
              <a:t> </a:t>
            </a:r>
            <a:r>
              <a:rPr lang="en-US" sz="1200" kern="1200" baseline="0" dirty="0">
                <a:solidFill>
                  <a:schemeClr val="tx1"/>
                </a:solidFill>
                <a:latin typeface="+mn-lt"/>
                <a:ea typeface="+mn-ea"/>
                <a:cs typeface="+mn-cs"/>
              </a:rPr>
              <a:t>group on this slide</a:t>
            </a:r>
            <a:r>
              <a:rPr lang="en-US" sz="1200" kern="1200" dirty="0">
                <a:solidFill>
                  <a:schemeClr val="tx1"/>
                </a:solidFill>
                <a:latin typeface="+mn-lt"/>
                <a:ea typeface="+mn-ea"/>
                <a:cs typeface="+mn-cs"/>
              </a:rPr>
              <a:t>, do the following: </a:t>
            </a:r>
          </a:p>
          <a:p>
            <a:pPr marL="228600" lvl="0" indent="-228600">
              <a:buFont typeface="+mj-lt"/>
              <a:buAutoNum type="arabicPeriod"/>
            </a:pPr>
            <a:r>
              <a:rPr lang="en-US" sz="1200" kern="1200" dirty="0">
                <a:solidFill>
                  <a:schemeClr val="tx1"/>
                </a:solidFill>
                <a:latin typeface="+mn-lt"/>
                <a:ea typeface="+mn-ea"/>
                <a:cs typeface="+mn-cs"/>
              </a:rPr>
              <a:t>On the </a:t>
            </a:r>
            <a:r>
              <a:rPr lang="en-US" sz="1200" b="1" kern="1200" dirty="0">
                <a:solidFill>
                  <a:schemeClr val="tx1"/>
                </a:solidFill>
                <a:latin typeface="+mn-lt"/>
                <a:ea typeface="+mn-ea"/>
                <a:cs typeface="+mn-cs"/>
              </a:rPr>
              <a:t>Home</a:t>
            </a:r>
            <a:r>
              <a:rPr lang="en-US" sz="1200" kern="1200" dirty="0">
                <a:solidFill>
                  <a:schemeClr val="tx1"/>
                </a:solidFill>
                <a:latin typeface="+mn-lt"/>
                <a:ea typeface="+mn-ea"/>
                <a:cs typeface="+mn-cs"/>
              </a:rPr>
              <a:t> tab,</a:t>
            </a:r>
            <a:r>
              <a:rPr lang="en-US" sz="1200" b="1" kern="1200" dirty="0">
                <a:solidFill>
                  <a:schemeClr val="tx1"/>
                </a:solidFill>
                <a:latin typeface="+mn-lt"/>
                <a:ea typeface="+mn-ea"/>
                <a:cs typeface="+mn-cs"/>
              </a:rPr>
              <a:t> </a:t>
            </a: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Drawing</a:t>
            </a:r>
            <a:r>
              <a:rPr lang="en-US" sz="1200" kern="1200" dirty="0">
                <a:solidFill>
                  <a:schemeClr val="tx1"/>
                </a:solidFill>
                <a:latin typeface="+mn-lt"/>
                <a:ea typeface="+mn-ea"/>
                <a:cs typeface="+mn-cs"/>
              </a:rPr>
              <a:t> group, click </a:t>
            </a:r>
            <a:r>
              <a:rPr lang="en-US" sz="1200" b="1" kern="1200" dirty="0">
                <a:solidFill>
                  <a:schemeClr val="tx1"/>
                </a:solidFill>
                <a:latin typeface="+mn-lt"/>
                <a:ea typeface="+mn-ea"/>
                <a:cs typeface="+mn-cs"/>
              </a:rPr>
              <a:t>Shapes</a:t>
            </a:r>
            <a:r>
              <a:rPr lang="en-US" sz="1200" kern="1200" dirty="0">
                <a:solidFill>
                  <a:schemeClr val="tx1"/>
                </a:solidFill>
                <a:latin typeface="+mn-lt"/>
                <a:ea typeface="+mn-ea"/>
                <a:cs typeface="+mn-cs"/>
              </a:rPr>
              <a:t>, and then under </a:t>
            </a:r>
            <a:r>
              <a:rPr lang="en-US" sz="1200" b="1" kern="1200" dirty="0">
                <a:solidFill>
                  <a:schemeClr val="tx1"/>
                </a:solidFill>
                <a:latin typeface="+mn-lt"/>
                <a:ea typeface="+mn-ea"/>
                <a:cs typeface="+mn-cs"/>
              </a:rPr>
              <a:t>Rectangles</a:t>
            </a:r>
            <a:r>
              <a:rPr lang="en-US" sz="1200" kern="1200" dirty="0">
                <a:solidFill>
                  <a:schemeClr val="tx1"/>
                </a:solidFill>
                <a:latin typeface="+mn-lt"/>
                <a:ea typeface="+mn-ea"/>
                <a:cs typeface="+mn-cs"/>
              </a:rPr>
              <a:t> click </a:t>
            </a:r>
            <a:r>
              <a:rPr lang="en-US" sz="1200" b="1" kern="1200" dirty="0">
                <a:solidFill>
                  <a:schemeClr val="tx1"/>
                </a:solidFill>
                <a:latin typeface="+mn-lt"/>
                <a:ea typeface="+mn-ea"/>
                <a:cs typeface="+mn-cs"/>
              </a:rPr>
              <a:t>Rectangle</a:t>
            </a:r>
            <a:r>
              <a:rPr lang="en-US" sz="1200" kern="1200" dirty="0">
                <a:solidFill>
                  <a:schemeClr val="tx1"/>
                </a:solidFill>
                <a:latin typeface="+mn-lt"/>
                <a:ea typeface="+mn-ea"/>
                <a:cs typeface="+mn-cs"/>
              </a:rPr>
              <a:t> (first option from the left).</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On the slide, drag to draw a rectangle.</a:t>
            </a:r>
          </a:p>
          <a:p>
            <a:pPr marL="228600" lvl="0" indent="-228600">
              <a:buFont typeface="+mj-lt"/>
              <a:buAutoNum type="arabicPeriod"/>
            </a:pPr>
            <a:r>
              <a:rPr lang="en-US" sz="1200" kern="1200" dirty="0">
                <a:solidFill>
                  <a:schemeClr val="tx1"/>
                </a:solidFill>
                <a:latin typeface="+mn-lt"/>
                <a:ea typeface="+mn-ea"/>
                <a:cs typeface="+mn-cs"/>
              </a:rPr>
              <a:t>Under </a:t>
            </a:r>
            <a:r>
              <a:rPr lang="en-US" sz="1200" b="1" kern="1200" dirty="0">
                <a:solidFill>
                  <a:schemeClr val="tx1"/>
                </a:solidFill>
                <a:latin typeface="+mn-lt"/>
                <a:ea typeface="+mn-ea"/>
                <a:cs typeface="+mn-cs"/>
              </a:rPr>
              <a:t>Drawing Tools</a:t>
            </a:r>
            <a:r>
              <a:rPr lang="en-US" sz="1200" kern="1200" dirty="0">
                <a:solidFill>
                  <a:schemeClr val="tx1"/>
                </a:solidFill>
                <a:latin typeface="+mn-lt"/>
                <a:ea typeface="+mn-ea"/>
                <a:cs typeface="+mn-cs"/>
              </a:rPr>
              <a:t>, on the </a:t>
            </a:r>
            <a:r>
              <a:rPr lang="en-US" sz="1200" b="1" kern="1200" dirty="0">
                <a:solidFill>
                  <a:schemeClr val="tx1"/>
                </a:solidFill>
                <a:latin typeface="+mn-lt"/>
                <a:ea typeface="+mn-ea"/>
                <a:cs typeface="+mn-cs"/>
              </a:rPr>
              <a:t>Format</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Size</a:t>
            </a:r>
            <a:r>
              <a:rPr lang="en-US" sz="1200" kern="1200" dirty="0">
                <a:solidFill>
                  <a:schemeClr val="tx1"/>
                </a:solidFill>
                <a:latin typeface="+mn-lt"/>
                <a:ea typeface="+mn-ea"/>
                <a:cs typeface="+mn-cs"/>
              </a:rPr>
              <a:t> group, do the following:</a:t>
            </a: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Shape Height</a:t>
            </a:r>
            <a:r>
              <a:rPr lang="en-US" sz="120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4.33”</a:t>
            </a:r>
            <a:r>
              <a:rPr lang="en-US" sz="1200" b="0" kern="1200" dirty="0">
                <a:solidFill>
                  <a:schemeClr val="tx1"/>
                </a:solidFill>
                <a:latin typeface="+mn-lt"/>
                <a:ea typeface="+mn-ea"/>
                <a:cs typeface="+mn-cs"/>
              </a:rPr>
              <a:t>.</a:t>
            </a:r>
            <a:r>
              <a:rPr lang="en-US" sz="1200" kern="1200" dirty="0">
                <a:solidFill>
                  <a:schemeClr val="tx1"/>
                </a:solidFill>
                <a:latin typeface="+mn-lt"/>
                <a:ea typeface="+mn-ea"/>
                <a:cs typeface="+mn-cs"/>
              </a:rPr>
              <a:t> </a:t>
            </a: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Shape Width</a:t>
            </a:r>
            <a:r>
              <a:rPr lang="en-US" sz="120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3.15”</a:t>
            </a:r>
            <a:r>
              <a:rPr lang="en-US" sz="1200" kern="1200" dirty="0">
                <a:solidFill>
                  <a:schemeClr val="tx1"/>
                </a:solidFill>
                <a:latin typeface="+mn-lt"/>
                <a:ea typeface="+mn-ea"/>
                <a:cs typeface="+mn-cs"/>
              </a:rPr>
              <a:t>.</a:t>
            </a:r>
          </a:p>
          <a:p>
            <a:pPr marL="228600" lvl="0" indent="-228600">
              <a:buFont typeface="+mj-lt"/>
              <a:buAutoNum type="arabicPeriod"/>
            </a:pPr>
            <a:r>
              <a:rPr lang="en-US" sz="1200" kern="1200" dirty="0">
                <a:solidFill>
                  <a:schemeClr val="tx1"/>
                </a:solidFill>
                <a:latin typeface="+mn-lt"/>
                <a:ea typeface="+mn-ea"/>
                <a:cs typeface="+mn-cs"/>
              </a:rPr>
              <a:t>On the </a:t>
            </a:r>
            <a:r>
              <a:rPr lang="en-US" sz="1200" b="1" kern="1200" dirty="0">
                <a:solidFill>
                  <a:schemeClr val="tx1"/>
                </a:solidFill>
                <a:latin typeface="+mn-lt"/>
                <a:ea typeface="+mn-ea"/>
                <a:cs typeface="+mn-cs"/>
              </a:rPr>
              <a:t>Home</a:t>
            </a:r>
            <a:r>
              <a:rPr lang="en-US" sz="1200" kern="1200" dirty="0">
                <a:solidFill>
                  <a:schemeClr val="tx1"/>
                </a:solidFill>
                <a:latin typeface="+mn-lt"/>
                <a:ea typeface="+mn-ea"/>
                <a:cs typeface="+mn-cs"/>
              </a:rPr>
              <a:t> tab, in the bottom right</a:t>
            </a:r>
            <a:r>
              <a:rPr lang="en-US" sz="1200" kern="1200" baseline="0" dirty="0">
                <a:solidFill>
                  <a:schemeClr val="tx1"/>
                </a:solidFill>
                <a:latin typeface="+mn-lt"/>
                <a:ea typeface="+mn-ea"/>
                <a:cs typeface="+mn-cs"/>
              </a:rPr>
              <a:t> corner of the</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Drawing</a:t>
            </a:r>
            <a:r>
              <a:rPr lang="en-US" sz="1200" kern="1200" dirty="0">
                <a:solidFill>
                  <a:schemeClr val="tx1"/>
                </a:solidFill>
                <a:latin typeface="+mn-lt"/>
                <a:ea typeface="+mn-ea"/>
                <a:cs typeface="+mn-cs"/>
              </a:rPr>
              <a:t> group, click the </a:t>
            </a:r>
            <a:r>
              <a:rPr lang="en-US" sz="1200" b="1" kern="1200" dirty="0">
                <a:solidFill>
                  <a:schemeClr val="tx1"/>
                </a:solidFill>
                <a:latin typeface="+mn-lt"/>
                <a:ea typeface="+mn-ea"/>
                <a:cs typeface="+mn-cs"/>
              </a:rPr>
              <a:t>Format Shape </a:t>
            </a:r>
            <a:r>
              <a:rPr lang="en-US" sz="1200" kern="1200" dirty="0">
                <a:solidFill>
                  <a:schemeClr val="tx1"/>
                </a:solidFill>
                <a:latin typeface="+mn-lt"/>
                <a:ea typeface="+mn-ea"/>
                <a:cs typeface="+mn-cs"/>
              </a:rPr>
              <a:t>dialog box launcher. In the </a:t>
            </a:r>
            <a:r>
              <a:rPr lang="en-US" sz="1200" b="1" kern="1200" dirty="0">
                <a:solidFill>
                  <a:schemeClr val="tx1"/>
                </a:solidFill>
                <a:latin typeface="+mn-lt"/>
                <a:ea typeface="+mn-ea"/>
                <a:cs typeface="+mn-cs"/>
              </a:rPr>
              <a:t>Format</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Shape</a:t>
            </a:r>
            <a:r>
              <a:rPr lang="en-US" sz="1200" kern="1200" dirty="0">
                <a:solidFill>
                  <a:schemeClr val="tx1"/>
                </a:solidFill>
                <a:latin typeface="+mn-lt"/>
                <a:ea typeface="+mn-ea"/>
                <a:cs typeface="+mn-cs"/>
              </a:rPr>
              <a:t> dialog box, click </a:t>
            </a:r>
            <a:r>
              <a:rPr lang="en-US" sz="1200" b="1" kern="1200" dirty="0">
                <a:solidFill>
                  <a:schemeClr val="tx1"/>
                </a:solidFill>
                <a:latin typeface="+mn-lt"/>
                <a:ea typeface="+mn-ea"/>
                <a:cs typeface="+mn-cs"/>
              </a:rPr>
              <a:t>Fill</a:t>
            </a:r>
            <a:r>
              <a:rPr lang="en-US" sz="1200" kern="1200" dirty="0">
                <a:solidFill>
                  <a:schemeClr val="tx1"/>
                </a:solidFill>
                <a:latin typeface="+mn-lt"/>
                <a:ea typeface="+mn-ea"/>
                <a:cs typeface="+mn-cs"/>
              </a:rPr>
              <a:t> in the left pane, select </a:t>
            </a:r>
            <a:r>
              <a:rPr lang="en-US" sz="1200" b="1" kern="1200" dirty="0">
                <a:solidFill>
                  <a:schemeClr val="tx1"/>
                </a:solidFill>
                <a:latin typeface="+mn-lt"/>
                <a:ea typeface="+mn-ea"/>
                <a:cs typeface="+mn-cs"/>
              </a:rPr>
              <a:t>Gradient</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fill</a:t>
            </a:r>
            <a:r>
              <a:rPr lang="en-US" sz="1200" kern="1200" dirty="0">
                <a:solidFill>
                  <a:schemeClr val="tx1"/>
                </a:solidFill>
                <a:latin typeface="+mn-lt"/>
                <a:ea typeface="+mn-ea"/>
                <a:cs typeface="+mn-cs"/>
              </a:rPr>
              <a:t> in the </a:t>
            </a:r>
            <a:r>
              <a:rPr lang="en-US" sz="1200" b="1" kern="1200" dirty="0">
                <a:solidFill>
                  <a:schemeClr val="tx1"/>
                </a:solidFill>
                <a:latin typeface="+mn-lt"/>
                <a:ea typeface="+mn-ea"/>
                <a:cs typeface="+mn-cs"/>
              </a:rPr>
              <a:t>Fill</a:t>
            </a:r>
            <a:r>
              <a:rPr lang="en-US" sz="1200" kern="1200" dirty="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Type</a:t>
            </a:r>
            <a:r>
              <a:rPr lang="en-US" sz="1200" kern="1200" dirty="0">
                <a:solidFill>
                  <a:schemeClr val="tx1"/>
                </a:solidFill>
                <a:latin typeface="+mn-lt"/>
                <a:ea typeface="+mn-ea"/>
                <a:cs typeface="+mn-cs"/>
              </a:rPr>
              <a:t> list, select </a:t>
            </a:r>
            <a:r>
              <a:rPr lang="en-US" sz="1200" b="1" kern="1200" dirty="0">
                <a:solidFill>
                  <a:schemeClr val="tx1"/>
                </a:solidFill>
                <a:latin typeface="+mn-lt"/>
                <a:ea typeface="+mn-ea"/>
                <a:cs typeface="+mn-cs"/>
              </a:rPr>
              <a:t>Linear</a:t>
            </a:r>
            <a:r>
              <a:rPr lang="en-US" sz="1200" kern="1200" dirty="0">
                <a:solidFill>
                  <a:schemeClr val="tx1"/>
                </a:solidFill>
                <a:latin typeface="+mn-lt"/>
                <a:ea typeface="+mn-ea"/>
                <a:cs typeface="+mn-cs"/>
              </a:rPr>
              <a:t>.</a:t>
            </a:r>
          </a:p>
          <a:p>
            <a:pPr marL="685800" lvl="1" indent="-228600">
              <a:buFont typeface="Arial" pitchFamily="34" charset="0"/>
              <a:buChar cha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Direction</a:t>
            </a:r>
            <a:r>
              <a:rPr lang="en-US" sz="1200" kern="1200" dirty="0">
                <a:solidFill>
                  <a:schemeClr val="tx1"/>
                </a:solidFill>
                <a:latin typeface="+mn-lt"/>
                <a:ea typeface="+mn-ea"/>
                <a:cs typeface="+mn-cs"/>
              </a:rPr>
              <a:t>, and then click </a:t>
            </a:r>
            <a:r>
              <a:rPr lang="en-US" sz="1200" b="1" kern="1200" dirty="0">
                <a:solidFill>
                  <a:schemeClr val="tx1"/>
                </a:solidFill>
                <a:latin typeface="+mn-lt"/>
                <a:ea typeface="+mn-ea"/>
                <a:cs typeface="+mn-cs"/>
              </a:rPr>
              <a:t>Linear Left </a:t>
            </a:r>
            <a:r>
              <a:rPr lang="en-US" sz="1200" kern="1200" dirty="0">
                <a:solidFill>
                  <a:schemeClr val="tx1"/>
                </a:solidFill>
                <a:latin typeface="+mn-lt"/>
                <a:ea typeface="+mn-ea"/>
                <a:cs typeface="+mn-cs"/>
              </a:rPr>
              <a:t>(first row, fifth option from the left).</a:t>
            </a: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Angle</a:t>
            </a:r>
            <a:r>
              <a:rPr lang="en-US" sz="120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180°</a:t>
            </a:r>
            <a:r>
              <a:rPr lang="en-US" sz="1200" kern="1200" dirty="0">
                <a:solidFill>
                  <a:schemeClr val="tx1"/>
                </a:solidFill>
                <a:latin typeface="+mn-lt"/>
                <a:ea typeface="+mn-ea"/>
                <a:cs typeface="+mn-cs"/>
              </a:rPr>
              <a:t>.</a:t>
            </a:r>
          </a:p>
          <a:p>
            <a:pPr marL="685800" lvl="1" indent="-228600">
              <a:buFont typeface="Arial" pitchFamily="34" charset="0"/>
              <a:buChar char="•"/>
            </a:pPr>
            <a:r>
              <a:rPr lang="en-US" sz="1200" kern="1200" dirty="0">
                <a:solidFill>
                  <a:schemeClr val="tx1"/>
                </a:solidFill>
                <a:latin typeface="+mn-lt"/>
                <a:ea typeface="+mn-ea"/>
                <a:cs typeface="+mn-cs"/>
              </a:rPr>
              <a:t>Under </a:t>
            </a:r>
            <a:r>
              <a:rPr lang="en-US" sz="1200" b="1" kern="1200" dirty="0">
                <a:solidFill>
                  <a:schemeClr val="tx1"/>
                </a:solidFill>
                <a:latin typeface="+mn-lt"/>
                <a:ea typeface="+mn-ea"/>
                <a:cs typeface="+mn-cs"/>
              </a:rPr>
              <a:t>Gradient stops</a:t>
            </a:r>
            <a:r>
              <a:rPr lang="en-US" sz="1200" kern="1200" dirty="0">
                <a:solidFill>
                  <a:schemeClr val="tx1"/>
                </a:solidFill>
                <a:latin typeface="+mn-lt"/>
                <a:ea typeface="+mn-ea"/>
                <a:cs typeface="+mn-cs"/>
              </a:rPr>
              <a:t>, click </a:t>
            </a:r>
            <a:r>
              <a:rPr lang="en-US" sz="1200" b="1" kern="1200" dirty="0">
                <a:solidFill>
                  <a:schemeClr val="tx1"/>
                </a:solidFill>
                <a:latin typeface="+mn-lt"/>
                <a:ea typeface="+mn-ea"/>
                <a:cs typeface="+mn-cs"/>
              </a:rPr>
              <a:t>Add</a:t>
            </a:r>
            <a:r>
              <a:rPr lang="en-US" sz="1200" kern="1200" dirty="0">
                <a:solidFill>
                  <a:schemeClr val="tx1"/>
                </a:solidFill>
                <a:latin typeface="+mn-lt"/>
                <a:ea typeface="+mn-ea"/>
                <a:cs typeface="+mn-cs"/>
              </a:rPr>
              <a:t> or </a:t>
            </a:r>
            <a:r>
              <a:rPr lang="en-US" sz="1200" b="1" kern="1200" dirty="0">
                <a:solidFill>
                  <a:schemeClr val="tx1"/>
                </a:solidFill>
                <a:latin typeface="+mn-lt"/>
                <a:ea typeface="+mn-ea"/>
                <a:cs typeface="+mn-cs"/>
              </a:rPr>
              <a:t>Remove</a:t>
            </a:r>
            <a:r>
              <a:rPr lang="en-US" sz="1200" kern="1200" dirty="0">
                <a:solidFill>
                  <a:schemeClr val="tx1"/>
                </a:solidFill>
                <a:latin typeface="+mn-lt"/>
                <a:ea typeface="+mn-ea"/>
                <a:cs typeface="+mn-cs"/>
              </a:rPr>
              <a:t> until five stops appear in the drop-down list. </a:t>
            </a:r>
          </a:p>
          <a:p>
            <a:pPr marL="228600" lvl="0" indent="-228600">
              <a:buFont typeface="+mj-lt"/>
              <a:buAutoNum type="arabicPeriod"/>
            </a:pPr>
            <a:r>
              <a:rPr lang="en-US" sz="1200" kern="1200" dirty="0">
                <a:solidFill>
                  <a:schemeClr val="tx1"/>
                </a:solidFill>
                <a:latin typeface="+mn-lt"/>
                <a:ea typeface="+mn-ea"/>
                <a:cs typeface="+mn-cs"/>
              </a:rPr>
              <a:t>Also under </a:t>
            </a:r>
            <a:r>
              <a:rPr lang="en-US" sz="1200" b="1" kern="1200" dirty="0">
                <a:solidFill>
                  <a:schemeClr val="tx1"/>
                </a:solidFill>
                <a:latin typeface="+mn-lt"/>
                <a:ea typeface="+mn-ea"/>
                <a:cs typeface="+mn-cs"/>
              </a:rPr>
              <a:t>Gradient stops</a:t>
            </a:r>
            <a:r>
              <a:rPr lang="en-US" sz="1200" kern="1200" dirty="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a:solidFill>
                  <a:schemeClr val="tx1"/>
                </a:solidFill>
                <a:latin typeface="+mn-lt"/>
                <a:ea typeface="+mn-ea"/>
                <a:cs typeface="+mn-cs"/>
              </a:rPr>
              <a:t>Select </a:t>
            </a:r>
            <a:r>
              <a:rPr lang="en-US" sz="1200" b="1" kern="1200" dirty="0">
                <a:solidFill>
                  <a:schemeClr val="tx1"/>
                </a:solidFill>
                <a:latin typeface="+mn-lt"/>
                <a:ea typeface="+mn-ea"/>
                <a:cs typeface="+mn-cs"/>
              </a:rPr>
              <a:t>Stop 1 </a:t>
            </a:r>
            <a:r>
              <a:rPr lang="en-US" sz="1200" kern="1200" dirty="0">
                <a:solidFill>
                  <a:schemeClr val="tx1"/>
                </a:solidFill>
                <a:latin typeface="+mn-lt"/>
                <a:ea typeface="+mn-ea"/>
                <a:cs typeface="+mn-cs"/>
              </a:rPr>
              <a:t>from the list, and then do the following:</a:t>
            </a:r>
          </a:p>
          <a:p>
            <a:pPr marL="1143000" lvl="2"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Stop position </a:t>
            </a:r>
            <a:r>
              <a:rPr lang="en-US" sz="1200" kern="1200" dirty="0">
                <a:solidFill>
                  <a:schemeClr val="tx1"/>
                </a:solidFill>
                <a:latin typeface="+mn-lt"/>
                <a:ea typeface="+mn-ea"/>
                <a:cs typeface="+mn-cs"/>
              </a:rPr>
              <a:t>box, enter </a:t>
            </a:r>
            <a:r>
              <a:rPr lang="en-US" sz="1200" b="1" kern="1200" dirty="0">
                <a:solidFill>
                  <a:schemeClr val="tx1"/>
                </a:solidFill>
                <a:latin typeface="+mn-lt"/>
                <a:ea typeface="+mn-ea"/>
                <a:cs typeface="+mn-cs"/>
              </a:rPr>
              <a:t>0%</a:t>
            </a:r>
            <a:r>
              <a:rPr lang="en-US" sz="1200" kern="1200" dirty="0">
                <a:solidFill>
                  <a:schemeClr val="tx1"/>
                </a:solidFill>
                <a:latin typeface="+mn-lt"/>
                <a:ea typeface="+mn-ea"/>
                <a:cs typeface="+mn-cs"/>
              </a:rPr>
              <a:t>.</a:t>
            </a:r>
          </a:p>
          <a:p>
            <a:pPr marL="1143000" lvl="2" indent="-228600">
              <a:buFont typeface="Arial" pitchFamily="34" charset="0"/>
              <a:buChar cha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Color</a:t>
            </a:r>
            <a:r>
              <a:rPr lang="en-US" sz="1200" kern="1200" dirty="0">
                <a:solidFill>
                  <a:schemeClr val="tx1"/>
                </a:solidFill>
                <a:latin typeface="+mn-lt"/>
                <a:ea typeface="+mn-ea"/>
                <a:cs typeface="+mn-cs"/>
              </a:rPr>
              <a:t>, and then</a:t>
            </a:r>
            <a:r>
              <a:rPr lang="en-US" sz="1200" kern="1200" baseline="0" dirty="0">
                <a:solidFill>
                  <a:schemeClr val="tx1"/>
                </a:solidFill>
                <a:latin typeface="+mn-lt"/>
                <a:ea typeface="+mn-ea"/>
                <a:cs typeface="+mn-cs"/>
              </a:rPr>
              <a:t> under </a:t>
            </a:r>
            <a:r>
              <a:rPr lang="en-US" sz="1200" b="1" kern="1200" baseline="0" dirty="0">
                <a:solidFill>
                  <a:schemeClr val="tx1"/>
                </a:solidFill>
                <a:latin typeface="+mn-lt"/>
                <a:ea typeface="+mn-ea"/>
                <a:cs typeface="+mn-cs"/>
              </a:rPr>
              <a:t>Theme Colors </a:t>
            </a:r>
            <a:r>
              <a:rPr lang="en-US" sz="1200" kern="1200" baseline="0" dirty="0">
                <a:solidFill>
                  <a:schemeClr val="tx1"/>
                </a:solidFill>
                <a:latin typeface="+mn-lt"/>
                <a:ea typeface="+mn-ea"/>
                <a:cs typeface="+mn-cs"/>
              </a:rPr>
              <a:t>click</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White, Background 1, Darker 35%</a:t>
            </a:r>
            <a:r>
              <a:rPr lang="en-US" sz="1200" kern="1200" dirty="0">
                <a:solidFill>
                  <a:schemeClr val="tx1"/>
                </a:solidFill>
                <a:latin typeface="+mn-lt"/>
                <a:ea typeface="+mn-ea"/>
                <a:cs typeface="+mn-cs"/>
              </a:rPr>
              <a:t> (fifth row, first option from the left).</a:t>
            </a:r>
          </a:p>
          <a:p>
            <a:pPr marL="685800" lvl="1" indent="-228600">
              <a:buFont typeface="Arial" pitchFamily="34" charset="0"/>
              <a:buChar char="•"/>
            </a:pPr>
            <a:r>
              <a:rPr lang="en-US" sz="1200" kern="1200" dirty="0">
                <a:solidFill>
                  <a:schemeClr val="tx1"/>
                </a:solidFill>
                <a:latin typeface="+mn-lt"/>
                <a:ea typeface="+mn-ea"/>
                <a:cs typeface="+mn-cs"/>
              </a:rPr>
              <a:t>Select </a:t>
            </a:r>
            <a:r>
              <a:rPr lang="en-US" sz="1200" b="1" kern="1200" dirty="0">
                <a:solidFill>
                  <a:schemeClr val="tx1"/>
                </a:solidFill>
                <a:latin typeface="+mn-lt"/>
                <a:ea typeface="+mn-ea"/>
                <a:cs typeface="+mn-cs"/>
              </a:rPr>
              <a:t>Stop 2 </a:t>
            </a:r>
            <a:r>
              <a:rPr lang="en-US" sz="1200" kern="1200" dirty="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Stop position </a:t>
            </a:r>
            <a:r>
              <a:rPr lang="en-US" sz="1200" kern="1200" dirty="0">
                <a:solidFill>
                  <a:schemeClr val="tx1"/>
                </a:solidFill>
                <a:latin typeface="+mn-lt"/>
                <a:ea typeface="+mn-ea"/>
                <a:cs typeface="+mn-cs"/>
              </a:rPr>
              <a:t>box, enter </a:t>
            </a:r>
            <a:r>
              <a:rPr lang="en-US" sz="1200" b="1" kern="1200" dirty="0">
                <a:solidFill>
                  <a:schemeClr val="tx1"/>
                </a:solidFill>
                <a:latin typeface="+mn-lt"/>
                <a:ea typeface="+mn-ea"/>
                <a:cs typeface="+mn-cs"/>
              </a:rPr>
              <a:t>5%</a:t>
            </a:r>
            <a:r>
              <a:rPr lang="en-US" sz="1200" kern="1200" dirty="0">
                <a:solidFill>
                  <a:schemeClr val="tx1"/>
                </a:solidFill>
                <a:latin typeface="+mn-lt"/>
                <a:ea typeface="+mn-ea"/>
                <a:cs typeface="+mn-cs"/>
              </a:rPr>
              <a:t>.</a:t>
            </a:r>
          </a:p>
          <a:p>
            <a:pPr marL="1143000" lvl="2" indent="-228600">
              <a:buFont typeface="Arial" pitchFamily="34" charset="0"/>
              <a:buChar cha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Color</a:t>
            </a:r>
            <a:r>
              <a:rPr lang="en-US" sz="1200" kern="1200" dirty="0">
                <a:solidFill>
                  <a:schemeClr val="tx1"/>
                </a:solidFill>
                <a:latin typeface="+mn-lt"/>
                <a:ea typeface="+mn-ea"/>
                <a:cs typeface="+mn-cs"/>
              </a:rPr>
              <a:t>, and then</a:t>
            </a:r>
            <a:r>
              <a:rPr lang="en-US" sz="1200" kern="1200" baseline="0" dirty="0">
                <a:solidFill>
                  <a:schemeClr val="tx1"/>
                </a:solidFill>
                <a:latin typeface="+mn-lt"/>
                <a:ea typeface="+mn-ea"/>
                <a:cs typeface="+mn-cs"/>
              </a:rPr>
              <a:t> under </a:t>
            </a:r>
            <a:r>
              <a:rPr lang="en-US" sz="1200" b="1" kern="1200" baseline="0" dirty="0">
                <a:solidFill>
                  <a:schemeClr val="tx1"/>
                </a:solidFill>
                <a:latin typeface="+mn-lt"/>
                <a:ea typeface="+mn-ea"/>
                <a:cs typeface="+mn-cs"/>
              </a:rPr>
              <a:t>Theme Colors </a:t>
            </a:r>
            <a:r>
              <a:rPr lang="en-US" sz="1200" kern="1200" baseline="0" dirty="0">
                <a:solidFill>
                  <a:schemeClr val="tx1"/>
                </a:solidFill>
                <a:latin typeface="+mn-lt"/>
                <a:ea typeface="+mn-ea"/>
                <a:cs typeface="+mn-cs"/>
              </a:rPr>
              <a:t>click</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White, Background 1</a:t>
            </a:r>
            <a:r>
              <a:rPr lang="en-US" sz="1200" kern="1200" dirty="0">
                <a:solidFill>
                  <a:schemeClr val="tx1"/>
                </a:solidFill>
                <a:latin typeface="+mn-lt"/>
                <a:ea typeface="+mn-ea"/>
                <a:cs typeface="+mn-cs"/>
              </a:rPr>
              <a:t> (first row, first option from the left).</a:t>
            </a:r>
          </a:p>
          <a:p>
            <a:pPr marL="685800" lvl="1" indent="-228600">
              <a:buFont typeface="Arial" pitchFamily="34" charset="0"/>
              <a:buChar char="•"/>
            </a:pPr>
            <a:r>
              <a:rPr lang="en-US" sz="1200" kern="1200" dirty="0">
                <a:solidFill>
                  <a:schemeClr val="tx1"/>
                </a:solidFill>
                <a:latin typeface="+mn-lt"/>
                <a:ea typeface="+mn-ea"/>
                <a:cs typeface="+mn-cs"/>
              </a:rPr>
              <a:t>Select </a:t>
            </a:r>
            <a:r>
              <a:rPr lang="en-US" sz="1200" b="1" kern="1200" dirty="0">
                <a:solidFill>
                  <a:schemeClr val="tx1"/>
                </a:solidFill>
                <a:latin typeface="+mn-lt"/>
                <a:ea typeface="+mn-ea"/>
                <a:cs typeface="+mn-cs"/>
              </a:rPr>
              <a:t>Stop 3 </a:t>
            </a:r>
            <a:r>
              <a:rPr lang="en-US" sz="1200" kern="1200" dirty="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Stop position </a:t>
            </a:r>
            <a:r>
              <a:rPr lang="en-US" sz="1200" kern="1200" dirty="0">
                <a:solidFill>
                  <a:schemeClr val="tx1"/>
                </a:solidFill>
                <a:latin typeface="+mn-lt"/>
                <a:ea typeface="+mn-ea"/>
                <a:cs typeface="+mn-cs"/>
              </a:rPr>
              <a:t>box, enter </a:t>
            </a:r>
            <a:r>
              <a:rPr lang="en-US" sz="1200" b="1" kern="1200" dirty="0">
                <a:solidFill>
                  <a:schemeClr val="tx1"/>
                </a:solidFill>
                <a:latin typeface="+mn-lt"/>
                <a:ea typeface="+mn-ea"/>
                <a:cs typeface="+mn-cs"/>
              </a:rPr>
              <a:t>18%</a:t>
            </a:r>
            <a:r>
              <a:rPr lang="en-US" sz="1200" kern="1200" dirty="0">
                <a:solidFill>
                  <a:schemeClr val="tx1"/>
                </a:solidFill>
                <a:latin typeface="+mn-lt"/>
                <a:ea typeface="+mn-ea"/>
                <a:cs typeface="+mn-cs"/>
              </a:rPr>
              <a:t>.</a:t>
            </a:r>
          </a:p>
          <a:p>
            <a:pPr marL="1143000" lvl="2" indent="-228600">
              <a:buFont typeface="Arial" pitchFamily="34" charset="0"/>
              <a:buChar cha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Color</a:t>
            </a:r>
            <a:r>
              <a:rPr lang="en-US" sz="1200" kern="1200" dirty="0">
                <a:solidFill>
                  <a:schemeClr val="tx1"/>
                </a:solidFill>
                <a:latin typeface="+mn-lt"/>
                <a:ea typeface="+mn-ea"/>
                <a:cs typeface="+mn-cs"/>
              </a:rPr>
              <a:t>, and then</a:t>
            </a:r>
            <a:r>
              <a:rPr lang="en-US" sz="1200" kern="1200" baseline="0" dirty="0">
                <a:solidFill>
                  <a:schemeClr val="tx1"/>
                </a:solidFill>
                <a:latin typeface="+mn-lt"/>
                <a:ea typeface="+mn-ea"/>
                <a:cs typeface="+mn-cs"/>
              </a:rPr>
              <a:t> under </a:t>
            </a:r>
            <a:r>
              <a:rPr lang="en-US" sz="1200" b="1" kern="1200" baseline="0" dirty="0">
                <a:solidFill>
                  <a:schemeClr val="tx1"/>
                </a:solidFill>
                <a:latin typeface="+mn-lt"/>
                <a:ea typeface="+mn-ea"/>
                <a:cs typeface="+mn-cs"/>
              </a:rPr>
              <a:t>Theme Colors </a:t>
            </a:r>
            <a:r>
              <a:rPr lang="en-US" sz="1200" kern="1200" baseline="0" dirty="0">
                <a:solidFill>
                  <a:schemeClr val="tx1"/>
                </a:solidFill>
                <a:latin typeface="+mn-lt"/>
                <a:ea typeface="+mn-ea"/>
                <a:cs typeface="+mn-cs"/>
              </a:rPr>
              <a:t>click</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White, Background 1, Darker 5%</a:t>
            </a:r>
            <a:r>
              <a:rPr lang="en-US" sz="1200" kern="1200" dirty="0">
                <a:solidFill>
                  <a:schemeClr val="tx1"/>
                </a:solidFill>
                <a:latin typeface="+mn-lt"/>
                <a:ea typeface="+mn-ea"/>
                <a:cs typeface="+mn-cs"/>
              </a:rPr>
              <a:t> (second row, first option from the left).</a:t>
            </a:r>
          </a:p>
          <a:p>
            <a:pPr marL="685800" lvl="1" indent="-228600">
              <a:buFont typeface="Arial" pitchFamily="34" charset="0"/>
              <a:buChar char="•"/>
            </a:pPr>
            <a:r>
              <a:rPr lang="en-US" sz="1200" kern="1200" dirty="0">
                <a:solidFill>
                  <a:schemeClr val="tx1"/>
                </a:solidFill>
                <a:latin typeface="+mn-lt"/>
                <a:ea typeface="+mn-ea"/>
                <a:cs typeface="+mn-cs"/>
              </a:rPr>
              <a:t>Select </a:t>
            </a:r>
            <a:r>
              <a:rPr lang="en-US" sz="1200" b="1" kern="1200" dirty="0">
                <a:solidFill>
                  <a:schemeClr val="tx1"/>
                </a:solidFill>
                <a:latin typeface="+mn-lt"/>
                <a:ea typeface="+mn-ea"/>
                <a:cs typeface="+mn-cs"/>
              </a:rPr>
              <a:t>Stop 4 </a:t>
            </a:r>
            <a:r>
              <a:rPr lang="en-US" sz="1200" kern="1200" dirty="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Stop position </a:t>
            </a:r>
            <a:r>
              <a:rPr lang="en-US" sz="1200" kern="1200" dirty="0">
                <a:solidFill>
                  <a:schemeClr val="tx1"/>
                </a:solidFill>
                <a:latin typeface="+mn-lt"/>
                <a:ea typeface="+mn-ea"/>
                <a:cs typeface="+mn-cs"/>
              </a:rPr>
              <a:t>box, enter </a:t>
            </a:r>
            <a:r>
              <a:rPr lang="en-US" sz="1200" b="1" kern="1200" dirty="0">
                <a:solidFill>
                  <a:schemeClr val="tx1"/>
                </a:solidFill>
                <a:latin typeface="+mn-lt"/>
                <a:ea typeface="+mn-ea"/>
                <a:cs typeface="+mn-cs"/>
              </a:rPr>
              <a:t>38%</a:t>
            </a:r>
            <a:r>
              <a:rPr lang="en-US" sz="1200" kern="1200" dirty="0">
                <a:solidFill>
                  <a:schemeClr val="tx1"/>
                </a:solidFill>
                <a:latin typeface="+mn-lt"/>
                <a:ea typeface="+mn-ea"/>
                <a:cs typeface="+mn-cs"/>
              </a:rPr>
              <a:t>.</a:t>
            </a:r>
          </a:p>
          <a:p>
            <a:pPr marL="1143000" lvl="2" indent="-228600">
              <a:buFont typeface="Arial" pitchFamily="34" charset="0"/>
              <a:buChar cha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Color</a:t>
            </a:r>
            <a:r>
              <a:rPr lang="en-US" sz="1200" kern="1200" dirty="0">
                <a:solidFill>
                  <a:schemeClr val="tx1"/>
                </a:solidFill>
                <a:latin typeface="+mn-lt"/>
                <a:ea typeface="+mn-ea"/>
                <a:cs typeface="+mn-cs"/>
              </a:rPr>
              <a:t>, and then</a:t>
            </a:r>
            <a:r>
              <a:rPr lang="en-US" sz="1200" kern="1200" baseline="0" dirty="0">
                <a:solidFill>
                  <a:schemeClr val="tx1"/>
                </a:solidFill>
                <a:latin typeface="+mn-lt"/>
                <a:ea typeface="+mn-ea"/>
                <a:cs typeface="+mn-cs"/>
              </a:rPr>
              <a:t> under </a:t>
            </a:r>
            <a:r>
              <a:rPr lang="en-US" sz="1200" b="1" kern="1200" baseline="0" dirty="0">
                <a:solidFill>
                  <a:schemeClr val="tx1"/>
                </a:solidFill>
                <a:latin typeface="+mn-lt"/>
                <a:ea typeface="+mn-ea"/>
                <a:cs typeface="+mn-cs"/>
              </a:rPr>
              <a:t>Theme Colors </a:t>
            </a:r>
            <a:r>
              <a:rPr lang="en-US" sz="1200" kern="1200" baseline="0" dirty="0">
                <a:solidFill>
                  <a:schemeClr val="tx1"/>
                </a:solidFill>
                <a:latin typeface="+mn-lt"/>
                <a:ea typeface="+mn-ea"/>
                <a:cs typeface="+mn-cs"/>
              </a:rPr>
              <a:t>click</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White, Background 1</a:t>
            </a:r>
            <a:r>
              <a:rPr lang="en-US" sz="1200" kern="1200" dirty="0">
                <a:solidFill>
                  <a:schemeClr val="tx1"/>
                </a:solidFill>
                <a:latin typeface="+mn-lt"/>
                <a:ea typeface="+mn-ea"/>
                <a:cs typeface="+mn-cs"/>
              </a:rPr>
              <a:t> (first row, first option from the left).</a:t>
            </a:r>
          </a:p>
          <a:p>
            <a:pPr marL="685800" lvl="1" indent="-228600">
              <a:buFont typeface="Arial" pitchFamily="34" charset="0"/>
              <a:buChar char="•"/>
            </a:pPr>
            <a:r>
              <a:rPr lang="en-US" sz="1200" kern="1200" dirty="0">
                <a:solidFill>
                  <a:schemeClr val="tx1"/>
                </a:solidFill>
                <a:latin typeface="+mn-lt"/>
                <a:ea typeface="+mn-ea"/>
                <a:cs typeface="+mn-cs"/>
              </a:rPr>
              <a:t>Select </a:t>
            </a:r>
            <a:r>
              <a:rPr lang="en-US" sz="1200" b="1" kern="1200" dirty="0">
                <a:solidFill>
                  <a:schemeClr val="tx1"/>
                </a:solidFill>
                <a:latin typeface="+mn-lt"/>
                <a:ea typeface="+mn-ea"/>
                <a:cs typeface="+mn-cs"/>
              </a:rPr>
              <a:t>Stop 5 </a:t>
            </a:r>
            <a:r>
              <a:rPr lang="en-US" sz="1200" kern="1200" dirty="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Stop position </a:t>
            </a:r>
            <a:r>
              <a:rPr lang="en-US" sz="1200" kern="1200" dirty="0">
                <a:solidFill>
                  <a:schemeClr val="tx1"/>
                </a:solidFill>
                <a:latin typeface="+mn-lt"/>
                <a:ea typeface="+mn-ea"/>
                <a:cs typeface="+mn-cs"/>
              </a:rPr>
              <a:t>box, enter </a:t>
            </a:r>
            <a:r>
              <a:rPr lang="en-US" sz="1200" b="1" kern="1200" dirty="0">
                <a:solidFill>
                  <a:schemeClr val="tx1"/>
                </a:solidFill>
                <a:latin typeface="+mn-lt"/>
                <a:ea typeface="+mn-ea"/>
                <a:cs typeface="+mn-cs"/>
              </a:rPr>
              <a:t>93%</a:t>
            </a:r>
            <a:r>
              <a:rPr lang="en-US" sz="1200" kern="1200" dirty="0">
                <a:solidFill>
                  <a:schemeClr val="tx1"/>
                </a:solidFill>
                <a:latin typeface="+mn-lt"/>
                <a:ea typeface="+mn-ea"/>
                <a:cs typeface="+mn-cs"/>
              </a:rPr>
              <a:t>.</a:t>
            </a:r>
          </a:p>
          <a:p>
            <a:pPr marL="1143000" lvl="2" indent="-228600">
              <a:buFont typeface="Arial" pitchFamily="34" charset="0"/>
              <a:buChar cha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Color</a:t>
            </a:r>
            <a:r>
              <a:rPr lang="en-US" sz="1200" kern="1200" dirty="0">
                <a:solidFill>
                  <a:schemeClr val="tx1"/>
                </a:solidFill>
                <a:latin typeface="+mn-lt"/>
                <a:ea typeface="+mn-ea"/>
                <a:cs typeface="+mn-cs"/>
              </a:rPr>
              <a:t>, and then</a:t>
            </a:r>
            <a:r>
              <a:rPr lang="en-US" sz="1200" kern="1200" baseline="0" dirty="0">
                <a:solidFill>
                  <a:schemeClr val="tx1"/>
                </a:solidFill>
                <a:latin typeface="+mn-lt"/>
                <a:ea typeface="+mn-ea"/>
                <a:cs typeface="+mn-cs"/>
              </a:rPr>
              <a:t> under </a:t>
            </a:r>
            <a:r>
              <a:rPr lang="en-US" sz="1200" b="1" kern="1200" baseline="0" dirty="0">
                <a:solidFill>
                  <a:schemeClr val="tx1"/>
                </a:solidFill>
                <a:latin typeface="+mn-lt"/>
                <a:ea typeface="+mn-ea"/>
                <a:cs typeface="+mn-cs"/>
              </a:rPr>
              <a:t>Theme Colors </a:t>
            </a:r>
            <a:r>
              <a:rPr lang="en-US" sz="1200" kern="1200" baseline="0" dirty="0">
                <a:solidFill>
                  <a:schemeClr val="tx1"/>
                </a:solidFill>
                <a:latin typeface="+mn-lt"/>
                <a:ea typeface="+mn-ea"/>
                <a:cs typeface="+mn-cs"/>
              </a:rPr>
              <a:t>click</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White, Background 1</a:t>
            </a:r>
            <a:r>
              <a:rPr lang="en-US" sz="1200" kern="1200" dirty="0">
                <a:solidFill>
                  <a:schemeClr val="tx1"/>
                </a:solidFill>
                <a:latin typeface="+mn-lt"/>
                <a:ea typeface="+mn-ea"/>
                <a:cs typeface="+mn-cs"/>
              </a:rPr>
              <a:t> (first row, first option from the left).</a:t>
            </a:r>
          </a:p>
          <a:p>
            <a:pPr marL="228600" lvl="0" indent="-228600">
              <a:buFont typeface="+mj-lt"/>
              <a:buAutoNum type="arabicPeriod"/>
            </a:pPr>
            <a:r>
              <a:rPr lang="en-US" sz="1200" kern="1200" dirty="0">
                <a:solidFill>
                  <a:schemeClr val="tx1"/>
                </a:solidFill>
                <a:latin typeface="+mn-lt"/>
                <a:ea typeface="+mn-ea"/>
                <a:cs typeface="+mn-cs"/>
              </a:rPr>
              <a:t>Also in the </a:t>
            </a:r>
            <a:r>
              <a:rPr lang="en-US" sz="1200" b="1" kern="1200" dirty="0">
                <a:solidFill>
                  <a:schemeClr val="tx1"/>
                </a:solidFill>
                <a:latin typeface="+mn-lt"/>
                <a:ea typeface="+mn-ea"/>
                <a:cs typeface="+mn-cs"/>
              </a:rPr>
              <a:t>Format</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Shape</a:t>
            </a:r>
            <a:r>
              <a:rPr lang="en-US" sz="1200" kern="1200" dirty="0">
                <a:solidFill>
                  <a:schemeClr val="tx1"/>
                </a:solidFill>
                <a:latin typeface="+mn-lt"/>
                <a:ea typeface="+mn-ea"/>
                <a:cs typeface="+mn-cs"/>
              </a:rPr>
              <a:t> dialog box, click </a:t>
            </a:r>
            <a:r>
              <a:rPr lang="en-US" sz="1200" b="1" kern="1200" dirty="0">
                <a:solidFill>
                  <a:schemeClr val="tx1"/>
                </a:solidFill>
                <a:latin typeface="+mn-lt"/>
                <a:ea typeface="+mn-ea"/>
                <a:cs typeface="+mn-cs"/>
              </a:rPr>
              <a:t>Line</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Color</a:t>
            </a:r>
            <a:r>
              <a:rPr lang="en-US" sz="1200" kern="1200" dirty="0">
                <a:solidFill>
                  <a:schemeClr val="tx1"/>
                </a:solidFill>
                <a:latin typeface="+mn-lt"/>
                <a:ea typeface="+mn-ea"/>
                <a:cs typeface="+mn-cs"/>
              </a:rPr>
              <a:t> in the left pane. In the </a:t>
            </a:r>
            <a:r>
              <a:rPr lang="en-US" sz="1200" b="1" kern="1200" dirty="0">
                <a:solidFill>
                  <a:schemeClr val="tx1"/>
                </a:solidFill>
                <a:latin typeface="+mn-lt"/>
                <a:ea typeface="+mn-ea"/>
                <a:cs typeface="+mn-cs"/>
              </a:rPr>
              <a:t>Line</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Color</a:t>
            </a:r>
            <a:r>
              <a:rPr lang="en-US" sz="1200" kern="1200" dirty="0">
                <a:solidFill>
                  <a:schemeClr val="tx1"/>
                </a:solidFill>
                <a:latin typeface="+mn-lt"/>
                <a:ea typeface="+mn-ea"/>
                <a:cs typeface="+mn-cs"/>
              </a:rPr>
              <a:t> pane, select </a:t>
            </a:r>
            <a:r>
              <a:rPr lang="en-US" sz="1200" b="1" kern="1200" dirty="0">
                <a:solidFill>
                  <a:schemeClr val="tx1"/>
                </a:solidFill>
                <a:latin typeface="+mn-lt"/>
                <a:ea typeface="+mn-ea"/>
                <a:cs typeface="+mn-cs"/>
              </a:rPr>
              <a:t>No</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line</a:t>
            </a:r>
            <a:r>
              <a:rPr lang="en-US" sz="1200" kern="1200" dirty="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a:solidFill>
                  <a:schemeClr val="tx1"/>
                </a:solidFill>
                <a:latin typeface="+mn-lt"/>
                <a:ea typeface="+mn-ea"/>
                <a:cs typeface="+mn-cs"/>
              </a:rPr>
              <a:t>Also in the </a:t>
            </a:r>
            <a:r>
              <a:rPr lang="en-US" sz="1200" b="1" kern="1200" dirty="0">
                <a:solidFill>
                  <a:schemeClr val="tx1"/>
                </a:solidFill>
                <a:latin typeface="+mn-lt"/>
                <a:ea typeface="+mn-ea"/>
                <a:cs typeface="+mn-cs"/>
              </a:rPr>
              <a:t>Format</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Shape</a:t>
            </a:r>
            <a:r>
              <a:rPr lang="en-US" sz="1200" kern="1200" dirty="0">
                <a:solidFill>
                  <a:schemeClr val="tx1"/>
                </a:solidFill>
                <a:latin typeface="+mn-lt"/>
                <a:ea typeface="+mn-ea"/>
                <a:cs typeface="+mn-cs"/>
              </a:rPr>
              <a:t> dialog box, click </a:t>
            </a:r>
            <a:r>
              <a:rPr lang="en-US" sz="1200" b="1" kern="1200" dirty="0">
                <a:solidFill>
                  <a:schemeClr val="tx1"/>
                </a:solidFill>
                <a:latin typeface="+mn-lt"/>
                <a:ea typeface="+mn-ea"/>
                <a:cs typeface="+mn-cs"/>
              </a:rPr>
              <a:t>Shadow</a:t>
            </a:r>
            <a:r>
              <a:rPr lang="en-US" sz="1200" kern="1200" dirty="0">
                <a:solidFill>
                  <a:schemeClr val="tx1"/>
                </a:solidFill>
                <a:latin typeface="+mn-lt"/>
                <a:ea typeface="+mn-ea"/>
                <a:cs typeface="+mn-cs"/>
              </a:rPr>
              <a:t> in the left pane. In the </a:t>
            </a:r>
            <a:r>
              <a:rPr lang="en-US" sz="1200" b="1" kern="1200" dirty="0">
                <a:solidFill>
                  <a:schemeClr val="tx1"/>
                </a:solidFill>
                <a:latin typeface="+mn-lt"/>
                <a:ea typeface="+mn-ea"/>
                <a:cs typeface="+mn-cs"/>
              </a:rPr>
              <a:t>Shadow</a:t>
            </a:r>
            <a:r>
              <a:rPr lang="en-US" sz="1200" kern="1200" dirty="0">
                <a:solidFill>
                  <a:schemeClr val="tx1"/>
                </a:solidFill>
                <a:latin typeface="+mn-lt"/>
                <a:ea typeface="+mn-ea"/>
                <a:cs typeface="+mn-cs"/>
              </a:rPr>
              <a:t> pane, click the button next to </a:t>
            </a:r>
            <a:r>
              <a:rPr lang="en-US" sz="1200" b="1" kern="1200" dirty="0">
                <a:solidFill>
                  <a:schemeClr val="tx1"/>
                </a:solidFill>
                <a:latin typeface="+mn-lt"/>
                <a:ea typeface="+mn-ea"/>
                <a:cs typeface="+mn-cs"/>
              </a:rPr>
              <a:t>Presets</a:t>
            </a:r>
            <a:r>
              <a:rPr lang="en-US" sz="1200" kern="1200" dirty="0">
                <a:solidFill>
                  <a:schemeClr val="tx1"/>
                </a:solidFill>
                <a:latin typeface="+mn-lt"/>
                <a:ea typeface="+mn-ea"/>
                <a:cs typeface="+mn-cs"/>
              </a:rPr>
              <a:t>, under </a:t>
            </a:r>
            <a:r>
              <a:rPr lang="en-US" sz="1200" b="1" kern="1200" dirty="0">
                <a:solidFill>
                  <a:schemeClr val="tx1"/>
                </a:solidFill>
                <a:latin typeface="+mn-lt"/>
                <a:ea typeface="+mn-ea"/>
                <a:cs typeface="+mn-cs"/>
              </a:rPr>
              <a:t>Outer</a:t>
            </a:r>
            <a:r>
              <a:rPr lang="en-US" sz="1200" kern="1200" dirty="0">
                <a:solidFill>
                  <a:schemeClr val="tx1"/>
                </a:solidFill>
                <a:latin typeface="+mn-lt"/>
                <a:ea typeface="+mn-ea"/>
                <a:cs typeface="+mn-cs"/>
              </a:rPr>
              <a:t> click </a:t>
            </a:r>
            <a:r>
              <a:rPr lang="en-US" sz="1200" b="1" kern="1200" dirty="0">
                <a:solidFill>
                  <a:schemeClr val="tx1"/>
                </a:solidFill>
                <a:latin typeface="+mn-lt"/>
                <a:ea typeface="+mn-ea"/>
                <a:cs typeface="+mn-cs"/>
              </a:rPr>
              <a:t>Offset</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Right</a:t>
            </a:r>
            <a:r>
              <a:rPr lang="en-US" sz="1200" kern="1200" dirty="0">
                <a:solidFill>
                  <a:schemeClr val="tx1"/>
                </a:solidFill>
                <a:latin typeface="+mn-lt"/>
                <a:ea typeface="+mn-ea"/>
                <a:cs typeface="+mn-cs"/>
              </a:rPr>
              <a:t> (second row, first option from the left),</a:t>
            </a:r>
            <a:r>
              <a:rPr lang="en-US" sz="1200" kern="1200" baseline="0" dirty="0">
                <a:solidFill>
                  <a:schemeClr val="tx1"/>
                </a:solidFill>
                <a:latin typeface="+mn-lt"/>
                <a:ea typeface="+mn-ea"/>
                <a:cs typeface="+mn-cs"/>
              </a:rPr>
              <a:t> and then </a:t>
            </a:r>
            <a:r>
              <a:rPr lang="en-US" sz="1200" kern="1200" dirty="0">
                <a:solidFill>
                  <a:schemeClr val="tx1"/>
                </a:solidFill>
                <a:latin typeface="+mn-lt"/>
                <a:ea typeface="+mn-ea"/>
                <a:cs typeface="+mn-cs"/>
              </a:rPr>
              <a:t>do the following:</a:t>
            </a: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Transparency</a:t>
            </a:r>
            <a:r>
              <a:rPr lang="en-US" sz="120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60%</a:t>
            </a:r>
            <a:r>
              <a:rPr lang="en-US" sz="1200" kern="1200" dirty="0">
                <a:solidFill>
                  <a:schemeClr val="tx1"/>
                </a:solidFill>
                <a:latin typeface="+mn-lt"/>
                <a:ea typeface="+mn-ea"/>
                <a:cs typeface="+mn-cs"/>
              </a:rPr>
              <a:t>.</a:t>
            </a: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Size</a:t>
            </a:r>
            <a:r>
              <a:rPr lang="en-US" sz="120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100%</a:t>
            </a:r>
            <a:r>
              <a:rPr lang="en-US" sz="1200" kern="1200" dirty="0">
                <a:solidFill>
                  <a:schemeClr val="tx1"/>
                </a:solidFill>
                <a:latin typeface="+mn-lt"/>
                <a:ea typeface="+mn-ea"/>
                <a:cs typeface="+mn-cs"/>
              </a:rPr>
              <a:t>.</a:t>
            </a: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Blur</a:t>
            </a:r>
            <a:r>
              <a:rPr lang="en-US" sz="120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4 pt</a:t>
            </a:r>
            <a:r>
              <a:rPr lang="en-US" sz="1200" kern="1200" dirty="0">
                <a:solidFill>
                  <a:schemeClr val="tx1"/>
                </a:solidFill>
                <a:latin typeface="+mn-lt"/>
                <a:ea typeface="+mn-ea"/>
                <a:cs typeface="+mn-cs"/>
              </a:rPr>
              <a:t>.</a:t>
            </a: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Angle</a:t>
            </a:r>
            <a:r>
              <a:rPr lang="en-US" sz="120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0°</a:t>
            </a:r>
            <a:r>
              <a:rPr lang="en-US" sz="1200" kern="1200" dirty="0">
                <a:solidFill>
                  <a:schemeClr val="tx1"/>
                </a:solidFill>
                <a:latin typeface="+mn-lt"/>
                <a:ea typeface="+mn-ea"/>
                <a:cs typeface="+mn-cs"/>
              </a:rPr>
              <a:t>.</a:t>
            </a: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Distance</a:t>
            </a:r>
            <a:r>
              <a:rPr lang="en-US" sz="120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3 pt</a:t>
            </a:r>
            <a:r>
              <a:rPr lang="en-US" sz="1200" kern="1200" dirty="0">
                <a:solidFill>
                  <a:schemeClr val="tx1"/>
                </a:solidFill>
                <a:latin typeface="+mn-lt"/>
                <a:ea typeface="+mn-ea"/>
                <a:cs typeface="+mn-cs"/>
              </a:rPr>
              <a:t>.</a:t>
            </a:r>
          </a:p>
          <a:p>
            <a:pPr marL="228600" lvl="0" indent="-228600">
              <a:buFont typeface="+mj-lt"/>
              <a:buAutoNum type="arabicPeriod"/>
            </a:pPr>
            <a:r>
              <a:rPr lang="en-US" sz="1200" kern="1200" dirty="0">
                <a:solidFill>
                  <a:schemeClr val="tx1"/>
                </a:solidFill>
                <a:latin typeface="+mn-lt"/>
                <a:ea typeface="+mn-ea"/>
                <a:cs typeface="+mn-cs"/>
              </a:rPr>
              <a:t>On the slide, drag the rectangle until the right edge is against the vertical drawing guide.</a:t>
            </a:r>
          </a:p>
          <a:p>
            <a:pPr marL="228600" lvl="0" indent="-228600">
              <a:buFont typeface="+mj-lt"/>
              <a:buAutoNum type="arabicPeriod"/>
            </a:pPr>
            <a:r>
              <a:rPr lang="en-US" sz="1200" kern="1200" dirty="0">
                <a:solidFill>
                  <a:schemeClr val="tx1"/>
                </a:solidFill>
                <a:latin typeface="+mn-lt"/>
                <a:ea typeface="+mn-ea"/>
                <a:cs typeface="+mn-cs"/>
              </a:rPr>
              <a:t>On the </a:t>
            </a:r>
            <a:r>
              <a:rPr lang="en-US" sz="1200" b="1" kern="1200" dirty="0">
                <a:solidFill>
                  <a:schemeClr val="tx1"/>
                </a:solidFill>
                <a:latin typeface="+mn-lt"/>
                <a:ea typeface="+mn-ea"/>
                <a:cs typeface="+mn-cs"/>
              </a:rPr>
              <a:t>Home</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Drawing</a:t>
            </a:r>
            <a:r>
              <a:rPr lang="en-US" sz="1200" kern="1200" dirty="0">
                <a:solidFill>
                  <a:schemeClr val="tx1"/>
                </a:solidFill>
                <a:latin typeface="+mn-lt"/>
                <a:ea typeface="+mn-ea"/>
                <a:cs typeface="+mn-cs"/>
              </a:rPr>
              <a:t> group, click the arrow under </a:t>
            </a:r>
            <a:r>
              <a:rPr lang="en-US" sz="1200" b="1" kern="1200" dirty="0">
                <a:solidFill>
                  <a:schemeClr val="tx1"/>
                </a:solidFill>
                <a:latin typeface="+mn-lt"/>
                <a:ea typeface="+mn-ea"/>
                <a:cs typeface="+mn-cs"/>
              </a:rPr>
              <a:t>Arrange</a:t>
            </a:r>
            <a:r>
              <a:rPr lang="en-US" sz="1200" kern="1200" dirty="0">
                <a:solidFill>
                  <a:schemeClr val="tx1"/>
                </a:solidFill>
                <a:latin typeface="+mn-lt"/>
                <a:ea typeface="+mn-ea"/>
                <a:cs typeface="+mn-cs"/>
              </a:rPr>
              <a:t>, point to </a:t>
            </a:r>
            <a:r>
              <a:rPr lang="en-US" sz="1200" b="1" kern="1200" dirty="0">
                <a:solidFill>
                  <a:schemeClr val="tx1"/>
                </a:solidFill>
                <a:latin typeface="+mn-lt"/>
                <a:ea typeface="+mn-ea"/>
                <a:cs typeface="+mn-cs"/>
              </a:rPr>
              <a:t>Align</a:t>
            </a:r>
            <a:r>
              <a:rPr lang="en-US" sz="1200" kern="1200" dirty="0">
                <a:solidFill>
                  <a:schemeClr val="tx1"/>
                </a:solidFill>
                <a:latin typeface="+mn-lt"/>
                <a:ea typeface="+mn-ea"/>
                <a:cs typeface="+mn-cs"/>
              </a:rPr>
              <a:t>, and then do the following:</a:t>
            </a:r>
          </a:p>
          <a:p>
            <a:pPr marL="685800" lvl="1" indent="-228600">
              <a:buFont typeface="+mj-lt"/>
              <a:buAutoNum type="arabicPeriod"/>
            </a:pPr>
            <a:r>
              <a:rPr lang="en-US" sz="1200" kern="1200" dirty="0">
                <a:solidFill>
                  <a:schemeClr val="tx1"/>
                </a:solidFill>
                <a:latin typeface="+mn-lt"/>
                <a:ea typeface="+mn-ea"/>
                <a:cs typeface="+mn-cs"/>
              </a:rPr>
              <a:t>Click </a:t>
            </a:r>
            <a:r>
              <a:rPr lang="en-US" sz="1200" b="1" i="0" kern="1200" dirty="0">
                <a:solidFill>
                  <a:schemeClr val="tx1"/>
                </a:solidFill>
                <a:latin typeface="+mn-lt"/>
                <a:ea typeface="+mn-ea"/>
                <a:cs typeface="+mn-cs"/>
              </a:rPr>
              <a:t>Align to Slide</a:t>
            </a:r>
            <a:r>
              <a:rPr lang="en-US" sz="1200" i="0" kern="1200" dirty="0">
                <a:solidFill>
                  <a:schemeClr val="tx1"/>
                </a:solidFill>
                <a:latin typeface="+mn-lt"/>
                <a:ea typeface="+mn-ea"/>
                <a:cs typeface="+mn-cs"/>
              </a:rPr>
              <a:t>.</a:t>
            </a:r>
          </a:p>
          <a:p>
            <a:pPr marL="685800" lvl="1" indent="-228600">
              <a:buFont typeface="+mj-lt"/>
              <a:buAutoNum type="arabicPeriod"/>
            </a:pPr>
            <a:r>
              <a:rPr lang="en-US" sz="1200" kern="1200" dirty="0">
                <a:solidFill>
                  <a:schemeClr val="tx1"/>
                </a:solidFill>
                <a:latin typeface="+mn-lt"/>
                <a:ea typeface="+mn-ea"/>
                <a:cs typeface="+mn-cs"/>
              </a:rPr>
              <a:t>Click </a:t>
            </a:r>
            <a:r>
              <a:rPr lang="en-US" sz="1200" b="1" kern="1200" dirty="0">
                <a:solidFill>
                  <a:schemeClr val="tx1"/>
                </a:solidFill>
                <a:latin typeface="+mn-lt"/>
                <a:ea typeface="+mn-ea"/>
                <a:cs typeface="+mn-cs"/>
              </a:rPr>
              <a:t>Align Middle</a:t>
            </a:r>
            <a:r>
              <a:rPr lang="en-US" sz="1200" kern="1200" dirty="0">
                <a:solidFill>
                  <a:schemeClr val="tx1"/>
                </a:solidFill>
                <a:latin typeface="+mn-lt"/>
                <a:ea typeface="+mn-ea"/>
                <a:cs typeface="+mn-cs"/>
              </a:rPr>
              <a:t>.</a:t>
            </a:r>
          </a:p>
          <a:p>
            <a:pPr marL="228600" indent="-228600">
              <a:buFont typeface="+mj-lt"/>
              <a:buAutoNum type="arabicPeriod"/>
            </a:pPr>
            <a:endParaRPr lang="en-US" sz="1200" kern="1200" dirty="0">
              <a:solidFill>
                <a:schemeClr val="tx1"/>
              </a:solidFill>
              <a:latin typeface="+mn-lt"/>
              <a:ea typeface="+mn-ea"/>
              <a:cs typeface="+mn-cs"/>
            </a:endParaRPr>
          </a:p>
          <a:p>
            <a:pPr marL="228600" indent="-228600">
              <a:buFont typeface="+mj-lt"/>
              <a:buAutoNum type="arabicPeriod"/>
            </a:pPr>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To reproduce the page edge in</a:t>
            </a:r>
            <a:r>
              <a:rPr lang="en-US" sz="1200" kern="1200" baseline="0" dirty="0">
                <a:solidFill>
                  <a:schemeClr val="tx1"/>
                </a:solidFill>
                <a:latin typeface="+mn-lt"/>
                <a:ea typeface="+mn-ea"/>
                <a:cs typeface="+mn-cs"/>
              </a:rPr>
              <a:t> the </a:t>
            </a:r>
            <a:r>
              <a:rPr lang="en-US" sz="1200" b="1" kern="1200" dirty="0">
                <a:solidFill>
                  <a:schemeClr val="tx1"/>
                </a:solidFill>
                <a:latin typeface="+mn-lt"/>
                <a:ea typeface="+mn-ea"/>
                <a:cs typeface="+mn-cs"/>
              </a:rPr>
              <a:t>Inside-left page 2</a:t>
            </a:r>
            <a:r>
              <a:rPr lang="en-US" sz="1200" b="1" kern="1200" baseline="0" dirty="0">
                <a:solidFill>
                  <a:schemeClr val="tx1"/>
                </a:solidFill>
                <a:latin typeface="+mn-lt"/>
                <a:ea typeface="+mn-ea"/>
                <a:cs typeface="+mn-cs"/>
              </a:rPr>
              <a:t> </a:t>
            </a:r>
            <a:r>
              <a:rPr lang="en-US" sz="1200" kern="1200" baseline="0" dirty="0">
                <a:solidFill>
                  <a:schemeClr val="tx1"/>
                </a:solidFill>
                <a:latin typeface="+mn-lt"/>
                <a:ea typeface="+mn-ea"/>
                <a:cs typeface="+mn-cs"/>
              </a:rPr>
              <a:t>group on this slide</a:t>
            </a:r>
            <a:r>
              <a:rPr lang="en-US" sz="1200" kern="1200" dirty="0">
                <a:solidFill>
                  <a:schemeClr val="tx1"/>
                </a:solidFill>
                <a:latin typeface="+mn-lt"/>
                <a:ea typeface="+mn-ea"/>
                <a:cs typeface="+mn-cs"/>
              </a:rPr>
              <a:t>, do the following: </a:t>
            </a:r>
          </a:p>
          <a:p>
            <a:pPr marL="228600" lvl="0" indent="-228600">
              <a:buFont typeface="+mj-lt"/>
              <a:buAutoNum type="arabicPeriod"/>
            </a:pPr>
            <a:r>
              <a:rPr lang="en-US" sz="1200" kern="1200" dirty="0">
                <a:solidFill>
                  <a:schemeClr val="tx1"/>
                </a:solidFill>
                <a:latin typeface="+mn-lt"/>
                <a:ea typeface="+mn-ea"/>
                <a:cs typeface="+mn-cs"/>
              </a:rPr>
              <a:t>On the </a:t>
            </a:r>
            <a:r>
              <a:rPr lang="en-US" sz="1200" b="1" kern="1200" dirty="0">
                <a:solidFill>
                  <a:schemeClr val="tx1"/>
                </a:solidFill>
                <a:latin typeface="+mn-lt"/>
                <a:ea typeface="+mn-ea"/>
                <a:cs typeface="+mn-cs"/>
              </a:rPr>
              <a:t>Home</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Drawing</a:t>
            </a:r>
            <a:r>
              <a:rPr lang="en-US" sz="1200" kern="1200" dirty="0">
                <a:solidFill>
                  <a:schemeClr val="tx1"/>
                </a:solidFill>
                <a:latin typeface="+mn-lt"/>
                <a:ea typeface="+mn-ea"/>
                <a:cs typeface="+mn-cs"/>
              </a:rPr>
              <a:t> group, click </a:t>
            </a:r>
            <a:r>
              <a:rPr lang="en-US" sz="1200" b="1" kern="1200" dirty="0">
                <a:solidFill>
                  <a:schemeClr val="tx1"/>
                </a:solidFill>
                <a:latin typeface="+mn-lt"/>
                <a:ea typeface="+mn-ea"/>
                <a:cs typeface="+mn-cs"/>
              </a:rPr>
              <a:t>Shapes</a:t>
            </a:r>
            <a:r>
              <a:rPr lang="en-US" sz="1200" kern="1200" dirty="0">
                <a:solidFill>
                  <a:schemeClr val="tx1"/>
                </a:solidFill>
                <a:latin typeface="+mn-lt"/>
                <a:ea typeface="+mn-ea"/>
                <a:cs typeface="+mn-cs"/>
              </a:rPr>
              <a:t>, and then under </a:t>
            </a:r>
            <a:r>
              <a:rPr lang="en-US" sz="1200" b="1" kern="1200" dirty="0">
                <a:solidFill>
                  <a:schemeClr val="tx1"/>
                </a:solidFill>
                <a:latin typeface="+mn-lt"/>
                <a:ea typeface="+mn-ea"/>
                <a:cs typeface="+mn-cs"/>
              </a:rPr>
              <a:t>Lines</a:t>
            </a:r>
            <a:r>
              <a:rPr lang="en-US" sz="1200" kern="1200" dirty="0">
                <a:solidFill>
                  <a:schemeClr val="tx1"/>
                </a:solidFill>
                <a:latin typeface="+mn-lt"/>
                <a:ea typeface="+mn-ea"/>
                <a:cs typeface="+mn-cs"/>
              </a:rPr>
              <a:t> click </a:t>
            </a:r>
            <a:r>
              <a:rPr lang="en-US" sz="1200" b="1" kern="1200" dirty="0">
                <a:solidFill>
                  <a:schemeClr val="tx1"/>
                </a:solidFill>
                <a:latin typeface="+mn-lt"/>
                <a:ea typeface="+mn-ea"/>
                <a:cs typeface="+mn-cs"/>
              </a:rPr>
              <a:t>Line </a:t>
            </a:r>
            <a:r>
              <a:rPr lang="en-US" sz="1200" b="0" kern="1200" dirty="0">
                <a:solidFill>
                  <a:schemeClr val="tx1"/>
                </a:solidFill>
                <a:latin typeface="+mn-lt"/>
                <a:ea typeface="+mn-ea"/>
                <a:cs typeface="+mn-cs"/>
              </a:rPr>
              <a:t>(first option from the left)</a:t>
            </a:r>
            <a:r>
              <a:rPr lang="en-US" sz="1200" kern="1200" dirty="0">
                <a:solidFill>
                  <a:schemeClr val="tx1"/>
                </a:solidFill>
                <a:latin typeface="+mn-lt"/>
                <a:ea typeface="+mn-ea"/>
                <a:cs typeface="+mn-cs"/>
              </a:rPr>
              <a:t>. </a:t>
            </a:r>
          </a:p>
          <a:p>
            <a:pPr marL="228600" lvl="0" indent="-228600">
              <a:buFont typeface="+mj-lt"/>
              <a:buAutoNum type="arabicPeriod"/>
            </a:pPr>
            <a:r>
              <a:rPr lang="en-US" sz="1200" kern="1200" dirty="0">
                <a:solidFill>
                  <a:schemeClr val="tx1"/>
                </a:solidFill>
                <a:latin typeface="+mn-lt"/>
                <a:ea typeface="+mn-ea"/>
                <a:cs typeface="+mn-cs"/>
              </a:rPr>
              <a:t>On the slide, press and hold SHIFT, and then drag to draw a straight, vertical line.</a:t>
            </a:r>
          </a:p>
          <a:p>
            <a:pPr marL="228600" lvl="0" indent="-228600">
              <a:buFont typeface="+mj-lt"/>
              <a:buAutoNum type="arabicPeriod"/>
            </a:pPr>
            <a:r>
              <a:rPr lang="en-US" sz="1200" kern="1200" dirty="0">
                <a:solidFill>
                  <a:schemeClr val="tx1"/>
                </a:solidFill>
                <a:latin typeface="+mn-lt"/>
                <a:ea typeface="+mn-ea"/>
                <a:cs typeface="+mn-cs"/>
              </a:rPr>
              <a:t>Select the vertical line.</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Under </a:t>
            </a:r>
            <a:r>
              <a:rPr lang="en-US" sz="1200" b="1" kern="1200" dirty="0">
                <a:solidFill>
                  <a:schemeClr val="tx1"/>
                </a:solidFill>
                <a:latin typeface="+mn-lt"/>
                <a:ea typeface="+mn-ea"/>
                <a:cs typeface="+mn-cs"/>
              </a:rPr>
              <a:t>Drawing Tools</a:t>
            </a:r>
            <a:r>
              <a:rPr lang="en-US" sz="1200" kern="1200" dirty="0">
                <a:solidFill>
                  <a:schemeClr val="tx1"/>
                </a:solidFill>
                <a:latin typeface="+mn-lt"/>
                <a:ea typeface="+mn-ea"/>
                <a:cs typeface="+mn-cs"/>
              </a:rPr>
              <a:t>, on the </a:t>
            </a:r>
            <a:r>
              <a:rPr lang="en-US" sz="1200" b="1" kern="1200" dirty="0">
                <a:solidFill>
                  <a:schemeClr val="tx1"/>
                </a:solidFill>
                <a:latin typeface="+mn-lt"/>
                <a:ea typeface="+mn-ea"/>
                <a:cs typeface="+mn-cs"/>
              </a:rPr>
              <a:t>Format</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Size</a:t>
            </a:r>
            <a:r>
              <a:rPr lang="en-US" sz="1200" kern="1200" dirty="0">
                <a:solidFill>
                  <a:schemeClr val="tx1"/>
                </a:solidFill>
                <a:latin typeface="+mn-lt"/>
                <a:ea typeface="+mn-ea"/>
                <a:cs typeface="+mn-cs"/>
              </a:rPr>
              <a:t> group, in the </a:t>
            </a:r>
            <a:r>
              <a:rPr lang="en-US" sz="1200" b="1" kern="1200" dirty="0">
                <a:solidFill>
                  <a:schemeClr val="tx1"/>
                </a:solidFill>
                <a:latin typeface="+mn-lt"/>
                <a:ea typeface="+mn-ea"/>
                <a:cs typeface="+mn-cs"/>
              </a:rPr>
              <a:t>Shape Width</a:t>
            </a:r>
            <a:r>
              <a:rPr lang="en-US" sz="120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4.32”</a:t>
            </a:r>
            <a:r>
              <a:rPr lang="en-US" sz="1200" kern="1200" dirty="0">
                <a:solidFill>
                  <a:schemeClr val="tx1"/>
                </a:solidFill>
                <a:latin typeface="+mn-lt"/>
                <a:ea typeface="+mn-ea"/>
                <a:cs typeface="+mn-cs"/>
              </a:rPr>
              <a:t>.</a:t>
            </a:r>
          </a:p>
          <a:p>
            <a:pPr marL="228600" lvl="0" indent="-228600">
              <a:buFont typeface="+mj-lt"/>
              <a:buAutoNum type="arabicPeriod"/>
            </a:pPr>
            <a:r>
              <a:rPr lang="en-US" sz="1200" kern="1200" dirty="0">
                <a:solidFill>
                  <a:schemeClr val="tx1"/>
                </a:solidFill>
                <a:latin typeface="+mn-lt"/>
                <a:ea typeface="+mn-ea"/>
                <a:cs typeface="+mn-cs"/>
              </a:rPr>
              <a:t>Under </a:t>
            </a:r>
            <a:r>
              <a:rPr lang="en-US" sz="1200" b="1" kern="1200" dirty="0">
                <a:solidFill>
                  <a:schemeClr val="tx1"/>
                </a:solidFill>
                <a:latin typeface="+mn-lt"/>
                <a:ea typeface="+mn-ea"/>
                <a:cs typeface="+mn-cs"/>
              </a:rPr>
              <a:t>Drawing Tools</a:t>
            </a:r>
            <a:r>
              <a:rPr lang="en-US" sz="1200" kern="1200" dirty="0">
                <a:solidFill>
                  <a:schemeClr val="tx1"/>
                </a:solidFill>
                <a:latin typeface="+mn-lt"/>
                <a:ea typeface="+mn-ea"/>
                <a:cs typeface="+mn-cs"/>
              </a:rPr>
              <a:t>, on the </a:t>
            </a:r>
            <a:r>
              <a:rPr lang="en-US" sz="1200" b="1" kern="1200" dirty="0">
                <a:solidFill>
                  <a:schemeClr val="tx1"/>
                </a:solidFill>
                <a:latin typeface="+mn-lt"/>
                <a:ea typeface="+mn-ea"/>
                <a:cs typeface="+mn-cs"/>
              </a:rPr>
              <a:t>Format</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Shape Styles</a:t>
            </a:r>
            <a:r>
              <a:rPr lang="en-US" sz="1200" kern="1200" dirty="0">
                <a:solidFill>
                  <a:schemeClr val="tx1"/>
                </a:solidFill>
                <a:latin typeface="+mn-lt"/>
                <a:ea typeface="+mn-ea"/>
                <a:cs typeface="+mn-cs"/>
              </a:rPr>
              <a:t> group, click the arrow next to </a:t>
            </a:r>
            <a:r>
              <a:rPr lang="en-US" sz="1200" b="1" kern="1200" dirty="0">
                <a:solidFill>
                  <a:schemeClr val="tx1"/>
                </a:solidFill>
                <a:latin typeface="+mn-lt"/>
                <a:ea typeface="+mn-ea"/>
                <a:cs typeface="+mn-cs"/>
              </a:rPr>
              <a:t>Shape Outline</a:t>
            </a:r>
            <a:r>
              <a:rPr lang="en-US" sz="1200" kern="1200" dirty="0">
                <a:solidFill>
                  <a:schemeClr val="tx1"/>
                </a:solidFill>
                <a:latin typeface="+mn-lt"/>
                <a:ea typeface="+mn-ea"/>
                <a:cs typeface="+mn-cs"/>
              </a:rPr>
              <a:t>, and then under </a:t>
            </a:r>
            <a:r>
              <a:rPr lang="en-US" sz="1200" b="1" kern="1200" dirty="0">
                <a:solidFill>
                  <a:schemeClr val="tx1"/>
                </a:solidFill>
                <a:latin typeface="+mn-lt"/>
                <a:ea typeface="+mn-ea"/>
                <a:cs typeface="+mn-cs"/>
              </a:rPr>
              <a:t>Theme Colors </a:t>
            </a:r>
            <a:r>
              <a:rPr lang="en-US" sz="1200" kern="1200" dirty="0">
                <a:solidFill>
                  <a:schemeClr val="tx1"/>
                </a:solidFill>
                <a:latin typeface="+mn-lt"/>
                <a:ea typeface="+mn-ea"/>
                <a:cs typeface="+mn-cs"/>
              </a:rPr>
              <a:t>click </a:t>
            </a:r>
            <a:r>
              <a:rPr lang="en-US" sz="1200" b="1" kern="1200" dirty="0">
                <a:solidFill>
                  <a:schemeClr val="tx1"/>
                </a:solidFill>
                <a:latin typeface="+mn-lt"/>
                <a:ea typeface="+mn-ea"/>
                <a:cs typeface="+mn-cs"/>
              </a:rPr>
              <a:t>White, Background 1, Darker 15%</a:t>
            </a:r>
            <a:r>
              <a:rPr lang="en-US" sz="1200" kern="1200" dirty="0">
                <a:solidFill>
                  <a:schemeClr val="tx1"/>
                </a:solidFill>
                <a:latin typeface="+mn-lt"/>
                <a:ea typeface="+mn-ea"/>
                <a:cs typeface="+mn-cs"/>
              </a:rPr>
              <a:t> (third row, first option from the left).</a:t>
            </a:r>
          </a:p>
          <a:p>
            <a:pPr marL="228600" lvl="0" indent="-228600">
              <a:buFont typeface="+mj-lt"/>
              <a:buAutoNum type="arabicPeriod"/>
            </a:pPr>
            <a:r>
              <a:rPr lang="en-US" sz="1200" kern="1200" dirty="0">
                <a:solidFill>
                  <a:schemeClr val="tx1"/>
                </a:solidFill>
                <a:latin typeface="+mn-lt"/>
                <a:ea typeface="+mn-ea"/>
                <a:cs typeface="+mn-cs"/>
              </a:rPr>
              <a:t>On the slide, drag the line near</a:t>
            </a:r>
            <a:r>
              <a:rPr lang="en-US" sz="1200" kern="1200" baseline="0" dirty="0">
                <a:solidFill>
                  <a:schemeClr val="tx1"/>
                </a:solidFill>
                <a:latin typeface="+mn-lt"/>
                <a:ea typeface="+mn-ea"/>
                <a:cs typeface="+mn-cs"/>
              </a:rPr>
              <a:t> the edge of the left-side page (white rectangle to the left of the vertical drawing guide). </a:t>
            </a:r>
            <a:endParaRPr lang="en-US" sz="1200" i="1" kern="1200" dirty="0">
              <a:solidFill>
                <a:schemeClr val="tx1"/>
              </a:solidFill>
              <a:latin typeface="+mn-lt"/>
              <a:ea typeface="+mn-ea"/>
              <a:cs typeface="+mn-cs"/>
            </a:endParaRPr>
          </a:p>
          <a:p>
            <a:pPr marL="228600" lvl="0" indent="-228600">
              <a:buFont typeface="+mj-lt"/>
              <a:buAutoNum type="arabicPeriod"/>
            </a:pPr>
            <a:r>
              <a:rPr lang="en-US" sz="1200" i="0" kern="1200" dirty="0">
                <a:solidFill>
                  <a:schemeClr val="tx1"/>
                </a:solidFill>
                <a:latin typeface="+mn-lt"/>
                <a:ea typeface="+mn-ea"/>
                <a:cs typeface="+mn-cs"/>
              </a:rPr>
              <a:t>On the </a:t>
            </a:r>
            <a:r>
              <a:rPr lang="en-US" sz="1200" b="1" i="0" kern="1200" dirty="0">
                <a:solidFill>
                  <a:schemeClr val="tx1"/>
                </a:solidFill>
                <a:latin typeface="+mn-lt"/>
                <a:ea typeface="+mn-ea"/>
                <a:cs typeface="+mn-cs"/>
              </a:rPr>
              <a:t>Home</a:t>
            </a:r>
            <a:r>
              <a:rPr lang="en-US" sz="1200" i="0" kern="1200" dirty="0">
                <a:solidFill>
                  <a:schemeClr val="tx1"/>
                </a:solidFill>
                <a:latin typeface="+mn-lt"/>
                <a:ea typeface="+mn-ea"/>
                <a:cs typeface="+mn-cs"/>
              </a:rPr>
              <a:t> tab, in the </a:t>
            </a:r>
            <a:r>
              <a:rPr lang="en-US" sz="1200" b="1" i="0" kern="1200" dirty="0">
                <a:solidFill>
                  <a:schemeClr val="tx1"/>
                </a:solidFill>
                <a:latin typeface="+mn-lt"/>
                <a:ea typeface="+mn-ea"/>
                <a:cs typeface="+mn-cs"/>
              </a:rPr>
              <a:t>Drawing</a:t>
            </a:r>
            <a:r>
              <a:rPr lang="en-US" sz="1200" i="0" kern="1200" dirty="0">
                <a:solidFill>
                  <a:schemeClr val="tx1"/>
                </a:solidFill>
                <a:latin typeface="+mn-lt"/>
                <a:ea typeface="+mn-ea"/>
                <a:cs typeface="+mn-cs"/>
              </a:rPr>
              <a:t> group, click </a:t>
            </a:r>
            <a:r>
              <a:rPr lang="en-US" sz="1200" b="1" i="0" kern="1200" dirty="0">
                <a:solidFill>
                  <a:schemeClr val="tx1"/>
                </a:solidFill>
                <a:latin typeface="+mn-lt"/>
                <a:ea typeface="+mn-ea"/>
                <a:cs typeface="+mn-cs"/>
              </a:rPr>
              <a:t>Arrange</a:t>
            </a:r>
            <a:r>
              <a:rPr lang="en-US" sz="1200" i="0" kern="1200" dirty="0">
                <a:solidFill>
                  <a:schemeClr val="tx1"/>
                </a:solidFill>
                <a:latin typeface="+mn-lt"/>
                <a:ea typeface="+mn-ea"/>
                <a:cs typeface="+mn-cs"/>
              </a:rPr>
              <a:t>, point to </a:t>
            </a:r>
            <a:r>
              <a:rPr lang="en-US" sz="1200" b="1" i="0" kern="1200" dirty="0">
                <a:solidFill>
                  <a:schemeClr val="tx1"/>
                </a:solidFill>
                <a:latin typeface="+mn-lt"/>
                <a:ea typeface="+mn-ea"/>
                <a:cs typeface="+mn-cs"/>
              </a:rPr>
              <a:t>Align</a:t>
            </a:r>
            <a:r>
              <a:rPr lang="en-US" sz="1200" i="0" kern="1200" dirty="0">
                <a:solidFill>
                  <a:schemeClr val="tx1"/>
                </a:solidFill>
                <a:latin typeface="+mn-lt"/>
                <a:ea typeface="+mn-ea"/>
                <a:cs typeface="+mn-cs"/>
              </a:rPr>
              <a:t>, and then do the following:</a:t>
            </a:r>
          </a:p>
          <a:p>
            <a:pPr marL="685800" lvl="1" indent="-228600">
              <a:buFont typeface="+mj-lt"/>
              <a:buAutoNum type="arabicPeriod"/>
            </a:pPr>
            <a:r>
              <a:rPr lang="en-US" sz="1200" i="0" kern="1200" dirty="0">
                <a:solidFill>
                  <a:schemeClr val="tx1"/>
                </a:solidFill>
                <a:latin typeface="+mn-lt"/>
                <a:ea typeface="+mn-ea"/>
                <a:cs typeface="+mn-cs"/>
              </a:rPr>
              <a:t>Click </a:t>
            </a:r>
            <a:r>
              <a:rPr lang="en-US" sz="1200" b="1" i="0" kern="1200" dirty="0">
                <a:solidFill>
                  <a:schemeClr val="tx1"/>
                </a:solidFill>
                <a:latin typeface="+mn-lt"/>
                <a:ea typeface="+mn-ea"/>
                <a:cs typeface="+mn-cs"/>
              </a:rPr>
              <a:t>Align to Slide</a:t>
            </a:r>
            <a:r>
              <a:rPr lang="en-US" sz="1200" i="0" kern="1200" dirty="0">
                <a:solidFill>
                  <a:schemeClr val="tx1"/>
                </a:solidFill>
                <a:latin typeface="+mn-lt"/>
                <a:ea typeface="+mn-ea"/>
                <a:cs typeface="+mn-cs"/>
              </a:rPr>
              <a:t>.</a:t>
            </a:r>
          </a:p>
          <a:p>
            <a:pPr marL="685800" lvl="1" indent="-228600">
              <a:buFont typeface="+mj-lt"/>
              <a:buAutoNum type="arabicPeriod"/>
            </a:pPr>
            <a:r>
              <a:rPr lang="en-US" sz="1200" i="0" kern="1200" baseline="0" dirty="0">
                <a:solidFill>
                  <a:schemeClr val="tx1"/>
                </a:solidFill>
                <a:latin typeface="+mn-lt"/>
                <a:ea typeface="+mn-ea"/>
                <a:cs typeface="+mn-cs"/>
              </a:rPr>
              <a:t>Click </a:t>
            </a:r>
            <a:r>
              <a:rPr lang="en-US" sz="1200" b="1" i="0" kern="1200" baseline="0" dirty="0">
                <a:solidFill>
                  <a:schemeClr val="tx1"/>
                </a:solidFill>
                <a:latin typeface="+mn-lt"/>
                <a:ea typeface="+mn-ea"/>
                <a:cs typeface="+mn-cs"/>
              </a:rPr>
              <a:t>Align Middle</a:t>
            </a:r>
            <a:r>
              <a:rPr lang="en-US" sz="1200" i="0" kern="1200" baseline="0" dirty="0">
                <a:solidFill>
                  <a:schemeClr val="tx1"/>
                </a:solidFill>
                <a:latin typeface="+mn-lt"/>
                <a:ea typeface="+mn-ea"/>
                <a:cs typeface="+mn-cs"/>
              </a:rPr>
              <a:t>.</a:t>
            </a:r>
            <a:endParaRPr lang="en-US" sz="1200" i="0" kern="1200" dirty="0">
              <a:solidFill>
                <a:schemeClr val="tx1"/>
              </a:solidFill>
              <a:latin typeface="+mn-lt"/>
              <a:ea typeface="+mn-ea"/>
              <a:cs typeface="+mn-cs"/>
            </a:endParaRPr>
          </a:p>
          <a:p>
            <a:pPr marL="228600" lvl="0" indent="-228600">
              <a:buFont typeface="+mj-lt"/>
              <a:buAutoNum type="arabicPeriod"/>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Selection and Visibility </a:t>
            </a:r>
            <a:r>
              <a:rPr lang="en-US" sz="1200" kern="1200" dirty="0">
                <a:solidFill>
                  <a:schemeClr val="tx1"/>
                </a:solidFill>
                <a:latin typeface="+mn-lt"/>
                <a:ea typeface="+mn-ea"/>
                <a:cs typeface="+mn-cs"/>
              </a:rPr>
              <a:t>pane, press and hold CTRL, and then select the rectangle and the straight connector (line).</a:t>
            </a:r>
          </a:p>
          <a:p>
            <a:pPr marL="228600" lvl="0" indent="-228600">
              <a:buFont typeface="+mj-lt"/>
              <a:buAutoNum type="arabicPeriod"/>
            </a:pPr>
            <a:r>
              <a:rPr lang="en-US" sz="1200" kern="1200" dirty="0">
                <a:solidFill>
                  <a:schemeClr val="tx1"/>
                </a:solidFill>
                <a:latin typeface="+mn-lt"/>
                <a:ea typeface="+mn-ea"/>
                <a:cs typeface="+mn-cs"/>
              </a:rPr>
              <a:t>On the </a:t>
            </a:r>
            <a:r>
              <a:rPr lang="en-US" sz="1200" b="1" kern="1200" dirty="0">
                <a:solidFill>
                  <a:schemeClr val="tx1"/>
                </a:solidFill>
                <a:latin typeface="+mn-lt"/>
                <a:ea typeface="+mn-ea"/>
                <a:cs typeface="+mn-cs"/>
              </a:rPr>
              <a:t>Home</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Drawing </a:t>
            </a:r>
            <a:r>
              <a:rPr lang="en-US" sz="1200" kern="1200" dirty="0">
                <a:solidFill>
                  <a:schemeClr val="tx1"/>
                </a:solidFill>
                <a:latin typeface="+mn-lt"/>
                <a:ea typeface="+mn-ea"/>
                <a:cs typeface="+mn-cs"/>
              </a:rPr>
              <a:t>group, click the arrow under </a:t>
            </a:r>
            <a:r>
              <a:rPr lang="en-US" sz="1200" b="1" kern="1200" dirty="0">
                <a:solidFill>
                  <a:schemeClr val="tx1"/>
                </a:solidFill>
                <a:latin typeface="+mn-lt"/>
                <a:ea typeface="+mn-ea"/>
                <a:cs typeface="+mn-cs"/>
              </a:rPr>
              <a:t>Arrange</a:t>
            </a:r>
            <a:r>
              <a:rPr lang="en-US" sz="1200" kern="1200" dirty="0">
                <a:solidFill>
                  <a:schemeClr val="tx1"/>
                </a:solidFill>
                <a:latin typeface="+mn-lt"/>
                <a:ea typeface="+mn-ea"/>
                <a:cs typeface="+mn-cs"/>
              </a:rPr>
              <a:t>, and then click </a:t>
            </a:r>
            <a:r>
              <a:rPr lang="en-US" sz="1200" b="1" kern="1200" dirty="0">
                <a:solidFill>
                  <a:schemeClr val="tx1"/>
                </a:solidFill>
                <a:latin typeface="+mn-lt"/>
                <a:ea typeface="+mn-ea"/>
                <a:cs typeface="+mn-cs"/>
              </a:rPr>
              <a:t>Group</a:t>
            </a:r>
            <a:r>
              <a:rPr lang="en-US" sz="1200" kern="1200" dirty="0">
                <a:solidFill>
                  <a:schemeClr val="tx1"/>
                </a:solidFill>
                <a:latin typeface="+mn-lt"/>
                <a:ea typeface="+mn-ea"/>
                <a:cs typeface="+mn-cs"/>
              </a:rPr>
              <a:t>.</a:t>
            </a:r>
          </a:p>
          <a:p>
            <a:pPr marL="228600" lvl="0" indent="-228600">
              <a:buFont typeface="+mj-lt"/>
              <a:buAutoNum type="arabicPeriod"/>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Selection and Visibility </a:t>
            </a:r>
            <a:r>
              <a:rPr lang="en-US" sz="1200" kern="1200" dirty="0">
                <a:solidFill>
                  <a:schemeClr val="tx1"/>
                </a:solidFill>
                <a:latin typeface="+mn-lt"/>
                <a:ea typeface="+mn-ea"/>
                <a:cs typeface="+mn-cs"/>
              </a:rPr>
              <a:t>pane, double-click the new group to edit the name, and then</a:t>
            </a:r>
            <a:r>
              <a:rPr lang="en-US" sz="1200" kern="1200" baseline="0" dirty="0">
                <a:solidFill>
                  <a:schemeClr val="tx1"/>
                </a:solidFill>
                <a:latin typeface="+mn-lt"/>
                <a:ea typeface="+mn-ea"/>
                <a:cs typeface="+mn-cs"/>
              </a:rPr>
              <a:t> enter </a:t>
            </a:r>
            <a:r>
              <a:rPr lang="en-US" sz="1200" b="1" kern="1200" dirty="0">
                <a:solidFill>
                  <a:schemeClr val="tx1"/>
                </a:solidFill>
                <a:latin typeface="+mn-lt"/>
                <a:ea typeface="+mn-ea"/>
                <a:cs typeface="+mn-cs"/>
              </a:rPr>
              <a:t>Inside-left page 2</a:t>
            </a:r>
            <a:r>
              <a:rPr lang="en-US" sz="1200" kern="1200" dirty="0">
                <a:solidFill>
                  <a:schemeClr val="tx1"/>
                </a:solidFill>
                <a:latin typeface="+mn-lt"/>
                <a:ea typeface="+mn-ea"/>
                <a:cs typeface="+mn-cs"/>
              </a:rPr>
              <a:t>.</a:t>
            </a:r>
          </a:p>
          <a:p>
            <a:pPr marL="228600" indent="-228600">
              <a:buFont typeface="+mj-lt"/>
              <a:buNone/>
            </a:pPr>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To reproduce the first shape in the </a:t>
            </a:r>
            <a:r>
              <a:rPr lang="en-US" sz="1200" b="1" kern="1200" dirty="0">
                <a:solidFill>
                  <a:schemeClr val="tx1"/>
                </a:solidFill>
                <a:latin typeface="+mn-lt"/>
                <a:ea typeface="+mn-ea"/>
                <a:cs typeface="+mn-cs"/>
              </a:rPr>
              <a:t>Inside-right page 2</a:t>
            </a:r>
            <a:r>
              <a:rPr lang="en-US" sz="1200" b="1" kern="1200" baseline="0" dirty="0">
                <a:solidFill>
                  <a:schemeClr val="tx1"/>
                </a:solidFill>
                <a:latin typeface="+mn-lt"/>
                <a:ea typeface="+mn-ea"/>
                <a:cs typeface="+mn-cs"/>
              </a:rPr>
              <a:t> </a:t>
            </a:r>
            <a:r>
              <a:rPr lang="en-US" sz="1200" kern="1200" baseline="0" dirty="0">
                <a:solidFill>
                  <a:schemeClr val="tx1"/>
                </a:solidFill>
                <a:latin typeface="+mn-lt"/>
                <a:ea typeface="+mn-ea"/>
                <a:cs typeface="+mn-cs"/>
              </a:rPr>
              <a:t>group on this slide</a:t>
            </a:r>
            <a:r>
              <a:rPr lang="en-US" sz="1200" kern="1200" dirty="0">
                <a:solidFill>
                  <a:schemeClr val="tx1"/>
                </a:solidFill>
                <a:latin typeface="+mn-lt"/>
                <a:ea typeface="+mn-ea"/>
                <a:cs typeface="+mn-cs"/>
              </a:rPr>
              <a:t>, do the following: </a:t>
            </a:r>
          </a:p>
          <a:p>
            <a:pPr marL="228600" lvl="0" indent="-228600">
              <a:buFont typeface="+mj-lt"/>
              <a:buAutoNum type="arabicPeriod"/>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Selection and Visibility </a:t>
            </a:r>
            <a:r>
              <a:rPr lang="en-US" sz="1200" kern="1200" dirty="0">
                <a:solidFill>
                  <a:schemeClr val="tx1"/>
                </a:solidFill>
                <a:latin typeface="+mn-lt"/>
                <a:ea typeface="+mn-ea"/>
                <a:cs typeface="+mn-cs"/>
              </a:rPr>
              <a:t>pane, select the </a:t>
            </a:r>
            <a:r>
              <a:rPr lang="en-US" sz="1200" b="1" kern="1200" dirty="0">
                <a:solidFill>
                  <a:schemeClr val="tx1"/>
                </a:solidFill>
                <a:latin typeface="+mn-lt"/>
                <a:ea typeface="+mn-ea"/>
                <a:cs typeface="+mn-cs"/>
              </a:rPr>
              <a:t>Inside-left page 2</a:t>
            </a:r>
            <a:r>
              <a:rPr lang="en-US" sz="1200" kern="1200" baseline="0" dirty="0">
                <a:solidFill>
                  <a:schemeClr val="tx1"/>
                </a:solidFill>
                <a:latin typeface="+mn-lt"/>
                <a:ea typeface="+mn-ea"/>
                <a:cs typeface="+mn-cs"/>
              </a:rPr>
              <a:t> group</a:t>
            </a:r>
            <a:r>
              <a:rPr lang="en-US" sz="1200" kern="1200" dirty="0">
                <a:solidFill>
                  <a:schemeClr val="tx1"/>
                </a:solidFill>
                <a:latin typeface="+mn-lt"/>
                <a:ea typeface="+mn-ea"/>
                <a:cs typeface="+mn-cs"/>
              </a:rPr>
              <a:t>.</a:t>
            </a:r>
          </a:p>
          <a:p>
            <a:pPr marL="228600" lvl="0" indent="-228600">
              <a:buFont typeface="+mj-lt"/>
              <a:buAutoNum type="arabicPeriod"/>
            </a:pPr>
            <a:r>
              <a:rPr lang="en-US" sz="1200" kern="1200" dirty="0">
                <a:solidFill>
                  <a:schemeClr val="tx1"/>
                </a:solidFill>
                <a:latin typeface="+mn-lt"/>
                <a:ea typeface="+mn-ea"/>
                <a:cs typeface="+mn-cs"/>
              </a:rPr>
              <a:t>On the </a:t>
            </a:r>
            <a:r>
              <a:rPr lang="en-US" sz="1200" b="1" kern="1200" dirty="0">
                <a:solidFill>
                  <a:schemeClr val="tx1"/>
                </a:solidFill>
                <a:latin typeface="+mn-lt"/>
                <a:ea typeface="+mn-ea"/>
                <a:cs typeface="+mn-cs"/>
              </a:rPr>
              <a:t>Home</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Clipboard</a:t>
            </a:r>
            <a:r>
              <a:rPr lang="en-US" sz="1200" kern="1200" dirty="0">
                <a:solidFill>
                  <a:schemeClr val="tx1"/>
                </a:solidFill>
                <a:latin typeface="+mn-lt"/>
                <a:ea typeface="+mn-ea"/>
                <a:cs typeface="+mn-cs"/>
              </a:rPr>
              <a:t> group, click the arrow under </a:t>
            </a:r>
            <a:r>
              <a:rPr lang="en-US" sz="1200" b="1" kern="1200" dirty="0">
                <a:solidFill>
                  <a:schemeClr val="tx1"/>
                </a:solidFill>
                <a:latin typeface="+mn-lt"/>
                <a:ea typeface="+mn-ea"/>
                <a:cs typeface="+mn-cs"/>
              </a:rPr>
              <a:t>Paste</a:t>
            </a:r>
            <a:r>
              <a:rPr lang="en-US" sz="1200" kern="1200" dirty="0">
                <a:solidFill>
                  <a:schemeClr val="tx1"/>
                </a:solidFill>
                <a:latin typeface="+mn-lt"/>
                <a:ea typeface="+mn-ea"/>
                <a:cs typeface="+mn-cs"/>
              </a:rPr>
              <a:t>, and then</a:t>
            </a:r>
            <a:r>
              <a:rPr lang="en-US" sz="1200" kern="1200" baseline="0" dirty="0">
                <a:solidFill>
                  <a:schemeClr val="tx1"/>
                </a:solidFill>
                <a:latin typeface="+mn-lt"/>
                <a:ea typeface="+mn-ea"/>
                <a:cs typeface="+mn-cs"/>
              </a:rPr>
              <a:t> click</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Duplicate</a:t>
            </a:r>
            <a:r>
              <a:rPr lang="en-US" sz="1200" kern="1200" dirty="0">
                <a:solidFill>
                  <a:schemeClr val="tx1"/>
                </a:solidFill>
                <a:latin typeface="+mn-lt"/>
                <a:ea typeface="+mn-ea"/>
                <a:cs typeface="+mn-cs"/>
              </a:rPr>
              <a:t>.</a:t>
            </a:r>
          </a:p>
          <a:p>
            <a:pPr marL="228600" lvl="0" indent="-228600">
              <a:buFont typeface="+mj-lt"/>
              <a:buAutoNum type="arabicPeriod"/>
            </a:pPr>
            <a:r>
              <a:rPr lang="en-US" sz="1200" kern="1200" dirty="0">
                <a:solidFill>
                  <a:schemeClr val="tx1"/>
                </a:solidFill>
                <a:latin typeface="+mn-lt"/>
                <a:ea typeface="+mn-ea"/>
                <a:cs typeface="+mn-cs"/>
              </a:rPr>
              <a:t>With the duplicate group still selected, on the </a:t>
            </a:r>
            <a:r>
              <a:rPr lang="en-US" sz="1200" b="1" kern="1200" dirty="0">
                <a:solidFill>
                  <a:schemeClr val="tx1"/>
                </a:solidFill>
                <a:latin typeface="+mn-lt"/>
                <a:ea typeface="+mn-ea"/>
                <a:cs typeface="+mn-cs"/>
              </a:rPr>
              <a:t>Home</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Drawing</a:t>
            </a:r>
            <a:r>
              <a:rPr lang="en-US" sz="1200" kern="1200" dirty="0">
                <a:solidFill>
                  <a:schemeClr val="tx1"/>
                </a:solidFill>
                <a:latin typeface="+mn-lt"/>
                <a:ea typeface="+mn-ea"/>
                <a:cs typeface="+mn-cs"/>
              </a:rPr>
              <a:t> group, click </a:t>
            </a:r>
            <a:r>
              <a:rPr lang="en-US" sz="1200" b="1" kern="1200" dirty="0">
                <a:solidFill>
                  <a:schemeClr val="tx1"/>
                </a:solidFill>
                <a:latin typeface="+mn-lt"/>
                <a:ea typeface="+mn-ea"/>
                <a:cs typeface="+mn-cs"/>
              </a:rPr>
              <a:t>Arrange</a:t>
            </a:r>
            <a:r>
              <a:rPr lang="en-US" sz="1200" kern="1200" dirty="0">
                <a:solidFill>
                  <a:schemeClr val="tx1"/>
                </a:solidFill>
                <a:latin typeface="+mn-lt"/>
                <a:ea typeface="+mn-ea"/>
                <a:cs typeface="+mn-cs"/>
              </a:rPr>
              <a:t>, point to </a:t>
            </a:r>
            <a:r>
              <a:rPr lang="en-US" sz="1200" b="1" kern="1200" dirty="0">
                <a:solidFill>
                  <a:schemeClr val="tx1"/>
                </a:solidFill>
                <a:latin typeface="+mn-lt"/>
                <a:ea typeface="+mn-ea"/>
                <a:cs typeface="+mn-cs"/>
              </a:rPr>
              <a:t>Rotate</a:t>
            </a:r>
            <a:r>
              <a:rPr lang="en-US" sz="1200" b="0" kern="1200" dirty="0">
                <a:solidFill>
                  <a:schemeClr val="tx1"/>
                </a:solidFill>
                <a:latin typeface="+mn-lt"/>
                <a:ea typeface="+mn-ea"/>
                <a:cs typeface="+mn-cs"/>
              </a:rPr>
              <a:t>,</a:t>
            </a:r>
            <a:r>
              <a:rPr lang="en-US" sz="1200" kern="1200" dirty="0">
                <a:solidFill>
                  <a:schemeClr val="tx1"/>
                </a:solidFill>
                <a:latin typeface="+mn-lt"/>
                <a:ea typeface="+mn-ea"/>
                <a:cs typeface="+mn-cs"/>
              </a:rPr>
              <a:t> and then click </a:t>
            </a:r>
            <a:r>
              <a:rPr lang="en-US" sz="1200" b="1" kern="1200" dirty="0">
                <a:solidFill>
                  <a:schemeClr val="tx1"/>
                </a:solidFill>
                <a:latin typeface="+mn-lt"/>
                <a:ea typeface="+mn-ea"/>
                <a:cs typeface="+mn-cs"/>
              </a:rPr>
              <a:t>More Rotation Options</a:t>
            </a:r>
            <a:r>
              <a:rPr lang="en-US" sz="1200" kern="1200" dirty="0">
                <a:solidFill>
                  <a:schemeClr val="tx1"/>
                </a:solidFill>
                <a:latin typeface="+mn-lt"/>
                <a:ea typeface="+mn-ea"/>
                <a:cs typeface="+mn-cs"/>
              </a:rPr>
              <a:t>. In the </a:t>
            </a:r>
            <a:r>
              <a:rPr lang="en-US" sz="1200" b="1" kern="1200" dirty="0">
                <a:solidFill>
                  <a:schemeClr val="tx1"/>
                </a:solidFill>
                <a:latin typeface="+mn-lt"/>
                <a:ea typeface="+mn-ea"/>
                <a:cs typeface="+mn-cs"/>
              </a:rPr>
              <a:t>Size and Position</a:t>
            </a:r>
            <a:r>
              <a:rPr lang="en-US" sz="1200" kern="1200" dirty="0">
                <a:solidFill>
                  <a:schemeClr val="tx1"/>
                </a:solidFill>
                <a:latin typeface="+mn-lt"/>
                <a:ea typeface="+mn-ea"/>
                <a:cs typeface="+mn-cs"/>
              </a:rPr>
              <a:t> dialog box, on the </a:t>
            </a:r>
            <a:r>
              <a:rPr lang="en-US" sz="1200" b="1" kern="1200" dirty="0">
                <a:solidFill>
                  <a:schemeClr val="tx1"/>
                </a:solidFill>
                <a:latin typeface="+mn-lt"/>
                <a:ea typeface="+mn-ea"/>
                <a:cs typeface="+mn-cs"/>
              </a:rPr>
              <a:t>Size</a:t>
            </a:r>
            <a:r>
              <a:rPr lang="en-US" sz="1200" kern="1200" dirty="0">
                <a:solidFill>
                  <a:schemeClr val="tx1"/>
                </a:solidFill>
                <a:latin typeface="+mn-lt"/>
                <a:ea typeface="+mn-ea"/>
                <a:cs typeface="+mn-cs"/>
              </a:rPr>
              <a:t> tab, under </a:t>
            </a:r>
            <a:r>
              <a:rPr lang="en-US" sz="1200" b="1" kern="1200" dirty="0">
                <a:solidFill>
                  <a:schemeClr val="tx1"/>
                </a:solidFill>
                <a:latin typeface="+mn-lt"/>
                <a:ea typeface="+mn-ea"/>
                <a:cs typeface="+mn-cs"/>
              </a:rPr>
              <a:t>Size and rotation</a:t>
            </a:r>
            <a:r>
              <a:rPr lang="en-US" sz="1200" kern="1200" dirty="0">
                <a:solidFill>
                  <a:schemeClr val="tx1"/>
                </a:solidFill>
                <a:latin typeface="+mn-lt"/>
                <a:ea typeface="+mn-ea"/>
                <a:cs typeface="+mn-cs"/>
              </a:rPr>
              <a:t>, in the </a:t>
            </a:r>
            <a:r>
              <a:rPr lang="en-US" sz="1200" b="1" kern="1200" dirty="0">
                <a:solidFill>
                  <a:schemeClr val="tx1"/>
                </a:solidFill>
                <a:latin typeface="+mn-lt"/>
                <a:ea typeface="+mn-ea"/>
                <a:cs typeface="+mn-cs"/>
              </a:rPr>
              <a:t>Rotation</a:t>
            </a:r>
            <a:r>
              <a:rPr lang="en-US" sz="120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180°</a:t>
            </a:r>
            <a:r>
              <a:rPr lang="en-US" sz="1200" kern="1200" dirty="0">
                <a:solidFill>
                  <a:schemeClr val="tx1"/>
                </a:solidFill>
                <a:latin typeface="+mn-lt"/>
                <a:ea typeface="+mn-ea"/>
                <a:cs typeface="+mn-cs"/>
              </a:rPr>
              <a:t>.</a:t>
            </a:r>
          </a:p>
          <a:p>
            <a:pPr marL="228600" lvl="0" indent="-228600">
              <a:buFont typeface="+mj-lt"/>
              <a:buAutoNum type="arabicPeriod"/>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Selection and Visibility</a:t>
            </a:r>
            <a:r>
              <a:rPr lang="en-US" sz="1200" kern="1200" dirty="0">
                <a:solidFill>
                  <a:schemeClr val="tx1"/>
                </a:solidFill>
                <a:latin typeface="+mn-lt"/>
                <a:ea typeface="+mn-ea"/>
                <a:cs typeface="+mn-cs"/>
              </a:rPr>
              <a:t> pane, double-click the duplicate group to edit the name, and then enter </a:t>
            </a:r>
            <a:r>
              <a:rPr lang="en-US" sz="1200" b="1" kern="1200" dirty="0">
                <a:solidFill>
                  <a:schemeClr val="tx1"/>
                </a:solidFill>
                <a:latin typeface="+mn-lt"/>
                <a:ea typeface="+mn-ea"/>
                <a:cs typeface="+mn-cs"/>
              </a:rPr>
              <a:t>Inside-right</a:t>
            </a:r>
            <a:r>
              <a:rPr lang="en-US" sz="1200" kern="1200" dirty="0">
                <a:solidFill>
                  <a:schemeClr val="tx1"/>
                </a:solidFill>
                <a:latin typeface="+mn-lt"/>
                <a:ea typeface="+mn-ea"/>
                <a:cs typeface="+mn-cs"/>
              </a:rPr>
              <a:t>.</a:t>
            </a:r>
          </a:p>
          <a:p>
            <a:pPr marL="228600" lvl="0" indent="-228600">
              <a:buFont typeface="+mj-lt"/>
              <a:buAutoNum type="arabicPeriod"/>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Selection and Visibility</a:t>
            </a:r>
            <a:r>
              <a:rPr lang="en-US" sz="1200" kern="1200" dirty="0">
                <a:solidFill>
                  <a:schemeClr val="tx1"/>
                </a:solidFill>
                <a:latin typeface="+mn-lt"/>
                <a:ea typeface="+mn-ea"/>
                <a:cs typeface="+mn-cs"/>
              </a:rPr>
              <a:t> pane, select the new </a:t>
            </a:r>
            <a:r>
              <a:rPr lang="en-US" sz="1200" b="1" kern="1200" dirty="0">
                <a:solidFill>
                  <a:schemeClr val="tx1"/>
                </a:solidFill>
                <a:latin typeface="+mn-lt"/>
                <a:ea typeface="+mn-ea"/>
                <a:cs typeface="+mn-cs"/>
              </a:rPr>
              <a:t>Inside-right</a:t>
            </a:r>
            <a:r>
              <a:rPr lang="en-US" sz="1200" kern="1200" dirty="0">
                <a:solidFill>
                  <a:schemeClr val="tx1"/>
                </a:solidFill>
                <a:latin typeface="+mn-lt"/>
                <a:ea typeface="+mn-ea"/>
                <a:cs typeface="+mn-cs"/>
              </a:rPr>
              <a:t> group. On the slide, drag the selected group until the left edge is against the vertical drawing guide.</a:t>
            </a:r>
          </a:p>
          <a:p>
            <a:pPr marL="228600" lvl="0" indent="-228600">
              <a:buFont typeface="+mj-lt"/>
              <a:buAutoNum type="arabicPeriod"/>
            </a:pPr>
            <a:r>
              <a:rPr lang="en-US" sz="1200" kern="1200" dirty="0">
                <a:solidFill>
                  <a:schemeClr val="tx1"/>
                </a:solidFill>
                <a:latin typeface="+mn-lt"/>
                <a:ea typeface="+mn-ea"/>
                <a:cs typeface="+mn-cs"/>
              </a:rPr>
              <a:t>On the </a:t>
            </a:r>
            <a:r>
              <a:rPr lang="en-US" sz="1200" b="1" kern="1200" dirty="0">
                <a:solidFill>
                  <a:schemeClr val="tx1"/>
                </a:solidFill>
                <a:latin typeface="+mn-lt"/>
                <a:ea typeface="+mn-ea"/>
                <a:cs typeface="+mn-cs"/>
              </a:rPr>
              <a:t>Home</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Drawing</a:t>
            </a:r>
            <a:r>
              <a:rPr lang="en-US" sz="1200" kern="1200" dirty="0">
                <a:solidFill>
                  <a:schemeClr val="tx1"/>
                </a:solidFill>
                <a:latin typeface="+mn-lt"/>
                <a:ea typeface="+mn-ea"/>
                <a:cs typeface="+mn-cs"/>
              </a:rPr>
              <a:t> group, click </a:t>
            </a:r>
            <a:r>
              <a:rPr lang="en-US" sz="1200" b="1" kern="1200" dirty="0">
                <a:solidFill>
                  <a:schemeClr val="tx1"/>
                </a:solidFill>
                <a:latin typeface="+mn-lt"/>
                <a:ea typeface="+mn-ea"/>
                <a:cs typeface="+mn-cs"/>
              </a:rPr>
              <a:t>Arrange</a:t>
            </a:r>
            <a:r>
              <a:rPr lang="en-US" sz="1200" kern="1200" dirty="0">
                <a:solidFill>
                  <a:schemeClr val="tx1"/>
                </a:solidFill>
                <a:latin typeface="+mn-lt"/>
                <a:ea typeface="+mn-ea"/>
                <a:cs typeface="+mn-cs"/>
              </a:rPr>
              <a:t>, point to </a:t>
            </a:r>
            <a:r>
              <a:rPr lang="en-US" sz="1200" b="1" kern="1200" dirty="0">
                <a:solidFill>
                  <a:schemeClr val="tx1"/>
                </a:solidFill>
                <a:latin typeface="+mn-lt"/>
                <a:ea typeface="+mn-ea"/>
                <a:cs typeface="+mn-cs"/>
              </a:rPr>
              <a:t>Align</a:t>
            </a:r>
            <a:r>
              <a:rPr lang="en-US" sz="1200" kern="1200" dirty="0">
                <a:solidFill>
                  <a:schemeClr val="tx1"/>
                </a:solidFill>
                <a:latin typeface="+mn-lt"/>
                <a:ea typeface="+mn-ea"/>
                <a:cs typeface="+mn-cs"/>
              </a:rPr>
              <a:t>, and then do the following:</a:t>
            </a:r>
          </a:p>
          <a:p>
            <a:pPr marL="685800" lvl="1" indent="-228600">
              <a:buFont typeface="+mj-lt"/>
              <a:buAutoNum type="arabicPeriod"/>
            </a:pPr>
            <a:r>
              <a:rPr lang="en-US" sz="1200" kern="1200" dirty="0">
                <a:solidFill>
                  <a:schemeClr val="tx1"/>
                </a:solidFill>
                <a:latin typeface="+mn-lt"/>
                <a:ea typeface="+mn-ea"/>
                <a:cs typeface="+mn-cs"/>
              </a:rPr>
              <a:t>Click </a:t>
            </a:r>
            <a:r>
              <a:rPr lang="en-US" sz="1200" b="1" kern="1200" dirty="0">
                <a:solidFill>
                  <a:schemeClr val="tx1"/>
                </a:solidFill>
                <a:latin typeface="+mn-lt"/>
                <a:ea typeface="+mn-ea"/>
                <a:cs typeface="+mn-cs"/>
              </a:rPr>
              <a:t>Align to Slide</a:t>
            </a:r>
            <a:r>
              <a:rPr lang="en-US" sz="1200" kern="1200" dirty="0">
                <a:solidFill>
                  <a:schemeClr val="tx1"/>
                </a:solidFill>
                <a:latin typeface="+mn-lt"/>
                <a:ea typeface="+mn-ea"/>
                <a:cs typeface="+mn-cs"/>
              </a:rPr>
              <a:t>.</a:t>
            </a:r>
          </a:p>
          <a:p>
            <a:pPr marL="685800" lvl="1" indent="-228600">
              <a:buFont typeface="+mj-lt"/>
              <a:buAutoNum type="arabicPeriod"/>
            </a:pPr>
            <a:r>
              <a:rPr lang="en-US" sz="1200" kern="1200" dirty="0">
                <a:solidFill>
                  <a:schemeClr val="tx1"/>
                </a:solidFill>
                <a:latin typeface="+mn-lt"/>
                <a:ea typeface="+mn-ea"/>
                <a:cs typeface="+mn-cs"/>
              </a:rPr>
              <a:t>Click</a:t>
            </a:r>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Align Middle</a:t>
            </a:r>
            <a:r>
              <a:rPr lang="en-US" sz="1200" kern="1200" baseline="0" dirty="0">
                <a:solidFill>
                  <a:schemeClr val="tx1"/>
                </a:solidFill>
                <a:latin typeface="+mn-lt"/>
                <a:ea typeface="+mn-ea"/>
                <a:cs typeface="+mn-cs"/>
              </a:rPr>
              <a:t>. </a:t>
            </a:r>
            <a:endParaRPr lang="en-US" sz="1200" kern="1200" dirty="0">
              <a:solidFill>
                <a:schemeClr val="tx1"/>
              </a:solidFill>
              <a:latin typeface="+mn-lt"/>
              <a:ea typeface="+mn-ea"/>
              <a:cs typeface="+mn-cs"/>
            </a:endParaRPr>
          </a:p>
          <a:p>
            <a:pPr marL="228600" lvl="0" indent="-228600">
              <a:buFont typeface="+mj-lt"/>
              <a:buAutoNum type="arabicPeriod"/>
            </a:pPr>
            <a:r>
              <a:rPr lang="en-US" sz="1200" kern="1200" dirty="0">
                <a:solidFill>
                  <a:schemeClr val="tx1"/>
                </a:solidFill>
                <a:latin typeface="+mn-lt"/>
                <a:ea typeface="+mn-ea"/>
                <a:cs typeface="+mn-cs"/>
              </a:rPr>
              <a:t>On the </a:t>
            </a:r>
            <a:r>
              <a:rPr lang="en-US" sz="1200" b="1" kern="1200" dirty="0">
                <a:solidFill>
                  <a:schemeClr val="tx1"/>
                </a:solidFill>
                <a:latin typeface="+mn-lt"/>
                <a:ea typeface="+mn-ea"/>
                <a:cs typeface="+mn-cs"/>
              </a:rPr>
              <a:t>Insert</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Illustrations </a:t>
            </a:r>
            <a:r>
              <a:rPr lang="en-US" sz="1200" kern="1200" dirty="0">
                <a:solidFill>
                  <a:schemeClr val="tx1"/>
                </a:solidFill>
                <a:latin typeface="+mn-lt"/>
                <a:ea typeface="+mn-ea"/>
                <a:cs typeface="+mn-cs"/>
              </a:rPr>
              <a:t>group, click </a:t>
            </a:r>
            <a:r>
              <a:rPr lang="en-US" sz="1200" b="1" kern="1200" dirty="0">
                <a:solidFill>
                  <a:schemeClr val="tx1"/>
                </a:solidFill>
                <a:latin typeface="+mn-lt"/>
                <a:ea typeface="+mn-ea"/>
                <a:cs typeface="+mn-cs"/>
              </a:rPr>
              <a:t>Picture</a:t>
            </a:r>
            <a:r>
              <a:rPr lang="en-US" sz="1200" b="0" kern="1200" dirty="0">
                <a:solidFill>
                  <a:schemeClr val="tx1"/>
                </a:solidFill>
                <a:latin typeface="+mn-lt"/>
                <a:ea typeface="+mn-ea"/>
                <a:cs typeface="+mn-cs"/>
              </a:rPr>
              <a:t>.</a:t>
            </a:r>
            <a:r>
              <a:rPr lang="en-US" sz="1200" b="1" kern="1200" dirty="0">
                <a:solidFill>
                  <a:schemeClr val="tx1"/>
                </a:solidFill>
                <a:latin typeface="+mn-lt"/>
                <a:ea typeface="+mn-ea"/>
                <a:cs typeface="+mn-cs"/>
              </a:rPr>
              <a:t> </a:t>
            </a: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Insert</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Picture</a:t>
            </a:r>
            <a:r>
              <a:rPr lang="en-US" sz="1200" kern="1200" dirty="0">
                <a:solidFill>
                  <a:schemeClr val="tx1"/>
                </a:solidFill>
                <a:latin typeface="+mn-lt"/>
                <a:ea typeface="+mn-ea"/>
                <a:cs typeface="+mn-cs"/>
              </a:rPr>
              <a:t> dialog box, select a picture, and then click </a:t>
            </a:r>
            <a:r>
              <a:rPr lang="en-US" sz="1200" b="1" kern="1200" dirty="0">
                <a:solidFill>
                  <a:schemeClr val="tx1"/>
                </a:solidFill>
                <a:latin typeface="+mn-lt"/>
                <a:ea typeface="+mn-ea"/>
                <a:cs typeface="+mn-cs"/>
              </a:rPr>
              <a:t>Insert</a:t>
            </a:r>
            <a:r>
              <a:rPr lang="en-US" sz="1200" kern="1200" dirty="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a:solidFill>
                  <a:schemeClr val="tx1"/>
                </a:solidFill>
                <a:latin typeface="+mn-lt"/>
                <a:ea typeface="+mn-ea"/>
                <a:cs typeface="+mn-cs"/>
              </a:rPr>
              <a:t>On</a:t>
            </a:r>
            <a:r>
              <a:rPr lang="en-US" sz="1200" kern="1200" baseline="0" dirty="0">
                <a:solidFill>
                  <a:schemeClr val="tx1"/>
                </a:solidFill>
                <a:latin typeface="+mn-lt"/>
                <a:ea typeface="+mn-ea"/>
                <a:cs typeface="+mn-cs"/>
              </a:rPr>
              <a:t> the slide, s</a:t>
            </a:r>
            <a:r>
              <a:rPr lang="en-US" sz="1200" kern="1200" dirty="0">
                <a:solidFill>
                  <a:schemeClr val="tx1"/>
                </a:solidFill>
                <a:latin typeface="+mn-lt"/>
                <a:ea typeface="+mn-ea"/>
                <a:cs typeface="+mn-cs"/>
              </a:rPr>
              <a:t>elect the picture. Under </a:t>
            </a:r>
            <a:r>
              <a:rPr lang="en-US" sz="1200" b="1" kern="1200" dirty="0">
                <a:solidFill>
                  <a:schemeClr val="tx1"/>
                </a:solidFill>
                <a:latin typeface="+mn-lt"/>
                <a:ea typeface="+mn-ea"/>
                <a:cs typeface="+mn-cs"/>
              </a:rPr>
              <a:t>Picture Tools</a:t>
            </a:r>
            <a:r>
              <a:rPr lang="en-US" sz="1200" kern="1200" dirty="0">
                <a:solidFill>
                  <a:schemeClr val="tx1"/>
                </a:solidFill>
                <a:latin typeface="+mn-lt"/>
                <a:ea typeface="+mn-ea"/>
                <a:cs typeface="+mn-cs"/>
              </a:rPr>
              <a:t>, on the </a:t>
            </a:r>
            <a:r>
              <a:rPr lang="en-US" sz="1200" b="1" kern="1200" dirty="0">
                <a:solidFill>
                  <a:schemeClr val="tx1"/>
                </a:solidFill>
                <a:latin typeface="+mn-lt"/>
                <a:ea typeface="+mn-ea"/>
                <a:cs typeface="+mn-cs"/>
              </a:rPr>
              <a:t>Format</a:t>
            </a:r>
            <a:r>
              <a:rPr lang="en-US" sz="1200" kern="1200" dirty="0">
                <a:solidFill>
                  <a:schemeClr val="tx1"/>
                </a:solidFill>
                <a:latin typeface="+mn-lt"/>
                <a:ea typeface="+mn-ea"/>
                <a:cs typeface="+mn-cs"/>
              </a:rPr>
              <a:t> tab, in the bottom right corner of the </a:t>
            </a:r>
            <a:r>
              <a:rPr lang="en-US" sz="1200" b="1" kern="1200" dirty="0">
                <a:solidFill>
                  <a:schemeClr val="tx1"/>
                </a:solidFill>
                <a:latin typeface="+mn-lt"/>
                <a:ea typeface="+mn-ea"/>
                <a:cs typeface="+mn-cs"/>
              </a:rPr>
              <a:t>Size</a:t>
            </a:r>
            <a:r>
              <a:rPr lang="en-US" sz="1200" kern="1200" dirty="0">
                <a:solidFill>
                  <a:schemeClr val="tx1"/>
                </a:solidFill>
                <a:latin typeface="+mn-lt"/>
                <a:ea typeface="+mn-ea"/>
                <a:cs typeface="+mn-cs"/>
              </a:rPr>
              <a:t> group, click the </a:t>
            </a:r>
            <a:r>
              <a:rPr lang="en-US" sz="1200" b="1" kern="1200" dirty="0">
                <a:solidFill>
                  <a:schemeClr val="tx1"/>
                </a:solidFill>
                <a:latin typeface="+mn-lt"/>
                <a:ea typeface="+mn-ea"/>
                <a:cs typeface="+mn-cs"/>
              </a:rPr>
              <a:t>Size</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and Position</a:t>
            </a:r>
            <a:r>
              <a:rPr lang="en-US" sz="1200" kern="1200" dirty="0">
                <a:solidFill>
                  <a:schemeClr val="tx1"/>
                </a:solidFill>
                <a:latin typeface="+mn-lt"/>
                <a:ea typeface="+mn-ea"/>
                <a:cs typeface="+mn-cs"/>
              </a:rPr>
              <a:t> dialog box launcher. Select the picture. Under </a:t>
            </a:r>
            <a:r>
              <a:rPr lang="en-US" sz="1200" b="1" kern="1200" dirty="0">
                <a:solidFill>
                  <a:schemeClr val="tx1"/>
                </a:solidFill>
                <a:latin typeface="+mn-lt"/>
                <a:ea typeface="+mn-ea"/>
                <a:cs typeface="+mn-cs"/>
              </a:rPr>
              <a:t>Picture Tools</a:t>
            </a:r>
            <a:r>
              <a:rPr lang="en-US" sz="1200" kern="1200" dirty="0">
                <a:solidFill>
                  <a:schemeClr val="tx1"/>
                </a:solidFill>
                <a:latin typeface="+mn-lt"/>
                <a:ea typeface="+mn-ea"/>
                <a:cs typeface="+mn-cs"/>
              </a:rPr>
              <a:t>, on the </a:t>
            </a:r>
            <a:r>
              <a:rPr lang="en-US" sz="1200" b="1" kern="1200" dirty="0">
                <a:solidFill>
                  <a:schemeClr val="tx1"/>
                </a:solidFill>
                <a:latin typeface="+mn-lt"/>
                <a:ea typeface="+mn-ea"/>
                <a:cs typeface="+mn-cs"/>
              </a:rPr>
              <a:t>Format</a:t>
            </a:r>
            <a:r>
              <a:rPr lang="en-US" sz="1200" kern="1200" dirty="0">
                <a:solidFill>
                  <a:schemeClr val="tx1"/>
                </a:solidFill>
                <a:latin typeface="+mn-lt"/>
                <a:ea typeface="+mn-ea"/>
                <a:cs typeface="+mn-cs"/>
              </a:rPr>
              <a:t> tab, in the bottom right corner of the </a:t>
            </a:r>
            <a:r>
              <a:rPr lang="en-US" sz="1200" b="1" kern="1200" dirty="0">
                <a:solidFill>
                  <a:schemeClr val="tx1"/>
                </a:solidFill>
                <a:latin typeface="+mn-lt"/>
                <a:ea typeface="+mn-ea"/>
                <a:cs typeface="+mn-cs"/>
              </a:rPr>
              <a:t>Size</a:t>
            </a:r>
            <a:r>
              <a:rPr lang="en-US" sz="1200" kern="1200" dirty="0">
                <a:solidFill>
                  <a:schemeClr val="tx1"/>
                </a:solidFill>
                <a:latin typeface="+mn-lt"/>
                <a:ea typeface="+mn-ea"/>
                <a:cs typeface="+mn-cs"/>
              </a:rPr>
              <a:t> group, click the </a:t>
            </a:r>
            <a:r>
              <a:rPr lang="en-US" sz="1200" b="1" kern="1200" dirty="0">
                <a:solidFill>
                  <a:schemeClr val="tx1"/>
                </a:solidFill>
                <a:latin typeface="+mn-lt"/>
                <a:ea typeface="+mn-ea"/>
                <a:cs typeface="+mn-cs"/>
              </a:rPr>
              <a:t>Size and Position</a:t>
            </a:r>
            <a:r>
              <a:rPr lang="en-US" sz="1200" kern="1200" dirty="0">
                <a:solidFill>
                  <a:schemeClr val="tx1"/>
                </a:solidFill>
                <a:latin typeface="+mn-lt"/>
                <a:ea typeface="+mn-ea"/>
                <a:cs typeface="+mn-cs"/>
              </a:rPr>
              <a:t> dialog box launcher. In the </a:t>
            </a:r>
            <a:r>
              <a:rPr lang="en-US" sz="1200" b="1" kern="1200" dirty="0">
                <a:solidFill>
                  <a:schemeClr val="tx1"/>
                </a:solidFill>
                <a:latin typeface="+mn-lt"/>
                <a:ea typeface="+mn-ea"/>
                <a:cs typeface="+mn-cs"/>
              </a:rPr>
              <a:t>Size and Position </a:t>
            </a:r>
            <a:r>
              <a:rPr lang="en-US" sz="1200" kern="1200" dirty="0">
                <a:solidFill>
                  <a:schemeClr val="tx1"/>
                </a:solidFill>
                <a:latin typeface="+mn-lt"/>
                <a:ea typeface="+mn-ea"/>
                <a:cs typeface="+mn-cs"/>
              </a:rPr>
              <a:t> dialog box, on the </a:t>
            </a:r>
            <a:r>
              <a:rPr lang="en-US" sz="1200" b="1" kern="1200" dirty="0">
                <a:solidFill>
                  <a:schemeClr val="tx1"/>
                </a:solidFill>
                <a:latin typeface="+mn-lt"/>
                <a:ea typeface="+mn-ea"/>
                <a:cs typeface="+mn-cs"/>
              </a:rPr>
              <a:t>Size</a:t>
            </a:r>
            <a:r>
              <a:rPr lang="en-US" sz="1200" kern="1200" dirty="0">
                <a:solidFill>
                  <a:schemeClr val="tx1"/>
                </a:solidFill>
                <a:latin typeface="+mn-lt"/>
                <a:ea typeface="+mn-ea"/>
                <a:cs typeface="+mn-cs"/>
              </a:rPr>
              <a:t> tab, resize or crop the picture as needed so that under </a:t>
            </a:r>
            <a:r>
              <a:rPr lang="en-US" sz="1200" b="1" kern="1200" dirty="0">
                <a:solidFill>
                  <a:schemeClr val="tx1"/>
                </a:solidFill>
                <a:latin typeface="+mn-lt"/>
                <a:ea typeface="+mn-ea"/>
                <a:cs typeface="+mn-cs"/>
              </a:rPr>
              <a:t>Size and rotate</a:t>
            </a:r>
            <a:r>
              <a:rPr lang="en-US" sz="1200" kern="1200" dirty="0">
                <a:solidFill>
                  <a:schemeClr val="tx1"/>
                </a:solidFill>
                <a:latin typeface="+mn-lt"/>
                <a:ea typeface="+mn-ea"/>
                <a:cs typeface="+mn-cs"/>
              </a:rPr>
              <a:t>, the </a:t>
            </a:r>
            <a:r>
              <a:rPr lang="en-US" sz="1200" b="1" kern="1200" dirty="0">
                <a:solidFill>
                  <a:schemeClr val="tx1"/>
                </a:solidFill>
                <a:latin typeface="+mn-lt"/>
                <a:ea typeface="+mn-ea"/>
                <a:cs typeface="+mn-cs"/>
              </a:rPr>
              <a:t>Height</a:t>
            </a:r>
            <a:r>
              <a:rPr lang="en-US" sz="1200" kern="1200" dirty="0">
                <a:solidFill>
                  <a:schemeClr val="tx1"/>
                </a:solidFill>
                <a:latin typeface="+mn-lt"/>
                <a:ea typeface="+mn-ea"/>
                <a:cs typeface="+mn-cs"/>
              </a:rPr>
              <a:t> box is set to </a:t>
            </a:r>
            <a:r>
              <a:rPr lang="en-US" sz="1200" b="1" kern="1200" dirty="0">
                <a:solidFill>
                  <a:schemeClr val="tx1"/>
                </a:solidFill>
                <a:latin typeface="+mn-lt"/>
                <a:ea typeface="+mn-ea"/>
                <a:cs typeface="+mn-cs"/>
              </a:rPr>
              <a:t>1.4”</a:t>
            </a:r>
            <a:r>
              <a:rPr lang="en-US" sz="1200" kern="1200" dirty="0">
                <a:solidFill>
                  <a:schemeClr val="tx1"/>
                </a:solidFill>
                <a:latin typeface="+mn-lt"/>
                <a:ea typeface="+mn-ea"/>
                <a:cs typeface="+mn-cs"/>
              </a:rPr>
              <a:t>  and the </a:t>
            </a:r>
            <a:r>
              <a:rPr lang="en-US" sz="1200" b="1" kern="1200" dirty="0">
                <a:solidFill>
                  <a:schemeClr val="tx1"/>
                </a:solidFill>
                <a:latin typeface="+mn-lt"/>
                <a:ea typeface="+mn-ea"/>
                <a:cs typeface="+mn-cs"/>
              </a:rPr>
              <a:t>Width</a:t>
            </a:r>
            <a:r>
              <a:rPr lang="en-US" sz="1200" kern="1200" dirty="0">
                <a:solidFill>
                  <a:schemeClr val="tx1"/>
                </a:solidFill>
                <a:latin typeface="+mn-lt"/>
                <a:ea typeface="+mn-ea"/>
                <a:cs typeface="+mn-cs"/>
              </a:rPr>
              <a:t> box is set to </a:t>
            </a:r>
            <a:r>
              <a:rPr lang="en-US" sz="1200" b="1" kern="1200" dirty="0">
                <a:solidFill>
                  <a:schemeClr val="tx1"/>
                </a:solidFill>
                <a:latin typeface="+mn-lt"/>
                <a:ea typeface="+mn-ea"/>
                <a:cs typeface="+mn-cs"/>
              </a:rPr>
              <a:t>2.1”</a:t>
            </a:r>
            <a:r>
              <a:rPr lang="en-US" sz="1200" kern="1200" dirty="0">
                <a:solidFill>
                  <a:schemeClr val="tx1"/>
                </a:solidFill>
                <a:latin typeface="+mn-lt"/>
                <a:ea typeface="+mn-ea"/>
                <a:cs typeface="+mn-cs"/>
              </a:rPr>
              <a:t>. Resize the picture under </a:t>
            </a:r>
            <a:r>
              <a:rPr lang="en-US" sz="1200" b="1" kern="1200" dirty="0">
                <a:solidFill>
                  <a:schemeClr val="tx1"/>
                </a:solidFill>
                <a:latin typeface="+mn-lt"/>
                <a:ea typeface="+mn-ea"/>
                <a:cs typeface="+mn-cs"/>
              </a:rPr>
              <a:t>Size and rotate </a:t>
            </a:r>
            <a:r>
              <a:rPr lang="en-US" sz="1200" kern="1200" dirty="0">
                <a:solidFill>
                  <a:schemeClr val="tx1"/>
                </a:solidFill>
                <a:latin typeface="+mn-lt"/>
                <a:ea typeface="+mn-ea"/>
                <a:cs typeface="+mn-cs"/>
              </a:rPr>
              <a:t>by entering values into the </a:t>
            </a:r>
            <a:r>
              <a:rPr lang="en-US" sz="1200" b="1" kern="1200" dirty="0">
                <a:solidFill>
                  <a:schemeClr val="tx1"/>
                </a:solidFill>
                <a:latin typeface="+mn-lt"/>
                <a:ea typeface="+mn-ea"/>
                <a:cs typeface="+mn-cs"/>
              </a:rPr>
              <a:t>Height</a:t>
            </a:r>
            <a:r>
              <a:rPr lang="en-US" sz="1200" kern="1200" dirty="0">
                <a:solidFill>
                  <a:schemeClr val="tx1"/>
                </a:solidFill>
                <a:latin typeface="+mn-lt"/>
                <a:ea typeface="+mn-ea"/>
                <a:cs typeface="+mn-cs"/>
              </a:rPr>
              <a:t> and </a:t>
            </a:r>
            <a:r>
              <a:rPr lang="en-US" sz="1200" b="1" kern="1200" dirty="0">
                <a:solidFill>
                  <a:schemeClr val="tx1"/>
                </a:solidFill>
                <a:latin typeface="+mn-lt"/>
                <a:ea typeface="+mn-ea"/>
                <a:cs typeface="+mn-cs"/>
              </a:rPr>
              <a:t>Width</a:t>
            </a:r>
            <a:r>
              <a:rPr lang="en-US" sz="1200" kern="1200" dirty="0">
                <a:solidFill>
                  <a:schemeClr val="tx1"/>
                </a:solidFill>
                <a:latin typeface="+mn-lt"/>
                <a:ea typeface="+mn-ea"/>
                <a:cs typeface="+mn-cs"/>
              </a:rPr>
              <a:t> boxes. Crop the picture under </a:t>
            </a:r>
            <a:r>
              <a:rPr lang="en-US" sz="1200" b="1" kern="1200" dirty="0">
                <a:solidFill>
                  <a:schemeClr val="tx1"/>
                </a:solidFill>
                <a:latin typeface="+mn-lt"/>
                <a:ea typeface="+mn-ea"/>
                <a:cs typeface="+mn-cs"/>
              </a:rPr>
              <a:t>Crop from </a:t>
            </a:r>
            <a:r>
              <a:rPr lang="en-US" sz="1200" kern="1200" dirty="0">
                <a:solidFill>
                  <a:schemeClr val="tx1"/>
                </a:solidFill>
                <a:latin typeface="+mn-lt"/>
                <a:ea typeface="+mn-ea"/>
                <a:cs typeface="+mn-cs"/>
              </a:rPr>
              <a:t>by entering values into the </a:t>
            </a:r>
            <a:r>
              <a:rPr lang="en-US" sz="1200" b="1" kern="1200" dirty="0">
                <a:solidFill>
                  <a:schemeClr val="tx1"/>
                </a:solidFill>
                <a:latin typeface="+mn-lt"/>
                <a:ea typeface="+mn-ea"/>
                <a:cs typeface="+mn-cs"/>
              </a:rPr>
              <a:t>Left</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Right</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Top</a:t>
            </a:r>
            <a:r>
              <a:rPr lang="en-US" sz="1200" kern="1200" dirty="0">
                <a:solidFill>
                  <a:schemeClr val="tx1"/>
                </a:solidFill>
                <a:latin typeface="+mn-lt"/>
                <a:ea typeface="+mn-ea"/>
                <a:cs typeface="+mn-cs"/>
              </a:rPr>
              <a:t>, and </a:t>
            </a:r>
            <a:r>
              <a:rPr lang="en-US" sz="1200" b="1" kern="1200" dirty="0">
                <a:solidFill>
                  <a:schemeClr val="tx1"/>
                </a:solidFill>
                <a:latin typeface="+mn-lt"/>
                <a:ea typeface="+mn-ea"/>
                <a:cs typeface="+mn-cs"/>
              </a:rPr>
              <a:t>Bottom</a:t>
            </a:r>
            <a:r>
              <a:rPr lang="en-US" sz="1200" kern="1200" dirty="0">
                <a:solidFill>
                  <a:schemeClr val="tx1"/>
                </a:solidFill>
                <a:latin typeface="+mn-lt"/>
                <a:ea typeface="+mn-ea"/>
                <a:cs typeface="+mn-cs"/>
              </a:rPr>
              <a:t> boxes. </a:t>
            </a:r>
          </a:p>
          <a:p>
            <a:pPr marL="228600" lvl="0" indent="-228600">
              <a:buFont typeface="+mj-lt"/>
              <a:buAutoNum type="arabicPeriod"/>
            </a:pPr>
            <a:r>
              <a:rPr lang="en-US" sz="1200" kern="1200" dirty="0">
                <a:solidFill>
                  <a:schemeClr val="tx1"/>
                </a:solidFill>
                <a:latin typeface="+mn-lt"/>
                <a:ea typeface="+mn-ea"/>
                <a:cs typeface="+mn-cs"/>
              </a:rPr>
              <a:t>On</a:t>
            </a:r>
            <a:r>
              <a:rPr lang="en-US" sz="1200" kern="1200" baseline="0" dirty="0">
                <a:solidFill>
                  <a:schemeClr val="tx1"/>
                </a:solidFill>
                <a:latin typeface="+mn-lt"/>
                <a:ea typeface="+mn-ea"/>
                <a:cs typeface="+mn-cs"/>
              </a:rPr>
              <a:t> the slide, drag the picture until</a:t>
            </a:r>
            <a:r>
              <a:rPr lang="en-US" sz="1200" kern="1200" dirty="0">
                <a:solidFill>
                  <a:schemeClr val="tx1"/>
                </a:solidFill>
                <a:latin typeface="+mn-lt"/>
                <a:ea typeface="+mn-ea"/>
                <a:cs typeface="+mn-cs"/>
              </a:rPr>
              <a:t> the left edge is 0.5” to the right of the vertical drawing guide and the bottom edge is 0.5” above the horizontal drawing guide.</a:t>
            </a:r>
          </a:p>
          <a:p>
            <a:pPr marL="228600" indent="-228600">
              <a:buFont typeface="+mj-lt"/>
              <a:buAutoNum type="arabicPeriod"/>
            </a:pPr>
            <a:endParaRPr lang="en-US" sz="1200" kern="1200" dirty="0">
              <a:solidFill>
                <a:schemeClr val="tx1"/>
              </a:solidFill>
              <a:latin typeface="+mn-lt"/>
              <a:ea typeface="+mn-ea"/>
              <a:cs typeface="+mn-cs"/>
            </a:endParaRPr>
          </a:p>
          <a:p>
            <a:pPr marL="228600" indent="-228600">
              <a:buFont typeface="+mj-lt"/>
              <a:buAutoNum type="arabicPeriod"/>
            </a:pPr>
            <a:endParaRPr lang="en-US" sz="1200" kern="1200" dirty="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a:solidFill>
                  <a:schemeClr val="tx1"/>
                </a:solidFill>
                <a:latin typeface="+mn-lt"/>
                <a:ea typeface="+mn-ea"/>
                <a:cs typeface="+mn-cs"/>
              </a:rPr>
              <a:t>To reproduce the text box</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Inside-right page 2</a:t>
            </a:r>
            <a:r>
              <a:rPr lang="en-US" sz="1200" b="1" kern="1200" baseline="0" dirty="0">
                <a:solidFill>
                  <a:schemeClr val="tx1"/>
                </a:solidFill>
                <a:latin typeface="+mn-lt"/>
                <a:ea typeface="+mn-ea"/>
                <a:cs typeface="+mn-cs"/>
              </a:rPr>
              <a:t> </a:t>
            </a:r>
            <a:r>
              <a:rPr lang="en-US" sz="1200" kern="1200" baseline="0" dirty="0">
                <a:solidFill>
                  <a:schemeClr val="tx1"/>
                </a:solidFill>
                <a:latin typeface="+mn-lt"/>
                <a:ea typeface="+mn-ea"/>
                <a:cs typeface="+mn-cs"/>
              </a:rPr>
              <a:t>group on this slide</a:t>
            </a:r>
            <a:r>
              <a:rPr lang="en-US" sz="1200" kern="1200" dirty="0">
                <a:solidFill>
                  <a:schemeClr val="tx1"/>
                </a:solidFill>
                <a:latin typeface="+mn-lt"/>
                <a:ea typeface="+mn-ea"/>
                <a:cs typeface="+mn-cs"/>
              </a:rPr>
              <a:t>, do the following: </a:t>
            </a:r>
          </a:p>
          <a:p>
            <a:pPr marL="228600" lvl="0" indent="-228600">
              <a:buFont typeface="+mj-lt"/>
              <a:buAutoNum type="arabicPeriod"/>
            </a:pPr>
            <a:r>
              <a:rPr lang="en-US" sz="1200" kern="1200" dirty="0">
                <a:solidFill>
                  <a:schemeClr val="tx1"/>
                </a:solidFill>
                <a:latin typeface="+mn-lt"/>
                <a:ea typeface="+mn-ea"/>
                <a:cs typeface="+mn-cs"/>
              </a:rPr>
              <a:t>On the </a:t>
            </a:r>
            <a:r>
              <a:rPr lang="en-US" sz="1200" b="1" kern="1200" dirty="0">
                <a:solidFill>
                  <a:schemeClr val="tx1"/>
                </a:solidFill>
                <a:latin typeface="+mn-lt"/>
                <a:ea typeface="+mn-ea"/>
                <a:cs typeface="+mn-cs"/>
              </a:rPr>
              <a:t>Insert</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Text</a:t>
            </a:r>
            <a:r>
              <a:rPr lang="en-US" sz="1200" kern="1200" dirty="0">
                <a:solidFill>
                  <a:schemeClr val="tx1"/>
                </a:solidFill>
                <a:latin typeface="+mn-lt"/>
                <a:ea typeface="+mn-ea"/>
                <a:cs typeface="+mn-cs"/>
              </a:rPr>
              <a:t> group, click </a:t>
            </a:r>
            <a:r>
              <a:rPr lang="en-US" sz="1200" b="1" kern="1200" dirty="0">
                <a:solidFill>
                  <a:schemeClr val="tx1"/>
                </a:solidFill>
                <a:latin typeface="+mn-lt"/>
                <a:ea typeface="+mn-ea"/>
                <a:cs typeface="+mn-cs"/>
              </a:rPr>
              <a:t>Text Box</a:t>
            </a:r>
            <a:r>
              <a:rPr lang="en-US" sz="1200" b="0" kern="1200" dirty="0">
                <a:solidFill>
                  <a:schemeClr val="tx1"/>
                </a:solidFill>
                <a:latin typeface="+mn-lt"/>
                <a:ea typeface="+mn-ea"/>
                <a:cs typeface="+mn-cs"/>
              </a:rPr>
              <a:t>.</a:t>
            </a:r>
            <a:r>
              <a:rPr lang="en-US" sz="1200" kern="1200" dirty="0">
                <a:solidFill>
                  <a:schemeClr val="tx1"/>
                </a:solidFill>
                <a:latin typeface="+mn-lt"/>
                <a:ea typeface="+mn-ea"/>
                <a:cs typeface="+mn-cs"/>
              </a:rPr>
              <a:t> On the slide, drag to draw the text box. </a:t>
            </a:r>
          </a:p>
          <a:p>
            <a:pPr marL="228600" lvl="0" indent="-228600">
              <a:buFont typeface="+mj-lt"/>
              <a:buAutoNum type="arabicPeriod"/>
            </a:pPr>
            <a:r>
              <a:rPr lang="en-US" sz="1200" kern="1200" dirty="0">
                <a:solidFill>
                  <a:schemeClr val="tx1"/>
                </a:solidFill>
                <a:latin typeface="+mn-lt"/>
                <a:ea typeface="+mn-ea"/>
                <a:cs typeface="+mn-cs"/>
              </a:rPr>
              <a:t>Enter text in the text box, and then select the text. On the </a:t>
            </a:r>
            <a:r>
              <a:rPr lang="en-US" sz="1200" b="1" kern="1200" dirty="0">
                <a:solidFill>
                  <a:schemeClr val="tx1"/>
                </a:solidFill>
                <a:latin typeface="+mn-lt"/>
                <a:ea typeface="+mn-ea"/>
                <a:cs typeface="+mn-cs"/>
              </a:rPr>
              <a:t>Home</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Font</a:t>
            </a:r>
            <a:r>
              <a:rPr lang="en-US" sz="1200" kern="1200" dirty="0">
                <a:solidFill>
                  <a:schemeClr val="tx1"/>
                </a:solidFill>
                <a:latin typeface="+mn-lt"/>
                <a:ea typeface="+mn-ea"/>
                <a:cs typeface="+mn-cs"/>
              </a:rPr>
              <a:t> group, do the following:</a:t>
            </a: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Font</a:t>
            </a:r>
            <a:r>
              <a:rPr lang="en-US" sz="1200" kern="1200" dirty="0">
                <a:solidFill>
                  <a:schemeClr val="tx1"/>
                </a:solidFill>
                <a:latin typeface="+mn-lt"/>
                <a:ea typeface="+mn-ea"/>
                <a:cs typeface="+mn-cs"/>
              </a:rPr>
              <a:t> list, select </a:t>
            </a:r>
            <a:r>
              <a:rPr lang="en-US" sz="1200" b="1" kern="1200" dirty="0" err="1">
                <a:solidFill>
                  <a:schemeClr val="tx1"/>
                </a:solidFill>
                <a:latin typeface="+mn-lt"/>
                <a:ea typeface="+mn-ea"/>
                <a:cs typeface="+mn-cs"/>
              </a:rPr>
              <a:t>Bodoni</a:t>
            </a:r>
            <a:r>
              <a:rPr lang="en-US" sz="1200" b="1" kern="1200" dirty="0">
                <a:solidFill>
                  <a:schemeClr val="tx1"/>
                </a:solidFill>
                <a:latin typeface="+mn-lt"/>
                <a:ea typeface="+mn-ea"/>
                <a:cs typeface="+mn-cs"/>
              </a:rPr>
              <a:t> MT Condensed</a:t>
            </a:r>
            <a:r>
              <a:rPr lang="en-US" sz="1200" b="0" kern="1200" dirty="0">
                <a:solidFill>
                  <a:schemeClr val="tx1"/>
                </a:solidFill>
                <a:latin typeface="+mn-lt"/>
                <a:ea typeface="+mn-ea"/>
                <a:cs typeface="+mn-cs"/>
              </a:rPr>
              <a:t>.</a:t>
            </a:r>
            <a:endParaRPr lang="en-US" sz="1200" kern="1200" dirty="0">
              <a:solidFill>
                <a:schemeClr val="tx1"/>
              </a:solidFill>
              <a:latin typeface="+mn-lt"/>
              <a:ea typeface="+mn-ea"/>
              <a:cs typeface="+mn-cs"/>
            </a:endParaRP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Font Size </a:t>
            </a:r>
            <a:r>
              <a:rPr lang="en-US" sz="1200" kern="1200" dirty="0">
                <a:solidFill>
                  <a:schemeClr val="tx1"/>
                </a:solidFill>
                <a:latin typeface="+mn-lt"/>
                <a:ea typeface="+mn-ea"/>
                <a:cs typeface="+mn-cs"/>
              </a:rPr>
              <a:t>list, select </a:t>
            </a:r>
            <a:r>
              <a:rPr lang="en-US" sz="1200" b="1" kern="1200" dirty="0">
                <a:solidFill>
                  <a:schemeClr val="tx1"/>
                </a:solidFill>
                <a:latin typeface="+mn-lt"/>
                <a:ea typeface="+mn-ea"/>
                <a:cs typeface="+mn-cs"/>
              </a:rPr>
              <a:t>16</a:t>
            </a:r>
            <a:r>
              <a:rPr lang="en-US" sz="1200" kern="1200" dirty="0">
                <a:solidFill>
                  <a:schemeClr val="tx1"/>
                </a:solidFill>
                <a:latin typeface="+mn-lt"/>
                <a:ea typeface="+mn-ea"/>
                <a:cs typeface="+mn-cs"/>
              </a:rPr>
              <a:t>.</a:t>
            </a:r>
          </a:p>
          <a:p>
            <a:pPr marL="228600" lvl="0" indent="-228600">
              <a:buFont typeface="+mj-lt"/>
              <a:buAutoNum type="arabicPeriod"/>
            </a:pPr>
            <a:r>
              <a:rPr lang="en-US" sz="1200" kern="1200" dirty="0">
                <a:solidFill>
                  <a:schemeClr val="tx1"/>
                </a:solidFill>
                <a:latin typeface="+mn-lt"/>
                <a:ea typeface="+mn-ea"/>
                <a:cs typeface="+mn-cs"/>
              </a:rPr>
              <a:t>On the slide, drag the text box until</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the left edge </a:t>
            </a:r>
            <a:r>
              <a:rPr lang="en-US" sz="1200" i="0" kern="1200" dirty="0">
                <a:solidFill>
                  <a:schemeClr val="tx1"/>
                </a:solidFill>
                <a:latin typeface="+mn-lt"/>
                <a:ea typeface="+mn-ea"/>
                <a:cs typeface="+mn-cs"/>
              </a:rPr>
              <a:t>of the text</a:t>
            </a:r>
            <a:r>
              <a:rPr lang="en-US" sz="1200" i="0" kern="1200" baseline="0" dirty="0">
                <a:solidFill>
                  <a:schemeClr val="tx1"/>
                </a:solidFill>
                <a:latin typeface="+mn-lt"/>
                <a:ea typeface="+mn-ea"/>
                <a:cs typeface="+mn-cs"/>
              </a:rPr>
              <a:t> </a:t>
            </a:r>
            <a:r>
              <a:rPr lang="en-US" sz="1200" kern="1200" dirty="0">
                <a:solidFill>
                  <a:schemeClr val="tx1"/>
                </a:solidFill>
                <a:latin typeface="+mn-lt"/>
                <a:ea typeface="+mn-ea"/>
                <a:cs typeface="+mn-cs"/>
              </a:rPr>
              <a:t>is 0.5” to the right of the vertical drawing guide and the top edge of the text is against the horizontal drawing guide.</a:t>
            </a:r>
          </a:p>
          <a:p>
            <a:pPr marL="228600" lvl="0" indent="-228600">
              <a:buFont typeface="+mj-lt"/>
              <a:buAutoNum type="arabicPeriod"/>
            </a:pPr>
            <a:r>
              <a:rPr lang="en-US" sz="1200" i="0" kern="1200" dirty="0">
                <a:solidFill>
                  <a:schemeClr val="tx1"/>
                </a:solidFill>
                <a:latin typeface="+mn-lt"/>
                <a:ea typeface="+mn-ea"/>
                <a:cs typeface="+mn-cs"/>
              </a:rPr>
              <a:t>If the text is too wide for the page, drag the adjustment handles on the</a:t>
            </a:r>
            <a:r>
              <a:rPr lang="en-US" sz="1200" i="0" kern="1200" baseline="0" dirty="0">
                <a:solidFill>
                  <a:schemeClr val="tx1"/>
                </a:solidFill>
                <a:latin typeface="+mn-lt"/>
                <a:ea typeface="+mn-ea"/>
                <a:cs typeface="+mn-cs"/>
              </a:rPr>
              <a:t> text box to adjust the width</a:t>
            </a:r>
            <a:r>
              <a:rPr lang="en-US" sz="1200" i="0" kern="1200" dirty="0">
                <a:solidFill>
                  <a:schemeClr val="tx1"/>
                </a:solidFill>
                <a:latin typeface="+mn-lt"/>
                <a:ea typeface="+mn-ea"/>
                <a:cs typeface="+mn-cs"/>
              </a:rPr>
              <a:t>,</a:t>
            </a:r>
            <a:r>
              <a:rPr lang="en-US" sz="1200" i="0" kern="1200" baseline="0" dirty="0">
                <a:solidFill>
                  <a:schemeClr val="tx1"/>
                </a:solidFill>
                <a:latin typeface="+mn-lt"/>
                <a:ea typeface="+mn-ea"/>
                <a:cs typeface="+mn-cs"/>
              </a:rPr>
              <a:t> and then repeat the previous step to reposition. </a:t>
            </a:r>
            <a:endParaRPr lang="en-US" sz="1200" i="0" kern="1200" dirty="0">
              <a:solidFill>
                <a:schemeClr val="tx1"/>
              </a:solidFill>
              <a:latin typeface="+mn-lt"/>
              <a:ea typeface="+mn-ea"/>
              <a:cs typeface="+mn-cs"/>
            </a:endParaRPr>
          </a:p>
          <a:p>
            <a:pPr marL="228600" lvl="0" indent="-228600">
              <a:buFont typeface="+mj-lt"/>
              <a:buAutoNum type="arabicPeriod"/>
            </a:pPr>
            <a:endParaRPr lang="en-US" sz="1200" kern="1200" dirty="0">
              <a:solidFill>
                <a:schemeClr val="tx1"/>
              </a:solidFill>
              <a:latin typeface="+mn-lt"/>
              <a:ea typeface="+mn-ea"/>
              <a:cs typeface="+mn-cs"/>
            </a:endParaRPr>
          </a:p>
          <a:p>
            <a:pPr marL="228600" lvl="0" indent="-228600">
              <a:buFont typeface="+mj-lt"/>
              <a:buAutoNum type="arabicPeriod"/>
            </a:pPr>
            <a:endParaRPr lang="en-US" sz="1200" kern="1200" dirty="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a:solidFill>
                  <a:schemeClr val="tx1"/>
                </a:solidFill>
                <a:latin typeface="+mn-lt"/>
                <a:ea typeface="+mn-ea"/>
                <a:cs typeface="+mn-cs"/>
              </a:rPr>
              <a:t>To reproduce the page edges</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Inside-right page 2</a:t>
            </a:r>
            <a:r>
              <a:rPr lang="en-US" sz="1200" b="1" kern="1200" baseline="0" dirty="0">
                <a:solidFill>
                  <a:schemeClr val="tx1"/>
                </a:solidFill>
                <a:latin typeface="+mn-lt"/>
                <a:ea typeface="+mn-ea"/>
                <a:cs typeface="+mn-cs"/>
              </a:rPr>
              <a:t> </a:t>
            </a:r>
            <a:r>
              <a:rPr lang="en-US" sz="1200" kern="1200" baseline="0" dirty="0">
                <a:solidFill>
                  <a:schemeClr val="tx1"/>
                </a:solidFill>
                <a:latin typeface="+mn-lt"/>
                <a:ea typeface="+mn-ea"/>
                <a:cs typeface="+mn-cs"/>
              </a:rPr>
              <a:t>group on this slide</a:t>
            </a:r>
            <a:r>
              <a:rPr lang="en-US" sz="1200" kern="1200" dirty="0">
                <a:solidFill>
                  <a:schemeClr val="tx1"/>
                </a:solidFill>
                <a:latin typeface="+mn-lt"/>
                <a:ea typeface="+mn-ea"/>
                <a:cs typeface="+mn-cs"/>
              </a:rPr>
              <a:t>, do the following: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Selection and Visibility </a:t>
            </a:r>
            <a:r>
              <a:rPr lang="en-US" sz="1200" kern="1200" dirty="0">
                <a:solidFill>
                  <a:schemeClr val="tx1"/>
                </a:solidFill>
                <a:latin typeface="+mn-lt"/>
                <a:ea typeface="+mn-ea"/>
                <a:cs typeface="+mn-cs"/>
              </a:rPr>
              <a:t>pane, select the </a:t>
            </a:r>
            <a:r>
              <a:rPr lang="en-US" sz="1200" b="1" kern="1200" dirty="0">
                <a:solidFill>
                  <a:schemeClr val="tx1"/>
                </a:solidFill>
                <a:latin typeface="+mn-lt"/>
                <a:ea typeface="+mn-ea"/>
                <a:cs typeface="+mn-cs"/>
              </a:rPr>
              <a:t>Inside-right</a:t>
            </a:r>
            <a:r>
              <a:rPr lang="en-US" sz="1200" kern="1200" dirty="0">
                <a:solidFill>
                  <a:schemeClr val="tx1"/>
                </a:solidFill>
                <a:latin typeface="+mn-lt"/>
                <a:ea typeface="+mn-ea"/>
                <a:cs typeface="+mn-cs"/>
              </a:rPr>
              <a:t> group you just created.</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On the </a:t>
            </a:r>
            <a:r>
              <a:rPr lang="en-US" sz="1200" b="1" kern="1200" dirty="0">
                <a:solidFill>
                  <a:schemeClr val="tx1"/>
                </a:solidFill>
                <a:latin typeface="+mn-lt"/>
                <a:ea typeface="+mn-ea"/>
                <a:cs typeface="+mn-cs"/>
              </a:rPr>
              <a:t>Home</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Drawing</a:t>
            </a:r>
            <a:r>
              <a:rPr lang="en-US" sz="1200" kern="1200" dirty="0">
                <a:solidFill>
                  <a:schemeClr val="tx1"/>
                </a:solidFill>
                <a:latin typeface="+mn-lt"/>
                <a:ea typeface="+mn-ea"/>
                <a:cs typeface="+mn-cs"/>
              </a:rPr>
              <a:t> group, click </a:t>
            </a:r>
            <a:r>
              <a:rPr lang="en-US" sz="1200" b="1" kern="1200" dirty="0">
                <a:solidFill>
                  <a:schemeClr val="tx1"/>
                </a:solidFill>
                <a:latin typeface="+mn-lt"/>
                <a:ea typeface="+mn-ea"/>
                <a:cs typeface="+mn-cs"/>
              </a:rPr>
              <a:t>Arrange</a:t>
            </a:r>
            <a:r>
              <a:rPr lang="en-US" sz="1200" kern="1200" dirty="0">
                <a:solidFill>
                  <a:schemeClr val="tx1"/>
                </a:solidFill>
                <a:latin typeface="+mn-lt"/>
                <a:ea typeface="+mn-ea"/>
                <a:cs typeface="+mn-cs"/>
              </a:rPr>
              <a:t>, and then click </a:t>
            </a:r>
            <a:r>
              <a:rPr lang="en-US" sz="1200" b="1" kern="1200" dirty="0">
                <a:solidFill>
                  <a:schemeClr val="tx1"/>
                </a:solidFill>
                <a:latin typeface="+mn-lt"/>
                <a:ea typeface="+mn-ea"/>
                <a:cs typeface="+mn-cs"/>
              </a:rPr>
              <a:t>Ungroup</a:t>
            </a:r>
            <a:r>
              <a:rPr lang="en-US" sz="1200" b="0" kern="1200" dirty="0">
                <a:solidFill>
                  <a:schemeClr val="tx1"/>
                </a:solidFill>
                <a:latin typeface="+mn-lt"/>
                <a:ea typeface="+mn-ea"/>
                <a:cs typeface="+mn-cs"/>
              </a:rPr>
              <a:t>.</a:t>
            </a:r>
          </a:p>
          <a:p>
            <a:pPr marL="228600" lvl="0" indent="-228600">
              <a:buFont typeface="+mj-lt"/>
              <a:buAutoNum type="arabicPeriod"/>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Selection and Visibility </a:t>
            </a:r>
            <a:r>
              <a:rPr lang="en-US" sz="1200" kern="1200" dirty="0">
                <a:solidFill>
                  <a:schemeClr val="tx1"/>
                </a:solidFill>
                <a:latin typeface="+mn-lt"/>
                <a:ea typeface="+mn-ea"/>
                <a:cs typeface="+mn-cs"/>
              </a:rPr>
              <a:t>pane, select the straight connector (line) that you just ungrouped from the page.</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On the </a:t>
            </a:r>
            <a:r>
              <a:rPr lang="en-US" sz="1200" b="1" kern="1200" dirty="0">
                <a:solidFill>
                  <a:schemeClr val="tx1"/>
                </a:solidFill>
                <a:latin typeface="+mn-lt"/>
                <a:ea typeface="+mn-ea"/>
                <a:cs typeface="+mn-cs"/>
              </a:rPr>
              <a:t>Home</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Clipboard</a:t>
            </a:r>
            <a:r>
              <a:rPr lang="en-US" sz="1200" kern="1200" dirty="0">
                <a:solidFill>
                  <a:schemeClr val="tx1"/>
                </a:solidFill>
                <a:latin typeface="+mn-lt"/>
                <a:ea typeface="+mn-ea"/>
                <a:cs typeface="+mn-cs"/>
              </a:rPr>
              <a:t> group, click the arrow under </a:t>
            </a:r>
            <a:r>
              <a:rPr lang="en-US" sz="1200" b="1" kern="1200" dirty="0">
                <a:solidFill>
                  <a:schemeClr val="tx1"/>
                </a:solidFill>
                <a:latin typeface="+mn-lt"/>
                <a:ea typeface="+mn-ea"/>
                <a:cs typeface="+mn-cs"/>
              </a:rPr>
              <a:t>Paste</a:t>
            </a:r>
            <a:r>
              <a:rPr lang="en-US" sz="1200" kern="1200" dirty="0">
                <a:solidFill>
                  <a:schemeClr val="tx1"/>
                </a:solidFill>
                <a:latin typeface="+mn-lt"/>
                <a:ea typeface="+mn-ea"/>
                <a:cs typeface="+mn-cs"/>
              </a:rPr>
              <a:t>, and then click </a:t>
            </a:r>
            <a:r>
              <a:rPr lang="en-US" sz="1200" b="1" kern="1200" dirty="0">
                <a:solidFill>
                  <a:schemeClr val="tx1"/>
                </a:solidFill>
                <a:latin typeface="+mn-lt"/>
                <a:ea typeface="+mn-ea"/>
                <a:cs typeface="+mn-cs"/>
              </a:rPr>
              <a:t>Duplicate</a:t>
            </a:r>
            <a:r>
              <a:rPr lang="en-US" sz="1200" kern="1200" dirty="0">
                <a:solidFill>
                  <a:schemeClr val="tx1"/>
                </a:solidFill>
                <a:latin typeface="+mn-lt"/>
                <a:ea typeface="+mn-ea"/>
                <a:cs typeface="+mn-cs"/>
              </a:rPr>
              <a:t>. Repeat this process for a total of six lines. </a:t>
            </a:r>
            <a:endParaRPr lang="en-US" sz="1200" i="1" kern="1200" dirty="0">
              <a:solidFill>
                <a:schemeClr val="tx1"/>
              </a:solidFill>
              <a:latin typeface="+mn-lt"/>
              <a:ea typeface="+mn-ea"/>
              <a:cs typeface="+mn-cs"/>
            </a:endParaRPr>
          </a:p>
          <a:p>
            <a:pPr marL="228600" lvl="0" indent="-228600">
              <a:buFont typeface="+mj-lt"/>
              <a:buAutoNum type="arabicPeriod"/>
            </a:pPr>
            <a:r>
              <a:rPr lang="en-US" sz="1200" kern="1200" dirty="0">
                <a:solidFill>
                  <a:schemeClr val="tx1"/>
                </a:solidFill>
                <a:latin typeface="+mn-lt"/>
                <a:ea typeface="+mn-ea"/>
                <a:cs typeface="+mn-cs"/>
              </a:rPr>
              <a:t>On the slide, drag the six lines until they are bunched together in a dense group, no wider than 0.5”. </a:t>
            </a:r>
          </a:p>
          <a:p>
            <a:pPr marL="228600" lvl="0" indent="-228600">
              <a:buFont typeface="+mj-lt"/>
              <a:buAutoNum type="arabicPeriod"/>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Selection and Visibility </a:t>
            </a:r>
            <a:r>
              <a:rPr lang="en-US" sz="1200" kern="1200" dirty="0">
                <a:solidFill>
                  <a:schemeClr val="tx1"/>
                </a:solidFill>
                <a:latin typeface="+mn-lt"/>
                <a:ea typeface="+mn-ea"/>
                <a:cs typeface="+mn-cs"/>
              </a:rPr>
              <a:t>pane, press and hold CTRL, and</a:t>
            </a:r>
            <a:r>
              <a:rPr lang="en-US" sz="1200" kern="1200" baseline="0" dirty="0">
                <a:solidFill>
                  <a:schemeClr val="tx1"/>
                </a:solidFill>
                <a:latin typeface="+mn-lt"/>
                <a:ea typeface="+mn-ea"/>
                <a:cs typeface="+mn-cs"/>
              </a:rPr>
              <a:t> then </a:t>
            </a:r>
            <a:r>
              <a:rPr lang="en-US" sz="1200" kern="1200" dirty="0">
                <a:solidFill>
                  <a:schemeClr val="tx1"/>
                </a:solidFill>
                <a:latin typeface="+mn-lt"/>
                <a:ea typeface="+mn-ea"/>
                <a:cs typeface="+mn-cs"/>
              </a:rPr>
              <a:t>select the six straight connectors (lines). On the </a:t>
            </a:r>
            <a:r>
              <a:rPr lang="en-US" sz="1200" b="1" kern="1200" dirty="0">
                <a:solidFill>
                  <a:schemeClr val="tx1"/>
                </a:solidFill>
                <a:latin typeface="+mn-lt"/>
                <a:ea typeface="+mn-ea"/>
                <a:cs typeface="+mn-cs"/>
              </a:rPr>
              <a:t>Home</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Drawing</a:t>
            </a:r>
            <a:r>
              <a:rPr lang="en-US" sz="1200" kern="1200" dirty="0">
                <a:solidFill>
                  <a:schemeClr val="tx1"/>
                </a:solidFill>
                <a:latin typeface="+mn-lt"/>
                <a:ea typeface="+mn-ea"/>
                <a:cs typeface="+mn-cs"/>
              </a:rPr>
              <a:t> group, click </a:t>
            </a:r>
            <a:r>
              <a:rPr lang="en-US" sz="1200" b="1" kern="1200" dirty="0">
                <a:solidFill>
                  <a:schemeClr val="tx1"/>
                </a:solidFill>
                <a:latin typeface="+mn-lt"/>
                <a:ea typeface="+mn-ea"/>
                <a:cs typeface="+mn-cs"/>
              </a:rPr>
              <a:t>Arrange</a:t>
            </a:r>
            <a:r>
              <a:rPr lang="en-US" sz="1200" kern="1200" dirty="0">
                <a:solidFill>
                  <a:schemeClr val="tx1"/>
                </a:solidFill>
                <a:latin typeface="+mn-lt"/>
                <a:ea typeface="+mn-ea"/>
                <a:cs typeface="+mn-cs"/>
              </a:rPr>
              <a:t>, point to </a:t>
            </a:r>
            <a:r>
              <a:rPr lang="en-US" sz="1200" b="1" kern="1200" dirty="0">
                <a:solidFill>
                  <a:schemeClr val="tx1"/>
                </a:solidFill>
                <a:latin typeface="+mn-lt"/>
                <a:ea typeface="+mn-ea"/>
                <a:cs typeface="+mn-cs"/>
              </a:rPr>
              <a:t>Align</a:t>
            </a:r>
            <a:r>
              <a:rPr lang="en-US" sz="1200" kern="1200" dirty="0">
                <a:solidFill>
                  <a:schemeClr val="tx1"/>
                </a:solidFill>
                <a:latin typeface="+mn-lt"/>
                <a:ea typeface="+mn-ea"/>
                <a:cs typeface="+mn-cs"/>
              </a:rPr>
              <a:t>, and then do the following:</a:t>
            </a:r>
          </a:p>
          <a:p>
            <a:pPr marL="685800" lvl="1" indent="-228600">
              <a:buFont typeface="+mj-lt"/>
              <a:buAutoNum type="arabicPeriod"/>
            </a:pPr>
            <a:r>
              <a:rPr lang="en-US" sz="1200" kern="1200" dirty="0">
                <a:solidFill>
                  <a:schemeClr val="tx1"/>
                </a:solidFill>
                <a:latin typeface="+mn-lt"/>
                <a:ea typeface="+mn-ea"/>
                <a:cs typeface="+mn-cs"/>
              </a:rPr>
              <a:t>Click </a:t>
            </a:r>
            <a:r>
              <a:rPr lang="en-US" sz="1200" b="1" kern="1200" dirty="0">
                <a:solidFill>
                  <a:schemeClr val="tx1"/>
                </a:solidFill>
                <a:latin typeface="+mn-lt"/>
                <a:ea typeface="+mn-ea"/>
                <a:cs typeface="+mn-cs"/>
              </a:rPr>
              <a:t>Align Selected Objects</a:t>
            </a:r>
            <a:r>
              <a:rPr lang="en-US" sz="1200" kern="1200" dirty="0">
                <a:solidFill>
                  <a:schemeClr val="tx1"/>
                </a:solidFill>
                <a:latin typeface="+mn-lt"/>
                <a:ea typeface="+mn-ea"/>
                <a:cs typeface="+mn-cs"/>
              </a:rPr>
              <a:t>.</a:t>
            </a:r>
          </a:p>
          <a:p>
            <a:pPr marL="685800" lvl="1" indent="-228600">
              <a:buFont typeface="+mj-lt"/>
              <a:buAutoNum type="arabicPeriod"/>
            </a:pPr>
            <a:r>
              <a:rPr lang="en-US" sz="1200" kern="1200" dirty="0">
                <a:solidFill>
                  <a:schemeClr val="tx1"/>
                </a:solidFill>
                <a:latin typeface="+mn-lt"/>
                <a:ea typeface="+mn-ea"/>
                <a:cs typeface="+mn-cs"/>
              </a:rPr>
              <a:t>Click </a:t>
            </a:r>
            <a:r>
              <a:rPr lang="en-US" sz="1200" b="1" kern="1200" dirty="0">
                <a:solidFill>
                  <a:schemeClr val="tx1"/>
                </a:solidFill>
                <a:latin typeface="+mn-lt"/>
                <a:ea typeface="+mn-ea"/>
                <a:cs typeface="+mn-cs"/>
              </a:rPr>
              <a:t>Distribute Horizontally</a:t>
            </a:r>
            <a:r>
              <a:rPr lang="en-US" sz="1200" kern="1200" dirty="0">
                <a:solidFill>
                  <a:schemeClr val="tx1"/>
                </a:solidFill>
                <a:latin typeface="+mn-lt"/>
                <a:ea typeface="+mn-ea"/>
                <a:cs typeface="+mn-cs"/>
              </a:rPr>
              <a:t>.</a:t>
            </a:r>
          </a:p>
          <a:p>
            <a:pPr marL="685800" lvl="1" indent="-228600">
              <a:buFont typeface="+mj-lt"/>
              <a:buAutoNum type="arabicPeriod"/>
            </a:pPr>
            <a:r>
              <a:rPr lang="en-US" sz="1200" kern="1200" dirty="0">
                <a:solidFill>
                  <a:schemeClr val="tx1"/>
                </a:solidFill>
                <a:latin typeface="+mn-lt"/>
                <a:ea typeface="+mn-ea"/>
                <a:cs typeface="+mn-cs"/>
              </a:rPr>
              <a:t>Click </a:t>
            </a:r>
            <a:r>
              <a:rPr lang="en-US" sz="1200" b="1" kern="1200" dirty="0">
                <a:solidFill>
                  <a:schemeClr val="tx1"/>
                </a:solidFill>
                <a:latin typeface="+mn-lt"/>
                <a:ea typeface="+mn-ea"/>
                <a:cs typeface="+mn-cs"/>
              </a:rPr>
              <a:t>Align Middle</a:t>
            </a:r>
            <a:r>
              <a:rPr lang="en-US" sz="1200" kern="1200" dirty="0">
                <a:solidFill>
                  <a:schemeClr val="tx1"/>
                </a:solidFill>
                <a:latin typeface="+mn-lt"/>
                <a:ea typeface="+mn-ea"/>
                <a:cs typeface="+mn-cs"/>
              </a:rPr>
              <a:t>. </a:t>
            </a:r>
          </a:p>
          <a:p>
            <a:pPr marL="228600" lvl="0" indent="-228600">
              <a:buFont typeface="+mj-lt"/>
              <a:buAutoNum type="arabicPeriod"/>
            </a:pPr>
            <a:r>
              <a:rPr lang="en-US" sz="1200" kern="1200" dirty="0">
                <a:solidFill>
                  <a:schemeClr val="tx1"/>
                </a:solidFill>
                <a:latin typeface="+mn-lt"/>
                <a:ea typeface="+mn-ea"/>
                <a:cs typeface="+mn-cs"/>
              </a:rPr>
              <a:t>With</a:t>
            </a:r>
            <a:r>
              <a:rPr lang="en-US" sz="1200" kern="1200" baseline="0" dirty="0">
                <a:solidFill>
                  <a:schemeClr val="tx1"/>
                </a:solidFill>
                <a:latin typeface="+mn-lt"/>
                <a:ea typeface="+mn-ea"/>
                <a:cs typeface="+mn-cs"/>
              </a:rPr>
              <a:t> the group of lines still selected, o</a:t>
            </a:r>
            <a:r>
              <a:rPr lang="en-US" sz="1200" kern="1200" dirty="0">
                <a:solidFill>
                  <a:schemeClr val="tx1"/>
                </a:solidFill>
                <a:latin typeface="+mn-lt"/>
                <a:ea typeface="+mn-ea"/>
                <a:cs typeface="+mn-cs"/>
              </a:rPr>
              <a:t>n the </a:t>
            </a:r>
            <a:r>
              <a:rPr lang="en-US" sz="1200" b="1" kern="1200" dirty="0">
                <a:solidFill>
                  <a:schemeClr val="tx1"/>
                </a:solidFill>
                <a:latin typeface="+mn-lt"/>
                <a:ea typeface="+mn-ea"/>
                <a:cs typeface="+mn-cs"/>
              </a:rPr>
              <a:t>Home</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Drawing </a:t>
            </a:r>
            <a:r>
              <a:rPr lang="en-US" sz="1200" kern="1200" dirty="0">
                <a:solidFill>
                  <a:schemeClr val="tx1"/>
                </a:solidFill>
                <a:latin typeface="+mn-lt"/>
                <a:ea typeface="+mn-ea"/>
                <a:cs typeface="+mn-cs"/>
              </a:rPr>
              <a:t>group, click </a:t>
            </a:r>
            <a:r>
              <a:rPr lang="en-US" sz="1200" b="1" kern="1200" dirty="0">
                <a:solidFill>
                  <a:schemeClr val="tx1"/>
                </a:solidFill>
                <a:latin typeface="+mn-lt"/>
                <a:ea typeface="+mn-ea"/>
                <a:cs typeface="+mn-cs"/>
              </a:rPr>
              <a:t>Arrange</a:t>
            </a:r>
            <a:r>
              <a:rPr lang="en-US" sz="1200" kern="1200" dirty="0">
                <a:solidFill>
                  <a:schemeClr val="tx1"/>
                </a:solidFill>
                <a:latin typeface="+mn-lt"/>
                <a:ea typeface="+mn-ea"/>
                <a:cs typeface="+mn-cs"/>
              </a:rPr>
              <a:t>, and</a:t>
            </a:r>
            <a:r>
              <a:rPr lang="en-US" sz="1200" kern="1200" baseline="0" dirty="0">
                <a:solidFill>
                  <a:schemeClr val="tx1"/>
                </a:solidFill>
                <a:latin typeface="+mn-lt"/>
                <a:ea typeface="+mn-ea"/>
                <a:cs typeface="+mn-cs"/>
              </a:rPr>
              <a:t> then click</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Group</a:t>
            </a:r>
            <a:r>
              <a:rPr lang="en-US" sz="1200" kern="1200" dirty="0">
                <a:solidFill>
                  <a:schemeClr val="tx1"/>
                </a:solidFill>
                <a:latin typeface="+mn-lt"/>
                <a:ea typeface="+mn-ea"/>
                <a:cs typeface="+mn-cs"/>
              </a:rPr>
              <a:t>.</a:t>
            </a:r>
          </a:p>
          <a:p>
            <a:pPr marL="228600" lvl="0" indent="-228600">
              <a:buFont typeface="+mj-lt"/>
              <a:buAutoNum type="arabicPeriod"/>
            </a:pPr>
            <a:r>
              <a:rPr lang="en-US" sz="1200" kern="1200" dirty="0">
                <a:solidFill>
                  <a:schemeClr val="tx1"/>
                </a:solidFill>
                <a:latin typeface="+mn-lt"/>
                <a:ea typeface="+mn-ea"/>
                <a:cs typeface="+mn-cs"/>
              </a:rPr>
              <a:t>On the slide, drag the group until the right edge of the group of lines is touching the right edge of the page.</a:t>
            </a:r>
          </a:p>
          <a:p>
            <a:pPr marL="228600" lvl="0" indent="-228600">
              <a:buFont typeface="+mj-lt"/>
              <a:buAutoNum type="arabicPeriod"/>
            </a:pPr>
            <a:r>
              <a:rPr lang="en-US" sz="1200" kern="1200" dirty="0">
                <a:solidFill>
                  <a:schemeClr val="tx1"/>
                </a:solidFill>
                <a:latin typeface="+mn-lt"/>
                <a:ea typeface="+mn-ea"/>
                <a:cs typeface="+mn-cs"/>
              </a:rPr>
              <a:t>On the </a:t>
            </a:r>
            <a:r>
              <a:rPr lang="en-US" sz="1200" b="1" kern="1200" dirty="0">
                <a:solidFill>
                  <a:schemeClr val="tx1"/>
                </a:solidFill>
                <a:latin typeface="+mn-lt"/>
                <a:ea typeface="+mn-ea"/>
                <a:cs typeface="+mn-cs"/>
              </a:rPr>
              <a:t>Home</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Drawing</a:t>
            </a:r>
            <a:r>
              <a:rPr lang="en-US" sz="1200" kern="1200" dirty="0">
                <a:solidFill>
                  <a:schemeClr val="tx1"/>
                </a:solidFill>
                <a:latin typeface="+mn-lt"/>
                <a:ea typeface="+mn-ea"/>
                <a:cs typeface="+mn-cs"/>
              </a:rPr>
              <a:t> group, click </a:t>
            </a:r>
            <a:r>
              <a:rPr lang="en-US" sz="1200" b="1" kern="1200" dirty="0">
                <a:solidFill>
                  <a:schemeClr val="tx1"/>
                </a:solidFill>
                <a:latin typeface="+mn-lt"/>
                <a:ea typeface="+mn-ea"/>
                <a:cs typeface="+mn-cs"/>
              </a:rPr>
              <a:t>Arrange</a:t>
            </a:r>
            <a:r>
              <a:rPr lang="en-US" sz="1200" kern="1200" dirty="0">
                <a:solidFill>
                  <a:schemeClr val="tx1"/>
                </a:solidFill>
                <a:latin typeface="+mn-lt"/>
                <a:ea typeface="+mn-ea"/>
                <a:cs typeface="+mn-cs"/>
              </a:rPr>
              <a:t>, point to </a:t>
            </a:r>
            <a:r>
              <a:rPr lang="en-US" sz="1200" b="1" kern="1200" dirty="0">
                <a:solidFill>
                  <a:schemeClr val="tx1"/>
                </a:solidFill>
                <a:latin typeface="+mn-lt"/>
                <a:ea typeface="+mn-ea"/>
                <a:cs typeface="+mn-cs"/>
              </a:rPr>
              <a:t>Align</a:t>
            </a:r>
            <a:r>
              <a:rPr lang="en-US" sz="1200" kern="1200" dirty="0">
                <a:solidFill>
                  <a:schemeClr val="tx1"/>
                </a:solidFill>
                <a:latin typeface="+mn-lt"/>
                <a:ea typeface="+mn-ea"/>
                <a:cs typeface="+mn-cs"/>
              </a:rPr>
              <a:t>, and then do the following:</a:t>
            </a:r>
          </a:p>
          <a:p>
            <a:pPr marL="685800" lvl="1" indent="-228600">
              <a:buFont typeface="+mj-lt"/>
              <a:buAutoNum type="arabicPeriod"/>
            </a:pPr>
            <a:r>
              <a:rPr lang="en-US" sz="1200" kern="1200" dirty="0">
                <a:solidFill>
                  <a:schemeClr val="tx1"/>
                </a:solidFill>
                <a:latin typeface="+mn-lt"/>
                <a:ea typeface="+mn-ea"/>
                <a:cs typeface="+mn-cs"/>
              </a:rPr>
              <a:t>Click </a:t>
            </a:r>
            <a:r>
              <a:rPr lang="en-US" sz="1200" b="1" kern="1200" dirty="0">
                <a:solidFill>
                  <a:schemeClr val="tx1"/>
                </a:solidFill>
                <a:latin typeface="+mn-lt"/>
                <a:ea typeface="+mn-ea"/>
                <a:cs typeface="+mn-cs"/>
              </a:rPr>
              <a:t>Align to Slide</a:t>
            </a:r>
            <a:r>
              <a:rPr lang="en-US" sz="1200" kern="1200" dirty="0">
                <a:solidFill>
                  <a:schemeClr val="tx1"/>
                </a:solidFill>
                <a:latin typeface="+mn-lt"/>
                <a:ea typeface="+mn-ea"/>
                <a:cs typeface="+mn-cs"/>
              </a:rPr>
              <a:t>.</a:t>
            </a:r>
          </a:p>
          <a:p>
            <a:pPr marL="685800" lvl="1" indent="-228600">
              <a:buFont typeface="+mj-lt"/>
              <a:buAutoNum type="arabicPeriod"/>
            </a:pPr>
            <a:r>
              <a:rPr lang="en-US" sz="1200" kern="1200" dirty="0">
                <a:solidFill>
                  <a:schemeClr val="tx1"/>
                </a:solidFill>
                <a:latin typeface="+mn-lt"/>
                <a:ea typeface="+mn-ea"/>
                <a:cs typeface="+mn-cs"/>
              </a:rPr>
              <a:t>Click </a:t>
            </a:r>
            <a:r>
              <a:rPr lang="en-US" sz="1200" b="1" kern="1200" dirty="0">
                <a:solidFill>
                  <a:schemeClr val="tx1"/>
                </a:solidFill>
                <a:latin typeface="+mn-lt"/>
                <a:ea typeface="+mn-ea"/>
                <a:cs typeface="+mn-cs"/>
              </a:rPr>
              <a:t>Align Middle</a:t>
            </a:r>
            <a:r>
              <a:rPr lang="en-US" sz="1200" kern="1200" dirty="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Selection and Visibility </a:t>
            </a:r>
            <a:r>
              <a:rPr lang="en-US" sz="1200" kern="1200" dirty="0">
                <a:solidFill>
                  <a:schemeClr val="tx1"/>
                </a:solidFill>
                <a:latin typeface="+mn-lt"/>
                <a:ea typeface="+mn-ea"/>
                <a:cs typeface="+mn-cs"/>
              </a:rPr>
              <a:t>pane, press and hold CTRL, and then select the new group of lines and the rectangle. On the </a:t>
            </a:r>
            <a:r>
              <a:rPr lang="en-US" sz="1200" b="1" kern="1200" dirty="0">
                <a:solidFill>
                  <a:schemeClr val="tx1"/>
                </a:solidFill>
                <a:latin typeface="+mn-lt"/>
                <a:ea typeface="+mn-ea"/>
                <a:cs typeface="+mn-cs"/>
              </a:rPr>
              <a:t>Home</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Drawing </a:t>
            </a:r>
            <a:r>
              <a:rPr lang="en-US" sz="1200" kern="1200" dirty="0">
                <a:solidFill>
                  <a:schemeClr val="tx1"/>
                </a:solidFill>
                <a:latin typeface="+mn-lt"/>
                <a:ea typeface="+mn-ea"/>
                <a:cs typeface="+mn-cs"/>
              </a:rPr>
              <a:t>group, click the arrow under </a:t>
            </a:r>
            <a:r>
              <a:rPr lang="en-US" sz="1200" b="1" kern="1200" dirty="0">
                <a:solidFill>
                  <a:schemeClr val="tx1"/>
                </a:solidFill>
                <a:latin typeface="+mn-lt"/>
                <a:ea typeface="+mn-ea"/>
                <a:cs typeface="+mn-cs"/>
              </a:rPr>
              <a:t>Arrange</a:t>
            </a:r>
            <a:r>
              <a:rPr lang="en-US" sz="1200" kern="1200" dirty="0">
                <a:solidFill>
                  <a:schemeClr val="tx1"/>
                </a:solidFill>
                <a:latin typeface="+mn-lt"/>
                <a:ea typeface="+mn-ea"/>
                <a:cs typeface="+mn-cs"/>
              </a:rPr>
              <a:t>, </a:t>
            </a:r>
            <a:r>
              <a:rPr lang="en-US" sz="1200" i="0" kern="1200" dirty="0">
                <a:solidFill>
                  <a:schemeClr val="tx1"/>
                </a:solidFill>
                <a:latin typeface="+mn-lt"/>
                <a:ea typeface="+mn-ea"/>
                <a:cs typeface="+mn-cs"/>
              </a:rPr>
              <a:t>and then click </a:t>
            </a:r>
            <a:r>
              <a:rPr lang="en-US" sz="1200" b="1" kern="1200" dirty="0">
                <a:solidFill>
                  <a:schemeClr val="tx1"/>
                </a:solidFill>
                <a:latin typeface="+mn-lt"/>
                <a:ea typeface="+mn-ea"/>
                <a:cs typeface="+mn-cs"/>
              </a:rPr>
              <a:t>Group</a:t>
            </a:r>
            <a:r>
              <a:rPr lang="en-US" sz="1200" kern="1200" dirty="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a:solidFill>
                  <a:schemeClr val="tx1"/>
                </a:solidFill>
                <a:latin typeface="+mn-lt"/>
                <a:ea typeface="+mn-ea"/>
                <a:cs typeface="+mn-cs"/>
              </a:rPr>
              <a:t>Also</a:t>
            </a:r>
            <a:r>
              <a:rPr lang="en-US" sz="1200" kern="1200" baseline="0" dirty="0">
                <a:solidFill>
                  <a:schemeClr val="tx1"/>
                </a:solidFill>
                <a:latin typeface="+mn-lt"/>
                <a:ea typeface="+mn-ea"/>
                <a:cs typeface="+mn-cs"/>
              </a:rPr>
              <a:t> i</a:t>
            </a:r>
            <a:r>
              <a:rPr lang="en-US" sz="1200" kern="1200" dirty="0">
                <a:solidFill>
                  <a:schemeClr val="tx1"/>
                </a:solidFill>
                <a:latin typeface="+mn-lt"/>
                <a:ea typeface="+mn-ea"/>
                <a:cs typeface="+mn-cs"/>
              </a:rPr>
              <a:t>n the </a:t>
            </a:r>
            <a:r>
              <a:rPr lang="en-US" sz="1200" b="1" kern="1200" dirty="0">
                <a:solidFill>
                  <a:schemeClr val="tx1"/>
                </a:solidFill>
                <a:latin typeface="+mn-lt"/>
                <a:ea typeface="+mn-ea"/>
                <a:cs typeface="+mn-cs"/>
              </a:rPr>
              <a:t>Selection and Visibility </a:t>
            </a:r>
            <a:r>
              <a:rPr lang="en-US" sz="1200" kern="1200" dirty="0">
                <a:solidFill>
                  <a:schemeClr val="tx1"/>
                </a:solidFill>
                <a:latin typeface="+mn-lt"/>
                <a:ea typeface="+mn-ea"/>
                <a:cs typeface="+mn-cs"/>
              </a:rPr>
              <a:t>pane, double-click the new group to edit the name, and then enter </a:t>
            </a:r>
            <a:r>
              <a:rPr lang="en-US" sz="1200" b="1" kern="1200" dirty="0">
                <a:solidFill>
                  <a:schemeClr val="tx1"/>
                </a:solidFill>
                <a:latin typeface="+mn-lt"/>
                <a:ea typeface="+mn-ea"/>
                <a:cs typeface="+mn-cs"/>
              </a:rPr>
              <a:t>Inside-right</a:t>
            </a:r>
            <a:r>
              <a:rPr lang="en-US" sz="1200" kern="1200" dirty="0">
                <a:solidFill>
                  <a:schemeClr val="tx1"/>
                </a:solidFill>
                <a:latin typeface="+mn-lt"/>
                <a:ea typeface="+mn-ea"/>
                <a:cs typeface="+mn-cs"/>
              </a:rPr>
              <a:t>.</a:t>
            </a:r>
          </a:p>
          <a:p>
            <a:pPr marL="228600" lvl="0" indent="-228600">
              <a:buFont typeface="+mj-lt"/>
              <a:buAutoNum type="arabicPeriod"/>
            </a:pPr>
            <a:r>
              <a:rPr lang="en-US" sz="1200" kern="1200" dirty="0">
                <a:solidFill>
                  <a:schemeClr val="tx1"/>
                </a:solidFill>
                <a:latin typeface="+mn-lt"/>
                <a:ea typeface="+mn-ea"/>
                <a:cs typeface="+mn-cs"/>
              </a:rPr>
              <a:t>Also</a:t>
            </a:r>
            <a:r>
              <a:rPr lang="en-US" sz="1200" kern="1200" baseline="0" dirty="0">
                <a:solidFill>
                  <a:schemeClr val="tx1"/>
                </a:solidFill>
                <a:latin typeface="+mn-lt"/>
                <a:ea typeface="+mn-ea"/>
                <a:cs typeface="+mn-cs"/>
              </a:rPr>
              <a:t> i</a:t>
            </a:r>
            <a:r>
              <a:rPr lang="en-US" sz="1200" kern="1200" dirty="0">
                <a:solidFill>
                  <a:schemeClr val="tx1"/>
                </a:solidFill>
                <a:latin typeface="+mn-lt"/>
                <a:ea typeface="+mn-ea"/>
                <a:cs typeface="+mn-cs"/>
              </a:rPr>
              <a:t>n the </a:t>
            </a:r>
            <a:r>
              <a:rPr lang="en-US" sz="1200" b="1" kern="1200" dirty="0">
                <a:solidFill>
                  <a:schemeClr val="tx1"/>
                </a:solidFill>
                <a:latin typeface="+mn-lt"/>
                <a:ea typeface="+mn-ea"/>
                <a:cs typeface="+mn-cs"/>
              </a:rPr>
              <a:t>Selection and Visibility </a:t>
            </a:r>
            <a:r>
              <a:rPr lang="en-US" sz="1200" kern="1200" dirty="0">
                <a:solidFill>
                  <a:schemeClr val="tx1"/>
                </a:solidFill>
                <a:latin typeface="+mn-lt"/>
                <a:ea typeface="+mn-ea"/>
                <a:cs typeface="+mn-cs"/>
              </a:rPr>
              <a:t>pane, press and hold CTRL, and then select</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the </a:t>
            </a:r>
            <a:r>
              <a:rPr lang="en-US" sz="1200" b="1" kern="1200" dirty="0">
                <a:solidFill>
                  <a:schemeClr val="tx1"/>
                </a:solidFill>
                <a:latin typeface="+mn-lt"/>
                <a:ea typeface="+mn-ea"/>
                <a:cs typeface="+mn-cs"/>
              </a:rPr>
              <a:t>Inside-right</a:t>
            </a:r>
            <a:r>
              <a:rPr lang="en-US" sz="1200" kern="1200" dirty="0">
                <a:solidFill>
                  <a:schemeClr val="tx1"/>
                </a:solidFill>
                <a:latin typeface="+mn-lt"/>
                <a:ea typeface="+mn-ea"/>
                <a:cs typeface="+mn-cs"/>
              </a:rPr>
              <a:t> group, the text box, and the picture.</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On the </a:t>
            </a:r>
            <a:r>
              <a:rPr lang="en-US" sz="1200" b="1" kern="1200" dirty="0">
                <a:solidFill>
                  <a:schemeClr val="tx1"/>
                </a:solidFill>
                <a:latin typeface="+mn-lt"/>
                <a:ea typeface="+mn-ea"/>
                <a:cs typeface="+mn-cs"/>
              </a:rPr>
              <a:t>Home</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Drawing </a:t>
            </a:r>
            <a:r>
              <a:rPr lang="en-US" sz="1200" kern="1200" dirty="0">
                <a:solidFill>
                  <a:schemeClr val="tx1"/>
                </a:solidFill>
                <a:latin typeface="+mn-lt"/>
                <a:ea typeface="+mn-ea"/>
                <a:cs typeface="+mn-cs"/>
              </a:rPr>
              <a:t>group, click </a:t>
            </a:r>
            <a:r>
              <a:rPr lang="en-US" sz="1200" b="1" kern="1200" dirty="0">
                <a:solidFill>
                  <a:schemeClr val="tx1"/>
                </a:solidFill>
                <a:latin typeface="+mn-lt"/>
                <a:ea typeface="+mn-ea"/>
                <a:cs typeface="+mn-cs"/>
              </a:rPr>
              <a:t>Arrange</a:t>
            </a:r>
            <a:r>
              <a:rPr lang="en-US" sz="1200" kern="1200" dirty="0">
                <a:solidFill>
                  <a:schemeClr val="tx1"/>
                </a:solidFill>
                <a:latin typeface="+mn-lt"/>
                <a:ea typeface="+mn-ea"/>
                <a:cs typeface="+mn-cs"/>
              </a:rPr>
              <a:t>, and then click </a:t>
            </a:r>
            <a:r>
              <a:rPr lang="en-US" sz="1200" b="1" kern="1200" dirty="0">
                <a:solidFill>
                  <a:schemeClr val="tx1"/>
                </a:solidFill>
                <a:latin typeface="+mn-lt"/>
                <a:ea typeface="+mn-ea"/>
                <a:cs typeface="+mn-cs"/>
              </a:rPr>
              <a:t>Group</a:t>
            </a:r>
            <a:r>
              <a:rPr lang="en-US" sz="1200" kern="1200" dirty="0">
                <a:solidFill>
                  <a:schemeClr val="tx1"/>
                </a:solidFill>
                <a:latin typeface="+mn-lt"/>
                <a:ea typeface="+mn-ea"/>
                <a:cs typeface="+mn-cs"/>
              </a:rPr>
              <a:t>.</a:t>
            </a:r>
          </a:p>
          <a:p>
            <a:pPr marL="228600" lvl="0" indent="-228600">
              <a:buFont typeface="+mj-lt"/>
              <a:buAutoNum type="arabicPeriod"/>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Selection and Visibility </a:t>
            </a:r>
            <a:r>
              <a:rPr lang="en-US" sz="1200" kern="1200" dirty="0">
                <a:solidFill>
                  <a:schemeClr val="tx1"/>
                </a:solidFill>
                <a:latin typeface="+mn-lt"/>
                <a:ea typeface="+mn-ea"/>
                <a:cs typeface="+mn-cs"/>
              </a:rPr>
              <a:t>pane, double-click the new group to edit the name, and then enter </a:t>
            </a:r>
            <a:r>
              <a:rPr lang="en-US" sz="1200" b="1" kern="1200" dirty="0">
                <a:solidFill>
                  <a:schemeClr val="tx1"/>
                </a:solidFill>
                <a:latin typeface="+mn-lt"/>
                <a:ea typeface="+mn-ea"/>
                <a:cs typeface="+mn-cs"/>
              </a:rPr>
              <a:t>Inside-right page 2</a:t>
            </a:r>
            <a:r>
              <a:rPr lang="en-US" sz="1200" kern="1200" dirty="0">
                <a:solidFill>
                  <a:schemeClr val="tx1"/>
                </a:solidFill>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a:solidFill>
                <a:schemeClr val="accent6"/>
              </a:solidFill>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a:solidFill>
                <a:schemeClr val="accent6"/>
              </a:solidFill>
            </a:endParaRPr>
          </a:p>
          <a:p>
            <a:r>
              <a:rPr lang="en-US" sz="1200" kern="1200" dirty="0">
                <a:solidFill>
                  <a:schemeClr val="tx1"/>
                </a:solidFill>
                <a:latin typeface="+mn-lt"/>
                <a:ea typeface="+mn-ea"/>
                <a:cs typeface="+mn-cs"/>
              </a:rPr>
              <a:t>To reproduce the first shape in the </a:t>
            </a:r>
            <a:r>
              <a:rPr lang="en-US" sz="1200" b="1" kern="1200" dirty="0">
                <a:solidFill>
                  <a:schemeClr val="tx1"/>
                </a:solidFill>
                <a:latin typeface="+mn-lt"/>
                <a:ea typeface="+mn-ea"/>
                <a:cs typeface="+mn-cs"/>
              </a:rPr>
              <a:t>Inside-left page 3</a:t>
            </a:r>
            <a:r>
              <a:rPr lang="en-US" sz="1200" kern="1200" baseline="0" dirty="0">
                <a:solidFill>
                  <a:schemeClr val="tx1"/>
                </a:solidFill>
                <a:latin typeface="+mn-lt"/>
                <a:ea typeface="+mn-ea"/>
                <a:cs typeface="+mn-cs"/>
              </a:rPr>
              <a:t> group</a:t>
            </a:r>
            <a:r>
              <a:rPr lang="en-US" sz="1200" kern="1200" dirty="0">
                <a:solidFill>
                  <a:schemeClr val="tx1"/>
                </a:solidFill>
                <a:latin typeface="+mn-lt"/>
                <a:ea typeface="+mn-ea"/>
                <a:cs typeface="+mn-cs"/>
              </a:rPr>
              <a:t>, do the following: </a:t>
            </a:r>
          </a:p>
          <a:p>
            <a:pPr marL="228600" lvl="0" indent="-228600">
              <a:buFont typeface="+mj-lt"/>
              <a:buAutoNum type="arabicPeriod"/>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Selection and Visibility</a:t>
            </a:r>
            <a:r>
              <a:rPr lang="en-US" sz="1200" kern="1200" dirty="0">
                <a:solidFill>
                  <a:schemeClr val="tx1"/>
                </a:solidFill>
                <a:latin typeface="+mn-lt"/>
                <a:ea typeface="+mn-ea"/>
                <a:cs typeface="+mn-cs"/>
              </a:rPr>
              <a:t> pane, select the </a:t>
            </a:r>
            <a:r>
              <a:rPr lang="en-US" sz="1200" b="1" kern="1200" dirty="0">
                <a:solidFill>
                  <a:schemeClr val="tx1"/>
                </a:solidFill>
                <a:latin typeface="+mn-lt"/>
                <a:ea typeface="+mn-ea"/>
                <a:cs typeface="+mn-cs"/>
              </a:rPr>
              <a:t>Inside-left page 2</a:t>
            </a:r>
            <a:r>
              <a:rPr lang="en-US" sz="1200" kern="1200" dirty="0">
                <a:solidFill>
                  <a:schemeClr val="tx1"/>
                </a:solidFill>
                <a:latin typeface="+mn-lt"/>
                <a:ea typeface="+mn-ea"/>
                <a:cs typeface="+mn-cs"/>
              </a:rPr>
              <a:t> group.</a:t>
            </a:r>
          </a:p>
          <a:p>
            <a:pPr marL="228600" lvl="0" indent="-228600">
              <a:buFont typeface="+mj-lt"/>
              <a:buAutoNum type="arabicPeriod"/>
            </a:pPr>
            <a:r>
              <a:rPr lang="en-US" sz="1200" kern="1200" dirty="0">
                <a:solidFill>
                  <a:schemeClr val="tx1"/>
                </a:solidFill>
                <a:latin typeface="+mn-lt"/>
                <a:ea typeface="+mn-ea"/>
                <a:cs typeface="+mn-cs"/>
              </a:rPr>
              <a:t>On the </a:t>
            </a:r>
            <a:r>
              <a:rPr lang="en-US" sz="1200" b="1" kern="1200" dirty="0">
                <a:solidFill>
                  <a:schemeClr val="tx1"/>
                </a:solidFill>
                <a:latin typeface="+mn-lt"/>
                <a:ea typeface="+mn-ea"/>
                <a:cs typeface="+mn-cs"/>
              </a:rPr>
              <a:t>Home</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Clipboard</a:t>
            </a:r>
            <a:r>
              <a:rPr lang="en-US" sz="1200" kern="1200" dirty="0">
                <a:solidFill>
                  <a:schemeClr val="tx1"/>
                </a:solidFill>
                <a:latin typeface="+mn-lt"/>
                <a:ea typeface="+mn-ea"/>
                <a:cs typeface="+mn-cs"/>
              </a:rPr>
              <a:t> group, click the arrow under </a:t>
            </a:r>
            <a:r>
              <a:rPr lang="en-US" sz="1200" b="1" kern="1200" dirty="0">
                <a:solidFill>
                  <a:schemeClr val="tx1"/>
                </a:solidFill>
                <a:latin typeface="+mn-lt"/>
                <a:ea typeface="+mn-ea"/>
                <a:cs typeface="+mn-cs"/>
              </a:rPr>
              <a:t>Paste</a:t>
            </a:r>
            <a:r>
              <a:rPr lang="en-US" sz="1200" kern="1200" dirty="0">
                <a:solidFill>
                  <a:schemeClr val="tx1"/>
                </a:solidFill>
                <a:latin typeface="+mn-lt"/>
                <a:ea typeface="+mn-ea"/>
                <a:cs typeface="+mn-cs"/>
              </a:rPr>
              <a:t>, and then click </a:t>
            </a:r>
            <a:r>
              <a:rPr lang="en-US" sz="1200" b="1" kern="1200" dirty="0">
                <a:solidFill>
                  <a:schemeClr val="tx1"/>
                </a:solidFill>
                <a:latin typeface="+mn-lt"/>
                <a:ea typeface="+mn-ea"/>
                <a:cs typeface="+mn-cs"/>
              </a:rPr>
              <a:t>Duplicate</a:t>
            </a:r>
            <a:r>
              <a:rPr lang="en-US" sz="1200" kern="1200" dirty="0">
                <a:solidFill>
                  <a:schemeClr val="tx1"/>
                </a:solidFill>
                <a:latin typeface="+mn-lt"/>
                <a:ea typeface="+mn-ea"/>
                <a:cs typeface="+mn-cs"/>
              </a:rPr>
              <a:t>. </a:t>
            </a:r>
          </a:p>
          <a:p>
            <a:pPr marL="228600" lvl="0" indent="-228600">
              <a:buFont typeface="+mj-lt"/>
              <a:buAutoNum type="arabicPeriod"/>
            </a:pPr>
            <a:r>
              <a:rPr lang="en-US" sz="1200" kern="1200" dirty="0">
                <a:solidFill>
                  <a:schemeClr val="tx1"/>
                </a:solidFill>
                <a:latin typeface="+mn-lt"/>
                <a:ea typeface="+mn-ea"/>
                <a:cs typeface="+mn-cs"/>
              </a:rPr>
              <a:t>In the</a:t>
            </a:r>
            <a:r>
              <a:rPr lang="en-US" sz="1200" b="1" kern="1200" dirty="0">
                <a:solidFill>
                  <a:schemeClr val="tx1"/>
                </a:solidFill>
                <a:latin typeface="+mn-lt"/>
                <a:ea typeface="+mn-ea"/>
                <a:cs typeface="+mn-cs"/>
              </a:rPr>
              <a:t> Selection and Visibility </a:t>
            </a:r>
            <a:r>
              <a:rPr lang="en-US" sz="1200" kern="1200" dirty="0">
                <a:solidFill>
                  <a:schemeClr val="tx1"/>
                </a:solidFill>
                <a:latin typeface="+mn-lt"/>
                <a:ea typeface="+mn-ea"/>
                <a:cs typeface="+mn-cs"/>
              </a:rPr>
              <a:t>pane, double-click the duplicate group to edit the name, and then enter </a:t>
            </a:r>
            <a:r>
              <a:rPr lang="en-US" sz="1200" b="1" kern="1200" dirty="0">
                <a:solidFill>
                  <a:schemeClr val="tx1"/>
                </a:solidFill>
                <a:latin typeface="+mn-lt"/>
                <a:ea typeface="+mn-ea"/>
                <a:cs typeface="+mn-cs"/>
              </a:rPr>
              <a:t>Inside-left</a:t>
            </a:r>
            <a:r>
              <a:rPr lang="en-US" sz="1200" kern="1200" dirty="0">
                <a:solidFill>
                  <a:schemeClr val="tx1"/>
                </a:solidFill>
                <a:latin typeface="+mn-lt"/>
                <a:ea typeface="+mn-ea"/>
                <a:cs typeface="+mn-cs"/>
              </a:rPr>
              <a:t>.</a:t>
            </a:r>
          </a:p>
          <a:p>
            <a:pPr marL="228600" lvl="0" indent="-228600">
              <a:buFont typeface="+mj-lt"/>
              <a:buAutoNum type="arabicPeriod"/>
            </a:pPr>
            <a:r>
              <a:rPr lang="en-US" sz="1200" kern="1200" dirty="0">
                <a:solidFill>
                  <a:schemeClr val="tx1"/>
                </a:solidFill>
                <a:latin typeface="+mn-lt"/>
                <a:ea typeface="+mn-ea"/>
                <a:cs typeface="+mn-cs"/>
              </a:rPr>
              <a:t>On the slide, drag the rectangle until the right edge is against the vertical drawing guide.</a:t>
            </a:r>
          </a:p>
          <a:p>
            <a:pPr marL="228600" lvl="0" indent="-228600">
              <a:buFont typeface="+mj-lt"/>
              <a:buAutoNum type="arabicPeriod"/>
            </a:pPr>
            <a:r>
              <a:rPr lang="en-US" sz="1200" kern="1200" dirty="0">
                <a:solidFill>
                  <a:schemeClr val="tx1"/>
                </a:solidFill>
                <a:latin typeface="+mn-lt"/>
                <a:ea typeface="+mn-ea"/>
                <a:cs typeface="+mn-cs"/>
              </a:rPr>
              <a:t>On the </a:t>
            </a:r>
            <a:r>
              <a:rPr lang="en-US" sz="1200" b="1" kern="1200" dirty="0">
                <a:solidFill>
                  <a:schemeClr val="tx1"/>
                </a:solidFill>
                <a:latin typeface="+mn-lt"/>
                <a:ea typeface="+mn-ea"/>
                <a:cs typeface="+mn-cs"/>
              </a:rPr>
              <a:t>Home</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Drawing</a:t>
            </a:r>
            <a:r>
              <a:rPr lang="en-US" sz="1200" kern="1200" dirty="0">
                <a:solidFill>
                  <a:schemeClr val="tx1"/>
                </a:solidFill>
                <a:latin typeface="+mn-lt"/>
                <a:ea typeface="+mn-ea"/>
                <a:cs typeface="+mn-cs"/>
              </a:rPr>
              <a:t> group, click </a:t>
            </a:r>
            <a:r>
              <a:rPr lang="en-US" sz="1200" b="1" kern="1200" dirty="0">
                <a:solidFill>
                  <a:schemeClr val="tx1"/>
                </a:solidFill>
                <a:latin typeface="+mn-lt"/>
                <a:ea typeface="+mn-ea"/>
                <a:cs typeface="+mn-cs"/>
              </a:rPr>
              <a:t>Arrange</a:t>
            </a:r>
            <a:r>
              <a:rPr lang="en-US" sz="1200" kern="1200" dirty="0">
                <a:solidFill>
                  <a:schemeClr val="tx1"/>
                </a:solidFill>
                <a:latin typeface="+mn-lt"/>
                <a:ea typeface="+mn-ea"/>
                <a:cs typeface="+mn-cs"/>
              </a:rPr>
              <a:t>, point to </a:t>
            </a:r>
            <a:r>
              <a:rPr lang="en-US" sz="1200" b="1" kern="1200" dirty="0">
                <a:solidFill>
                  <a:schemeClr val="tx1"/>
                </a:solidFill>
                <a:latin typeface="+mn-lt"/>
                <a:ea typeface="+mn-ea"/>
                <a:cs typeface="+mn-cs"/>
              </a:rPr>
              <a:t>Align</a:t>
            </a:r>
            <a:r>
              <a:rPr lang="en-US" sz="1200" kern="1200" dirty="0">
                <a:solidFill>
                  <a:schemeClr val="tx1"/>
                </a:solidFill>
                <a:latin typeface="+mn-lt"/>
                <a:ea typeface="+mn-ea"/>
                <a:cs typeface="+mn-cs"/>
              </a:rPr>
              <a:t>, and then do the following:</a:t>
            </a:r>
          </a:p>
          <a:p>
            <a:pPr marL="685800" lvl="1" indent="-228600">
              <a:buFont typeface="+mj-lt"/>
              <a:buAutoNum type="arabicPeriod"/>
            </a:pPr>
            <a:r>
              <a:rPr lang="en-US" sz="1200" kern="1200" dirty="0">
                <a:solidFill>
                  <a:schemeClr val="tx1"/>
                </a:solidFill>
                <a:latin typeface="+mn-lt"/>
                <a:ea typeface="+mn-ea"/>
                <a:cs typeface="+mn-cs"/>
              </a:rPr>
              <a:t>Click</a:t>
            </a:r>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Align to Slide</a:t>
            </a:r>
            <a:r>
              <a:rPr lang="en-US" sz="1200" kern="1200" baseline="0" dirty="0">
                <a:solidFill>
                  <a:schemeClr val="tx1"/>
                </a:solidFill>
                <a:latin typeface="+mn-lt"/>
                <a:ea typeface="+mn-ea"/>
                <a:cs typeface="+mn-cs"/>
              </a:rPr>
              <a:t>.</a:t>
            </a:r>
          </a:p>
          <a:p>
            <a:pPr marL="685800" lvl="1" indent="-228600">
              <a:buFont typeface="+mj-lt"/>
              <a:buAutoNum type="arabicPeriod"/>
            </a:pPr>
            <a:r>
              <a:rPr lang="en-US" sz="1200" kern="1200" baseline="0" dirty="0">
                <a:solidFill>
                  <a:schemeClr val="tx1"/>
                </a:solidFill>
                <a:latin typeface="+mn-lt"/>
                <a:ea typeface="+mn-ea"/>
                <a:cs typeface="+mn-cs"/>
              </a:rPr>
              <a:t>Click </a:t>
            </a:r>
            <a:r>
              <a:rPr lang="en-US" sz="1200" b="1" kern="1200" baseline="0" dirty="0">
                <a:solidFill>
                  <a:schemeClr val="tx1"/>
                </a:solidFill>
                <a:latin typeface="+mn-lt"/>
                <a:ea typeface="+mn-ea"/>
                <a:cs typeface="+mn-cs"/>
              </a:rPr>
              <a:t>Align Middle</a:t>
            </a:r>
            <a:r>
              <a:rPr lang="en-US" sz="1200" kern="1200" baseline="0" dirty="0">
                <a:solidFill>
                  <a:schemeClr val="tx1"/>
                </a:solidFill>
                <a:latin typeface="+mn-lt"/>
                <a:ea typeface="+mn-ea"/>
                <a:cs typeface="+mn-cs"/>
              </a:rPr>
              <a:t>. </a:t>
            </a:r>
            <a:endParaRPr lang="en-US" sz="1200" kern="1200" dirty="0">
              <a:solidFill>
                <a:schemeClr val="tx1"/>
              </a:solidFill>
              <a:latin typeface="+mn-lt"/>
              <a:ea typeface="+mn-ea"/>
              <a:cs typeface="+mn-cs"/>
            </a:endParaRPr>
          </a:p>
          <a:p>
            <a:pPr marL="228600" lvl="0" indent="-228600">
              <a:buFont typeface="+mj-lt"/>
              <a:buAutoNum type="arabicPeriod"/>
            </a:pPr>
            <a:endParaRPr lang="en-US" sz="1200" kern="1200" dirty="0">
              <a:solidFill>
                <a:schemeClr val="tx1"/>
              </a:solidFill>
              <a:latin typeface="+mn-lt"/>
              <a:ea typeface="+mn-ea"/>
              <a:cs typeface="+mn-cs"/>
            </a:endParaRPr>
          </a:p>
          <a:p>
            <a:pPr marL="228600" lvl="0" indent="-228600">
              <a:buFont typeface="+mj-lt"/>
              <a:buAutoNum type="arabicPeriod"/>
            </a:pPr>
            <a:endParaRPr lang="en-US" sz="1200" kern="1200" dirty="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a:solidFill>
                  <a:schemeClr val="tx1"/>
                </a:solidFill>
                <a:latin typeface="+mn-lt"/>
                <a:ea typeface="+mn-ea"/>
                <a:cs typeface="+mn-cs"/>
              </a:rPr>
              <a:t>To reproduce the picture in the </a:t>
            </a:r>
            <a:r>
              <a:rPr lang="en-US" sz="1200" b="1" kern="1200" dirty="0">
                <a:solidFill>
                  <a:schemeClr val="tx1"/>
                </a:solidFill>
                <a:latin typeface="+mn-lt"/>
                <a:ea typeface="+mn-ea"/>
                <a:cs typeface="+mn-cs"/>
              </a:rPr>
              <a:t>Inside-left page 3</a:t>
            </a:r>
            <a:r>
              <a:rPr lang="en-US" sz="1200" kern="1200" baseline="0" dirty="0">
                <a:solidFill>
                  <a:schemeClr val="tx1"/>
                </a:solidFill>
                <a:latin typeface="+mn-lt"/>
                <a:ea typeface="+mn-ea"/>
                <a:cs typeface="+mn-cs"/>
              </a:rPr>
              <a:t> group</a:t>
            </a:r>
            <a:r>
              <a:rPr lang="en-US" sz="1200" kern="1200" dirty="0">
                <a:solidFill>
                  <a:schemeClr val="tx1"/>
                </a:solidFill>
                <a:latin typeface="+mn-lt"/>
                <a:ea typeface="+mn-ea"/>
                <a:cs typeface="+mn-cs"/>
              </a:rPr>
              <a:t>, do the following: </a:t>
            </a:r>
          </a:p>
          <a:p>
            <a:pPr marL="228600" lvl="0" indent="-228600">
              <a:buFont typeface="+mj-lt"/>
              <a:buAutoNum type="arabicPeriod"/>
            </a:pPr>
            <a:r>
              <a:rPr lang="en-US" sz="1200" kern="1200" dirty="0">
                <a:solidFill>
                  <a:schemeClr val="tx1"/>
                </a:solidFill>
                <a:latin typeface="+mn-lt"/>
                <a:ea typeface="+mn-ea"/>
                <a:cs typeface="+mn-cs"/>
              </a:rPr>
              <a:t>On the </a:t>
            </a:r>
            <a:r>
              <a:rPr lang="en-US" sz="1200" b="1" kern="1200" dirty="0">
                <a:solidFill>
                  <a:schemeClr val="tx1"/>
                </a:solidFill>
                <a:latin typeface="+mn-lt"/>
                <a:ea typeface="+mn-ea"/>
                <a:cs typeface="+mn-cs"/>
              </a:rPr>
              <a:t>Insert</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Illustrations </a:t>
            </a:r>
            <a:r>
              <a:rPr lang="en-US" sz="1200" kern="1200" dirty="0">
                <a:solidFill>
                  <a:schemeClr val="tx1"/>
                </a:solidFill>
                <a:latin typeface="+mn-lt"/>
                <a:ea typeface="+mn-ea"/>
                <a:cs typeface="+mn-cs"/>
              </a:rPr>
              <a:t>group, click </a:t>
            </a:r>
            <a:r>
              <a:rPr lang="en-US" sz="1200" b="1" kern="1200" dirty="0">
                <a:solidFill>
                  <a:schemeClr val="tx1"/>
                </a:solidFill>
                <a:latin typeface="+mn-lt"/>
                <a:ea typeface="+mn-ea"/>
                <a:cs typeface="+mn-cs"/>
              </a:rPr>
              <a:t>Picture</a:t>
            </a:r>
            <a:r>
              <a:rPr lang="en-US" sz="1200" b="0" kern="1200" dirty="0">
                <a:solidFill>
                  <a:schemeClr val="tx1"/>
                </a:solidFill>
                <a:latin typeface="+mn-lt"/>
                <a:ea typeface="+mn-ea"/>
                <a:cs typeface="+mn-cs"/>
              </a:rPr>
              <a:t>.</a:t>
            </a:r>
            <a:r>
              <a:rPr lang="en-US" sz="1200" b="1" kern="1200" dirty="0">
                <a:solidFill>
                  <a:schemeClr val="tx1"/>
                </a:solidFill>
                <a:latin typeface="+mn-lt"/>
                <a:ea typeface="+mn-ea"/>
                <a:cs typeface="+mn-cs"/>
              </a:rPr>
              <a:t> </a:t>
            </a: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Insert</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Picture</a:t>
            </a:r>
            <a:r>
              <a:rPr lang="en-US" sz="1200" kern="1200" dirty="0">
                <a:solidFill>
                  <a:schemeClr val="tx1"/>
                </a:solidFill>
                <a:latin typeface="+mn-lt"/>
                <a:ea typeface="+mn-ea"/>
                <a:cs typeface="+mn-cs"/>
              </a:rPr>
              <a:t> dialog box, select a picture, and then click </a:t>
            </a:r>
            <a:r>
              <a:rPr lang="en-US" sz="1200" b="1" kern="1200" dirty="0">
                <a:solidFill>
                  <a:schemeClr val="tx1"/>
                </a:solidFill>
                <a:latin typeface="+mn-lt"/>
                <a:ea typeface="+mn-ea"/>
                <a:cs typeface="+mn-cs"/>
              </a:rPr>
              <a:t>Insert</a:t>
            </a:r>
            <a:r>
              <a:rPr lang="en-US" sz="1200" kern="1200" dirty="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a:solidFill>
                  <a:schemeClr val="tx1"/>
                </a:solidFill>
                <a:latin typeface="+mn-lt"/>
                <a:ea typeface="+mn-ea"/>
                <a:cs typeface="+mn-cs"/>
              </a:rPr>
              <a:t>On the slide, select the picture. Under </a:t>
            </a:r>
            <a:r>
              <a:rPr lang="en-US" sz="1200" b="1" kern="1200" dirty="0">
                <a:solidFill>
                  <a:schemeClr val="tx1"/>
                </a:solidFill>
                <a:latin typeface="+mn-lt"/>
                <a:ea typeface="+mn-ea"/>
                <a:cs typeface="+mn-cs"/>
              </a:rPr>
              <a:t>Picture Tools</a:t>
            </a:r>
            <a:r>
              <a:rPr lang="en-US" sz="1200" kern="1200" dirty="0">
                <a:solidFill>
                  <a:schemeClr val="tx1"/>
                </a:solidFill>
                <a:latin typeface="+mn-lt"/>
                <a:ea typeface="+mn-ea"/>
                <a:cs typeface="+mn-cs"/>
              </a:rPr>
              <a:t>, on the </a:t>
            </a:r>
            <a:r>
              <a:rPr lang="en-US" sz="1200" b="1" kern="1200" dirty="0">
                <a:solidFill>
                  <a:schemeClr val="tx1"/>
                </a:solidFill>
                <a:latin typeface="+mn-lt"/>
                <a:ea typeface="+mn-ea"/>
                <a:cs typeface="+mn-cs"/>
              </a:rPr>
              <a:t>Format</a:t>
            </a:r>
            <a:r>
              <a:rPr lang="en-US" sz="1200" kern="1200" dirty="0">
                <a:solidFill>
                  <a:schemeClr val="tx1"/>
                </a:solidFill>
                <a:latin typeface="+mn-lt"/>
                <a:ea typeface="+mn-ea"/>
                <a:cs typeface="+mn-cs"/>
              </a:rPr>
              <a:t> tab, in the bottom right corner of the </a:t>
            </a:r>
            <a:r>
              <a:rPr lang="en-US" sz="1200" b="1" kern="1200" dirty="0">
                <a:solidFill>
                  <a:schemeClr val="tx1"/>
                </a:solidFill>
                <a:latin typeface="+mn-lt"/>
                <a:ea typeface="+mn-ea"/>
                <a:cs typeface="+mn-cs"/>
              </a:rPr>
              <a:t>Size</a:t>
            </a:r>
            <a:r>
              <a:rPr lang="en-US" sz="1200" kern="1200" dirty="0">
                <a:solidFill>
                  <a:schemeClr val="tx1"/>
                </a:solidFill>
                <a:latin typeface="+mn-lt"/>
                <a:ea typeface="+mn-ea"/>
                <a:cs typeface="+mn-cs"/>
              </a:rPr>
              <a:t> group, click the </a:t>
            </a:r>
            <a:r>
              <a:rPr lang="en-US" sz="1200" b="1" kern="1200" dirty="0">
                <a:solidFill>
                  <a:schemeClr val="tx1"/>
                </a:solidFill>
                <a:latin typeface="+mn-lt"/>
                <a:ea typeface="+mn-ea"/>
                <a:cs typeface="+mn-cs"/>
              </a:rPr>
              <a:t>Size and Position</a:t>
            </a:r>
            <a:r>
              <a:rPr lang="en-US" sz="1200" kern="1200" dirty="0">
                <a:solidFill>
                  <a:schemeClr val="tx1"/>
                </a:solidFill>
                <a:latin typeface="+mn-lt"/>
                <a:ea typeface="+mn-ea"/>
                <a:cs typeface="+mn-cs"/>
              </a:rPr>
              <a:t> dialog box launcher. In the </a:t>
            </a:r>
            <a:r>
              <a:rPr lang="en-US" sz="1200" b="1" kern="1200" dirty="0">
                <a:solidFill>
                  <a:schemeClr val="tx1"/>
                </a:solidFill>
                <a:latin typeface="+mn-lt"/>
                <a:ea typeface="+mn-ea"/>
                <a:cs typeface="+mn-cs"/>
              </a:rPr>
              <a:t>Size and Position</a:t>
            </a:r>
            <a:r>
              <a:rPr lang="en-US" sz="1200" kern="1200" dirty="0">
                <a:solidFill>
                  <a:schemeClr val="tx1"/>
                </a:solidFill>
                <a:latin typeface="+mn-lt"/>
                <a:ea typeface="+mn-ea"/>
                <a:cs typeface="+mn-cs"/>
              </a:rPr>
              <a:t> dialog box, on the </a:t>
            </a:r>
            <a:r>
              <a:rPr lang="en-US" sz="1200" b="1" kern="1200" dirty="0">
                <a:solidFill>
                  <a:schemeClr val="tx1"/>
                </a:solidFill>
                <a:latin typeface="+mn-lt"/>
                <a:ea typeface="+mn-ea"/>
                <a:cs typeface="+mn-cs"/>
              </a:rPr>
              <a:t>Size</a:t>
            </a:r>
            <a:r>
              <a:rPr lang="en-US" sz="1200" kern="1200" dirty="0">
                <a:solidFill>
                  <a:schemeClr val="tx1"/>
                </a:solidFill>
                <a:latin typeface="+mn-lt"/>
                <a:ea typeface="+mn-ea"/>
                <a:cs typeface="+mn-cs"/>
              </a:rPr>
              <a:t> tab, resize or crop the picture as needed so that under </a:t>
            </a:r>
            <a:r>
              <a:rPr lang="en-US" sz="1200" b="1" kern="1200" dirty="0">
                <a:solidFill>
                  <a:schemeClr val="tx1"/>
                </a:solidFill>
                <a:latin typeface="+mn-lt"/>
                <a:ea typeface="+mn-ea"/>
                <a:cs typeface="+mn-cs"/>
              </a:rPr>
              <a:t>Size and rotate</a:t>
            </a:r>
            <a:r>
              <a:rPr lang="en-US" sz="1200" kern="1200" dirty="0">
                <a:solidFill>
                  <a:schemeClr val="tx1"/>
                </a:solidFill>
                <a:latin typeface="+mn-lt"/>
                <a:ea typeface="+mn-ea"/>
                <a:cs typeface="+mn-cs"/>
              </a:rPr>
              <a:t>, the </a:t>
            </a:r>
            <a:r>
              <a:rPr lang="en-US" sz="1200" b="1" kern="1200" dirty="0">
                <a:solidFill>
                  <a:schemeClr val="tx1"/>
                </a:solidFill>
                <a:latin typeface="+mn-lt"/>
                <a:ea typeface="+mn-ea"/>
                <a:cs typeface="+mn-cs"/>
              </a:rPr>
              <a:t>Height</a:t>
            </a:r>
            <a:r>
              <a:rPr lang="en-US" sz="1200" kern="1200" dirty="0">
                <a:solidFill>
                  <a:schemeClr val="tx1"/>
                </a:solidFill>
                <a:latin typeface="+mn-lt"/>
                <a:ea typeface="+mn-ea"/>
                <a:cs typeface="+mn-cs"/>
              </a:rPr>
              <a:t> box is set to </a:t>
            </a:r>
            <a:r>
              <a:rPr lang="en-US" sz="1200" b="1" kern="1200" dirty="0">
                <a:solidFill>
                  <a:schemeClr val="tx1"/>
                </a:solidFill>
                <a:latin typeface="+mn-lt"/>
                <a:ea typeface="+mn-ea"/>
                <a:cs typeface="+mn-cs"/>
              </a:rPr>
              <a:t>1.4”</a:t>
            </a:r>
            <a:r>
              <a:rPr lang="en-US" sz="1200" kern="1200" dirty="0">
                <a:solidFill>
                  <a:schemeClr val="tx1"/>
                </a:solidFill>
                <a:latin typeface="+mn-lt"/>
                <a:ea typeface="+mn-ea"/>
                <a:cs typeface="+mn-cs"/>
              </a:rPr>
              <a:t> and the </a:t>
            </a:r>
            <a:r>
              <a:rPr lang="en-US" sz="1200" b="1" kern="1200" dirty="0">
                <a:solidFill>
                  <a:schemeClr val="tx1"/>
                </a:solidFill>
                <a:latin typeface="+mn-lt"/>
                <a:ea typeface="+mn-ea"/>
                <a:cs typeface="+mn-cs"/>
              </a:rPr>
              <a:t>Width</a:t>
            </a:r>
            <a:r>
              <a:rPr lang="en-US" sz="1200" kern="1200" dirty="0">
                <a:solidFill>
                  <a:schemeClr val="tx1"/>
                </a:solidFill>
                <a:latin typeface="+mn-lt"/>
                <a:ea typeface="+mn-ea"/>
                <a:cs typeface="+mn-cs"/>
              </a:rPr>
              <a:t> box is set to </a:t>
            </a:r>
            <a:r>
              <a:rPr lang="en-US" sz="1200" b="1" kern="1200" dirty="0">
                <a:solidFill>
                  <a:schemeClr val="tx1"/>
                </a:solidFill>
                <a:latin typeface="+mn-lt"/>
                <a:ea typeface="+mn-ea"/>
                <a:cs typeface="+mn-cs"/>
              </a:rPr>
              <a:t>2.1”</a:t>
            </a:r>
            <a:r>
              <a:rPr lang="en-US" sz="1200" kern="1200" dirty="0">
                <a:solidFill>
                  <a:schemeClr val="tx1"/>
                </a:solidFill>
                <a:latin typeface="+mn-lt"/>
                <a:ea typeface="+mn-ea"/>
                <a:cs typeface="+mn-cs"/>
              </a:rPr>
              <a:t>. Resize the picture under </a:t>
            </a:r>
            <a:r>
              <a:rPr lang="en-US" sz="1200" b="1" kern="1200" dirty="0">
                <a:solidFill>
                  <a:schemeClr val="tx1"/>
                </a:solidFill>
                <a:latin typeface="+mn-lt"/>
                <a:ea typeface="+mn-ea"/>
                <a:cs typeface="+mn-cs"/>
              </a:rPr>
              <a:t>Size and rotate </a:t>
            </a:r>
            <a:r>
              <a:rPr lang="en-US" sz="1200" kern="1200" dirty="0">
                <a:solidFill>
                  <a:schemeClr val="tx1"/>
                </a:solidFill>
                <a:latin typeface="+mn-lt"/>
                <a:ea typeface="+mn-ea"/>
                <a:cs typeface="+mn-cs"/>
              </a:rPr>
              <a:t>by entering values into the </a:t>
            </a:r>
            <a:r>
              <a:rPr lang="en-US" sz="1200" b="1" kern="1200" dirty="0">
                <a:solidFill>
                  <a:schemeClr val="tx1"/>
                </a:solidFill>
                <a:latin typeface="+mn-lt"/>
                <a:ea typeface="+mn-ea"/>
                <a:cs typeface="+mn-cs"/>
              </a:rPr>
              <a:t>Height</a:t>
            </a:r>
            <a:r>
              <a:rPr lang="en-US" sz="1200" kern="1200" dirty="0">
                <a:solidFill>
                  <a:schemeClr val="tx1"/>
                </a:solidFill>
                <a:latin typeface="+mn-lt"/>
                <a:ea typeface="+mn-ea"/>
                <a:cs typeface="+mn-cs"/>
              </a:rPr>
              <a:t> and </a:t>
            </a:r>
            <a:r>
              <a:rPr lang="en-US" sz="1200" b="1" kern="1200" dirty="0">
                <a:solidFill>
                  <a:schemeClr val="tx1"/>
                </a:solidFill>
                <a:latin typeface="+mn-lt"/>
                <a:ea typeface="+mn-ea"/>
                <a:cs typeface="+mn-cs"/>
              </a:rPr>
              <a:t>Width</a:t>
            </a:r>
            <a:r>
              <a:rPr lang="en-US" sz="1200" kern="1200" dirty="0">
                <a:solidFill>
                  <a:schemeClr val="tx1"/>
                </a:solidFill>
                <a:latin typeface="+mn-lt"/>
                <a:ea typeface="+mn-ea"/>
                <a:cs typeface="+mn-cs"/>
              </a:rPr>
              <a:t> boxes. Crop the picture under </a:t>
            </a:r>
            <a:r>
              <a:rPr lang="en-US" sz="1200" b="1" kern="1200" dirty="0">
                <a:solidFill>
                  <a:schemeClr val="tx1"/>
                </a:solidFill>
                <a:latin typeface="+mn-lt"/>
                <a:ea typeface="+mn-ea"/>
                <a:cs typeface="+mn-cs"/>
              </a:rPr>
              <a:t>Crop from </a:t>
            </a:r>
            <a:r>
              <a:rPr lang="en-US" sz="1200" kern="1200" dirty="0">
                <a:solidFill>
                  <a:schemeClr val="tx1"/>
                </a:solidFill>
                <a:latin typeface="+mn-lt"/>
                <a:ea typeface="+mn-ea"/>
                <a:cs typeface="+mn-cs"/>
              </a:rPr>
              <a:t>by entering values into the </a:t>
            </a:r>
            <a:r>
              <a:rPr lang="en-US" sz="1200" b="1" kern="1200" dirty="0">
                <a:solidFill>
                  <a:schemeClr val="tx1"/>
                </a:solidFill>
                <a:latin typeface="+mn-lt"/>
                <a:ea typeface="+mn-ea"/>
                <a:cs typeface="+mn-cs"/>
              </a:rPr>
              <a:t>Left</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Right</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Top</a:t>
            </a:r>
            <a:r>
              <a:rPr lang="en-US" sz="1200" kern="1200" dirty="0">
                <a:solidFill>
                  <a:schemeClr val="tx1"/>
                </a:solidFill>
                <a:latin typeface="+mn-lt"/>
                <a:ea typeface="+mn-ea"/>
                <a:cs typeface="+mn-cs"/>
              </a:rPr>
              <a:t>, and </a:t>
            </a:r>
            <a:r>
              <a:rPr lang="en-US" sz="1200" b="1" kern="1200" dirty="0">
                <a:solidFill>
                  <a:schemeClr val="tx1"/>
                </a:solidFill>
                <a:latin typeface="+mn-lt"/>
                <a:ea typeface="+mn-ea"/>
                <a:cs typeface="+mn-cs"/>
              </a:rPr>
              <a:t>Bottom</a:t>
            </a:r>
            <a:r>
              <a:rPr lang="en-US" sz="1200" kern="1200" dirty="0">
                <a:solidFill>
                  <a:schemeClr val="tx1"/>
                </a:solidFill>
                <a:latin typeface="+mn-lt"/>
                <a:ea typeface="+mn-ea"/>
                <a:cs typeface="+mn-cs"/>
              </a:rPr>
              <a:t> boxes. </a:t>
            </a:r>
          </a:p>
          <a:p>
            <a:pPr marL="228600" lvl="0" indent="-228600">
              <a:buFont typeface="+mj-lt"/>
              <a:buAutoNum type="arabicPeriod"/>
            </a:pPr>
            <a:r>
              <a:rPr lang="en-US" sz="1200" kern="1200" dirty="0">
                <a:solidFill>
                  <a:schemeClr val="tx1"/>
                </a:solidFill>
                <a:latin typeface="+mn-lt"/>
                <a:ea typeface="+mn-ea"/>
                <a:cs typeface="+mn-cs"/>
              </a:rPr>
              <a:t>On</a:t>
            </a:r>
            <a:r>
              <a:rPr lang="en-US" sz="1200" kern="1200" baseline="0" dirty="0">
                <a:solidFill>
                  <a:schemeClr val="tx1"/>
                </a:solidFill>
                <a:latin typeface="+mn-lt"/>
                <a:ea typeface="+mn-ea"/>
                <a:cs typeface="+mn-cs"/>
              </a:rPr>
              <a:t> the slide, drag </a:t>
            </a:r>
            <a:r>
              <a:rPr lang="en-US" sz="1200" kern="1200" dirty="0">
                <a:solidFill>
                  <a:schemeClr val="tx1"/>
                </a:solidFill>
                <a:latin typeface="+mn-lt"/>
                <a:ea typeface="+mn-ea"/>
                <a:cs typeface="+mn-cs"/>
              </a:rPr>
              <a:t>the picture until the left edge is 0.5” to the right of the vertical drawing guide and the top edge is 0.25” below the horizontal drawing guide.</a:t>
            </a:r>
          </a:p>
          <a:p>
            <a:pPr marL="228600" lvl="0" indent="-228600">
              <a:buFont typeface="+mj-lt"/>
              <a:buAutoNum type="arabicPeriod"/>
            </a:pPr>
            <a:endParaRPr lang="en-US" sz="1200" kern="1200" dirty="0">
              <a:solidFill>
                <a:schemeClr val="tx1"/>
              </a:solidFill>
              <a:latin typeface="+mn-lt"/>
              <a:ea typeface="+mn-ea"/>
              <a:cs typeface="+mn-cs"/>
            </a:endParaRPr>
          </a:p>
          <a:p>
            <a:pPr marL="228600" lvl="0" indent="-228600">
              <a:buFont typeface="+mj-lt"/>
              <a:buAutoNum type="arabicPeriod"/>
            </a:pPr>
            <a:endParaRPr lang="en-US" sz="1200" kern="1200" dirty="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a:solidFill>
                  <a:schemeClr val="tx1"/>
                </a:solidFill>
                <a:latin typeface="+mn-lt"/>
                <a:ea typeface="+mn-ea"/>
                <a:cs typeface="+mn-cs"/>
              </a:rPr>
              <a:t>To reproduce the text box in the </a:t>
            </a:r>
            <a:r>
              <a:rPr lang="en-US" sz="1200" b="1" kern="1200" dirty="0">
                <a:solidFill>
                  <a:schemeClr val="tx1"/>
                </a:solidFill>
                <a:latin typeface="+mn-lt"/>
                <a:ea typeface="+mn-ea"/>
                <a:cs typeface="+mn-cs"/>
              </a:rPr>
              <a:t>Inside-left page 3</a:t>
            </a:r>
            <a:r>
              <a:rPr lang="en-US" sz="1200" kern="1200" baseline="0" dirty="0">
                <a:solidFill>
                  <a:schemeClr val="tx1"/>
                </a:solidFill>
                <a:latin typeface="+mn-lt"/>
                <a:ea typeface="+mn-ea"/>
                <a:cs typeface="+mn-cs"/>
              </a:rPr>
              <a:t> group</a:t>
            </a:r>
            <a:r>
              <a:rPr lang="en-US" sz="1200" kern="1200" dirty="0">
                <a:solidFill>
                  <a:schemeClr val="tx1"/>
                </a:solidFill>
                <a:latin typeface="+mn-lt"/>
                <a:ea typeface="+mn-ea"/>
                <a:cs typeface="+mn-cs"/>
              </a:rPr>
              <a:t>, do the following: </a:t>
            </a:r>
          </a:p>
          <a:p>
            <a:pPr marL="228600" lvl="0" indent="-228600">
              <a:buFont typeface="+mj-lt"/>
              <a:buAutoNum type="arabicPeriod"/>
            </a:pPr>
            <a:r>
              <a:rPr lang="en-US" sz="1200" kern="1200" dirty="0">
                <a:solidFill>
                  <a:schemeClr val="tx1"/>
                </a:solidFill>
                <a:latin typeface="+mn-lt"/>
                <a:ea typeface="+mn-ea"/>
                <a:cs typeface="+mn-cs"/>
              </a:rPr>
              <a:t>On the </a:t>
            </a:r>
            <a:r>
              <a:rPr lang="en-US" sz="1200" b="1" kern="1200" dirty="0">
                <a:solidFill>
                  <a:schemeClr val="tx1"/>
                </a:solidFill>
                <a:latin typeface="+mn-lt"/>
                <a:ea typeface="+mn-ea"/>
                <a:cs typeface="+mn-cs"/>
              </a:rPr>
              <a:t>Insert</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Text</a:t>
            </a:r>
            <a:r>
              <a:rPr lang="en-US" sz="1200" kern="1200" dirty="0">
                <a:solidFill>
                  <a:schemeClr val="tx1"/>
                </a:solidFill>
                <a:latin typeface="+mn-lt"/>
                <a:ea typeface="+mn-ea"/>
                <a:cs typeface="+mn-cs"/>
              </a:rPr>
              <a:t> group, click </a:t>
            </a:r>
            <a:r>
              <a:rPr lang="en-US" sz="1200" b="1" kern="1200" dirty="0">
                <a:solidFill>
                  <a:schemeClr val="tx1"/>
                </a:solidFill>
                <a:latin typeface="+mn-lt"/>
                <a:ea typeface="+mn-ea"/>
                <a:cs typeface="+mn-cs"/>
              </a:rPr>
              <a:t>Text Box</a:t>
            </a:r>
            <a:r>
              <a:rPr lang="en-US" sz="1200" kern="1200" dirty="0">
                <a:solidFill>
                  <a:schemeClr val="tx1"/>
                </a:solidFill>
                <a:latin typeface="+mn-lt"/>
                <a:ea typeface="+mn-ea"/>
                <a:cs typeface="+mn-cs"/>
              </a:rPr>
              <a:t>, and then on the slide, drag to draw the text box. </a:t>
            </a:r>
          </a:p>
          <a:p>
            <a:pPr marL="228600" lvl="0" indent="-228600">
              <a:buFont typeface="+mj-lt"/>
              <a:buAutoNum type="arabicPeriod"/>
            </a:pPr>
            <a:r>
              <a:rPr lang="en-US" sz="1200" kern="1200" dirty="0">
                <a:solidFill>
                  <a:schemeClr val="tx1"/>
                </a:solidFill>
                <a:latin typeface="+mn-lt"/>
                <a:ea typeface="+mn-ea"/>
                <a:cs typeface="+mn-cs"/>
              </a:rPr>
              <a:t>Enter text in the text box, and then select the text. On the </a:t>
            </a:r>
            <a:r>
              <a:rPr lang="en-US" sz="1200" b="1" kern="1200" dirty="0">
                <a:solidFill>
                  <a:schemeClr val="tx1"/>
                </a:solidFill>
                <a:latin typeface="+mn-lt"/>
                <a:ea typeface="+mn-ea"/>
                <a:cs typeface="+mn-cs"/>
              </a:rPr>
              <a:t>Home</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Font</a:t>
            </a:r>
            <a:r>
              <a:rPr lang="en-US" sz="1200" kern="1200" dirty="0">
                <a:solidFill>
                  <a:schemeClr val="tx1"/>
                </a:solidFill>
                <a:latin typeface="+mn-lt"/>
                <a:ea typeface="+mn-ea"/>
                <a:cs typeface="+mn-cs"/>
              </a:rPr>
              <a:t> group, do the following:</a:t>
            </a: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Font</a:t>
            </a:r>
            <a:r>
              <a:rPr lang="en-US" sz="1200" kern="1200" dirty="0">
                <a:solidFill>
                  <a:schemeClr val="tx1"/>
                </a:solidFill>
                <a:latin typeface="+mn-lt"/>
                <a:ea typeface="+mn-ea"/>
                <a:cs typeface="+mn-cs"/>
              </a:rPr>
              <a:t> list, select </a:t>
            </a:r>
            <a:r>
              <a:rPr lang="en-US" sz="1200" b="1" kern="1200" dirty="0" err="1">
                <a:solidFill>
                  <a:schemeClr val="tx1"/>
                </a:solidFill>
                <a:latin typeface="+mn-lt"/>
                <a:ea typeface="+mn-ea"/>
                <a:cs typeface="+mn-cs"/>
              </a:rPr>
              <a:t>Bodoni</a:t>
            </a:r>
            <a:r>
              <a:rPr lang="en-US" sz="1200" b="1" kern="1200" dirty="0">
                <a:solidFill>
                  <a:schemeClr val="tx1"/>
                </a:solidFill>
                <a:latin typeface="+mn-lt"/>
                <a:ea typeface="+mn-ea"/>
                <a:cs typeface="+mn-cs"/>
              </a:rPr>
              <a:t> MT Condensed</a:t>
            </a:r>
            <a:r>
              <a:rPr lang="en-US" sz="1200" b="0" kern="1200" dirty="0">
                <a:solidFill>
                  <a:schemeClr val="tx1"/>
                </a:solidFill>
                <a:latin typeface="+mn-lt"/>
                <a:ea typeface="+mn-ea"/>
                <a:cs typeface="+mn-cs"/>
              </a:rPr>
              <a:t>.</a:t>
            </a:r>
            <a:r>
              <a:rPr lang="en-US" sz="1200" b="1"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Font Size </a:t>
            </a:r>
            <a:r>
              <a:rPr lang="en-US" sz="1200" kern="1200" dirty="0">
                <a:solidFill>
                  <a:schemeClr val="tx1"/>
                </a:solidFill>
                <a:latin typeface="+mn-lt"/>
                <a:ea typeface="+mn-ea"/>
                <a:cs typeface="+mn-cs"/>
              </a:rPr>
              <a:t>list, select </a:t>
            </a:r>
            <a:r>
              <a:rPr lang="en-US" sz="1200" b="1" kern="1200" dirty="0">
                <a:solidFill>
                  <a:schemeClr val="tx1"/>
                </a:solidFill>
                <a:latin typeface="+mn-lt"/>
                <a:ea typeface="+mn-ea"/>
                <a:cs typeface="+mn-cs"/>
              </a:rPr>
              <a:t>16</a:t>
            </a:r>
            <a:r>
              <a:rPr lang="en-US" sz="1200" kern="1200" dirty="0">
                <a:solidFill>
                  <a:schemeClr val="tx1"/>
                </a:solidFill>
                <a:latin typeface="+mn-lt"/>
                <a:ea typeface="+mn-ea"/>
                <a:cs typeface="+mn-cs"/>
              </a:rPr>
              <a:t>.</a:t>
            </a:r>
          </a:p>
          <a:p>
            <a:pPr marL="228600" lvl="0" indent="-228600">
              <a:buFont typeface="+mj-lt"/>
              <a:buAutoNum type="arabicPeriod"/>
            </a:pPr>
            <a:r>
              <a:rPr lang="en-US" sz="1200" kern="1200" dirty="0">
                <a:solidFill>
                  <a:schemeClr val="tx1"/>
                </a:solidFill>
                <a:latin typeface="+mn-lt"/>
                <a:ea typeface="+mn-ea"/>
                <a:cs typeface="+mn-cs"/>
              </a:rPr>
              <a:t>On the slide, drag the text box until the right edge</a:t>
            </a:r>
            <a:r>
              <a:rPr lang="en-US" sz="1200" kern="1200" baseline="0" dirty="0">
                <a:solidFill>
                  <a:schemeClr val="tx1"/>
                </a:solidFill>
                <a:latin typeface="+mn-lt"/>
                <a:ea typeface="+mn-ea"/>
                <a:cs typeface="+mn-cs"/>
              </a:rPr>
              <a:t> </a:t>
            </a:r>
            <a:r>
              <a:rPr lang="en-US" sz="1200" i="0" kern="1200" dirty="0">
                <a:solidFill>
                  <a:schemeClr val="tx1"/>
                </a:solidFill>
                <a:latin typeface="+mn-lt"/>
                <a:ea typeface="+mn-ea"/>
                <a:cs typeface="+mn-cs"/>
              </a:rPr>
              <a:t>of the text</a:t>
            </a:r>
            <a:r>
              <a:rPr lang="en-US" sz="1200" kern="1200" dirty="0">
                <a:solidFill>
                  <a:schemeClr val="tx1"/>
                </a:solidFill>
                <a:latin typeface="+mn-lt"/>
                <a:ea typeface="+mn-ea"/>
                <a:cs typeface="+mn-cs"/>
              </a:rPr>
              <a:t> is 0.5” to the left of the vertical drawing guide and the bottom edge of the text is 0.25” above the horizontal drawing guide.</a:t>
            </a:r>
          </a:p>
          <a:p>
            <a:pPr marL="228600" lvl="0" indent="-228600">
              <a:buFont typeface="+mj-lt"/>
              <a:buAutoNum type="arabicPeriod"/>
            </a:pPr>
            <a:r>
              <a:rPr lang="en-US" sz="1200" i="0" kern="1200" dirty="0">
                <a:solidFill>
                  <a:schemeClr val="tx1"/>
                </a:solidFill>
                <a:latin typeface="+mn-lt"/>
                <a:ea typeface="+mn-ea"/>
                <a:cs typeface="+mn-cs"/>
              </a:rPr>
              <a:t>If the text is too wide for the page,</a:t>
            </a:r>
            <a:r>
              <a:rPr lang="en-US" sz="1200" i="0" kern="1200" baseline="0" dirty="0">
                <a:solidFill>
                  <a:schemeClr val="tx1"/>
                </a:solidFill>
                <a:latin typeface="+mn-lt"/>
                <a:ea typeface="+mn-ea"/>
                <a:cs typeface="+mn-cs"/>
              </a:rPr>
              <a:t> drag the adjustment handles on the text box to decrease the width</a:t>
            </a:r>
            <a:r>
              <a:rPr lang="en-US" sz="1200" i="0" kern="1200" dirty="0">
                <a:solidFill>
                  <a:schemeClr val="tx1"/>
                </a:solidFill>
                <a:latin typeface="+mn-lt"/>
                <a:ea typeface="+mn-ea"/>
                <a:cs typeface="+mn-cs"/>
              </a:rPr>
              <a:t>,</a:t>
            </a:r>
            <a:r>
              <a:rPr lang="en-US" sz="1200" i="0" kern="1200" baseline="0" dirty="0">
                <a:solidFill>
                  <a:schemeClr val="tx1"/>
                </a:solidFill>
                <a:latin typeface="+mn-lt"/>
                <a:ea typeface="+mn-ea"/>
                <a:cs typeface="+mn-cs"/>
              </a:rPr>
              <a:t> and then repeat the previous step to reposition. </a:t>
            </a:r>
            <a:endParaRPr lang="en-US" sz="1200" i="0" kern="1200" dirty="0">
              <a:solidFill>
                <a:schemeClr val="tx1"/>
              </a:solidFill>
              <a:latin typeface="+mn-lt"/>
              <a:ea typeface="+mn-ea"/>
              <a:cs typeface="+mn-cs"/>
            </a:endParaRPr>
          </a:p>
          <a:p>
            <a:pPr marL="228600" lvl="0" indent="-228600">
              <a:buFont typeface="+mj-lt"/>
              <a:buAutoNum type="arabicPeriod"/>
            </a:pPr>
            <a:endParaRPr lang="en-US" sz="1200" kern="1200" dirty="0">
              <a:solidFill>
                <a:schemeClr val="tx1"/>
              </a:solidFill>
              <a:latin typeface="+mn-lt"/>
              <a:ea typeface="+mn-ea"/>
              <a:cs typeface="+mn-cs"/>
            </a:endParaRPr>
          </a:p>
          <a:p>
            <a:pPr marL="228600" lvl="0" indent="-228600">
              <a:buFont typeface="+mj-lt"/>
              <a:buAutoNum type="arabicPeriod"/>
            </a:pPr>
            <a:endParaRPr lang="en-US" sz="1200" kern="1200" dirty="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a:solidFill>
                  <a:schemeClr val="tx1"/>
                </a:solidFill>
                <a:latin typeface="+mn-lt"/>
                <a:ea typeface="+mn-ea"/>
                <a:cs typeface="+mn-cs"/>
              </a:rPr>
              <a:t>To reproduce the page edges in the </a:t>
            </a:r>
            <a:r>
              <a:rPr lang="en-US" sz="1200" b="1" kern="1200" dirty="0">
                <a:solidFill>
                  <a:schemeClr val="tx1"/>
                </a:solidFill>
                <a:latin typeface="+mn-lt"/>
                <a:ea typeface="+mn-ea"/>
                <a:cs typeface="+mn-cs"/>
              </a:rPr>
              <a:t>Inside-left page 3</a:t>
            </a:r>
            <a:r>
              <a:rPr lang="en-US" sz="1200" kern="1200" baseline="0" dirty="0">
                <a:solidFill>
                  <a:schemeClr val="tx1"/>
                </a:solidFill>
                <a:latin typeface="+mn-lt"/>
                <a:ea typeface="+mn-ea"/>
                <a:cs typeface="+mn-cs"/>
              </a:rPr>
              <a:t> group</a:t>
            </a:r>
            <a:r>
              <a:rPr lang="en-US" sz="1200" kern="1200" dirty="0">
                <a:solidFill>
                  <a:schemeClr val="tx1"/>
                </a:solidFill>
                <a:latin typeface="+mn-lt"/>
                <a:ea typeface="+mn-ea"/>
                <a:cs typeface="+mn-cs"/>
              </a:rPr>
              <a:t>, do the following: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Selection and Visibility </a:t>
            </a:r>
            <a:r>
              <a:rPr lang="en-US" sz="1200" kern="1200" dirty="0">
                <a:solidFill>
                  <a:schemeClr val="tx1"/>
                </a:solidFill>
                <a:latin typeface="+mn-lt"/>
                <a:ea typeface="+mn-ea"/>
                <a:cs typeface="+mn-cs"/>
              </a:rPr>
              <a:t>pane, select the </a:t>
            </a:r>
            <a:r>
              <a:rPr lang="en-US" sz="1200" b="1" kern="1200" dirty="0">
                <a:solidFill>
                  <a:schemeClr val="tx1"/>
                </a:solidFill>
                <a:latin typeface="+mn-lt"/>
                <a:ea typeface="+mn-ea"/>
                <a:cs typeface="+mn-cs"/>
              </a:rPr>
              <a:t>Inside-left</a:t>
            </a:r>
            <a:r>
              <a:rPr lang="en-US" sz="1200" kern="1200" dirty="0">
                <a:solidFill>
                  <a:schemeClr val="tx1"/>
                </a:solidFill>
                <a:latin typeface="+mn-lt"/>
                <a:ea typeface="+mn-ea"/>
                <a:cs typeface="+mn-cs"/>
              </a:rPr>
              <a:t> group you just created. </a:t>
            </a:r>
            <a:r>
              <a:rPr lang="en-US" sz="1200" i="0" kern="1200" dirty="0">
                <a:solidFill>
                  <a:schemeClr val="tx1"/>
                </a:solidFill>
                <a:latin typeface="+mn-lt"/>
                <a:ea typeface="+mn-ea"/>
                <a:cs typeface="+mn-cs"/>
              </a:rPr>
              <a:t>On the </a:t>
            </a:r>
            <a:r>
              <a:rPr lang="en-US" sz="1200" b="1" i="0" kern="1200" dirty="0">
                <a:solidFill>
                  <a:schemeClr val="tx1"/>
                </a:solidFill>
                <a:latin typeface="+mn-lt"/>
                <a:ea typeface="+mn-ea"/>
                <a:cs typeface="+mn-cs"/>
              </a:rPr>
              <a:t>Home</a:t>
            </a:r>
            <a:r>
              <a:rPr lang="en-US" sz="1200" i="0" kern="1200" dirty="0">
                <a:solidFill>
                  <a:schemeClr val="tx1"/>
                </a:solidFill>
                <a:latin typeface="+mn-lt"/>
                <a:ea typeface="+mn-ea"/>
                <a:cs typeface="+mn-cs"/>
              </a:rPr>
              <a:t> tab, in the </a:t>
            </a:r>
            <a:r>
              <a:rPr lang="en-US" sz="1200" b="1" i="0" kern="1200" dirty="0">
                <a:solidFill>
                  <a:schemeClr val="tx1"/>
                </a:solidFill>
                <a:latin typeface="+mn-lt"/>
                <a:ea typeface="+mn-ea"/>
                <a:cs typeface="+mn-cs"/>
              </a:rPr>
              <a:t>Drawing</a:t>
            </a:r>
            <a:r>
              <a:rPr lang="en-US" sz="1200" i="0" kern="1200" dirty="0">
                <a:solidFill>
                  <a:schemeClr val="tx1"/>
                </a:solidFill>
                <a:latin typeface="+mn-lt"/>
                <a:ea typeface="+mn-ea"/>
                <a:cs typeface="+mn-cs"/>
              </a:rPr>
              <a:t> group, click </a:t>
            </a:r>
            <a:r>
              <a:rPr lang="en-US" sz="1200" b="1" i="0" kern="1200" dirty="0">
                <a:solidFill>
                  <a:schemeClr val="tx1"/>
                </a:solidFill>
                <a:latin typeface="+mn-lt"/>
                <a:ea typeface="+mn-ea"/>
                <a:cs typeface="+mn-cs"/>
              </a:rPr>
              <a:t>Arrange</a:t>
            </a:r>
            <a:r>
              <a:rPr lang="en-US" sz="1200" i="0" kern="1200" dirty="0">
                <a:solidFill>
                  <a:schemeClr val="tx1"/>
                </a:solidFill>
                <a:latin typeface="+mn-lt"/>
                <a:ea typeface="+mn-ea"/>
                <a:cs typeface="+mn-cs"/>
              </a:rPr>
              <a:t>, and then click </a:t>
            </a:r>
            <a:r>
              <a:rPr lang="en-US" sz="1200" b="1" i="0" kern="1200" dirty="0">
                <a:solidFill>
                  <a:schemeClr val="tx1"/>
                </a:solidFill>
                <a:latin typeface="+mn-lt"/>
                <a:ea typeface="+mn-ea"/>
                <a:cs typeface="+mn-cs"/>
              </a:rPr>
              <a:t>Ungroup</a:t>
            </a:r>
            <a:r>
              <a:rPr lang="en-US" sz="1200" b="0" i="0" kern="1200" dirty="0">
                <a:solidFill>
                  <a:schemeClr val="tx1"/>
                </a:solidFill>
                <a:latin typeface="+mn-lt"/>
                <a:ea typeface="+mn-ea"/>
                <a:cs typeface="+mn-cs"/>
              </a:rPr>
              <a:t>.</a:t>
            </a:r>
          </a:p>
          <a:p>
            <a:pPr marL="228600" lvl="0" indent="-228600">
              <a:buFont typeface="+mj-lt"/>
              <a:buAutoNum type="arabicPeriod"/>
            </a:pPr>
            <a:r>
              <a:rPr lang="en-US" sz="1200" i="0" kern="1200" dirty="0">
                <a:solidFill>
                  <a:schemeClr val="tx1"/>
                </a:solidFill>
                <a:latin typeface="+mn-lt"/>
                <a:ea typeface="+mn-ea"/>
                <a:cs typeface="+mn-cs"/>
              </a:rPr>
              <a:t>In the </a:t>
            </a:r>
            <a:r>
              <a:rPr lang="en-US" sz="1200" b="1" i="0" kern="1200" dirty="0">
                <a:solidFill>
                  <a:schemeClr val="tx1"/>
                </a:solidFill>
                <a:latin typeface="+mn-lt"/>
                <a:ea typeface="+mn-ea"/>
                <a:cs typeface="+mn-cs"/>
              </a:rPr>
              <a:t>Selection and Visibility </a:t>
            </a:r>
            <a:r>
              <a:rPr lang="en-US" sz="1200" i="0" kern="1200" dirty="0">
                <a:solidFill>
                  <a:schemeClr val="tx1"/>
                </a:solidFill>
                <a:latin typeface="+mn-lt"/>
                <a:ea typeface="+mn-ea"/>
                <a:cs typeface="+mn-cs"/>
              </a:rPr>
              <a:t>pane, select the straight connector (line) that you just ungrouped from the page.</a:t>
            </a:r>
            <a:r>
              <a:rPr lang="en-US" sz="1200" i="0" kern="1200" baseline="0" dirty="0">
                <a:solidFill>
                  <a:schemeClr val="tx1"/>
                </a:solidFill>
                <a:latin typeface="+mn-lt"/>
                <a:ea typeface="+mn-ea"/>
                <a:cs typeface="+mn-cs"/>
              </a:rPr>
              <a:t> </a:t>
            </a:r>
            <a:r>
              <a:rPr lang="en-US" sz="1200" i="0" kern="1200" dirty="0">
                <a:solidFill>
                  <a:schemeClr val="tx1"/>
                </a:solidFill>
                <a:latin typeface="+mn-lt"/>
                <a:ea typeface="+mn-ea"/>
                <a:cs typeface="+mn-cs"/>
              </a:rPr>
              <a:t>On the </a:t>
            </a:r>
            <a:r>
              <a:rPr lang="en-US" sz="1200" b="1" i="0" kern="1200" dirty="0">
                <a:solidFill>
                  <a:schemeClr val="tx1"/>
                </a:solidFill>
                <a:latin typeface="+mn-lt"/>
                <a:ea typeface="+mn-ea"/>
                <a:cs typeface="+mn-cs"/>
              </a:rPr>
              <a:t>Home</a:t>
            </a:r>
            <a:r>
              <a:rPr lang="en-US" sz="1200" i="0" kern="1200" dirty="0">
                <a:solidFill>
                  <a:schemeClr val="tx1"/>
                </a:solidFill>
                <a:latin typeface="+mn-lt"/>
                <a:ea typeface="+mn-ea"/>
                <a:cs typeface="+mn-cs"/>
              </a:rPr>
              <a:t> tab, in the </a:t>
            </a:r>
            <a:r>
              <a:rPr lang="en-US" sz="1200" b="1" i="0" kern="1200" dirty="0">
                <a:solidFill>
                  <a:schemeClr val="tx1"/>
                </a:solidFill>
                <a:latin typeface="+mn-lt"/>
                <a:ea typeface="+mn-ea"/>
                <a:cs typeface="+mn-cs"/>
              </a:rPr>
              <a:t>Clipboard</a:t>
            </a:r>
            <a:r>
              <a:rPr lang="en-US" sz="1200" i="0" kern="1200" dirty="0">
                <a:solidFill>
                  <a:schemeClr val="tx1"/>
                </a:solidFill>
                <a:latin typeface="+mn-lt"/>
                <a:ea typeface="+mn-ea"/>
                <a:cs typeface="+mn-cs"/>
              </a:rPr>
              <a:t> group, click the arrow under </a:t>
            </a:r>
            <a:r>
              <a:rPr lang="en-US" sz="1200" b="1" i="0" kern="1200" dirty="0">
                <a:solidFill>
                  <a:schemeClr val="tx1"/>
                </a:solidFill>
                <a:latin typeface="+mn-lt"/>
                <a:ea typeface="+mn-ea"/>
                <a:cs typeface="+mn-cs"/>
              </a:rPr>
              <a:t>Paste</a:t>
            </a:r>
            <a:r>
              <a:rPr lang="en-US" sz="1200" i="0" kern="1200" dirty="0">
                <a:solidFill>
                  <a:schemeClr val="tx1"/>
                </a:solidFill>
                <a:latin typeface="+mn-lt"/>
                <a:ea typeface="+mn-ea"/>
                <a:cs typeface="+mn-cs"/>
              </a:rPr>
              <a:t>, and then click </a:t>
            </a:r>
            <a:r>
              <a:rPr lang="en-US" sz="1200" b="1" i="0" kern="1200" dirty="0">
                <a:solidFill>
                  <a:schemeClr val="tx1"/>
                </a:solidFill>
                <a:latin typeface="+mn-lt"/>
                <a:ea typeface="+mn-ea"/>
                <a:cs typeface="+mn-cs"/>
              </a:rPr>
              <a:t>Duplicate</a:t>
            </a:r>
            <a:r>
              <a:rPr lang="en-US" sz="1200" i="0" kern="1200" dirty="0">
                <a:solidFill>
                  <a:schemeClr val="tx1"/>
                </a:solidFill>
                <a:latin typeface="+mn-lt"/>
                <a:ea typeface="+mn-ea"/>
                <a:cs typeface="+mn-cs"/>
              </a:rPr>
              <a:t>. </a:t>
            </a:r>
          </a:p>
          <a:p>
            <a:pPr marL="228600" lvl="0" indent="-228600">
              <a:buFont typeface="+mj-lt"/>
              <a:buAutoNum type="arabicPeriod"/>
            </a:pPr>
            <a:r>
              <a:rPr lang="en-US" sz="1200" i="0" kern="1200" dirty="0">
                <a:solidFill>
                  <a:schemeClr val="tx1"/>
                </a:solidFill>
                <a:latin typeface="+mn-lt"/>
                <a:ea typeface="+mn-ea"/>
                <a:cs typeface="+mn-cs"/>
              </a:rPr>
              <a:t>On the slide, drag the duplicate line until it is very close to the original</a:t>
            </a:r>
            <a:r>
              <a:rPr lang="en-US" sz="1200" i="0" kern="1200" baseline="0" dirty="0">
                <a:solidFill>
                  <a:schemeClr val="tx1"/>
                </a:solidFill>
                <a:latin typeface="+mn-lt"/>
                <a:ea typeface="+mn-ea"/>
                <a:cs typeface="+mn-cs"/>
              </a:rPr>
              <a:t> line. </a:t>
            </a:r>
            <a:endParaRPr lang="en-US" sz="1200" i="0" kern="1200" dirty="0">
              <a:solidFill>
                <a:schemeClr val="tx1"/>
              </a:solidFill>
              <a:latin typeface="+mn-lt"/>
              <a:ea typeface="+mn-ea"/>
              <a:cs typeface="+mn-cs"/>
            </a:endParaRPr>
          </a:p>
          <a:p>
            <a:pPr marL="228600" lvl="0" indent="-228600">
              <a:buFont typeface="+mj-lt"/>
              <a:buAutoNum type="arabicPeriod"/>
            </a:pPr>
            <a:r>
              <a:rPr lang="en-US" sz="1200" i="0" kern="1200" dirty="0">
                <a:solidFill>
                  <a:schemeClr val="tx1"/>
                </a:solidFill>
                <a:latin typeface="+mn-lt"/>
                <a:ea typeface="+mn-ea"/>
                <a:cs typeface="+mn-cs"/>
              </a:rPr>
              <a:t>In the </a:t>
            </a:r>
            <a:r>
              <a:rPr lang="en-US" sz="1200" b="1" i="0" kern="1200" dirty="0">
                <a:solidFill>
                  <a:schemeClr val="tx1"/>
                </a:solidFill>
                <a:latin typeface="+mn-lt"/>
                <a:ea typeface="+mn-ea"/>
                <a:cs typeface="+mn-cs"/>
              </a:rPr>
              <a:t>Selection and Visibility </a:t>
            </a:r>
            <a:r>
              <a:rPr lang="en-US" sz="1200" i="0" kern="1200" dirty="0">
                <a:solidFill>
                  <a:schemeClr val="tx1"/>
                </a:solidFill>
                <a:latin typeface="+mn-lt"/>
                <a:ea typeface="+mn-ea"/>
                <a:cs typeface="+mn-cs"/>
              </a:rPr>
              <a:t>pane, press and hold CTRL, and</a:t>
            </a:r>
            <a:r>
              <a:rPr lang="en-US" sz="1200" i="0" kern="1200" baseline="0" dirty="0">
                <a:solidFill>
                  <a:schemeClr val="tx1"/>
                </a:solidFill>
                <a:latin typeface="+mn-lt"/>
                <a:ea typeface="+mn-ea"/>
                <a:cs typeface="+mn-cs"/>
              </a:rPr>
              <a:t> then </a:t>
            </a:r>
            <a:r>
              <a:rPr lang="en-US" sz="1200" i="0" kern="1200" dirty="0">
                <a:solidFill>
                  <a:schemeClr val="tx1"/>
                </a:solidFill>
                <a:latin typeface="+mn-lt"/>
                <a:ea typeface="+mn-ea"/>
                <a:cs typeface="+mn-cs"/>
              </a:rPr>
              <a:t>select the two straight connectors (lines). On the </a:t>
            </a:r>
            <a:r>
              <a:rPr lang="en-US" sz="1200" b="1" i="0" kern="1200" dirty="0">
                <a:solidFill>
                  <a:schemeClr val="tx1"/>
                </a:solidFill>
                <a:latin typeface="+mn-lt"/>
                <a:ea typeface="+mn-ea"/>
                <a:cs typeface="+mn-cs"/>
              </a:rPr>
              <a:t>Home</a:t>
            </a:r>
            <a:r>
              <a:rPr lang="en-US" sz="1200" i="0" kern="1200" dirty="0">
                <a:solidFill>
                  <a:schemeClr val="tx1"/>
                </a:solidFill>
                <a:latin typeface="+mn-lt"/>
                <a:ea typeface="+mn-ea"/>
                <a:cs typeface="+mn-cs"/>
              </a:rPr>
              <a:t> tab, in the </a:t>
            </a:r>
            <a:r>
              <a:rPr lang="en-US" sz="1200" b="1" i="0" kern="1200" dirty="0">
                <a:solidFill>
                  <a:schemeClr val="tx1"/>
                </a:solidFill>
                <a:latin typeface="+mn-lt"/>
                <a:ea typeface="+mn-ea"/>
                <a:cs typeface="+mn-cs"/>
              </a:rPr>
              <a:t>Drawing</a:t>
            </a:r>
            <a:r>
              <a:rPr lang="en-US" sz="1200" i="0" kern="1200" dirty="0">
                <a:solidFill>
                  <a:schemeClr val="tx1"/>
                </a:solidFill>
                <a:latin typeface="+mn-lt"/>
                <a:ea typeface="+mn-ea"/>
                <a:cs typeface="+mn-cs"/>
              </a:rPr>
              <a:t> group, click </a:t>
            </a:r>
            <a:r>
              <a:rPr lang="en-US" sz="1200" b="1" i="0" kern="1200" dirty="0">
                <a:solidFill>
                  <a:schemeClr val="tx1"/>
                </a:solidFill>
                <a:latin typeface="+mn-lt"/>
                <a:ea typeface="+mn-ea"/>
                <a:cs typeface="+mn-cs"/>
              </a:rPr>
              <a:t>Arrange</a:t>
            </a:r>
            <a:r>
              <a:rPr lang="en-US" sz="1200" i="0" kern="1200" dirty="0">
                <a:solidFill>
                  <a:schemeClr val="tx1"/>
                </a:solidFill>
                <a:latin typeface="+mn-lt"/>
                <a:ea typeface="+mn-ea"/>
                <a:cs typeface="+mn-cs"/>
              </a:rPr>
              <a:t>, point to </a:t>
            </a:r>
            <a:r>
              <a:rPr lang="en-US" sz="1200" b="1" i="0" kern="1200" dirty="0">
                <a:solidFill>
                  <a:schemeClr val="tx1"/>
                </a:solidFill>
                <a:latin typeface="+mn-lt"/>
                <a:ea typeface="+mn-ea"/>
                <a:cs typeface="+mn-cs"/>
              </a:rPr>
              <a:t>Align</a:t>
            </a:r>
            <a:r>
              <a:rPr lang="en-US" sz="1200" i="0" kern="1200" dirty="0">
                <a:solidFill>
                  <a:schemeClr val="tx1"/>
                </a:solidFill>
                <a:latin typeface="+mn-lt"/>
                <a:ea typeface="+mn-ea"/>
                <a:cs typeface="+mn-cs"/>
              </a:rPr>
              <a:t>, and then do the following:</a:t>
            </a:r>
          </a:p>
          <a:p>
            <a:pPr marL="685800" lvl="1" indent="-228600">
              <a:buFont typeface="+mj-lt"/>
              <a:buAutoNum type="arabicPeriod"/>
            </a:pPr>
            <a:r>
              <a:rPr lang="en-US" sz="1200" i="0" kern="1200" dirty="0">
                <a:solidFill>
                  <a:schemeClr val="tx1"/>
                </a:solidFill>
                <a:latin typeface="+mn-lt"/>
                <a:ea typeface="+mn-ea"/>
                <a:cs typeface="+mn-cs"/>
              </a:rPr>
              <a:t>Click </a:t>
            </a:r>
            <a:r>
              <a:rPr lang="en-US" sz="1200" b="1" i="0" kern="1200" dirty="0">
                <a:solidFill>
                  <a:schemeClr val="tx1"/>
                </a:solidFill>
                <a:latin typeface="+mn-lt"/>
                <a:ea typeface="+mn-ea"/>
                <a:cs typeface="+mn-cs"/>
              </a:rPr>
              <a:t>Align Selected Objects</a:t>
            </a:r>
            <a:r>
              <a:rPr lang="en-US" sz="1200" i="0" kern="1200" dirty="0">
                <a:solidFill>
                  <a:schemeClr val="tx1"/>
                </a:solidFill>
                <a:latin typeface="+mn-lt"/>
                <a:ea typeface="+mn-ea"/>
                <a:cs typeface="+mn-cs"/>
              </a:rPr>
              <a:t>.</a:t>
            </a:r>
          </a:p>
          <a:p>
            <a:pPr marL="685800" lvl="1" indent="-228600">
              <a:buFont typeface="+mj-lt"/>
              <a:buAutoNum type="arabicPeriod"/>
            </a:pPr>
            <a:r>
              <a:rPr lang="en-US" sz="1200" i="0" kern="1200" dirty="0">
                <a:solidFill>
                  <a:schemeClr val="tx1"/>
                </a:solidFill>
                <a:latin typeface="+mn-lt"/>
                <a:ea typeface="+mn-ea"/>
                <a:cs typeface="+mn-cs"/>
              </a:rPr>
              <a:t>Click </a:t>
            </a:r>
            <a:r>
              <a:rPr lang="en-US" sz="1200" b="1" i="0" kern="1200" dirty="0">
                <a:solidFill>
                  <a:schemeClr val="tx1"/>
                </a:solidFill>
                <a:latin typeface="+mn-lt"/>
                <a:ea typeface="+mn-ea"/>
                <a:cs typeface="+mn-cs"/>
              </a:rPr>
              <a:t>Align Middle</a:t>
            </a:r>
            <a:r>
              <a:rPr lang="en-US" sz="1200" i="0" kern="1200" dirty="0">
                <a:solidFill>
                  <a:schemeClr val="tx1"/>
                </a:solidFill>
                <a:latin typeface="+mn-lt"/>
                <a:ea typeface="+mn-ea"/>
                <a:cs typeface="+mn-cs"/>
              </a:rPr>
              <a:t>. </a:t>
            </a:r>
          </a:p>
          <a:p>
            <a:pPr marL="228600" lvl="0" indent="-228600">
              <a:buFont typeface="+mj-lt"/>
              <a:buAutoNum type="arabicPeriod"/>
            </a:pPr>
            <a:r>
              <a:rPr lang="en-US" sz="1200" i="0" kern="1200" dirty="0">
                <a:solidFill>
                  <a:schemeClr val="tx1"/>
                </a:solidFill>
                <a:latin typeface="+mn-lt"/>
                <a:ea typeface="+mn-ea"/>
                <a:cs typeface="+mn-cs"/>
              </a:rPr>
              <a:t>With</a:t>
            </a:r>
            <a:r>
              <a:rPr lang="en-US" sz="1200" i="0" kern="1200" baseline="0" dirty="0">
                <a:solidFill>
                  <a:schemeClr val="tx1"/>
                </a:solidFill>
                <a:latin typeface="+mn-lt"/>
                <a:ea typeface="+mn-ea"/>
                <a:cs typeface="+mn-cs"/>
              </a:rPr>
              <a:t> the group of lines still selected, o</a:t>
            </a:r>
            <a:r>
              <a:rPr lang="en-US" sz="1200" i="0" kern="1200" dirty="0">
                <a:solidFill>
                  <a:schemeClr val="tx1"/>
                </a:solidFill>
                <a:latin typeface="+mn-lt"/>
                <a:ea typeface="+mn-ea"/>
                <a:cs typeface="+mn-cs"/>
              </a:rPr>
              <a:t>n the </a:t>
            </a:r>
            <a:r>
              <a:rPr lang="en-US" sz="1200" b="1" i="0" kern="1200" dirty="0">
                <a:solidFill>
                  <a:schemeClr val="tx1"/>
                </a:solidFill>
                <a:latin typeface="+mn-lt"/>
                <a:ea typeface="+mn-ea"/>
                <a:cs typeface="+mn-cs"/>
              </a:rPr>
              <a:t>Home</a:t>
            </a:r>
            <a:r>
              <a:rPr lang="en-US" sz="1200" i="0" kern="1200" dirty="0">
                <a:solidFill>
                  <a:schemeClr val="tx1"/>
                </a:solidFill>
                <a:latin typeface="+mn-lt"/>
                <a:ea typeface="+mn-ea"/>
                <a:cs typeface="+mn-cs"/>
              </a:rPr>
              <a:t> tab, in the </a:t>
            </a:r>
            <a:r>
              <a:rPr lang="en-US" sz="1200" b="1" i="0" kern="1200" dirty="0">
                <a:solidFill>
                  <a:schemeClr val="tx1"/>
                </a:solidFill>
                <a:latin typeface="+mn-lt"/>
                <a:ea typeface="+mn-ea"/>
                <a:cs typeface="+mn-cs"/>
              </a:rPr>
              <a:t>Drawing </a:t>
            </a:r>
            <a:r>
              <a:rPr lang="en-US" sz="1200" i="0" kern="1200" dirty="0">
                <a:solidFill>
                  <a:schemeClr val="tx1"/>
                </a:solidFill>
                <a:latin typeface="+mn-lt"/>
                <a:ea typeface="+mn-ea"/>
                <a:cs typeface="+mn-cs"/>
              </a:rPr>
              <a:t>group, click </a:t>
            </a:r>
            <a:r>
              <a:rPr lang="en-US" sz="1200" b="1" i="0" kern="1200" dirty="0">
                <a:solidFill>
                  <a:schemeClr val="tx1"/>
                </a:solidFill>
                <a:latin typeface="+mn-lt"/>
                <a:ea typeface="+mn-ea"/>
                <a:cs typeface="+mn-cs"/>
              </a:rPr>
              <a:t>Arrange</a:t>
            </a:r>
            <a:r>
              <a:rPr lang="en-US" sz="1200" i="0" kern="1200" dirty="0">
                <a:solidFill>
                  <a:schemeClr val="tx1"/>
                </a:solidFill>
                <a:latin typeface="+mn-lt"/>
                <a:ea typeface="+mn-ea"/>
                <a:cs typeface="+mn-cs"/>
              </a:rPr>
              <a:t>, and</a:t>
            </a:r>
            <a:r>
              <a:rPr lang="en-US" sz="1200" i="0" kern="1200" baseline="0" dirty="0">
                <a:solidFill>
                  <a:schemeClr val="tx1"/>
                </a:solidFill>
                <a:latin typeface="+mn-lt"/>
                <a:ea typeface="+mn-ea"/>
                <a:cs typeface="+mn-cs"/>
              </a:rPr>
              <a:t> then click</a:t>
            </a:r>
            <a:r>
              <a:rPr lang="en-US" sz="1200" i="0" kern="1200" dirty="0">
                <a:solidFill>
                  <a:schemeClr val="tx1"/>
                </a:solidFill>
                <a:latin typeface="+mn-lt"/>
                <a:ea typeface="+mn-ea"/>
                <a:cs typeface="+mn-cs"/>
              </a:rPr>
              <a:t> </a:t>
            </a:r>
            <a:r>
              <a:rPr lang="en-US" sz="1200" b="1" i="0" kern="1200" dirty="0">
                <a:solidFill>
                  <a:schemeClr val="tx1"/>
                </a:solidFill>
                <a:latin typeface="+mn-lt"/>
                <a:ea typeface="+mn-ea"/>
                <a:cs typeface="+mn-cs"/>
              </a:rPr>
              <a:t>Group</a:t>
            </a:r>
            <a:r>
              <a:rPr lang="en-US" sz="1200" i="0" kern="1200" dirty="0">
                <a:solidFill>
                  <a:schemeClr val="tx1"/>
                </a:solidFill>
                <a:latin typeface="+mn-lt"/>
                <a:ea typeface="+mn-ea"/>
                <a:cs typeface="+mn-cs"/>
              </a:rPr>
              <a:t>.</a:t>
            </a:r>
          </a:p>
          <a:p>
            <a:pPr marL="228600" lvl="0" indent="-228600">
              <a:buFont typeface="+mj-lt"/>
              <a:buAutoNum type="arabicPeriod"/>
            </a:pPr>
            <a:r>
              <a:rPr lang="en-US" sz="1200" i="0" kern="1200" dirty="0">
                <a:solidFill>
                  <a:schemeClr val="tx1"/>
                </a:solidFill>
                <a:latin typeface="+mn-lt"/>
                <a:ea typeface="+mn-ea"/>
                <a:cs typeface="+mn-cs"/>
              </a:rPr>
              <a:t>On the slide, drag the group until the left</a:t>
            </a:r>
            <a:r>
              <a:rPr lang="en-US" sz="1200" i="0" kern="1200" baseline="0" dirty="0">
                <a:solidFill>
                  <a:schemeClr val="tx1"/>
                </a:solidFill>
                <a:latin typeface="+mn-lt"/>
                <a:ea typeface="+mn-ea"/>
                <a:cs typeface="+mn-cs"/>
              </a:rPr>
              <a:t> </a:t>
            </a:r>
            <a:r>
              <a:rPr lang="en-US" sz="1200" i="0" kern="1200" dirty="0">
                <a:solidFill>
                  <a:schemeClr val="tx1"/>
                </a:solidFill>
                <a:latin typeface="+mn-lt"/>
                <a:ea typeface="+mn-ea"/>
                <a:cs typeface="+mn-cs"/>
              </a:rPr>
              <a:t>edge of the group of lines is touching the left edge of the rectangle.</a:t>
            </a:r>
          </a:p>
          <a:p>
            <a:pPr marL="228600" lvl="0" indent="-228600">
              <a:buFont typeface="+mj-lt"/>
              <a:buAutoNum type="arabicPeriod"/>
            </a:pPr>
            <a:r>
              <a:rPr lang="en-US" sz="1200" i="0" kern="1200" dirty="0">
                <a:solidFill>
                  <a:schemeClr val="tx1"/>
                </a:solidFill>
                <a:latin typeface="+mn-lt"/>
                <a:ea typeface="+mn-ea"/>
                <a:cs typeface="+mn-cs"/>
              </a:rPr>
              <a:t>On the </a:t>
            </a:r>
            <a:r>
              <a:rPr lang="en-US" sz="1200" b="1" i="0" kern="1200" dirty="0">
                <a:solidFill>
                  <a:schemeClr val="tx1"/>
                </a:solidFill>
                <a:latin typeface="+mn-lt"/>
                <a:ea typeface="+mn-ea"/>
                <a:cs typeface="+mn-cs"/>
              </a:rPr>
              <a:t>Home</a:t>
            </a:r>
            <a:r>
              <a:rPr lang="en-US" sz="1200" i="0" kern="1200" dirty="0">
                <a:solidFill>
                  <a:schemeClr val="tx1"/>
                </a:solidFill>
                <a:latin typeface="+mn-lt"/>
                <a:ea typeface="+mn-ea"/>
                <a:cs typeface="+mn-cs"/>
              </a:rPr>
              <a:t> tab, in the </a:t>
            </a:r>
            <a:r>
              <a:rPr lang="en-US" sz="1200" b="1" i="0" kern="1200" dirty="0">
                <a:solidFill>
                  <a:schemeClr val="tx1"/>
                </a:solidFill>
                <a:latin typeface="+mn-lt"/>
                <a:ea typeface="+mn-ea"/>
                <a:cs typeface="+mn-cs"/>
              </a:rPr>
              <a:t>Drawing</a:t>
            </a:r>
            <a:r>
              <a:rPr lang="en-US" sz="1200" i="0" kern="1200" dirty="0">
                <a:solidFill>
                  <a:schemeClr val="tx1"/>
                </a:solidFill>
                <a:latin typeface="+mn-lt"/>
                <a:ea typeface="+mn-ea"/>
                <a:cs typeface="+mn-cs"/>
              </a:rPr>
              <a:t> group, click </a:t>
            </a:r>
            <a:r>
              <a:rPr lang="en-US" sz="1200" b="1" i="0" kern="1200" dirty="0">
                <a:solidFill>
                  <a:schemeClr val="tx1"/>
                </a:solidFill>
                <a:latin typeface="+mn-lt"/>
                <a:ea typeface="+mn-ea"/>
                <a:cs typeface="+mn-cs"/>
              </a:rPr>
              <a:t>Arrange</a:t>
            </a:r>
            <a:r>
              <a:rPr lang="en-US" sz="1200" i="0" kern="1200" dirty="0">
                <a:solidFill>
                  <a:schemeClr val="tx1"/>
                </a:solidFill>
                <a:latin typeface="+mn-lt"/>
                <a:ea typeface="+mn-ea"/>
                <a:cs typeface="+mn-cs"/>
              </a:rPr>
              <a:t>, point to </a:t>
            </a:r>
            <a:r>
              <a:rPr lang="en-US" sz="1200" b="1" i="0" kern="1200" dirty="0">
                <a:solidFill>
                  <a:schemeClr val="tx1"/>
                </a:solidFill>
                <a:latin typeface="+mn-lt"/>
                <a:ea typeface="+mn-ea"/>
                <a:cs typeface="+mn-cs"/>
              </a:rPr>
              <a:t>Align</a:t>
            </a:r>
            <a:r>
              <a:rPr lang="en-US" sz="1200" i="0" kern="1200" dirty="0">
                <a:solidFill>
                  <a:schemeClr val="tx1"/>
                </a:solidFill>
                <a:latin typeface="+mn-lt"/>
                <a:ea typeface="+mn-ea"/>
                <a:cs typeface="+mn-cs"/>
              </a:rPr>
              <a:t>, and then do the following:</a:t>
            </a:r>
          </a:p>
          <a:p>
            <a:pPr marL="685800" lvl="1" indent="-228600">
              <a:buFont typeface="+mj-lt"/>
              <a:buAutoNum type="arabicPeriod"/>
            </a:pPr>
            <a:r>
              <a:rPr lang="en-US" sz="1200" i="0" kern="1200" dirty="0">
                <a:solidFill>
                  <a:schemeClr val="tx1"/>
                </a:solidFill>
                <a:latin typeface="+mn-lt"/>
                <a:ea typeface="+mn-ea"/>
                <a:cs typeface="+mn-cs"/>
              </a:rPr>
              <a:t>Click </a:t>
            </a:r>
            <a:r>
              <a:rPr lang="en-US" sz="1200" b="1" i="0" kern="1200" dirty="0">
                <a:solidFill>
                  <a:schemeClr val="tx1"/>
                </a:solidFill>
                <a:latin typeface="+mn-lt"/>
                <a:ea typeface="+mn-ea"/>
                <a:cs typeface="+mn-cs"/>
              </a:rPr>
              <a:t>Align to Slide</a:t>
            </a:r>
            <a:r>
              <a:rPr lang="en-US" sz="1200" i="0" kern="1200" dirty="0">
                <a:solidFill>
                  <a:schemeClr val="tx1"/>
                </a:solidFill>
                <a:latin typeface="+mn-lt"/>
                <a:ea typeface="+mn-ea"/>
                <a:cs typeface="+mn-cs"/>
              </a:rPr>
              <a:t>.</a:t>
            </a:r>
          </a:p>
          <a:p>
            <a:pPr marL="685800" lvl="1" indent="-228600">
              <a:buFont typeface="+mj-lt"/>
              <a:buAutoNum type="arabicPeriod"/>
            </a:pPr>
            <a:r>
              <a:rPr lang="en-US" sz="1200" i="0" kern="1200" dirty="0">
                <a:solidFill>
                  <a:schemeClr val="tx1"/>
                </a:solidFill>
                <a:latin typeface="+mn-lt"/>
                <a:ea typeface="+mn-ea"/>
                <a:cs typeface="+mn-cs"/>
              </a:rPr>
              <a:t>Click </a:t>
            </a:r>
            <a:r>
              <a:rPr lang="en-US" sz="1200" b="1" i="0" kern="1200" dirty="0">
                <a:solidFill>
                  <a:schemeClr val="tx1"/>
                </a:solidFill>
                <a:latin typeface="+mn-lt"/>
                <a:ea typeface="+mn-ea"/>
                <a:cs typeface="+mn-cs"/>
              </a:rPr>
              <a:t>Align Middle</a:t>
            </a:r>
            <a:r>
              <a:rPr lang="en-US" sz="1200" i="0" kern="1200" dirty="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kern="1200" dirty="0">
                <a:solidFill>
                  <a:schemeClr val="tx1"/>
                </a:solidFill>
                <a:latin typeface="+mn-lt"/>
                <a:ea typeface="+mn-ea"/>
                <a:cs typeface="+mn-cs"/>
              </a:rPr>
              <a:t>In the </a:t>
            </a:r>
            <a:r>
              <a:rPr lang="en-US" sz="1200" b="1" i="0" kern="1200" dirty="0">
                <a:solidFill>
                  <a:schemeClr val="tx1"/>
                </a:solidFill>
                <a:latin typeface="+mn-lt"/>
                <a:ea typeface="+mn-ea"/>
                <a:cs typeface="+mn-cs"/>
              </a:rPr>
              <a:t>Selection and Visibility </a:t>
            </a:r>
            <a:r>
              <a:rPr lang="en-US" sz="1200" i="0" kern="1200" dirty="0">
                <a:solidFill>
                  <a:schemeClr val="tx1"/>
                </a:solidFill>
                <a:latin typeface="+mn-lt"/>
                <a:ea typeface="+mn-ea"/>
                <a:cs typeface="+mn-cs"/>
              </a:rPr>
              <a:t>pane, press and hold CTRL, and then select the new group of lines, the rectangle, the text box, and the picture. On the </a:t>
            </a:r>
            <a:r>
              <a:rPr lang="en-US" sz="1200" b="1" i="0" kern="1200" dirty="0">
                <a:solidFill>
                  <a:schemeClr val="tx1"/>
                </a:solidFill>
                <a:latin typeface="+mn-lt"/>
                <a:ea typeface="+mn-ea"/>
                <a:cs typeface="+mn-cs"/>
              </a:rPr>
              <a:t>Home</a:t>
            </a:r>
            <a:r>
              <a:rPr lang="en-US" sz="1200" i="0" kern="1200" dirty="0">
                <a:solidFill>
                  <a:schemeClr val="tx1"/>
                </a:solidFill>
                <a:latin typeface="+mn-lt"/>
                <a:ea typeface="+mn-ea"/>
                <a:cs typeface="+mn-cs"/>
              </a:rPr>
              <a:t> tab, in the </a:t>
            </a:r>
            <a:r>
              <a:rPr lang="en-US" sz="1200" b="1" i="0" kern="1200" dirty="0">
                <a:solidFill>
                  <a:schemeClr val="tx1"/>
                </a:solidFill>
                <a:latin typeface="+mn-lt"/>
                <a:ea typeface="+mn-ea"/>
                <a:cs typeface="+mn-cs"/>
              </a:rPr>
              <a:t>Drawing </a:t>
            </a:r>
            <a:r>
              <a:rPr lang="en-US" sz="1200" i="0" kern="1200" dirty="0">
                <a:solidFill>
                  <a:schemeClr val="tx1"/>
                </a:solidFill>
                <a:latin typeface="+mn-lt"/>
                <a:ea typeface="+mn-ea"/>
                <a:cs typeface="+mn-cs"/>
              </a:rPr>
              <a:t>group, click the arrow under </a:t>
            </a:r>
            <a:r>
              <a:rPr lang="en-US" sz="1200" b="1" i="0" kern="1200" dirty="0">
                <a:solidFill>
                  <a:schemeClr val="tx1"/>
                </a:solidFill>
                <a:latin typeface="+mn-lt"/>
                <a:ea typeface="+mn-ea"/>
                <a:cs typeface="+mn-cs"/>
              </a:rPr>
              <a:t>Arrange</a:t>
            </a:r>
            <a:r>
              <a:rPr lang="en-US" sz="1200" i="0" kern="1200" dirty="0">
                <a:solidFill>
                  <a:schemeClr val="tx1"/>
                </a:solidFill>
                <a:latin typeface="+mn-lt"/>
                <a:ea typeface="+mn-ea"/>
                <a:cs typeface="+mn-cs"/>
              </a:rPr>
              <a:t>, and then click </a:t>
            </a:r>
            <a:r>
              <a:rPr lang="en-US" sz="1200" b="1" i="0" kern="1200" dirty="0">
                <a:solidFill>
                  <a:schemeClr val="tx1"/>
                </a:solidFill>
                <a:latin typeface="+mn-lt"/>
                <a:ea typeface="+mn-ea"/>
                <a:cs typeface="+mn-cs"/>
              </a:rPr>
              <a:t>Group</a:t>
            </a:r>
            <a:r>
              <a:rPr lang="en-US" sz="1200" i="0" kern="1200" dirty="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kern="1200" dirty="0">
                <a:solidFill>
                  <a:schemeClr val="tx1"/>
                </a:solidFill>
                <a:latin typeface="+mn-lt"/>
                <a:ea typeface="+mn-ea"/>
                <a:cs typeface="+mn-cs"/>
              </a:rPr>
              <a:t>Also</a:t>
            </a:r>
            <a:r>
              <a:rPr lang="en-US" sz="1200" i="0" kern="1200" baseline="0" dirty="0">
                <a:solidFill>
                  <a:schemeClr val="tx1"/>
                </a:solidFill>
                <a:latin typeface="+mn-lt"/>
                <a:ea typeface="+mn-ea"/>
                <a:cs typeface="+mn-cs"/>
              </a:rPr>
              <a:t> i</a:t>
            </a:r>
            <a:r>
              <a:rPr lang="en-US" sz="1200" i="0" kern="1200" dirty="0">
                <a:solidFill>
                  <a:schemeClr val="tx1"/>
                </a:solidFill>
                <a:latin typeface="+mn-lt"/>
                <a:ea typeface="+mn-ea"/>
                <a:cs typeface="+mn-cs"/>
              </a:rPr>
              <a:t>n the </a:t>
            </a:r>
            <a:r>
              <a:rPr lang="en-US" sz="1200" b="1" i="0" kern="1200" dirty="0">
                <a:solidFill>
                  <a:schemeClr val="tx1"/>
                </a:solidFill>
                <a:latin typeface="+mn-lt"/>
                <a:ea typeface="+mn-ea"/>
                <a:cs typeface="+mn-cs"/>
              </a:rPr>
              <a:t>Selection and Visibility </a:t>
            </a:r>
            <a:r>
              <a:rPr lang="en-US" sz="1200" i="0" kern="1200" dirty="0">
                <a:solidFill>
                  <a:schemeClr val="tx1"/>
                </a:solidFill>
                <a:latin typeface="+mn-lt"/>
                <a:ea typeface="+mn-ea"/>
                <a:cs typeface="+mn-cs"/>
              </a:rPr>
              <a:t>pane, double-click the new group to edit the name, and then enter </a:t>
            </a:r>
            <a:r>
              <a:rPr lang="en-US" sz="1200" b="1" i="0" kern="1200" dirty="0">
                <a:solidFill>
                  <a:schemeClr val="tx1"/>
                </a:solidFill>
                <a:latin typeface="+mn-lt"/>
                <a:ea typeface="+mn-ea"/>
                <a:cs typeface="+mn-cs"/>
              </a:rPr>
              <a:t>Inside-left page 3</a:t>
            </a:r>
            <a:r>
              <a:rPr lang="en-US" sz="1200" i="0" kern="1200" dirty="0">
                <a:solidFill>
                  <a:schemeClr val="tx1"/>
                </a:solidFill>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a:solidFill>
                <a:schemeClr val="accent6"/>
              </a:solidFill>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a:solidFill>
                <a:schemeClr val="accent6"/>
              </a:solidFill>
            </a:endParaRPr>
          </a:p>
          <a:p>
            <a:r>
              <a:rPr lang="en-US" sz="1200" kern="1200" dirty="0">
                <a:solidFill>
                  <a:schemeClr val="tx1"/>
                </a:solidFill>
                <a:latin typeface="+mn-lt"/>
                <a:ea typeface="+mn-ea"/>
                <a:cs typeface="+mn-cs"/>
              </a:rPr>
              <a:t>To reproduce the first shape in the </a:t>
            </a:r>
            <a:r>
              <a:rPr lang="en-US" sz="1200" b="1" kern="1200" dirty="0">
                <a:solidFill>
                  <a:schemeClr val="tx1"/>
                </a:solidFill>
                <a:latin typeface="+mn-lt"/>
                <a:ea typeface="+mn-ea"/>
                <a:cs typeface="+mn-cs"/>
              </a:rPr>
              <a:t>Inside-right page</a:t>
            </a:r>
            <a:r>
              <a:rPr lang="en-US" sz="1200" b="1" kern="1200" baseline="0" dirty="0">
                <a:solidFill>
                  <a:schemeClr val="tx1"/>
                </a:solidFill>
                <a:latin typeface="+mn-lt"/>
                <a:ea typeface="+mn-ea"/>
                <a:cs typeface="+mn-cs"/>
              </a:rPr>
              <a:t> </a:t>
            </a:r>
            <a:r>
              <a:rPr lang="en-US" sz="1200" b="1" kern="1200" dirty="0">
                <a:solidFill>
                  <a:schemeClr val="tx1"/>
                </a:solidFill>
                <a:latin typeface="+mn-lt"/>
                <a:ea typeface="+mn-ea"/>
                <a:cs typeface="+mn-cs"/>
              </a:rPr>
              <a:t>1</a:t>
            </a:r>
            <a:r>
              <a:rPr lang="en-US" sz="1200" b="1" kern="1200" baseline="0" dirty="0">
                <a:solidFill>
                  <a:schemeClr val="tx1"/>
                </a:solidFill>
                <a:latin typeface="+mn-lt"/>
                <a:ea typeface="+mn-ea"/>
                <a:cs typeface="+mn-cs"/>
              </a:rPr>
              <a:t> </a:t>
            </a:r>
            <a:r>
              <a:rPr lang="en-US" sz="1200" kern="1200" baseline="0" dirty="0">
                <a:solidFill>
                  <a:schemeClr val="tx1"/>
                </a:solidFill>
                <a:latin typeface="+mn-lt"/>
                <a:ea typeface="+mn-ea"/>
                <a:cs typeface="+mn-cs"/>
              </a:rPr>
              <a:t>group on this slide</a:t>
            </a:r>
            <a:r>
              <a:rPr lang="en-US" sz="1200" kern="1200" dirty="0">
                <a:solidFill>
                  <a:schemeClr val="tx1"/>
                </a:solidFill>
                <a:latin typeface="+mn-lt"/>
                <a:ea typeface="+mn-ea"/>
                <a:cs typeface="+mn-cs"/>
              </a:rPr>
              <a:t>, do the following:</a:t>
            </a:r>
          </a:p>
          <a:p>
            <a:pPr marL="228600" lvl="0" indent="-228600">
              <a:buFont typeface="+mj-lt"/>
              <a:buAutoNum type="arabicPeriod"/>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Selection and Visibility</a:t>
            </a:r>
            <a:r>
              <a:rPr lang="en-US" sz="1200" kern="1200" dirty="0">
                <a:solidFill>
                  <a:schemeClr val="tx1"/>
                </a:solidFill>
                <a:latin typeface="+mn-lt"/>
                <a:ea typeface="+mn-ea"/>
                <a:cs typeface="+mn-cs"/>
              </a:rPr>
              <a:t> pane, select the </a:t>
            </a:r>
            <a:r>
              <a:rPr lang="en-US" sz="1200" b="1" kern="1200" dirty="0">
                <a:solidFill>
                  <a:schemeClr val="tx1"/>
                </a:solidFill>
                <a:latin typeface="+mn-lt"/>
                <a:ea typeface="+mn-ea"/>
                <a:cs typeface="+mn-cs"/>
              </a:rPr>
              <a:t>Inside-left page 2 </a:t>
            </a:r>
            <a:r>
              <a:rPr lang="en-US" sz="1200" kern="1200" dirty="0">
                <a:solidFill>
                  <a:schemeClr val="tx1"/>
                </a:solidFill>
                <a:latin typeface="+mn-lt"/>
                <a:ea typeface="+mn-ea"/>
                <a:cs typeface="+mn-cs"/>
              </a:rPr>
              <a:t>group.</a:t>
            </a:r>
          </a:p>
          <a:p>
            <a:pPr marL="228600" lvl="0" indent="-228600">
              <a:buFont typeface="+mj-lt"/>
              <a:buAutoNum type="arabicPeriod"/>
            </a:pPr>
            <a:r>
              <a:rPr lang="en-US" sz="1200" kern="1200" dirty="0">
                <a:solidFill>
                  <a:schemeClr val="tx1"/>
                </a:solidFill>
                <a:latin typeface="+mn-lt"/>
                <a:ea typeface="+mn-ea"/>
                <a:cs typeface="+mn-cs"/>
              </a:rPr>
              <a:t>On the </a:t>
            </a:r>
            <a:r>
              <a:rPr lang="en-US" sz="1200" b="1" kern="1200" dirty="0">
                <a:solidFill>
                  <a:schemeClr val="tx1"/>
                </a:solidFill>
                <a:latin typeface="+mn-lt"/>
                <a:ea typeface="+mn-ea"/>
                <a:cs typeface="+mn-cs"/>
              </a:rPr>
              <a:t>Home</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Clipboard</a:t>
            </a:r>
            <a:r>
              <a:rPr lang="en-US" sz="1200" kern="1200" dirty="0">
                <a:solidFill>
                  <a:schemeClr val="tx1"/>
                </a:solidFill>
                <a:latin typeface="+mn-lt"/>
                <a:ea typeface="+mn-ea"/>
                <a:cs typeface="+mn-cs"/>
              </a:rPr>
              <a:t> group, click the arrow under </a:t>
            </a:r>
            <a:r>
              <a:rPr lang="en-US" sz="1200" b="1" kern="1200" dirty="0">
                <a:solidFill>
                  <a:schemeClr val="tx1"/>
                </a:solidFill>
                <a:latin typeface="+mn-lt"/>
                <a:ea typeface="+mn-ea"/>
                <a:cs typeface="+mn-cs"/>
              </a:rPr>
              <a:t>Paste</a:t>
            </a:r>
            <a:r>
              <a:rPr lang="en-US" sz="1200" kern="1200" dirty="0">
                <a:solidFill>
                  <a:schemeClr val="tx1"/>
                </a:solidFill>
                <a:latin typeface="+mn-lt"/>
                <a:ea typeface="+mn-ea"/>
                <a:cs typeface="+mn-cs"/>
              </a:rPr>
              <a:t>, and then click </a:t>
            </a:r>
            <a:r>
              <a:rPr lang="en-US" sz="1200" b="1" kern="1200" dirty="0">
                <a:solidFill>
                  <a:schemeClr val="tx1"/>
                </a:solidFill>
                <a:latin typeface="+mn-lt"/>
                <a:ea typeface="+mn-ea"/>
                <a:cs typeface="+mn-cs"/>
              </a:rPr>
              <a:t>Duplicate</a:t>
            </a:r>
            <a:r>
              <a:rPr lang="en-US" sz="1200" kern="1200" dirty="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kern="1200" dirty="0">
                <a:solidFill>
                  <a:schemeClr val="tx1"/>
                </a:solidFill>
                <a:latin typeface="+mn-lt"/>
                <a:ea typeface="+mn-ea"/>
                <a:cs typeface="+mn-cs"/>
              </a:rPr>
              <a:t>In the </a:t>
            </a:r>
            <a:r>
              <a:rPr lang="en-US" sz="1200" b="1" i="0" kern="1200" dirty="0">
                <a:solidFill>
                  <a:schemeClr val="tx1"/>
                </a:solidFill>
                <a:latin typeface="+mn-lt"/>
                <a:ea typeface="+mn-ea"/>
                <a:cs typeface="+mn-cs"/>
              </a:rPr>
              <a:t>Selection and Visibility </a:t>
            </a:r>
            <a:r>
              <a:rPr lang="en-US" sz="1200" i="0" kern="1200" dirty="0">
                <a:solidFill>
                  <a:schemeClr val="tx1"/>
                </a:solidFill>
                <a:latin typeface="+mn-lt"/>
                <a:ea typeface="+mn-ea"/>
                <a:cs typeface="+mn-cs"/>
              </a:rPr>
              <a:t>pane, double-click the new group to edit the name, and then enter </a:t>
            </a:r>
            <a:r>
              <a:rPr lang="en-US" sz="1200" b="1" i="0" kern="1200" dirty="0">
                <a:solidFill>
                  <a:schemeClr val="tx1"/>
                </a:solidFill>
                <a:latin typeface="+mn-lt"/>
                <a:ea typeface="+mn-ea"/>
                <a:cs typeface="+mn-cs"/>
              </a:rPr>
              <a:t>Inside-right</a:t>
            </a:r>
            <a:r>
              <a:rPr lang="en-US" sz="1200" i="0" kern="1200" dirty="0">
                <a:solidFill>
                  <a:schemeClr val="tx1"/>
                </a:solidFill>
                <a:latin typeface="+mn-lt"/>
                <a:ea typeface="+mn-ea"/>
                <a:cs typeface="+mn-cs"/>
              </a:rPr>
              <a:t>.</a:t>
            </a:r>
            <a:endParaRPr lang="en-US" sz="1200" kern="1200" dirty="0">
              <a:solidFill>
                <a:schemeClr val="tx1"/>
              </a:solidFill>
              <a:latin typeface="+mn-lt"/>
              <a:ea typeface="+mn-ea"/>
              <a:cs typeface="+mn-cs"/>
            </a:endParaRPr>
          </a:p>
          <a:p>
            <a:pPr marL="228600" lvl="0" indent="-228600">
              <a:buFont typeface="+mj-lt"/>
              <a:buAutoNum type="arabicPeriod"/>
            </a:pPr>
            <a:r>
              <a:rPr lang="en-US" sz="1200" kern="1200" dirty="0">
                <a:solidFill>
                  <a:schemeClr val="tx1"/>
                </a:solidFill>
                <a:latin typeface="+mn-lt"/>
                <a:ea typeface="+mn-ea"/>
                <a:cs typeface="+mn-cs"/>
              </a:rPr>
              <a:t>In</a:t>
            </a:r>
            <a:r>
              <a:rPr lang="en-US" sz="1200" kern="1200" baseline="0" dirty="0">
                <a:solidFill>
                  <a:schemeClr val="tx1"/>
                </a:solidFill>
                <a:latin typeface="+mn-lt"/>
                <a:ea typeface="+mn-ea"/>
                <a:cs typeface="+mn-cs"/>
              </a:rPr>
              <a:t> the </a:t>
            </a:r>
            <a:r>
              <a:rPr lang="en-US" sz="1200" b="1" kern="1200" baseline="0" dirty="0">
                <a:solidFill>
                  <a:schemeClr val="tx1"/>
                </a:solidFill>
                <a:latin typeface="+mn-lt"/>
                <a:ea typeface="+mn-ea"/>
                <a:cs typeface="+mn-cs"/>
              </a:rPr>
              <a:t>Selection and Visibility </a:t>
            </a:r>
            <a:r>
              <a:rPr lang="en-US" sz="1200" kern="1200" baseline="0" dirty="0">
                <a:solidFill>
                  <a:schemeClr val="tx1"/>
                </a:solidFill>
                <a:latin typeface="+mn-lt"/>
                <a:ea typeface="+mn-ea"/>
                <a:cs typeface="+mn-cs"/>
              </a:rPr>
              <a:t>pane, select the </a:t>
            </a:r>
            <a:r>
              <a:rPr lang="en-US" sz="1200" b="1" kern="1200" baseline="0" dirty="0">
                <a:solidFill>
                  <a:schemeClr val="tx1"/>
                </a:solidFill>
                <a:latin typeface="+mn-lt"/>
                <a:ea typeface="+mn-ea"/>
                <a:cs typeface="+mn-cs"/>
              </a:rPr>
              <a:t>Inside-right</a:t>
            </a:r>
            <a:r>
              <a:rPr lang="en-US" sz="1200" kern="1200" baseline="0" dirty="0">
                <a:solidFill>
                  <a:schemeClr val="tx1"/>
                </a:solidFill>
                <a:latin typeface="+mn-lt"/>
                <a:ea typeface="+mn-ea"/>
                <a:cs typeface="+mn-cs"/>
              </a:rPr>
              <a:t> group. </a:t>
            </a:r>
            <a:r>
              <a:rPr lang="en-US" sz="1200" kern="1200" dirty="0">
                <a:solidFill>
                  <a:schemeClr val="tx1"/>
                </a:solidFill>
                <a:latin typeface="+mn-lt"/>
                <a:ea typeface="+mn-ea"/>
                <a:cs typeface="+mn-cs"/>
              </a:rPr>
              <a:t>On the </a:t>
            </a:r>
            <a:r>
              <a:rPr lang="en-US" sz="1200" b="1" kern="1200" dirty="0">
                <a:solidFill>
                  <a:schemeClr val="tx1"/>
                </a:solidFill>
                <a:latin typeface="+mn-lt"/>
                <a:ea typeface="+mn-ea"/>
                <a:cs typeface="+mn-cs"/>
              </a:rPr>
              <a:t>Home</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Drawing</a:t>
            </a:r>
            <a:r>
              <a:rPr lang="en-US" sz="1200" kern="1200" dirty="0">
                <a:solidFill>
                  <a:schemeClr val="tx1"/>
                </a:solidFill>
                <a:latin typeface="+mn-lt"/>
                <a:ea typeface="+mn-ea"/>
                <a:cs typeface="+mn-cs"/>
              </a:rPr>
              <a:t> group, click </a:t>
            </a:r>
            <a:r>
              <a:rPr lang="en-US" sz="1200" b="1" kern="1200" dirty="0">
                <a:solidFill>
                  <a:schemeClr val="tx1"/>
                </a:solidFill>
                <a:latin typeface="+mn-lt"/>
                <a:ea typeface="+mn-ea"/>
                <a:cs typeface="+mn-cs"/>
              </a:rPr>
              <a:t>Arrange</a:t>
            </a:r>
            <a:r>
              <a:rPr lang="en-US" sz="1200" kern="1200" dirty="0">
                <a:solidFill>
                  <a:schemeClr val="tx1"/>
                </a:solidFill>
                <a:latin typeface="+mn-lt"/>
                <a:ea typeface="+mn-ea"/>
                <a:cs typeface="+mn-cs"/>
              </a:rPr>
              <a:t>, point to </a:t>
            </a:r>
            <a:r>
              <a:rPr lang="en-US" sz="1200" b="1" kern="1200" dirty="0">
                <a:solidFill>
                  <a:schemeClr val="tx1"/>
                </a:solidFill>
                <a:latin typeface="+mn-lt"/>
                <a:ea typeface="+mn-ea"/>
                <a:cs typeface="+mn-cs"/>
              </a:rPr>
              <a:t>Rotate</a:t>
            </a:r>
            <a:r>
              <a:rPr lang="en-US" sz="1200" b="0" kern="1200" dirty="0">
                <a:solidFill>
                  <a:schemeClr val="tx1"/>
                </a:solidFill>
                <a:latin typeface="+mn-lt"/>
                <a:ea typeface="+mn-ea"/>
                <a:cs typeface="+mn-cs"/>
              </a:rPr>
              <a:t>,</a:t>
            </a:r>
            <a:r>
              <a:rPr lang="en-US" sz="1200" kern="1200" dirty="0">
                <a:solidFill>
                  <a:schemeClr val="tx1"/>
                </a:solidFill>
                <a:latin typeface="+mn-lt"/>
                <a:ea typeface="+mn-ea"/>
                <a:cs typeface="+mn-cs"/>
              </a:rPr>
              <a:t> and then click </a:t>
            </a:r>
            <a:r>
              <a:rPr lang="en-US" sz="1200" b="1" kern="1200" dirty="0">
                <a:solidFill>
                  <a:schemeClr val="tx1"/>
                </a:solidFill>
                <a:latin typeface="+mn-lt"/>
                <a:ea typeface="+mn-ea"/>
                <a:cs typeface="+mn-cs"/>
              </a:rPr>
              <a:t>More Rotation Options</a:t>
            </a:r>
            <a:r>
              <a:rPr lang="en-US" sz="1200" kern="1200" dirty="0">
                <a:solidFill>
                  <a:schemeClr val="tx1"/>
                </a:solidFill>
                <a:latin typeface="+mn-lt"/>
                <a:ea typeface="+mn-ea"/>
                <a:cs typeface="+mn-cs"/>
              </a:rPr>
              <a:t>. In the </a:t>
            </a:r>
            <a:r>
              <a:rPr lang="en-US" sz="1200" b="1" kern="1200" dirty="0">
                <a:solidFill>
                  <a:schemeClr val="tx1"/>
                </a:solidFill>
                <a:latin typeface="+mn-lt"/>
                <a:ea typeface="+mn-ea"/>
                <a:cs typeface="+mn-cs"/>
              </a:rPr>
              <a:t>Size and Position</a:t>
            </a:r>
            <a:r>
              <a:rPr lang="en-US" sz="1200" kern="1200" dirty="0">
                <a:solidFill>
                  <a:schemeClr val="tx1"/>
                </a:solidFill>
                <a:latin typeface="+mn-lt"/>
                <a:ea typeface="+mn-ea"/>
                <a:cs typeface="+mn-cs"/>
              </a:rPr>
              <a:t> dialog box, on the </a:t>
            </a:r>
            <a:r>
              <a:rPr lang="en-US" sz="1200" b="1" kern="1200" dirty="0">
                <a:solidFill>
                  <a:schemeClr val="tx1"/>
                </a:solidFill>
                <a:latin typeface="+mn-lt"/>
                <a:ea typeface="+mn-ea"/>
                <a:cs typeface="+mn-cs"/>
              </a:rPr>
              <a:t>Size</a:t>
            </a:r>
            <a:r>
              <a:rPr lang="en-US" sz="1200" kern="1200" dirty="0">
                <a:solidFill>
                  <a:schemeClr val="tx1"/>
                </a:solidFill>
                <a:latin typeface="+mn-lt"/>
                <a:ea typeface="+mn-ea"/>
                <a:cs typeface="+mn-cs"/>
              </a:rPr>
              <a:t> tab, under </a:t>
            </a:r>
            <a:r>
              <a:rPr lang="en-US" sz="1200" b="1" kern="1200" dirty="0">
                <a:solidFill>
                  <a:schemeClr val="tx1"/>
                </a:solidFill>
                <a:latin typeface="+mn-lt"/>
                <a:ea typeface="+mn-ea"/>
                <a:cs typeface="+mn-cs"/>
              </a:rPr>
              <a:t>Size and rotation</a:t>
            </a:r>
            <a:r>
              <a:rPr lang="en-US" sz="1200" kern="1200" dirty="0">
                <a:solidFill>
                  <a:schemeClr val="tx1"/>
                </a:solidFill>
                <a:latin typeface="+mn-lt"/>
                <a:ea typeface="+mn-ea"/>
                <a:cs typeface="+mn-cs"/>
              </a:rPr>
              <a:t>, in the </a:t>
            </a:r>
            <a:r>
              <a:rPr lang="en-US" sz="1200" b="1" kern="1200" dirty="0">
                <a:solidFill>
                  <a:schemeClr val="tx1"/>
                </a:solidFill>
                <a:latin typeface="+mn-lt"/>
                <a:ea typeface="+mn-ea"/>
                <a:cs typeface="+mn-cs"/>
              </a:rPr>
              <a:t>Rotation</a:t>
            </a:r>
            <a:r>
              <a:rPr lang="en-US" sz="120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180°</a:t>
            </a:r>
            <a:r>
              <a:rPr lang="en-US" sz="1200" kern="1200" dirty="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a:solidFill>
                  <a:schemeClr val="tx1"/>
                </a:solidFill>
                <a:latin typeface="+mn-lt"/>
                <a:ea typeface="+mn-ea"/>
                <a:cs typeface="+mn-cs"/>
              </a:rPr>
              <a:t>On the slide, drag the group until the left edge is against the vertical drawing guide.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a:solidFill>
                  <a:schemeClr val="tx1"/>
                </a:solidFill>
                <a:latin typeface="+mn-lt"/>
                <a:ea typeface="+mn-ea"/>
                <a:cs typeface="+mn-cs"/>
              </a:rPr>
              <a:t>On the </a:t>
            </a:r>
            <a:r>
              <a:rPr lang="en-US" sz="1200" b="1" kern="1200" dirty="0">
                <a:solidFill>
                  <a:schemeClr val="tx1"/>
                </a:solidFill>
                <a:latin typeface="+mn-lt"/>
                <a:ea typeface="+mn-ea"/>
                <a:cs typeface="+mn-cs"/>
              </a:rPr>
              <a:t>Home</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Drawing</a:t>
            </a:r>
            <a:r>
              <a:rPr lang="en-US" sz="1200" kern="1200" dirty="0">
                <a:solidFill>
                  <a:schemeClr val="tx1"/>
                </a:solidFill>
                <a:latin typeface="+mn-lt"/>
                <a:ea typeface="+mn-ea"/>
                <a:cs typeface="+mn-cs"/>
              </a:rPr>
              <a:t> group, click </a:t>
            </a:r>
            <a:r>
              <a:rPr lang="en-US" sz="1200" b="1" kern="1200" dirty="0">
                <a:solidFill>
                  <a:schemeClr val="tx1"/>
                </a:solidFill>
                <a:latin typeface="+mn-lt"/>
                <a:ea typeface="+mn-ea"/>
                <a:cs typeface="+mn-cs"/>
              </a:rPr>
              <a:t>Arrange</a:t>
            </a:r>
            <a:r>
              <a:rPr lang="en-US" sz="1200" kern="1200" dirty="0">
                <a:solidFill>
                  <a:schemeClr val="tx1"/>
                </a:solidFill>
                <a:latin typeface="+mn-lt"/>
                <a:ea typeface="+mn-ea"/>
                <a:cs typeface="+mn-cs"/>
              </a:rPr>
              <a:t>, point to </a:t>
            </a:r>
            <a:r>
              <a:rPr lang="en-US" sz="1200" b="1" kern="1200" dirty="0">
                <a:solidFill>
                  <a:schemeClr val="tx1"/>
                </a:solidFill>
                <a:latin typeface="+mn-lt"/>
                <a:ea typeface="+mn-ea"/>
                <a:cs typeface="+mn-cs"/>
              </a:rPr>
              <a:t>Align</a:t>
            </a:r>
            <a:r>
              <a:rPr lang="en-US" sz="1200" kern="1200" dirty="0">
                <a:solidFill>
                  <a:schemeClr val="tx1"/>
                </a:solidFill>
                <a:latin typeface="+mn-lt"/>
                <a:ea typeface="+mn-ea"/>
                <a:cs typeface="+mn-cs"/>
              </a:rPr>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a:solidFill>
                  <a:schemeClr val="tx1"/>
                </a:solidFill>
                <a:latin typeface="+mn-lt"/>
                <a:ea typeface="+mn-ea"/>
                <a:cs typeface="+mn-cs"/>
              </a:rPr>
              <a:t>Click </a:t>
            </a:r>
            <a:r>
              <a:rPr lang="en-US" sz="1200" b="1" kern="1200" dirty="0">
                <a:solidFill>
                  <a:schemeClr val="tx1"/>
                </a:solidFill>
                <a:latin typeface="+mn-lt"/>
                <a:ea typeface="+mn-ea"/>
                <a:cs typeface="+mn-cs"/>
              </a:rPr>
              <a:t>Align to Slide</a:t>
            </a:r>
            <a:r>
              <a:rPr lang="en-US" sz="1200" kern="1200" dirty="0">
                <a:solidFill>
                  <a:schemeClr val="tx1"/>
                </a:solidFill>
                <a:latin typeface="+mn-lt"/>
                <a:ea typeface="+mn-ea"/>
                <a:cs typeface="+mn-cs"/>
              </a:rPr>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a:solidFill>
                  <a:schemeClr val="tx1"/>
                </a:solidFill>
                <a:latin typeface="+mn-lt"/>
                <a:ea typeface="+mn-ea"/>
                <a:cs typeface="+mn-cs"/>
              </a:rPr>
              <a:t>Click </a:t>
            </a:r>
            <a:r>
              <a:rPr lang="en-US" sz="1200" b="1" kern="1200" dirty="0">
                <a:solidFill>
                  <a:schemeClr val="tx1"/>
                </a:solidFill>
                <a:latin typeface="+mn-lt"/>
                <a:ea typeface="+mn-ea"/>
                <a:cs typeface="+mn-cs"/>
              </a:rPr>
              <a:t>Align Middle</a:t>
            </a:r>
            <a:r>
              <a:rPr lang="en-US" sz="1200" kern="1200" dirty="0">
                <a:solidFill>
                  <a:schemeClr val="tx1"/>
                </a:solidFill>
                <a:latin typeface="+mn-lt"/>
                <a:ea typeface="+mn-ea"/>
                <a:cs typeface="+mn-cs"/>
              </a:rPr>
              <a:t>. </a:t>
            </a:r>
          </a:p>
          <a:p>
            <a:pPr marL="228600" lvl="0" indent="-228600">
              <a:buFont typeface="+mj-lt"/>
              <a:buAutoNum type="arabicPeriod"/>
            </a:pPr>
            <a:endParaRPr lang="en-US" sz="1200" kern="1200" dirty="0">
              <a:solidFill>
                <a:schemeClr val="tx1"/>
              </a:solidFill>
              <a:latin typeface="+mn-lt"/>
              <a:ea typeface="+mn-ea"/>
              <a:cs typeface="+mn-cs"/>
            </a:endParaRPr>
          </a:p>
          <a:p>
            <a:pPr marL="228600" lvl="0" indent="-228600">
              <a:buFont typeface="+mj-lt"/>
              <a:buNone/>
            </a:pPr>
            <a:endParaRPr lang="en-US" sz="1200" kern="1200" dirty="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a:solidFill>
                  <a:schemeClr val="tx1"/>
                </a:solidFill>
                <a:latin typeface="+mn-lt"/>
                <a:ea typeface="+mn-ea"/>
                <a:cs typeface="+mn-cs"/>
              </a:rPr>
              <a:t>To reproduce the text box in the </a:t>
            </a:r>
            <a:r>
              <a:rPr lang="en-US" sz="1200" b="1" kern="1200" dirty="0">
                <a:solidFill>
                  <a:schemeClr val="tx1"/>
                </a:solidFill>
                <a:latin typeface="+mn-lt"/>
                <a:ea typeface="+mn-ea"/>
                <a:cs typeface="+mn-cs"/>
              </a:rPr>
              <a:t>Inside-right page</a:t>
            </a:r>
            <a:r>
              <a:rPr lang="en-US" sz="1200" b="1" kern="1200" baseline="0" dirty="0">
                <a:solidFill>
                  <a:schemeClr val="tx1"/>
                </a:solidFill>
                <a:latin typeface="+mn-lt"/>
                <a:ea typeface="+mn-ea"/>
                <a:cs typeface="+mn-cs"/>
              </a:rPr>
              <a:t> </a:t>
            </a:r>
            <a:r>
              <a:rPr lang="en-US" sz="1200" b="1" kern="1200" dirty="0">
                <a:solidFill>
                  <a:schemeClr val="tx1"/>
                </a:solidFill>
                <a:latin typeface="+mn-lt"/>
                <a:ea typeface="+mn-ea"/>
                <a:cs typeface="+mn-cs"/>
              </a:rPr>
              <a:t>1</a:t>
            </a:r>
            <a:r>
              <a:rPr lang="en-US" sz="1200" b="1" kern="1200" baseline="0" dirty="0">
                <a:solidFill>
                  <a:schemeClr val="tx1"/>
                </a:solidFill>
                <a:latin typeface="+mn-lt"/>
                <a:ea typeface="+mn-ea"/>
                <a:cs typeface="+mn-cs"/>
              </a:rPr>
              <a:t> </a:t>
            </a:r>
            <a:r>
              <a:rPr lang="en-US" sz="1200" kern="1200" baseline="0" dirty="0">
                <a:solidFill>
                  <a:schemeClr val="tx1"/>
                </a:solidFill>
                <a:latin typeface="+mn-lt"/>
                <a:ea typeface="+mn-ea"/>
                <a:cs typeface="+mn-cs"/>
              </a:rPr>
              <a:t>group on this slide</a:t>
            </a:r>
            <a:r>
              <a:rPr lang="en-US" sz="1200" kern="1200" dirty="0">
                <a:solidFill>
                  <a:schemeClr val="tx1"/>
                </a:solidFill>
                <a:latin typeface="+mn-lt"/>
                <a:ea typeface="+mn-ea"/>
                <a:cs typeface="+mn-cs"/>
              </a:rPr>
              <a:t>, do the following:</a:t>
            </a:r>
          </a:p>
          <a:p>
            <a:pPr marL="228600" lvl="0" indent="-228600">
              <a:buFont typeface="+mj-lt"/>
              <a:buAutoNum type="arabicPeriod"/>
            </a:pPr>
            <a:r>
              <a:rPr lang="en-US" sz="1200" kern="1200" dirty="0">
                <a:solidFill>
                  <a:schemeClr val="tx1"/>
                </a:solidFill>
                <a:latin typeface="+mn-lt"/>
                <a:ea typeface="+mn-ea"/>
                <a:cs typeface="+mn-cs"/>
              </a:rPr>
              <a:t>On the </a:t>
            </a:r>
            <a:r>
              <a:rPr lang="en-US" sz="1200" b="1" kern="1200" dirty="0">
                <a:solidFill>
                  <a:schemeClr val="tx1"/>
                </a:solidFill>
                <a:latin typeface="+mn-lt"/>
                <a:ea typeface="+mn-ea"/>
                <a:cs typeface="+mn-cs"/>
              </a:rPr>
              <a:t>Insert</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Text</a:t>
            </a:r>
            <a:r>
              <a:rPr lang="en-US" sz="1200" kern="1200" dirty="0">
                <a:solidFill>
                  <a:schemeClr val="tx1"/>
                </a:solidFill>
                <a:latin typeface="+mn-lt"/>
                <a:ea typeface="+mn-ea"/>
                <a:cs typeface="+mn-cs"/>
              </a:rPr>
              <a:t> group, click </a:t>
            </a:r>
            <a:r>
              <a:rPr lang="en-US" sz="1200" b="1" kern="1200" dirty="0">
                <a:solidFill>
                  <a:schemeClr val="tx1"/>
                </a:solidFill>
                <a:latin typeface="+mn-lt"/>
                <a:ea typeface="+mn-ea"/>
                <a:cs typeface="+mn-cs"/>
              </a:rPr>
              <a:t>Text</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Box</a:t>
            </a:r>
            <a:r>
              <a:rPr lang="en-US" sz="1200" kern="1200" dirty="0">
                <a:solidFill>
                  <a:schemeClr val="tx1"/>
                </a:solidFill>
                <a:latin typeface="+mn-lt"/>
                <a:ea typeface="+mn-ea"/>
                <a:cs typeface="+mn-cs"/>
              </a:rPr>
              <a:t>. Drag to draw a text box on the slide.</a:t>
            </a:r>
          </a:p>
          <a:p>
            <a:pPr marL="228600" lvl="0" indent="-228600">
              <a:buFont typeface="+mj-lt"/>
              <a:buAutoNum type="arabicPeriod"/>
            </a:pPr>
            <a:r>
              <a:rPr lang="en-US" sz="1200" kern="1200" dirty="0">
                <a:solidFill>
                  <a:schemeClr val="tx1"/>
                </a:solidFill>
                <a:latin typeface="+mn-lt"/>
                <a:ea typeface="+mn-ea"/>
                <a:cs typeface="+mn-cs"/>
              </a:rPr>
              <a:t>Enter text in the text box </a:t>
            </a:r>
            <a:r>
              <a:rPr lang="en-US" sz="1200" i="0" kern="1200" dirty="0">
                <a:solidFill>
                  <a:schemeClr val="tx1"/>
                </a:solidFill>
                <a:latin typeface="+mn-lt"/>
                <a:ea typeface="+mn-ea"/>
                <a:cs typeface="+mn-cs"/>
              </a:rPr>
              <a:t>(to</a:t>
            </a:r>
            <a:r>
              <a:rPr lang="en-US" sz="1200" i="0" kern="1200" baseline="0" dirty="0">
                <a:solidFill>
                  <a:schemeClr val="tx1"/>
                </a:solidFill>
                <a:latin typeface="+mn-lt"/>
                <a:ea typeface="+mn-ea"/>
                <a:cs typeface="+mn-cs"/>
              </a:rPr>
              <a:t> match the example above, enter </a:t>
            </a:r>
            <a:r>
              <a:rPr lang="en-US" sz="1200" b="1" i="0" kern="1200" dirty="0">
                <a:solidFill>
                  <a:schemeClr val="tx1"/>
                </a:solidFill>
                <a:latin typeface="+mn-lt"/>
                <a:ea typeface="+mn-ea"/>
                <a:cs typeface="+mn-cs"/>
              </a:rPr>
              <a:t>Introduction</a:t>
            </a:r>
            <a:r>
              <a:rPr lang="en-US" sz="1200" i="0" kern="1200" dirty="0">
                <a:solidFill>
                  <a:schemeClr val="tx1"/>
                </a:solidFill>
                <a:latin typeface="+mn-lt"/>
                <a:ea typeface="+mn-ea"/>
                <a:cs typeface="+mn-cs"/>
              </a:rPr>
              <a:t>), and then </a:t>
            </a:r>
            <a:r>
              <a:rPr lang="en-US" sz="1200" kern="1200" dirty="0">
                <a:solidFill>
                  <a:schemeClr val="tx1"/>
                </a:solidFill>
                <a:latin typeface="+mn-lt"/>
                <a:ea typeface="+mn-ea"/>
                <a:cs typeface="+mn-cs"/>
              </a:rPr>
              <a:t>select the text. On the </a:t>
            </a:r>
            <a:r>
              <a:rPr lang="en-US" sz="1200" b="1" kern="1200" dirty="0">
                <a:solidFill>
                  <a:schemeClr val="tx1"/>
                </a:solidFill>
                <a:latin typeface="+mn-lt"/>
                <a:ea typeface="+mn-ea"/>
                <a:cs typeface="+mn-cs"/>
              </a:rPr>
              <a:t>Home</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Font</a:t>
            </a:r>
            <a:r>
              <a:rPr lang="en-US" sz="1200" kern="1200" dirty="0">
                <a:solidFill>
                  <a:schemeClr val="tx1"/>
                </a:solidFill>
                <a:latin typeface="+mn-lt"/>
                <a:ea typeface="+mn-ea"/>
                <a:cs typeface="+mn-cs"/>
              </a:rPr>
              <a:t> group, do the following:</a:t>
            </a: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Font</a:t>
            </a:r>
            <a:r>
              <a:rPr lang="en-US" sz="1200" kern="1200" dirty="0">
                <a:solidFill>
                  <a:schemeClr val="tx1"/>
                </a:solidFill>
                <a:latin typeface="+mn-lt"/>
                <a:ea typeface="+mn-ea"/>
                <a:cs typeface="+mn-cs"/>
              </a:rPr>
              <a:t> list, select </a:t>
            </a:r>
            <a:r>
              <a:rPr lang="en-US" sz="1200" b="1" kern="1200" dirty="0">
                <a:solidFill>
                  <a:schemeClr val="tx1"/>
                </a:solidFill>
                <a:latin typeface="+mn-lt"/>
                <a:ea typeface="+mn-ea"/>
                <a:cs typeface="+mn-cs"/>
              </a:rPr>
              <a:t>Vivaldi</a:t>
            </a:r>
            <a:r>
              <a:rPr lang="en-US" sz="1200" b="0" kern="1200" dirty="0">
                <a:solidFill>
                  <a:schemeClr val="tx1"/>
                </a:solidFill>
                <a:latin typeface="+mn-lt"/>
                <a:ea typeface="+mn-ea"/>
                <a:cs typeface="+mn-cs"/>
              </a:rPr>
              <a:t>.</a:t>
            </a:r>
            <a:endParaRPr lang="en-US" sz="1200" kern="1200" dirty="0">
              <a:solidFill>
                <a:schemeClr val="tx1"/>
              </a:solidFill>
              <a:latin typeface="+mn-lt"/>
              <a:ea typeface="+mn-ea"/>
              <a:cs typeface="+mn-cs"/>
            </a:endParaRP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Font Size </a:t>
            </a:r>
            <a:r>
              <a:rPr lang="en-US" sz="1200" kern="1200" dirty="0">
                <a:solidFill>
                  <a:schemeClr val="tx1"/>
                </a:solidFill>
                <a:latin typeface="+mn-lt"/>
                <a:ea typeface="+mn-ea"/>
                <a:cs typeface="+mn-cs"/>
              </a:rPr>
              <a:t>list, select </a:t>
            </a:r>
            <a:r>
              <a:rPr lang="en-US" sz="1200" b="1" kern="1200" dirty="0">
                <a:solidFill>
                  <a:schemeClr val="tx1"/>
                </a:solidFill>
                <a:latin typeface="+mn-lt"/>
                <a:ea typeface="+mn-ea"/>
                <a:cs typeface="+mn-cs"/>
              </a:rPr>
              <a:t>18</a:t>
            </a:r>
            <a:r>
              <a:rPr lang="en-US" sz="1200" b="0" kern="1200" dirty="0">
                <a:solidFill>
                  <a:schemeClr val="tx1"/>
                </a:solidFill>
                <a:latin typeface="+mn-lt"/>
                <a:ea typeface="+mn-ea"/>
                <a:cs typeface="+mn-cs"/>
              </a:rPr>
              <a:t>.</a:t>
            </a:r>
            <a:endParaRPr lang="en-US" sz="1200" kern="1200" dirty="0">
              <a:solidFill>
                <a:schemeClr val="tx1"/>
              </a:solidFill>
              <a:latin typeface="+mn-lt"/>
              <a:ea typeface="+mn-ea"/>
              <a:cs typeface="+mn-cs"/>
            </a:endParaRPr>
          </a:p>
          <a:p>
            <a:pPr marL="228600" lvl="0" indent="-228600">
              <a:buFont typeface="+mj-lt"/>
              <a:buAutoNum type="arabicPeriod"/>
            </a:pPr>
            <a:r>
              <a:rPr lang="en-US" sz="1200" kern="1200" dirty="0">
                <a:solidFill>
                  <a:schemeClr val="tx1"/>
                </a:solidFill>
                <a:latin typeface="+mn-lt"/>
                <a:ea typeface="+mn-ea"/>
                <a:cs typeface="+mn-cs"/>
              </a:rPr>
              <a:t>On the </a:t>
            </a:r>
            <a:r>
              <a:rPr lang="en-US" sz="1200" b="1" kern="1200" dirty="0">
                <a:solidFill>
                  <a:schemeClr val="tx1"/>
                </a:solidFill>
                <a:latin typeface="+mn-lt"/>
                <a:ea typeface="+mn-ea"/>
                <a:cs typeface="+mn-cs"/>
              </a:rPr>
              <a:t>Home</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Paragraph</a:t>
            </a:r>
            <a:r>
              <a:rPr lang="en-US" sz="1200" kern="1200" dirty="0">
                <a:solidFill>
                  <a:schemeClr val="tx1"/>
                </a:solidFill>
                <a:latin typeface="+mn-lt"/>
                <a:ea typeface="+mn-ea"/>
                <a:cs typeface="+mn-cs"/>
              </a:rPr>
              <a:t> group, click </a:t>
            </a:r>
            <a:r>
              <a:rPr lang="en-US" sz="1200" b="1" kern="1200" dirty="0">
                <a:solidFill>
                  <a:schemeClr val="tx1"/>
                </a:solidFill>
                <a:latin typeface="+mn-lt"/>
                <a:ea typeface="+mn-ea"/>
                <a:cs typeface="+mn-cs"/>
              </a:rPr>
              <a:t>Center </a:t>
            </a:r>
            <a:r>
              <a:rPr lang="en-US" sz="1200" kern="1200" dirty="0">
                <a:solidFill>
                  <a:schemeClr val="tx1"/>
                </a:solidFill>
                <a:latin typeface="+mn-lt"/>
                <a:ea typeface="+mn-ea"/>
                <a:cs typeface="+mn-cs"/>
              </a:rPr>
              <a:t>to center the text in the text box.</a:t>
            </a:r>
          </a:p>
          <a:p>
            <a:pPr marL="228600" lvl="0" indent="-228600">
              <a:buFont typeface="+mj-lt"/>
              <a:buAutoNum type="arabicPeriod"/>
            </a:pPr>
            <a:r>
              <a:rPr lang="en-US" sz="1200" kern="1200" dirty="0">
                <a:solidFill>
                  <a:schemeClr val="tx1"/>
                </a:solidFill>
                <a:latin typeface="+mn-lt"/>
                <a:ea typeface="+mn-ea"/>
                <a:cs typeface="+mn-cs"/>
              </a:rPr>
              <a:t>On the slide, drag the text box until the left edge </a:t>
            </a:r>
            <a:r>
              <a:rPr lang="en-US" sz="1200" i="0" kern="1200" dirty="0">
                <a:solidFill>
                  <a:schemeClr val="tx1"/>
                </a:solidFill>
                <a:latin typeface="+mn-lt"/>
                <a:ea typeface="+mn-ea"/>
                <a:cs typeface="+mn-cs"/>
              </a:rPr>
              <a:t>of the text </a:t>
            </a:r>
            <a:r>
              <a:rPr lang="en-US" sz="1200" kern="1200" dirty="0">
                <a:solidFill>
                  <a:schemeClr val="tx1"/>
                </a:solidFill>
                <a:latin typeface="+mn-lt"/>
                <a:ea typeface="+mn-ea"/>
                <a:cs typeface="+mn-cs"/>
              </a:rPr>
              <a:t>is 0.75” to the right of the vertical drawing guide and the bottom edge of the text is 0.5” above the horizontal drawing guide.</a:t>
            </a:r>
          </a:p>
          <a:p>
            <a:pPr marL="228600" lvl="0" indent="-228600">
              <a:buFont typeface="+mj-lt"/>
              <a:buAutoNum type="arabicPeriod"/>
            </a:pPr>
            <a:r>
              <a:rPr lang="en-US" sz="1200" i="0" kern="1200" dirty="0">
                <a:solidFill>
                  <a:schemeClr val="tx1"/>
                </a:solidFill>
                <a:latin typeface="+mn-lt"/>
                <a:ea typeface="+mn-ea"/>
                <a:cs typeface="+mn-cs"/>
              </a:rPr>
              <a:t>If the text is too wide for the page, drag the adjustment handles on the text box to decrease the width,</a:t>
            </a:r>
            <a:r>
              <a:rPr lang="en-US" sz="1200" i="0" kern="1200" baseline="0" dirty="0">
                <a:solidFill>
                  <a:schemeClr val="tx1"/>
                </a:solidFill>
                <a:latin typeface="+mn-lt"/>
                <a:ea typeface="+mn-ea"/>
                <a:cs typeface="+mn-cs"/>
              </a:rPr>
              <a:t> and then repeat the previous step to reposition. </a:t>
            </a:r>
            <a:endParaRPr lang="en-US" sz="1200" i="0" kern="1200" dirty="0">
              <a:solidFill>
                <a:schemeClr val="tx1"/>
              </a:solidFill>
              <a:latin typeface="+mn-lt"/>
              <a:ea typeface="+mn-ea"/>
              <a:cs typeface="+mn-cs"/>
            </a:endParaRPr>
          </a:p>
          <a:p>
            <a:pPr marL="228600" lvl="0" indent="-228600">
              <a:buFont typeface="+mj-lt"/>
              <a:buAutoNum type="arabicPeriod"/>
            </a:pPr>
            <a:endParaRPr lang="en-US" sz="1200" kern="1200" dirty="0">
              <a:solidFill>
                <a:schemeClr val="tx1"/>
              </a:solidFill>
              <a:latin typeface="+mn-lt"/>
              <a:ea typeface="+mn-ea"/>
              <a:cs typeface="+mn-cs"/>
            </a:endParaRPr>
          </a:p>
          <a:p>
            <a:pPr marL="228600" lvl="0" indent="-228600">
              <a:buFont typeface="+mj-lt"/>
              <a:buAutoNum type="arabicPeriod"/>
            </a:pPr>
            <a:endParaRPr lang="en-US" sz="1200" kern="1200" dirty="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a:solidFill>
                  <a:schemeClr val="tx1"/>
                </a:solidFill>
                <a:latin typeface="+mn-lt"/>
                <a:ea typeface="+mn-ea"/>
                <a:cs typeface="+mn-cs"/>
              </a:rPr>
              <a:t>To reproduce the page edges in the </a:t>
            </a:r>
            <a:r>
              <a:rPr lang="en-US" sz="1200" b="1" kern="1200" dirty="0">
                <a:solidFill>
                  <a:schemeClr val="tx1"/>
                </a:solidFill>
                <a:latin typeface="+mn-lt"/>
                <a:ea typeface="+mn-ea"/>
                <a:cs typeface="+mn-cs"/>
              </a:rPr>
              <a:t>Inside-right page</a:t>
            </a:r>
            <a:r>
              <a:rPr lang="en-US" sz="1200" b="1" kern="1200" baseline="0" dirty="0">
                <a:solidFill>
                  <a:schemeClr val="tx1"/>
                </a:solidFill>
                <a:latin typeface="+mn-lt"/>
                <a:ea typeface="+mn-ea"/>
                <a:cs typeface="+mn-cs"/>
              </a:rPr>
              <a:t> </a:t>
            </a:r>
            <a:r>
              <a:rPr lang="en-US" sz="1200" b="1" kern="1200" dirty="0">
                <a:solidFill>
                  <a:schemeClr val="tx1"/>
                </a:solidFill>
                <a:latin typeface="+mn-lt"/>
                <a:ea typeface="+mn-ea"/>
                <a:cs typeface="+mn-cs"/>
              </a:rPr>
              <a:t>1</a:t>
            </a:r>
            <a:r>
              <a:rPr lang="en-US" sz="1200" b="1" kern="1200" baseline="0" dirty="0">
                <a:solidFill>
                  <a:schemeClr val="tx1"/>
                </a:solidFill>
                <a:latin typeface="+mn-lt"/>
                <a:ea typeface="+mn-ea"/>
                <a:cs typeface="+mn-cs"/>
              </a:rPr>
              <a:t> </a:t>
            </a:r>
            <a:r>
              <a:rPr lang="en-US" sz="1200" kern="1200" baseline="0" dirty="0">
                <a:solidFill>
                  <a:schemeClr val="tx1"/>
                </a:solidFill>
                <a:latin typeface="+mn-lt"/>
                <a:ea typeface="+mn-ea"/>
                <a:cs typeface="+mn-cs"/>
              </a:rPr>
              <a:t>group on this slide</a:t>
            </a:r>
            <a:r>
              <a:rPr lang="en-US" sz="1200" kern="1200" dirty="0">
                <a:solidFill>
                  <a:schemeClr val="tx1"/>
                </a:solidFill>
                <a:latin typeface="+mn-lt"/>
                <a:ea typeface="+mn-ea"/>
                <a:cs typeface="+mn-cs"/>
              </a:rPr>
              <a:t>, do the following:</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kern="1200" dirty="0">
                <a:solidFill>
                  <a:schemeClr val="tx1"/>
                </a:solidFill>
                <a:latin typeface="+mn-lt"/>
                <a:ea typeface="+mn-ea"/>
                <a:cs typeface="+mn-cs"/>
              </a:rPr>
              <a:t>In the </a:t>
            </a:r>
            <a:r>
              <a:rPr lang="en-US" sz="1200" b="1" i="0" kern="1200" dirty="0">
                <a:solidFill>
                  <a:schemeClr val="tx1"/>
                </a:solidFill>
                <a:latin typeface="+mn-lt"/>
                <a:ea typeface="+mn-ea"/>
                <a:cs typeface="+mn-cs"/>
              </a:rPr>
              <a:t>Selection and Visibility </a:t>
            </a:r>
            <a:r>
              <a:rPr lang="en-US" sz="1200" i="0" kern="1200" dirty="0">
                <a:solidFill>
                  <a:schemeClr val="tx1"/>
                </a:solidFill>
                <a:latin typeface="+mn-lt"/>
                <a:ea typeface="+mn-ea"/>
                <a:cs typeface="+mn-cs"/>
              </a:rPr>
              <a:t>pane, select the </a:t>
            </a:r>
            <a:r>
              <a:rPr lang="en-US" sz="1200" b="1" i="0" kern="1200" dirty="0">
                <a:solidFill>
                  <a:schemeClr val="tx1"/>
                </a:solidFill>
                <a:latin typeface="+mn-lt"/>
                <a:ea typeface="+mn-ea"/>
                <a:cs typeface="+mn-cs"/>
              </a:rPr>
              <a:t>Inside-right</a:t>
            </a:r>
            <a:r>
              <a:rPr lang="en-US" sz="1200" i="0" kern="1200" dirty="0">
                <a:solidFill>
                  <a:schemeClr val="tx1"/>
                </a:solidFill>
                <a:latin typeface="+mn-lt"/>
                <a:ea typeface="+mn-ea"/>
                <a:cs typeface="+mn-cs"/>
              </a:rPr>
              <a:t> group you just created.</a:t>
            </a:r>
            <a:r>
              <a:rPr lang="en-US" sz="1200" i="0" kern="1200" baseline="0" dirty="0">
                <a:solidFill>
                  <a:schemeClr val="tx1"/>
                </a:solidFill>
                <a:latin typeface="+mn-lt"/>
                <a:ea typeface="+mn-ea"/>
                <a:cs typeface="+mn-cs"/>
              </a:rPr>
              <a:t> </a:t>
            </a:r>
            <a:r>
              <a:rPr lang="en-US" sz="1200" i="0" kern="1200" dirty="0">
                <a:solidFill>
                  <a:schemeClr val="tx1"/>
                </a:solidFill>
                <a:latin typeface="+mn-lt"/>
                <a:ea typeface="+mn-ea"/>
                <a:cs typeface="+mn-cs"/>
              </a:rPr>
              <a:t>On the </a:t>
            </a:r>
            <a:r>
              <a:rPr lang="en-US" sz="1200" b="1" i="0" kern="1200" dirty="0">
                <a:solidFill>
                  <a:schemeClr val="tx1"/>
                </a:solidFill>
                <a:latin typeface="+mn-lt"/>
                <a:ea typeface="+mn-ea"/>
                <a:cs typeface="+mn-cs"/>
              </a:rPr>
              <a:t>Home</a:t>
            </a:r>
            <a:r>
              <a:rPr lang="en-US" sz="1200" i="0" kern="1200" dirty="0">
                <a:solidFill>
                  <a:schemeClr val="tx1"/>
                </a:solidFill>
                <a:latin typeface="+mn-lt"/>
                <a:ea typeface="+mn-ea"/>
                <a:cs typeface="+mn-cs"/>
              </a:rPr>
              <a:t> tab, in the </a:t>
            </a:r>
            <a:r>
              <a:rPr lang="en-US" sz="1200" b="1" i="0" kern="1200" dirty="0">
                <a:solidFill>
                  <a:schemeClr val="tx1"/>
                </a:solidFill>
                <a:latin typeface="+mn-lt"/>
                <a:ea typeface="+mn-ea"/>
                <a:cs typeface="+mn-cs"/>
              </a:rPr>
              <a:t>Drawing</a:t>
            </a:r>
            <a:r>
              <a:rPr lang="en-US" sz="1200" i="0" kern="1200" dirty="0">
                <a:solidFill>
                  <a:schemeClr val="tx1"/>
                </a:solidFill>
                <a:latin typeface="+mn-lt"/>
                <a:ea typeface="+mn-ea"/>
                <a:cs typeface="+mn-cs"/>
              </a:rPr>
              <a:t> group, click </a:t>
            </a:r>
            <a:r>
              <a:rPr lang="en-US" sz="1200" b="1" i="0" kern="1200" dirty="0">
                <a:solidFill>
                  <a:schemeClr val="tx1"/>
                </a:solidFill>
                <a:latin typeface="+mn-lt"/>
                <a:ea typeface="+mn-ea"/>
                <a:cs typeface="+mn-cs"/>
              </a:rPr>
              <a:t>Arrange</a:t>
            </a:r>
            <a:r>
              <a:rPr lang="en-US" sz="1200" i="0" kern="1200" dirty="0">
                <a:solidFill>
                  <a:schemeClr val="tx1"/>
                </a:solidFill>
                <a:latin typeface="+mn-lt"/>
                <a:ea typeface="+mn-ea"/>
                <a:cs typeface="+mn-cs"/>
              </a:rPr>
              <a:t>, and then click </a:t>
            </a:r>
            <a:r>
              <a:rPr lang="en-US" sz="1200" b="1" i="0" kern="1200" dirty="0">
                <a:solidFill>
                  <a:schemeClr val="tx1"/>
                </a:solidFill>
                <a:latin typeface="+mn-lt"/>
                <a:ea typeface="+mn-ea"/>
                <a:cs typeface="+mn-cs"/>
              </a:rPr>
              <a:t>Ungroup</a:t>
            </a:r>
            <a:r>
              <a:rPr lang="en-US" sz="1200" b="0" i="0" kern="1200" dirty="0">
                <a:solidFill>
                  <a:schemeClr val="tx1"/>
                </a:solidFill>
                <a:latin typeface="+mn-lt"/>
                <a:ea typeface="+mn-ea"/>
                <a:cs typeface="+mn-cs"/>
              </a:rPr>
              <a:t>.</a:t>
            </a:r>
          </a:p>
          <a:p>
            <a:pPr marL="228600" lvl="0" indent="-228600">
              <a:buFont typeface="+mj-lt"/>
              <a:buAutoNum type="arabicPeriod"/>
            </a:pPr>
            <a:r>
              <a:rPr lang="en-US" sz="1200" i="0" kern="1200" dirty="0">
                <a:solidFill>
                  <a:schemeClr val="tx1"/>
                </a:solidFill>
                <a:latin typeface="+mn-lt"/>
                <a:ea typeface="+mn-ea"/>
                <a:cs typeface="+mn-cs"/>
              </a:rPr>
              <a:t>In the </a:t>
            </a:r>
            <a:r>
              <a:rPr lang="en-US" sz="1200" b="1" i="0" kern="1200" dirty="0">
                <a:solidFill>
                  <a:schemeClr val="tx1"/>
                </a:solidFill>
                <a:latin typeface="+mn-lt"/>
                <a:ea typeface="+mn-ea"/>
                <a:cs typeface="+mn-cs"/>
              </a:rPr>
              <a:t>Selection and Visibility </a:t>
            </a:r>
            <a:r>
              <a:rPr lang="en-US" sz="1200" i="0" kern="1200" dirty="0">
                <a:solidFill>
                  <a:schemeClr val="tx1"/>
                </a:solidFill>
                <a:latin typeface="+mn-lt"/>
                <a:ea typeface="+mn-ea"/>
                <a:cs typeface="+mn-cs"/>
              </a:rPr>
              <a:t>pane, select the straight connector (line) that you just ungrouped from the page.</a:t>
            </a:r>
            <a:r>
              <a:rPr lang="en-US" sz="1200" i="0" kern="1200" baseline="0" dirty="0">
                <a:solidFill>
                  <a:schemeClr val="tx1"/>
                </a:solidFill>
                <a:latin typeface="+mn-lt"/>
                <a:ea typeface="+mn-ea"/>
                <a:cs typeface="+mn-cs"/>
              </a:rPr>
              <a:t> </a:t>
            </a:r>
            <a:r>
              <a:rPr lang="en-US" sz="1200" i="0" kern="1200" dirty="0">
                <a:solidFill>
                  <a:schemeClr val="tx1"/>
                </a:solidFill>
                <a:latin typeface="+mn-lt"/>
                <a:ea typeface="+mn-ea"/>
                <a:cs typeface="+mn-cs"/>
              </a:rPr>
              <a:t>On the </a:t>
            </a:r>
            <a:r>
              <a:rPr lang="en-US" sz="1200" b="1" i="0" kern="1200" dirty="0">
                <a:solidFill>
                  <a:schemeClr val="tx1"/>
                </a:solidFill>
                <a:latin typeface="+mn-lt"/>
                <a:ea typeface="+mn-ea"/>
                <a:cs typeface="+mn-cs"/>
              </a:rPr>
              <a:t>Home</a:t>
            </a:r>
            <a:r>
              <a:rPr lang="en-US" sz="1200" i="0" kern="1200" dirty="0">
                <a:solidFill>
                  <a:schemeClr val="tx1"/>
                </a:solidFill>
                <a:latin typeface="+mn-lt"/>
                <a:ea typeface="+mn-ea"/>
                <a:cs typeface="+mn-cs"/>
              </a:rPr>
              <a:t> tab, in the </a:t>
            </a:r>
            <a:r>
              <a:rPr lang="en-US" sz="1200" b="1" i="0" kern="1200" dirty="0">
                <a:solidFill>
                  <a:schemeClr val="tx1"/>
                </a:solidFill>
                <a:latin typeface="+mn-lt"/>
                <a:ea typeface="+mn-ea"/>
                <a:cs typeface="+mn-cs"/>
              </a:rPr>
              <a:t>Clipboard</a:t>
            </a:r>
            <a:r>
              <a:rPr lang="en-US" sz="1200" i="0" kern="1200" dirty="0">
                <a:solidFill>
                  <a:schemeClr val="tx1"/>
                </a:solidFill>
                <a:latin typeface="+mn-lt"/>
                <a:ea typeface="+mn-ea"/>
                <a:cs typeface="+mn-cs"/>
              </a:rPr>
              <a:t> group, click the arrow under </a:t>
            </a:r>
            <a:r>
              <a:rPr lang="en-US" sz="1200" b="1" i="0" kern="1200" dirty="0">
                <a:solidFill>
                  <a:schemeClr val="tx1"/>
                </a:solidFill>
                <a:latin typeface="+mn-lt"/>
                <a:ea typeface="+mn-ea"/>
                <a:cs typeface="+mn-cs"/>
              </a:rPr>
              <a:t>Paste</a:t>
            </a:r>
            <a:r>
              <a:rPr lang="en-US" sz="1200" i="0" kern="1200" dirty="0">
                <a:solidFill>
                  <a:schemeClr val="tx1"/>
                </a:solidFill>
                <a:latin typeface="+mn-lt"/>
                <a:ea typeface="+mn-ea"/>
                <a:cs typeface="+mn-cs"/>
              </a:rPr>
              <a:t>, and then click </a:t>
            </a:r>
            <a:r>
              <a:rPr lang="en-US" sz="1200" b="1" i="0" kern="1200" dirty="0">
                <a:solidFill>
                  <a:schemeClr val="tx1"/>
                </a:solidFill>
                <a:latin typeface="+mn-lt"/>
                <a:ea typeface="+mn-ea"/>
                <a:cs typeface="+mn-cs"/>
              </a:rPr>
              <a:t>Duplicate</a:t>
            </a:r>
            <a:r>
              <a:rPr lang="en-US" sz="1200" i="0" kern="1200" dirty="0">
                <a:solidFill>
                  <a:schemeClr val="tx1"/>
                </a:solidFill>
                <a:latin typeface="+mn-lt"/>
                <a:ea typeface="+mn-ea"/>
                <a:cs typeface="+mn-cs"/>
              </a:rPr>
              <a:t>. Repeat this process for a total of six lines. </a:t>
            </a:r>
          </a:p>
          <a:p>
            <a:pPr marL="228600" lvl="0" indent="-228600">
              <a:buFont typeface="+mj-lt"/>
              <a:buAutoNum type="arabicPeriod"/>
            </a:pPr>
            <a:r>
              <a:rPr lang="en-US" sz="1200" i="0" kern="1200" dirty="0">
                <a:solidFill>
                  <a:schemeClr val="tx1"/>
                </a:solidFill>
                <a:latin typeface="+mn-lt"/>
                <a:ea typeface="+mn-ea"/>
                <a:cs typeface="+mn-cs"/>
              </a:rPr>
              <a:t>On the slide, drag the six lines until they are bunched together in a dense group, no wider than 0.5”. </a:t>
            </a:r>
          </a:p>
          <a:p>
            <a:pPr marL="228600" lvl="0" indent="-228600">
              <a:buFont typeface="+mj-lt"/>
              <a:buAutoNum type="arabicPeriod"/>
            </a:pPr>
            <a:r>
              <a:rPr lang="en-US" sz="1200" i="0" kern="1200" dirty="0">
                <a:solidFill>
                  <a:schemeClr val="tx1"/>
                </a:solidFill>
                <a:latin typeface="+mn-lt"/>
                <a:ea typeface="+mn-ea"/>
                <a:cs typeface="+mn-cs"/>
              </a:rPr>
              <a:t>In the </a:t>
            </a:r>
            <a:r>
              <a:rPr lang="en-US" sz="1200" b="1" i="0" kern="1200" dirty="0">
                <a:solidFill>
                  <a:schemeClr val="tx1"/>
                </a:solidFill>
                <a:latin typeface="+mn-lt"/>
                <a:ea typeface="+mn-ea"/>
                <a:cs typeface="+mn-cs"/>
              </a:rPr>
              <a:t>Selection and Visibility </a:t>
            </a:r>
            <a:r>
              <a:rPr lang="en-US" sz="1200" i="0" kern="1200" dirty="0">
                <a:solidFill>
                  <a:schemeClr val="tx1"/>
                </a:solidFill>
                <a:latin typeface="+mn-lt"/>
                <a:ea typeface="+mn-ea"/>
                <a:cs typeface="+mn-cs"/>
              </a:rPr>
              <a:t>pane, press and hold CTRL, and</a:t>
            </a:r>
            <a:r>
              <a:rPr lang="en-US" sz="1200" i="0" kern="1200" baseline="0" dirty="0">
                <a:solidFill>
                  <a:schemeClr val="tx1"/>
                </a:solidFill>
                <a:latin typeface="+mn-lt"/>
                <a:ea typeface="+mn-ea"/>
                <a:cs typeface="+mn-cs"/>
              </a:rPr>
              <a:t> then </a:t>
            </a:r>
            <a:r>
              <a:rPr lang="en-US" sz="1200" i="0" kern="1200" dirty="0">
                <a:solidFill>
                  <a:schemeClr val="tx1"/>
                </a:solidFill>
                <a:latin typeface="+mn-lt"/>
                <a:ea typeface="+mn-ea"/>
                <a:cs typeface="+mn-cs"/>
              </a:rPr>
              <a:t>select the six straight connectors (lines). On the </a:t>
            </a:r>
            <a:r>
              <a:rPr lang="en-US" sz="1200" b="1" i="0" kern="1200" dirty="0">
                <a:solidFill>
                  <a:schemeClr val="tx1"/>
                </a:solidFill>
                <a:latin typeface="+mn-lt"/>
                <a:ea typeface="+mn-ea"/>
                <a:cs typeface="+mn-cs"/>
              </a:rPr>
              <a:t>Home</a:t>
            </a:r>
            <a:r>
              <a:rPr lang="en-US" sz="1200" i="0" kern="1200" dirty="0">
                <a:solidFill>
                  <a:schemeClr val="tx1"/>
                </a:solidFill>
                <a:latin typeface="+mn-lt"/>
                <a:ea typeface="+mn-ea"/>
                <a:cs typeface="+mn-cs"/>
              </a:rPr>
              <a:t> tab, in the </a:t>
            </a:r>
            <a:r>
              <a:rPr lang="en-US" sz="1200" b="1" i="0" kern="1200" dirty="0">
                <a:solidFill>
                  <a:schemeClr val="tx1"/>
                </a:solidFill>
                <a:latin typeface="+mn-lt"/>
                <a:ea typeface="+mn-ea"/>
                <a:cs typeface="+mn-cs"/>
              </a:rPr>
              <a:t>Drawing</a:t>
            </a:r>
            <a:r>
              <a:rPr lang="en-US" sz="1200" i="0" kern="1200" dirty="0">
                <a:solidFill>
                  <a:schemeClr val="tx1"/>
                </a:solidFill>
                <a:latin typeface="+mn-lt"/>
                <a:ea typeface="+mn-ea"/>
                <a:cs typeface="+mn-cs"/>
              </a:rPr>
              <a:t> group, click </a:t>
            </a:r>
            <a:r>
              <a:rPr lang="en-US" sz="1200" b="1" i="0" kern="1200" dirty="0">
                <a:solidFill>
                  <a:schemeClr val="tx1"/>
                </a:solidFill>
                <a:latin typeface="+mn-lt"/>
                <a:ea typeface="+mn-ea"/>
                <a:cs typeface="+mn-cs"/>
              </a:rPr>
              <a:t>Arrange</a:t>
            </a:r>
            <a:r>
              <a:rPr lang="en-US" sz="1200" i="0" kern="1200" dirty="0">
                <a:solidFill>
                  <a:schemeClr val="tx1"/>
                </a:solidFill>
                <a:latin typeface="+mn-lt"/>
                <a:ea typeface="+mn-ea"/>
                <a:cs typeface="+mn-cs"/>
              </a:rPr>
              <a:t>, point to </a:t>
            </a:r>
            <a:r>
              <a:rPr lang="en-US" sz="1200" b="1" i="0" kern="1200" dirty="0">
                <a:solidFill>
                  <a:schemeClr val="tx1"/>
                </a:solidFill>
                <a:latin typeface="+mn-lt"/>
                <a:ea typeface="+mn-ea"/>
                <a:cs typeface="+mn-cs"/>
              </a:rPr>
              <a:t>Align</a:t>
            </a:r>
            <a:r>
              <a:rPr lang="en-US" sz="1200" i="0" kern="1200" dirty="0">
                <a:solidFill>
                  <a:schemeClr val="tx1"/>
                </a:solidFill>
                <a:latin typeface="+mn-lt"/>
                <a:ea typeface="+mn-ea"/>
                <a:cs typeface="+mn-cs"/>
              </a:rPr>
              <a:t>, and then do the following:</a:t>
            </a:r>
          </a:p>
          <a:p>
            <a:pPr marL="685800" lvl="1" indent="-228600">
              <a:buFont typeface="+mj-lt"/>
              <a:buAutoNum type="arabicPeriod"/>
            </a:pPr>
            <a:r>
              <a:rPr lang="en-US" sz="1200" i="0" kern="1200" dirty="0">
                <a:solidFill>
                  <a:schemeClr val="tx1"/>
                </a:solidFill>
                <a:latin typeface="+mn-lt"/>
                <a:ea typeface="+mn-ea"/>
                <a:cs typeface="+mn-cs"/>
              </a:rPr>
              <a:t>Click </a:t>
            </a:r>
            <a:r>
              <a:rPr lang="en-US" sz="1200" b="1" i="0" kern="1200" dirty="0">
                <a:solidFill>
                  <a:schemeClr val="tx1"/>
                </a:solidFill>
                <a:latin typeface="+mn-lt"/>
                <a:ea typeface="+mn-ea"/>
                <a:cs typeface="+mn-cs"/>
              </a:rPr>
              <a:t>Align Selected Objects</a:t>
            </a:r>
            <a:r>
              <a:rPr lang="en-US" sz="1200" i="0" kern="1200" dirty="0">
                <a:solidFill>
                  <a:schemeClr val="tx1"/>
                </a:solidFill>
                <a:latin typeface="+mn-lt"/>
                <a:ea typeface="+mn-ea"/>
                <a:cs typeface="+mn-cs"/>
              </a:rPr>
              <a:t>.</a:t>
            </a:r>
          </a:p>
          <a:p>
            <a:pPr marL="685800" lvl="1" indent="-228600">
              <a:buFont typeface="+mj-lt"/>
              <a:buAutoNum type="arabicPeriod"/>
            </a:pPr>
            <a:r>
              <a:rPr lang="en-US" sz="1200" i="0" kern="1200" dirty="0">
                <a:solidFill>
                  <a:schemeClr val="tx1"/>
                </a:solidFill>
                <a:latin typeface="+mn-lt"/>
                <a:ea typeface="+mn-ea"/>
                <a:cs typeface="+mn-cs"/>
              </a:rPr>
              <a:t>Click </a:t>
            </a:r>
            <a:r>
              <a:rPr lang="en-US" sz="1200" b="1" i="0" kern="1200" dirty="0">
                <a:solidFill>
                  <a:schemeClr val="tx1"/>
                </a:solidFill>
                <a:latin typeface="+mn-lt"/>
                <a:ea typeface="+mn-ea"/>
                <a:cs typeface="+mn-cs"/>
              </a:rPr>
              <a:t>Distribute Horizontally</a:t>
            </a:r>
            <a:r>
              <a:rPr lang="en-US" sz="1200" i="0" kern="1200" dirty="0">
                <a:solidFill>
                  <a:schemeClr val="tx1"/>
                </a:solidFill>
                <a:latin typeface="+mn-lt"/>
                <a:ea typeface="+mn-ea"/>
                <a:cs typeface="+mn-cs"/>
              </a:rPr>
              <a:t>.</a:t>
            </a:r>
          </a:p>
          <a:p>
            <a:pPr marL="685800" lvl="1" indent="-228600">
              <a:buFont typeface="+mj-lt"/>
              <a:buAutoNum type="arabicPeriod"/>
            </a:pPr>
            <a:r>
              <a:rPr lang="en-US" sz="1200" i="0" kern="1200" dirty="0">
                <a:solidFill>
                  <a:schemeClr val="tx1"/>
                </a:solidFill>
                <a:latin typeface="+mn-lt"/>
                <a:ea typeface="+mn-ea"/>
                <a:cs typeface="+mn-cs"/>
              </a:rPr>
              <a:t>Click </a:t>
            </a:r>
            <a:r>
              <a:rPr lang="en-US" sz="1200" b="1" i="0" kern="1200" dirty="0">
                <a:solidFill>
                  <a:schemeClr val="tx1"/>
                </a:solidFill>
                <a:latin typeface="+mn-lt"/>
                <a:ea typeface="+mn-ea"/>
                <a:cs typeface="+mn-cs"/>
              </a:rPr>
              <a:t>Align Middle</a:t>
            </a:r>
            <a:r>
              <a:rPr lang="en-US" sz="1200" i="0" kern="1200" dirty="0">
                <a:solidFill>
                  <a:schemeClr val="tx1"/>
                </a:solidFill>
                <a:latin typeface="+mn-lt"/>
                <a:ea typeface="+mn-ea"/>
                <a:cs typeface="+mn-cs"/>
              </a:rPr>
              <a:t>. </a:t>
            </a:r>
          </a:p>
          <a:p>
            <a:pPr marL="228600" lvl="0" indent="-228600">
              <a:buFont typeface="+mj-lt"/>
              <a:buAutoNum type="arabicPeriod"/>
            </a:pPr>
            <a:r>
              <a:rPr lang="en-US" sz="1200" i="0" kern="1200" dirty="0">
                <a:solidFill>
                  <a:schemeClr val="tx1"/>
                </a:solidFill>
                <a:latin typeface="+mn-lt"/>
                <a:ea typeface="+mn-ea"/>
                <a:cs typeface="+mn-cs"/>
              </a:rPr>
              <a:t>With</a:t>
            </a:r>
            <a:r>
              <a:rPr lang="en-US" sz="1200" i="0" kern="1200" baseline="0" dirty="0">
                <a:solidFill>
                  <a:schemeClr val="tx1"/>
                </a:solidFill>
                <a:latin typeface="+mn-lt"/>
                <a:ea typeface="+mn-ea"/>
                <a:cs typeface="+mn-cs"/>
              </a:rPr>
              <a:t> the group of lines still selected, o</a:t>
            </a:r>
            <a:r>
              <a:rPr lang="en-US" sz="1200" i="0" kern="1200" dirty="0">
                <a:solidFill>
                  <a:schemeClr val="tx1"/>
                </a:solidFill>
                <a:latin typeface="+mn-lt"/>
                <a:ea typeface="+mn-ea"/>
                <a:cs typeface="+mn-cs"/>
              </a:rPr>
              <a:t>n the </a:t>
            </a:r>
            <a:r>
              <a:rPr lang="en-US" sz="1200" b="1" i="0" kern="1200" dirty="0">
                <a:solidFill>
                  <a:schemeClr val="tx1"/>
                </a:solidFill>
                <a:latin typeface="+mn-lt"/>
                <a:ea typeface="+mn-ea"/>
                <a:cs typeface="+mn-cs"/>
              </a:rPr>
              <a:t>Home</a:t>
            </a:r>
            <a:r>
              <a:rPr lang="en-US" sz="1200" i="0" kern="1200" dirty="0">
                <a:solidFill>
                  <a:schemeClr val="tx1"/>
                </a:solidFill>
                <a:latin typeface="+mn-lt"/>
                <a:ea typeface="+mn-ea"/>
                <a:cs typeface="+mn-cs"/>
              </a:rPr>
              <a:t> tab, in the </a:t>
            </a:r>
            <a:r>
              <a:rPr lang="en-US" sz="1200" b="1" i="0" kern="1200" dirty="0">
                <a:solidFill>
                  <a:schemeClr val="tx1"/>
                </a:solidFill>
                <a:latin typeface="+mn-lt"/>
                <a:ea typeface="+mn-ea"/>
                <a:cs typeface="+mn-cs"/>
              </a:rPr>
              <a:t>Drawing </a:t>
            </a:r>
            <a:r>
              <a:rPr lang="en-US" sz="1200" i="0" kern="1200" dirty="0">
                <a:solidFill>
                  <a:schemeClr val="tx1"/>
                </a:solidFill>
                <a:latin typeface="+mn-lt"/>
                <a:ea typeface="+mn-ea"/>
                <a:cs typeface="+mn-cs"/>
              </a:rPr>
              <a:t>group, click </a:t>
            </a:r>
            <a:r>
              <a:rPr lang="en-US" sz="1200" b="1" i="0" kern="1200" dirty="0">
                <a:solidFill>
                  <a:schemeClr val="tx1"/>
                </a:solidFill>
                <a:latin typeface="+mn-lt"/>
                <a:ea typeface="+mn-ea"/>
                <a:cs typeface="+mn-cs"/>
              </a:rPr>
              <a:t>Arrange</a:t>
            </a:r>
            <a:r>
              <a:rPr lang="en-US" sz="1200" i="0" kern="1200" dirty="0">
                <a:solidFill>
                  <a:schemeClr val="tx1"/>
                </a:solidFill>
                <a:latin typeface="+mn-lt"/>
                <a:ea typeface="+mn-ea"/>
                <a:cs typeface="+mn-cs"/>
              </a:rPr>
              <a:t>, and</a:t>
            </a:r>
            <a:r>
              <a:rPr lang="en-US" sz="1200" i="0" kern="1200" baseline="0" dirty="0">
                <a:solidFill>
                  <a:schemeClr val="tx1"/>
                </a:solidFill>
                <a:latin typeface="+mn-lt"/>
                <a:ea typeface="+mn-ea"/>
                <a:cs typeface="+mn-cs"/>
              </a:rPr>
              <a:t> then click</a:t>
            </a:r>
            <a:r>
              <a:rPr lang="en-US" sz="1200" i="0" kern="1200" dirty="0">
                <a:solidFill>
                  <a:schemeClr val="tx1"/>
                </a:solidFill>
                <a:latin typeface="+mn-lt"/>
                <a:ea typeface="+mn-ea"/>
                <a:cs typeface="+mn-cs"/>
              </a:rPr>
              <a:t> </a:t>
            </a:r>
            <a:r>
              <a:rPr lang="en-US" sz="1200" b="1" i="0" kern="1200" dirty="0">
                <a:solidFill>
                  <a:schemeClr val="tx1"/>
                </a:solidFill>
                <a:latin typeface="+mn-lt"/>
                <a:ea typeface="+mn-ea"/>
                <a:cs typeface="+mn-cs"/>
              </a:rPr>
              <a:t>Group</a:t>
            </a:r>
            <a:r>
              <a:rPr lang="en-US" sz="1200" i="0" kern="1200" dirty="0">
                <a:solidFill>
                  <a:schemeClr val="tx1"/>
                </a:solidFill>
                <a:latin typeface="+mn-lt"/>
                <a:ea typeface="+mn-ea"/>
                <a:cs typeface="+mn-cs"/>
              </a:rPr>
              <a:t>.</a:t>
            </a:r>
          </a:p>
          <a:p>
            <a:pPr marL="228600" lvl="0" indent="-228600">
              <a:buFont typeface="+mj-lt"/>
              <a:buAutoNum type="arabicPeriod"/>
            </a:pPr>
            <a:r>
              <a:rPr lang="en-US" sz="1200" i="0" kern="1200" dirty="0">
                <a:solidFill>
                  <a:schemeClr val="tx1"/>
                </a:solidFill>
                <a:latin typeface="+mn-lt"/>
                <a:ea typeface="+mn-ea"/>
                <a:cs typeface="+mn-cs"/>
              </a:rPr>
              <a:t>On the slide, drag the group until the right edge of the group of lines is touching the right edge of the page.</a:t>
            </a:r>
          </a:p>
          <a:p>
            <a:pPr marL="228600" lvl="0" indent="-228600">
              <a:buFont typeface="+mj-lt"/>
              <a:buAutoNum type="arabicPeriod"/>
            </a:pPr>
            <a:r>
              <a:rPr lang="en-US" sz="1200" i="0" kern="1200" dirty="0">
                <a:solidFill>
                  <a:schemeClr val="tx1"/>
                </a:solidFill>
                <a:latin typeface="+mn-lt"/>
                <a:ea typeface="+mn-ea"/>
                <a:cs typeface="+mn-cs"/>
              </a:rPr>
              <a:t>On the </a:t>
            </a:r>
            <a:r>
              <a:rPr lang="en-US" sz="1200" b="1" i="0" kern="1200" dirty="0">
                <a:solidFill>
                  <a:schemeClr val="tx1"/>
                </a:solidFill>
                <a:latin typeface="+mn-lt"/>
                <a:ea typeface="+mn-ea"/>
                <a:cs typeface="+mn-cs"/>
              </a:rPr>
              <a:t>Home</a:t>
            </a:r>
            <a:r>
              <a:rPr lang="en-US" sz="1200" i="0" kern="1200" dirty="0">
                <a:solidFill>
                  <a:schemeClr val="tx1"/>
                </a:solidFill>
                <a:latin typeface="+mn-lt"/>
                <a:ea typeface="+mn-ea"/>
                <a:cs typeface="+mn-cs"/>
              </a:rPr>
              <a:t> tab, in the </a:t>
            </a:r>
            <a:r>
              <a:rPr lang="en-US" sz="1200" b="1" i="0" kern="1200" dirty="0">
                <a:solidFill>
                  <a:schemeClr val="tx1"/>
                </a:solidFill>
                <a:latin typeface="+mn-lt"/>
                <a:ea typeface="+mn-ea"/>
                <a:cs typeface="+mn-cs"/>
              </a:rPr>
              <a:t>Drawing</a:t>
            </a:r>
            <a:r>
              <a:rPr lang="en-US" sz="1200" i="0" kern="1200" dirty="0">
                <a:solidFill>
                  <a:schemeClr val="tx1"/>
                </a:solidFill>
                <a:latin typeface="+mn-lt"/>
                <a:ea typeface="+mn-ea"/>
                <a:cs typeface="+mn-cs"/>
              </a:rPr>
              <a:t> group, click </a:t>
            </a:r>
            <a:r>
              <a:rPr lang="en-US" sz="1200" b="1" i="0" kern="1200" dirty="0">
                <a:solidFill>
                  <a:schemeClr val="tx1"/>
                </a:solidFill>
                <a:latin typeface="+mn-lt"/>
                <a:ea typeface="+mn-ea"/>
                <a:cs typeface="+mn-cs"/>
              </a:rPr>
              <a:t>Arrange</a:t>
            </a:r>
            <a:r>
              <a:rPr lang="en-US" sz="1200" i="0" kern="1200" dirty="0">
                <a:solidFill>
                  <a:schemeClr val="tx1"/>
                </a:solidFill>
                <a:latin typeface="+mn-lt"/>
                <a:ea typeface="+mn-ea"/>
                <a:cs typeface="+mn-cs"/>
              </a:rPr>
              <a:t>, point to </a:t>
            </a:r>
            <a:r>
              <a:rPr lang="en-US" sz="1200" b="1" i="0" kern="1200" dirty="0">
                <a:solidFill>
                  <a:schemeClr val="tx1"/>
                </a:solidFill>
                <a:latin typeface="+mn-lt"/>
                <a:ea typeface="+mn-ea"/>
                <a:cs typeface="+mn-cs"/>
              </a:rPr>
              <a:t>Align</a:t>
            </a:r>
            <a:r>
              <a:rPr lang="en-US" sz="1200" i="0" kern="1200" dirty="0">
                <a:solidFill>
                  <a:schemeClr val="tx1"/>
                </a:solidFill>
                <a:latin typeface="+mn-lt"/>
                <a:ea typeface="+mn-ea"/>
                <a:cs typeface="+mn-cs"/>
              </a:rPr>
              <a:t>, and then do the following:</a:t>
            </a:r>
          </a:p>
          <a:p>
            <a:pPr marL="685800" lvl="1" indent="-228600">
              <a:buFont typeface="+mj-lt"/>
              <a:buAutoNum type="arabicPeriod"/>
            </a:pPr>
            <a:r>
              <a:rPr lang="en-US" sz="1200" i="0" kern="1200" dirty="0">
                <a:solidFill>
                  <a:schemeClr val="tx1"/>
                </a:solidFill>
                <a:latin typeface="+mn-lt"/>
                <a:ea typeface="+mn-ea"/>
                <a:cs typeface="+mn-cs"/>
              </a:rPr>
              <a:t>Click </a:t>
            </a:r>
            <a:r>
              <a:rPr lang="en-US" sz="1200" b="1" i="0" kern="1200" dirty="0">
                <a:solidFill>
                  <a:schemeClr val="tx1"/>
                </a:solidFill>
                <a:latin typeface="+mn-lt"/>
                <a:ea typeface="+mn-ea"/>
                <a:cs typeface="+mn-cs"/>
              </a:rPr>
              <a:t>Align to Slide</a:t>
            </a:r>
            <a:r>
              <a:rPr lang="en-US" sz="1200" i="0" kern="1200" dirty="0">
                <a:solidFill>
                  <a:schemeClr val="tx1"/>
                </a:solidFill>
                <a:latin typeface="+mn-lt"/>
                <a:ea typeface="+mn-ea"/>
                <a:cs typeface="+mn-cs"/>
              </a:rPr>
              <a:t>.</a:t>
            </a:r>
          </a:p>
          <a:p>
            <a:pPr marL="685800" lvl="1" indent="-228600">
              <a:buFont typeface="+mj-lt"/>
              <a:buAutoNum type="arabicPeriod"/>
            </a:pPr>
            <a:r>
              <a:rPr lang="en-US" sz="1200" i="0" kern="1200" dirty="0">
                <a:solidFill>
                  <a:schemeClr val="tx1"/>
                </a:solidFill>
                <a:latin typeface="+mn-lt"/>
                <a:ea typeface="+mn-ea"/>
                <a:cs typeface="+mn-cs"/>
              </a:rPr>
              <a:t>Click </a:t>
            </a:r>
            <a:r>
              <a:rPr lang="en-US" sz="1200" b="1" i="0" kern="1200" dirty="0">
                <a:solidFill>
                  <a:schemeClr val="tx1"/>
                </a:solidFill>
                <a:latin typeface="+mn-lt"/>
                <a:ea typeface="+mn-ea"/>
                <a:cs typeface="+mn-cs"/>
              </a:rPr>
              <a:t>Align Middle</a:t>
            </a:r>
            <a:r>
              <a:rPr lang="en-US" sz="1200" i="0" kern="1200" dirty="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kern="1200" dirty="0">
                <a:solidFill>
                  <a:schemeClr val="tx1"/>
                </a:solidFill>
                <a:latin typeface="+mn-lt"/>
                <a:ea typeface="+mn-ea"/>
                <a:cs typeface="+mn-cs"/>
              </a:rPr>
              <a:t>In the </a:t>
            </a:r>
            <a:r>
              <a:rPr lang="en-US" sz="1200" b="1" i="0" kern="1200" dirty="0">
                <a:solidFill>
                  <a:schemeClr val="tx1"/>
                </a:solidFill>
                <a:latin typeface="+mn-lt"/>
                <a:ea typeface="+mn-ea"/>
                <a:cs typeface="+mn-cs"/>
              </a:rPr>
              <a:t>Selection and Visibility </a:t>
            </a:r>
            <a:r>
              <a:rPr lang="en-US" sz="1200" i="0" kern="1200" dirty="0">
                <a:solidFill>
                  <a:schemeClr val="tx1"/>
                </a:solidFill>
                <a:latin typeface="+mn-lt"/>
                <a:ea typeface="+mn-ea"/>
                <a:cs typeface="+mn-cs"/>
              </a:rPr>
              <a:t>pane, press and hold CTRL, and then select the new group of lines, the rectangle, and the text box. On the </a:t>
            </a:r>
            <a:r>
              <a:rPr lang="en-US" sz="1200" b="1" i="0" kern="1200" dirty="0">
                <a:solidFill>
                  <a:schemeClr val="tx1"/>
                </a:solidFill>
                <a:latin typeface="+mn-lt"/>
                <a:ea typeface="+mn-ea"/>
                <a:cs typeface="+mn-cs"/>
              </a:rPr>
              <a:t>Home</a:t>
            </a:r>
            <a:r>
              <a:rPr lang="en-US" sz="1200" i="0" kern="1200" dirty="0">
                <a:solidFill>
                  <a:schemeClr val="tx1"/>
                </a:solidFill>
                <a:latin typeface="+mn-lt"/>
                <a:ea typeface="+mn-ea"/>
                <a:cs typeface="+mn-cs"/>
              </a:rPr>
              <a:t> tab, in the </a:t>
            </a:r>
            <a:r>
              <a:rPr lang="en-US" sz="1200" b="1" i="0" kern="1200" dirty="0">
                <a:solidFill>
                  <a:schemeClr val="tx1"/>
                </a:solidFill>
                <a:latin typeface="+mn-lt"/>
                <a:ea typeface="+mn-ea"/>
                <a:cs typeface="+mn-cs"/>
              </a:rPr>
              <a:t>Drawing </a:t>
            </a:r>
            <a:r>
              <a:rPr lang="en-US" sz="1200" i="0" kern="1200" dirty="0">
                <a:solidFill>
                  <a:schemeClr val="tx1"/>
                </a:solidFill>
                <a:latin typeface="+mn-lt"/>
                <a:ea typeface="+mn-ea"/>
                <a:cs typeface="+mn-cs"/>
              </a:rPr>
              <a:t>group, click the arrow under </a:t>
            </a:r>
            <a:r>
              <a:rPr lang="en-US" sz="1200" b="1" i="0" kern="1200" dirty="0">
                <a:solidFill>
                  <a:schemeClr val="tx1"/>
                </a:solidFill>
                <a:latin typeface="+mn-lt"/>
                <a:ea typeface="+mn-ea"/>
                <a:cs typeface="+mn-cs"/>
              </a:rPr>
              <a:t>Arrange</a:t>
            </a:r>
            <a:r>
              <a:rPr lang="en-US" sz="1200" i="0" kern="1200" dirty="0">
                <a:solidFill>
                  <a:schemeClr val="tx1"/>
                </a:solidFill>
                <a:latin typeface="+mn-lt"/>
                <a:ea typeface="+mn-ea"/>
                <a:cs typeface="+mn-cs"/>
              </a:rPr>
              <a:t>, and then click </a:t>
            </a:r>
            <a:r>
              <a:rPr lang="en-US" sz="1200" b="1" i="0" kern="1200" dirty="0">
                <a:solidFill>
                  <a:schemeClr val="tx1"/>
                </a:solidFill>
                <a:latin typeface="+mn-lt"/>
                <a:ea typeface="+mn-ea"/>
                <a:cs typeface="+mn-cs"/>
              </a:rPr>
              <a:t>Group</a:t>
            </a:r>
            <a:r>
              <a:rPr lang="en-US" sz="1200" i="0" kern="1200" dirty="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kern="1200" dirty="0">
                <a:solidFill>
                  <a:schemeClr val="tx1"/>
                </a:solidFill>
                <a:latin typeface="+mn-lt"/>
                <a:ea typeface="+mn-ea"/>
                <a:cs typeface="+mn-cs"/>
              </a:rPr>
              <a:t>Also</a:t>
            </a:r>
            <a:r>
              <a:rPr lang="en-US" sz="1200" i="0" kern="1200" baseline="0" dirty="0">
                <a:solidFill>
                  <a:schemeClr val="tx1"/>
                </a:solidFill>
                <a:latin typeface="+mn-lt"/>
                <a:ea typeface="+mn-ea"/>
                <a:cs typeface="+mn-cs"/>
              </a:rPr>
              <a:t> i</a:t>
            </a:r>
            <a:r>
              <a:rPr lang="en-US" sz="1200" i="0" kern="1200" dirty="0">
                <a:solidFill>
                  <a:schemeClr val="tx1"/>
                </a:solidFill>
                <a:latin typeface="+mn-lt"/>
                <a:ea typeface="+mn-ea"/>
                <a:cs typeface="+mn-cs"/>
              </a:rPr>
              <a:t>n the </a:t>
            </a:r>
            <a:r>
              <a:rPr lang="en-US" sz="1200" b="1" i="0" kern="1200" dirty="0">
                <a:solidFill>
                  <a:schemeClr val="tx1"/>
                </a:solidFill>
                <a:latin typeface="+mn-lt"/>
                <a:ea typeface="+mn-ea"/>
                <a:cs typeface="+mn-cs"/>
              </a:rPr>
              <a:t>Selection and Visibility </a:t>
            </a:r>
            <a:r>
              <a:rPr lang="en-US" sz="1200" i="0" kern="1200" dirty="0">
                <a:solidFill>
                  <a:schemeClr val="tx1"/>
                </a:solidFill>
                <a:latin typeface="+mn-lt"/>
                <a:ea typeface="+mn-ea"/>
                <a:cs typeface="+mn-cs"/>
              </a:rPr>
              <a:t>pane, press and hold CTRL,</a:t>
            </a:r>
            <a:r>
              <a:rPr lang="en-US" sz="1200" i="0" kern="1200" baseline="0" dirty="0">
                <a:solidFill>
                  <a:schemeClr val="tx1"/>
                </a:solidFill>
                <a:latin typeface="+mn-lt"/>
                <a:ea typeface="+mn-ea"/>
                <a:cs typeface="+mn-cs"/>
              </a:rPr>
              <a:t> double-click</a:t>
            </a:r>
            <a:r>
              <a:rPr lang="en-US" sz="1200" i="0" kern="1200" dirty="0">
                <a:solidFill>
                  <a:schemeClr val="tx1"/>
                </a:solidFill>
                <a:latin typeface="+mn-lt"/>
                <a:ea typeface="+mn-ea"/>
                <a:cs typeface="+mn-cs"/>
              </a:rPr>
              <a:t> the new group to edit the name, and then enter </a:t>
            </a:r>
            <a:r>
              <a:rPr lang="en-US" sz="1200" b="1" i="0" kern="1200" dirty="0">
                <a:solidFill>
                  <a:schemeClr val="tx1"/>
                </a:solidFill>
                <a:latin typeface="+mn-lt"/>
                <a:ea typeface="+mn-ea"/>
                <a:cs typeface="+mn-cs"/>
              </a:rPr>
              <a:t>Inside-right page 1</a:t>
            </a:r>
            <a:r>
              <a:rPr lang="en-US" sz="1200" i="0" kern="1200" dirty="0">
                <a:solidFill>
                  <a:schemeClr val="tx1"/>
                </a:solidFill>
                <a:latin typeface="+mn-lt"/>
                <a:ea typeface="+mn-ea"/>
                <a:cs typeface="+mn-cs"/>
              </a:rPr>
              <a:t>.</a:t>
            </a:r>
          </a:p>
          <a:p>
            <a:pPr marL="228600" lvl="0" indent="-228600">
              <a:buFont typeface="+mj-lt"/>
              <a:buAutoNum type="arabicPeriod"/>
            </a:pPr>
            <a:r>
              <a:rPr lang="en-US" sz="1200" i="0" kern="1200" dirty="0">
                <a:solidFill>
                  <a:schemeClr val="tx1"/>
                </a:solidFill>
                <a:latin typeface="+mn-lt"/>
                <a:ea typeface="+mn-ea"/>
                <a:cs typeface="+mn-cs"/>
              </a:rPr>
              <a:t>Right-click</a:t>
            </a:r>
            <a:r>
              <a:rPr lang="en-US" sz="1200" i="0" kern="1200" baseline="0" dirty="0">
                <a:solidFill>
                  <a:schemeClr val="tx1"/>
                </a:solidFill>
                <a:latin typeface="+mn-lt"/>
                <a:ea typeface="+mn-ea"/>
                <a:cs typeface="+mn-cs"/>
              </a:rPr>
              <a:t> the slide background area, and then click </a:t>
            </a:r>
            <a:r>
              <a:rPr lang="en-US" sz="1200" b="1" i="0" kern="1200" baseline="0" dirty="0">
                <a:solidFill>
                  <a:schemeClr val="tx1"/>
                </a:solidFill>
                <a:latin typeface="+mn-lt"/>
                <a:ea typeface="+mn-ea"/>
                <a:cs typeface="+mn-cs"/>
              </a:rPr>
              <a:t>Grid and Guides</a:t>
            </a:r>
            <a:r>
              <a:rPr lang="en-US" sz="1200" i="0" kern="1200" baseline="0" dirty="0">
                <a:solidFill>
                  <a:schemeClr val="tx1"/>
                </a:solidFill>
                <a:latin typeface="+mn-lt"/>
                <a:ea typeface="+mn-ea"/>
                <a:cs typeface="+mn-cs"/>
              </a:rPr>
              <a:t>. In the </a:t>
            </a:r>
            <a:r>
              <a:rPr lang="en-US" sz="1200" b="1" i="0" kern="1200" baseline="0" dirty="0">
                <a:solidFill>
                  <a:schemeClr val="tx1"/>
                </a:solidFill>
                <a:latin typeface="+mn-lt"/>
                <a:ea typeface="+mn-ea"/>
                <a:cs typeface="+mn-cs"/>
              </a:rPr>
              <a:t>Grid and Guides </a:t>
            </a:r>
            <a:r>
              <a:rPr lang="en-US" sz="1200" i="0" kern="1200" baseline="0" dirty="0">
                <a:solidFill>
                  <a:schemeClr val="tx1"/>
                </a:solidFill>
                <a:latin typeface="+mn-lt"/>
                <a:ea typeface="+mn-ea"/>
                <a:cs typeface="+mn-cs"/>
              </a:rPr>
              <a:t>dialog box, under </a:t>
            </a:r>
            <a:r>
              <a:rPr lang="en-US" sz="1200" b="1" i="0" kern="1200" baseline="0" dirty="0">
                <a:solidFill>
                  <a:schemeClr val="tx1"/>
                </a:solidFill>
                <a:latin typeface="+mn-lt"/>
                <a:ea typeface="+mn-ea"/>
                <a:cs typeface="+mn-cs"/>
              </a:rPr>
              <a:t>Guide settings</a:t>
            </a:r>
            <a:r>
              <a:rPr lang="en-US" sz="1200" i="0" kern="1200" baseline="0" dirty="0">
                <a:solidFill>
                  <a:schemeClr val="tx1"/>
                </a:solidFill>
                <a:latin typeface="+mn-lt"/>
                <a:ea typeface="+mn-ea"/>
                <a:cs typeface="+mn-cs"/>
              </a:rPr>
              <a:t>, clear </a:t>
            </a:r>
            <a:r>
              <a:rPr lang="en-US" sz="1200" b="1" i="0" kern="1200" baseline="0" dirty="0">
                <a:solidFill>
                  <a:schemeClr val="tx1"/>
                </a:solidFill>
                <a:latin typeface="+mn-lt"/>
                <a:ea typeface="+mn-ea"/>
                <a:cs typeface="+mn-cs"/>
              </a:rPr>
              <a:t>Display drawing guides on screen</a:t>
            </a:r>
            <a:r>
              <a:rPr lang="en-US" sz="1200" i="0" kern="1200" baseline="0" dirty="0">
                <a:solidFill>
                  <a:schemeClr val="tx1"/>
                </a:solidFill>
                <a:latin typeface="+mn-lt"/>
                <a:ea typeface="+mn-ea"/>
                <a:cs typeface="+mn-cs"/>
              </a:rPr>
              <a:t>.</a:t>
            </a:r>
          </a:p>
          <a:p>
            <a:pPr marL="228600" lvl="0" indent="-228600">
              <a:buFont typeface="+mj-lt"/>
              <a:buAutoNum type="arabicPeriod"/>
            </a:pPr>
            <a:r>
              <a:rPr lang="en-US" sz="1200" i="0" kern="1200" baseline="0" dirty="0">
                <a:solidFill>
                  <a:schemeClr val="tx1"/>
                </a:solidFill>
                <a:latin typeface="+mn-lt"/>
                <a:ea typeface="+mn-ea"/>
                <a:cs typeface="+mn-cs"/>
              </a:rPr>
              <a:t>On the </a:t>
            </a:r>
            <a:r>
              <a:rPr lang="en-US" sz="1200" b="1" i="0" kern="1200" baseline="0" dirty="0">
                <a:solidFill>
                  <a:schemeClr val="tx1"/>
                </a:solidFill>
                <a:latin typeface="+mn-lt"/>
                <a:ea typeface="+mn-ea"/>
                <a:cs typeface="+mn-cs"/>
              </a:rPr>
              <a:t>View</a:t>
            </a:r>
            <a:r>
              <a:rPr lang="en-US" sz="1200" i="0" kern="1200" baseline="0" dirty="0">
                <a:solidFill>
                  <a:schemeClr val="tx1"/>
                </a:solidFill>
                <a:latin typeface="+mn-lt"/>
                <a:ea typeface="+mn-ea"/>
                <a:cs typeface="+mn-cs"/>
              </a:rPr>
              <a:t> tab, in the </a:t>
            </a:r>
            <a:r>
              <a:rPr lang="en-US" sz="1200" b="1" i="0" kern="1200" baseline="0" dirty="0">
                <a:solidFill>
                  <a:schemeClr val="tx1"/>
                </a:solidFill>
                <a:latin typeface="+mn-lt"/>
                <a:ea typeface="+mn-ea"/>
                <a:cs typeface="+mn-cs"/>
              </a:rPr>
              <a:t>Show/Hide</a:t>
            </a:r>
            <a:r>
              <a:rPr lang="en-US" sz="1200" i="0" kern="1200" baseline="0" dirty="0">
                <a:solidFill>
                  <a:schemeClr val="tx1"/>
                </a:solidFill>
                <a:latin typeface="+mn-lt"/>
                <a:ea typeface="+mn-ea"/>
                <a:cs typeface="+mn-cs"/>
              </a:rPr>
              <a:t> group, clear </a:t>
            </a:r>
            <a:r>
              <a:rPr lang="en-US" sz="1200" b="1" i="0" kern="1200" baseline="0" dirty="0">
                <a:solidFill>
                  <a:schemeClr val="tx1"/>
                </a:solidFill>
                <a:latin typeface="+mn-lt"/>
                <a:ea typeface="+mn-ea"/>
                <a:cs typeface="+mn-cs"/>
              </a:rPr>
              <a:t>Ruler</a:t>
            </a:r>
            <a:r>
              <a:rPr lang="en-US" sz="1200" i="0" kern="1200" baseline="0" dirty="0">
                <a:solidFill>
                  <a:schemeClr val="tx1"/>
                </a:solidFill>
                <a:latin typeface="+mn-lt"/>
                <a:ea typeface="+mn-ea"/>
                <a:cs typeface="+mn-cs"/>
              </a:rPr>
              <a:t>.</a:t>
            </a:r>
            <a:endParaRPr lang="en-US" sz="1200" i="0" kern="1200" dirty="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1" baseline="0" dirty="0">
              <a:solidFill>
                <a:schemeClr val="accent6"/>
              </a:solidFill>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1" baseline="0" dirty="0">
              <a:solidFill>
                <a:schemeClr val="accent6"/>
              </a:solidFill>
            </a:endParaRPr>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b="0" i="0" baseline="0" dirty="0">
                <a:solidFill>
                  <a:schemeClr val="accent6"/>
                </a:solidFill>
              </a:rPr>
              <a:t>I</a:t>
            </a:r>
            <a:r>
              <a:rPr lang="en-US" sz="1200" b="0" i="0" baseline="0" dirty="0"/>
              <a:t>n the </a:t>
            </a:r>
            <a:r>
              <a:rPr lang="en-US" sz="1200" b="1" i="0" baseline="0" dirty="0"/>
              <a:t>Selection and Visibility</a:t>
            </a:r>
            <a:r>
              <a:rPr lang="en-US" sz="1200" b="0" i="0" baseline="0" dirty="0"/>
              <a:t> pane, the final arrangement of the six groups of objects should be the following (from top to bottom):</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t>Inside-right page 1</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t>Inside-left page 3</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t>Inside-right page 2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t>Inside-left page 2</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t>Inside-right page 3</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t>Inside-left page 1</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b="0" i="0" baseline="0" dirty="0"/>
              <a:t>To move a group of objects up in the </a:t>
            </a:r>
            <a:r>
              <a:rPr lang="en-US" sz="1200" b="1" i="0" baseline="0" dirty="0"/>
              <a:t>Selection</a:t>
            </a:r>
            <a:r>
              <a:rPr lang="en-US" sz="1200" b="0" i="0" baseline="0" dirty="0"/>
              <a:t> </a:t>
            </a:r>
            <a:r>
              <a:rPr lang="en-US" sz="1200" b="1" i="0" baseline="0" dirty="0"/>
              <a:t>and Visibility</a:t>
            </a:r>
            <a:r>
              <a:rPr lang="en-US" sz="1200" b="0" i="0" baseline="0" dirty="0"/>
              <a:t> pane,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t>In the </a:t>
            </a:r>
            <a:r>
              <a:rPr lang="en-US" sz="1200" b="1" i="0" baseline="0" dirty="0"/>
              <a:t>Selection and Visibility</a:t>
            </a:r>
            <a:r>
              <a:rPr lang="en-US" sz="1200" b="0" i="0" baseline="0" dirty="0"/>
              <a:t> pane, select the group of objects.</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a:solidFill>
                  <a:schemeClr val="accent6"/>
                </a:solidFill>
              </a:rPr>
              <a:t>On the </a:t>
            </a:r>
            <a:r>
              <a:rPr lang="en-US" sz="1200" b="1" baseline="0" dirty="0">
                <a:solidFill>
                  <a:schemeClr val="accent6"/>
                </a:solidFill>
              </a:rPr>
              <a:t>Home</a:t>
            </a:r>
            <a:r>
              <a:rPr lang="en-US" sz="1200" baseline="0" dirty="0">
                <a:solidFill>
                  <a:schemeClr val="accent6"/>
                </a:solidFill>
              </a:rPr>
              <a:t> tab, in the </a:t>
            </a:r>
            <a:r>
              <a:rPr lang="en-US" sz="1200" b="1" baseline="0" dirty="0">
                <a:solidFill>
                  <a:schemeClr val="accent6"/>
                </a:solidFill>
              </a:rPr>
              <a:t>Drawing</a:t>
            </a:r>
            <a:r>
              <a:rPr lang="en-US" sz="1200" baseline="0" dirty="0">
                <a:solidFill>
                  <a:schemeClr val="accent6"/>
                </a:solidFill>
              </a:rPr>
              <a:t> group, click </a:t>
            </a:r>
            <a:r>
              <a:rPr lang="en-US" sz="1200" b="1" baseline="0" dirty="0">
                <a:solidFill>
                  <a:schemeClr val="accent6"/>
                </a:solidFill>
              </a:rPr>
              <a:t>Arrange</a:t>
            </a:r>
            <a:r>
              <a:rPr lang="en-US" sz="1200" baseline="0" dirty="0">
                <a:solidFill>
                  <a:schemeClr val="accent6"/>
                </a:solidFill>
              </a:rPr>
              <a:t>, and then click </a:t>
            </a:r>
            <a:r>
              <a:rPr lang="en-US" sz="1200" b="1" baseline="0" dirty="0">
                <a:solidFill>
                  <a:schemeClr val="accent6"/>
                </a:solidFill>
              </a:rPr>
              <a:t>Bring</a:t>
            </a:r>
            <a:r>
              <a:rPr lang="en-US" sz="1200" baseline="0" dirty="0">
                <a:solidFill>
                  <a:schemeClr val="accent6"/>
                </a:solidFill>
              </a:rPr>
              <a:t> </a:t>
            </a:r>
            <a:r>
              <a:rPr lang="en-US" sz="1200" b="1" baseline="0" dirty="0">
                <a:solidFill>
                  <a:schemeClr val="accent6"/>
                </a:solidFill>
              </a:rPr>
              <a:t>Forward</a:t>
            </a:r>
            <a:r>
              <a:rPr lang="en-US" sz="1200" baseline="0" dirty="0">
                <a:solidFill>
                  <a:schemeClr val="accent6"/>
                </a:solidFill>
              </a:rPr>
              <a:t>.</a:t>
            </a:r>
            <a:endParaRPr lang="en-US" sz="1200" b="0" i="0" baseline="0" dirty="0"/>
          </a:p>
          <a:p>
            <a:pPr marL="342900" marR="0" indent="-3429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b="0" i="0" baseline="0" dirty="0"/>
              <a:t>To move a group of objects down in the </a:t>
            </a:r>
            <a:r>
              <a:rPr lang="en-US" sz="1200" b="1" i="0" baseline="0" dirty="0"/>
              <a:t>Selection</a:t>
            </a:r>
            <a:r>
              <a:rPr lang="en-US" sz="1200" b="0" i="0" baseline="0" dirty="0"/>
              <a:t> </a:t>
            </a:r>
            <a:r>
              <a:rPr lang="en-US" sz="1200" b="1" i="0" baseline="0" dirty="0"/>
              <a:t>and Visibility</a:t>
            </a:r>
            <a:r>
              <a:rPr lang="en-US" sz="1200" b="0" i="0" baseline="0" dirty="0"/>
              <a:t> pane,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t>In the </a:t>
            </a:r>
            <a:r>
              <a:rPr lang="en-US" sz="1200" b="1" i="0" baseline="0" dirty="0"/>
              <a:t>Selection and Visibility</a:t>
            </a:r>
            <a:r>
              <a:rPr lang="en-US" sz="1200" b="0" i="0" baseline="0" dirty="0"/>
              <a:t> pane, select the group of objects.</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a:solidFill>
                  <a:schemeClr val="accent6"/>
                </a:solidFill>
              </a:rPr>
              <a:t>On the </a:t>
            </a:r>
            <a:r>
              <a:rPr lang="en-US" sz="1200" b="1" baseline="0" dirty="0">
                <a:solidFill>
                  <a:schemeClr val="accent6"/>
                </a:solidFill>
              </a:rPr>
              <a:t>Home</a:t>
            </a:r>
            <a:r>
              <a:rPr lang="en-US" sz="1200" baseline="0" dirty="0">
                <a:solidFill>
                  <a:schemeClr val="accent6"/>
                </a:solidFill>
              </a:rPr>
              <a:t> tab, in the </a:t>
            </a:r>
            <a:r>
              <a:rPr lang="en-US" sz="1200" b="1" baseline="0" dirty="0">
                <a:solidFill>
                  <a:schemeClr val="accent6"/>
                </a:solidFill>
              </a:rPr>
              <a:t>Drawing</a:t>
            </a:r>
            <a:r>
              <a:rPr lang="en-US" sz="1200" baseline="0" dirty="0">
                <a:solidFill>
                  <a:schemeClr val="accent6"/>
                </a:solidFill>
              </a:rPr>
              <a:t> group, click </a:t>
            </a:r>
            <a:r>
              <a:rPr lang="en-US" sz="1200" b="1" baseline="0" dirty="0">
                <a:solidFill>
                  <a:schemeClr val="accent6"/>
                </a:solidFill>
              </a:rPr>
              <a:t>Arrange</a:t>
            </a:r>
            <a:r>
              <a:rPr lang="en-US" sz="1200" baseline="0" dirty="0">
                <a:solidFill>
                  <a:schemeClr val="accent6"/>
                </a:solidFill>
              </a:rPr>
              <a:t>, and then click</a:t>
            </a:r>
            <a:r>
              <a:rPr lang="en-US" sz="1200" b="0" i="0" baseline="0" dirty="0"/>
              <a:t> </a:t>
            </a:r>
            <a:r>
              <a:rPr lang="en-US" sz="1200" b="1" i="0" baseline="0" dirty="0"/>
              <a:t>Send Backward</a:t>
            </a:r>
            <a:r>
              <a:rPr lang="en-US" sz="1200" b="0" i="0" baseline="0" dirty="0"/>
              <a:t>.</a:t>
            </a:r>
          </a:p>
          <a:p>
            <a:pPr marL="342900" marR="0" indent="-342900" algn="l" defTabSz="914400" rtl="0" eaLnBrk="1" fontAlgn="auto" latinLnBrk="0" hangingPunct="1">
              <a:lnSpc>
                <a:spcPct val="100000"/>
              </a:lnSpc>
              <a:spcBef>
                <a:spcPts val="0"/>
              </a:spcBef>
              <a:spcAft>
                <a:spcPts val="0"/>
              </a:spcAft>
              <a:buClrTx/>
              <a:buSzTx/>
              <a:buFont typeface="+mj-lt"/>
              <a:buNone/>
              <a:tabLst/>
              <a:defRPr/>
            </a:pPr>
            <a:endParaRPr lang="en-US" sz="1200" b="1" i="0" baseline="0" dirty="0"/>
          </a:p>
          <a:p>
            <a:pPr marL="342900" marR="0" indent="-342900" algn="l" defTabSz="914400" rtl="0" eaLnBrk="1" fontAlgn="auto" latinLnBrk="0" hangingPunct="1">
              <a:lnSpc>
                <a:spcPct val="100000"/>
              </a:lnSpc>
              <a:spcBef>
                <a:spcPts val="0"/>
              </a:spcBef>
              <a:spcAft>
                <a:spcPts val="0"/>
              </a:spcAft>
              <a:buClrTx/>
              <a:buSzTx/>
              <a:buFont typeface="+mj-lt"/>
              <a:buNone/>
              <a:tabLst/>
              <a:defRPr/>
            </a:pPr>
            <a:endParaRPr lang="en-US" sz="1200" b="1" i="0" baseline="0" dirty="0"/>
          </a:p>
          <a:p>
            <a:r>
              <a:rPr lang="en-US" sz="1200" baseline="0" dirty="0"/>
              <a:t>To reproduce the animation effects on this slide, do the following:</a:t>
            </a:r>
          </a:p>
          <a:p>
            <a:pPr marL="228600" indent="-228600">
              <a:buFont typeface="+mj-lt"/>
              <a:buAutoNum type="arabicPeriod"/>
            </a:pPr>
            <a:r>
              <a:rPr lang="en-US" sz="1200" baseline="0" dirty="0">
                <a:solidFill>
                  <a:schemeClr val="accent6"/>
                </a:solidFill>
              </a:rPr>
              <a:t>On the </a:t>
            </a:r>
            <a:r>
              <a:rPr lang="en-US" sz="1200" b="1" baseline="0" dirty="0">
                <a:solidFill>
                  <a:schemeClr val="accent6"/>
                </a:solidFill>
              </a:rPr>
              <a:t>Animations</a:t>
            </a:r>
            <a:r>
              <a:rPr lang="en-US" sz="1200" baseline="0" dirty="0">
                <a:solidFill>
                  <a:schemeClr val="accent6"/>
                </a:solidFill>
              </a:rPr>
              <a:t> tab, in the </a:t>
            </a:r>
            <a:r>
              <a:rPr lang="en-US" sz="1200" b="1" baseline="0" dirty="0">
                <a:solidFill>
                  <a:schemeClr val="accent6"/>
                </a:solidFill>
              </a:rPr>
              <a:t>Animations</a:t>
            </a:r>
            <a:r>
              <a:rPr lang="en-US" sz="1200" baseline="0" dirty="0">
                <a:solidFill>
                  <a:schemeClr val="accent6"/>
                </a:solidFill>
              </a:rPr>
              <a:t> group, click </a:t>
            </a:r>
            <a:r>
              <a:rPr lang="en-US" sz="1200" b="1" baseline="0" dirty="0">
                <a:solidFill>
                  <a:schemeClr val="accent6"/>
                </a:solidFill>
              </a:rPr>
              <a:t>Custom</a:t>
            </a:r>
            <a:r>
              <a:rPr lang="en-US" sz="1200" baseline="0" dirty="0">
                <a:solidFill>
                  <a:schemeClr val="accent6"/>
                </a:solidFill>
              </a:rPr>
              <a:t> </a:t>
            </a:r>
            <a:r>
              <a:rPr lang="en-US" sz="1200" b="1" baseline="0" dirty="0">
                <a:solidFill>
                  <a:schemeClr val="accent6"/>
                </a:solidFill>
              </a:rPr>
              <a:t>Animation</a:t>
            </a:r>
            <a:r>
              <a:rPr lang="en-US" sz="1200" baseline="0" dirty="0">
                <a:solidFill>
                  <a:schemeClr val="accent6"/>
                </a:solidFill>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a:solidFill>
                  <a:schemeClr val="accent6"/>
                </a:solidFill>
              </a:rPr>
              <a:t>In the </a:t>
            </a:r>
            <a:r>
              <a:rPr lang="en-US" sz="1200" b="1" baseline="0" dirty="0">
                <a:solidFill>
                  <a:schemeClr val="accent6"/>
                </a:solidFill>
              </a:rPr>
              <a:t>Selection and Visibility </a:t>
            </a:r>
            <a:r>
              <a:rPr lang="en-US" sz="1200" baseline="0" dirty="0">
                <a:solidFill>
                  <a:schemeClr val="accent6"/>
                </a:solidFill>
              </a:rPr>
              <a:t>pane, select the </a:t>
            </a:r>
            <a:r>
              <a:rPr lang="en-US" sz="1200" b="1" baseline="0" dirty="0">
                <a:solidFill>
                  <a:schemeClr val="accent6"/>
                </a:solidFill>
              </a:rPr>
              <a:t>Inside-right page 1</a:t>
            </a:r>
            <a:r>
              <a:rPr lang="en-US" sz="1200" baseline="0" dirty="0">
                <a:solidFill>
                  <a:schemeClr val="accent6"/>
                </a:solidFill>
              </a:rPr>
              <a:t> group. In the </a:t>
            </a:r>
            <a:r>
              <a:rPr lang="en-US" sz="1200" b="1" baseline="0" dirty="0">
                <a:solidFill>
                  <a:schemeClr val="accent6"/>
                </a:solidFill>
              </a:rPr>
              <a:t>Custom</a:t>
            </a:r>
            <a:r>
              <a:rPr lang="en-US" sz="1200" baseline="0" dirty="0">
                <a:solidFill>
                  <a:schemeClr val="accent6"/>
                </a:solidFill>
              </a:rPr>
              <a:t> </a:t>
            </a:r>
            <a:r>
              <a:rPr lang="en-US" sz="1200" b="1" baseline="0" dirty="0">
                <a:solidFill>
                  <a:schemeClr val="accent6"/>
                </a:solidFill>
              </a:rPr>
              <a:t>Animation</a:t>
            </a:r>
            <a:r>
              <a:rPr lang="en-US" sz="1200" baseline="0" dirty="0">
                <a:solidFill>
                  <a:schemeClr val="accent6"/>
                </a:solidFill>
              </a:rPr>
              <a:t> task pane,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a:solidFill>
                  <a:schemeClr val="accent6"/>
                </a:solidFill>
              </a:rPr>
              <a:t>Click </a:t>
            </a:r>
            <a:r>
              <a:rPr lang="en-US" sz="1200" b="1" baseline="0" dirty="0">
                <a:solidFill>
                  <a:schemeClr val="accent6"/>
                </a:solidFill>
              </a:rPr>
              <a:t>Add Effect</a:t>
            </a:r>
            <a:r>
              <a:rPr lang="en-US" sz="1200" baseline="0" dirty="0">
                <a:solidFill>
                  <a:schemeClr val="accent6"/>
                </a:solidFill>
              </a:rPr>
              <a:t>, point to </a:t>
            </a:r>
            <a:r>
              <a:rPr lang="en-US" sz="1200" b="1" baseline="0" dirty="0">
                <a:solidFill>
                  <a:schemeClr val="accent6"/>
                </a:solidFill>
              </a:rPr>
              <a:t>Exit</a:t>
            </a:r>
            <a:r>
              <a:rPr lang="en-US" sz="1200" b="0" baseline="0" dirty="0">
                <a:solidFill>
                  <a:schemeClr val="accent6"/>
                </a:solidFill>
              </a:rPr>
              <a:t>,</a:t>
            </a:r>
            <a:r>
              <a:rPr lang="en-US" sz="1200" baseline="0" dirty="0">
                <a:solidFill>
                  <a:schemeClr val="accent6"/>
                </a:solidFill>
              </a:rPr>
              <a:t> and then click </a:t>
            </a:r>
            <a:r>
              <a:rPr lang="en-US" sz="1200" b="1" baseline="0" dirty="0">
                <a:solidFill>
                  <a:schemeClr val="accent6"/>
                </a:solidFill>
              </a:rPr>
              <a:t>More</a:t>
            </a:r>
            <a:r>
              <a:rPr lang="en-US" sz="1200" baseline="0" dirty="0">
                <a:solidFill>
                  <a:schemeClr val="accent6"/>
                </a:solidFill>
              </a:rPr>
              <a:t> </a:t>
            </a:r>
            <a:r>
              <a:rPr lang="en-US" sz="1200" b="1" baseline="0" dirty="0">
                <a:solidFill>
                  <a:schemeClr val="accent6"/>
                </a:solidFill>
              </a:rPr>
              <a:t>Effects</a:t>
            </a:r>
            <a:r>
              <a:rPr lang="en-US" sz="1200" baseline="0" dirty="0">
                <a:solidFill>
                  <a:schemeClr val="accent6"/>
                </a:solidFill>
              </a:rPr>
              <a:t>. In the </a:t>
            </a:r>
            <a:r>
              <a:rPr lang="en-US" sz="1200" b="1" baseline="0" dirty="0">
                <a:solidFill>
                  <a:schemeClr val="accent6"/>
                </a:solidFill>
              </a:rPr>
              <a:t>Add</a:t>
            </a:r>
            <a:r>
              <a:rPr lang="en-US" sz="1200" baseline="0" dirty="0">
                <a:solidFill>
                  <a:schemeClr val="accent6"/>
                </a:solidFill>
              </a:rPr>
              <a:t> </a:t>
            </a:r>
            <a:r>
              <a:rPr lang="en-US" sz="1200" b="1" baseline="0" dirty="0">
                <a:solidFill>
                  <a:schemeClr val="accent6"/>
                </a:solidFill>
              </a:rPr>
              <a:t>Exit</a:t>
            </a:r>
            <a:r>
              <a:rPr lang="en-US" sz="1200" baseline="0" dirty="0">
                <a:solidFill>
                  <a:schemeClr val="accent6"/>
                </a:solidFill>
              </a:rPr>
              <a:t> </a:t>
            </a:r>
            <a:r>
              <a:rPr lang="en-US" sz="1200" b="1" baseline="0" dirty="0">
                <a:solidFill>
                  <a:schemeClr val="accent6"/>
                </a:solidFill>
              </a:rPr>
              <a:t>Effect</a:t>
            </a:r>
            <a:r>
              <a:rPr lang="en-US" sz="1200" baseline="0" dirty="0">
                <a:solidFill>
                  <a:schemeClr val="accent6"/>
                </a:solidFill>
              </a:rPr>
              <a:t> dialog box, under </a:t>
            </a:r>
            <a:r>
              <a:rPr lang="en-US" sz="1200" b="1" baseline="0" dirty="0">
                <a:solidFill>
                  <a:schemeClr val="accent6"/>
                </a:solidFill>
              </a:rPr>
              <a:t>Moderate</a:t>
            </a:r>
            <a:r>
              <a:rPr lang="en-US" sz="1200" b="0" baseline="0" dirty="0">
                <a:solidFill>
                  <a:schemeClr val="accent6"/>
                </a:solidFill>
              </a:rPr>
              <a:t>,</a:t>
            </a:r>
            <a:r>
              <a:rPr lang="en-US" sz="1200" baseline="0" dirty="0">
                <a:solidFill>
                  <a:schemeClr val="accent6"/>
                </a:solidFill>
              </a:rPr>
              <a:t> click </a:t>
            </a:r>
            <a:r>
              <a:rPr lang="en-US" sz="1200" b="1" baseline="0" dirty="0">
                <a:solidFill>
                  <a:schemeClr val="accent6"/>
                </a:solidFill>
              </a:rPr>
              <a:t>Collapse</a:t>
            </a:r>
            <a:r>
              <a:rPr lang="en-US" sz="1200" baseline="0" dirty="0">
                <a:solidFill>
                  <a:schemeClr val="accent6"/>
                </a:solidFill>
              </a:rPr>
              <a:t>.</a:t>
            </a:r>
          </a:p>
          <a:p>
            <a:pPr marL="685800" lvl="1" indent="-228600">
              <a:buFont typeface="+mj-lt"/>
              <a:buAutoNum type="arabicPeriod"/>
            </a:pPr>
            <a:r>
              <a:rPr lang="en-US" sz="1200" baseline="0" dirty="0">
                <a:solidFill>
                  <a:schemeClr val="accent6"/>
                </a:solidFill>
              </a:rPr>
              <a:t>Select the first animation effect (collapse effect for the </a:t>
            </a:r>
            <a:r>
              <a:rPr lang="en-US" sz="1200" b="1" baseline="0" dirty="0">
                <a:solidFill>
                  <a:schemeClr val="accent6"/>
                </a:solidFill>
              </a:rPr>
              <a:t>Inside-right page 1</a:t>
            </a:r>
            <a:r>
              <a:rPr lang="en-US" sz="1200" baseline="0" dirty="0">
                <a:solidFill>
                  <a:schemeClr val="accent6"/>
                </a:solidFill>
              </a:rPr>
              <a:t> group). Under </a:t>
            </a:r>
            <a:r>
              <a:rPr lang="en-US" sz="1200" b="1" baseline="0" dirty="0">
                <a:solidFill>
                  <a:schemeClr val="accent6"/>
                </a:solidFill>
              </a:rPr>
              <a:t>Modify: Collapse</a:t>
            </a:r>
            <a:r>
              <a:rPr lang="en-US" sz="1200" b="0" baseline="0" dirty="0">
                <a:solidFill>
                  <a:schemeClr val="accent6"/>
                </a:solidFill>
              </a:rPr>
              <a:t>,</a:t>
            </a:r>
            <a:r>
              <a:rPr lang="en-US" sz="1200" b="1" baseline="0" dirty="0">
                <a:solidFill>
                  <a:schemeClr val="accent6"/>
                </a:solidFill>
              </a:rPr>
              <a:t> </a:t>
            </a:r>
            <a:r>
              <a:rPr lang="en-US" sz="1200" baseline="0" dirty="0">
                <a:solidFill>
                  <a:schemeClr val="accent6"/>
                </a:solidFill>
              </a:rPr>
              <a:t>do the following:</a:t>
            </a:r>
          </a:p>
          <a:p>
            <a:pPr marL="1143000" lvl="2" indent="-228600">
              <a:buFont typeface="Arial" pitchFamily="34" charset="0"/>
              <a:buChar char="•"/>
            </a:pPr>
            <a:r>
              <a:rPr lang="en-US" sz="1200" baseline="0" dirty="0">
                <a:solidFill>
                  <a:schemeClr val="accent6"/>
                </a:solidFill>
              </a:rPr>
              <a:t>In the </a:t>
            </a:r>
            <a:r>
              <a:rPr lang="en-US" sz="1200" b="1" baseline="0" dirty="0">
                <a:solidFill>
                  <a:schemeClr val="accent6"/>
                </a:solidFill>
              </a:rPr>
              <a:t>Start</a:t>
            </a:r>
            <a:r>
              <a:rPr lang="en-US" sz="1200" baseline="0" dirty="0">
                <a:solidFill>
                  <a:schemeClr val="accent6"/>
                </a:solidFill>
              </a:rPr>
              <a:t> list, select </a:t>
            </a:r>
            <a:r>
              <a:rPr lang="en-US" sz="1200" b="1" baseline="0" dirty="0">
                <a:solidFill>
                  <a:schemeClr val="accent6"/>
                </a:solidFill>
              </a:rPr>
              <a:t>With</a:t>
            </a:r>
            <a:r>
              <a:rPr lang="en-US" sz="1200" baseline="0" dirty="0">
                <a:solidFill>
                  <a:schemeClr val="accent6"/>
                </a:solidFill>
              </a:rPr>
              <a:t> </a:t>
            </a:r>
            <a:r>
              <a:rPr lang="en-US" sz="1200" b="1" baseline="0" dirty="0">
                <a:solidFill>
                  <a:schemeClr val="accent6"/>
                </a:solidFill>
              </a:rPr>
              <a:t>Previous</a:t>
            </a:r>
            <a:r>
              <a:rPr lang="en-US" sz="1200" baseline="0" dirty="0">
                <a:solidFill>
                  <a:schemeClr val="accent6"/>
                </a:solidFill>
              </a:rPr>
              <a:t>. </a:t>
            </a:r>
          </a:p>
          <a:p>
            <a:pPr marL="1143000" lvl="2" indent="-228600">
              <a:buFont typeface="Arial" pitchFamily="34" charset="0"/>
              <a:buChar char="•"/>
            </a:pPr>
            <a:r>
              <a:rPr lang="en-US" sz="1200" baseline="0" dirty="0">
                <a:solidFill>
                  <a:schemeClr val="accent6"/>
                </a:solidFill>
              </a:rPr>
              <a:t>In the </a:t>
            </a:r>
            <a:r>
              <a:rPr lang="en-US" sz="1200" b="1" baseline="0" dirty="0">
                <a:solidFill>
                  <a:schemeClr val="accent6"/>
                </a:solidFill>
              </a:rPr>
              <a:t>Direction</a:t>
            </a:r>
            <a:r>
              <a:rPr lang="en-US" sz="1200" baseline="0" dirty="0">
                <a:solidFill>
                  <a:schemeClr val="accent6"/>
                </a:solidFill>
              </a:rPr>
              <a:t> list, select </a:t>
            </a:r>
            <a:r>
              <a:rPr lang="en-US" sz="1200" b="1" baseline="0" dirty="0">
                <a:solidFill>
                  <a:schemeClr val="accent6"/>
                </a:solidFill>
              </a:rPr>
              <a:t>To Left</a:t>
            </a:r>
            <a:r>
              <a:rPr lang="en-US" sz="1200" baseline="0" dirty="0">
                <a:solidFill>
                  <a:schemeClr val="accent6"/>
                </a:solidFill>
              </a:rPr>
              <a:t>.</a:t>
            </a:r>
          </a:p>
          <a:p>
            <a:pPr marL="1143000" lvl="2" indent="-228600">
              <a:buFont typeface="Arial" pitchFamily="34" charset="0"/>
              <a:buChar char="•"/>
            </a:pPr>
            <a:r>
              <a:rPr lang="en-US" sz="1200" baseline="0" dirty="0">
                <a:solidFill>
                  <a:schemeClr val="accent6"/>
                </a:solidFill>
              </a:rPr>
              <a:t>In the </a:t>
            </a:r>
            <a:r>
              <a:rPr lang="en-US" sz="1200" b="1" baseline="0" dirty="0">
                <a:solidFill>
                  <a:schemeClr val="accent6"/>
                </a:solidFill>
              </a:rPr>
              <a:t>Speed</a:t>
            </a:r>
            <a:r>
              <a:rPr lang="en-US" sz="1200" baseline="0" dirty="0">
                <a:solidFill>
                  <a:schemeClr val="accent6"/>
                </a:solidFill>
              </a:rPr>
              <a:t> list, select </a:t>
            </a:r>
            <a:r>
              <a:rPr lang="en-US" sz="1200" b="1" baseline="0" dirty="0">
                <a:solidFill>
                  <a:schemeClr val="accent6"/>
                </a:solidFill>
              </a:rPr>
              <a:t>Fast</a:t>
            </a:r>
            <a:r>
              <a:rPr lang="en-US" sz="1200" baseline="0" dirty="0">
                <a:solidFill>
                  <a:schemeClr val="accent6"/>
                </a:solidFill>
              </a:rPr>
              <a:t>. </a:t>
            </a:r>
          </a:p>
          <a:p>
            <a:pPr marL="228600" indent="-228600">
              <a:buFont typeface="+mj-lt"/>
              <a:buAutoNum type="arabicPeriod"/>
            </a:pPr>
            <a:r>
              <a:rPr lang="en-US" sz="1200" baseline="0" dirty="0">
                <a:solidFill>
                  <a:schemeClr val="accent6"/>
                </a:solidFill>
              </a:rPr>
              <a:t>In the </a:t>
            </a:r>
            <a:r>
              <a:rPr lang="en-US" sz="1200" b="1" baseline="0" dirty="0">
                <a:solidFill>
                  <a:schemeClr val="accent6"/>
                </a:solidFill>
              </a:rPr>
              <a:t>Selection and Visibility </a:t>
            </a:r>
            <a:r>
              <a:rPr lang="en-US" sz="1200" baseline="0" dirty="0">
                <a:solidFill>
                  <a:schemeClr val="accent6"/>
                </a:solidFill>
              </a:rPr>
              <a:t>pane, select the </a:t>
            </a:r>
            <a:r>
              <a:rPr lang="en-US" sz="1200" b="1" baseline="0" dirty="0">
                <a:solidFill>
                  <a:schemeClr val="accent6"/>
                </a:solidFill>
              </a:rPr>
              <a:t>Inside-left page 2 </a:t>
            </a:r>
            <a:r>
              <a:rPr lang="en-US" sz="1200" baseline="0" dirty="0">
                <a:solidFill>
                  <a:schemeClr val="accent6"/>
                </a:solidFill>
              </a:rPr>
              <a:t>group. In the </a:t>
            </a:r>
            <a:r>
              <a:rPr lang="en-US" sz="1200" b="1" baseline="0" dirty="0">
                <a:solidFill>
                  <a:schemeClr val="accent6"/>
                </a:solidFill>
              </a:rPr>
              <a:t>Custom</a:t>
            </a:r>
            <a:r>
              <a:rPr lang="en-US" sz="1200" baseline="0" dirty="0">
                <a:solidFill>
                  <a:schemeClr val="accent6"/>
                </a:solidFill>
              </a:rPr>
              <a:t> </a:t>
            </a:r>
            <a:r>
              <a:rPr lang="en-US" sz="1200" b="1" baseline="0" dirty="0">
                <a:solidFill>
                  <a:schemeClr val="accent6"/>
                </a:solidFill>
              </a:rPr>
              <a:t>Animation</a:t>
            </a:r>
            <a:r>
              <a:rPr lang="en-US" sz="1200" baseline="0" dirty="0">
                <a:solidFill>
                  <a:schemeClr val="accent6"/>
                </a:solidFill>
              </a:rPr>
              <a:t> task pane, do the following:</a:t>
            </a:r>
          </a:p>
          <a:p>
            <a:pPr marL="685800" lvl="1" indent="-228600">
              <a:buFont typeface="+mj-lt"/>
              <a:buAutoNum type="arabicPeriod"/>
            </a:pPr>
            <a:r>
              <a:rPr lang="en-US" sz="1200" baseline="0" dirty="0">
                <a:solidFill>
                  <a:schemeClr val="accent6"/>
                </a:solidFill>
              </a:rPr>
              <a:t>Click </a:t>
            </a:r>
            <a:r>
              <a:rPr lang="en-US" sz="1200" b="1" baseline="0" dirty="0">
                <a:solidFill>
                  <a:schemeClr val="accent6"/>
                </a:solidFill>
              </a:rPr>
              <a:t>Add Effect</a:t>
            </a:r>
            <a:r>
              <a:rPr lang="en-US" sz="1200" baseline="0" dirty="0">
                <a:solidFill>
                  <a:schemeClr val="accent6"/>
                </a:solidFill>
              </a:rPr>
              <a:t>, point to </a:t>
            </a:r>
            <a:r>
              <a:rPr lang="en-US" sz="1200" b="1" baseline="0" dirty="0">
                <a:solidFill>
                  <a:schemeClr val="accent6"/>
                </a:solidFill>
              </a:rPr>
              <a:t>Entrance</a:t>
            </a:r>
            <a:r>
              <a:rPr lang="en-US" sz="1200" baseline="0" dirty="0">
                <a:solidFill>
                  <a:schemeClr val="accent6"/>
                </a:solidFill>
              </a:rPr>
              <a:t>, and then click </a:t>
            </a:r>
            <a:r>
              <a:rPr lang="en-US" sz="1200" b="1" baseline="0" dirty="0">
                <a:solidFill>
                  <a:schemeClr val="accent6"/>
                </a:solidFill>
              </a:rPr>
              <a:t>More</a:t>
            </a:r>
            <a:r>
              <a:rPr lang="en-US" sz="1200" baseline="0" dirty="0">
                <a:solidFill>
                  <a:schemeClr val="accent6"/>
                </a:solidFill>
              </a:rPr>
              <a:t> </a:t>
            </a:r>
            <a:r>
              <a:rPr lang="en-US" sz="1200" b="1" baseline="0" dirty="0">
                <a:solidFill>
                  <a:schemeClr val="accent6"/>
                </a:solidFill>
              </a:rPr>
              <a:t>Effects</a:t>
            </a:r>
            <a:r>
              <a:rPr lang="en-US" sz="1200" baseline="0" dirty="0">
                <a:solidFill>
                  <a:schemeClr val="accent6"/>
                </a:solidFill>
              </a:rPr>
              <a:t>. In the </a:t>
            </a:r>
            <a:r>
              <a:rPr lang="en-US" sz="1200" b="1" baseline="0" dirty="0">
                <a:solidFill>
                  <a:schemeClr val="accent6"/>
                </a:solidFill>
              </a:rPr>
              <a:t>Add Entrance Effect </a:t>
            </a:r>
            <a:r>
              <a:rPr lang="en-US" sz="1200" baseline="0" dirty="0">
                <a:solidFill>
                  <a:schemeClr val="accent6"/>
                </a:solidFill>
              </a:rPr>
              <a:t>dialog box, under </a:t>
            </a:r>
            <a:r>
              <a:rPr lang="en-US" sz="1200" b="1" baseline="0" dirty="0">
                <a:solidFill>
                  <a:schemeClr val="accent6"/>
                </a:solidFill>
              </a:rPr>
              <a:t>Moderate</a:t>
            </a:r>
            <a:r>
              <a:rPr lang="en-US" sz="1200" b="0" baseline="0" dirty="0">
                <a:solidFill>
                  <a:schemeClr val="accent6"/>
                </a:solidFill>
              </a:rPr>
              <a:t>,</a:t>
            </a:r>
            <a:r>
              <a:rPr lang="en-US" sz="1200" baseline="0" dirty="0">
                <a:solidFill>
                  <a:schemeClr val="accent6"/>
                </a:solidFill>
              </a:rPr>
              <a:t> click </a:t>
            </a:r>
            <a:r>
              <a:rPr lang="en-US" sz="1200" b="1" baseline="0" dirty="0">
                <a:solidFill>
                  <a:schemeClr val="accent6"/>
                </a:solidFill>
              </a:rPr>
              <a:t>Stretch</a:t>
            </a:r>
            <a:r>
              <a:rPr lang="en-US" sz="1200" baseline="0" dirty="0">
                <a:solidFill>
                  <a:schemeClr val="accent6"/>
                </a:solidFill>
              </a:rPr>
              <a:t>.</a:t>
            </a:r>
          </a:p>
          <a:p>
            <a:pPr marL="685800" lvl="1" indent="-228600">
              <a:buFont typeface="+mj-lt"/>
              <a:buAutoNum type="arabicPeriod"/>
            </a:pPr>
            <a:r>
              <a:rPr lang="en-US" sz="1200" baseline="0" dirty="0">
                <a:solidFill>
                  <a:schemeClr val="accent6"/>
                </a:solidFill>
              </a:rPr>
              <a:t>Select the second animation effect (stretch effect for the </a:t>
            </a:r>
            <a:r>
              <a:rPr lang="en-US" sz="1200" b="1" baseline="0" dirty="0">
                <a:solidFill>
                  <a:schemeClr val="accent6"/>
                </a:solidFill>
              </a:rPr>
              <a:t>Inside-left page 2 </a:t>
            </a:r>
            <a:r>
              <a:rPr lang="en-US" sz="1200" baseline="0" dirty="0">
                <a:solidFill>
                  <a:schemeClr val="accent6"/>
                </a:solidFill>
              </a:rPr>
              <a:t>group). Under </a:t>
            </a:r>
            <a:r>
              <a:rPr lang="en-US" sz="1200" b="1" baseline="0" dirty="0">
                <a:solidFill>
                  <a:schemeClr val="accent6"/>
                </a:solidFill>
              </a:rPr>
              <a:t>Modify: Stretch</a:t>
            </a:r>
            <a:r>
              <a:rPr lang="en-US" sz="1200" b="0" baseline="0" dirty="0">
                <a:solidFill>
                  <a:schemeClr val="accent6"/>
                </a:solidFill>
              </a:rPr>
              <a:t>,</a:t>
            </a:r>
            <a:r>
              <a:rPr lang="en-US" sz="1200" b="1" baseline="0" dirty="0">
                <a:solidFill>
                  <a:schemeClr val="accent6"/>
                </a:solidFill>
              </a:rPr>
              <a:t> </a:t>
            </a:r>
            <a:r>
              <a:rPr lang="en-US" sz="1200" baseline="0" dirty="0">
                <a:solidFill>
                  <a:schemeClr val="accent6"/>
                </a:solidFill>
              </a:rPr>
              <a:t>do the following:</a:t>
            </a:r>
          </a:p>
          <a:p>
            <a:pPr marL="1143000" lvl="2" indent="-228600">
              <a:buFont typeface="Arial" pitchFamily="34" charset="0"/>
              <a:buChar char="•"/>
            </a:pPr>
            <a:r>
              <a:rPr lang="en-US" sz="1200" baseline="0" dirty="0">
                <a:solidFill>
                  <a:schemeClr val="accent6"/>
                </a:solidFill>
              </a:rPr>
              <a:t>In the </a:t>
            </a:r>
            <a:r>
              <a:rPr lang="en-US" sz="1200" b="1" baseline="0" dirty="0">
                <a:solidFill>
                  <a:schemeClr val="accent6"/>
                </a:solidFill>
              </a:rPr>
              <a:t>Start</a:t>
            </a:r>
            <a:r>
              <a:rPr lang="en-US" sz="1200" baseline="0" dirty="0">
                <a:solidFill>
                  <a:schemeClr val="accent6"/>
                </a:solidFill>
              </a:rPr>
              <a:t> list, select </a:t>
            </a:r>
            <a:r>
              <a:rPr lang="en-US" sz="1200" b="1" baseline="0" dirty="0">
                <a:solidFill>
                  <a:schemeClr val="accent6"/>
                </a:solidFill>
              </a:rPr>
              <a:t>After</a:t>
            </a:r>
            <a:r>
              <a:rPr lang="en-US" sz="1200" baseline="0" dirty="0">
                <a:solidFill>
                  <a:schemeClr val="accent6"/>
                </a:solidFill>
              </a:rPr>
              <a:t> </a:t>
            </a:r>
            <a:r>
              <a:rPr lang="en-US" sz="1200" b="1" baseline="0" dirty="0">
                <a:solidFill>
                  <a:schemeClr val="accent6"/>
                </a:solidFill>
              </a:rPr>
              <a:t>Previous</a:t>
            </a:r>
            <a:r>
              <a:rPr lang="en-US" sz="1200" baseline="0" dirty="0">
                <a:solidFill>
                  <a:schemeClr val="accent6"/>
                </a:solidFill>
              </a:rPr>
              <a:t>.</a:t>
            </a:r>
          </a:p>
          <a:p>
            <a:pPr marL="1143000" lvl="2" indent="-228600">
              <a:buFont typeface="Arial" pitchFamily="34" charset="0"/>
              <a:buChar char="•"/>
            </a:pPr>
            <a:r>
              <a:rPr lang="en-US" sz="1200" baseline="0" dirty="0">
                <a:solidFill>
                  <a:schemeClr val="accent6"/>
                </a:solidFill>
              </a:rPr>
              <a:t>In the </a:t>
            </a:r>
            <a:r>
              <a:rPr lang="en-US" sz="1200" b="1" baseline="0" dirty="0">
                <a:solidFill>
                  <a:schemeClr val="accent6"/>
                </a:solidFill>
              </a:rPr>
              <a:t>Direction</a:t>
            </a:r>
            <a:r>
              <a:rPr lang="en-US" sz="1200" baseline="0" dirty="0">
                <a:solidFill>
                  <a:schemeClr val="accent6"/>
                </a:solidFill>
              </a:rPr>
              <a:t> list, select </a:t>
            </a:r>
            <a:r>
              <a:rPr lang="en-US" sz="1200" b="1" baseline="0" dirty="0">
                <a:solidFill>
                  <a:schemeClr val="accent6"/>
                </a:solidFill>
              </a:rPr>
              <a:t>From</a:t>
            </a:r>
            <a:r>
              <a:rPr lang="en-US" sz="1200" baseline="0" dirty="0">
                <a:solidFill>
                  <a:schemeClr val="accent6"/>
                </a:solidFill>
              </a:rPr>
              <a:t> </a:t>
            </a:r>
            <a:r>
              <a:rPr lang="en-US" sz="1200" b="1" baseline="0" dirty="0">
                <a:solidFill>
                  <a:schemeClr val="accent6"/>
                </a:solidFill>
              </a:rPr>
              <a:t>Right</a:t>
            </a:r>
            <a:r>
              <a:rPr lang="en-US" sz="1200" baseline="0" dirty="0">
                <a:solidFill>
                  <a:schemeClr val="accent6"/>
                </a:solidFill>
              </a:rPr>
              <a:t>. </a:t>
            </a:r>
          </a:p>
          <a:p>
            <a:pPr marL="1143000" lvl="2" indent="-228600">
              <a:buFont typeface="Arial" pitchFamily="34" charset="0"/>
              <a:buChar char="•"/>
            </a:pPr>
            <a:r>
              <a:rPr lang="en-US" sz="1200" baseline="0" dirty="0">
                <a:solidFill>
                  <a:schemeClr val="accent6"/>
                </a:solidFill>
              </a:rPr>
              <a:t>In the </a:t>
            </a:r>
            <a:r>
              <a:rPr lang="en-US" sz="1200" b="1" baseline="0" dirty="0">
                <a:solidFill>
                  <a:schemeClr val="accent6"/>
                </a:solidFill>
              </a:rPr>
              <a:t>Speed</a:t>
            </a:r>
            <a:r>
              <a:rPr lang="en-US" sz="1200" baseline="0" dirty="0">
                <a:solidFill>
                  <a:schemeClr val="accent6"/>
                </a:solidFill>
              </a:rPr>
              <a:t> list, select </a:t>
            </a:r>
            <a:r>
              <a:rPr lang="en-US" sz="1200" b="1" baseline="0" dirty="0">
                <a:solidFill>
                  <a:schemeClr val="accent6"/>
                </a:solidFill>
              </a:rPr>
              <a:t>Fast</a:t>
            </a:r>
            <a:r>
              <a:rPr lang="en-US" sz="1200" baseline="0" dirty="0">
                <a:solidFill>
                  <a:schemeClr val="accent6"/>
                </a:solidFill>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a:solidFill>
                  <a:schemeClr val="accent6"/>
                </a:solidFill>
              </a:rPr>
              <a:t>In the </a:t>
            </a:r>
            <a:r>
              <a:rPr lang="en-US" sz="1200" b="1" baseline="0" dirty="0">
                <a:solidFill>
                  <a:schemeClr val="accent6"/>
                </a:solidFill>
              </a:rPr>
              <a:t>Selection and Visibility </a:t>
            </a:r>
            <a:r>
              <a:rPr lang="en-US" sz="1200" baseline="0" dirty="0">
                <a:solidFill>
                  <a:schemeClr val="accent6"/>
                </a:solidFill>
              </a:rPr>
              <a:t>pane, select the </a:t>
            </a:r>
            <a:r>
              <a:rPr lang="en-US" sz="1200" b="1" baseline="0" dirty="0">
                <a:solidFill>
                  <a:schemeClr val="accent6"/>
                </a:solidFill>
              </a:rPr>
              <a:t>Inside-right page 2</a:t>
            </a:r>
            <a:r>
              <a:rPr lang="en-US" sz="1200" baseline="0" dirty="0">
                <a:solidFill>
                  <a:schemeClr val="accent6"/>
                </a:solidFill>
              </a:rPr>
              <a:t> group. In the </a:t>
            </a:r>
            <a:r>
              <a:rPr lang="en-US" sz="1200" b="1" baseline="0" dirty="0">
                <a:solidFill>
                  <a:schemeClr val="accent6"/>
                </a:solidFill>
              </a:rPr>
              <a:t>Custom</a:t>
            </a:r>
            <a:r>
              <a:rPr lang="en-US" sz="1200" baseline="0" dirty="0">
                <a:solidFill>
                  <a:schemeClr val="accent6"/>
                </a:solidFill>
              </a:rPr>
              <a:t> </a:t>
            </a:r>
            <a:r>
              <a:rPr lang="en-US" sz="1200" b="1" baseline="0" dirty="0">
                <a:solidFill>
                  <a:schemeClr val="accent6"/>
                </a:solidFill>
              </a:rPr>
              <a:t>Animation</a:t>
            </a:r>
            <a:r>
              <a:rPr lang="en-US" sz="1200" baseline="0" dirty="0">
                <a:solidFill>
                  <a:schemeClr val="accent6"/>
                </a:solidFill>
              </a:rPr>
              <a:t> task pane,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a:solidFill>
                  <a:schemeClr val="accent6"/>
                </a:solidFill>
              </a:rPr>
              <a:t>Click </a:t>
            </a:r>
            <a:r>
              <a:rPr lang="en-US" sz="1200" b="1" baseline="0" dirty="0">
                <a:solidFill>
                  <a:schemeClr val="accent6"/>
                </a:solidFill>
              </a:rPr>
              <a:t>Add Effect</a:t>
            </a:r>
            <a:r>
              <a:rPr lang="en-US" sz="1200" baseline="0" dirty="0">
                <a:solidFill>
                  <a:schemeClr val="accent6"/>
                </a:solidFill>
              </a:rPr>
              <a:t>, point to </a:t>
            </a:r>
            <a:r>
              <a:rPr lang="en-US" sz="1200" b="1" baseline="0" dirty="0">
                <a:solidFill>
                  <a:schemeClr val="accent6"/>
                </a:solidFill>
              </a:rPr>
              <a:t>Exit</a:t>
            </a:r>
            <a:r>
              <a:rPr lang="en-US" sz="1200" b="0" baseline="0" dirty="0">
                <a:solidFill>
                  <a:schemeClr val="accent6"/>
                </a:solidFill>
              </a:rPr>
              <a:t>,</a:t>
            </a:r>
            <a:r>
              <a:rPr lang="en-US" sz="1200" baseline="0" dirty="0">
                <a:solidFill>
                  <a:schemeClr val="accent6"/>
                </a:solidFill>
              </a:rPr>
              <a:t> and then click </a:t>
            </a:r>
            <a:r>
              <a:rPr lang="en-US" sz="1200" b="1" baseline="0" dirty="0">
                <a:solidFill>
                  <a:schemeClr val="accent6"/>
                </a:solidFill>
              </a:rPr>
              <a:t>More</a:t>
            </a:r>
            <a:r>
              <a:rPr lang="en-US" sz="1200" baseline="0" dirty="0">
                <a:solidFill>
                  <a:schemeClr val="accent6"/>
                </a:solidFill>
              </a:rPr>
              <a:t> </a:t>
            </a:r>
            <a:r>
              <a:rPr lang="en-US" sz="1200" b="1" baseline="0" dirty="0">
                <a:solidFill>
                  <a:schemeClr val="accent6"/>
                </a:solidFill>
              </a:rPr>
              <a:t>Effects</a:t>
            </a:r>
            <a:r>
              <a:rPr lang="en-US" sz="1200" baseline="0" dirty="0">
                <a:solidFill>
                  <a:schemeClr val="accent6"/>
                </a:solidFill>
              </a:rPr>
              <a:t>. In the </a:t>
            </a:r>
            <a:r>
              <a:rPr lang="en-US" sz="1200" b="1" baseline="0" dirty="0">
                <a:solidFill>
                  <a:schemeClr val="accent6"/>
                </a:solidFill>
              </a:rPr>
              <a:t>Add</a:t>
            </a:r>
            <a:r>
              <a:rPr lang="en-US" sz="1200" baseline="0" dirty="0">
                <a:solidFill>
                  <a:schemeClr val="accent6"/>
                </a:solidFill>
              </a:rPr>
              <a:t> </a:t>
            </a:r>
            <a:r>
              <a:rPr lang="en-US" sz="1200" b="1" baseline="0" dirty="0">
                <a:solidFill>
                  <a:schemeClr val="accent6"/>
                </a:solidFill>
              </a:rPr>
              <a:t>Exit</a:t>
            </a:r>
            <a:r>
              <a:rPr lang="en-US" sz="1200" baseline="0" dirty="0">
                <a:solidFill>
                  <a:schemeClr val="accent6"/>
                </a:solidFill>
              </a:rPr>
              <a:t> </a:t>
            </a:r>
            <a:r>
              <a:rPr lang="en-US" sz="1200" b="1" baseline="0" dirty="0">
                <a:solidFill>
                  <a:schemeClr val="accent6"/>
                </a:solidFill>
              </a:rPr>
              <a:t>Effect</a:t>
            </a:r>
            <a:r>
              <a:rPr lang="en-US" sz="1200" baseline="0" dirty="0">
                <a:solidFill>
                  <a:schemeClr val="accent6"/>
                </a:solidFill>
              </a:rPr>
              <a:t> dialog box, under </a:t>
            </a:r>
            <a:r>
              <a:rPr lang="en-US" sz="1200" b="1" baseline="0" dirty="0">
                <a:solidFill>
                  <a:schemeClr val="accent6"/>
                </a:solidFill>
              </a:rPr>
              <a:t>Moderate</a:t>
            </a:r>
            <a:r>
              <a:rPr lang="en-US" sz="1200" b="0" baseline="0" dirty="0">
                <a:solidFill>
                  <a:schemeClr val="accent6"/>
                </a:solidFill>
              </a:rPr>
              <a:t>,</a:t>
            </a:r>
            <a:r>
              <a:rPr lang="en-US" sz="1200" baseline="0" dirty="0">
                <a:solidFill>
                  <a:schemeClr val="accent6"/>
                </a:solidFill>
              </a:rPr>
              <a:t> click </a:t>
            </a:r>
            <a:r>
              <a:rPr lang="en-US" sz="1200" b="1" baseline="0" dirty="0">
                <a:solidFill>
                  <a:schemeClr val="accent6"/>
                </a:solidFill>
              </a:rPr>
              <a:t>Collapse</a:t>
            </a:r>
            <a:r>
              <a:rPr lang="en-US" sz="1200" baseline="0" dirty="0">
                <a:solidFill>
                  <a:schemeClr val="accent6"/>
                </a:solidFill>
              </a:rPr>
              <a:t>.</a:t>
            </a:r>
          </a:p>
          <a:p>
            <a:pPr marL="685800" lvl="1" indent="-228600">
              <a:buFont typeface="+mj-lt"/>
              <a:buAutoNum type="arabicPeriod"/>
            </a:pPr>
            <a:r>
              <a:rPr lang="en-US" sz="1200" baseline="0" dirty="0">
                <a:solidFill>
                  <a:schemeClr val="accent6"/>
                </a:solidFill>
              </a:rPr>
              <a:t>Select the third animation effect (collapse effect for the </a:t>
            </a:r>
            <a:r>
              <a:rPr lang="en-US" sz="1200" b="1" baseline="0" dirty="0">
                <a:solidFill>
                  <a:schemeClr val="accent6"/>
                </a:solidFill>
              </a:rPr>
              <a:t>Inside-right page 2</a:t>
            </a:r>
            <a:r>
              <a:rPr lang="en-US" sz="1200" baseline="0" dirty="0">
                <a:solidFill>
                  <a:schemeClr val="accent6"/>
                </a:solidFill>
              </a:rPr>
              <a:t> group). Under </a:t>
            </a:r>
            <a:r>
              <a:rPr lang="en-US" sz="1200" b="1" baseline="0" dirty="0">
                <a:solidFill>
                  <a:schemeClr val="accent6"/>
                </a:solidFill>
              </a:rPr>
              <a:t>Modify: Collapse</a:t>
            </a:r>
            <a:r>
              <a:rPr lang="en-US" sz="1200" b="0" baseline="0" dirty="0">
                <a:solidFill>
                  <a:schemeClr val="accent6"/>
                </a:solidFill>
              </a:rPr>
              <a:t>,</a:t>
            </a:r>
            <a:r>
              <a:rPr lang="en-US" sz="1200" b="1" baseline="0" dirty="0">
                <a:solidFill>
                  <a:schemeClr val="accent6"/>
                </a:solidFill>
              </a:rPr>
              <a:t> </a:t>
            </a:r>
            <a:r>
              <a:rPr lang="en-US" sz="1200" baseline="0" dirty="0">
                <a:solidFill>
                  <a:schemeClr val="accent6"/>
                </a:solidFill>
              </a:rPr>
              <a:t>do the following:</a:t>
            </a:r>
          </a:p>
          <a:p>
            <a:pPr marL="1143000" lvl="2" indent="-228600">
              <a:buFont typeface="Arial" pitchFamily="34" charset="0"/>
              <a:buChar char="•"/>
            </a:pPr>
            <a:r>
              <a:rPr lang="en-US" sz="1200" baseline="0" dirty="0">
                <a:solidFill>
                  <a:schemeClr val="accent6"/>
                </a:solidFill>
              </a:rPr>
              <a:t>In the </a:t>
            </a:r>
            <a:r>
              <a:rPr lang="en-US" sz="1200" b="1" baseline="0" dirty="0">
                <a:solidFill>
                  <a:schemeClr val="accent6"/>
                </a:solidFill>
              </a:rPr>
              <a:t>Start</a:t>
            </a:r>
            <a:r>
              <a:rPr lang="en-US" sz="1200" baseline="0" dirty="0">
                <a:solidFill>
                  <a:schemeClr val="accent6"/>
                </a:solidFill>
              </a:rPr>
              <a:t> list, select </a:t>
            </a:r>
            <a:r>
              <a:rPr lang="en-US" sz="1200" b="1" baseline="0" dirty="0">
                <a:solidFill>
                  <a:schemeClr val="accent6"/>
                </a:solidFill>
              </a:rPr>
              <a:t>On Click</a:t>
            </a:r>
            <a:r>
              <a:rPr lang="en-US" sz="1200" b="0" baseline="0" dirty="0">
                <a:solidFill>
                  <a:schemeClr val="accent6"/>
                </a:solidFill>
              </a:rPr>
              <a:t>.</a:t>
            </a:r>
          </a:p>
          <a:p>
            <a:pPr marL="1143000" lvl="2" indent="-228600">
              <a:buFont typeface="Arial" pitchFamily="34" charset="0"/>
              <a:buChar char="•"/>
            </a:pPr>
            <a:r>
              <a:rPr lang="en-US" sz="1200" baseline="0" dirty="0">
                <a:solidFill>
                  <a:schemeClr val="accent6"/>
                </a:solidFill>
              </a:rPr>
              <a:t>In the </a:t>
            </a:r>
            <a:r>
              <a:rPr lang="en-US" sz="1200" b="1" baseline="0" dirty="0">
                <a:solidFill>
                  <a:schemeClr val="accent6"/>
                </a:solidFill>
              </a:rPr>
              <a:t>Direction</a:t>
            </a:r>
            <a:r>
              <a:rPr lang="en-US" sz="1200" baseline="0" dirty="0">
                <a:solidFill>
                  <a:schemeClr val="accent6"/>
                </a:solidFill>
              </a:rPr>
              <a:t> list, select </a:t>
            </a:r>
            <a:r>
              <a:rPr lang="en-US" sz="1200" b="1" baseline="0" dirty="0">
                <a:solidFill>
                  <a:schemeClr val="accent6"/>
                </a:solidFill>
              </a:rPr>
              <a:t>To Left</a:t>
            </a:r>
            <a:r>
              <a:rPr lang="en-US" sz="1200" baseline="0" dirty="0">
                <a:solidFill>
                  <a:schemeClr val="accent6"/>
                </a:solidFill>
              </a:rPr>
              <a:t>.</a:t>
            </a:r>
          </a:p>
          <a:p>
            <a:pPr marL="1143000" lvl="2" indent="-228600">
              <a:buFont typeface="Arial" pitchFamily="34" charset="0"/>
              <a:buChar char="•"/>
            </a:pPr>
            <a:r>
              <a:rPr lang="en-US" sz="1200" baseline="0" dirty="0">
                <a:solidFill>
                  <a:schemeClr val="accent6"/>
                </a:solidFill>
              </a:rPr>
              <a:t>In the </a:t>
            </a:r>
            <a:r>
              <a:rPr lang="en-US" sz="1200" b="1" baseline="0" dirty="0">
                <a:solidFill>
                  <a:schemeClr val="accent6"/>
                </a:solidFill>
              </a:rPr>
              <a:t>Speed</a:t>
            </a:r>
            <a:r>
              <a:rPr lang="en-US" sz="1200" baseline="0" dirty="0">
                <a:solidFill>
                  <a:schemeClr val="accent6"/>
                </a:solidFill>
              </a:rPr>
              <a:t> list, select </a:t>
            </a:r>
            <a:r>
              <a:rPr lang="en-US" sz="1200" b="1" baseline="0" dirty="0">
                <a:solidFill>
                  <a:schemeClr val="accent6"/>
                </a:solidFill>
              </a:rPr>
              <a:t>Fast</a:t>
            </a:r>
            <a:r>
              <a:rPr lang="en-US" sz="1200" baseline="0" dirty="0">
                <a:solidFill>
                  <a:schemeClr val="accent6"/>
                </a:solidFill>
              </a:rPr>
              <a:t>. </a:t>
            </a:r>
          </a:p>
          <a:p>
            <a:pPr marL="228600" indent="-228600">
              <a:buFont typeface="+mj-lt"/>
              <a:buAutoNum type="arabicPeriod"/>
            </a:pPr>
            <a:r>
              <a:rPr lang="en-US" sz="1200" baseline="0" dirty="0">
                <a:solidFill>
                  <a:schemeClr val="accent6"/>
                </a:solidFill>
              </a:rPr>
              <a:t>In the </a:t>
            </a:r>
            <a:r>
              <a:rPr lang="en-US" sz="1200" b="1" baseline="0" dirty="0">
                <a:solidFill>
                  <a:schemeClr val="accent6"/>
                </a:solidFill>
              </a:rPr>
              <a:t>Selection and Visibility </a:t>
            </a:r>
            <a:r>
              <a:rPr lang="en-US" sz="1200" baseline="0" dirty="0">
                <a:solidFill>
                  <a:schemeClr val="accent6"/>
                </a:solidFill>
              </a:rPr>
              <a:t>pane, select the </a:t>
            </a:r>
            <a:r>
              <a:rPr lang="en-US" sz="1200" b="1" baseline="0" dirty="0">
                <a:solidFill>
                  <a:schemeClr val="accent6"/>
                </a:solidFill>
              </a:rPr>
              <a:t>Inside-left page 3 </a:t>
            </a:r>
            <a:r>
              <a:rPr lang="en-US" sz="1200" baseline="0" dirty="0">
                <a:solidFill>
                  <a:schemeClr val="accent6"/>
                </a:solidFill>
              </a:rPr>
              <a:t>group. In the </a:t>
            </a:r>
            <a:r>
              <a:rPr lang="en-US" sz="1200" b="1" baseline="0" dirty="0">
                <a:solidFill>
                  <a:schemeClr val="accent6"/>
                </a:solidFill>
              </a:rPr>
              <a:t>Custom</a:t>
            </a:r>
            <a:r>
              <a:rPr lang="en-US" sz="1200" baseline="0" dirty="0">
                <a:solidFill>
                  <a:schemeClr val="accent6"/>
                </a:solidFill>
              </a:rPr>
              <a:t> </a:t>
            </a:r>
            <a:r>
              <a:rPr lang="en-US" sz="1200" b="1" baseline="0" dirty="0">
                <a:solidFill>
                  <a:schemeClr val="accent6"/>
                </a:solidFill>
              </a:rPr>
              <a:t>Animation</a:t>
            </a:r>
            <a:r>
              <a:rPr lang="en-US" sz="1200" baseline="0" dirty="0">
                <a:solidFill>
                  <a:schemeClr val="accent6"/>
                </a:solidFill>
              </a:rPr>
              <a:t> task pane, do the following:</a:t>
            </a:r>
          </a:p>
          <a:p>
            <a:pPr marL="685800" lvl="1" indent="-228600">
              <a:buFont typeface="+mj-lt"/>
              <a:buAutoNum type="arabicPeriod"/>
            </a:pPr>
            <a:r>
              <a:rPr lang="en-US" sz="1200" baseline="0" dirty="0">
                <a:solidFill>
                  <a:schemeClr val="accent6"/>
                </a:solidFill>
              </a:rPr>
              <a:t>Click </a:t>
            </a:r>
            <a:r>
              <a:rPr lang="en-US" sz="1200" b="1" baseline="0" dirty="0">
                <a:solidFill>
                  <a:schemeClr val="accent6"/>
                </a:solidFill>
              </a:rPr>
              <a:t>Add Effect</a:t>
            </a:r>
            <a:r>
              <a:rPr lang="en-US" sz="1200" baseline="0" dirty="0">
                <a:solidFill>
                  <a:schemeClr val="accent6"/>
                </a:solidFill>
              </a:rPr>
              <a:t>, point to </a:t>
            </a:r>
            <a:r>
              <a:rPr lang="en-US" sz="1200" b="1" baseline="0" dirty="0">
                <a:solidFill>
                  <a:schemeClr val="accent6"/>
                </a:solidFill>
              </a:rPr>
              <a:t>Entrance</a:t>
            </a:r>
            <a:r>
              <a:rPr lang="en-US" sz="1200" baseline="0" dirty="0">
                <a:solidFill>
                  <a:schemeClr val="accent6"/>
                </a:solidFill>
              </a:rPr>
              <a:t>, and then click </a:t>
            </a:r>
            <a:r>
              <a:rPr lang="en-US" sz="1200" b="1" baseline="0" dirty="0">
                <a:solidFill>
                  <a:schemeClr val="accent6"/>
                </a:solidFill>
              </a:rPr>
              <a:t>More</a:t>
            </a:r>
            <a:r>
              <a:rPr lang="en-US" sz="1200" baseline="0" dirty="0">
                <a:solidFill>
                  <a:schemeClr val="accent6"/>
                </a:solidFill>
              </a:rPr>
              <a:t> </a:t>
            </a:r>
            <a:r>
              <a:rPr lang="en-US" sz="1200" b="1" baseline="0" dirty="0">
                <a:solidFill>
                  <a:schemeClr val="accent6"/>
                </a:solidFill>
              </a:rPr>
              <a:t>Effects</a:t>
            </a:r>
            <a:r>
              <a:rPr lang="en-US" sz="1200" baseline="0" dirty="0">
                <a:solidFill>
                  <a:schemeClr val="accent6"/>
                </a:solidFill>
              </a:rPr>
              <a:t>. In the </a:t>
            </a:r>
            <a:r>
              <a:rPr lang="en-US" sz="1200" b="1" baseline="0" dirty="0">
                <a:solidFill>
                  <a:schemeClr val="accent6"/>
                </a:solidFill>
              </a:rPr>
              <a:t>Add Entrance Effect </a:t>
            </a:r>
            <a:r>
              <a:rPr lang="en-US" sz="1200" baseline="0" dirty="0">
                <a:solidFill>
                  <a:schemeClr val="accent6"/>
                </a:solidFill>
              </a:rPr>
              <a:t>dialog box, under </a:t>
            </a:r>
            <a:r>
              <a:rPr lang="en-US" sz="1200" b="1" baseline="0" dirty="0">
                <a:solidFill>
                  <a:schemeClr val="accent6"/>
                </a:solidFill>
              </a:rPr>
              <a:t>Moderate</a:t>
            </a:r>
            <a:r>
              <a:rPr lang="en-US" sz="1200" b="0" baseline="0" dirty="0">
                <a:solidFill>
                  <a:schemeClr val="accent6"/>
                </a:solidFill>
              </a:rPr>
              <a:t>,</a:t>
            </a:r>
            <a:r>
              <a:rPr lang="en-US" sz="1200" baseline="0" dirty="0">
                <a:solidFill>
                  <a:schemeClr val="accent6"/>
                </a:solidFill>
              </a:rPr>
              <a:t> click </a:t>
            </a:r>
            <a:r>
              <a:rPr lang="en-US" sz="1200" b="1" baseline="0" dirty="0">
                <a:solidFill>
                  <a:schemeClr val="accent6"/>
                </a:solidFill>
              </a:rPr>
              <a:t>Stretch</a:t>
            </a:r>
            <a:r>
              <a:rPr lang="en-US" sz="1200" baseline="0" dirty="0">
                <a:solidFill>
                  <a:schemeClr val="accent6"/>
                </a:solidFill>
              </a:rPr>
              <a:t>.</a:t>
            </a:r>
          </a:p>
          <a:p>
            <a:pPr marL="685800" lvl="1" indent="-228600">
              <a:buFont typeface="+mj-lt"/>
              <a:buAutoNum type="arabicPeriod"/>
            </a:pPr>
            <a:r>
              <a:rPr lang="en-US" sz="1200" baseline="0" dirty="0">
                <a:solidFill>
                  <a:schemeClr val="accent6"/>
                </a:solidFill>
              </a:rPr>
              <a:t>Select the fourth animation effect (stretch effect for the </a:t>
            </a:r>
            <a:r>
              <a:rPr lang="en-US" sz="1200" b="1" baseline="0" dirty="0">
                <a:solidFill>
                  <a:schemeClr val="accent6"/>
                </a:solidFill>
              </a:rPr>
              <a:t>Inside-left page 3 </a:t>
            </a:r>
            <a:r>
              <a:rPr lang="en-US" sz="1200" baseline="0" dirty="0">
                <a:solidFill>
                  <a:schemeClr val="accent6"/>
                </a:solidFill>
              </a:rPr>
              <a:t>group). Under </a:t>
            </a:r>
            <a:r>
              <a:rPr lang="en-US" sz="1200" b="1" baseline="0" dirty="0">
                <a:solidFill>
                  <a:schemeClr val="accent6"/>
                </a:solidFill>
              </a:rPr>
              <a:t>Modify: Stretch</a:t>
            </a:r>
            <a:r>
              <a:rPr lang="en-US" sz="1200" b="0" baseline="0" dirty="0">
                <a:solidFill>
                  <a:schemeClr val="accent6"/>
                </a:solidFill>
              </a:rPr>
              <a:t>,</a:t>
            </a:r>
            <a:r>
              <a:rPr lang="en-US" sz="1200" b="1" baseline="0" dirty="0">
                <a:solidFill>
                  <a:schemeClr val="accent6"/>
                </a:solidFill>
              </a:rPr>
              <a:t> </a:t>
            </a:r>
            <a:r>
              <a:rPr lang="en-US" sz="1200" baseline="0" dirty="0">
                <a:solidFill>
                  <a:schemeClr val="accent6"/>
                </a:solidFill>
              </a:rPr>
              <a:t>do the following:</a:t>
            </a:r>
          </a:p>
          <a:p>
            <a:pPr marL="1143000" lvl="2" indent="-228600">
              <a:buFont typeface="Arial" pitchFamily="34" charset="0"/>
              <a:buChar char="•"/>
            </a:pPr>
            <a:r>
              <a:rPr lang="en-US" sz="1200" baseline="0" dirty="0">
                <a:solidFill>
                  <a:schemeClr val="accent6"/>
                </a:solidFill>
              </a:rPr>
              <a:t>In the </a:t>
            </a:r>
            <a:r>
              <a:rPr lang="en-US" sz="1200" b="1" baseline="0" dirty="0">
                <a:solidFill>
                  <a:schemeClr val="accent6"/>
                </a:solidFill>
              </a:rPr>
              <a:t>Start</a:t>
            </a:r>
            <a:r>
              <a:rPr lang="en-US" sz="1200" baseline="0" dirty="0">
                <a:solidFill>
                  <a:schemeClr val="accent6"/>
                </a:solidFill>
              </a:rPr>
              <a:t> list, select </a:t>
            </a:r>
            <a:r>
              <a:rPr lang="en-US" sz="1200" b="1" baseline="0" dirty="0">
                <a:solidFill>
                  <a:schemeClr val="accent6"/>
                </a:solidFill>
              </a:rPr>
              <a:t>After</a:t>
            </a:r>
            <a:r>
              <a:rPr lang="en-US" sz="1200" baseline="0" dirty="0">
                <a:solidFill>
                  <a:schemeClr val="accent6"/>
                </a:solidFill>
              </a:rPr>
              <a:t> </a:t>
            </a:r>
            <a:r>
              <a:rPr lang="en-US" sz="1200" b="1" baseline="0" dirty="0">
                <a:solidFill>
                  <a:schemeClr val="accent6"/>
                </a:solidFill>
              </a:rPr>
              <a:t>Previous</a:t>
            </a:r>
            <a:r>
              <a:rPr lang="en-US" sz="1200" baseline="0" dirty="0">
                <a:solidFill>
                  <a:schemeClr val="accent6"/>
                </a:solidFill>
              </a:rPr>
              <a:t>.</a:t>
            </a:r>
          </a:p>
          <a:p>
            <a:pPr marL="1143000" lvl="2" indent="-228600">
              <a:buFont typeface="Arial" pitchFamily="34" charset="0"/>
              <a:buChar char="•"/>
            </a:pPr>
            <a:r>
              <a:rPr lang="en-US" sz="1200" baseline="0" dirty="0">
                <a:solidFill>
                  <a:schemeClr val="accent6"/>
                </a:solidFill>
              </a:rPr>
              <a:t>In the </a:t>
            </a:r>
            <a:r>
              <a:rPr lang="en-US" sz="1200" b="1" baseline="0" dirty="0">
                <a:solidFill>
                  <a:schemeClr val="accent6"/>
                </a:solidFill>
              </a:rPr>
              <a:t>Direction</a:t>
            </a:r>
            <a:r>
              <a:rPr lang="en-US" sz="1200" baseline="0" dirty="0">
                <a:solidFill>
                  <a:schemeClr val="accent6"/>
                </a:solidFill>
              </a:rPr>
              <a:t> list, select </a:t>
            </a:r>
            <a:r>
              <a:rPr lang="en-US" sz="1200" b="1" baseline="0" dirty="0">
                <a:solidFill>
                  <a:schemeClr val="accent6"/>
                </a:solidFill>
              </a:rPr>
              <a:t>From</a:t>
            </a:r>
            <a:r>
              <a:rPr lang="en-US" sz="1200" baseline="0" dirty="0">
                <a:solidFill>
                  <a:schemeClr val="accent6"/>
                </a:solidFill>
              </a:rPr>
              <a:t> </a:t>
            </a:r>
            <a:r>
              <a:rPr lang="en-US" sz="1200" b="1" baseline="0" dirty="0">
                <a:solidFill>
                  <a:schemeClr val="accent6"/>
                </a:solidFill>
              </a:rPr>
              <a:t>Right</a:t>
            </a:r>
            <a:r>
              <a:rPr lang="en-US" sz="1200" baseline="0" dirty="0">
                <a:solidFill>
                  <a:schemeClr val="accent6"/>
                </a:solidFill>
              </a:rPr>
              <a:t>. </a:t>
            </a:r>
          </a:p>
          <a:p>
            <a:pPr marL="1143000" lvl="2" indent="-228600">
              <a:buFont typeface="Arial" pitchFamily="34" charset="0"/>
              <a:buChar char="•"/>
            </a:pPr>
            <a:r>
              <a:rPr lang="en-US" sz="1200" baseline="0" dirty="0">
                <a:solidFill>
                  <a:schemeClr val="accent6"/>
                </a:solidFill>
              </a:rPr>
              <a:t>In the </a:t>
            </a:r>
            <a:r>
              <a:rPr lang="en-US" sz="1200" b="1" baseline="0" dirty="0">
                <a:solidFill>
                  <a:schemeClr val="accent6"/>
                </a:solidFill>
              </a:rPr>
              <a:t>Speed</a:t>
            </a:r>
            <a:r>
              <a:rPr lang="en-US" sz="1200" baseline="0" dirty="0">
                <a:solidFill>
                  <a:schemeClr val="accent6"/>
                </a:solidFill>
              </a:rPr>
              <a:t> list, select </a:t>
            </a:r>
            <a:r>
              <a:rPr lang="en-US" sz="1200" b="1" baseline="0" dirty="0">
                <a:solidFill>
                  <a:schemeClr val="accent6"/>
                </a:solidFill>
              </a:rPr>
              <a:t>Fast</a:t>
            </a:r>
            <a:r>
              <a:rPr lang="en-US" sz="1200" baseline="0" dirty="0">
                <a:solidFill>
                  <a:schemeClr val="accent6"/>
                </a:solidFill>
              </a:rPr>
              <a:t>. </a:t>
            </a:r>
          </a:p>
          <a:p>
            <a:endParaRPr lang="en-US" sz="1200" baseline="0" dirty="0">
              <a:solidFill>
                <a:schemeClr val="accent6"/>
              </a:solidFill>
            </a:endParaRPr>
          </a:p>
          <a:p>
            <a:endParaRPr lang="en-US" sz="1200" baseline="0" dirty="0"/>
          </a:p>
          <a:p>
            <a:r>
              <a:rPr lang="en-US" sz="1200" b="0" baseline="0" dirty="0"/>
              <a:t>To reproduce the background effects on this slide, do the following:</a:t>
            </a:r>
          </a:p>
          <a:p>
            <a:pPr marL="228600" lvl="0" indent="-228600">
              <a:buFont typeface="+mj-lt"/>
              <a:buAutoNum type="arabicPeriod"/>
            </a:pPr>
            <a:r>
              <a:rPr lang="en-US" sz="1200" kern="1200" dirty="0">
                <a:solidFill>
                  <a:schemeClr val="tx1"/>
                </a:solidFill>
                <a:ea typeface="+mn-ea"/>
                <a:cs typeface="+mn-cs"/>
              </a:rPr>
              <a:t>Right-click the slide background area, and then click </a:t>
            </a:r>
            <a:r>
              <a:rPr lang="en-US" sz="1200" b="1" kern="1200" dirty="0">
                <a:solidFill>
                  <a:schemeClr val="tx1"/>
                </a:solidFill>
                <a:ea typeface="+mn-ea"/>
                <a:cs typeface="+mn-cs"/>
              </a:rPr>
              <a:t>Format Background</a:t>
            </a:r>
            <a:r>
              <a:rPr lang="en-US" sz="1200" kern="1200" dirty="0">
                <a:solidFill>
                  <a:schemeClr val="tx1"/>
                </a:solidFill>
                <a:ea typeface="+mn-ea"/>
                <a:cs typeface="+mn-cs"/>
              </a:rPr>
              <a:t>. In the </a:t>
            </a:r>
            <a:r>
              <a:rPr lang="en-US" sz="1200" b="1" kern="1200" dirty="0">
                <a:solidFill>
                  <a:schemeClr val="tx1"/>
                </a:solidFill>
                <a:ea typeface="+mn-ea"/>
                <a:cs typeface="+mn-cs"/>
              </a:rPr>
              <a:t>Format Background </a:t>
            </a:r>
            <a:r>
              <a:rPr lang="en-US" sz="1200" kern="1200" dirty="0">
                <a:solidFill>
                  <a:schemeClr val="tx1"/>
                </a:solidFill>
                <a:ea typeface="+mn-ea"/>
                <a:cs typeface="+mn-cs"/>
              </a:rPr>
              <a:t>dialog box, click </a:t>
            </a:r>
            <a:r>
              <a:rPr lang="en-US" sz="1200" b="1" kern="1200" dirty="0">
                <a:solidFill>
                  <a:schemeClr val="tx1"/>
                </a:solidFill>
                <a:ea typeface="+mn-ea"/>
                <a:cs typeface="+mn-cs"/>
              </a:rPr>
              <a:t>Fill</a:t>
            </a:r>
            <a:r>
              <a:rPr lang="en-US" sz="1200" kern="1200" dirty="0">
                <a:solidFill>
                  <a:schemeClr val="tx1"/>
                </a:solidFill>
                <a:ea typeface="+mn-ea"/>
                <a:cs typeface="+mn-cs"/>
              </a:rPr>
              <a:t> in the left pane, select </a:t>
            </a:r>
            <a:r>
              <a:rPr lang="en-US" sz="1200" b="1" kern="1200" dirty="0">
                <a:solidFill>
                  <a:schemeClr val="tx1"/>
                </a:solidFill>
                <a:ea typeface="+mn-ea"/>
                <a:cs typeface="+mn-cs"/>
              </a:rPr>
              <a:t>Gradient fill</a:t>
            </a:r>
            <a:r>
              <a:rPr lang="en-US" sz="1200" kern="1200" dirty="0">
                <a:solidFill>
                  <a:schemeClr val="tx1"/>
                </a:solidFill>
                <a:ea typeface="+mn-ea"/>
                <a:cs typeface="+mn-cs"/>
              </a:rPr>
              <a:t> in the </a:t>
            </a:r>
            <a:r>
              <a:rPr lang="en-US" sz="1200" b="1" kern="1200" dirty="0">
                <a:solidFill>
                  <a:schemeClr val="tx1"/>
                </a:solidFill>
                <a:ea typeface="+mn-ea"/>
                <a:cs typeface="+mn-cs"/>
              </a:rPr>
              <a:t>Fill</a:t>
            </a:r>
            <a:r>
              <a:rPr lang="en-US" sz="1200" kern="1200" dirty="0">
                <a:solidFill>
                  <a:schemeClr val="tx1"/>
                </a:solidFill>
                <a:ea typeface="+mn-ea"/>
                <a:cs typeface="+mn-cs"/>
              </a:rPr>
              <a:t> pane, and then do the following:</a:t>
            </a:r>
          </a:p>
          <a:p>
            <a:pPr marL="685800" lvl="1" indent="-228600">
              <a:buFont typeface="Arial" pitchFamily="34" charset="0"/>
              <a:buChar char="•"/>
            </a:pPr>
            <a:r>
              <a:rPr lang="en-US" sz="1200" kern="1200" dirty="0">
                <a:solidFill>
                  <a:schemeClr val="tx1"/>
                </a:solidFill>
                <a:ea typeface="+mn-ea"/>
                <a:cs typeface="+mn-cs"/>
              </a:rPr>
              <a:t>In the </a:t>
            </a:r>
            <a:r>
              <a:rPr lang="en-US" sz="1200" b="1" kern="1200" dirty="0">
                <a:solidFill>
                  <a:schemeClr val="tx1"/>
                </a:solidFill>
                <a:ea typeface="+mn-ea"/>
                <a:cs typeface="+mn-cs"/>
              </a:rPr>
              <a:t>Type</a:t>
            </a:r>
            <a:r>
              <a:rPr lang="en-US" sz="1200" kern="1200" dirty="0">
                <a:solidFill>
                  <a:schemeClr val="tx1"/>
                </a:solidFill>
                <a:ea typeface="+mn-ea"/>
                <a:cs typeface="+mn-cs"/>
              </a:rPr>
              <a:t> list, select </a:t>
            </a:r>
            <a:r>
              <a:rPr lang="en-US" sz="1200" b="1" kern="1200" dirty="0">
                <a:solidFill>
                  <a:schemeClr val="tx1"/>
                </a:solidFill>
                <a:ea typeface="+mn-ea"/>
                <a:cs typeface="+mn-cs"/>
              </a:rPr>
              <a:t>Linear</a:t>
            </a:r>
            <a:r>
              <a:rPr lang="en-US" sz="1200" kern="1200" dirty="0">
                <a:solidFill>
                  <a:schemeClr val="tx1"/>
                </a:solidFill>
                <a:ea typeface="+mn-ea"/>
                <a:cs typeface="+mn-cs"/>
              </a:rPr>
              <a:t>.</a:t>
            </a:r>
          </a:p>
          <a:p>
            <a:pPr marL="685800" lvl="1" indent="-228600">
              <a:buFont typeface="Arial" pitchFamily="34" charset="0"/>
              <a:buChar char="•"/>
            </a:pPr>
            <a:r>
              <a:rPr lang="en-US" sz="1200" kern="1200" dirty="0">
                <a:solidFill>
                  <a:schemeClr val="tx1"/>
                </a:solidFill>
                <a:ea typeface="+mn-ea"/>
                <a:cs typeface="+mn-cs"/>
              </a:rPr>
              <a:t>Click the button next to </a:t>
            </a:r>
            <a:r>
              <a:rPr lang="en-US" sz="1200" b="1" kern="1200" dirty="0">
                <a:solidFill>
                  <a:schemeClr val="tx1"/>
                </a:solidFill>
                <a:ea typeface="+mn-ea"/>
                <a:cs typeface="+mn-cs"/>
              </a:rPr>
              <a:t>Direction</a:t>
            </a:r>
            <a:r>
              <a:rPr lang="en-US" sz="1200" kern="1200" dirty="0">
                <a:solidFill>
                  <a:schemeClr val="tx1"/>
                </a:solidFill>
                <a:ea typeface="+mn-ea"/>
                <a:cs typeface="+mn-cs"/>
              </a:rPr>
              <a:t>, and then click </a:t>
            </a:r>
            <a:r>
              <a:rPr lang="en-US" sz="1200" b="1" kern="1200" dirty="0">
                <a:solidFill>
                  <a:schemeClr val="tx1"/>
                </a:solidFill>
                <a:ea typeface="+mn-ea"/>
                <a:cs typeface="+mn-cs"/>
              </a:rPr>
              <a:t>Linear Down </a:t>
            </a:r>
            <a:r>
              <a:rPr lang="en-US" sz="1200" kern="1200" dirty="0">
                <a:solidFill>
                  <a:schemeClr val="tx1"/>
                </a:solidFill>
                <a:ea typeface="+mn-ea"/>
                <a:cs typeface="+mn-cs"/>
              </a:rPr>
              <a:t>(first </a:t>
            </a:r>
            <a:r>
              <a:rPr lang="en-US" sz="1200" kern="1200" baseline="0" dirty="0">
                <a:solidFill>
                  <a:schemeClr val="tx1"/>
                </a:solidFill>
                <a:ea typeface="+mn-ea"/>
                <a:cs typeface="+mn-cs"/>
              </a:rPr>
              <a:t>row, </a:t>
            </a:r>
            <a:r>
              <a:rPr lang="en-US" sz="1200" kern="1200" dirty="0">
                <a:solidFill>
                  <a:schemeClr val="tx1"/>
                </a:solidFill>
                <a:ea typeface="+mn-ea"/>
                <a:cs typeface="+mn-cs"/>
              </a:rPr>
              <a:t>second option from the left).</a:t>
            </a:r>
          </a:p>
          <a:p>
            <a:pPr marL="685800" lvl="1" indent="-228600">
              <a:buFont typeface="Arial" pitchFamily="34" charset="0"/>
              <a:buChar char="•"/>
            </a:pPr>
            <a:r>
              <a:rPr lang="en-US" sz="1200" kern="1200" dirty="0">
                <a:solidFill>
                  <a:schemeClr val="tx1"/>
                </a:solidFill>
                <a:ea typeface="+mn-ea"/>
                <a:cs typeface="+mn-cs"/>
              </a:rPr>
              <a:t>Under </a:t>
            </a:r>
            <a:r>
              <a:rPr lang="en-US" sz="1200" b="1" kern="1200" dirty="0">
                <a:solidFill>
                  <a:schemeClr val="tx1"/>
                </a:solidFill>
                <a:ea typeface="+mn-ea"/>
                <a:cs typeface="+mn-cs"/>
              </a:rPr>
              <a:t>Gradient stops</a:t>
            </a:r>
            <a:r>
              <a:rPr lang="en-US" sz="1200" kern="1200" dirty="0">
                <a:solidFill>
                  <a:schemeClr val="tx1"/>
                </a:solidFill>
                <a:ea typeface="+mn-ea"/>
                <a:cs typeface="+mn-cs"/>
              </a:rPr>
              <a:t>, click </a:t>
            </a:r>
            <a:r>
              <a:rPr lang="en-US" sz="1200" b="1" kern="1200" dirty="0">
                <a:solidFill>
                  <a:schemeClr val="tx1"/>
                </a:solidFill>
                <a:ea typeface="+mn-ea"/>
                <a:cs typeface="+mn-cs"/>
              </a:rPr>
              <a:t>Add</a:t>
            </a:r>
            <a:r>
              <a:rPr lang="en-US" sz="1200" b="0" kern="1200" dirty="0">
                <a:solidFill>
                  <a:schemeClr val="tx1"/>
                </a:solidFill>
                <a:ea typeface="+mn-ea"/>
                <a:cs typeface="+mn-cs"/>
              </a:rPr>
              <a:t> or </a:t>
            </a:r>
            <a:r>
              <a:rPr lang="en-US" sz="1200" b="1" kern="1200" dirty="0">
                <a:solidFill>
                  <a:schemeClr val="tx1"/>
                </a:solidFill>
                <a:ea typeface="+mn-ea"/>
                <a:cs typeface="+mn-cs"/>
              </a:rPr>
              <a:t>Remove</a:t>
            </a:r>
            <a:r>
              <a:rPr lang="en-US" sz="1200" kern="1200" dirty="0">
                <a:solidFill>
                  <a:schemeClr val="tx1"/>
                </a:solidFill>
                <a:ea typeface="+mn-ea"/>
                <a:cs typeface="+mn-cs"/>
              </a:rPr>
              <a:t> until two stops appear in the drop-down list.</a:t>
            </a:r>
          </a:p>
          <a:p>
            <a:pPr marL="228600" lvl="0" indent="-228600">
              <a:buFont typeface="+mj-lt"/>
              <a:buAutoNum type="arabicPeriod"/>
            </a:pPr>
            <a:r>
              <a:rPr lang="en-US" sz="1200" kern="1200" dirty="0">
                <a:solidFill>
                  <a:schemeClr val="tx1"/>
                </a:solidFill>
                <a:ea typeface="+mn-ea"/>
                <a:cs typeface="+mn-cs"/>
              </a:rPr>
              <a:t>Also under </a:t>
            </a:r>
            <a:r>
              <a:rPr lang="en-US" sz="1200" b="1" kern="1200" dirty="0">
                <a:solidFill>
                  <a:schemeClr val="tx1"/>
                </a:solidFill>
                <a:ea typeface="+mn-ea"/>
                <a:cs typeface="+mn-cs"/>
              </a:rPr>
              <a:t>Gradient stops</a:t>
            </a:r>
            <a:r>
              <a:rPr lang="en-US" sz="1200" kern="1200" dirty="0">
                <a:solidFill>
                  <a:schemeClr val="tx1"/>
                </a:solidFill>
                <a:ea typeface="+mn-ea"/>
                <a:cs typeface="+mn-cs"/>
              </a:rPr>
              <a:t>, customize the gradient stops that you added as follows:</a:t>
            </a:r>
          </a:p>
          <a:p>
            <a:pPr marL="685800" lvl="1" indent="-228600">
              <a:buFont typeface="Arial" pitchFamily="34" charset="0"/>
              <a:buChar char="•"/>
            </a:pPr>
            <a:r>
              <a:rPr lang="en-US" sz="1200" kern="1200" dirty="0">
                <a:solidFill>
                  <a:schemeClr val="tx1"/>
                </a:solidFill>
                <a:ea typeface="+mn-ea"/>
                <a:cs typeface="+mn-cs"/>
              </a:rPr>
              <a:t>Select </a:t>
            </a:r>
            <a:r>
              <a:rPr lang="en-US" sz="1200" b="1" kern="1200" dirty="0">
                <a:solidFill>
                  <a:schemeClr val="tx1"/>
                </a:solidFill>
                <a:ea typeface="+mn-ea"/>
                <a:cs typeface="+mn-cs"/>
              </a:rPr>
              <a:t>Stop 1 </a:t>
            </a:r>
            <a:r>
              <a:rPr lang="en-US" sz="1200" kern="1200" dirty="0">
                <a:solidFill>
                  <a:schemeClr val="tx1"/>
                </a:solidFill>
                <a:ea typeface="+mn-ea"/>
                <a:cs typeface="+mn-cs"/>
              </a:rPr>
              <a:t>from the list, and then do the following:</a:t>
            </a:r>
          </a:p>
          <a:p>
            <a:pPr marL="1143000" lvl="2" indent="-228600">
              <a:buFont typeface="Arial" pitchFamily="34" charset="0"/>
              <a:buChar char="•"/>
            </a:pPr>
            <a:r>
              <a:rPr lang="en-US" sz="1200" kern="1200" dirty="0">
                <a:solidFill>
                  <a:schemeClr val="tx1"/>
                </a:solidFill>
                <a:ea typeface="+mn-ea"/>
                <a:cs typeface="+mn-cs"/>
              </a:rPr>
              <a:t>In the </a:t>
            </a:r>
            <a:r>
              <a:rPr lang="en-US" sz="1200" b="1" kern="1200" dirty="0">
                <a:solidFill>
                  <a:schemeClr val="tx1"/>
                </a:solidFill>
                <a:ea typeface="+mn-ea"/>
                <a:cs typeface="+mn-cs"/>
              </a:rPr>
              <a:t>Stop position </a:t>
            </a:r>
            <a:r>
              <a:rPr lang="en-US" sz="1200" kern="1200" dirty="0">
                <a:solidFill>
                  <a:schemeClr val="tx1"/>
                </a:solidFill>
                <a:ea typeface="+mn-ea"/>
                <a:cs typeface="+mn-cs"/>
              </a:rPr>
              <a:t>box, enter </a:t>
            </a:r>
            <a:r>
              <a:rPr lang="en-US" sz="1200" b="1" kern="1200" dirty="0">
                <a:solidFill>
                  <a:schemeClr val="tx1"/>
                </a:solidFill>
                <a:ea typeface="+mn-ea"/>
                <a:cs typeface="+mn-cs"/>
              </a:rPr>
              <a:t>63%</a:t>
            </a:r>
            <a:r>
              <a:rPr lang="en-US" sz="1200" kern="1200" dirty="0">
                <a:solidFill>
                  <a:schemeClr val="tx1"/>
                </a:solidFill>
                <a:ea typeface="+mn-ea"/>
                <a:cs typeface="+mn-cs"/>
              </a:rPr>
              <a:t>.</a:t>
            </a:r>
          </a:p>
          <a:p>
            <a:pPr marL="1143000" lvl="2" indent="-228600">
              <a:buFont typeface="Arial" pitchFamily="34" charset="0"/>
              <a:buChar char="•"/>
            </a:pPr>
            <a:r>
              <a:rPr lang="en-US" sz="1200" kern="1200" dirty="0">
                <a:solidFill>
                  <a:schemeClr val="tx1"/>
                </a:solidFill>
                <a:ea typeface="+mn-ea"/>
                <a:cs typeface="+mn-cs"/>
              </a:rPr>
              <a:t>Click the button next to </a:t>
            </a:r>
            <a:r>
              <a:rPr lang="en-US" sz="1200" b="1" kern="1200" dirty="0">
                <a:solidFill>
                  <a:schemeClr val="tx1"/>
                </a:solidFill>
                <a:ea typeface="+mn-ea"/>
                <a:cs typeface="+mn-cs"/>
              </a:rPr>
              <a:t>Color</a:t>
            </a:r>
            <a:r>
              <a:rPr lang="en-US" sz="1200" kern="1200" dirty="0">
                <a:solidFill>
                  <a:schemeClr val="tx1"/>
                </a:solidFill>
                <a:ea typeface="+mn-ea"/>
                <a:cs typeface="+mn-cs"/>
              </a:rPr>
              <a:t>, and then under </a:t>
            </a:r>
            <a:r>
              <a:rPr lang="en-US" sz="1200" b="1" kern="1200" dirty="0">
                <a:solidFill>
                  <a:schemeClr val="tx1"/>
                </a:solidFill>
                <a:ea typeface="+mn-ea"/>
                <a:cs typeface="+mn-cs"/>
              </a:rPr>
              <a:t>Theme Colors </a:t>
            </a:r>
            <a:r>
              <a:rPr lang="en-US" sz="1200" kern="1200" dirty="0">
                <a:solidFill>
                  <a:schemeClr val="tx1"/>
                </a:solidFill>
                <a:ea typeface="+mn-ea"/>
                <a:cs typeface="+mn-cs"/>
              </a:rPr>
              <a:t>click </a:t>
            </a:r>
            <a:r>
              <a:rPr lang="en-US" sz="1200" b="1" kern="1200" dirty="0">
                <a:solidFill>
                  <a:schemeClr val="tx1"/>
                </a:solidFill>
                <a:ea typeface="+mn-ea"/>
                <a:cs typeface="+mn-cs"/>
              </a:rPr>
              <a:t>Black, Text </a:t>
            </a:r>
            <a:r>
              <a:rPr lang="en-US" sz="1200" b="1" kern="1200" baseline="0" dirty="0">
                <a:solidFill>
                  <a:schemeClr val="tx1"/>
                </a:solidFill>
                <a:ea typeface="+mn-ea"/>
                <a:cs typeface="+mn-cs"/>
              </a:rPr>
              <a:t>1 </a:t>
            </a:r>
            <a:r>
              <a:rPr lang="en-US" sz="1200" b="0" kern="1200" dirty="0">
                <a:solidFill>
                  <a:schemeClr val="tx1"/>
                </a:solidFill>
                <a:ea typeface="+mn-ea"/>
                <a:cs typeface="+mn-cs"/>
              </a:rPr>
              <a:t>(first row, second option from the left).</a:t>
            </a:r>
            <a:endParaRPr lang="en-US" sz="1200" kern="1200" dirty="0">
              <a:solidFill>
                <a:schemeClr val="tx1"/>
              </a:solidFill>
              <a:ea typeface="+mn-ea"/>
              <a:cs typeface="+mn-cs"/>
            </a:endParaRPr>
          </a:p>
          <a:p>
            <a:pPr marL="685800" lvl="1" indent="-228600">
              <a:buFont typeface="Arial" pitchFamily="34" charset="0"/>
              <a:buChar char="•"/>
            </a:pPr>
            <a:r>
              <a:rPr lang="en-US" sz="1200" kern="1200" dirty="0">
                <a:solidFill>
                  <a:schemeClr val="tx1"/>
                </a:solidFill>
                <a:ea typeface="+mn-ea"/>
                <a:cs typeface="+mn-cs"/>
              </a:rPr>
              <a:t>Select </a:t>
            </a:r>
            <a:r>
              <a:rPr lang="en-US" sz="1200" b="1" kern="1200" dirty="0">
                <a:solidFill>
                  <a:schemeClr val="tx1"/>
                </a:solidFill>
                <a:ea typeface="+mn-ea"/>
                <a:cs typeface="+mn-cs"/>
              </a:rPr>
              <a:t>Stop 2 </a:t>
            </a:r>
            <a:r>
              <a:rPr lang="en-US" sz="1200" kern="1200" dirty="0">
                <a:solidFill>
                  <a:schemeClr val="tx1"/>
                </a:solidFill>
                <a:ea typeface="+mn-ea"/>
                <a:cs typeface="+mn-cs"/>
              </a:rPr>
              <a:t>from the list, and then do the following: </a:t>
            </a:r>
          </a:p>
          <a:p>
            <a:pPr marL="1143000" lvl="2" indent="-228600">
              <a:buFont typeface="Arial" pitchFamily="34" charset="0"/>
              <a:buChar char="•"/>
            </a:pPr>
            <a:r>
              <a:rPr lang="en-US" sz="1200" kern="1200" dirty="0">
                <a:solidFill>
                  <a:schemeClr val="tx1"/>
                </a:solidFill>
                <a:ea typeface="+mn-ea"/>
                <a:cs typeface="+mn-cs"/>
              </a:rPr>
              <a:t>In the </a:t>
            </a:r>
            <a:r>
              <a:rPr lang="en-US" sz="1200" b="1" kern="1200" dirty="0">
                <a:solidFill>
                  <a:schemeClr val="tx1"/>
                </a:solidFill>
                <a:ea typeface="+mn-ea"/>
                <a:cs typeface="+mn-cs"/>
              </a:rPr>
              <a:t>Stop position </a:t>
            </a:r>
            <a:r>
              <a:rPr lang="en-US" sz="1200" kern="1200" dirty="0">
                <a:solidFill>
                  <a:schemeClr val="tx1"/>
                </a:solidFill>
                <a:ea typeface="+mn-ea"/>
                <a:cs typeface="+mn-cs"/>
              </a:rPr>
              <a:t>box, enter </a:t>
            </a:r>
            <a:r>
              <a:rPr lang="en-US" sz="1200" b="1" kern="1200" dirty="0">
                <a:solidFill>
                  <a:schemeClr val="tx1"/>
                </a:solidFill>
                <a:ea typeface="+mn-ea"/>
                <a:cs typeface="+mn-cs"/>
              </a:rPr>
              <a:t>100%</a:t>
            </a:r>
            <a:r>
              <a:rPr lang="en-US" sz="1200" kern="1200" dirty="0">
                <a:solidFill>
                  <a:schemeClr val="tx1"/>
                </a:solidFill>
                <a:ea typeface="+mn-ea"/>
                <a:cs typeface="+mn-cs"/>
              </a:rPr>
              <a:t>.</a:t>
            </a:r>
          </a:p>
          <a:p>
            <a:pPr marL="1143000" lvl="2" indent="-228600">
              <a:buFont typeface="Arial" pitchFamily="34" charset="0"/>
              <a:buChar char="•"/>
            </a:pPr>
            <a:r>
              <a:rPr lang="en-US" sz="1200" kern="1200" dirty="0">
                <a:solidFill>
                  <a:schemeClr val="tx1"/>
                </a:solidFill>
                <a:ea typeface="+mn-ea"/>
                <a:cs typeface="+mn-cs"/>
              </a:rPr>
              <a:t>Click the button next to </a:t>
            </a:r>
            <a:r>
              <a:rPr lang="en-US" sz="1200" b="1" kern="1200" dirty="0">
                <a:solidFill>
                  <a:schemeClr val="tx1"/>
                </a:solidFill>
                <a:ea typeface="+mn-ea"/>
                <a:cs typeface="+mn-cs"/>
              </a:rPr>
              <a:t>Color</a:t>
            </a:r>
            <a:r>
              <a:rPr lang="en-US" sz="1200" b="0" kern="1200" baseline="0" dirty="0">
                <a:solidFill>
                  <a:schemeClr val="tx1"/>
                </a:solidFill>
                <a:ea typeface="+mn-ea"/>
                <a:cs typeface="+mn-cs"/>
              </a:rPr>
              <a:t>, </a:t>
            </a:r>
            <a:r>
              <a:rPr lang="en-US" sz="1200" kern="1200" dirty="0">
                <a:solidFill>
                  <a:schemeClr val="tx1"/>
                </a:solidFill>
                <a:ea typeface="+mn-ea"/>
                <a:cs typeface="+mn-cs"/>
              </a:rPr>
              <a:t>and then under </a:t>
            </a:r>
            <a:r>
              <a:rPr lang="en-US" sz="1200" b="1" kern="1200" dirty="0">
                <a:solidFill>
                  <a:schemeClr val="tx1"/>
                </a:solidFill>
                <a:ea typeface="+mn-ea"/>
                <a:cs typeface="+mn-cs"/>
              </a:rPr>
              <a:t>Theme Colors </a:t>
            </a:r>
            <a:r>
              <a:rPr lang="en-US" sz="1200" kern="1200" dirty="0">
                <a:solidFill>
                  <a:schemeClr val="tx1"/>
                </a:solidFill>
                <a:ea typeface="+mn-ea"/>
                <a:cs typeface="+mn-cs"/>
              </a:rPr>
              <a:t>click</a:t>
            </a:r>
            <a:r>
              <a:rPr lang="en-US" sz="1200" b="0" kern="1200" baseline="0" dirty="0">
                <a:solidFill>
                  <a:schemeClr val="tx1"/>
                </a:solidFill>
                <a:ea typeface="+mn-ea"/>
                <a:cs typeface="+mn-cs"/>
              </a:rPr>
              <a:t> </a:t>
            </a:r>
            <a:r>
              <a:rPr lang="en-US" sz="1200" b="1" baseline="0" dirty="0"/>
              <a:t>Black, Text 1, Lighter 50% </a:t>
            </a:r>
            <a:r>
              <a:rPr lang="en-US" sz="1200" b="0" baseline="0" dirty="0"/>
              <a:t>(second row, fifth option from the left</a:t>
            </a:r>
            <a:r>
              <a:rPr lang="en-US" sz="1200" b="0" dirty="0"/>
              <a:t>).</a:t>
            </a:r>
            <a:endParaRPr lang="en-US" sz="1200" b="0" kern="1200" dirty="0">
              <a:solidFill>
                <a:schemeClr val="tx1"/>
              </a:solidFill>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a:solidFill>
                <a:schemeClr val="accent6"/>
              </a:solidFill>
            </a:endParaRPr>
          </a:p>
        </p:txBody>
      </p:sp>
      <p:sp>
        <p:nvSpPr>
          <p:cNvPr id="5" name="Slide Image Placeholder 4"/>
          <p:cNvSpPr>
            <a:spLocks noGrp="1" noRot="1" noChangeAspect="1"/>
          </p:cNvSpPr>
          <p:nvPr>
            <p:ph type="sldImg"/>
          </p:nvPr>
        </p:nvSpPr>
        <p:spPr>
          <a:xfrm>
            <a:off x="536575" y="503238"/>
            <a:ext cx="3140075" cy="2354262"/>
          </a:xfr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t>#</a:t>
            </a:r>
          </a:p>
        </p:txBody>
      </p:sp>
      <p:sp>
        <p:nvSpPr>
          <p:cNvPr id="4" name="Slide Number Placeholder 3"/>
          <p:cNvSpPr>
            <a:spLocks noGrp="1"/>
          </p:cNvSpPr>
          <p:nvPr>
            <p:ph type="sldNum" sz="quarter" idx="5"/>
          </p:nvPr>
        </p:nvSpPr>
        <p:spPr/>
        <p:txBody>
          <a:bodyPr/>
          <a:lstStyle/>
          <a:p>
            <a:pPr>
              <a:defRPr/>
            </a:pPr>
            <a:fld id="{442D5E43-6D9F-440E-A0E9-880167D354F0}" type="slidenum">
              <a:rPr lang="en-AU" smtClean="0"/>
              <a:pPr>
                <a:defRPr/>
              </a:pPr>
              <a:t>21</a:t>
            </a:fld>
            <a:endParaRPr lang="en-AU"/>
          </a:p>
        </p:txBody>
      </p:sp>
    </p:spTree>
    <p:extLst>
      <p:ext uri="{BB962C8B-B14F-4D97-AF65-F5344CB8AC3E}">
        <p14:creationId xmlns:p14="http://schemas.microsoft.com/office/powerpoint/2010/main" val="2128598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t>Very imp</a:t>
            </a:r>
          </a:p>
        </p:txBody>
      </p:sp>
      <p:sp>
        <p:nvSpPr>
          <p:cNvPr id="4" name="Slide Number Placeholder 3"/>
          <p:cNvSpPr>
            <a:spLocks noGrp="1"/>
          </p:cNvSpPr>
          <p:nvPr>
            <p:ph type="sldNum" sz="quarter" idx="5"/>
          </p:nvPr>
        </p:nvSpPr>
        <p:spPr/>
        <p:txBody>
          <a:bodyPr/>
          <a:lstStyle/>
          <a:p>
            <a:pPr>
              <a:defRPr/>
            </a:pPr>
            <a:fld id="{DA0FEA21-4E92-4A4F-B00E-6A0F524F00DB}" type="slidenum">
              <a:rPr lang="en-AU" smtClean="0"/>
              <a:pPr>
                <a:defRPr/>
              </a:pPr>
              <a:t>26</a:t>
            </a:fld>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t>SHBG: steroid hormone binding globulin     very imp</a:t>
            </a:r>
          </a:p>
        </p:txBody>
      </p:sp>
      <p:sp>
        <p:nvSpPr>
          <p:cNvPr id="4" name="Slide Number Placeholder 3"/>
          <p:cNvSpPr>
            <a:spLocks noGrp="1"/>
          </p:cNvSpPr>
          <p:nvPr>
            <p:ph type="sldNum" sz="quarter" idx="5"/>
          </p:nvPr>
        </p:nvSpPr>
        <p:spPr/>
        <p:txBody>
          <a:bodyPr/>
          <a:lstStyle/>
          <a:p>
            <a:pPr>
              <a:defRPr/>
            </a:pPr>
            <a:fld id="{89885A36-3693-4DB4-89D6-2E37E9F970EE}" type="slidenum">
              <a:rPr lang="en-AU" smtClean="0"/>
              <a:pPr>
                <a:defRPr/>
              </a:pPr>
              <a:t>27</a:t>
            </a:fld>
            <a:endParaRPr lang="en-A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t>#</a:t>
            </a:r>
          </a:p>
        </p:txBody>
      </p:sp>
      <p:sp>
        <p:nvSpPr>
          <p:cNvPr id="4" name="Slide Number Placeholder 3"/>
          <p:cNvSpPr>
            <a:spLocks noGrp="1"/>
          </p:cNvSpPr>
          <p:nvPr>
            <p:ph type="sldNum" sz="quarter" idx="5"/>
          </p:nvPr>
        </p:nvSpPr>
        <p:spPr/>
        <p:txBody>
          <a:bodyPr/>
          <a:lstStyle/>
          <a:p>
            <a:pPr>
              <a:defRPr/>
            </a:pPr>
            <a:fld id="{9458B8FC-70BE-42D9-8145-B436FB6D18DD}" type="slidenum">
              <a:rPr lang="en-AU" smtClean="0"/>
              <a:pPr>
                <a:defRPr/>
              </a:pPr>
              <a:t>49</a:t>
            </a:fld>
            <a:endParaRPr lang="en-A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t>Very very imp</a:t>
            </a:r>
          </a:p>
        </p:txBody>
      </p:sp>
      <p:sp>
        <p:nvSpPr>
          <p:cNvPr id="4" name="Slide Number Placeholder 3"/>
          <p:cNvSpPr>
            <a:spLocks noGrp="1"/>
          </p:cNvSpPr>
          <p:nvPr>
            <p:ph type="sldNum" sz="quarter" idx="5"/>
          </p:nvPr>
        </p:nvSpPr>
        <p:spPr/>
        <p:txBody>
          <a:bodyPr/>
          <a:lstStyle/>
          <a:p>
            <a:pPr>
              <a:defRPr/>
            </a:pPr>
            <a:fld id="{FF974B78-7164-4397-AC7F-F79CB95D2988}" type="slidenum">
              <a:rPr lang="en-AU" smtClean="0"/>
              <a:pPr>
                <a:defRPr/>
              </a:pPr>
              <a:t>60</a:t>
            </a:fld>
            <a:endParaRPr lang="en-AU"/>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3.xml"/><Relationship Id="rId4" Type="http://schemas.openxmlformats.org/officeDocument/2006/relationships/image" Target="../media/image4.jp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78530" name="Rectangle 2"/>
          <p:cNvSpPr>
            <a:spLocks noGrp="1" noChangeArrowheads="1"/>
          </p:cNvSpPr>
          <p:nvPr>
            <p:ph type="ctrTitle"/>
          </p:nvPr>
        </p:nvSpPr>
        <p:spPr>
          <a:xfrm>
            <a:off x="1676400" y="2895600"/>
            <a:ext cx="7391400" cy="914400"/>
          </a:xfrm>
        </p:spPr>
        <p:txBody>
          <a:bodyPr anchor="b"/>
          <a:lstStyle>
            <a:lvl1pPr algn="r">
              <a:defRPr/>
            </a:lvl1pPr>
          </a:lstStyle>
          <a:p>
            <a:r>
              <a:rPr lang="en-US"/>
              <a:t>Click to edit Master title style</a:t>
            </a:r>
          </a:p>
        </p:txBody>
      </p:sp>
      <p:sp>
        <p:nvSpPr>
          <p:cNvPr id="278531" name="Rectangle 3"/>
          <p:cNvSpPr>
            <a:spLocks noGrp="1" noChangeArrowheads="1"/>
          </p:cNvSpPr>
          <p:nvPr>
            <p:ph type="subTitle" idx="1"/>
          </p:nvPr>
        </p:nvSpPr>
        <p:spPr>
          <a:xfrm>
            <a:off x="1676400" y="3733800"/>
            <a:ext cx="7391400" cy="749300"/>
          </a:xfrm>
        </p:spPr>
        <p:txBody>
          <a:bodyPr/>
          <a:lstStyle>
            <a:lvl1pPr marL="0" indent="0" algn="r">
              <a:buFont typeface="Wingdings" pitchFamily="2" charset="2"/>
              <a:buNone/>
              <a:defRPr/>
            </a:lvl1pPr>
          </a:lstStyle>
          <a:p>
            <a:r>
              <a:rPr lang="en-US"/>
              <a:t>Click to edit Master subtitle style</a:t>
            </a:r>
          </a:p>
        </p:txBody>
      </p:sp>
      <p:sp>
        <p:nvSpPr>
          <p:cNvPr id="278532" name="Rectangle 4"/>
          <p:cNvSpPr>
            <a:spLocks noGrp="1" noChangeArrowheads="1"/>
          </p:cNvSpPr>
          <p:nvPr>
            <p:ph type="dt" sz="quarter" idx="2"/>
          </p:nvPr>
        </p:nvSpPr>
        <p:spPr/>
        <p:txBody>
          <a:bodyPr/>
          <a:lstStyle>
            <a:lvl1pPr>
              <a:defRPr/>
            </a:lvl1pPr>
          </a:lstStyle>
          <a:p>
            <a:endParaRPr lang="en-US">
              <a:solidFill>
                <a:srgbClr val="003366"/>
              </a:solidFill>
            </a:endParaRPr>
          </a:p>
        </p:txBody>
      </p:sp>
      <p:sp>
        <p:nvSpPr>
          <p:cNvPr id="278533" name="Rectangle 5"/>
          <p:cNvSpPr>
            <a:spLocks noGrp="1" noChangeArrowheads="1"/>
          </p:cNvSpPr>
          <p:nvPr>
            <p:ph type="ftr" sz="quarter" idx="3"/>
          </p:nvPr>
        </p:nvSpPr>
        <p:spPr/>
        <p:txBody>
          <a:bodyPr/>
          <a:lstStyle>
            <a:lvl1pPr>
              <a:defRPr/>
            </a:lvl1pPr>
          </a:lstStyle>
          <a:p>
            <a:endParaRPr lang="en-US">
              <a:solidFill>
                <a:srgbClr val="003366"/>
              </a:solidFill>
            </a:endParaRPr>
          </a:p>
        </p:txBody>
      </p:sp>
      <p:sp>
        <p:nvSpPr>
          <p:cNvPr id="278534" name="Rectangle 6"/>
          <p:cNvSpPr>
            <a:spLocks noGrp="1" noChangeArrowheads="1"/>
          </p:cNvSpPr>
          <p:nvPr>
            <p:ph type="sldNum" sz="quarter" idx="4"/>
          </p:nvPr>
        </p:nvSpPr>
        <p:spPr/>
        <p:txBody>
          <a:bodyPr/>
          <a:lstStyle>
            <a:lvl1pPr>
              <a:defRPr/>
            </a:lvl1pPr>
          </a:lstStyle>
          <a:p>
            <a:fld id="{C4A1A014-CD4F-4361-93DA-8077F752D4D6}" type="slidenum">
              <a:rPr lang="en-US">
                <a:solidFill>
                  <a:srgbClr val="003366"/>
                </a:solidFill>
              </a:rPr>
              <a:pPr/>
              <a:t>‹#›</a:t>
            </a:fld>
            <a:endParaRPr lang="en-US">
              <a:solidFill>
                <a:srgbClr val="003366"/>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3366"/>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3366"/>
              </a:solidFill>
            </a:endParaRPr>
          </a:p>
        </p:txBody>
      </p:sp>
      <p:sp>
        <p:nvSpPr>
          <p:cNvPr id="6" name="Slide Number Placeholder 5"/>
          <p:cNvSpPr>
            <a:spLocks noGrp="1"/>
          </p:cNvSpPr>
          <p:nvPr>
            <p:ph type="sldNum" sz="quarter" idx="12"/>
          </p:nvPr>
        </p:nvSpPr>
        <p:spPr/>
        <p:txBody>
          <a:bodyPr/>
          <a:lstStyle>
            <a:lvl1pPr>
              <a:defRPr/>
            </a:lvl1pPr>
          </a:lstStyle>
          <a:p>
            <a:fld id="{7E37779C-DF06-4672-ADCD-C785B01100D1}" type="slidenum">
              <a:rPr lang="en-US">
                <a:solidFill>
                  <a:srgbClr val="003366"/>
                </a:solidFill>
              </a:rPr>
              <a:pPr/>
              <a:t>‹#›</a:t>
            </a:fld>
            <a:endParaRPr lang="en-US">
              <a:solidFill>
                <a:srgbClr val="003366"/>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2750" y="152400"/>
            <a:ext cx="1847850" cy="6248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200" y="152400"/>
            <a:ext cx="5391150" cy="6248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3366"/>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3366"/>
              </a:solidFill>
            </a:endParaRPr>
          </a:p>
        </p:txBody>
      </p:sp>
      <p:sp>
        <p:nvSpPr>
          <p:cNvPr id="6" name="Slide Number Placeholder 5"/>
          <p:cNvSpPr>
            <a:spLocks noGrp="1"/>
          </p:cNvSpPr>
          <p:nvPr>
            <p:ph type="sldNum" sz="quarter" idx="12"/>
          </p:nvPr>
        </p:nvSpPr>
        <p:spPr/>
        <p:txBody>
          <a:bodyPr/>
          <a:lstStyle>
            <a:lvl1pPr>
              <a:defRPr/>
            </a:lvl1pPr>
          </a:lstStyle>
          <a:p>
            <a:fld id="{CA978211-12C0-4AE1-BE9E-3E02940D38E0}" type="slidenum">
              <a:rPr lang="en-US">
                <a:solidFill>
                  <a:srgbClr val="003366"/>
                </a:solidFill>
              </a:rPr>
              <a:pPr/>
              <a:t>‹#›</a:t>
            </a:fld>
            <a:endParaRPr lang="en-US">
              <a:solidFill>
                <a:srgbClr val="003366"/>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hart Placeholder 2"/>
          <p:cNvSpPr>
            <a:spLocks noGrp="1"/>
          </p:cNvSpPr>
          <p:nvPr>
            <p:ph type="chart" idx="1"/>
          </p:nvPr>
        </p:nvSpPr>
        <p:spPr>
          <a:xfrm>
            <a:off x="685800" y="1981200"/>
            <a:ext cx="7772400" cy="4267200"/>
          </a:xfrm>
        </p:spPr>
        <p:txBody>
          <a:bodyPr/>
          <a:lstStyle/>
          <a:p>
            <a:endParaRPr lang="en-US"/>
          </a:p>
        </p:txBody>
      </p:sp>
      <p:sp>
        <p:nvSpPr>
          <p:cNvPr id="4" name="Footer Placeholder 3"/>
          <p:cNvSpPr>
            <a:spLocks noGrp="1"/>
          </p:cNvSpPr>
          <p:nvPr>
            <p:ph type="ftr" sz="quarter" idx="10"/>
          </p:nvPr>
        </p:nvSpPr>
        <p:spPr>
          <a:xfrm>
            <a:off x="5791200" y="6400800"/>
            <a:ext cx="5334000" cy="304800"/>
          </a:xfrm>
        </p:spPr>
        <p:txBody>
          <a:bodyPr/>
          <a:lstStyle>
            <a:lvl1pPr>
              <a:defRPr/>
            </a:lvl1pPr>
          </a:lstStyle>
          <a:p>
            <a:r>
              <a:rPr lang="en-US">
                <a:solidFill>
                  <a:srgbClr val="003366"/>
                </a:solidFill>
              </a:rPr>
              <a:t>MacLennan</a:t>
            </a:r>
          </a:p>
        </p:txBody>
      </p:sp>
      <p:sp>
        <p:nvSpPr>
          <p:cNvPr id="5" name="Slide Number Placeholder 4"/>
          <p:cNvSpPr>
            <a:spLocks noGrp="1"/>
          </p:cNvSpPr>
          <p:nvPr>
            <p:ph type="sldNum" sz="quarter" idx="11"/>
          </p:nvPr>
        </p:nvSpPr>
        <p:spPr>
          <a:xfrm>
            <a:off x="7239000" y="6248400"/>
            <a:ext cx="1862667" cy="457200"/>
          </a:xfrm>
        </p:spPr>
        <p:txBody>
          <a:bodyPr/>
          <a:lstStyle>
            <a:lvl1pPr>
              <a:defRPr/>
            </a:lvl1pPr>
          </a:lstStyle>
          <a:p>
            <a:fld id="{5216DCCE-7288-4B8C-8ECC-FEFAEC9963FE}" type="slidenum">
              <a:rPr lang="en-US">
                <a:solidFill>
                  <a:srgbClr val="003366"/>
                </a:solidFill>
              </a:rPr>
              <a:pPr/>
              <a:t>‹#›</a:t>
            </a:fld>
            <a:endParaRPr lang="en-US">
              <a:solidFill>
                <a:srgbClr val="003366"/>
              </a:solidFill>
            </a:endParaRPr>
          </a:p>
        </p:txBody>
      </p:sp>
    </p:spTree>
    <p:extLst>
      <p:ext uri="{BB962C8B-B14F-4D97-AF65-F5344CB8AC3E}">
        <p14:creationId xmlns:p14="http://schemas.microsoft.com/office/powerpoint/2010/main" val="34644020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370013" y="301625"/>
            <a:ext cx="7313612" cy="1143000"/>
          </a:xfrm>
        </p:spPr>
        <p:txBody>
          <a:bodyPr/>
          <a:lstStyle/>
          <a:p>
            <a:r>
              <a:rPr lang="en-US"/>
              <a:t>Click to edit Master title style</a:t>
            </a:r>
          </a:p>
        </p:txBody>
      </p:sp>
      <p:sp>
        <p:nvSpPr>
          <p:cNvPr id="3" name="Table Placeholder 2"/>
          <p:cNvSpPr>
            <a:spLocks noGrp="1"/>
          </p:cNvSpPr>
          <p:nvPr>
            <p:ph type="tbl" idx="1"/>
          </p:nvPr>
        </p:nvSpPr>
        <p:spPr>
          <a:xfrm>
            <a:off x="1370013" y="1827213"/>
            <a:ext cx="7313612" cy="4114800"/>
          </a:xfrm>
        </p:spPr>
        <p:txBody>
          <a:bodyPr/>
          <a:lstStyle/>
          <a:p>
            <a:endParaRPr lang="en-US"/>
          </a:p>
        </p:txBody>
      </p:sp>
      <p:sp>
        <p:nvSpPr>
          <p:cNvPr id="4" name="Date Placeholder 3"/>
          <p:cNvSpPr>
            <a:spLocks noGrp="1"/>
          </p:cNvSpPr>
          <p:nvPr>
            <p:ph type="dt" sz="half" idx="10"/>
          </p:nvPr>
        </p:nvSpPr>
        <p:spPr>
          <a:xfrm>
            <a:off x="457200" y="6248400"/>
            <a:ext cx="2133600" cy="457200"/>
          </a:xfrm>
        </p:spPr>
        <p:txBody>
          <a:bodyPr/>
          <a:lstStyle>
            <a:lvl1pPr>
              <a:defRPr/>
            </a:lvl1pPr>
          </a:lstStyle>
          <a:p>
            <a:endParaRPr lang="en-US">
              <a:solidFill>
                <a:srgbClr val="003366"/>
              </a:solidFill>
            </a:endParaRPr>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solidFill>
                <a:srgbClr val="003366"/>
              </a:solidFill>
            </a:endParaRPr>
          </a:p>
        </p:txBody>
      </p:sp>
      <p:sp>
        <p:nvSpPr>
          <p:cNvPr id="6" name="Slide Number Placeholder 5"/>
          <p:cNvSpPr>
            <a:spLocks noGrp="1"/>
          </p:cNvSpPr>
          <p:nvPr>
            <p:ph type="sldNum" sz="quarter" idx="12"/>
          </p:nvPr>
        </p:nvSpPr>
        <p:spPr>
          <a:xfrm>
            <a:off x="6553200" y="6248400"/>
            <a:ext cx="2133600" cy="457200"/>
          </a:xfrm>
        </p:spPr>
        <p:txBody>
          <a:bodyPr/>
          <a:lstStyle>
            <a:lvl1pPr>
              <a:defRPr/>
            </a:lvl1pPr>
          </a:lstStyle>
          <a:p>
            <a:fld id="{67C85420-ED90-40C3-8AF5-CE24EAEBC367}" type="slidenum">
              <a:rPr lang="en-US">
                <a:solidFill>
                  <a:srgbClr val="003366"/>
                </a:solidFill>
              </a:rPr>
              <a:pPr/>
              <a:t>‹#›</a:t>
            </a:fld>
            <a:endParaRPr lang="en-US">
              <a:solidFill>
                <a:srgbClr val="003366"/>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5E8F003-FAB3-40B6-8CCF-6B8B9F7F5613}" type="datetimeFigureOut">
              <a:rPr lang="en-US">
                <a:solidFill>
                  <a:prstClr val="black">
                    <a:tint val="75000"/>
                  </a:prstClr>
                </a:solidFill>
              </a:rPr>
              <a:pPr/>
              <a:t>6/11/2020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200C119-5FCF-4236-BD22-3A119DE15855}"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E8F003-FAB3-40B6-8CCF-6B8B9F7F5613}" type="datetimeFigureOut">
              <a:rPr lang="en-US">
                <a:solidFill>
                  <a:prstClr val="black">
                    <a:tint val="75000"/>
                  </a:prstClr>
                </a:solidFill>
              </a:rPr>
              <a:pPr/>
              <a:t>6/11/2020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200C119-5FCF-4236-BD22-3A119DE15855}"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5E8F003-FAB3-40B6-8CCF-6B8B9F7F5613}" type="datetimeFigureOut">
              <a:rPr lang="en-US">
                <a:solidFill>
                  <a:prstClr val="black">
                    <a:tint val="75000"/>
                  </a:prstClr>
                </a:solidFill>
              </a:rPr>
              <a:pPr/>
              <a:t>6/11/2020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200C119-5FCF-4236-BD22-3A119DE15855}"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5E8F003-FAB3-40B6-8CCF-6B8B9F7F5613}" type="datetimeFigureOut">
              <a:rPr lang="en-US">
                <a:solidFill>
                  <a:prstClr val="black">
                    <a:tint val="75000"/>
                  </a:prstClr>
                </a:solidFill>
              </a:rPr>
              <a:pPr/>
              <a:t>6/11/2020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200C119-5FCF-4236-BD22-3A119DE15855}"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5E8F003-FAB3-40B6-8CCF-6B8B9F7F5613}" type="datetimeFigureOut">
              <a:rPr lang="en-US">
                <a:solidFill>
                  <a:prstClr val="black">
                    <a:tint val="75000"/>
                  </a:prstClr>
                </a:solidFill>
              </a:rPr>
              <a:pPr/>
              <a:t>6/11/2020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200C119-5FCF-4236-BD22-3A119DE15855}"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5E8F003-FAB3-40B6-8CCF-6B8B9F7F5613}" type="datetimeFigureOut">
              <a:rPr lang="en-US">
                <a:solidFill>
                  <a:prstClr val="black">
                    <a:tint val="75000"/>
                  </a:prstClr>
                </a:solidFill>
              </a:rPr>
              <a:pPr/>
              <a:t>6/11/2020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200C119-5FCF-4236-BD22-3A119DE15855}"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3366"/>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3366"/>
              </a:solidFill>
            </a:endParaRPr>
          </a:p>
        </p:txBody>
      </p:sp>
      <p:sp>
        <p:nvSpPr>
          <p:cNvPr id="6" name="Slide Number Placeholder 5"/>
          <p:cNvSpPr>
            <a:spLocks noGrp="1"/>
          </p:cNvSpPr>
          <p:nvPr>
            <p:ph type="sldNum" sz="quarter" idx="12"/>
          </p:nvPr>
        </p:nvSpPr>
        <p:spPr/>
        <p:txBody>
          <a:bodyPr/>
          <a:lstStyle>
            <a:lvl1pPr>
              <a:defRPr/>
            </a:lvl1pPr>
          </a:lstStyle>
          <a:p>
            <a:fld id="{09B87B27-2B38-466A-8CD4-319805E47035}" type="slidenum">
              <a:rPr lang="en-US">
                <a:solidFill>
                  <a:srgbClr val="003366"/>
                </a:solidFill>
              </a:rPr>
              <a:pPr/>
              <a:t>‹#›</a:t>
            </a:fld>
            <a:endParaRPr lang="en-US">
              <a:solidFill>
                <a:srgbClr val="003366"/>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E8F003-FAB3-40B6-8CCF-6B8B9F7F5613}" type="datetimeFigureOut">
              <a:rPr lang="en-US">
                <a:solidFill>
                  <a:prstClr val="black">
                    <a:tint val="75000"/>
                  </a:prstClr>
                </a:solidFill>
              </a:rPr>
              <a:pPr/>
              <a:t>6/11/2020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200C119-5FCF-4236-BD22-3A119DE15855}"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5E8F003-FAB3-40B6-8CCF-6B8B9F7F5613}" type="datetimeFigureOut">
              <a:rPr lang="en-US">
                <a:solidFill>
                  <a:prstClr val="black">
                    <a:tint val="75000"/>
                  </a:prstClr>
                </a:solidFill>
              </a:rPr>
              <a:pPr/>
              <a:t>6/11/2020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200C119-5FCF-4236-BD22-3A119DE15855}"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5E8F003-FAB3-40B6-8CCF-6B8B9F7F5613}" type="datetimeFigureOut">
              <a:rPr lang="en-US">
                <a:solidFill>
                  <a:prstClr val="black">
                    <a:tint val="75000"/>
                  </a:prstClr>
                </a:solidFill>
              </a:rPr>
              <a:pPr/>
              <a:t>6/11/2020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200C119-5FCF-4236-BD22-3A119DE15855}"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E8F003-FAB3-40B6-8CCF-6B8B9F7F5613}" type="datetimeFigureOut">
              <a:rPr lang="en-US">
                <a:solidFill>
                  <a:prstClr val="black">
                    <a:tint val="75000"/>
                  </a:prstClr>
                </a:solidFill>
              </a:rPr>
              <a:pPr/>
              <a:t>6/11/2020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200C119-5FCF-4236-BD22-3A119DE15855}"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E8F003-FAB3-40B6-8CCF-6B8B9F7F5613}" type="datetimeFigureOut">
              <a:rPr lang="en-US">
                <a:solidFill>
                  <a:prstClr val="black">
                    <a:tint val="75000"/>
                  </a:prstClr>
                </a:solidFill>
              </a:rPr>
              <a:pPr/>
              <a:t>6/11/2020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200C119-5FCF-4236-BD22-3A119DE15855}"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Buttons Grow and Turn on Path">
    <p:bg>
      <p:bgPr>
        <a:gradFill rotWithShape="1">
          <a:gsLst>
            <a:gs pos="0">
              <a:srgbClr val="FFFFFF"/>
            </a:gs>
            <a:gs pos="100000">
              <a:srgbClr val="D9D9D9"/>
            </a:gs>
          </a:gsLst>
          <a:lin ang="13500000" scaled="0"/>
        </a:gradFill>
        <a:effectLst/>
      </p:bgPr>
    </p:bg>
    <p:spTree>
      <p:nvGrpSpPr>
        <p:cNvPr id="1" name=""/>
        <p:cNvGrpSpPr/>
        <p:nvPr/>
      </p:nvGrpSpPr>
      <p:grpSpPr>
        <a:xfrm>
          <a:off x="0" y="0"/>
          <a:ext cx="0" cy="0"/>
          <a:chOff x="0" y="0"/>
          <a:chExt cx="0" cy="0"/>
        </a:xfrm>
      </p:grpSpPr>
      <p:sp>
        <p:nvSpPr>
          <p:cNvPr id="9" name="Freeform 8"/>
          <p:cNvSpPr/>
          <p:nvPr userDrawn="1"/>
        </p:nvSpPr>
        <p:spPr>
          <a:xfrm>
            <a:off x="0" y="1"/>
            <a:ext cx="3920756" cy="6857999"/>
          </a:xfrm>
          <a:custGeom>
            <a:avLst/>
            <a:gdLst>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5" fmla="*/ 10391 w 5552210"/>
              <a:gd name="connsiteY5" fmla="*/ 0 h 7602682"/>
              <a:gd name="connsiteX0" fmla="*/ 10391 w 5552210"/>
              <a:gd name="connsiteY0" fmla="*/ 0 h 6889173"/>
              <a:gd name="connsiteX1" fmla="*/ 72736 w 5552210"/>
              <a:gd name="connsiteY1" fmla="*/ 51955 h 6889173"/>
              <a:gd name="connsiteX2" fmla="*/ 3574473 w 5552210"/>
              <a:gd name="connsiteY2" fmla="*/ 2545773 h 6889173"/>
              <a:gd name="connsiteX3" fmla="*/ 4956464 w 5552210"/>
              <a:gd name="connsiteY3" fmla="*/ 6878782 h 6889173"/>
              <a:gd name="connsiteX4" fmla="*/ 0 w 5552210"/>
              <a:gd name="connsiteY4" fmla="*/ 6889173 h 6889173"/>
              <a:gd name="connsiteX5" fmla="*/ 10391 w 5552210"/>
              <a:gd name="connsiteY5" fmla="*/ 0 h 6889173"/>
              <a:gd name="connsiteX0" fmla="*/ 10391 w 4968587"/>
              <a:gd name="connsiteY0" fmla="*/ 0 h 6889173"/>
              <a:gd name="connsiteX1" fmla="*/ 72736 w 4968587"/>
              <a:gd name="connsiteY1" fmla="*/ 51955 h 6889173"/>
              <a:gd name="connsiteX2" fmla="*/ 4956464 w 4968587"/>
              <a:gd name="connsiteY2" fmla="*/ 6878782 h 6889173"/>
              <a:gd name="connsiteX3" fmla="*/ 0 w 4968587"/>
              <a:gd name="connsiteY3" fmla="*/ 6889173 h 6889173"/>
              <a:gd name="connsiteX4" fmla="*/ 10391 w 4968587"/>
              <a:gd name="connsiteY4"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Lst>
            <a:ahLst/>
            <a:cxnLst>
              <a:cxn ang="0">
                <a:pos x="connsiteX0" y="connsiteY0"/>
              </a:cxn>
              <a:cxn ang="0">
                <a:pos x="connsiteX1" y="connsiteY1"/>
              </a:cxn>
              <a:cxn ang="0">
                <a:pos x="connsiteX2" y="connsiteY2"/>
              </a:cxn>
              <a:cxn ang="0">
                <a:pos x="connsiteX3" y="connsiteY3"/>
              </a:cxn>
            </a:cxnLst>
            <a:rect l="l" t="t" r="r" b="b"/>
            <a:pathLst>
              <a:path w="4956464" h="6889173">
                <a:moveTo>
                  <a:pt x="10391" y="0"/>
                </a:moveTo>
                <a:cubicBezTo>
                  <a:pt x="3352800" y="1236518"/>
                  <a:pt x="4426528" y="4305300"/>
                  <a:pt x="4956464" y="6878782"/>
                </a:cubicBezTo>
                <a:lnTo>
                  <a:pt x="0" y="6889173"/>
                </a:lnTo>
                <a:cubicBezTo>
                  <a:pt x="3464" y="4592782"/>
                  <a:pt x="6927" y="2296391"/>
                  <a:pt x="10391" y="0"/>
                </a:cubicBezTo>
                <a:close/>
              </a:path>
            </a:pathLst>
          </a:custGeom>
          <a:solidFill>
            <a:srgbClr val="FFFFFF"/>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en-US">
              <a:solidFill>
                <a:prstClr val="black"/>
              </a:solidFill>
            </a:endParaRPr>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ACE966E8-DCA0-42DE-A10D-4868BED75878}" type="datetimeFigureOut">
              <a:rPr lang="en-US" smtClean="0">
                <a:solidFill>
                  <a:prstClr val="black">
                    <a:tint val="75000"/>
                  </a:prstClr>
                </a:solidFill>
              </a:rPr>
              <a:pPr/>
              <a:t>6/11/2020</a:t>
            </a:fld>
            <a:endParaRPr lang="en-US">
              <a:solidFill>
                <a:prstClr val="black">
                  <a:tint val="75000"/>
                </a:prstClr>
              </a:solidFill>
            </a:endParaRPr>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83CF7DFB-4023-4036-BB09-7E1973D8C318}" type="slidenum">
              <a:rPr lang="en-US" smtClean="0">
                <a:solidFill>
                  <a:prstClr val="black">
                    <a:tint val="75000"/>
                  </a:prstClr>
                </a:solidFill>
              </a:rPr>
              <a:pPr/>
              <a:t>‹#›</a:t>
            </a:fld>
            <a:endParaRPr lang="en-US">
              <a:solidFill>
                <a:prstClr val="black">
                  <a:tint val="75000"/>
                </a:prstClr>
              </a:solidFill>
            </a:endParaRPr>
          </a:p>
        </p:txBody>
      </p:sp>
      <p:sp>
        <p:nvSpPr>
          <p:cNvPr id="8" name="Text Placeholder 1"/>
          <p:cNvSpPr>
            <a:spLocks noGrp="1"/>
          </p:cNvSpPr>
          <p:nvPr>
            <p:ph type="body" sz="quarter" idx="14"/>
          </p:nvPr>
        </p:nvSpPr>
        <p:spPr>
          <a:xfrm>
            <a:off x="2221464" y="838201"/>
            <a:ext cx="4513144" cy="430887"/>
          </a:xfrm>
        </p:spPr>
        <p:txBody>
          <a:bodyPr anchor="ctr">
            <a:noAutofit/>
          </a:bodyPr>
          <a:lstStyle>
            <a:lvl1pPr marL="0" indent="0">
              <a:lnSpc>
                <a:spcPct val="100000"/>
              </a:lnSpc>
              <a:spcBef>
                <a:spcPts val="0"/>
              </a:spcBef>
              <a:buNone/>
              <a:defRPr sz="2200">
                <a:solidFill>
                  <a:srgbClr val="7F7F7F"/>
                </a:solidFill>
              </a:defRPr>
            </a:lvl1pPr>
            <a:lvl2pPr marL="0" indent="0">
              <a:lnSpc>
                <a:spcPct val="100000"/>
              </a:lnSpc>
              <a:spcBef>
                <a:spcPts val="0"/>
              </a:spcBef>
              <a:buNone/>
              <a:defRPr sz="2200">
                <a:solidFill>
                  <a:srgbClr val="7F7F7F"/>
                </a:solidFill>
              </a:defRPr>
            </a:lvl2pPr>
            <a:lvl3pPr marL="0" indent="0">
              <a:lnSpc>
                <a:spcPct val="100000"/>
              </a:lnSpc>
              <a:spcBef>
                <a:spcPts val="0"/>
              </a:spcBef>
              <a:buNone/>
              <a:defRPr sz="2200">
                <a:solidFill>
                  <a:srgbClr val="7F7F7F"/>
                </a:solidFill>
              </a:defRPr>
            </a:lvl3pPr>
            <a:lvl4pPr marL="0" indent="0">
              <a:lnSpc>
                <a:spcPct val="100000"/>
              </a:lnSpc>
              <a:spcBef>
                <a:spcPts val="0"/>
              </a:spcBef>
              <a:buNone/>
              <a:defRPr sz="2200">
                <a:solidFill>
                  <a:srgbClr val="7F7F7F"/>
                </a:solidFill>
              </a:defRPr>
            </a:lvl4pPr>
            <a:lvl5pPr marL="0" indent="0">
              <a:lnSpc>
                <a:spcPct val="100000"/>
              </a:lnSpc>
              <a:spcBef>
                <a:spcPts val="0"/>
              </a:spcBef>
              <a:buNone/>
              <a:defRPr sz="2200">
                <a:solidFill>
                  <a:srgbClr val="7F7F7F"/>
                </a:solidFill>
              </a:defRPr>
            </a:lvl5pPr>
            <a:lvl6pPr marL="0" indent="0">
              <a:lnSpc>
                <a:spcPct val="100000"/>
              </a:lnSpc>
              <a:spcBef>
                <a:spcPts val="0"/>
              </a:spcBef>
              <a:buNone/>
              <a:defRPr sz="2200">
                <a:solidFill>
                  <a:srgbClr val="7F7F7F"/>
                </a:solidFill>
              </a:defRPr>
            </a:lvl6pPr>
            <a:lvl7pPr marL="0" indent="0">
              <a:lnSpc>
                <a:spcPct val="100000"/>
              </a:lnSpc>
              <a:spcBef>
                <a:spcPts val="0"/>
              </a:spcBef>
              <a:buNone/>
              <a:defRPr sz="2200">
                <a:solidFill>
                  <a:srgbClr val="7F7F7F"/>
                </a:solidFill>
              </a:defRPr>
            </a:lvl7pPr>
            <a:lvl8pPr marL="0" indent="0">
              <a:lnSpc>
                <a:spcPct val="100000"/>
              </a:lnSpc>
              <a:spcBef>
                <a:spcPts val="0"/>
              </a:spcBef>
              <a:buNone/>
              <a:defRPr sz="2200">
                <a:solidFill>
                  <a:srgbClr val="7F7F7F"/>
                </a:solidFill>
              </a:defRPr>
            </a:lvl8pPr>
            <a:lvl9pPr marL="0" indent="0">
              <a:lnSpc>
                <a:spcPct val="100000"/>
              </a:lnSpc>
              <a:spcBef>
                <a:spcPts val="0"/>
              </a:spcBef>
              <a:buNone/>
              <a:defRPr sz="2200">
                <a:solidFill>
                  <a:srgbClr val="7F7F7F"/>
                </a:solidFill>
              </a:defRPr>
            </a:lvl9pPr>
          </a:lstStyle>
          <a:p>
            <a:pPr lvl="0"/>
            <a:r>
              <a:rPr lang="en-US"/>
              <a:t>Click to edit Master text styles</a:t>
            </a:r>
          </a:p>
        </p:txBody>
      </p:sp>
      <p:sp>
        <p:nvSpPr>
          <p:cNvPr id="7" name="Picture Placeholder 6"/>
          <p:cNvSpPr>
            <a:spLocks noGrp="1" noChangeAspect="1"/>
          </p:cNvSpPr>
          <p:nvPr>
            <p:ph type="pic" sz="quarter" idx="13" hasCustomPrompt="1"/>
          </p:nvPr>
        </p:nvSpPr>
        <p:spPr>
          <a:xfrm>
            <a:off x="1120955" y="609600"/>
            <a:ext cx="822960" cy="1097280"/>
          </a:xfrm>
          <a:prstGeom prst="ellipse">
            <a:avLst/>
          </a:prstGeom>
          <a:noFill/>
          <a:effectLst>
            <a:outerShdw blurRad="127000" dist="127000" dir="8460000" algn="tr" rotWithShape="0">
              <a:prstClr val="black">
                <a:alpha val="23000"/>
              </a:prstClr>
            </a:outerShdw>
          </a:effectLst>
          <a:scene3d>
            <a:camera prst="orthographicFront"/>
            <a:lightRig rig="contrasting" dir="t">
              <a:rot lat="0" lon="0" rev="1500000"/>
            </a:lightRig>
          </a:scene3d>
          <a:sp3d prstMaterial="metal">
            <a:bevelT w="88900" h="88900"/>
          </a:sp3d>
        </p:spPr>
        <p:txBody>
          <a:bodyPr>
            <a:normAutofit/>
          </a:bodyPr>
          <a:lstStyle>
            <a:lvl1pPr marL="0" indent="0" algn="ctr">
              <a:buFont typeface="Arial" panose="020B0604020202020204" pitchFamily="34" charset="0"/>
              <a:buNone/>
              <a:defRPr sz="1200"/>
            </a:lvl1pPr>
          </a:lstStyle>
          <a:p>
            <a:r>
              <a:rPr lang="en-US" dirty="0"/>
              <a:t>Picture</a:t>
            </a:r>
          </a:p>
        </p:txBody>
      </p:sp>
      <p:sp>
        <p:nvSpPr>
          <p:cNvPr id="10" name="Text Placeholder 1"/>
          <p:cNvSpPr>
            <a:spLocks noGrp="1"/>
          </p:cNvSpPr>
          <p:nvPr>
            <p:ph type="body" sz="quarter" idx="15"/>
          </p:nvPr>
        </p:nvSpPr>
        <p:spPr>
          <a:xfrm>
            <a:off x="3161538" y="2057401"/>
            <a:ext cx="4512564" cy="430887"/>
          </a:xfrm>
        </p:spPr>
        <p:txBody>
          <a:bodyPr anchor="ctr">
            <a:noAutofit/>
          </a:bodyPr>
          <a:lstStyle>
            <a:lvl1pPr marL="0" indent="0">
              <a:lnSpc>
                <a:spcPct val="100000"/>
              </a:lnSpc>
              <a:spcBef>
                <a:spcPts val="0"/>
              </a:spcBef>
              <a:buNone/>
              <a:defRPr sz="2200">
                <a:solidFill>
                  <a:srgbClr val="7F7F7F"/>
                </a:solidFill>
              </a:defRPr>
            </a:lvl1pPr>
            <a:lvl2pPr marL="0" indent="0">
              <a:lnSpc>
                <a:spcPct val="100000"/>
              </a:lnSpc>
              <a:spcBef>
                <a:spcPts val="0"/>
              </a:spcBef>
              <a:buNone/>
              <a:defRPr sz="2200">
                <a:solidFill>
                  <a:srgbClr val="7F7F7F"/>
                </a:solidFill>
              </a:defRPr>
            </a:lvl2pPr>
            <a:lvl3pPr marL="0" indent="0">
              <a:lnSpc>
                <a:spcPct val="100000"/>
              </a:lnSpc>
              <a:spcBef>
                <a:spcPts val="0"/>
              </a:spcBef>
              <a:buNone/>
              <a:defRPr sz="2200">
                <a:solidFill>
                  <a:srgbClr val="7F7F7F"/>
                </a:solidFill>
              </a:defRPr>
            </a:lvl3pPr>
            <a:lvl4pPr marL="0" indent="0">
              <a:lnSpc>
                <a:spcPct val="100000"/>
              </a:lnSpc>
              <a:spcBef>
                <a:spcPts val="0"/>
              </a:spcBef>
              <a:buNone/>
              <a:defRPr sz="2200">
                <a:solidFill>
                  <a:srgbClr val="7F7F7F"/>
                </a:solidFill>
              </a:defRPr>
            </a:lvl4pPr>
            <a:lvl5pPr marL="0" indent="0">
              <a:lnSpc>
                <a:spcPct val="100000"/>
              </a:lnSpc>
              <a:spcBef>
                <a:spcPts val="0"/>
              </a:spcBef>
              <a:buNone/>
              <a:defRPr sz="2200">
                <a:solidFill>
                  <a:srgbClr val="7F7F7F"/>
                </a:solidFill>
              </a:defRPr>
            </a:lvl5pPr>
            <a:lvl6pPr marL="0" indent="0">
              <a:lnSpc>
                <a:spcPct val="100000"/>
              </a:lnSpc>
              <a:spcBef>
                <a:spcPts val="0"/>
              </a:spcBef>
              <a:buNone/>
              <a:defRPr sz="2200">
                <a:solidFill>
                  <a:srgbClr val="7F7F7F"/>
                </a:solidFill>
              </a:defRPr>
            </a:lvl6pPr>
            <a:lvl7pPr marL="0" indent="0">
              <a:lnSpc>
                <a:spcPct val="100000"/>
              </a:lnSpc>
              <a:spcBef>
                <a:spcPts val="0"/>
              </a:spcBef>
              <a:buNone/>
              <a:defRPr sz="2200">
                <a:solidFill>
                  <a:srgbClr val="7F7F7F"/>
                </a:solidFill>
              </a:defRPr>
            </a:lvl7pPr>
            <a:lvl8pPr marL="0" indent="0">
              <a:lnSpc>
                <a:spcPct val="100000"/>
              </a:lnSpc>
              <a:spcBef>
                <a:spcPts val="0"/>
              </a:spcBef>
              <a:buNone/>
              <a:defRPr sz="2200">
                <a:solidFill>
                  <a:srgbClr val="7F7F7F"/>
                </a:solidFill>
              </a:defRPr>
            </a:lvl8pPr>
            <a:lvl9pPr marL="0" indent="0">
              <a:lnSpc>
                <a:spcPct val="100000"/>
              </a:lnSpc>
              <a:spcBef>
                <a:spcPts val="0"/>
              </a:spcBef>
              <a:buNone/>
              <a:defRPr sz="2200">
                <a:solidFill>
                  <a:srgbClr val="7F7F7F"/>
                </a:solidFill>
              </a:defRPr>
            </a:lvl9pPr>
          </a:lstStyle>
          <a:p>
            <a:pPr lvl="0"/>
            <a:r>
              <a:rPr lang="en-US"/>
              <a:t>Click to edit Master text styles</a:t>
            </a:r>
          </a:p>
        </p:txBody>
      </p:sp>
      <p:sp>
        <p:nvSpPr>
          <p:cNvPr id="11" name="Picture Placeholder 6"/>
          <p:cNvSpPr>
            <a:spLocks noGrp="1" noChangeAspect="1"/>
          </p:cNvSpPr>
          <p:nvPr>
            <p:ph type="pic" sz="quarter" idx="16" hasCustomPrompt="1"/>
          </p:nvPr>
        </p:nvSpPr>
        <p:spPr>
          <a:xfrm>
            <a:off x="2067196" y="1828800"/>
            <a:ext cx="822960" cy="1097280"/>
          </a:xfrm>
          <a:prstGeom prst="ellipse">
            <a:avLst/>
          </a:prstGeom>
          <a:noFill/>
          <a:effectLst>
            <a:outerShdw blurRad="127000" dist="127000" dir="8460000" algn="tr" rotWithShape="0">
              <a:prstClr val="black">
                <a:alpha val="23000"/>
              </a:prstClr>
            </a:outerShdw>
          </a:effectLst>
          <a:scene3d>
            <a:camera prst="orthographicFront"/>
            <a:lightRig rig="contrasting" dir="t">
              <a:rot lat="0" lon="0" rev="1500000"/>
            </a:lightRig>
          </a:scene3d>
          <a:sp3d prstMaterial="metal">
            <a:bevelT w="88900" h="88900"/>
          </a:sp3d>
        </p:spPr>
        <p:txBody>
          <a:bodyPr>
            <a:normAutofit/>
          </a:bodyPr>
          <a:lstStyle>
            <a:lvl1pPr marL="0" indent="0" algn="ctr">
              <a:buFont typeface="Arial" panose="020B0604020202020204" pitchFamily="34" charset="0"/>
              <a:buNone/>
              <a:defRPr sz="1200"/>
            </a:lvl1pPr>
          </a:lstStyle>
          <a:p>
            <a:r>
              <a:rPr lang="en-US" dirty="0"/>
              <a:t>Picture</a:t>
            </a:r>
          </a:p>
        </p:txBody>
      </p:sp>
      <p:sp>
        <p:nvSpPr>
          <p:cNvPr id="12" name="Text Placeholder 1"/>
          <p:cNvSpPr>
            <a:spLocks noGrp="1"/>
          </p:cNvSpPr>
          <p:nvPr>
            <p:ph type="body" sz="quarter" idx="17"/>
          </p:nvPr>
        </p:nvSpPr>
        <p:spPr>
          <a:xfrm>
            <a:off x="3785616" y="3352801"/>
            <a:ext cx="4512564" cy="430887"/>
          </a:xfrm>
        </p:spPr>
        <p:txBody>
          <a:bodyPr anchor="ctr">
            <a:noAutofit/>
          </a:bodyPr>
          <a:lstStyle>
            <a:lvl1pPr marL="0" indent="0">
              <a:lnSpc>
                <a:spcPct val="100000"/>
              </a:lnSpc>
              <a:spcBef>
                <a:spcPts val="0"/>
              </a:spcBef>
              <a:buNone/>
              <a:defRPr sz="2200">
                <a:solidFill>
                  <a:srgbClr val="7F7F7F"/>
                </a:solidFill>
              </a:defRPr>
            </a:lvl1pPr>
            <a:lvl2pPr marL="0" indent="0">
              <a:lnSpc>
                <a:spcPct val="100000"/>
              </a:lnSpc>
              <a:spcBef>
                <a:spcPts val="0"/>
              </a:spcBef>
              <a:buNone/>
              <a:defRPr sz="2200">
                <a:solidFill>
                  <a:srgbClr val="7F7F7F"/>
                </a:solidFill>
              </a:defRPr>
            </a:lvl2pPr>
            <a:lvl3pPr marL="0" indent="0">
              <a:lnSpc>
                <a:spcPct val="100000"/>
              </a:lnSpc>
              <a:spcBef>
                <a:spcPts val="0"/>
              </a:spcBef>
              <a:buNone/>
              <a:defRPr sz="2200">
                <a:solidFill>
                  <a:srgbClr val="7F7F7F"/>
                </a:solidFill>
              </a:defRPr>
            </a:lvl3pPr>
            <a:lvl4pPr marL="0" indent="0">
              <a:lnSpc>
                <a:spcPct val="100000"/>
              </a:lnSpc>
              <a:spcBef>
                <a:spcPts val="0"/>
              </a:spcBef>
              <a:buNone/>
              <a:defRPr sz="2200">
                <a:solidFill>
                  <a:srgbClr val="7F7F7F"/>
                </a:solidFill>
              </a:defRPr>
            </a:lvl4pPr>
            <a:lvl5pPr marL="0" indent="0">
              <a:lnSpc>
                <a:spcPct val="100000"/>
              </a:lnSpc>
              <a:spcBef>
                <a:spcPts val="0"/>
              </a:spcBef>
              <a:buNone/>
              <a:defRPr sz="2200">
                <a:solidFill>
                  <a:srgbClr val="7F7F7F"/>
                </a:solidFill>
              </a:defRPr>
            </a:lvl5pPr>
            <a:lvl6pPr marL="0" indent="0">
              <a:lnSpc>
                <a:spcPct val="100000"/>
              </a:lnSpc>
              <a:spcBef>
                <a:spcPts val="0"/>
              </a:spcBef>
              <a:buNone/>
              <a:defRPr sz="2200">
                <a:solidFill>
                  <a:srgbClr val="7F7F7F"/>
                </a:solidFill>
              </a:defRPr>
            </a:lvl6pPr>
            <a:lvl7pPr marL="0" indent="0">
              <a:lnSpc>
                <a:spcPct val="100000"/>
              </a:lnSpc>
              <a:spcBef>
                <a:spcPts val="0"/>
              </a:spcBef>
              <a:buNone/>
              <a:defRPr sz="2200">
                <a:solidFill>
                  <a:srgbClr val="7F7F7F"/>
                </a:solidFill>
              </a:defRPr>
            </a:lvl7pPr>
            <a:lvl8pPr marL="0" indent="0">
              <a:lnSpc>
                <a:spcPct val="100000"/>
              </a:lnSpc>
              <a:spcBef>
                <a:spcPts val="0"/>
              </a:spcBef>
              <a:buNone/>
              <a:defRPr sz="2200">
                <a:solidFill>
                  <a:srgbClr val="7F7F7F"/>
                </a:solidFill>
              </a:defRPr>
            </a:lvl8pPr>
            <a:lvl9pPr marL="0" indent="0">
              <a:lnSpc>
                <a:spcPct val="100000"/>
              </a:lnSpc>
              <a:spcBef>
                <a:spcPts val="0"/>
              </a:spcBef>
              <a:buNone/>
              <a:defRPr sz="2200">
                <a:solidFill>
                  <a:srgbClr val="7F7F7F"/>
                </a:solidFill>
              </a:defRPr>
            </a:lvl9pPr>
          </a:lstStyle>
          <a:p>
            <a:pPr lvl="0"/>
            <a:r>
              <a:rPr lang="en-US"/>
              <a:t>Click to edit Master text styles</a:t>
            </a:r>
          </a:p>
        </p:txBody>
      </p:sp>
      <p:sp>
        <p:nvSpPr>
          <p:cNvPr id="13" name="Picture Placeholder 6"/>
          <p:cNvSpPr>
            <a:spLocks noGrp="1" noChangeAspect="1"/>
          </p:cNvSpPr>
          <p:nvPr>
            <p:ph type="pic" sz="quarter" idx="18" hasCustomPrompt="1"/>
          </p:nvPr>
        </p:nvSpPr>
        <p:spPr>
          <a:xfrm>
            <a:off x="2686050" y="3200400"/>
            <a:ext cx="822960" cy="1097280"/>
          </a:xfrm>
          <a:prstGeom prst="ellipse">
            <a:avLst/>
          </a:prstGeom>
          <a:noFill/>
          <a:effectLst>
            <a:outerShdw blurRad="127000" dist="127000" dir="8460000" algn="tr" rotWithShape="0">
              <a:prstClr val="black">
                <a:alpha val="23000"/>
              </a:prstClr>
            </a:outerShdw>
          </a:effectLst>
          <a:scene3d>
            <a:camera prst="orthographicFront"/>
            <a:lightRig rig="contrasting" dir="t">
              <a:rot lat="0" lon="0" rev="1500000"/>
            </a:lightRig>
          </a:scene3d>
          <a:sp3d prstMaterial="metal">
            <a:bevelT w="88900" h="88900"/>
          </a:sp3d>
        </p:spPr>
        <p:txBody>
          <a:bodyPr>
            <a:normAutofit/>
          </a:bodyPr>
          <a:lstStyle>
            <a:lvl1pPr marL="0" indent="0" algn="ctr">
              <a:buFont typeface="Arial" panose="020B0604020202020204" pitchFamily="34" charset="0"/>
              <a:buNone/>
              <a:defRPr sz="1200"/>
            </a:lvl1pPr>
          </a:lstStyle>
          <a:p>
            <a:r>
              <a:rPr lang="en-US" dirty="0"/>
              <a:t>Picture</a:t>
            </a:r>
          </a:p>
        </p:txBody>
      </p:sp>
      <p:sp>
        <p:nvSpPr>
          <p:cNvPr id="14" name="Text Placeholder 1"/>
          <p:cNvSpPr>
            <a:spLocks noGrp="1"/>
          </p:cNvSpPr>
          <p:nvPr>
            <p:ph type="body" sz="quarter" idx="19"/>
          </p:nvPr>
        </p:nvSpPr>
        <p:spPr>
          <a:xfrm>
            <a:off x="4354830" y="4846321"/>
            <a:ext cx="4512564" cy="430887"/>
          </a:xfrm>
        </p:spPr>
        <p:txBody>
          <a:bodyPr anchor="ctr">
            <a:noAutofit/>
          </a:bodyPr>
          <a:lstStyle>
            <a:lvl1pPr marL="0" indent="0">
              <a:lnSpc>
                <a:spcPct val="100000"/>
              </a:lnSpc>
              <a:spcBef>
                <a:spcPts val="0"/>
              </a:spcBef>
              <a:buNone/>
              <a:defRPr sz="2200">
                <a:solidFill>
                  <a:srgbClr val="7F7F7F"/>
                </a:solidFill>
              </a:defRPr>
            </a:lvl1pPr>
            <a:lvl2pPr marL="0" indent="0">
              <a:lnSpc>
                <a:spcPct val="100000"/>
              </a:lnSpc>
              <a:spcBef>
                <a:spcPts val="0"/>
              </a:spcBef>
              <a:buNone/>
              <a:defRPr sz="2200">
                <a:solidFill>
                  <a:srgbClr val="7F7F7F"/>
                </a:solidFill>
              </a:defRPr>
            </a:lvl2pPr>
            <a:lvl3pPr marL="0" indent="0">
              <a:lnSpc>
                <a:spcPct val="100000"/>
              </a:lnSpc>
              <a:spcBef>
                <a:spcPts val="0"/>
              </a:spcBef>
              <a:buNone/>
              <a:defRPr sz="2200">
                <a:solidFill>
                  <a:srgbClr val="7F7F7F"/>
                </a:solidFill>
              </a:defRPr>
            </a:lvl3pPr>
            <a:lvl4pPr marL="0" indent="0">
              <a:lnSpc>
                <a:spcPct val="100000"/>
              </a:lnSpc>
              <a:spcBef>
                <a:spcPts val="0"/>
              </a:spcBef>
              <a:buNone/>
              <a:defRPr sz="2200">
                <a:solidFill>
                  <a:srgbClr val="7F7F7F"/>
                </a:solidFill>
              </a:defRPr>
            </a:lvl4pPr>
            <a:lvl5pPr marL="0" indent="0">
              <a:lnSpc>
                <a:spcPct val="100000"/>
              </a:lnSpc>
              <a:spcBef>
                <a:spcPts val="0"/>
              </a:spcBef>
              <a:buNone/>
              <a:defRPr sz="2200">
                <a:solidFill>
                  <a:srgbClr val="7F7F7F"/>
                </a:solidFill>
              </a:defRPr>
            </a:lvl5pPr>
            <a:lvl6pPr marL="0" indent="0">
              <a:lnSpc>
                <a:spcPct val="100000"/>
              </a:lnSpc>
              <a:spcBef>
                <a:spcPts val="0"/>
              </a:spcBef>
              <a:buNone/>
              <a:defRPr sz="2200">
                <a:solidFill>
                  <a:srgbClr val="7F7F7F"/>
                </a:solidFill>
              </a:defRPr>
            </a:lvl6pPr>
            <a:lvl7pPr marL="0" indent="0">
              <a:lnSpc>
                <a:spcPct val="100000"/>
              </a:lnSpc>
              <a:spcBef>
                <a:spcPts val="0"/>
              </a:spcBef>
              <a:buNone/>
              <a:defRPr sz="2200">
                <a:solidFill>
                  <a:srgbClr val="7F7F7F"/>
                </a:solidFill>
              </a:defRPr>
            </a:lvl7pPr>
            <a:lvl8pPr marL="0" indent="0">
              <a:lnSpc>
                <a:spcPct val="100000"/>
              </a:lnSpc>
              <a:spcBef>
                <a:spcPts val="0"/>
              </a:spcBef>
              <a:buNone/>
              <a:defRPr sz="2200">
                <a:solidFill>
                  <a:srgbClr val="7F7F7F"/>
                </a:solidFill>
              </a:defRPr>
            </a:lvl8pPr>
            <a:lvl9pPr marL="0" indent="0">
              <a:lnSpc>
                <a:spcPct val="100000"/>
              </a:lnSpc>
              <a:spcBef>
                <a:spcPts val="0"/>
              </a:spcBef>
              <a:buNone/>
              <a:defRPr sz="2200">
                <a:solidFill>
                  <a:srgbClr val="7F7F7F"/>
                </a:solidFill>
              </a:defRPr>
            </a:lvl9pPr>
          </a:lstStyle>
          <a:p>
            <a:pPr lvl="0"/>
            <a:r>
              <a:rPr lang="en-US"/>
              <a:t>Click to edit Master text styles</a:t>
            </a:r>
          </a:p>
        </p:txBody>
      </p:sp>
      <p:sp>
        <p:nvSpPr>
          <p:cNvPr id="15" name="Picture Placeholder 6"/>
          <p:cNvSpPr>
            <a:spLocks noGrp="1" noChangeAspect="1"/>
          </p:cNvSpPr>
          <p:nvPr>
            <p:ph type="pic" sz="quarter" idx="20" hasCustomPrompt="1"/>
          </p:nvPr>
        </p:nvSpPr>
        <p:spPr>
          <a:xfrm>
            <a:off x="3255915" y="4690872"/>
            <a:ext cx="822960" cy="1097280"/>
          </a:xfrm>
          <a:prstGeom prst="ellipse">
            <a:avLst/>
          </a:prstGeom>
          <a:noFill/>
          <a:effectLst>
            <a:outerShdw blurRad="127000" dist="127000" dir="8460000" algn="tr" rotWithShape="0">
              <a:prstClr val="black">
                <a:alpha val="23000"/>
              </a:prstClr>
            </a:outerShdw>
          </a:effectLst>
          <a:scene3d>
            <a:camera prst="orthographicFront"/>
            <a:lightRig rig="contrasting" dir="t">
              <a:rot lat="0" lon="0" rev="1500000"/>
            </a:lightRig>
          </a:scene3d>
          <a:sp3d prstMaterial="metal">
            <a:bevelT w="88900" h="88900"/>
          </a:sp3d>
        </p:spPr>
        <p:txBody>
          <a:bodyPr>
            <a:normAutofit/>
          </a:bodyPr>
          <a:lstStyle>
            <a:lvl1pPr marL="0" indent="0" algn="ctr">
              <a:buFont typeface="Arial" panose="020B0604020202020204" pitchFamily="34" charset="0"/>
              <a:buNone/>
              <a:defRPr sz="1200"/>
            </a:lvl1pPr>
          </a:lstStyle>
          <a:p>
            <a:r>
              <a:rPr lang="en-US" dirty="0"/>
              <a:t>Picture</a:t>
            </a:r>
          </a:p>
        </p:txBody>
      </p:sp>
      <p:sp>
        <p:nvSpPr>
          <p:cNvPr id="16" name="Instructions"/>
          <p:cNvSpPr/>
          <p:nvPr userDrawn="1"/>
        </p:nvSpPr>
        <p:spPr>
          <a:xfrm>
            <a:off x="9301469" y="10886"/>
            <a:ext cx="1390005" cy="6847114"/>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fontAlgn="auto">
              <a:spcBef>
                <a:spcPts val="600"/>
              </a:spcBef>
              <a:spcAft>
                <a:spcPts val="0"/>
              </a:spcAft>
            </a:pPr>
            <a:r>
              <a:rPr lang="en-US" sz="1500" dirty="0">
                <a:solidFill>
                  <a:prstClr val="white">
                    <a:lumMod val="50000"/>
                  </a:prstClr>
                </a:solidFill>
                <a:latin typeface="Calibri Light" panose="020F0302020204030204" pitchFamily="34" charset="0"/>
                <a:cs typeface="Calibri" panose="020F0502020204030204" pitchFamily="34" charset="0"/>
              </a:rPr>
              <a:t>Edit the text with your own short phrases. </a:t>
            </a:r>
          </a:p>
          <a:p>
            <a:pPr fontAlgn="auto">
              <a:spcBef>
                <a:spcPts val="600"/>
              </a:spcBef>
              <a:spcAft>
                <a:spcPts val="0"/>
              </a:spcAft>
            </a:pPr>
            <a:r>
              <a:rPr lang="en-US" sz="1500" dirty="0">
                <a:solidFill>
                  <a:prstClr val="white">
                    <a:lumMod val="50000"/>
                  </a:prstClr>
                </a:solidFill>
                <a:latin typeface="Calibri Light" panose="020F0302020204030204" pitchFamily="34" charset="0"/>
                <a:cs typeface="Calibri" panose="020F0502020204030204" pitchFamily="34" charset="0"/>
              </a:rPr>
              <a:t>To change a sample image, select a picture and delete it. Now click the Pictures icon in each placeholder to insert your own images.</a:t>
            </a:r>
          </a:p>
          <a:p>
            <a:pPr fontAlgn="auto">
              <a:spcBef>
                <a:spcPts val="600"/>
              </a:spcBef>
              <a:spcAft>
                <a:spcPts val="0"/>
              </a:spcAft>
            </a:pPr>
            <a:r>
              <a:rPr lang="en-US" sz="1500" dirty="0">
                <a:solidFill>
                  <a:prstClr val="white">
                    <a:lumMod val="50000"/>
                  </a:prstClr>
                </a:solidFill>
                <a:latin typeface="Calibri Light" panose="020F0302020204030204" pitchFamily="34" charset="0"/>
                <a:cs typeface="Calibri" panose="020F0502020204030204" pitchFamily="34" charset="0"/>
              </a:rPr>
              <a:t>The animation is already done for you; just copy and paste the slide into your existing presentation.</a:t>
            </a:r>
          </a:p>
          <a:p>
            <a:pPr fontAlgn="auto">
              <a:spcBef>
                <a:spcPts val="600"/>
              </a:spcBef>
              <a:spcAft>
                <a:spcPts val="0"/>
              </a:spcAft>
              <a:defRPr/>
            </a:pPr>
            <a:r>
              <a:rPr lang="en-US" sz="1500" dirty="0">
                <a:solidFill>
                  <a:prstClr val="white">
                    <a:lumMod val="50000"/>
                  </a:prstClr>
                </a:solidFill>
                <a:latin typeface="Calibri Light" panose="020F0302020204030204" pitchFamily="34" charset="0"/>
                <a:cs typeface="Calibri" panose="020F0502020204030204" pitchFamily="34" charset="0"/>
              </a:rPr>
              <a:t>Sample pictures courtesy of Bill Staples.</a:t>
            </a:r>
          </a:p>
        </p:txBody>
      </p:sp>
    </p:spTree>
    <p:extLst>
      <p:ext uri="{BB962C8B-B14F-4D97-AF65-F5344CB8AC3E}">
        <p14:creationId xmlns:p14="http://schemas.microsoft.com/office/powerpoint/2010/main" val="170896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par>
                                <p:cTn id="11" presetID="0" presetClass="path" presetSubtype="0" accel="50000" decel="50000" fill="hold" grpId="1" nodeType="withEffect">
                                  <p:stCondLst>
                                    <p:cond delay="0"/>
                                  </p:stCondLst>
                                  <p:childTnLst>
                                    <p:animMotion origin="layout" path="M 1.875E-6 2.77556E-17 C 0.08333 0.12338 0.12409 0.20185 0.17031 0.35532 C 0.21771 0.51736 0.26002 0.8213 0.28515 0.97199 " pathEditMode="relative" rAng="0" ptsTypes="AAA">
                                      <p:cBhvr>
                                        <p:cTn id="12" dur="1000" spd="-100000" fill="hold"/>
                                        <p:tgtEl>
                                          <p:spTgt spid="7"/>
                                        </p:tgtEl>
                                        <p:attrNameLst>
                                          <p:attrName>ppt_x</p:attrName>
                                          <p:attrName>ppt_y</p:attrName>
                                        </p:attrNameLst>
                                      </p:cBhvr>
                                      <p:rCtr x="14258" y="48588"/>
                                    </p:animMotion>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childTnLst>
                                </p:cTn>
                              </p:par>
                            </p:childTnLst>
                          </p:cTn>
                        </p:par>
                        <p:par>
                          <p:cTn id="17" fill="hold">
                            <p:stCondLst>
                              <p:cond delay="2000"/>
                            </p:stCondLst>
                            <p:childTnLst>
                              <p:par>
                                <p:cTn id="18" presetID="31" presetClass="entr" presetSubtype="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1000" fill="hold"/>
                                        <p:tgtEl>
                                          <p:spTgt spid="11"/>
                                        </p:tgtEl>
                                        <p:attrNameLst>
                                          <p:attrName>ppt_w</p:attrName>
                                        </p:attrNameLst>
                                      </p:cBhvr>
                                      <p:tavLst>
                                        <p:tav tm="0">
                                          <p:val>
                                            <p:fltVal val="0"/>
                                          </p:val>
                                        </p:tav>
                                        <p:tav tm="100000">
                                          <p:val>
                                            <p:strVal val="#ppt_w"/>
                                          </p:val>
                                        </p:tav>
                                      </p:tavLst>
                                    </p:anim>
                                    <p:anim calcmode="lin" valueType="num">
                                      <p:cBhvr>
                                        <p:cTn id="21" dur="1000" fill="hold"/>
                                        <p:tgtEl>
                                          <p:spTgt spid="11"/>
                                        </p:tgtEl>
                                        <p:attrNameLst>
                                          <p:attrName>ppt_h</p:attrName>
                                        </p:attrNameLst>
                                      </p:cBhvr>
                                      <p:tavLst>
                                        <p:tav tm="0">
                                          <p:val>
                                            <p:fltVal val="0"/>
                                          </p:val>
                                        </p:tav>
                                        <p:tav tm="100000">
                                          <p:val>
                                            <p:strVal val="#ppt_h"/>
                                          </p:val>
                                        </p:tav>
                                      </p:tavLst>
                                    </p:anim>
                                    <p:anim calcmode="lin" valueType="num">
                                      <p:cBhvr>
                                        <p:cTn id="22" dur="1000" fill="hold"/>
                                        <p:tgtEl>
                                          <p:spTgt spid="11"/>
                                        </p:tgtEl>
                                        <p:attrNameLst>
                                          <p:attrName>style.rotation</p:attrName>
                                        </p:attrNameLst>
                                      </p:cBhvr>
                                      <p:tavLst>
                                        <p:tav tm="0">
                                          <p:val>
                                            <p:fltVal val="90"/>
                                          </p:val>
                                        </p:tav>
                                        <p:tav tm="100000">
                                          <p:val>
                                            <p:fltVal val="0"/>
                                          </p:val>
                                        </p:tav>
                                      </p:tavLst>
                                    </p:anim>
                                    <p:animEffect transition="in" filter="fade">
                                      <p:cBhvr>
                                        <p:cTn id="23" dur="1000"/>
                                        <p:tgtEl>
                                          <p:spTgt spid="11"/>
                                        </p:tgtEl>
                                      </p:cBhvr>
                                    </p:animEffect>
                                  </p:childTnLst>
                                </p:cTn>
                              </p:par>
                              <p:par>
                                <p:cTn id="24" presetID="0" presetClass="path" presetSubtype="0" accel="50000" decel="50000" fill="hold" grpId="1" nodeType="withEffect">
                                  <p:stCondLst>
                                    <p:cond delay="0"/>
                                  </p:stCondLst>
                                  <p:childTnLst>
                                    <p:animMotion origin="layout" path="M -3.54167E-6 2.22222E-6 C 0.0487 0.10208 0.07266 0.16713 0.09987 0.29444 C 0.12774 0.4287 0.15248 0.68078 0.16732 0.80602 " pathEditMode="relative" rAng="0" ptsTypes="AAA">
                                      <p:cBhvr>
                                        <p:cTn id="25" dur="1000" spd="-100000" fill="hold"/>
                                        <p:tgtEl>
                                          <p:spTgt spid="11"/>
                                        </p:tgtEl>
                                        <p:attrNameLst>
                                          <p:attrName>ppt_x</p:attrName>
                                          <p:attrName>ppt_y</p:attrName>
                                        </p:attrNameLst>
                                      </p:cBhvr>
                                      <p:rCtr x="8359" y="40301"/>
                                    </p:animMotion>
                                  </p:childTnLst>
                                </p:cTn>
                              </p:par>
                            </p:childTnLst>
                          </p:cTn>
                        </p:par>
                        <p:par>
                          <p:cTn id="26" fill="hold">
                            <p:stCondLst>
                              <p:cond delay="3000"/>
                            </p:stCondLst>
                            <p:childTnLst>
                              <p:par>
                                <p:cTn id="27" presetID="10"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childTnLst>
                                </p:cTn>
                              </p:par>
                            </p:childTnLst>
                          </p:cTn>
                        </p:par>
                        <p:par>
                          <p:cTn id="30" fill="hold">
                            <p:stCondLst>
                              <p:cond delay="4000"/>
                            </p:stCondLst>
                            <p:childTnLst>
                              <p:par>
                                <p:cTn id="31" presetID="31" presetClass="entr" presetSubtype="0"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1000" fill="hold"/>
                                        <p:tgtEl>
                                          <p:spTgt spid="13"/>
                                        </p:tgtEl>
                                        <p:attrNameLst>
                                          <p:attrName>ppt_w</p:attrName>
                                        </p:attrNameLst>
                                      </p:cBhvr>
                                      <p:tavLst>
                                        <p:tav tm="0">
                                          <p:val>
                                            <p:fltVal val="0"/>
                                          </p:val>
                                        </p:tav>
                                        <p:tav tm="100000">
                                          <p:val>
                                            <p:strVal val="#ppt_w"/>
                                          </p:val>
                                        </p:tav>
                                      </p:tavLst>
                                    </p:anim>
                                    <p:anim calcmode="lin" valueType="num">
                                      <p:cBhvr>
                                        <p:cTn id="34" dur="1000" fill="hold"/>
                                        <p:tgtEl>
                                          <p:spTgt spid="13"/>
                                        </p:tgtEl>
                                        <p:attrNameLst>
                                          <p:attrName>ppt_h</p:attrName>
                                        </p:attrNameLst>
                                      </p:cBhvr>
                                      <p:tavLst>
                                        <p:tav tm="0">
                                          <p:val>
                                            <p:fltVal val="0"/>
                                          </p:val>
                                        </p:tav>
                                        <p:tav tm="100000">
                                          <p:val>
                                            <p:strVal val="#ppt_h"/>
                                          </p:val>
                                        </p:tav>
                                      </p:tavLst>
                                    </p:anim>
                                    <p:anim calcmode="lin" valueType="num">
                                      <p:cBhvr>
                                        <p:cTn id="35" dur="1000" fill="hold"/>
                                        <p:tgtEl>
                                          <p:spTgt spid="13"/>
                                        </p:tgtEl>
                                        <p:attrNameLst>
                                          <p:attrName>style.rotation</p:attrName>
                                        </p:attrNameLst>
                                      </p:cBhvr>
                                      <p:tavLst>
                                        <p:tav tm="0">
                                          <p:val>
                                            <p:fltVal val="90"/>
                                          </p:val>
                                        </p:tav>
                                        <p:tav tm="100000">
                                          <p:val>
                                            <p:fltVal val="0"/>
                                          </p:val>
                                        </p:tav>
                                      </p:tavLst>
                                    </p:anim>
                                    <p:animEffect transition="in" filter="fade">
                                      <p:cBhvr>
                                        <p:cTn id="36" dur="1000"/>
                                        <p:tgtEl>
                                          <p:spTgt spid="13"/>
                                        </p:tgtEl>
                                      </p:cBhvr>
                                    </p:animEffect>
                                  </p:childTnLst>
                                </p:cTn>
                              </p:par>
                              <p:par>
                                <p:cTn id="37" presetID="0" presetClass="path" presetSubtype="0" accel="50000" decel="50000" fill="hold" grpId="1" nodeType="withEffect">
                                  <p:stCondLst>
                                    <p:cond delay="0"/>
                                  </p:stCondLst>
                                  <p:childTnLst>
                                    <p:animMotion origin="layout" path="M -1.875E-6 2.22222E-6 C 0.02891 0.07592 0.0431 0.1243 0.05938 0.21921 C 0.07591 0.31921 0.09063 0.50694 0.09961 0.60023 " pathEditMode="relative" rAng="0" ptsTypes="AAA">
                                      <p:cBhvr>
                                        <p:cTn id="38" dur="1000" spd="-100000" fill="hold"/>
                                        <p:tgtEl>
                                          <p:spTgt spid="13"/>
                                        </p:tgtEl>
                                        <p:attrNameLst>
                                          <p:attrName>ppt_x</p:attrName>
                                          <p:attrName>ppt_y</p:attrName>
                                        </p:attrNameLst>
                                      </p:cBhvr>
                                      <p:rCtr x="4974" y="30000"/>
                                    </p:animMotion>
                                  </p:childTnLst>
                                </p:cTn>
                              </p:par>
                            </p:childTnLst>
                          </p:cTn>
                        </p:par>
                        <p:par>
                          <p:cTn id="39" fill="hold">
                            <p:stCondLst>
                              <p:cond delay="5000"/>
                            </p:stCondLst>
                            <p:childTnLst>
                              <p:par>
                                <p:cTn id="40" presetID="10" presetClass="entr" presetSubtype="0"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childTnLst>
                                </p:cTn>
                              </p:par>
                            </p:childTnLst>
                          </p:cTn>
                        </p:par>
                        <p:par>
                          <p:cTn id="43" fill="hold">
                            <p:stCondLst>
                              <p:cond delay="6000"/>
                            </p:stCondLst>
                            <p:childTnLst>
                              <p:par>
                                <p:cTn id="44" presetID="31"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1000" fill="hold"/>
                                        <p:tgtEl>
                                          <p:spTgt spid="15"/>
                                        </p:tgtEl>
                                        <p:attrNameLst>
                                          <p:attrName>ppt_w</p:attrName>
                                        </p:attrNameLst>
                                      </p:cBhvr>
                                      <p:tavLst>
                                        <p:tav tm="0">
                                          <p:val>
                                            <p:fltVal val="0"/>
                                          </p:val>
                                        </p:tav>
                                        <p:tav tm="100000">
                                          <p:val>
                                            <p:strVal val="#ppt_w"/>
                                          </p:val>
                                        </p:tav>
                                      </p:tavLst>
                                    </p:anim>
                                    <p:anim calcmode="lin" valueType="num">
                                      <p:cBhvr>
                                        <p:cTn id="47" dur="1000" fill="hold"/>
                                        <p:tgtEl>
                                          <p:spTgt spid="15"/>
                                        </p:tgtEl>
                                        <p:attrNameLst>
                                          <p:attrName>ppt_h</p:attrName>
                                        </p:attrNameLst>
                                      </p:cBhvr>
                                      <p:tavLst>
                                        <p:tav tm="0">
                                          <p:val>
                                            <p:fltVal val="0"/>
                                          </p:val>
                                        </p:tav>
                                        <p:tav tm="100000">
                                          <p:val>
                                            <p:strVal val="#ppt_h"/>
                                          </p:val>
                                        </p:tav>
                                      </p:tavLst>
                                    </p:anim>
                                    <p:anim calcmode="lin" valueType="num">
                                      <p:cBhvr>
                                        <p:cTn id="48" dur="1000" fill="hold"/>
                                        <p:tgtEl>
                                          <p:spTgt spid="15"/>
                                        </p:tgtEl>
                                        <p:attrNameLst>
                                          <p:attrName>style.rotation</p:attrName>
                                        </p:attrNameLst>
                                      </p:cBhvr>
                                      <p:tavLst>
                                        <p:tav tm="0">
                                          <p:val>
                                            <p:fltVal val="90"/>
                                          </p:val>
                                        </p:tav>
                                        <p:tav tm="100000">
                                          <p:val>
                                            <p:fltVal val="0"/>
                                          </p:val>
                                        </p:tav>
                                      </p:tavLst>
                                    </p:anim>
                                    <p:animEffect transition="in" filter="fade">
                                      <p:cBhvr>
                                        <p:cTn id="49" dur="1000"/>
                                        <p:tgtEl>
                                          <p:spTgt spid="15"/>
                                        </p:tgtEl>
                                      </p:cBhvr>
                                    </p:animEffect>
                                  </p:childTnLst>
                                </p:cTn>
                              </p:par>
                              <p:par>
                                <p:cTn id="50" presetID="0" presetClass="path" presetSubtype="0" accel="50000" decel="50000" fill="hold" grpId="1" nodeType="withEffect">
                                  <p:stCondLst>
                                    <p:cond delay="0"/>
                                  </p:stCondLst>
                                  <p:childTnLst>
                                    <p:animMotion origin="layout" path="M 3.68629E-18 1.11111E-6 C 0.01107 0.05 0.01641 0.08194 0.02266 0.14491 C 0.0293 0.21134 0.03503 0.33565 0.0388 0.39768 " pathEditMode="relative" rAng="0" ptsTypes="AAA">
                                      <p:cBhvr>
                                        <p:cTn id="51" dur="1000" spd="-100000" fill="hold"/>
                                        <p:tgtEl>
                                          <p:spTgt spid="15"/>
                                        </p:tgtEl>
                                        <p:attrNameLst>
                                          <p:attrName>ppt_x</p:attrName>
                                          <p:attrName>ppt_y</p:attrName>
                                        </p:attrNameLst>
                                      </p:cBhvr>
                                      <p:rCtr x="1940" y="19884"/>
                                    </p:animMotion>
                                  </p:childTnLst>
                                </p:cTn>
                              </p:par>
                            </p:childTnLst>
                          </p:cTn>
                        </p:par>
                        <p:par>
                          <p:cTn id="52" fill="hold">
                            <p:stCondLst>
                              <p:cond delay="7000"/>
                            </p:stCondLst>
                            <p:childTnLst>
                              <p:par>
                                <p:cTn id="53" presetID="10"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tmplLst>
          <p:tmpl>
            <p:tnLst>
              <p:par>
                <p:cTn presetID="10"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1000"/>
                        <p:tgtEl>
                          <p:spTgt spid="8"/>
                        </p:tgtEl>
                      </p:cBhvr>
                    </p:animEffect>
                  </p:childTnLst>
                </p:cTn>
              </p:par>
            </p:tnLst>
          </p:tmpl>
        </p:tmplLst>
      </p:bldP>
      <p:bldP spid="7" grpId="0"/>
      <p:bldP spid="7" grpId="1"/>
      <p:bldP spid="10" grpId="0">
        <p:tmplLst>
          <p:tmpl>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1000"/>
                        <p:tgtEl>
                          <p:spTgt spid="10"/>
                        </p:tgtEl>
                      </p:cBhvr>
                    </p:animEffect>
                  </p:childTnLst>
                </p:cTn>
              </p:par>
            </p:tnLst>
          </p:tmpl>
        </p:tmplLst>
      </p:bldP>
      <p:bldP spid="11" grpId="0"/>
      <p:bldP spid="11" grpId="1"/>
      <p:bldP spid="12" grpId="0">
        <p:tmplLst>
          <p:tmpl>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1000"/>
                        <p:tgtEl>
                          <p:spTgt spid="12"/>
                        </p:tgtEl>
                      </p:cBhvr>
                    </p:animEffect>
                  </p:childTnLst>
                </p:cTn>
              </p:par>
            </p:tnLst>
          </p:tmpl>
        </p:tmplLst>
      </p:bldP>
      <p:bldP spid="13" grpId="0"/>
      <p:bldP spid="13" grpId="1"/>
      <p:bldP spid="14" grpId="0">
        <p:tmplLst>
          <p:tmpl>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1000"/>
                        <p:tgtEl>
                          <p:spTgt spid="14"/>
                        </p:tgtEl>
                      </p:cBhvr>
                    </p:animEffect>
                  </p:childTnLst>
                </p:cTn>
              </p:par>
            </p:tnLst>
          </p:tmpl>
        </p:tmplLst>
      </p:bldP>
      <p:bldP spid="15" grpId="0"/>
      <p:bldP spid="15" grpId="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Faded Zoom Entrance and Exit">
    <p:bg>
      <p:bgPr>
        <a:gradFill rotWithShape="1">
          <a:gsLst>
            <a:gs pos="0">
              <a:srgbClr val="4C4C4C"/>
            </a:gs>
            <a:gs pos="50000">
              <a:srgbClr val="262626"/>
            </a:gs>
            <a:gs pos="100000">
              <a:srgbClr val="000000"/>
            </a:gs>
          </a:gsLst>
          <a:lin ang="5400000" scaled="0"/>
        </a:gra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444D57-87F8-406A-B74C-B6E502340114}" type="datetimeFigureOut">
              <a:rPr lang="en-US" smtClean="0">
                <a:solidFill>
                  <a:prstClr val="white">
                    <a:tint val="75000"/>
                  </a:prstClr>
                </a:solidFill>
              </a:rPr>
              <a:pPr/>
              <a:t>6/11/2020</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5BC8B41F-3CBF-45F1-A7F5-4BDE834EC72E}" type="slidenum">
              <a:rPr lang="en-US" smtClean="0">
                <a:solidFill>
                  <a:prstClr val="white">
                    <a:tint val="75000"/>
                  </a:prstClr>
                </a:solidFill>
              </a:rPr>
              <a:pPr/>
              <a:t>‹#›</a:t>
            </a:fld>
            <a:endParaRPr lang="en-US">
              <a:solidFill>
                <a:prstClr val="white">
                  <a:tint val="75000"/>
                </a:prstClr>
              </a:solidFill>
            </a:endParaRPr>
          </a:p>
        </p:txBody>
      </p:sp>
      <p:sp>
        <p:nvSpPr>
          <p:cNvPr id="6" name="Picture Placeholder Bottom"/>
          <p:cNvSpPr>
            <a:spLocks noGrp="1"/>
          </p:cNvSpPr>
          <p:nvPr>
            <p:ph type="pic" sz="quarter" idx="13"/>
          </p:nvPr>
        </p:nvSpPr>
        <p:spPr>
          <a:xfrm>
            <a:off x="1762589" y="931746"/>
            <a:ext cx="5618822" cy="4994508"/>
          </a:xfrm>
          <a:prstGeom prst="roundRect">
            <a:avLst>
              <a:gd name="adj" fmla="val 3129"/>
            </a:avLst>
          </a:prstGeom>
          <a:solidFill>
            <a:srgbClr val="7F7F7F"/>
          </a:solidFill>
          <a:effectLst>
            <a:outerShdw blurRad="63500" sx="102000" sy="102000" algn="ctr" rotWithShape="0">
              <a:prstClr val="black">
                <a:alpha val="40000"/>
              </a:prstClr>
            </a:outerShdw>
          </a:effectLst>
        </p:spPr>
        <p:txBody>
          <a:bodyPr/>
          <a:lstStyle>
            <a:lvl1pPr marL="0" indent="0" algn="ctr">
              <a:buNone/>
              <a:defRPr>
                <a:solidFill>
                  <a:srgbClr val="FFFFFF"/>
                </a:solidFill>
              </a:defRPr>
            </a:lvl1pPr>
          </a:lstStyle>
          <a:p>
            <a:r>
              <a:rPr lang="en-US"/>
              <a:t>Click icon to add picture</a:t>
            </a:r>
            <a:endParaRPr lang="en-US" dirty="0"/>
          </a:p>
        </p:txBody>
      </p:sp>
      <p:sp>
        <p:nvSpPr>
          <p:cNvPr id="11" name="Picture Placeholder Middle"/>
          <p:cNvSpPr>
            <a:spLocks noGrp="1"/>
          </p:cNvSpPr>
          <p:nvPr>
            <p:ph type="pic" sz="quarter" idx="14"/>
          </p:nvPr>
        </p:nvSpPr>
        <p:spPr>
          <a:xfrm>
            <a:off x="1762589" y="931746"/>
            <a:ext cx="5618822" cy="4994508"/>
          </a:xfrm>
          <a:prstGeom prst="roundRect">
            <a:avLst>
              <a:gd name="adj" fmla="val 3129"/>
            </a:avLst>
          </a:prstGeom>
          <a:solidFill>
            <a:srgbClr val="7F7F7F"/>
          </a:solidFill>
          <a:effectLst>
            <a:outerShdw blurRad="63500" sx="102000" sy="102000" algn="ctr" rotWithShape="0">
              <a:prstClr val="black">
                <a:alpha val="40000"/>
              </a:prstClr>
            </a:outerShdw>
          </a:effectLst>
        </p:spPr>
        <p:txBody>
          <a:bodyPr/>
          <a:lstStyle>
            <a:lvl1pPr marL="0" indent="0" algn="ctr">
              <a:buNone/>
              <a:defRPr>
                <a:solidFill>
                  <a:srgbClr val="FFFFFF"/>
                </a:solidFill>
              </a:defRPr>
            </a:lvl1pPr>
          </a:lstStyle>
          <a:p>
            <a:r>
              <a:rPr lang="en-US"/>
              <a:t>Click icon to add picture</a:t>
            </a:r>
            <a:endParaRPr lang="en-US" dirty="0"/>
          </a:p>
        </p:txBody>
      </p:sp>
      <p:sp>
        <p:nvSpPr>
          <p:cNvPr id="12" name="Picture Placeholder Top"/>
          <p:cNvSpPr>
            <a:spLocks noGrp="1"/>
          </p:cNvSpPr>
          <p:nvPr>
            <p:ph type="pic" sz="quarter" idx="15"/>
          </p:nvPr>
        </p:nvSpPr>
        <p:spPr>
          <a:xfrm>
            <a:off x="1762589" y="931746"/>
            <a:ext cx="5618822" cy="4994508"/>
          </a:xfrm>
          <a:prstGeom prst="roundRect">
            <a:avLst>
              <a:gd name="adj" fmla="val 3129"/>
            </a:avLst>
          </a:prstGeom>
          <a:solidFill>
            <a:srgbClr val="7F7F7F"/>
          </a:solidFill>
          <a:effectLst>
            <a:outerShdw blurRad="63500" sx="102000" sy="102000" algn="ctr" rotWithShape="0">
              <a:prstClr val="black">
                <a:alpha val="40000"/>
              </a:prstClr>
            </a:outerShdw>
          </a:effectLst>
        </p:spPr>
        <p:txBody>
          <a:bodyPr/>
          <a:lstStyle>
            <a:lvl1pPr marL="0" indent="0" algn="ctr">
              <a:buNone/>
              <a:defRPr>
                <a:solidFill>
                  <a:srgbClr val="FFFFFF"/>
                </a:solidFill>
              </a:defRPr>
            </a:lvl1pPr>
          </a:lstStyle>
          <a:p>
            <a:r>
              <a:rPr lang="en-US"/>
              <a:t>Click icon to add picture</a:t>
            </a:r>
            <a:endParaRPr lang="en-US" dirty="0"/>
          </a:p>
        </p:txBody>
      </p:sp>
      <p:sp>
        <p:nvSpPr>
          <p:cNvPr id="13" name="Instructions"/>
          <p:cNvSpPr/>
          <p:nvPr userDrawn="1"/>
        </p:nvSpPr>
        <p:spPr>
          <a:xfrm>
            <a:off x="9423838" y="10886"/>
            <a:ext cx="1390005" cy="6847114"/>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fontAlgn="auto">
              <a:spcBef>
                <a:spcPts val="600"/>
              </a:spcBef>
              <a:spcAft>
                <a:spcPts val="0"/>
              </a:spcAft>
              <a:defRPr/>
            </a:pPr>
            <a:r>
              <a:rPr lang="en-US" sz="1400" dirty="0">
                <a:solidFill>
                  <a:prstClr val="white">
                    <a:lumMod val="50000"/>
                  </a:prstClr>
                </a:solidFill>
                <a:latin typeface="Calibri Light" panose="020F0302020204030204" pitchFamily="34" charset="0"/>
                <a:cs typeface="Calibri" panose="020F0502020204030204" pitchFamily="34" charset="0"/>
              </a:rPr>
              <a:t>Make it easier to change the pictures: Use the Selection Pane to temporarily hide a Picture Placeholder. (Home tab, Select, Selection Pane). Click the eye icon to hide or show an object. </a:t>
            </a:r>
          </a:p>
          <a:p>
            <a:pPr fontAlgn="auto">
              <a:spcBef>
                <a:spcPts val="600"/>
              </a:spcBef>
              <a:spcAft>
                <a:spcPts val="0"/>
              </a:spcAft>
              <a:defRPr/>
            </a:pPr>
            <a:r>
              <a:rPr lang="en-US" sz="1400" dirty="0">
                <a:solidFill>
                  <a:prstClr val="white">
                    <a:lumMod val="50000"/>
                  </a:prstClr>
                </a:solidFill>
                <a:latin typeface="Calibri Light" panose="020F0302020204030204" pitchFamily="34" charset="0"/>
                <a:cs typeface="Calibri" panose="020F0502020204030204" pitchFamily="34" charset="0"/>
              </a:rPr>
              <a:t>To change a sample image, select the picture and delete it. Now click the Pictures icon in the placeholder to insert your own image. If you don’t see the Pictures icon, click the Reset button (Home tab, Slides, Reset).</a:t>
            </a:r>
          </a:p>
          <a:p>
            <a:pPr fontAlgn="auto">
              <a:spcBef>
                <a:spcPts val="600"/>
              </a:spcBef>
              <a:spcAft>
                <a:spcPts val="0"/>
              </a:spcAft>
            </a:pPr>
            <a:r>
              <a:rPr lang="en-US" sz="1400" dirty="0">
                <a:solidFill>
                  <a:prstClr val="white">
                    <a:lumMod val="50000"/>
                  </a:prstClr>
                </a:solidFill>
                <a:latin typeface="Calibri Light" panose="020F0302020204030204" pitchFamily="34" charset="0"/>
                <a:cs typeface="Calibri" panose="020F0502020204030204" pitchFamily="34" charset="0"/>
              </a:rPr>
              <a:t>The animation is already done for you; just copy and paste the slide into your existing presentation. </a:t>
            </a:r>
          </a:p>
          <a:p>
            <a:pPr fontAlgn="auto">
              <a:spcBef>
                <a:spcPts val="600"/>
              </a:spcBef>
              <a:spcAft>
                <a:spcPts val="0"/>
              </a:spcAft>
              <a:defRPr/>
            </a:pPr>
            <a:r>
              <a:rPr lang="en-US" sz="1400" dirty="0">
                <a:solidFill>
                  <a:prstClr val="white">
                    <a:lumMod val="50000"/>
                  </a:prstClr>
                </a:solidFill>
                <a:latin typeface="Calibri Light" panose="020F0302020204030204" pitchFamily="34" charset="0"/>
                <a:cs typeface="Calibri" panose="020F0502020204030204" pitchFamily="34" charset="0"/>
              </a:rPr>
              <a:t>Sample pictures courtesy of Bill Staples.</a:t>
            </a:r>
          </a:p>
        </p:txBody>
      </p:sp>
    </p:spTree>
    <p:extLst>
      <p:ext uri="{BB962C8B-B14F-4D97-AF65-F5344CB8AC3E}">
        <p14:creationId xmlns:p14="http://schemas.microsoft.com/office/powerpoint/2010/main" val="3073075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ppt_w</p:attrName>
                                        </p:attrNameLst>
                                      </p:cBhvr>
                                      <p:tavLst>
                                        <p:tav tm="0">
                                          <p:val>
                                            <p:fltVal val="0"/>
                                          </p:val>
                                        </p:tav>
                                        <p:tav tm="100000">
                                          <p:val>
                                            <p:strVal val="#ppt_w"/>
                                          </p:val>
                                        </p:tav>
                                      </p:tavLst>
                                    </p:anim>
                                    <p:anim calcmode="lin" valueType="num">
                                      <p:cBhvr>
                                        <p:cTn id="8" dur="2000" fill="hold"/>
                                        <p:tgtEl>
                                          <p:spTgt spid="6"/>
                                        </p:tgtEl>
                                        <p:attrNameLst>
                                          <p:attrName>ppt_h</p:attrName>
                                        </p:attrNameLst>
                                      </p:cBhvr>
                                      <p:tavLst>
                                        <p:tav tm="0">
                                          <p:val>
                                            <p:fltVal val="0"/>
                                          </p:val>
                                        </p:tav>
                                        <p:tav tm="100000">
                                          <p:val>
                                            <p:strVal val="#ppt_h"/>
                                          </p:val>
                                        </p:tav>
                                      </p:tavLst>
                                    </p:anim>
                                    <p:animEffect transition="in" filter="fade">
                                      <p:cBhvr>
                                        <p:cTn id="9" dur="2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xit" presetSubtype="0" fill="hold" grpId="1" nodeType="clickEffect">
                                  <p:stCondLst>
                                    <p:cond delay="0"/>
                                  </p:stCondLst>
                                  <p:childTnLst>
                                    <p:anim calcmode="lin" valueType="num">
                                      <p:cBhvr>
                                        <p:cTn id="13" dur="2000"/>
                                        <p:tgtEl>
                                          <p:spTgt spid="6"/>
                                        </p:tgtEl>
                                        <p:attrNameLst>
                                          <p:attrName>ppt_w</p:attrName>
                                        </p:attrNameLst>
                                      </p:cBhvr>
                                      <p:tavLst>
                                        <p:tav tm="0">
                                          <p:val>
                                            <p:strVal val="ppt_w"/>
                                          </p:val>
                                        </p:tav>
                                        <p:tav tm="100000">
                                          <p:val>
                                            <p:fltVal val="0"/>
                                          </p:val>
                                        </p:tav>
                                      </p:tavLst>
                                    </p:anim>
                                    <p:anim calcmode="lin" valueType="num">
                                      <p:cBhvr>
                                        <p:cTn id="14" dur="2000"/>
                                        <p:tgtEl>
                                          <p:spTgt spid="6"/>
                                        </p:tgtEl>
                                        <p:attrNameLst>
                                          <p:attrName>ppt_h</p:attrName>
                                        </p:attrNameLst>
                                      </p:cBhvr>
                                      <p:tavLst>
                                        <p:tav tm="0">
                                          <p:val>
                                            <p:strVal val="ppt_h"/>
                                          </p:val>
                                        </p:tav>
                                        <p:tav tm="100000">
                                          <p:val>
                                            <p:fltVal val="0"/>
                                          </p:val>
                                        </p:tav>
                                      </p:tavLst>
                                    </p:anim>
                                    <p:animEffect transition="out" filter="fade">
                                      <p:cBhvr>
                                        <p:cTn id="15" dur="2000"/>
                                        <p:tgtEl>
                                          <p:spTgt spid="6"/>
                                        </p:tgtEl>
                                      </p:cBhvr>
                                    </p:animEffect>
                                    <p:set>
                                      <p:cBhvr>
                                        <p:cTn id="16" dur="1" fill="hold">
                                          <p:stCondLst>
                                            <p:cond delay="1999"/>
                                          </p:stCondLst>
                                        </p:cTn>
                                        <p:tgtEl>
                                          <p:spTgt spid="6"/>
                                        </p:tgtEl>
                                        <p:attrNameLst>
                                          <p:attrName>style.visibility</p:attrName>
                                        </p:attrNameLst>
                                      </p:cBhvr>
                                      <p:to>
                                        <p:strVal val="hidden"/>
                                      </p:to>
                                    </p:set>
                                  </p:childTnLst>
                                </p:cTn>
                              </p:par>
                              <p:par>
                                <p:cTn id="17" presetID="53"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000" fill="hold"/>
                                        <p:tgtEl>
                                          <p:spTgt spid="11"/>
                                        </p:tgtEl>
                                        <p:attrNameLst>
                                          <p:attrName>ppt_w</p:attrName>
                                        </p:attrNameLst>
                                      </p:cBhvr>
                                      <p:tavLst>
                                        <p:tav tm="0">
                                          <p:val>
                                            <p:fltVal val="0"/>
                                          </p:val>
                                        </p:tav>
                                        <p:tav tm="100000">
                                          <p:val>
                                            <p:strVal val="#ppt_w"/>
                                          </p:val>
                                        </p:tav>
                                      </p:tavLst>
                                    </p:anim>
                                    <p:anim calcmode="lin" valueType="num">
                                      <p:cBhvr>
                                        <p:cTn id="20" dur="2000" fill="hold"/>
                                        <p:tgtEl>
                                          <p:spTgt spid="11"/>
                                        </p:tgtEl>
                                        <p:attrNameLst>
                                          <p:attrName>ppt_h</p:attrName>
                                        </p:attrNameLst>
                                      </p:cBhvr>
                                      <p:tavLst>
                                        <p:tav tm="0">
                                          <p:val>
                                            <p:fltVal val="0"/>
                                          </p:val>
                                        </p:tav>
                                        <p:tav tm="100000">
                                          <p:val>
                                            <p:strVal val="#ppt_h"/>
                                          </p:val>
                                        </p:tav>
                                      </p:tavLst>
                                    </p:anim>
                                    <p:animEffect transition="in" filter="fade">
                                      <p:cBhvr>
                                        <p:cTn id="21" dur="20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xit" presetSubtype="0" fill="hold" grpId="1" nodeType="clickEffect">
                                  <p:stCondLst>
                                    <p:cond delay="0"/>
                                  </p:stCondLst>
                                  <p:childTnLst>
                                    <p:anim calcmode="lin" valueType="num">
                                      <p:cBhvr>
                                        <p:cTn id="25" dur="2000"/>
                                        <p:tgtEl>
                                          <p:spTgt spid="11"/>
                                        </p:tgtEl>
                                        <p:attrNameLst>
                                          <p:attrName>ppt_w</p:attrName>
                                        </p:attrNameLst>
                                      </p:cBhvr>
                                      <p:tavLst>
                                        <p:tav tm="0">
                                          <p:val>
                                            <p:strVal val="ppt_w"/>
                                          </p:val>
                                        </p:tav>
                                        <p:tav tm="100000">
                                          <p:val>
                                            <p:fltVal val="0"/>
                                          </p:val>
                                        </p:tav>
                                      </p:tavLst>
                                    </p:anim>
                                    <p:anim calcmode="lin" valueType="num">
                                      <p:cBhvr>
                                        <p:cTn id="26" dur="2000"/>
                                        <p:tgtEl>
                                          <p:spTgt spid="11"/>
                                        </p:tgtEl>
                                        <p:attrNameLst>
                                          <p:attrName>ppt_h</p:attrName>
                                        </p:attrNameLst>
                                      </p:cBhvr>
                                      <p:tavLst>
                                        <p:tav tm="0">
                                          <p:val>
                                            <p:strVal val="ppt_h"/>
                                          </p:val>
                                        </p:tav>
                                        <p:tav tm="100000">
                                          <p:val>
                                            <p:fltVal val="0"/>
                                          </p:val>
                                        </p:tav>
                                      </p:tavLst>
                                    </p:anim>
                                    <p:animEffect transition="out" filter="fade">
                                      <p:cBhvr>
                                        <p:cTn id="27" dur="2000"/>
                                        <p:tgtEl>
                                          <p:spTgt spid="11"/>
                                        </p:tgtEl>
                                      </p:cBhvr>
                                    </p:animEffect>
                                    <p:set>
                                      <p:cBhvr>
                                        <p:cTn id="28" dur="1" fill="hold">
                                          <p:stCondLst>
                                            <p:cond delay="1999"/>
                                          </p:stCondLst>
                                        </p:cTn>
                                        <p:tgtEl>
                                          <p:spTgt spid="11"/>
                                        </p:tgtEl>
                                        <p:attrNameLst>
                                          <p:attrName>style.visibility</p:attrName>
                                        </p:attrNameLst>
                                      </p:cBhvr>
                                      <p:to>
                                        <p:strVal val="hidden"/>
                                      </p:to>
                                    </p:set>
                                  </p:childTnLst>
                                </p:cTn>
                              </p:par>
                              <p:par>
                                <p:cTn id="29" presetID="53"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2000" fill="hold"/>
                                        <p:tgtEl>
                                          <p:spTgt spid="12"/>
                                        </p:tgtEl>
                                        <p:attrNameLst>
                                          <p:attrName>ppt_w</p:attrName>
                                        </p:attrNameLst>
                                      </p:cBhvr>
                                      <p:tavLst>
                                        <p:tav tm="0">
                                          <p:val>
                                            <p:fltVal val="0"/>
                                          </p:val>
                                        </p:tav>
                                        <p:tav tm="100000">
                                          <p:val>
                                            <p:strVal val="#ppt_w"/>
                                          </p:val>
                                        </p:tav>
                                      </p:tavLst>
                                    </p:anim>
                                    <p:anim calcmode="lin" valueType="num">
                                      <p:cBhvr>
                                        <p:cTn id="32" dur="2000" fill="hold"/>
                                        <p:tgtEl>
                                          <p:spTgt spid="12"/>
                                        </p:tgtEl>
                                        <p:attrNameLst>
                                          <p:attrName>ppt_h</p:attrName>
                                        </p:attrNameLst>
                                      </p:cBhvr>
                                      <p:tavLst>
                                        <p:tav tm="0">
                                          <p:val>
                                            <p:fltVal val="0"/>
                                          </p:val>
                                        </p:tav>
                                        <p:tav tm="100000">
                                          <p:val>
                                            <p:strVal val="#ppt_h"/>
                                          </p:val>
                                        </p:tav>
                                      </p:tavLst>
                                    </p:anim>
                                    <p:animEffect transition="in" filter="fade">
                                      <p:cBhvr>
                                        <p:cTn id="33"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11" grpId="0" animBg="1"/>
      <p:bldP spid="11" grpId="1" animBg="1"/>
      <p:bldP spid="12" grpId="0"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bg bwMode="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78530" name="Rectangle 2"/>
          <p:cNvSpPr>
            <a:spLocks noGrp="1" noChangeArrowheads="1"/>
          </p:cNvSpPr>
          <p:nvPr>
            <p:ph type="ctrTitle"/>
          </p:nvPr>
        </p:nvSpPr>
        <p:spPr>
          <a:xfrm>
            <a:off x="1676400" y="2895600"/>
            <a:ext cx="7391400" cy="914400"/>
          </a:xfrm>
        </p:spPr>
        <p:txBody>
          <a:bodyPr anchor="b"/>
          <a:lstStyle>
            <a:lvl1pPr algn="r">
              <a:defRPr/>
            </a:lvl1pPr>
          </a:lstStyle>
          <a:p>
            <a:r>
              <a:rPr lang="en-US"/>
              <a:t>Click to edit Master title style</a:t>
            </a:r>
          </a:p>
        </p:txBody>
      </p:sp>
      <p:sp>
        <p:nvSpPr>
          <p:cNvPr id="278531" name="Rectangle 3"/>
          <p:cNvSpPr>
            <a:spLocks noGrp="1" noChangeArrowheads="1"/>
          </p:cNvSpPr>
          <p:nvPr>
            <p:ph type="subTitle" idx="1"/>
          </p:nvPr>
        </p:nvSpPr>
        <p:spPr>
          <a:xfrm>
            <a:off x="1676400" y="3733800"/>
            <a:ext cx="7391400" cy="749300"/>
          </a:xfrm>
        </p:spPr>
        <p:txBody>
          <a:bodyPr/>
          <a:lstStyle>
            <a:lvl1pPr marL="0" indent="0" algn="r">
              <a:buFont typeface="Wingdings" pitchFamily="2" charset="2"/>
              <a:buNone/>
              <a:defRPr/>
            </a:lvl1pPr>
          </a:lstStyle>
          <a:p>
            <a:r>
              <a:rPr lang="en-US"/>
              <a:t>Click to edit Master subtitle style</a:t>
            </a:r>
          </a:p>
        </p:txBody>
      </p:sp>
      <p:sp>
        <p:nvSpPr>
          <p:cNvPr id="278532" name="Rectangle 4"/>
          <p:cNvSpPr>
            <a:spLocks noGrp="1" noChangeArrowheads="1"/>
          </p:cNvSpPr>
          <p:nvPr>
            <p:ph type="dt" sz="quarter" idx="2"/>
          </p:nvPr>
        </p:nvSpPr>
        <p:spPr/>
        <p:txBody>
          <a:bodyPr/>
          <a:lstStyle>
            <a:lvl1pPr>
              <a:defRPr/>
            </a:lvl1pPr>
          </a:lstStyle>
          <a:p>
            <a:endParaRPr lang="en-US">
              <a:solidFill>
                <a:srgbClr val="003366"/>
              </a:solidFill>
            </a:endParaRPr>
          </a:p>
        </p:txBody>
      </p:sp>
      <p:sp>
        <p:nvSpPr>
          <p:cNvPr id="278533" name="Rectangle 5"/>
          <p:cNvSpPr>
            <a:spLocks noGrp="1" noChangeArrowheads="1"/>
          </p:cNvSpPr>
          <p:nvPr>
            <p:ph type="ftr" sz="quarter" idx="3"/>
          </p:nvPr>
        </p:nvSpPr>
        <p:spPr/>
        <p:txBody>
          <a:bodyPr/>
          <a:lstStyle>
            <a:lvl1pPr>
              <a:defRPr/>
            </a:lvl1pPr>
          </a:lstStyle>
          <a:p>
            <a:endParaRPr lang="en-US">
              <a:solidFill>
                <a:srgbClr val="003366"/>
              </a:solidFill>
            </a:endParaRPr>
          </a:p>
        </p:txBody>
      </p:sp>
      <p:sp>
        <p:nvSpPr>
          <p:cNvPr id="278534" name="Rectangle 6"/>
          <p:cNvSpPr>
            <a:spLocks noGrp="1" noChangeArrowheads="1"/>
          </p:cNvSpPr>
          <p:nvPr>
            <p:ph type="sldNum" sz="quarter" idx="4"/>
          </p:nvPr>
        </p:nvSpPr>
        <p:spPr/>
        <p:txBody>
          <a:bodyPr/>
          <a:lstStyle>
            <a:lvl1pPr>
              <a:defRPr/>
            </a:lvl1pPr>
          </a:lstStyle>
          <a:p>
            <a:fld id="{C4A1A014-CD4F-4361-93DA-8077F752D4D6}" type="slidenum">
              <a:rPr lang="en-US">
                <a:solidFill>
                  <a:srgbClr val="003366"/>
                </a:solidFill>
              </a:rPr>
              <a:pPr/>
              <a:t>‹#›</a:t>
            </a:fld>
            <a:endParaRPr lang="en-US">
              <a:solidFill>
                <a:srgbClr val="003366"/>
              </a:solidFill>
            </a:endParaRPr>
          </a:p>
        </p:txBody>
      </p:sp>
    </p:spTree>
    <p:extLst>
      <p:ext uri="{BB962C8B-B14F-4D97-AF65-F5344CB8AC3E}">
        <p14:creationId xmlns:p14="http://schemas.microsoft.com/office/powerpoint/2010/main" val="37605089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3366"/>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3366"/>
              </a:solidFill>
            </a:endParaRPr>
          </a:p>
        </p:txBody>
      </p:sp>
      <p:sp>
        <p:nvSpPr>
          <p:cNvPr id="6" name="Slide Number Placeholder 5"/>
          <p:cNvSpPr>
            <a:spLocks noGrp="1"/>
          </p:cNvSpPr>
          <p:nvPr>
            <p:ph type="sldNum" sz="quarter" idx="12"/>
          </p:nvPr>
        </p:nvSpPr>
        <p:spPr/>
        <p:txBody>
          <a:bodyPr/>
          <a:lstStyle>
            <a:lvl1pPr>
              <a:defRPr/>
            </a:lvl1pPr>
          </a:lstStyle>
          <a:p>
            <a:fld id="{09B87B27-2B38-466A-8CD4-319805E47035}" type="slidenum">
              <a:rPr lang="en-US">
                <a:solidFill>
                  <a:srgbClr val="003366"/>
                </a:solidFill>
              </a:rPr>
              <a:pPr/>
              <a:t>‹#›</a:t>
            </a:fld>
            <a:endParaRPr lang="en-US">
              <a:solidFill>
                <a:srgbClr val="003366"/>
              </a:solidFill>
            </a:endParaRPr>
          </a:p>
        </p:txBody>
      </p:sp>
    </p:spTree>
    <p:extLst>
      <p:ext uri="{BB962C8B-B14F-4D97-AF65-F5344CB8AC3E}">
        <p14:creationId xmlns:p14="http://schemas.microsoft.com/office/powerpoint/2010/main" val="20361723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3366"/>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3366"/>
              </a:solidFill>
            </a:endParaRPr>
          </a:p>
        </p:txBody>
      </p:sp>
      <p:sp>
        <p:nvSpPr>
          <p:cNvPr id="6" name="Slide Number Placeholder 5"/>
          <p:cNvSpPr>
            <a:spLocks noGrp="1"/>
          </p:cNvSpPr>
          <p:nvPr>
            <p:ph type="sldNum" sz="quarter" idx="12"/>
          </p:nvPr>
        </p:nvSpPr>
        <p:spPr/>
        <p:txBody>
          <a:bodyPr/>
          <a:lstStyle>
            <a:lvl1pPr>
              <a:defRPr/>
            </a:lvl1pPr>
          </a:lstStyle>
          <a:p>
            <a:fld id="{25F34395-B374-4FCA-9E43-778979DD702C}" type="slidenum">
              <a:rPr lang="en-US">
                <a:solidFill>
                  <a:srgbClr val="003366"/>
                </a:solidFill>
              </a:rPr>
              <a:pPr/>
              <a:t>‹#›</a:t>
            </a:fld>
            <a:endParaRPr lang="en-US">
              <a:solidFill>
                <a:srgbClr val="003366"/>
              </a:solidFill>
            </a:endParaRPr>
          </a:p>
        </p:txBody>
      </p:sp>
    </p:spTree>
    <p:extLst>
      <p:ext uri="{BB962C8B-B14F-4D97-AF65-F5344CB8AC3E}">
        <p14:creationId xmlns:p14="http://schemas.microsoft.com/office/powerpoint/2010/main" val="4248427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3366"/>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3366"/>
              </a:solidFill>
            </a:endParaRPr>
          </a:p>
        </p:txBody>
      </p:sp>
      <p:sp>
        <p:nvSpPr>
          <p:cNvPr id="6" name="Slide Number Placeholder 5"/>
          <p:cNvSpPr>
            <a:spLocks noGrp="1"/>
          </p:cNvSpPr>
          <p:nvPr>
            <p:ph type="sldNum" sz="quarter" idx="12"/>
          </p:nvPr>
        </p:nvSpPr>
        <p:spPr/>
        <p:txBody>
          <a:bodyPr/>
          <a:lstStyle>
            <a:lvl1pPr>
              <a:defRPr/>
            </a:lvl1pPr>
          </a:lstStyle>
          <a:p>
            <a:fld id="{25F34395-B374-4FCA-9E43-778979DD702C}" type="slidenum">
              <a:rPr lang="en-US">
                <a:solidFill>
                  <a:srgbClr val="003366"/>
                </a:solidFill>
              </a:rPr>
              <a:pPr/>
              <a:t>‹#›</a:t>
            </a:fld>
            <a:endParaRPr lang="en-US">
              <a:solidFill>
                <a:srgbClr val="003366"/>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19200" y="1676400"/>
            <a:ext cx="36195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91100" y="1676400"/>
            <a:ext cx="36195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003366"/>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3366"/>
              </a:solidFill>
            </a:endParaRPr>
          </a:p>
        </p:txBody>
      </p:sp>
      <p:sp>
        <p:nvSpPr>
          <p:cNvPr id="7" name="Slide Number Placeholder 6"/>
          <p:cNvSpPr>
            <a:spLocks noGrp="1"/>
          </p:cNvSpPr>
          <p:nvPr>
            <p:ph type="sldNum" sz="quarter" idx="12"/>
          </p:nvPr>
        </p:nvSpPr>
        <p:spPr/>
        <p:txBody>
          <a:bodyPr/>
          <a:lstStyle>
            <a:lvl1pPr>
              <a:defRPr/>
            </a:lvl1pPr>
          </a:lstStyle>
          <a:p>
            <a:fld id="{EFC1C5C1-D69D-492E-B8C1-76E69342A587}" type="slidenum">
              <a:rPr lang="en-US">
                <a:solidFill>
                  <a:srgbClr val="003366"/>
                </a:solidFill>
              </a:rPr>
              <a:pPr/>
              <a:t>‹#›</a:t>
            </a:fld>
            <a:endParaRPr lang="en-US">
              <a:solidFill>
                <a:srgbClr val="003366"/>
              </a:solidFill>
            </a:endParaRPr>
          </a:p>
        </p:txBody>
      </p:sp>
    </p:spTree>
    <p:extLst>
      <p:ext uri="{BB962C8B-B14F-4D97-AF65-F5344CB8AC3E}">
        <p14:creationId xmlns:p14="http://schemas.microsoft.com/office/powerpoint/2010/main" val="23937978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003366"/>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3366"/>
              </a:solidFill>
            </a:endParaRPr>
          </a:p>
        </p:txBody>
      </p:sp>
      <p:sp>
        <p:nvSpPr>
          <p:cNvPr id="9" name="Slide Number Placeholder 8"/>
          <p:cNvSpPr>
            <a:spLocks noGrp="1"/>
          </p:cNvSpPr>
          <p:nvPr>
            <p:ph type="sldNum" sz="quarter" idx="12"/>
          </p:nvPr>
        </p:nvSpPr>
        <p:spPr/>
        <p:txBody>
          <a:bodyPr/>
          <a:lstStyle>
            <a:lvl1pPr>
              <a:defRPr/>
            </a:lvl1pPr>
          </a:lstStyle>
          <a:p>
            <a:fld id="{000118F6-CA3B-495C-8F90-96311FF6C99F}" type="slidenum">
              <a:rPr lang="en-US">
                <a:solidFill>
                  <a:srgbClr val="003366"/>
                </a:solidFill>
              </a:rPr>
              <a:pPr/>
              <a:t>‹#›</a:t>
            </a:fld>
            <a:endParaRPr lang="en-US">
              <a:solidFill>
                <a:srgbClr val="003366"/>
              </a:solidFill>
            </a:endParaRPr>
          </a:p>
        </p:txBody>
      </p:sp>
    </p:spTree>
    <p:extLst>
      <p:ext uri="{BB962C8B-B14F-4D97-AF65-F5344CB8AC3E}">
        <p14:creationId xmlns:p14="http://schemas.microsoft.com/office/powerpoint/2010/main" val="26566707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003366"/>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3366"/>
              </a:solidFill>
            </a:endParaRPr>
          </a:p>
        </p:txBody>
      </p:sp>
      <p:sp>
        <p:nvSpPr>
          <p:cNvPr id="5" name="Slide Number Placeholder 4"/>
          <p:cNvSpPr>
            <a:spLocks noGrp="1"/>
          </p:cNvSpPr>
          <p:nvPr>
            <p:ph type="sldNum" sz="quarter" idx="12"/>
          </p:nvPr>
        </p:nvSpPr>
        <p:spPr/>
        <p:txBody>
          <a:bodyPr/>
          <a:lstStyle>
            <a:lvl1pPr>
              <a:defRPr/>
            </a:lvl1pPr>
          </a:lstStyle>
          <a:p>
            <a:fld id="{20B614D3-2B14-403C-B798-28A96B3B0922}" type="slidenum">
              <a:rPr lang="en-US">
                <a:solidFill>
                  <a:srgbClr val="003366"/>
                </a:solidFill>
              </a:rPr>
              <a:pPr/>
              <a:t>‹#›</a:t>
            </a:fld>
            <a:endParaRPr lang="en-US">
              <a:solidFill>
                <a:srgbClr val="003366"/>
              </a:solidFill>
            </a:endParaRPr>
          </a:p>
        </p:txBody>
      </p:sp>
    </p:spTree>
    <p:extLst>
      <p:ext uri="{BB962C8B-B14F-4D97-AF65-F5344CB8AC3E}">
        <p14:creationId xmlns:p14="http://schemas.microsoft.com/office/powerpoint/2010/main" val="1069231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3366"/>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3366"/>
              </a:solidFill>
            </a:endParaRPr>
          </a:p>
        </p:txBody>
      </p:sp>
      <p:sp>
        <p:nvSpPr>
          <p:cNvPr id="4" name="Slide Number Placeholder 3"/>
          <p:cNvSpPr>
            <a:spLocks noGrp="1"/>
          </p:cNvSpPr>
          <p:nvPr>
            <p:ph type="sldNum" sz="quarter" idx="12"/>
          </p:nvPr>
        </p:nvSpPr>
        <p:spPr/>
        <p:txBody>
          <a:bodyPr/>
          <a:lstStyle>
            <a:lvl1pPr>
              <a:defRPr/>
            </a:lvl1pPr>
          </a:lstStyle>
          <a:p>
            <a:fld id="{8376940E-E339-4209-B212-C13C6FA6A376}" type="slidenum">
              <a:rPr lang="en-US">
                <a:solidFill>
                  <a:srgbClr val="003366"/>
                </a:solidFill>
              </a:rPr>
              <a:pPr/>
              <a:t>‹#›</a:t>
            </a:fld>
            <a:endParaRPr lang="en-US">
              <a:solidFill>
                <a:srgbClr val="003366"/>
              </a:solidFill>
            </a:endParaRPr>
          </a:p>
        </p:txBody>
      </p:sp>
    </p:spTree>
    <p:extLst>
      <p:ext uri="{BB962C8B-B14F-4D97-AF65-F5344CB8AC3E}">
        <p14:creationId xmlns:p14="http://schemas.microsoft.com/office/powerpoint/2010/main" val="33781362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3366"/>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3366"/>
              </a:solidFill>
            </a:endParaRPr>
          </a:p>
        </p:txBody>
      </p:sp>
      <p:sp>
        <p:nvSpPr>
          <p:cNvPr id="7" name="Slide Number Placeholder 6"/>
          <p:cNvSpPr>
            <a:spLocks noGrp="1"/>
          </p:cNvSpPr>
          <p:nvPr>
            <p:ph type="sldNum" sz="quarter" idx="12"/>
          </p:nvPr>
        </p:nvSpPr>
        <p:spPr/>
        <p:txBody>
          <a:bodyPr/>
          <a:lstStyle>
            <a:lvl1pPr>
              <a:defRPr/>
            </a:lvl1pPr>
          </a:lstStyle>
          <a:p>
            <a:fld id="{5A8875D9-F642-45FF-B831-E9E20C79532E}" type="slidenum">
              <a:rPr lang="en-US">
                <a:solidFill>
                  <a:srgbClr val="003366"/>
                </a:solidFill>
              </a:rPr>
              <a:pPr/>
              <a:t>‹#›</a:t>
            </a:fld>
            <a:endParaRPr lang="en-US">
              <a:solidFill>
                <a:srgbClr val="003366"/>
              </a:solidFill>
            </a:endParaRPr>
          </a:p>
        </p:txBody>
      </p:sp>
    </p:spTree>
    <p:extLst>
      <p:ext uri="{BB962C8B-B14F-4D97-AF65-F5344CB8AC3E}">
        <p14:creationId xmlns:p14="http://schemas.microsoft.com/office/powerpoint/2010/main" val="32907277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3366"/>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3366"/>
              </a:solidFill>
            </a:endParaRPr>
          </a:p>
        </p:txBody>
      </p:sp>
      <p:sp>
        <p:nvSpPr>
          <p:cNvPr id="7" name="Slide Number Placeholder 6"/>
          <p:cNvSpPr>
            <a:spLocks noGrp="1"/>
          </p:cNvSpPr>
          <p:nvPr>
            <p:ph type="sldNum" sz="quarter" idx="12"/>
          </p:nvPr>
        </p:nvSpPr>
        <p:spPr/>
        <p:txBody>
          <a:bodyPr/>
          <a:lstStyle>
            <a:lvl1pPr>
              <a:defRPr/>
            </a:lvl1pPr>
          </a:lstStyle>
          <a:p>
            <a:fld id="{64C9B94C-D461-40B7-A2F4-BE4910CFC1EE}" type="slidenum">
              <a:rPr lang="en-US">
                <a:solidFill>
                  <a:srgbClr val="003366"/>
                </a:solidFill>
              </a:rPr>
              <a:pPr/>
              <a:t>‹#›</a:t>
            </a:fld>
            <a:endParaRPr lang="en-US">
              <a:solidFill>
                <a:srgbClr val="003366"/>
              </a:solidFill>
            </a:endParaRPr>
          </a:p>
        </p:txBody>
      </p:sp>
    </p:spTree>
    <p:extLst>
      <p:ext uri="{BB962C8B-B14F-4D97-AF65-F5344CB8AC3E}">
        <p14:creationId xmlns:p14="http://schemas.microsoft.com/office/powerpoint/2010/main" val="8411871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3366"/>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3366"/>
              </a:solidFill>
            </a:endParaRPr>
          </a:p>
        </p:txBody>
      </p:sp>
      <p:sp>
        <p:nvSpPr>
          <p:cNvPr id="6" name="Slide Number Placeholder 5"/>
          <p:cNvSpPr>
            <a:spLocks noGrp="1"/>
          </p:cNvSpPr>
          <p:nvPr>
            <p:ph type="sldNum" sz="quarter" idx="12"/>
          </p:nvPr>
        </p:nvSpPr>
        <p:spPr/>
        <p:txBody>
          <a:bodyPr/>
          <a:lstStyle>
            <a:lvl1pPr>
              <a:defRPr/>
            </a:lvl1pPr>
          </a:lstStyle>
          <a:p>
            <a:fld id="{7E37779C-DF06-4672-ADCD-C785B01100D1}" type="slidenum">
              <a:rPr lang="en-US">
                <a:solidFill>
                  <a:srgbClr val="003366"/>
                </a:solidFill>
              </a:rPr>
              <a:pPr/>
              <a:t>‹#›</a:t>
            </a:fld>
            <a:endParaRPr lang="en-US">
              <a:solidFill>
                <a:srgbClr val="003366"/>
              </a:solidFill>
            </a:endParaRPr>
          </a:p>
        </p:txBody>
      </p:sp>
    </p:spTree>
    <p:extLst>
      <p:ext uri="{BB962C8B-B14F-4D97-AF65-F5344CB8AC3E}">
        <p14:creationId xmlns:p14="http://schemas.microsoft.com/office/powerpoint/2010/main" val="12477772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2750" y="152400"/>
            <a:ext cx="1847850" cy="6248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200" y="152400"/>
            <a:ext cx="5391150" cy="6248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3366"/>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3366"/>
              </a:solidFill>
            </a:endParaRPr>
          </a:p>
        </p:txBody>
      </p:sp>
      <p:sp>
        <p:nvSpPr>
          <p:cNvPr id="6" name="Slide Number Placeholder 5"/>
          <p:cNvSpPr>
            <a:spLocks noGrp="1"/>
          </p:cNvSpPr>
          <p:nvPr>
            <p:ph type="sldNum" sz="quarter" idx="12"/>
          </p:nvPr>
        </p:nvSpPr>
        <p:spPr/>
        <p:txBody>
          <a:bodyPr/>
          <a:lstStyle>
            <a:lvl1pPr>
              <a:defRPr/>
            </a:lvl1pPr>
          </a:lstStyle>
          <a:p>
            <a:fld id="{CA978211-12C0-4AE1-BE9E-3E02940D38E0}" type="slidenum">
              <a:rPr lang="en-US">
                <a:solidFill>
                  <a:srgbClr val="003366"/>
                </a:solidFill>
              </a:rPr>
              <a:pPr/>
              <a:t>‹#›</a:t>
            </a:fld>
            <a:endParaRPr lang="en-US">
              <a:solidFill>
                <a:srgbClr val="003366"/>
              </a:solidFill>
            </a:endParaRPr>
          </a:p>
        </p:txBody>
      </p:sp>
    </p:spTree>
    <p:extLst>
      <p:ext uri="{BB962C8B-B14F-4D97-AF65-F5344CB8AC3E}">
        <p14:creationId xmlns:p14="http://schemas.microsoft.com/office/powerpoint/2010/main" val="11351659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hart Placeholder 2"/>
          <p:cNvSpPr>
            <a:spLocks noGrp="1"/>
          </p:cNvSpPr>
          <p:nvPr>
            <p:ph type="chart" idx="1"/>
          </p:nvPr>
        </p:nvSpPr>
        <p:spPr>
          <a:xfrm>
            <a:off x="685800" y="1981200"/>
            <a:ext cx="7772400" cy="4267200"/>
          </a:xfrm>
        </p:spPr>
        <p:txBody>
          <a:bodyPr/>
          <a:lstStyle/>
          <a:p>
            <a:endParaRPr lang="en-US"/>
          </a:p>
        </p:txBody>
      </p:sp>
      <p:sp>
        <p:nvSpPr>
          <p:cNvPr id="4" name="Footer Placeholder 3"/>
          <p:cNvSpPr>
            <a:spLocks noGrp="1"/>
          </p:cNvSpPr>
          <p:nvPr>
            <p:ph type="ftr" sz="quarter" idx="10"/>
          </p:nvPr>
        </p:nvSpPr>
        <p:spPr>
          <a:xfrm>
            <a:off x="5791200" y="6400800"/>
            <a:ext cx="5334000" cy="304800"/>
          </a:xfrm>
        </p:spPr>
        <p:txBody>
          <a:bodyPr/>
          <a:lstStyle>
            <a:lvl1pPr>
              <a:defRPr/>
            </a:lvl1pPr>
          </a:lstStyle>
          <a:p>
            <a:r>
              <a:rPr lang="en-US">
                <a:solidFill>
                  <a:srgbClr val="003366"/>
                </a:solidFill>
              </a:rPr>
              <a:t>MacLennan</a:t>
            </a:r>
          </a:p>
        </p:txBody>
      </p:sp>
      <p:sp>
        <p:nvSpPr>
          <p:cNvPr id="5" name="Slide Number Placeholder 4"/>
          <p:cNvSpPr>
            <a:spLocks noGrp="1"/>
          </p:cNvSpPr>
          <p:nvPr>
            <p:ph type="sldNum" sz="quarter" idx="11"/>
          </p:nvPr>
        </p:nvSpPr>
        <p:spPr>
          <a:xfrm>
            <a:off x="7239000" y="6248400"/>
            <a:ext cx="1862667" cy="457200"/>
          </a:xfrm>
        </p:spPr>
        <p:txBody>
          <a:bodyPr/>
          <a:lstStyle>
            <a:lvl1pPr>
              <a:defRPr/>
            </a:lvl1pPr>
          </a:lstStyle>
          <a:p>
            <a:fld id="{5216DCCE-7288-4B8C-8ECC-FEFAEC9963FE}" type="slidenum">
              <a:rPr lang="en-US">
                <a:solidFill>
                  <a:srgbClr val="003366"/>
                </a:solidFill>
              </a:rPr>
              <a:pPr/>
              <a:t>‹#›</a:t>
            </a:fld>
            <a:endParaRPr lang="en-US">
              <a:solidFill>
                <a:srgbClr val="003366"/>
              </a:solidFill>
            </a:endParaRPr>
          </a:p>
        </p:txBody>
      </p:sp>
    </p:spTree>
    <p:extLst>
      <p:ext uri="{BB962C8B-B14F-4D97-AF65-F5344CB8AC3E}">
        <p14:creationId xmlns:p14="http://schemas.microsoft.com/office/powerpoint/2010/main" val="160528733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370013" y="301625"/>
            <a:ext cx="7313612" cy="1143000"/>
          </a:xfrm>
        </p:spPr>
        <p:txBody>
          <a:bodyPr/>
          <a:lstStyle/>
          <a:p>
            <a:r>
              <a:rPr lang="en-US"/>
              <a:t>Click to edit Master title style</a:t>
            </a:r>
          </a:p>
        </p:txBody>
      </p:sp>
      <p:sp>
        <p:nvSpPr>
          <p:cNvPr id="3" name="Table Placeholder 2"/>
          <p:cNvSpPr>
            <a:spLocks noGrp="1"/>
          </p:cNvSpPr>
          <p:nvPr>
            <p:ph type="tbl" idx="1"/>
          </p:nvPr>
        </p:nvSpPr>
        <p:spPr>
          <a:xfrm>
            <a:off x="1370013" y="1827213"/>
            <a:ext cx="7313612" cy="4114800"/>
          </a:xfrm>
        </p:spPr>
        <p:txBody>
          <a:bodyPr/>
          <a:lstStyle/>
          <a:p>
            <a:endParaRPr lang="en-US"/>
          </a:p>
        </p:txBody>
      </p:sp>
      <p:sp>
        <p:nvSpPr>
          <p:cNvPr id="4" name="Date Placeholder 3"/>
          <p:cNvSpPr>
            <a:spLocks noGrp="1"/>
          </p:cNvSpPr>
          <p:nvPr>
            <p:ph type="dt" sz="half" idx="10"/>
          </p:nvPr>
        </p:nvSpPr>
        <p:spPr>
          <a:xfrm>
            <a:off x="457200" y="6248400"/>
            <a:ext cx="2133600" cy="457200"/>
          </a:xfrm>
        </p:spPr>
        <p:txBody>
          <a:bodyPr/>
          <a:lstStyle>
            <a:lvl1pPr>
              <a:defRPr/>
            </a:lvl1pPr>
          </a:lstStyle>
          <a:p>
            <a:endParaRPr lang="en-US">
              <a:solidFill>
                <a:srgbClr val="003366"/>
              </a:solidFill>
            </a:endParaRPr>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solidFill>
                <a:srgbClr val="003366"/>
              </a:solidFill>
            </a:endParaRPr>
          </a:p>
        </p:txBody>
      </p:sp>
      <p:sp>
        <p:nvSpPr>
          <p:cNvPr id="6" name="Slide Number Placeholder 5"/>
          <p:cNvSpPr>
            <a:spLocks noGrp="1"/>
          </p:cNvSpPr>
          <p:nvPr>
            <p:ph type="sldNum" sz="quarter" idx="12"/>
          </p:nvPr>
        </p:nvSpPr>
        <p:spPr>
          <a:xfrm>
            <a:off x="6553200" y="6248400"/>
            <a:ext cx="2133600" cy="457200"/>
          </a:xfrm>
        </p:spPr>
        <p:txBody>
          <a:bodyPr/>
          <a:lstStyle>
            <a:lvl1pPr>
              <a:defRPr/>
            </a:lvl1pPr>
          </a:lstStyle>
          <a:p>
            <a:fld id="{67C85420-ED90-40C3-8AF5-CE24EAEBC367}" type="slidenum">
              <a:rPr lang="en-US">
                <a:solidFill>
                  <a:srgbClr val="003366"/>
                </a:solidFill>
              </a:rPr>
              <a:pPr/>
              <a:t>‹#›</a:t>
            </a:fld>
            <a:endParaRPr lang="en-US">
              <a:solidFill>
                <a:srgbClr val="003366"/>
              </a:solidFill>
            </a:endParaRPr>
          </a:p>
        </p:txBody>
      </p:sp>
    </p:spTree>
    <p:extLst>
      <p:ext uri="{BB962C8B-B14F-4D97-AF65-F5344CB8AC3E}">
        <p14:creationId xmlns:p14="http://schemas.microsoft.com/office/powerpoint/2010/main" val="18444324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19200" y="1676400"/>
            <a:ext cx="36195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91100" y="1676400"/>
            <a:ext cx="36195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003366"/>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3366"/>
              </a:solidFill>
            </a:endParaRPr>
          </a:p>
        </p:txBody>
      </p:sp>
      <p:sp>
        <p:nvSpPr>
          <p:cNvPr id="7" name="Slide Number Placeholder 6"/>
          <p:cNvSpPr>
            <a:spLocks noGrp="1"/>
          </p:cNvSpPr>
          <p:nvPr>
            <p:ph type="sldNum" sz="quarter" idx="12"/>
          </p:nvPr>
        </p:nvSpPr>
        <p:spPr/>
        <p:txBody>
          <a:bodyPr/>
          <a:lstStyle>
            <a:lvl1pPr>
              <a:defRPr/>
            </a:lvl1pPr>
          </a:lstStyle>
          <a:p>
            <a:fld id="{EFC1C5C1-D69D-492E-B8C1-76E69342A587}" type="slidenum">
              <a:rPr lang="en-US">
                <a:solidFill>
                  <a:srgbClr val="003366"/>
                </a:solidFill>
              </a:rPr>
              <a:pPr/>
              <a:t>‹#›</a:t>
            </a:fld>
            <a:endParaRPr lang="en-US">
              <a:solidFill>
                <a:srgbClr val="003366"/>
              </a:solidFil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標題投影片">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01075F8-8683-4367-9B21-A2989997EED3}" type="datetimeFigureOut">
              <a:rPr lang="zh-TW" altLang="en-US" smtClean="0">
                <a:solidFill>
                  <a:prstClr val="black">
                    <a:tint val="75000"/>
                  </a:prstClr>
                </a:solidFill>
              </a:rPr>
              <a:pPr/>
              <a:t>2020/6/11</a:t>
            </a:fld>
            <a:endParaRPr lang="zh-TW"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TW"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9F1B48-9CAA-46B9-B4B5-20A9845A5C3C}" type="slidenum">
              <a:rPr lang="zh-TW" altLang="en-US" smtClean="0">
                <a:solidFill>
                  <a:prstClr val="black">
                    <a:tint val="75000"/>
                  </a:prstClr>
                </a:solidFill>
              </a:rPr>
              <a:pPr/>
              <a:t>‹#›</a:t>
            </a:fld>
            <a:endParaRPr lang="zh-TW" altLang="en-US">
              <a:solidFill>
                <a:prstClr val="black">
                  <a:tint val="75000"/>
                </a:prstClr>
              </a:solidFill>
            </a:endParaRPr>
          </a:p>
        </p:txBody>
      </p:sp>
      <p:pic>
        <p:nvPicPr>
          <p:cNvPr id="8" name="圖片 7">
            <a:extLst>
              <a:ext uri="{FF2B5EF4-FFF2-40B4-BE49-F238E27FC236}">
                <a16:creationId xmlns:a16="http://schemas.microsoft.com/office/drawing/2014/main" id="{15D21CFC-01A7-484C-B117-FE2A09BEFB0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698"/>
          <a:stretch/>
        </p:blipFill>
        <p:spPr>
          <a:xfrm>
            <a:off x="0" y="0"/>
            <a:ext cx="9360815" cy="6858000"/>
          </a:xfrm>
          <a:prstGeom prst="rect">
            <a:avLst/>
          </a:prstGeom>
        </p:spPr>
      </p:pic>
      <p:pic>
        <p:nvPicPr>
          <p:cNvPr id="2" name="圖片 1"/>
          <p:cNvPicPr>
            <a:picLocks noChangeAspect="1"/>
          </p:cNvPicPr>
          <p:nvPr userDrawn="1"/>
        </p:nvPicPr>
        <p:blipFill rotWithShape="1">
          <a:blip r:embed="rId3">
            <a:extLst>
              <a:ext uri="{28A0092B-C50C-407E-A947-70E740481C1C}">
                <a14:useLocalDpi xmlns:a14="http://schemas.microsoft.com/office/drawing/2010/main" val="0"/>
              </a:ext>
            </a:extLst>
          </a:blip>
          <a:srcRect t="12941" b="11765"/>
          <a:stretch/>
        </p:blipFill>
        <p:spPr>
          <a:xfrm>
            <a:off x="94130" y="178905"/>
            <a:ext cx="2190750" cy="860611"/>
          </a:xfrm>
          <a:prstGeom prst="rect">
            <a:avLst/>
          </a:prstGeom>
        </p:spPr>
      </p:pic>
      <p:pic>
        <p:nvPicPr>
          <p:cNvPr id="7" name="圖片 6">
            <a:extLst>
              <a:ext uri="{FF2B5EF4-FFF2-40B4-BE49-F238E27FC236}">
                <a16:creationId xmlns:a16="http://schemas.microsoft.com/office/drawing/2014/main" id="{A4740371-1BD7-49B6-9AC8-BB15E2BA79E8}"/>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18282" b="23711"/>
          <a:stretch/>
        </p:blipFill>
        <p:spPr>
          <a:xfrm>
            <a:off x="7584141" y="100874"/>
            <a:ext cx="1454413" cy="1193216"/>
          </a:xfrm>
          <a:prstGeom prst="rect">
            <a:avLst/>
          </a:prstGeom>
        </p:spPr>
      </p:pic>
    </p:spTree>
    <p:extLst>
      <p:ext uri="{BB962C8B-B14F-4D97-AF65-F5344CB8AC3E}">
        <p14:creationId xmlns:p14="http://schemas.microsoft.com/office/powerpoint/2010/main" val="397816493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標題及物件">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01075F8-8683-4367-9B21-A2989997EED3}" type="datetimeFigureOut">
              <a:rPr lang="zh-TW" altLang="en-US" smtClean="0">
                <a:solidFill>
                  <a:prstClr val="black">
                    <a:tint val="75000"/>
                  </a:prstClr>
                </a:solidFill>
              </a:rPr>
              <a:pPr/>
              <a:t>2020/6/11</a:t>
            </a:fld>
            <a:endParaRPr lang="zh-TW"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TW"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9F1B48-9CAA-46B9-B4B5-20A9845A5C3C}" type="slidenum">
              <a:rPr lang="zh-TW" altLang="en-US" smtClean="0">
                <a:solidFill>
                  <a:prstClr val="black">
                    <a:tint val="75000"/>
                  </a:prstClr>
                </a:solidFill>
              </a:rPr>
              <a:pPr/>
              <a:t>‹#›</a:t>
            </a:fld>
            <a:endParaRPr lang="zh-TW" altLang="en-US">
              <a:solidFill>
                <a:prstClr val="black">
                  <a:tint val="75000"/>
                </a:prstClr>
              </a:solidFill>
            </a:endParaRPr>
          </a:p>
        </p:txBody>
      </p:sp>
      <p:pic>
        <p:nvPicPr>
          <p:cNvPr id="9" name="圖片 8"/>
          <p:cNvPicPr>
            <a:picLocks noChangeAspect="1"/>
          </p:cNvPicPr>
          <p:nvPr userDrawn="1"/>
        </p:nvPicPr>
        <p:blipFill rotWithShape="1">
          <a:blip r:embed="rId2" cstate="print">
            <a:extLst>
              <a:ext uri="{28A0092B-C50C-407E-A947-70E740481C1C}">
                <a14:useLocalDpi xmlns:a14="http://schemas.microsoft.com/office/drawing/2010/main" val="0"/>
              </a:ext>
            </a:extLst>
          </a:blip>
          <a:srcRect t="25714"/>
          <a:stretch/>
        </p:blipFill>
        <p:spPr>
          <a:xfrm>
            <a:off x="0" y="1763486"/>
            <a:ext cx="9141420" cy="5094514"/>
          </a:xfrm>
          <a:prstGeom prst="rect">
            <a:avLst/>
          </a:prstGeom>
        </p:spPr>
      </p:pic>
      <p:pic>
        <p:nvPicPr>
          <p:cNvPr id="7" name="圖片 6">
            <a:extLst>
              <a:ext uri="{FF2B5EF4-FFF2-40B4-BE49-F238E27FC236}">
                <a16:creationId xmlns:a16="http://schemas.microsoft.com/office/drawing/2014/main" id="{A4740371-1BD7-49B6-9AC8-BB15E2BA79E8}"/>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18282" b="23711"/>
          <a:stretch/>
        </p:blipFill>
        <p:spPr>
          <a:xfrm>
            <a:off x="7555227" y="100874"/>
            <a:ext cx="1483328" cy="1216938"/>
          </a:xfrm>
          <a:prstGeom prst="rect">
            <a:avLst/>
          </a:prstGeom>
        </p:spPr>
      </p:pic>
      <p:pic>
        <p:nvPicPr>
          <p:cNvPr id="2" name="圖片 1"/>
          <p:cNvPicPr>
            <a:picLocks noChangeAspect="1"/>
          </p:cNvPicPr>
          <p:nvPr userDrawn="1"/>
        </p:nvPicPr>
        <p:blipFill rotWithShape="1">
          <a:blip r:embed="rId4">
            <a:extLst>
              <a:ext uri="{28A0092B-C50C-407E-A947-70E740481C1C}">
                <a14:useLocalDpi xmlns:a14="http://schemas.microsoft.com/office/drawing/2010/main" val="0"/>
              </a:ext>
            </a:extLst>
          </a:blip>
          <a:srcRect t="14117" b="10588"/>
          <a:stretch/>
        </p:blipFill>
        <p:spPr>
          <a:xfrm>
            <a:off x="0" y="185649"/>
            <a:ext cx="2276271" cy="894208"/>
          </a:xfrm>
          <a:prstGeom prst="rect">
            <a:avLst/>
          </a:prstGeom>
        </p:spPr>
      </p:pic>
    </p:spTree>
    <p:extLst>
      <p:ext uri="{BB962C8B-B14F-4D97-AF65-F5344CB8AC3E}">
        <p14:creationId xmlns:p14="http://schemas.microsoft.com/office/powerpoint/2010/main" val="102935667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章節標題">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01075F8-8683-4367-9B21-A2989997EED3}" type="datetimeFigureOut">
              <a:rPr lang="zh-TW" altLang="en-US" smtClean="0">
                <a:solidFill>
                  <a:prstClr val="black">
                    <a:tint val="75000"/>
                  </a:prstClr>
                </a:solidFill>
              </a:rPr>
              <a:pPr/>
              <a:t>2020/6/11</a:t>
            </a:fld>
            <a:endParaRPr lang="zh-TW"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TW"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9F1B48-9CAA-46B9-B4B5-20A9845A5C3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8936117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兩項物件">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01075F8-8683-4367-9B21-A2989997EED3}" type="datetimeFigureOut">
              <a:rPr lang="zh-TW" altLang="en-US" smtClean="0">
                <a:solidFill>
                  <a:prstClr val="black">
                    <a:tint val="75000"/>
                  </a:prstClr>
                </a:solidFill>
              </a:rPr>
              <a:pPr/>
              <a:t>2020/6/11</a:t>
            </a:fld>
            <a:endParaRPr lang="zh-TW"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TW"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9F1B48-9CAA-46B9-B4B5-20A9845A5C3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099617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比對">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801075F8-8683-4367-9B21-A2989997EED3}" type="datetimeFigureOut">
              <a:rPr lang="zh-TW" altLang="en-US" smtClean="0">
                <a:solidFill>
                  <a:prstClr val="black">
                    <a:tint val="75000"/>
                  </a:prstClr>
                </a:solidFill>
              </a:rPr>
              <a:pPr/>
              <a:t>2020/6/11</a:t>
            </a:fld>
            <a:endParaRPr lang="zh-TW"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TW"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C9F1B48-9CAA-46B9-B4B5-20A9845A5C3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55858386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只有標題">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01075F8-8683-4367-9B21-A2989997EED3}" type="datetimeFigureOut">
              <a:rPr lang="zh-TW" altLang="en-US" smtClean="0">
                <a:solidFill>
                  <a:prstClr val="black">
                    <a:tint val="75000"/>
                  </a:prstClr>
                </a:solidFill>
              </a:rPr>
              <a:pPr/>
              <a:t>2020/6/11</a:t>
            </a:fld>
            <a:endParaRPr lang="zh-TW"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TW"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C9F1B48-9CAA-46B9-B4B5-20A9845A5C3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748574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003366"/>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3366"/>
              </a:solidFill>
            </a:endParaRPr>
          </a:p>
        </p:txBody>
      </p:sp>
      <p:sp>
        <p:nvSpPr>
          <p:cNvPr id="9" name="Slide Number Placeholder 8"/>
          <p:cNvSpPr>
            <a:spLocks noGrp="1"/>
          </p:cNvSpPr>
          <p:nvPr>
            <p:ph type="sldNum" sz="quarter" idx="12"/>
          </p:nvPr>
        </p:nvSpPr>
        <p:spPr/>
        <p:txBody>
          <a:bodyPr/>
          <a:lstStyle>
            <a:lvl1pPr>
              <a:defRPr/>
            </a:lvl1pPr>
          </a:lstStyle>
          <a:p>
            <a:fld id="{000118F6-CA3B-495C-8F90-96311FF6C99F}" type="slidenum">
              <a:rPr lang="en-US">
                <a:solidFill>
                  <a:srgbClr val="003366"/>
                </a:solidFill>
              </a:rPr>
              <a:pPr/>
              <a:t>‹#›</a:t>
            </a:fld>
            <a:endParaRPr lang="en-US">
              <a:solidFill>
                <a:srgbClr val="003366"/>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003366"/>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3366"/>
              </a:solidFill>
            </a:endParaRPr>
          </a:p>
        </p:txBody>
      </p:sp>
      <p:sp>
        <p:nvSpPr>
          <p:cNvPr id="5" name="Slide Number Placeholder 4"/>
          <p:cNvSpPr>
            <a:spLocks noGrp="1"/>
          </p:cNvSpPr>
          <p:nvPr>
            <p:ph type="sldNum" sz="quarter" idx="12"/>
          </p:nvPr>
        </p:nvSpPr>
        <p:spPr/>
        <p:txBody>
          <a:bodyPr/>
          <a:lstStyle>
            <a:lvl1pPr>
              <a:defRPr/>
            </a:lvl1pPr>
          </a:lstStyle>
          <a:p>
            <a:fld id="{20B614D3-2B14-403C-B798-28A96B3B0922}" type="slidenum">
              <a:rPr lang="en-US">
                <a:solidFill>
                  <a:srgbClr val="003366"/>
                </a:solidFill>
              </a:rPr>
              <a:pPr/>
              <a:t>‹#›</a:t>
            </a:fld>
            <a:endParaRPr lang="en-US">
              <a:solidFill>
                <a:srgbClr val="003366"/>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3366"/>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3366"/>
              </a:solidFill>
            </a:endParaRPr>
          </a:p>
        </p:txBody>
      </p:sp>
      <p:sp>
        <p:nvSpPr>
          <p:cNvPr id="4" name="Slide Number Placeholder 3"/>
          <p:cNvSpPr>
            <a:spLocks noGrp="1"/>
          </p:cNvSpPr>
          <p:nvPr>
            <p:ph type="sldNum" sz="quarter" idx="12"/>
          </p:nvPr>
        </p:nvSpPr>
        <p:spPr/>
        <p:txBody>
          <a:bodyPr/>
          <a:lstStyle>
            <a:lvl1pPr>
              <a:defRPr/>
            </a:lvl1pPr>
          </a:lstStyle>
          <a:p>
            <a:fld id="{8376940E-E339-4209-B212-C13C6FA6A376}" type="slidenum">
              <a:rPr lang="en-US">
                <a:solidFill>
                  <a:srgbClr val="003366"/>
                </a:solidFill>
              </a:rPr>
              <a:pPr/>
              <a:t>‹#›</a:t>
            </a:fld>
            <a:endParaRPr lang="en-US">
              <a:solidFill>
                <a:srgbClr val="003366"/>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3366"/>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3366"/>
              </a:solidFill>
            </a:endParaRPr>
          </a:p>
        </p:txBody>
      </p:sp>
      <p:sp>
        <p:nvSpPr>
          <p:cNvPr id="7" name="Slide Number Placeholder 6"/>
          <p:cNvSpPr>
            <a:spLocks noGrp="1"/>
          </p:cNvSpPr>
          <p:nvPr>
            <p:ph type="sldNum" sz="quarter" idx="12"/>
          </p:nvPr>
        </p:nvSpPr>
        <p:spPr/>
        <p:txBody>
          <a:bodyPr/>
          <a:lstStyle>
            <a:lvl1pPr>
              <a:defRPr/>
            </a:lvl1pPr>
          </a:lstStyle>
          <a:p>
            <a:fld id="{5A8875D9-F642-45FF-B831-E9E20C79532E}" type="slidenum">
              <a:rPr lang="en-US">
                <a:solidFill>
                  <a:srgbClr val="003366"/>
                </a:solidFill>
              </a:rPr>
              <a:pPr/>
              <a:t>‹#›</a:t>
            </a:fld>
            <a:endParaRPr lang="en-US">
              <a:solidFill>
                <a:srgbClr val="003366"/>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3366"/>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3366"/>
              </a:solidFill>
            </a:endParaRPr>
          </a:p>
        </p:txBody>
      </p:sp>
      <p:sp>
        <p:nvSpPr>
          <p:cNvPr id="7" name="Slide Number Placeholder 6"/>
          <p:cNvSpPr>
            <a:spLocks noGrp="1"/>
          </p:cNvSpPr>
          <p:nvPr>
            <p:ph type="sldNum" sz="quarter" idx="12"/>
          </p:nvPr>
        </p:nvSpPr>
        <p:spPr/>
        <p:txBody>
          <a:bodyPr/>
          <a:lstStyle>
            <a:lvl1pPr>
              <a:defRPr/>
            </a:lvl1pPr>
          </a:lstStyle>
          <a:p>
            <a:fld id="{64C9B94C-D461-40B7-A2F4-BE4910CFC1EE}" type="slidenum">
              <a:rPr lang="en-US">
                <a:solidFill>
                  <a:srgbClr val="003366"/>
                </a:solidFill>
              </a:rPr>
              <a:pPr/>
              <a:t>‹#›</a:t>
            </a:fld>
            <a:endParaRPr lang="en-US">
              <a:solidFill>
                <a:srgbClr val="003366"/>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3" Type="http://schemas.openxmlformats.org/officeDocument/2006/relationships/slideLayout" Target="../slideLayouts/slideLayout29.xml"/><Relationship Id="rId21" Type="http://schemas.openxmlformats.org/officeDocument/2006/relationships/image" Target="../media/image1.jpeg"/><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theme" Target="../theme/theme3.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19" Type="http://schemas.openxmlformats.org/officeDocument/2006/relationships/slideLayout" Target="../slideLayouts/slideLayout45.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bwMode="auto">
          <a:xfrm>
            <a:off x="1219200" y="152400"/>
            <a:ext cx="73914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title style</a:t>
            </a:r>
          </a:p>
        </p:txBody>
      </p:sp>
      <p:sp>
        <p:nvSpPr>
          <p:cNvPr id="277507" name="Rectangle 3"/>
          <p:cNvSpPr>
            <a:spLocks noGrp="1" noChangeArrowheads="1"/>
          </p:cNvSpPr>
          <p:nvPr>
            <p:ph type="body" idx="1"/>
          </p:nvPr>
        </p:nvSpPr>
        <p:spPr bwMode="auto">
          <a:xfrm>
            <a:off x="1219200" y="1676400"/>
            <a:ext cx="73914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7511" name="Rectangle 7"/>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vl1pPr>
          </a:lstStyle>
          <a:p>
            <a:endParaRPr lang="en-US">
              <a:solidFill>
                <a:srgbClr val="003366"/>
              </a:solidFill>
              <a:cs typeface="+mn-cs"/>
            </a:endParaRPr>
          </a:p>
        </p:txBody>
      </p:sp>
      <p:sp>
        <p:nvSpPr>
          <p:cNvPr id="277512" name="Rectangle 8"/>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endParaRPr lang="en-US">
              <a:solidFill>
                <a:srgbClr val="003366"/>
              </a:solidFill>
              <a:cs typeface="+mn-cs"/>
            </a:endParaRPr>
          </a:p>
        </p:txBody>
      </p:sp>
      <p:sp>
        <p:nvSpPr>
          <p:cNvPr id="277513" name="Rectangle 9"/>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algn="r"/>
            <a:fld id="{89256113-3AB6-4126-802A-4D237E2B1E03}" type="slidenum">
              <a:rPr lang="en-US" smtClean="0">
                <a:solidFill>
                  <a:srgbClr val="003366"/>
                </a:solidFill>
                <a:cs typeface="+mn-cs"/>
              </a:rPr>
              <a:pPr algn="r"/>
              <a:t>‹#›</a:t>
            </a:fld>
            <a:endParaRPr lang="en-US">
              <a:solidFill>
                <a:srgbClr val="003366"/>
              </a:solidFill>
              <a:cs typeface="+mn-cs"/>
            </a:endParaRPr>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Lst>
  <p:hf hdr="0" ftr="0" dt="0"/>
  <p:txStyles>
    <p:titleStyle>
      <a:lvl1pPr algn="ctr" rtl="0" eaLnBrk="1" fontAlgn="base" hangingPunct="1">
        <a:spcBef>
          <a:spcPct val="0"/>
        </a:spcBef>
        <a:spcAft>
          <a:spcPct val="0"/>
        </a:spcAft>
        <a:defRPr kumimoji="1" sz="4400">
          <a:solidFill>
            <a:schemeClr val="tx2"/>
          </a:solidFill>
          <a:effectLst>
            <a:outerShdw blurRad="38100" dist="38100" dir="2700000" algn="tl">
              <a:srgbClr val="C0C0C0"/>
            </a:outerShdw>
          </a:effectLst>
          <a:latin typeface="Times New Roman" panose="02020603050405020304" pitchFamily="18" charset="0"/>
          <a:ea typeface="+mj-ea"/>
          <a:cs typeface="+mj-cs"/>
        </a:defRPr>
      </a:lvl1pPr>
      <a:lvl2pPr algn="ctr" rtl="0" eaLnBrk="1" fontAlgn="base" hangingPunct="1">
        <a:spcBef>
          <a:spcPct val="0"/>
        </a:spcBef>
        <a:spcAft>
          <a:spcPct val="0"/>
        </a:spcAft>
        <a:defRPr kumimoji="1" sz="4400">
          <a:solidFill>
            <a:schemeClr val="tx2"/>
          </a:solidFill>
          <a:effectLst>
            <a:outerShdw blurRad="38100" dist="38100" dir="2700000" algn="tl">
              <a:srgbClr val="C0C0C0"/>
            </a:outerShdw>
          </a:effectLst>
          <a:latin typeface="Tahoma" pitchFamily="34" charset="0"/>
        </a:defRPr>
      </a:lvl2pPr>
      <a:lvl3pPr algn="ctr" rtl="0" eaLnBrk="1" fontAlgn="base" hangingPunct="1">
        <a:spcBef>
          <a:spcPct val="0"/>
        </a:spcBef>
        <a:spcAft>
          <a:spcPct val="0"/>
        </a:spcAft>
        <a:defRPr kumimoji="1" sz="4400">
          <a:solidFill>
            <a:schemeClr val="tx2"/>
          </a:solidFill>
          <a:effectLst>
            <a:outerShdw blurRad="38100" dist="38100" dir="2700000" algn="tl">
              <a:srgbClr val="C0C0C0"/>
            </a:outerShdw>
          </a:effectLst>
          <a:latin typeface="Tahoma" pitchFamily="34" charset="0"/>
        </a:defRPr>
      </a:lvl3pPr>
      <a:lvl4pPr algn="ctr" rtl="0" eaLnBrk="1" fontAlgn="base" hangingPunct="1">
        <a:spcBef>
          <a:spcPct val="0"/>
        </a:spcBef>
        <a:spcAft>
          <a:spcPct val="0"/>
        </a:spcAft>
        <a:defRPr kumimoji="1" sz="4400">
          <a:solidFill>
            <a:schemeClr val="tx2"/>
          </a:solidFill>
          <a:effectLst>
            <a:outerShdw blurRad="38100" dist="38100" dir="2700000" algn="tl">
              <a:srgbClr val="C0C0C0"/>
            </a:outerShdw>
          </a:effectLst>
          <a:latin typeface="Tahoma" pitchFamily="34" charset="0"/>
        </a:defRPr>
      </a:lvl4pPr>
      <a:lvl5pPr algn="ctr" rtl="0" eaLnBrk="1" fontAlgn="base" hangingPunct="1">
        <a:spcBef>
          <a:spcPct val="0"/>
        </a:spcBef>
        <a:spcAft>
          <a:spcPct val="0"/>
        </a:spcAft>
        <a:defRPr kumimoji="1" sz="4400">
          <a:solidFill>
            <a:schemeClr val="tx2"/>
          </a:solidFill>
          <a:effectLst>
            <a:outerShdw blurRad="38100" dist="38100" dir="2700000" algn="tl">
              <a:srgbClr val="C0C0C0"/>
            </a:outerShdw>
          </a:effectLst>
          <a:latin typeface="Tahoma" pitchFamily="34" charset="0"/>
        </a:defRPr>
      </a:lvl5pPr>
      <a:lvl6pPr marL="457200" algn="ctr" rtl="0" eaLnBrk="1" fontAlgn="base" hangingPunct="1">
        <a:spcBef>
          <a:spcPct val="0"/>
        </a:spcBef>
        <a:spcAft>
          <a:spcPct val="0"/>
        </a:spcAft>
        <a:defRPr kumimoji="1" sz="4400">
          <a:solidFill>
            <a:schemeClr val="tx2"/>
          </a:solidFill>
          <a:effectLst>
            <a:outerShdw blurRad="38100" dist="38100" dir="2700000" algn="tl">
              <a:srgbClr val="C0C0C0"/>
            </a:outerShdw>
          </a:effectLst>
          <a:latin typeface="Tahoma" pitchFamily="34" charset="0"/>
        </a:defRPr>
      </a:lvl6pPr>
      <a:lvl7pPr marL="914400" algn="ctr" rtl="0" eaLnBrk="1" fontAlgn="base" hangingPunct="1">
        <a:spcBef>
          <a:spcPct val="0"/>
        </a:spcBef>
        <a:spcAft>
          <a:spcPct val="0"/>
        </a:spcAft>
        <a:defRPr kumimoji="1" sz="4400">
          <a:solidFill>
            <a:schemeClr val="tx2"/>
          </a:solidFill>
          <a:effectLst>
            <a:outerShdw blurRad="38100" dist="38100" dir="2700000" algn="tl">
              <a:srgbClr val="C0C0C0"/>
            </a:outerShdw>
          </a:effectLst>
          <a:latin typeface="Tahoma" pitchFamily="34" charset="0"/>
        </a:defRPr>
      </a:lvl7pPr>
      <a:lvl8pPr marL="1371600" algn="ctr" rtl="0" eaLnBrk="1" fontAlgn="base" hangingPunct="1">
        <a:spcBef>
          <a:spcPct val="0"/>
        </a:spcBef>
        <a:spcAft>
          <a:spcPct val="0"/>
        </a:spcAft>
        <a:defRPr kumimoji="1" sz="4400">
          <a:solidFill>
            <a:schemeClr val="tx2"/>
          </a:solidFill>
          <a:effectLst>
            <a:outerShdw blurRad="38100" dist="38100" dir="2700000" algn="tl">
              <a:srgbClr val="C0C0C0"/>
            </a:outerShdw>
          </a:effectLst>
          <a:latin typeface="Tahoma" pitchFamily="34" charset="0"/>
        </a:defRPr>
      </a:lvl8pPr>
      <a:lvl9pPr marL="1828800" algn="ctr" rtl="0" eaLnBrk="1" fontAlgn="base" hangingPunct="1">
        <a:spcBef>
          <a:spcPct val="0"/>
        </a:spcBef>
        <a:spcAft>
          <a:spcPct val="0"/>
        </a:spcAft>
        <a:defRPr kumimoji="1" sz="4400">
          <a:solidFill>
            <a:schemeClr val="tx2"/>
          </a:solidFill>
          <a:effectLst>
            <a:outerShdw blurRad="38100" dist="38100" dir="2700000" algn="tl">
              <a:srgbClr val="C0C0C0"/>
            </a:outerShdw>
          </a:effectLst>
          <a:latin typeface="Tahoma" pitchFamily="34" charset="0"/>
        </a:defRPr>
      </a:lvl9pPr>
    </p:titleStyle>
    <p:bodyStyle>
      <a:lvl1pPr marL="342900" indent="-342900" algn="l" rtl="0" eaLnBrk="1" fontAlgn="base" hangingPunct="1">
        <a:spcBef>
          <a:spcPct val="20000"/>
        </a:spcBef>
        <a:spcAft>
          <a:spcPct val="0"/>
        </a:spcAft>
        <a:buClr>
          <a:schemeClr val="accent1"/>
        </a:buClr>
        <a:buSzPct val="75000"/>
        <a:buFont typeface="Wingdings" pitchFamily="2" charset="2"/>
        <a:buChar char="n"/>
        <a:defRPr kumimoji="1" sz="3200">
          <a:solidFill>
            <a:schemeClr val="tx1"/>
          </a:solidFill>
          <a:effectLst>
            <a:outerShdw blurRad="38100" dist="38100" dir="2700000" algn="tl">
              <a:srgbClr val="C0C0C0"/>
            </a:outerShdw>
          </a:effectLst>
          <a:latin typeface="Times New Roman" panose="02020603050405020304" pitchFamily="18" charset="0"/>
          <a:ea typeface="+mn-ea"/>
          <a:cs typeface="+mn-cs"/>
        </a:defRPr>
      </a:lvl1pPr>
      <a:lvl2pPr marL="742950" indent="-285750" algn="l" rtl="0" eaLnBrk="1" fontAlgn="base" hangingPunct="1">
        <a:spcBef>
          <a:spcPct val="20000"/>
        </a:spcBef>
        <a:spcAft>
          <a:spcPct val="0"/>
        </a:spcAft>
        <a:buClr>
          <a:schemeClr val="accent1"/>
        </a:buClr>
        <a:buSzPct val="75000"/>
        <a:buFont typeface="Wingdings" pitchFamily="2" charset="2"/>
        <a:buChar char="n"/>
        <a:defRPr kumimoji="1" sz="2800">
          <a:solidFill>
            <a:schemeClr val="tx1"/>
          </a:solidFill>
          <a:effectLst>
            <a:outerShdw blurRad="38100" dist="38100" dir="2700000" algn="tl">
              <a:srgbClr val="C0C0C0"/>
            </a:outerShdw>
          </a:effectLst>
          <a:latin typeface="Times New Roman" panose="02020603050405020304" pitchFamily="18" charset="0"/>
        </a:defRPr>
      </a:lvl2pPr>
      <a:lvl3pPr marL="1143000" indent="-228600" algn="l" rtl="0" eaLnBrk="1" fontAlgn="base" hangingPunct="1">
        <a:spcBef>
          <a:spcPct val="20000"/>
        </a:spcBef>
        <a:spcAft>
          <a:spcPct val="0"/>
        </a:spcAft>
        <a:buClr>
          <a:schemeClr val="accent1"/>
        </a:buClr>
        <a:buSzPct val="75000"/>
        <a:buFont typeface="Wingdings" pitchFamily="2" charset="2"/>
        <a:buChar char="n"/>
        <a:defRPr kumimoji="1" sz="2400">
          <a:solidFill>
            <a:schemeClr val="tx1"/>
          </a:solidFill>
          <a:effectLst>
            <a:outerShdw blurRad="38100" dist="38100" dir="2700000" algn="tl">
              <a:srgbClr val="C0C0C0"/>
            </a:outerShdw>
          </a:effectLst>
          <a:latin typeface="Times New Roman" panose="02020603050405020304" pitchFamily="18" charset="0"/>
        </a:defRPr>
      </a:lvl3pPr>
      <a:lvl4pPr marL="1562100" indent="-228600" algn="l" rtl="0" eaLnBrk="1" fontAlgn="base" hangingPunct="1">
        <a:spcBef>
          <a:spcPct val="20000"/>
        </a:spcBef>
        <a:spcAft>
          <a:spcPct val="0"/>
        </a:spcAft>
        <a:buClr>
          <a:schemeClr val="accent1"/>
        </a:buClr>
        <a:buSzPct val="75000"/>
        <a:buFont typeface="Wingdings" pitchFamily="2" charset="2"/>
        <a:buChar char="n"/>
        <a:defRPr kumimoji="1" sz="2000">
          <a:solidFill>
            <a:schemeClr val="tx1"/>
          </a:solidFill>
          <a:effectLst>
            <a:outerShdw blurRad="38100" dist="38100" dir="2700000" algn="tl">
              <a:srgbClr val="C0C0C0"/>
            </a:outerShdw>
          </a:effectLst>
          <a:latin typeface="Times New Roman" panose="02020603050405020304" pitchFamily="18" charset="0"/>
        </a:defRPr>
      </a:lvl4pPr>
      <a:lvl5pPr marL="1981200" indent="-228600" algn="l" rtl="0" eaLnBrk="1" fontAlgn="base" hangingPunct="1">
        <a:spcBef>
          <a:spcPct val="20000"/>
        </a:spcBef>
        <a:spcAft>
          <a:spcPct val="0"/>
        </a:spcAft>
        <a:buClr>
          <a:schemeClr val="accent1"/>
        </a:buClr>
        <a:buSzPct val="75000"/>
        <a:buFont typeface="Wingdings" pitchFamily="2" charset="2"/>
        <a:buChar char="n"/>
        <a:defRPr kumimoji="1" sz="2000">
          <a:solidFill>
            <a:schemeClr val="tx1"/>
          </a:solidFill>
          <a:effectLst>
            <a:outerShdw blurRad="38100" dist="38100" dir="2700000" algn="tl">
              <a:srgbClr val="C0C0C0"/>
            </a:outerShdw>
          </a:effectLst>
          <a:latin typeface="Times New Roman" panose="02020603050405020304" pitchFamily="18" charset="0"/>
        </a:defRPr>
      </a:lvl5pPr>
      <a:lvl6pPr marL="2438400" indent="-228600" algn="l" rtl="0" eaLnBrk="1" fontAlgn="base" hangingPunct="1">
        <a:spcBef>
          <a:spcPct val="20000"/>
        </a:spcBef>
        <a:spcAft>
          <a:spcPct val="0"/>
        </a:spcAft>
        <a:buClr>
          <a:schemeClr val="accent1"/>
        </a:buClr>
        <a:buSzPct val="75000"/>
        <a:buFont typeface="Wingdings" pitchFamily="2" charset="2"/>
        <a:buChar char="n"/>
        <a:defRPr kumimoji="1" sz="2000">
          <a:solidFill>
            <a:schemeClr val="tx1"/>
          </a:solidFill>
          <a:effectLst>
            <a:outerShdw blurRad="38100" dist="38100" dir="2700000" algn="tl">
              <a:srgbClr val="C0C0C0"/>
            </a:outerShdw>
          </a:effectLst>
          <a:latin typeface="+mn-lt"/>
        </a:defRPr>
      </a:lvl6pPr>
      <a:lvl7pPr marL="2895600" indent="-228600" algn="l" rtl="0" eaLnBrk="1" fontAlgn="base" hangingPunct="1">
        <a:spcBef>
          <a:spcPct val="20000"/>
        </a:spcBef>
        <a:spcAft>
          <a:spcPct val="0"/>
        </a:spcAft>
        <a:buClr>
          <a:schemeClr val="accent1"/>
        </a:buClr>
        <a:buSzPct val="75000"/>
        <a:buFont typeface="Wingdings" pitchFamily="2" charset="2"/>
        <a:buChar char="n"/>
        <a:defRPr kumimoji="1" sz="2000">
          <a:solidFill>
            <a:schemeClr val="tx1"/>
          </a:solidFill>
          <a:effectLst>
            <a:outerShdw blurRad="38100" dist="38100" dir="2700000" algn="tl">
              <a:srgbClr val="C0C0C0"/>
            </a:outerShdw>
          </a:effectLst>
          <a:latin typeface="+mn-lt"/>
        </a:defRPr>
      </a:lvl7pPr>
      <a:lvl8pPr marL="3352800" indent="-228600" algn="l" rtl="0" eaLnBrk="1" fontAlgn="base" hangingPunct="1">
        <a:spcBef>
          <a:spcPct val="20000"/>
        </a:spcBef>
        <a:spcAft>
          <a:spcPct val="0"/>
        </a:spcAft>
        <a:buClr>
          <a:schemeClr val="accent1"/>
        </a:buClr>
        <a:buSzPct val="75000"/>
        <a:buFont typeface="Wingdings" pitchFamily="2" charset="2"/>
        <a:buChar char="n"/>
        <a:defRPr kumimoji="1" sz="2000">
          <a:solidFill>
            <a:schemeClr val="tx1"/>
          </a:solidFill>
          <a:effectLst>
            <a:outerShdw blurRad="38100" dist="38100" dir="2700000" algn="tl">
              <a:srgbClr val="C0C0C0"/>
            </a:outerShdw>
          </a:effectLst>
          <a:latin typeface="+mn-lt"/>
        </a:defRPr>
      </a:lvl8pPr>
      <a:lvl9pPr marL="3810000" indent="-228600" algn="l" rtl="0" eaLnBrk="1" fontAlgn="base" hangingPunct="1">
        <a:spcBef>
          <a:spcPct val="20000"/>
        </a:spcBef>
        <a:spcAft>
          <a:spcPct val="0"/>
        </a:spcAft>
        <a:buClr>
          <a:schemeClr val="accent1"/>
        </a:buClr>
        <a:buSzPct val="75000"/>
        <a:buFont typeface="Wingdings" pitchFamily="2" charset="2"/>
        <a:buChar char="n"/>
        <a:defRPr kumimoji="1" sz="2000">
          <a:solidFill>
            <a:schemeClr val="tx1"/>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C5E8F003-FAB3-40B6-8CCF-6B8B9F7F5613}" type="datetimeFigureOut">
              <a:rPr lang="en-US" smtClean="0">
                <a:solidFill>
                  <a:prstClr val="black">
                    <a:tint val="75000"/>
                  </a:prstClr>
                </a:solidFill>
                <a:latin typeface="Calibri"/>
                <a:cs typeface="+mn-cs"/>
              </a:rPr>
              <a:pPr fontAlgn="auto">
                <a:spcBef>
                  <a:spcPts val="0"/>
                </a:spcBef>
                <a:spcAft>
                  <a:spcPts val="0"/>
                </a:spcAft>
              </a:pPr>
              <a:t>6/11/2020</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7200C119-5FCF-4236-BD22-3A119DE15855}" type="slidenum">
              <a:rPr lang="en-US" smtClean="0">
                <a:solidFill>
                  <a:prstClr val="black">
                    <a:tint val="75000"/>
                  </a:prstClr>
                </a:solidFill>
                <a:latin typeface="Calibri"/>
                <a:cs typeface="+mn-cs"/>
              </a:rPr>
              <a:pPr fontAlgn="auto">
                <a:spcBef>
                  <a:spcPts val="0"/>
                </a:spcBef>
                <a:spcAft>
                  <a:spcPts val="0"/>
                </a:spcAft>
              </a:pPr>
              <a:t>‹#›</a:t>
            </a:fld>
            <a:endParaRPr lang="en-US">
              <a:solidFill>
                <a:prstClr val="black">
                  <a:tint val="75000"/>
                </a:prstClr>
              </a:solidFill>
              <a:latin typeface="Calibri"/>
              <a:cs typeface="+mn-cs"/>
            </a:endParaRPr>
          </a:p>
        </p:txBody>
      </p:sp>
    </p:spTree>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 id="214748377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21" cstate="print"/>
          <a:srcRect/>
          <a:stretch>
            <a:fillRect/>
          </a:stretch>
        </a:blipFill>
        <a:effectLst/>
      </p:bgPr>
    </p:bg>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bwMode="auto">
          <a:xfrm>
            <a:off x="1219200" y="152400"/>
            <a:ext cx="73914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title style</a:t>
            </a:r>
          </a:p>
        </p:txBody>
      </p:sp>
      <p:sp>
        <p:nvSpPr>
          <p:cNvPr id="277507" name="Rectangle 3"/>
          <p:cNvSpPr>
            <a:spLocks noGrp="1" noChangeArrowheads="1"/>
          </p:cNvSpPr>
          <p:nvPr>
            <p:ph type="body" idx="1"/>
          </p:nvPr>
        </p:nvSpPr>
        <p:spPr bwMode="auto">
          <a:xfrm>
            <a:off x="1219200" y="1676400"/>
            <a:ext cx="73914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7511" name="Rectangle 7"/>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vl1pPr>
          </a:lstStyle>
          <a:p>
            <a:pPr fontAlgn="base">
              <a:spcBef>
                <a:spcPct val="0"/>
              </a:spcBef>
              <a:spcAft>
                <a:spcPct val="0"/>
              </a:spcAft>
            </a:pPr>
            <a:endParaRPr lang="en-US">
              <a:solidFill>
                <a:srgbClr val="003366"/>
              </a:solidFill>
              <a:latin typeface="Times New Roman" pitchFamily="18" charset="0"/>
            </a:endParaRPr>
          </a:p>
        </p:txBody>
      </p:sp>
      <p:sp>
        <p:nvSpPr>
          <p:cNvPr id="277512" name="Rectangle 8"/>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pPr>
            <a:endParaRPr lang="en-US">
              <a:solidFill>
                <a:srgbClr val="003366"/>
              </a:solidFill>
              <a:latin typeface="Times New Roman" pitchFamily="18" charset="0"/>
            </a:endParaRPr>
          </a:p>
        </p:txBody>
      </p:sp>
      <p:sp>
        <p:nvSpPr>
          <p:cNvPr id="277513" name="Rectangle 9"/>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algn="r" fontAlgn="base">
              <a:spcBef>
                <a:spcPct val="0"/>
              </a:spcBef>
              <a:spcAft>
                <a:spcPct val="0"/>
              </a:spcAft>
            </a:pPr>
            <a:fld id="{89256113-3AB6-4126-802A-4D237E2B1E03}" type="slidenum">
              <a:rPr lang="en-US" smtClean="0">
                <a:solidFill>
                  <a:srgbClr val="003366"/>
                </a:solidFill>
                <a:latin typeface="Times New Roman" pitchFamily="18" charset="0"/>
              </a:rPr>
              <a:pPr algn="r" fontAlgn="base">
                <a:spcBef>
                  <a:spcPct val="0"/>
                </a:spcBef>
                <a:spcAft>
                  <a:spcPct val="0"/>
                </a:spcAft>
              </a:pPr>
              <a:t>‹#›</a:t>
            </a:fld>
            <a:endParaRPr lang="en-US">
              <a:solidFill>
                <a:srgbClr val="003366"/>
              </a:solidFill>
              <a:latin typeface="Times New Roman" pitchFamily="18" charset="0"/>
            </a:endParaRPr>
          </a:p>
        </p:txBody>
      </p:sp>
    </p:spTree>
    <p:extLst>
      <p:ext uri="{BB962C8B-B14F-4D97-AF65-F5344CB8AC3E}">
        <p14:creationId xmlns:p14="http://schemas.microsoft.com/office/powerpoint/2010/main" val="3064521329"/>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 id="2147483785" r:id="rId13"/>
    <p:sldLayoutId id="2147483786" r:id="rId14"/>
    <p:sldLayoutId id="2147483787" r:id="rId15"/>
    <p:sldLayoutId id="2147483788" r:id="rId16"/>
    <p:sldLayoutId id="2147483789" r:id="rId17"/>
    <p:sldLayoutId id="2147483790" r:id="rId18"/>
    <p:sldLayoutId id="2147483791" r:id="rId19"/>
  </p:sldLayoutIdLst>
  <p:hf hdr="0" ftr="0" dt="0"/>
  <p:txStyles>
    <p:titleStyle>
      <a:lvl1pPr algn="ctr" rtl="0" eaLnBrk="1" fontAlgn="base" hangingPunct="1">
        <a:spcBef>
          <a:spcPct val="0"/>
        </a:spcBef>
        <a:spcAft>
          <a:spcPct val="0"/>
        </a:spcAft>
        <a:defRPr kumimoji="1" sz="4400">
          <a:solidFill>
            <a:schemeClr val="tx2"/>
          </a:solidFill>
          <a:effectLst>
            <a:outerShdw blurRad="38100" dist="38100" dir="2700000" algn="tl">
              <a:srgbClr val="C0C0C0"/>
            </a:outerShdw>
          </a:effectLst>
          <a:latin typeface="+mj-lt"/>
          <a:ea typeface="+mj-ea"/>
          <a:cs typeface="+mj-cs"/>
        </a:defRPr>
      </a:lvl1pPr>
      <a:lvl2pPr algn="ctr" rtl="0" eaLnBrk="1" fontAlgn="base" hangingPunct="1">
        <a:spcBef>
          <a:spcPct val="0"/>
        </a:spcBef>
        <a:spcAft>
          <a:spcPct val="0"/>
        </a:spcAft>
        <a:defRPr kumimoji="1" sz="4400">
          <a:solidFill>
            <a:schemeClr val="tx2"/>
          </a:solidFill>
          <a:effectLst>
            <a:outerShdw blurRad="38100" dist="38100" dir="2700000" algn="tl">
              <a:srgbClr val="C0C0C0"/>
            </a:outerShdw>
          </a:effectLst>
          <a:latin typeface="Tahoma" pitchFamily="34" charset="0"/>
        </a:defRPr>
      </a:lvl2pPr>
      <a:lvl3pPr algn="ctr" rtl="0" eaLnBrk="1" fontAlgn="base" hangingPunct="1">
        <a:spcBef>
          <a:spcPct val="0"/>
        </a:spcBef>
        <a:spcAft>
          <a:spcPct val="0"/>
        </a:spcAft>
        <a:defRPr kumimoji="1" sz="4400">
          <a:solidFill>
            <a:schemeClr val="tx2"/>
          </a:solidFill>
          <a:effectLst>
            <a:outerShdw blurRad="38100" dist="38100" dir="2700000" algn="tl">
              <a:srgbClr val="C0C0C0"/>
            </a:outerShdw>
          </a:effectLst>
          <a:latin typeface="Tahoma" pitchFamily="34" charset="0"/>
        </a:defRPr>
      </a:lvl3pPr>
      <a:lvl4pPr algn="ctr" rtl="0" eaLnBrk="1" fontAlgn="base" hangingPunct="1">
        <a:spcBef>
          <a:spcPct val="0"/>
        </a:spcBef>
        <a:spcAft>
          <a:spcPct val="0"/>
        </a:spcAft>
        <a:defRPr kumimoji="1" sz="4400">
          <a:solidFill>
            <a:schemeClr val="tx2"/>
          </a:solidFill>
          <a:effectLst>
            <a:outerShdw blurRad="38100" dist="38100" dir="2700000" algn="tl">
              <a:srgbClr val="C0C0C0"/>
            </a:outerShdw>
          </a:effectLst>
          <a:latin typeface="Tahoma" pitchFamily="34" charset="0"/>
        </a:defRPr>
      </a:lvl4pPr>
      <a:lvl5pPr algn="ctr" rtl="0" eaLnBrk="1" fontAlgn="base" hangingPunct="1">
        <a:spcBef>
          <a:spcPct val="0"/>
        </a:spcBef>
        <a:spcAft>
          <a:spcPct val="0"/>
        </a:spcAft>
        <a:defRPr kumimoji="1" sz="4400">
          <a:solidFill>
            <a:schemeClr val="tx2"/>
          </a:solidFill>
          <a:effectLst>
            <a:outerShdw blurRad="38100" dist="38100" dir="2700000" algn="tl">
              <a:srgbClr val="C0C0C0"/>
            </a:outerShdw>
          </a:effectLst>
          <a:latin typeface="Tahoma" pitchFamily="34" charset="0"/>
        </a:defRPr>
      </a:lvl5pPr>
      <a:lvl6pPr marL="457200" algn="ctr" rtl="0" eaLnBrk="1" fontAlgn="base" hangingPunct="1">
        <a:spcBef>
          <a:spcPct val="0"/>
        </a:spcBef>
        <a:spcAft>
          <a:spcPct val="0"/>
        </a:spcAft>
        <a:defRPr kumimoji="1" sz="4400">
          <a:solidFill>
            <a:schemeClr val="tx2"/>
          </a:solidFill>
          <a:effectLst>
            <a:outerShdw blurRad="38100" dist="38100" dir="2700000" algn="tl">
              <a:srgbClr val="C0C0C0"/>
            </a:outerShdw>
          </a:effectLst>
          <a:latin typeface="Tahoma" pitchFamily="34" charset="0"/>
        </a:defRPr>
      </a:lvl6pPr>
      <a:lvl7pPr marL="914400" algn="ctr" rtl="0" eaLnBrk="1" fontAlgn="base" hangingPunct="1">
        <a:spcBef>
          <a:spcPct val="0"/>
        </a:spcBef>
        <a:spcAft>
          <a:spcPct val="0"/>
        </a:spcAft>
        <a:defRPr kumimoji="1" sz="4400">
          <a:solidFill>
            <a:schemeClr val="tx2"/>
          </a:solidFill>
          <a:effectLst>
            <a:outerShdw blurRad="38100" dist="38100" dir="2700000" algn="tl">
              <a:srgbClr val="C0C0C0"/>
            </a:outerShdw>
          </a:effectLst>
          <a:latin typeface="Tahoma" pitchFamily="34" charset="0"/>
        </a:defRPr>
      </a:lvl7pPr>
      <a:lvl8pPr marL="1371600" algn="ctr" rtl="0" eaLnBrk="1" fontAlgn="base" hangingPunct="1">
        <a:spcBef>
          <a:spcPct val="0"/>
        </a:spcBef>
        <a:spcAft>
          <a:spcPct val="0"/>
        </a:spcAft>
        <a:defRPr kumimoji="1" sz="4400">
          <a:solidFill>
            <a:schemeClr val="tx2"/>
          </a:solidFill>
          <a:effectLst>
            <a:outerShdw blurRad="38100" dist="38100" dir="2700000" algn="tl">
              <a:srgbClr val="C0C0C0"/>
            </a:outerShdw>
          </a:effectLst>
          <a:latin typeface="Tahoma" pitchFamily="34" charset="0"/>
        </a:defRPr>
      </a:lvl8pPr>
      <a:lvl9pPr marL="1828800" algn="ctr" rtl="0" eaLnBrk="1" fontAlgn="base" hangingPunct="1">
        <a:spcBef>
          <a:spcPct val="0"/>
        </a:spcBef>
        <a:spcAft>
          <a:spcPct val="0"/>
        </a:spcAft>
        <a:defRPr kumimoji="1" sz="4400">
          <a:solidFill>
            <a:schemeClr val="tx2"/>
          </a:solidFill>
          <a:effectLst>
            <a:outerShdw blurRad="38100" dist="38100" dir="2700000" algn="tl">
              <a:srgbClr val="C0C0C0"/>
            </a:outerShdw>
          </a:effectLst>
          <a:latin typeface="Tahoma" pitchFamily="34" charset="0"/>
        </a:defRPr>
      </a:lvl9pPr>
    </p:titleStyle>
    <p:bodyStyle>
      <a:lvl1pPr marL="342900" indent="-342900" algn="l" rtl="0" eaLnBrk="1" fontAlgn="base" hangingPunct="1">
        <a:spcBef>
          <a:spcPct val="20000"/>
        </a:spcBef>
        <a:spcAft>
          <a:spcPct val="0"/>
        </a:spcAft>
        <a:buClr>
          <a:schemeClr val="accent1"/>
        </a:buClr>
        <a:buSzPct val="75000"/>
        <a:buFont typeface="Wingdings" pitchFamily="2" charset="2"/>
        <a:buChar char="n"/>
        <a:defRPr kumimoji="1" sz="3200">
          <a:solidFill>
            <a:schemeClr val="tx1"/>
          </a:solidFill>
          <a:effectLst>
            <a:outerShdw blurRad="38100" dist="38100" dir="2700000" algn="tl">
              <a:srgbClr val="C0C0C0"/>
            </a:outerShdw>
          </a:effectLst>
          <a:latin typeface="+mn-lt"/>
          <a:ea typeface="+mn-ea"/>
          <a:cs typeface="+mn-cs"/>
        </a:defRPr>
      </a:lvl1pPr>
      <a:lvl2pPr marL="742950" indent="-285750" algn="l" rtl="0" eaLnBrk="1" fontAlgn="base" hangingPunct="1">
        <a:spcBef>
          <a:spcPct val="20000"/>
        </a:spcBef>
        <a:spcAft>
          <a:spcPct val="0"/>
        </a:spcAft>
        <a:buClr>
          <a:schemeClr val="accent1"/>
        </a:buClr>
        <a:buSzPct val="75000"/>
        <a:buFont typeface="Wingdings" pitchFamily="2" charset="2"/>
        <a:buChar char="n"/>
        <a:defRPr kumimoji="1" sz="2800">
          <a:solidFill>
            <a:schemeClr val="tx1"/>
          </a:solidFill>
          <a:effectLst>
            <a:outerShdw blurRad="38100" dist="38100" dir="2700000" algn="tl">
              <a:srgbClr val="C0C0C0"/>
            </a:outerShdw>
          </a:effectLst>
          <a:latin typeface="+mn-lt"/>
        </a:defRPr>
      </a:lvl2pPr>
      <a:lvl3pPr marL="1143000" indent="-228600" algn="l" rtl="0" eaLnBrk="1" fontAlgn="base" hangingPunct="1">
        <a:spcBef>
          <a:spcPct val="20000"/>
        </a:spcBef>
        <a:spcAft>
          <a:spcPct val="0"/>
        </a:spcAft>
        <a:buClr>
          <a:schemeClr val="accent1"/>
        </a:buClr>
        <a:buSzPct val="75000"/>
        <a:buFont typeface="Wingdings" pitchFamily="2" charset="2"/>
        <a:buChar char="n"/>
        <a:defRPr kumimoji="1" sz="2400">
          <a:solidFill>
            <a:schemeClr val="tx1"/>
          </a:solidFill>
          <a:effectLst>
            <a:outerShdw blurRad="38100" dist="38100" dir="2700000" algn="tl">
              <a:srgbClr val="C0C0C0"/>
            </a:outerShdw>
          </a:effectLst>
          <a:latin typeface="+mn-lt"/>
        </a:defRPr>
      </a:lvl3pPr>
      <a:lvl4pPr marL="1562100" indent="-228600" algn="l" rtl="0" eaLnBrk="1" fontAlgn="base" hangingPunct="1">
        <a:spcBef>
          <a:spcPct val="20000"/>
        </a:spcBef>
        <a:spcAft>
          <a:spcPct val="0"/>
        </a:spcAft>
        <a:buClr>
          <a:schemeClr val="accent1"/>
        </a:buClr>
        <a:buSzPct val="75000"/>
        <a:buFont typeface="Wingdings" pitchFamily="2" charset="2"/>
        <a:buChar char="n"/>
        <a:defRPr kumimoji="1" sz="2000">
          <a:solidFill>
            <a:schemeClr val="tx1"/>
          </a:solidFill>
          <a:effectLst>
            <a:outerShdw blurRad="38100" dist="38100" dir="2700000" algn="tl">
              <a:srgbClr val="C0C0C0"/>
            </a:outerShdw>
          </a:effectLst>
          <a:latin typeface="+mn-lt"/>
        </a:defRPr>
      </a:lvl4pPr>
      <a:lvl5pPr marL="1981200" indent="-228600" algn="l" rtl="0" eaLnBrk="1" fontAlgn="base" hangingPunct="1">
        <a:spcBef>
          <a:spcPct val="20000"/>
        </a:spcBef>
        <a:spcAft>
          <a:spcPct val="0"/>
        </a:spcAft>
        <a:buClr>
          <a:schemeClr val="accent1"/>
        </a:buClr>
        <a:buSzPct val="75000"/>
        <a:buFont typeface="Wingdings" pitchFamily="2" charset="2"/>
        <a:buChar char="n"/>
        <a:defRPr kumimoji="1" sz="2000">
          <a:solidFill>
            <a:schemeClr val="tx1"/>
          </a:solidFill>
          <a:effectLst>
            <a:outerShdw blurRad="38100" dist="38100" dir="2700000" algn="tl">
              <a:srgbClr val="C0C0C0"/>
            </a:outerShdw>
          </a:effectLst>
          <a:latin typeface="+mn-lt"/>
        </a:defRPr>
      </a:lvl5pPr>
      <a:lvl6pPr marL="2438400" indent="-228600" algn="l" rtl="0" eaLnBrk="1" fontAlgn="base" hangingPunct="1">
        <a:spcBef>
          <a:spcPct val="20000"/>
        </a:spcBef>
        <a:spcAft>
          <a:spcPct val="0"/>
        </a:spcAft>
        <a:buClr>
          <a:schemeClr val="accent1"/>
        </a:buClr>
        <a:buSzPct val="75000"/>
        <a:buFont typeface="Wingdings" pitchFamily="2" charset="2"/>
        <a:buChar char="n"/>
        <a:defRPr kumimoji="1" sz="2000">
          <a:solidFill>
            <a:schemeClr val="tx1"/>
          </a:solidFill>
          <a:effectLst>
            <a:outerShdw blurRad="38100" dist="38100" dir="2700000" algn="tl">
              <a:srgbClr val="C0C0C0"/>
            </a:outerShdw>
          </a:effectLst>
          <a:latin typeface="+mn-lt"/>
        </a:defRPr>
      </a:lvl6pPr>
      <a:lvl7pPr marL="2895600" indent="-228600" algn="l" rtl="0" eaLnBrk="1" fontAlgn="base" hangingPunct="1">
        <a:spcBef>
          <a:spcPct val="20000"/>
        </a:spcBef>
        <a:spcAft>
          <a:spcPct val="0"/>
        </a:spcAft>
        <a:buClr>
          <a:schemeClr val="accent1"/>
        </a:buClr>
        <a:buSzPct val="75000"/>
        <a:buFont typeface="Wingdings" pitchFamily="2" charset="2"/>
        <a:buChar char="n"/>
        <a:defRPr kumimoji="1" sz="2000">
          <a:solidFill>
            <a:schemeClr val="tx1"/>
          </a:solidFill>
          <a:effectLst>
            <a:outerShdw blurRad="38100" dist="38100" dir="2700000" algn="tl">
              <a:srgbClr val="C0C0C0"/>
            </a:outerShdw>
          </a:effectLst>
          <a:latin typeface="+mn-lt"/>
        </a:defRPr>
      </a:lvl7pPr>
      <a:lvl8pPr marL="3352800" indent="-228600" algn="l" rtl="0" eaLnBrk="1" fontAlgn="base" hangingPunct="1">
        <a:spcBef>
          <a:spcPct val="20000"/>
        </a:spcBef>
        <a:spcAft>
          <a:spcPct val="0"/>
        </a:spcAft>
        <a:buClr>
          <a:schemeClr val="accent1"/>
        </a:buClr>
        <a:buSzPct val="75000"/>
        <a:buFont typeface="Wingdings" pitchFamily="2" charset="2"/>
        <a:buChar char="n"/>
        <a:defRPr kumimoji="1" sz="2000">
          <a:solidFill>
            <a:schemeClr val="tx1"/>
          </a:solidFill>
          <a:effectLst>
            <a:outerShdw blurRad="38100" dist="38100" dir="2700000" algn="tl">
              <a:srgbClr val="C0C0C0"/>
            </a:outerShdw>
          </a:effectLst>
          <a:latin typeface="+mn-lt"/>
        </a:defRPr>
      </a:lvl8pPr>
      <a:lvl9pPr marL="3810000" indent="-228600" algn="l" rtl="0" eaLnBrk="1" fontAlgn="base" hangingPunct="1">
        <a:spcBef>
          <a:spcPct val="20000"/>
        </a:spcBef>
        <a:spcAft>
          <a:spcPct val="0"/>
        </a:spcAft>
        <a:buClr>
          <a:schemeClr val="accent1"/>
        </a:buClr>
        <a:buSzPct val="75000"/>
        <a:buFont typeface="Wingdings" pitchFamily="2" charset="2"/>
        <a:buChar char="n"/>
        <a:defRPr kumimoji="1" sz="2000">
          <a:solidFill>
            <a:schemeClr val="tx1"/>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8.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4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5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8.xml"/></Relationships>
</file>

<file path=ppt/slides/_rels/slide7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8.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3"/>
          <p:cNvSpPr txBox="1">
            <a:spLocks noChangeArrowheads="1"/>
          </p:cNvSpPr>
          <p:nvPr/>
        </p:nvSpPr>
        <p:spPr bwMode="auto">
          <a:xfrm>
            <a:off x="1181100" y="764704"/>
            <a:ext cx="6781800" cy="20882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a:spcBef>
                <a:spcPct val="20000"/>
              </a:spcBef>
              <a:buClr>
                <a:srgbClr val="8EB3C8"/>
              </a:buClr>
              <a:buSzPct val="75000"/>
              <a:defRPr/>
            </a:pPr>
            <a:r>
              <a:rPr lang="ar-IQ" sz="4000" dirty="0">
                <a:solidFill>
                  <a:srgbClr val="000000"/>
                </a:solidFill>
                <a:cs typeface="+mn-cs"/>
              </a:rPr>
              <a:t>بسم الله الرحمن الرحيم</a:t>
            </a:r>
            <a:endParaRPr lang="en-US" sz="4000" dirty="0">
              <a:solidFill>
                <a:srgbClr val="000000"/>
              </a:solidFill>
              <a:cs typeface="+mn-cs"/>
            </a:endParaRPr>
          </a:p>
          <a:p>
            <a:pPr algn="ctr">
              <a:spcBef>
                <a:spcPct val="20000"/>
              </a:spcBef>
              <a:buClr>
                <a:srgbClr val="8EB3C8"/>
              </a:buClr>
              <a:buSzPct val="75000"/>
              <a:defRPr/>
            </a:pPr>
            <a:r>
              <a:rPr lang="en-AU" sz="4000" b="1" dirty="0"/>
              <a:t>Polycystic Ovary Syndrome </a:t>
            </a:r>
          </a:p>
          <a:p>
            <a:pPr algn="ctr">
              <a:spcBef>
                <a:spcPct val="20000"/>
              </a:spcBef>
              <a:buClr>
                <a:srgbClr val="8EB3C8"/>
              </a:buClr>
              <a:buSzPct val="75000"/>
              <a:defRPr/>
            </a:pPr>
            <a:r>
              <a:rPr lang="en-AU" sz="4000" b="1" dirty="0">
                <a:cs typeface="+mn-cs"/>
              </a:rPr>
              <a:t>A-Z</a:t>
            </a:r>
          </a:p>
          <a:p>
            <a:pPr algn="ctr">
              <a:spcBef>
                <a:spcPct val="20000"/>
              </a:spcBef>
              <a:buClr>
                <a:srgbClr val="8EB3C8"/>
              </a:buClr>
              <a:buSzPct val="75000"/>
              <a:defRPr/>
            </a:pPr>
            <a:br>
              <a:rPr lang="en-AU" sz="2000" dirty="0">
                <a:solidFill>
                  <a:srgbClr val="000000"/>
                </a:solidFill>
                <a:cs typeface="+mn-cs"/>
              </a:rPr>
            </a:br>
            <a:r>
              <a:rPr lang="en-AU" sz="2800" dirty="0">
                <a:solidFill>
                  <a:srgbClr val="000000"/>
                </a:solidFill>
                <a:cs typeface="+mn-cs"/>
              </a:rPr>
              <a:t>Dr Moamar Al-Jefout, </a:t>
            </a:r>
            <a:br>
              <a:rPr lang="en-AU" sz="2000" dirty="0">
                <a:solidFill>
                  <a:srgbClr val="000000"/>
                </a:solidFill>
                <a:cs typeface="+mn-cs"/>
              </a:rPr>
            </a:br>
            <a:r>
              <a:rPr lang="en-AU" dirty="0">
                <a:solidFill>
                  <a:srgbClr val="000000"/>
                </a:solidFill>
                <a:cs typeface="+mn-cs"/>
              </a:rPr>
              <a:t>MD, JBO&amp;G, </a:t>
            </a:r>
            <a:r>
              <a:rPr lang="en-AU" dirty="0" err="1">
                <a:solidFill>
                  <a:srgbClr val="000000"/>
                </a:solidFill>
                <a:cs typeface="+mn-cs"/>
              </a:rPr>
              <a:t>MMed</a:t>
            </a:r>
            <a:r>
              <a:rPr lang="en-AU" dirty="0">
                <a:solidFill>
                  <a:srgbClr val="000000"/>
                </a:solidFill>
                <a:cs typeface="+mn-cs"/>
              </a:rPr>
              <a:t> (HR&amp;HG), </a:t>
            </a:r>
            <a:r>
              <a:rPr lang="en-AU" dirty="0" err="1">
                <a:solidFill>
                  <a:srgbClr val="000000"/>
                </a:solidFill>
                <a:cs typeface="+mn-cs"/>
              </a:rPr>
              <a:t>Ph.D</a:t>
            </a:r>
            <a:br>
              <a:rPr lang="en-AU" dirty="0">
                <a:solidFill>
                  <a:srgbClr val="000000"/>
                </a:solidFill>
                <a:cs typeface="+mn-cs"/>
              </a:rPr>
            </a:br>
            <a:r>
              <a:rPr lang="en-AU" dirty="0">
                <a:solidFill>
                  <a:srgbClr val="000000"/>
                </a:solidFill>
                <a:cs typeface="+mn-cs"/>
              </a:rPr>
              <a:t>Associate Professor in Human Reproduction. </a:t>
            </a:r>
          </a:p>
          <a:p>
            <a:pPr algn="ctr">
              <a:spcBef>
                <a:spcPct val="20000"/>
              </a:spcBef>
              <a:buClr>
                <a:srgbClr val="8EB3C8"/>
              </a:buClr>
              <a:buSzPct val="75000"/>
              <a:defRPr/>
            </a:pPr>
            <a:r>
              <a:rPr lang="en-AU" dirty="0">
                <a:solidFill>
                  <a:srgbClr val="000000"/>
                </a:solidFill>
                <a:cs typeface="+mn-cs"/>
              </a:rPr>
              <a:t>Endoscopic Surgeon</a:t>
            </a:r>
            <a:br>
              <a:rPr lang="en-AU" dirty="0">
                <a:solidFill>
                  <a:srgbClr val="000000"/>
                </a:solidFill>
                <a:cs typeface="+mn-cs"/>
              </a:rPr>
            </a:br>
            <a:r>
              <a:rPr lang="en-AU" dirty="0">
                <a:solidFill>
                  <a:srgbClr val="000000"/>
                </a:solidFill>
                <a:cs typeface="+mn-cs"/>
              </a:rPr>
              <a:t>UAEU. CM&amp;HS/</a:t>
            </a:r>
            <a:r>
              <a:rPr lang="en-AU" dirty="0">
                <a:solidFill>
                  <a:srgbClr val="000000"/>
                </a:solidFill>
              </a:rPr>
              <a:t>UAE</a:t>
            </a:r>
          </a:p>
          <a:p>
            <a:pPr algn="ctr">
              <a:spcBef>
                <a:spcPct val="20000"/>
              </a:spcBef>
              <a:buClr>
                <a:srgbClr val="8EB3C8"/>
              </a:buClr>
              <a:buSzPct val="75000"/>
              <a:defRPr/>
            </a:pPr>
            <a:r>
              <a:rPr lang="en-AU" dirty="0">
                <a:solidFill>
                  <a:srgbClr val="000000"/>
                </a:solidFill>
                <a:cs typeface="+mn-cs"/>
              </a:rPr>
              <a:t>. Mutah University/Jordan</a:t>
            </a:r>
            <a:br>
              <a:rPr lang="en-AU" dirty="0">
                <a:solidFill>
                  <a:srgbClr val="000000"/>
                </a:solidFill>
                <a:cs typeface="+mn-cs"/>
              </a:rPr>
            </a:br>
            <a:r>
              <a:rPr lang="en-AU" dirty="0">
                <a:solidFill>
                  <a:srgbClr val="000000"/>
                </a:solidFill>
                <a:cs typeface="+mn-cs"/>
              </a:rPr>
              <a:t>2020</a:t>
            </a:r>
            <a:br>
              <a:rPr lang="en-AU" dirty="0">
                <a:solidFill>
                  <a:srgbClr val="000000"/>
                </a:solidFill>
                <a:cs typeface="+mn-cs"/>
              </a:rPr>
            </a:br>
            <a:r>
              <a:rPr lang="en-AU" dirty="0">
                <a:solidFill>
                  <a:srgbClr val="000000"/>
                </a:solidFill>
                <a:cs typeface="+mn-cs"/>
              </a:rPr>
              <a:t>   drmoamar@</a:t>
            </a:r>
            <a:r>
              <a:rPr lang="en-AU" sz="2000" dirty="0">
                <a:solidFill>
                  <a:srgbClr val="000000"/>
                </a:solidFill>
                <a:cs typeface="+mn-cs"/>
              </a:rPr>
              <a:t>yahoo.co.uk</a:t>
            </a:r>
            <a:br>
              <a:rPr lang="en-AU" sz="2000" dirty="0">
                <a:solidFill>
                  <a:srgbClr val="000000"/>
                </a:solidFill>
                <a:cs typeface="+mn-cs"/>
              </a:rPr>
            </a:br>
            <a:br>
              <a:rPr lang="en-AU" sz="2000" dirty="0">
                <a:solidFill>
                  <a:srgbClr val="000000"/>
                </a:solidFill>
                <a:cs typeface="+mn-cs"/>
              </a:rPr>
            </a:br>
            <a:endParaRPr kumimoji="1" lang="en-US" sz="1400" kern="0" dirty="0">
              <a:solidFill>
                <a:srgbClr val="003366"/>
              </a:solidFill>
              <a:effectLst>
                <a:outerShdw blurRad="38100" dist="38100" dir="2700000" algn="tl">
                  <a:srgbClr val="C0C0C0"/>
                </a:outerShdw>
              </a:effectLst>
              <a:cs typeface="+mn-cs"/>
            </a:endParaRPr>
          </a:p>
        </p:txBody>
      </p:sp>
      <p:sp>
        <p:nvSpPr>
          <p:cNvPr id="3" name="Slide Number Placeholder 2"/>
          <p:cNvSpPr>
            <a:spLocks noGrp="1"/>
          </p:cNvSpPr>
          <p:nvPr>
            <p:ph type="sldNum" sz="quarter" idx="4"/>
          </p:nvPr>
        </p:nvSpPr>
        <p:spPr/>
        <p:txBody>
          <a:bodyPr/>
          <a:lstStyle/>
          <a:p>
            <a:fld id="{C4A1A014-CD4F-4361-93DA-8077F752D4D6}" type="slidenum">
              <a:rPr lang="en-US" smtClean="0">
                <a:solidFill>
                  <a:srgbClr val="003366"/>
                </a:solidFill>
              </a:rPr>
              <a:pPr/>
              <a:t>1</a:t>
            </a:fld>
            <a:endParaRPr lang="en-US">
              <a:solidFill>
                <a:srgbClr val="003366"/>
              </a:solidFill>
            </a:endParaRPr>
          </a:p>
        </p:txBody>
      </p:sp>
      <p:pic>
        <p:nvPicPr>
          <p:cNvPr id="2" name="Picture 1">
            <a:extLst>
              <a:ext uri="{FF2B5EF4-FFF2-40B4-BE49-F238E27FC236}">
                <a16:creationId xmlns:a16="http://schemas.microsoft.com/office/drawing/2014/main" id="{9FA472CE-F487-418A-B558-570A3A0D7446}"/>
              </a:ext>
            </a:extLst>
          </p:cNvPr>
          <p:cNvPicPr>
            <a:picLocks noChangeAspect="1"/>
          </p:cNvPicPr>
          <p:nvPr/>
        </p:nvPicPr>
        <p:blipFill>
          <a:blip r:embed="rId2"/>
          <a:stretch>
            <a:fillRect/>
          </a:stretch>
        </p:blipFill>
        <p:spPr>
          <a:xfrm>
            <a:off x="80259" y="5448322"/>
            <a:ext cx="9089924" cy="134733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53DEA-6499-412F-A5B9-EEA48B39E962}"/>
              </a:ext>
            </a:extLst>
          </p:cNvPr>
          <p:cNvSpPr>
            <a:spLocks noGrp="1"/>
          </p:cNvSpPr>
          <p:nvPr>
            <p:ph type="title"/>
          </p:nvPr>
        </p:nvSpPr>
        <p:spPr/>
        <p:txBody>
          <a:bodyPr/>
          <a:lstStyle/>
          <a:p>
            <a:r>
              <a:rPr lang="en-US" sz="3600" dirty="0">
                <a:solidFill>
                  <a:srgbClr val="003366"/>
                </a:solidFill>
                <a:effectLst/>
                <a:ea typeface="+mn-ea"/>
                <a:cs typeface="+mn-cs"/>
              </a:rPr>
              <a:t>Genetics</a:t>
            </a:r>
            <a:endParaRPr lang="en-US" dirty="0">
              <a:effectLst/>
            </a:endParaRPr>
          </a:p>
        </p:txBody>
      </p:sp>
      <p:sp>
        <p:nvSpPr>
          <p:cNvPr id="3" name="Content Placeholder 2">
            <a:extLst>
              <a:ext uri="{FF2B5EF4-FFF2-40B4-BE49-F238E27FC236}">
                <a16:creationId xmlns:a16="http://schemas.microsoft.com/office/drawing/2014/main" id="{99FF6BDF-1C46-46DA-8A31-6A7EA3FC7534}"/>
              </a:ext>
            </a:extLst>
          </p:cNvPr>
          <p:cNvSpPr>
            <a:spLocks noGrp="1"/>
          </p:cNvSpPr>
          <p:nvPr>
            <p:ph idx="1"/>
          </p:nvPr>
        </p:nvSpPr>
        <p:spPr/>
        <p:txBody>
          <a:bodyPr/>
          <a:lstStyle/>
          <a:p>
            <a:r>
              <a:rPr lang="en-US" sz="2800" dirty="0">
                <a:effectLst/>
              </a:rPr>
              <a:t>Clusters in families and both female and male relatives can show stigmata of the syndrome </a:t>
            </a:r>
          </a:p>
          <a:p>
            <a:r>
              <a:rPr lang="en-US" sz="2800" dirty="0">
                <a:effectLst/>
              </a:rPr>
              <a:t>Complex, polygenic disorder with multiple alleles associated with a small degree of risk </a:t>
            </a:r>
          </a:p>
          <a:p>
            <a:r>
              <a:rPr lang="en-US" sz="2800" dirty="0">
                <a:effectLst/>
              </a:rPr>
              <a:t>Genome-wide association studies implicate many genes, including: </a:t>
            </a:r>
          </a:p>
          <a:p>
            <a:pPr lvl="1"/>
            <a:r>
              <a:rPr lang="en-US" sz="2000" dirty="0">
                <a:effectLst/>
              </a:rPr>
              <a:t>LHCGR (luteinizing hormone/choriogonadotropin receptor)</a:t>
            </a:r>
          </a:p>
          <a:p>
            <a:pPr lvl="1"/>
            <a:r>
              <a:rPr lang="en-US" sz="2000" dirty="0">
                <a:effectLst/>
              </a:rPr>
              <a:t>FSHR (follicle stimulating hormone receptor)</a:t>
            </a:r>
          </a:p>
          <a:p>
            <a:pPr lvl="1"/>
            <a:r>
              <a:rPr lang="en-US" sz="2000" dirty="0">
                <a:effectLst/>
              </a:rPr>
              <a:t>INSR (insulin receptor)</a:t>
            </a:r>
          </a:p>
          <a:p>
            <a:pPr lvl="1"/>
            <a:r>
              <a:rPr lang="en-US" sz="2000" dirty="0">
                <a:effectLst/>
              </a:rPr>
              <a:t>DENND1A (DENN domain containing 1A)</a:t>
            </a:r>
          </a:p>
          <a:p>
            <a:pPr lvl="1"/>
            <a:r>
              <a:rPr lang="en-US" sz="2000" dirty="0">
                <a:effectLst/>
              </a:rPr>
              <a:t>THADA (THADA armadillo repeat containing)</a:t>
            </a:r>
          </a:p>
        </p:txBody>
      </p:sp>
    </p:spTree>
    <p:extLst>
      <p:ext uri="{BB962C8B-B14F-4D97-AF65-F5344CB8AC3E}">
        <p14:creationId xmlns:p14="http://schemas.microsoft.com/office/powerpoint/2010/main" val="267959256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40767"/>
            <a:ext cx="8229600" cy="4983833"/>
          </a:xfrm>
        </p:spPr>
        <p:txBody>
          <a:bodyPr/>
          <a:lstStyle/>
          <a:p>
            <a:r>
              <a:rPr lang="en-US" sz="2400" dirty="0"/>
              <a:t>Dopamine has the dominant influence over prolactin secretion. </a:t>
            </a:r>
          </a:p>
          <a:p>
            <a:r>
              <a:rPr lang="en-US" sz="2400" dirty="0"/>
              <a:t>Secretion of prolactin is under tonic inhibitory control by dopamine, which acts via D2-type receptors located on </a:t>
            </a:r>
            <a:r>
              <a:rPr lang="en-US" sz="2400" dirty="0" err="1"/>
              <a:t>lactotrophs</a:t>
            </a:r>
            <a:r>
              <a:rPr lang="en-US" sz="2400" dirty="0"/>
              <a:t>. </a:t>
            </a:r>
          </a:p>
          <a:p>
            <a:r>
              <a:rPr lang="en-US" sz="2400" dirty="0"/>
              <a:t>Prolactin production can be stimulated by the hypothalamic peptides, </a:t>
            </a:r>
            <a:r>
              <a:rPr lang="en-US" sz="2400" dirty="0" err="1"/>
              <a:t>thyrotropin</a:t>
            </a:r>
            <a:r>
              <a:rPr lang="en-US" sz="2400" dirty="0"/>
              <a:t>-releasing hormone (TRH) and vasoactive intestinal peptide (VIP), along with epidermal growth factor and dopamine receptor agonists. Thus, primary hypothyroidism (a high TRH state) can cause </a:t>
            </a:r>
            <a:r>
              <a:rPr lang="en-US" sz="2400" dirty="0" err="1"/>
              <a:t>hyperprolactinemia</a:t>
            </a:r>
            <a:r>
              <a:rPr lang="en-US" sz="2400" dirty="0"/>
              <a:t>. </a:t>
            </a:r>
          </a:p>
          <a:p>
            <a:r>
              <a:rPr lang="en-US" sz="2400" dirty="0"/>
              <a:t>VIP increases prolactin in response to suckling, probably because of its action on receptors that increase adenosine 3',5'-cyclic phosphate (</a:t>
            </a:r>
            <a:r>
              <a:rPr lang="en-US" sz="2400" dirty="0" err="1"/>
              <a:t>cAMP</a:t>
            </a:r>
            <a:r>
              <a:rPr lang="en-US" sz="2400" dirty="0"/>
              <a:t>).</a:t>
            </a:r>
          </a:p>
        </p:txBody>
      </p:sp>
    </p:spTree>
    <p:extLst>
      <p:ext uri="{BB962C8B-B14F-4D97-AF65-F5344CB8AC3E}">
        <p14:creationId xmlns:p14="http://schemas.microsoft.com/office/powerpoint/2010/main" val="327205360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2"/>
                </a:solidFill>
              </a:rPr>
              <a:t>Frequency</a:t>
            </a:r>
          </a:p>
        </p:txBody>
      </p:sp>
      <p:sp>
        <p:nvSpPr>
          <p:cNvPr id="3" name="Content Placeholder 2"/>
          <p:cNvSpPr>
            <a:spLocks noGrp="1"/>
          </p:cNvSpPr>
          <p:nvPr>
            <p:ph idx="1"/>
          </p:nvPr>
        </p:nvSpPr>
        <p:spPr/>
        <p:txBody>
          <a:bodyPr/>
          <a:lstStyle/>
          <a:p>
            <a:r>
              <a:rPr lang="en-US" dirty="0"/>
              <a:t>This condition occurs in less than 1% of the general population and in 10-40% of patients presenting with secondary amenorrhea. </a:t>
            </a:r>
          </a:p>
          <a:p>
            <a:r>
              <a:rPr lang="en-US" dirty="0"/>
              <a:t>Approximately 75% of patients presenting with </a:t>
            </a:r>
            <a:r>
              <a:rPr lang="en-US" dirty="0" err="1"/>
              <a:t>galactorrhea</a:t>
            </a:r>
            <a:r>
              <a:rPr lang="en-US" dirty="0"/>
              <a:t> and amenorrhea have </a:t>
            </a:r>
            <a:r>
              <a:rPr lang="en-US" dirty="0" err="1"/>
              <a:t>hyperprolactinemia</a:t>
            </a:r>
            <a:r>
              <a:rPr lang="en-US" dirty="0"/>
              <a:t>. Of these patients, approximately 30% have prolactin-secreting tumors</a:t>
            </a:r>
          </a:p>
        </p:txBody>
      </p:sp>
    </p:spTree>
    <p:extLst>
      <p:ext uri="{BB962C8B-B14F-4D97-AF65-F5344CB8AC3E}">
        <p14:creationId xmlns:p14="http://schemas.microsoft.com/office/powerpoint/2010/main" val="83882646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2"/>
                </a:solidFill>
              </a:rPr>
              <a:t>Clinical presentation</a:t>
            </a:r>
          </a:p>
        </p:txBody>
      </p:sp>
      <p:sp>
        <p:nvSpPr>
          <p:cNvPr id="3" name="Content Placeholder 2"/>
          <p:cNvSpPr>
            <a:spLocks noGrp="1"/>
          </p:cNvSpPr>
          <p:nvPr>
            <p:ph idx="1"/>
          </p:nvPr>
        </p:nvSpPr>
        <p:spPr>
          <a:xfrm>
            <a:off x="457200" y="1935163"/>
            <a:ext cx="8229600" cy="4734197"/>
          </a:xfrm>
        </p:spPr>
        <p:txBody>
          <a:bodyPr/>
          <a:lstStyle/>
          <a:p>
            <a:r>
              <a:rPr lang="en-US" dirty="0"/>
              <a:t>Women typically present with a history of </a:t>
            </a:r>
            <a:r>
              <a:rPr lang="en-US" dirty="0" err="1"/>
              <a:t>oligomenorrhea</a:t>
            </a:r>
            <a:r>
              <a:rPr lang="en-US" dirty="0"/>
              <a:t>, amenorrhea, or infertility, which generally results from prolactin suppression of gonadotropin-releasing hormone (</a:t>
            </a:r>
            <a:r>
              <a:rPr lang="en-US" dirty="0" err="1"/>
              <a:t>GnRH</a:t>
            </a:r>
            <a:r>
              <a:rPr lang="en-US" dirty="0"/>
              <a:t>). </a:t>
            </a:r>
            <a:r>
              <a:rPr lang="en-US" dirty="0" err="1"/>
              <a:t>Galactorrhea</a:t>
            </a:r>
            <a:r>
              <a:rPr lang="en-US" dirty="0"/>
              <a:t> is due to the direct physiologic effect of prolactin on breast epithelial cells.</a:t>
            </a:r>
          </a:p>
          <a:p>
            <a:endParaRPr lang="en-US" dirty="0"/>
          </a:p>
        </p:txBody>
      </p:sp>
    </p:spTree>
    <p:extLst>
      <p:ext uri="{BB962C8B-B14F-4D97-AF65-F5344CB8AC3E}">
        <p14:creationId xmlns:p14="http://schemas.microsoft.com/office/powerpoint/2010/main" val="250550831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2"/>
                </a:solidFill>
              </a:rPr>
              <a:t>Drugs causing </a:t>
            </a:r>
            <a:r>
              <a:rPr lang="en-US" dirty="0" err="1">
                <a:solidFill>
                  <a:schemeClr val="bg2"/>
                </a:solidFill>
              </a:rPr>
              <a:t>hyperprolactenemia</a:t>
            </a:r>
            <a:endParaRPr lang="en-US" dirty="0">
              <a:solidFill>
                <a:schemeClr val="bg2"/>
              </a:solidFill>
            </a:endParaRPr>
          </a:p>
        </p:txBody>
      </p:sp>
      <p:sp>
        <p:nvSpPr>
          <p:cNvPr id="3" name="Content Placeholder 2"/>
          <p:cNvSpPr>
            <a:spLocks noGrp="1"/>
          </p:cNvSpPr>
          <p:nvPr>
            <p:ph idx="1"/>
          </p:nvPr>
        </p:nvSpPr>
        <p:spPr>
          <a:xfrm>
            <a:off x="1219200" y="1676400"/>
            <a:ext cx="7924800" cy="4724400"/>
          </a:xfrm>
        </p:spPr>
        <p:txBody>
          <a:bodyPr/>
          <a:lstStyle/>
          <a:p>
            <a:r>
              <a:rPr lang="en-US" sz="2400" dirty="0"/>
              <a:t>Detailed drug history should be obtained because many common medications cause </a:t>
            </a:r>
            <a:r>
              <a:rPr lang="en-US" sz="2400" dirty="0" err="1"/>
              <a:t>hyperprolactinemia</a:t>
            </a:r>
            <a:r>
              <a:rPr lang="en-US" sz="2400" dirty="0"/>
              <a:t>, usually with prolactin levels of less than 100 </a:t>
            </a:r>
            <a:r>
              <a:rPr lang="en-US" sz="2400" dirty="0" err="1"/>
              <a:t>ng</a:t>
            </a:r>
            <a:r>
              <a:rPr lang="en-US" sz="2400" dirty="0"/>
              <a:t>/</a:t>
            </a:r>
            <a:r>
              <a:rPr lang="en-US" sz="2400" dirty="0" err="1"/>
              <a:t>mL.</a:t>
            </a:r>
            <a:r>
              <a:rPr lang="en-US" sz="2400" dirty="0"/>
              <a:t> </a:t>
            </a:r>
          </a:p>
          <a:p>
            <a:r>
              <a:rPr lang="en-US" sz="2400" dirty="0"/>
              <a:t>Dopamine-receptor antagonists (</a:t>
            </a:r>
            <a:r>
              <a:rPr lang="en-US" sz="2400" dirty="0" err="1"/>
              <a:t>eg</a:t>
            </a:r>
            <a:r>
              <a:rPr lang="en-US" sz="2400" dirty="0"/>
              <a:t>, </a:t>
            </a:r>
            <a:r>
              <a:rPr lang="en-US" sz="2400" dirty="0" err="1"/>
              <a:t>phenothiazines</a:t>
            </a:r>
            <a:r>
              <a:rPr lang="en-US" sz="2400" dirty="0"/>
              <a:t>, </a:t>
            </a:r>
            <a:r>
              <a:rPr lang="en-US" sz="2400" dirty="0" err="1"/>
              <a:t>butyrophenones</a:t>
            </a:r>
            <a:r>
              <a:rPr lang="en-US" sz="2400" dirty="0"/>
              <a:t>, </a:t>
            </a:r>
            <a:r>
              <a:rPr lang="en-US" sz="2400" dirty="0" err="1"/>
              <a:t>thioxanthenes</a:t>
            </a:r>
            <a:r>
              <a:rPr lang="en-US" sz="2400" dirty="0"/>
              <a:t>, </a:t>
            </a:r>
            <a:r>
              <a:rPr lang="en-US" sz="2400" dirty="0" err="1"/>
              <a:t>risperidone</a:t>
            </a:r>
            <a:r>
              <a:rPr lang="en-US" sz="2400" dirty="0"/>
              <a:t>, metoclopramide, </a:t>
            </a:r>
            <a:r>
              <a:rPr lang="en-US" sz="2400" dirty="0" err="1"/>
              <a:t>sulpiride</a:t>
            </a:r>
            <a:r>
              <a:rPr lang="en-US" sz="2400" dirty="0"/>
              <a:t>, </a:t>
            </a:r>
            <a:r>
              <a:rPr lang="en-US" sz="2400" dirty="0" err="1"/>
              <a:t>pimozide</a:t>
            </a:r>
            <a:r>
              <a:rPr lang="en-US" sz="2400" dirty="0"/>
              <a:t>)</a:t>
            </a:r>
          </a:p>
          <a:p>
            <a:r>
              <a:rPr lang="en-US" sz="2400" dirty="0"/>
              <a:t>Dopamine-depleting agents (</a:t>
            </a:r>
            <a:r>
              <a:rPr lang="en-US" sz="2400" dirty="0" err="1"/>
              <a:t>eg</a:t>
            </a:r>
            <a:r>
              <a:rPr lang="en-US" sz="2400" dirty="0"/>
              <a:t>, methyldopa, reserpine)</a:t>
            </a:r>
          </a:p>
          <a:p>
            <a:r>
              <a:rPr lang="en-US" sz="2400" dirty="0"/>
              <a:t>Others (</a:t>
            </a:r>
            <a:r>
              <a:rPr lang="en-US" sz="2400" dirty="0" err="1"/>
              <a:t>eg</a:t>
            </a:r>
            <a:r>
              <a:rPr lang="en-US" sz="2400" dirty="0"/>
              <a:t>, isoniazid, </a:t>
            </a:r>
            <a:r>
              <a:rPr lang="en-US" sz="2400" dirty="0" err="1"/>
              <a:t>danazol</a:t>
            </a:r>
            <a:r>
              <a:rPr lang="en-US" sz="2400" dirty="0"/>
              <a:t>, tricyclic antidepressants, monoamine </a:t>
            </a:r>
            <a:r>
              <a:rPr lang="en-US" sz="2400" dirty="0" err="1"/>
              <a:t>antihypertensives</a:t>
            </a:r>
            <a:r>
              <a:rPr lang="en-US" sz="2400" dirty="0"/>
              <a:t>, verapamil, estrogens, </a:t>
            </a:r>
            <a:r>
              <a:rPr lang="en-US" sz="2400" dirty="0" err="1"/>
              <a:t>antiandrogens</a:t>
            </a:r>
            <a:r>
              <a:rPr lang="en-US" sz="2400" dirty="0"/>
              <a:t>, </a:t>
            </a:r>
            <a:r>
              <a:rPr lang="en-US" sz="2400" dirty="0" err="1"/>
              <a:t>cyproheptadine</a:t>
            </a:r>
            <a:r>
              <a:rPr lang="en-US" sz="2400" dirty="0"/>
              <a:t>, opiates, H2-blockers [cimetidine], cocaine)</a:t>
            </a:r>
          </a:p>
          <a:p>
            <a:endParaRPr lang="en-US" sz="2400" dirty="0"/>
          </a:p>
        </p:txBody>
      </p:sp>
    </p:spTree>
    <p:extLst>
      <p:ext uri="{BB962C8B-B14F-4D97-AF65-F5344CB8AC3E}">
        <p14:creationId xmlns:p14="http://schemas.microsoft.com/office/powerpoint/2010/main" val="311916878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2"/>
                </a:solidFill>
              </a:rPr>
              <a:t>Rx</a:t>
            </a:r>
          </a:p>
        </p:txBody>
      </p:sp>
      <p:sp>
        <p:nvSpPr>
          <p:cNvPr id="3" name="Content Placeholder 2"/>
          <p:cNvSpPr>
            <a:spLocks noGrp="1"/>
          </p:cNvSpPr>
          <p:nvPr>
            <p:ph idx="1"/>
          </p:nvPr>
        </p:nvSpPr>
        <p:spPr/>
        <p:txBody>
          <a:bodyPr/>
          <a:lstStyle/>
          <a:p>
            <a:r>
              <a:rPr lang="en-US" sz="2800" dirty="0" err="1"/>
              <a:t>Bromocriptine</a:t>
            </a:r>
            <a:endParaRPr lang="en-US" sz="2800" dirty="0"/>
          </a:p>
          <a:p>
            <a:r>
              <a:rPr lang="en-US" sz="2800" dirty="0" err="1"/>
              <a:t>Cabergoline</a:t>
            </a:r>
            <a:r>
              <a:rPr lang="en-US" sz="2800" dirty="0"/>
              <a:t>: (</a:t>
            </a:r>
            <a:r>
              <a:rPr lang="en-US" sz="2800" dirty="0" err="1"/>
              <a:t>Dostinex</a:t>
            </a:r>
            <a:r>
              <a:rPr lang="en-US" sz="2800" dirty="0"/>
              <a:t> 0.5 mg daily ), an ergot derivative, is a </a:t>
            </a:r>
            <a:r>
              <a:rPr lang="en-US" sz="2800" dirty="0" err="1"/>
              <a:t>potentdopamine</a:t>
            </a:r>
            <a:r>
              <a:rPr lang="en-US" sz="2800" dirty="0"/>
              <a:t> receptor agonist on D2 receptors. </a:t>
            </a:r>
          </a:p>
          <a:p>
            <a:r>
              <a:rPr lang="en-US" sz="2800" dirty="0"/>
              <a:t>It is frequently used as a first-line agent in the management of </a:t>
            </a:r>
            <a:r>
              <a:rPr lang="en-US" sz="2800" dirty="0" err="1"/>
              <a:t>prolactinomas</a:t>
            </a:r>
            <a:r>
              <a:rPr lang="en-US" sz="2800" dirty="0"/>
              <a:t> due to higher affinity for D2 receptor sites, less severe side effects, and more convenient dosing schedule than the older </a:t>
            </a:r>
            <a:r>
              <a:rPr lang="en-US" sz="2800" dirty="0" err="1"/>
              <a:t>bromocriptine</a:t>
            </a:r>
            <a:r>
              <a:rPr lang="en-US" sz="2800" dirty="0"/>
              <a:t>.</a:t>
            </a:r>
          </a:p>
        </p:txBody>
      </p:sp>
    </p:spTree>
    <p:extLst>
      <p:ext uri="{BB962C8B-B14F-4D97-AF65-F5344CB8AC3E}">
        <p14:creationId xmlns:p14="http://schemas.microsoft.com/office/powerpoint/2010/main" val="354055469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 Placeholder 3"/>
          <p:cNvSpPr>
            <a:spLocks noGrp="1"/>
          </p:cNvSpPr>
          <p:nvPr>
            <p:ph type="body" sz="half" idx="2"/>
          </p:nvPr>
        </p:nvSpPr>
        <p:spPr>
          <a:xfrm>
            <a:off x="2123728" y="1676400"/>
            <a:ext cx="5184575" cy="4572000"/>
          </a:xfrm>
        </p:spPr>
        <p:txBody>
          <a:bodyPr/>
          <a:lstStyle/>
          <a:p>
            <a:pPr algn="ctr" eaLnBrk="1" hangingPunct="1"/>
            <a:endParaRPr lang="en-AU" sz="4800" dirty="0"/>
          </a:p>
          <a:p>
            <a:pPr algn="ctr" eaLnBrk="1" hangingPunct="1"/>
            <a:r>
              <a:rPr lang="en-AU" sz="4800" dirty="0"/>
              <a:t>Thank you</a:t>
            </a:r>
          </a:p>
          <a:p>
            <a:pPr eaLnBrk="1" hangingPunct="1"/>
            <a:endParaRPr lang="en-AU"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804A2-A5BA-4704-AC1E-C82FF8E05443}"/>
              </a:ext>
            </a:extLst>
          </p:cNvPr>
          <p:cNvSpPr>
            <a:spLocks noGrp="1"/>
          </p:cNvSpPr>
          <p:nvPr>
            <p:ph type="title"/>
          </p:nvPr>
        </p:nvSpPr>
        <p:spPr/>
        <p:txBody>
          <a:bodyPr/>
          <a:lstStyle/>
          <a:p>
            <a:pPr marL="342900" lvl="0" indent="-342900">
              <a:spcBef>
                <a:spcPct val="20000"/>
              </a:spcBef>
            </a:pPr>
            <a:r>
              <a:rPr lang="en-US" sz="4000" dirty="0">
                <a:solidFill>
                  <a:srgbClr val="003366"/>
                </a:solidFill>
                <a:effectLst/>
                <a:ea typeface="+mn-ea"/>
                <a:cs typeface="+mn-cs"/>
              </a:rPr>
              <a:t>Ethnicity/race</a:t>
            </a:r>
            <a:endParaRPr lang="en-US" sz="6600" dirty="0"/>
          </a:p>
        </p:txBody>
      </p:sp>
      <p:sp>
        <p:nvSpPr>
          <p:cNvPr id="3" name="Content Placeholder 2">
            <a:extLst>
              <a:ext uri="{FF2B5EF4-FFF2-40B4-BE49-F238E27FC236}">
                <a16:creationId xmlns:a16="http://schemas.microsoft.com/office/drawing/2014/main" id="{33F6C9D7-0C67-41F2-B3AB-8081B7E1A35A}"/>
              </a:ext>
            </a:extLst>
          </p:cNvPr>
          <p:cNvSpPr>
            <a:spLocks noGrp="1"/>
          </p:cNvSpPr>
          <p:nvPr>
            <p:ph idx="1"/>
          </p:nvPr>
        </p:nvSpPr>
        <p:spPr>
          <a:xfrm>
            <a:off x="457200" y="1676400"/>
            <a:ext cx="8686800" cy="4724400"/>
          </a:xfrm>
        </p:spPr>
        <p:txBody>
          <a:bodyPr/>
          <a:lstStyle/>
          <a:p>
            <a:r>
              <a:rPr lang="en-US" sz="2000" b="1" dirty="0">
                <a:effectLst/>
              </a:rPr>
              <a:t>Ethnic variations affect phenotypic expression</a:t>
            </a:r>
          </a:p>
          <a:p>
            <a:pPr lvl="1"/>
            <a:r>
              <a:rPr lang="en-US" sz="1800" dirty="0">
                <a:effectLst/>
              </a:rPr>
              <a:t>Patients of European ancestry display greater midline hirsutism than those of East Asian ancestry</a:t>
            </a:r>
          </a:p>
          <a:p>
            <a:pPr lvl="1"/>
            <a:r>
              <a:rPr lang="en-US" sz="1800" dirty="0">
                <a:effectLst/>
              </a:rPr>
              <a:t>Patients of African ancestry have higher rates of hypertension and cardiovascular risk factors</a:t>
            </a:r>
          </a:p>
          <a:p>
            <a:pPr lvl="1"/>
            <a:r>
              <a:rPr lang="en-US" sz="1800" dirty="0">
                <a:effectLst/>
              </a:rPr>
              <a:t>Patients of Mediterranean ancestry have greater quantities of body hair compared with most patients of Asian ancestry, who have relatively little body hair </a:t>
            </a:r>
          </a:p>
          <a:p>
            <a:r>
              <a:rPr lang="en-US" sz="2000" b="1" dirty="0">
                <a:effectLst/>
              </a:rPr>
              <a:t>Other risk factors/associations</a:t>
            </a:r>
          </a:p>
          <a:p>
            <a:pPr lvl="1"/>
            <a:r>
              <a:rPr lang="en-US" sz="1800" dirty="0">
                <a:effectLst/>
              </a:rPr>
              <a:t>Associated with several cardiometabolic diseases or conditions that should be assessed and monitored</a:t>
            </a:r>
          </a:p>
          <a:p>
            <a:pPr lvl="1"/>
            <a:r>
              <a:rPr lang="en-US" sz="1800" dirty="0">
                <a:effectLst/>
              </a:rPr>
              <a:t>Obesity (about 75% of patients) </a:t>
            </a:r>
          </a:p>
          <a:p>
            <a:pPr lvl="1"/>
            <a:r>
              <a:rPr lang="en-US" sz="1800" dirty="0">
                <a:effectLst/>
              </a:rPr>
              <a:t>Type 2 diabetes mellitus (about 10% of patients) </a:t>
            </a:r>
          </a:p>
          <a:p>
            <a:pPr lvl="1"/>
            <a:r>
              <a:rPr lang="en-US" sz="1800" dirty="0">
                <a:effectLst/>
              </a:rPr>
              <a:t>Dyslipidemia (about 70% of patients) </a:t>
            </a:r>
          </a:p>
          <a:p>
            <a:pPr lvl="1"/>
            <a:r>
              <a:rPr lang="en-US" sz="1800" dirty="0">
                <a:effectLst/>
              </a:rPr>
              <a:t>Obstructive sleep apnea </a:t>
            </a:r>
          </a:p>
          <a:p>
            <a:pPr lvl="1"/>
            <a:r>
              <a:rPr lang="en-US" sz="1800" dirty="0">
                <a:effectLst/>
              </a:rPr>
              <a:t>Nonalcoholic steatohepatitis</a:t>
            </a:r>
          </a:p>
          <a:p>
            <a:pPr lvl="1"/>
            <a:r>
              <a:rPr lang="en-US" sz="1800" dirty="0">
                <a:effectLst/>
              </a:rPr>
              <a:t>Subclinical vascular disease</a:t>
            </a:r>
          </a:p>
        </p:txBody>
      </p:sp>
      <p:sp>
        <p:nvSpPr>
          <p:cNvPr id="4" name="Slide Number Placeholder 3">
            <a:extLst>
              <a:ext uri="{FF2B5EF4-FFF2-40B4-BE49-F238E27FC236}">
                <a16:creationId xmlns:a16="http://schemas.microsoft.com/office/drawing/2014/main" id="{6BF14306-42A6-404D-8DB3-BB20495C67C7}"/>
              </a:ext>
            </a:extLst>
          </p:cNvPr>
          <p:cNvSpPr>
            <a:spLocks noGrp="1"/>
          </p:cNvSpPr>
          <p:nvPr>
            <p:ph type="sldNum" sz="quarter" idx="12"/>
          </p:nvPr>
        </p:nvSpPr>
        <p:spPr/>
        <p:txBody>
          <a:bodyPr/>
          <a:lstStyle/>
          <a:p>
            <a:fld id="{09B87B27-2B38-466A-8CD4-319805E47035}" type="slidenum">
              <a:rPr lang="en-US" smtClean="0">
                <a:solidFill>
                  <a:srgbClr val="003366"/>
                </a:solidFill>
              </a:rPr>
              <a:pPr/>
              <a:t>11</a:t>
            </a:fld>
            <a:endParaRPr lang="en-US">
              <a:solidFill>
                <a:srgbClr val="003366"/>
              </a:solidFill>
            </a:endParaRPr>
          </a:p>
        </p:txBody>
      </p:sp>
    </p:spTree>
    <p:extLst>
      <p:ext uri="{BB962C8B-B14F-4D97-AF65-F5344CB8AC3E}">
        <p14:creationId xmlns:p14="http://schemas.microsoft.com/office/powerpoint/2010/main" val="3073306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457200" y="0"/>
            <a:ext cx="8229600" cy="764704"/>
          </a:xfrm>
        </p:spPr>
        <p:txBody>
          <a:bodyPr/>
          <a:lstStyle/>
          <a:p>
            <a:pPr eaLnBrk="1" hangingPunct="1"/>
            <a:r>
              <a:rPr lang="en-AU" sz="3200" dirty="0">
                <a:solidFill>
                  <a:schemeClr val="bg2"/>
                </a:solidFill>
              </a:rPr>
              <a:t>Long term effects</a:t>
            </a:r>
          </a:p>
        </p:txBody>
      </p:sp>
      <p:sp>
        <p:nvSpPr>
          <p:cNvPr id="38915" name="Content Placeholder 2"/>
          <p:cNvSpPr>
            <a:spLocks noGrp="1"/>
          </p:cNvSpPr>
          <p:nvPr>
            <p:ph idx="1"/>
          </p:nvPr>
        </p:nvSpPr>
        <p:spPr>
          <a:xfrm>
            <a:off x="0" y="1196752"/>
            <a:ext cx="9144000" cy="3597498"/>
          </a:xfrm>
        </p:spPr>
        <p:txBody>
          <a:bodyPr/>
          <a:lstStyle/>
          <a:p>
            <a:pPr eaLnBrk="1" hangingPunct="1"/>
            <a:r>
              <a:rPr lang="en-US" altLang="ar-SA" sz="2400" dirty="0">
                <a:effectLst/>
                <a:cs typeface="Times New Roman" pitchFamily="18" charset="0"/>
              </a:rPr>
              <a:t>Obesity: the best waist circumference &gt;78 cm</a:t>
            </a:r>
          </a:p>
          <a:p>
            <a:pPr eaLnBrk="1" hangingPunct="1"/>
            <a:r>
              <a:rPr lang="en-US" altLang="ar-SA" sz="2400" dirty="0">
                <a:effectLst/>
                <a:cs typeface="Times New Roman" pitchFamily="18" charset="0"/>
              </a:rPr>
              <a:t>Poor Quality of life </a:t>
            </a:r>
          </a:p>
          <a:p>
            <a:pPr eaLnBrk="1" hangingPunct="1"/>
            <a:r>
              <a:rPr lang="en-US" altLang="ar-SA" sz="2400" dirty="0">
                <a:effectLst/>
                <a:cs typeface="Times New Roman" pitchFamily="18" charset="0"/>
              </a:rPr>
              <a:t>Depression                                              (</a:t>
            </a:r>
            <a:r>
              <a:rPr lang="en-AU" sz="2400" dirty="0" err="1">
                <a:effectLst/>
              </a:rPr>
              <a:t>Rasgon</a:t>
            </a:r>
            <a:r>
              <a:rPr lang="en-AU" sz="2400" dirty="0">
                <a:effectLst/>
              </a:rPr>
              <a:t> NL, 2003)</a:t>
            </a:r>
            <a:endParaRPr lang="en-US" altLang="ar-SA" sz="2400" dirty="0">
              <a:effectLst/>
              <a:cs typeface="Times New Roman" pitchFamily="18" charset="0"/>
            </a:endParaRPr>
          </a:p>
          <a:p>
            <a:pPr eaLnBrk="1" hangingPunct="1"/>
            <a:r>
              <a:rPr lang="en-AU" sz="2400" dirty="0">
                <a:effectLst/>
                <a:cs typeface="Times New Roman" pitchFamily="18" charset="0"/>
              </a:rPr>
              <a:t>DM------20%-</a:t>
            </a:r>
          </a:p>
          <a:p>
            <a:pPr eaLnBrk="1" hangingPunct="1"/>
            <a:r>
              <a:rPr lang="en-AU" sz="2400" dirty="0">
                <a:effectLst/>
                <a:cs typeface="Times New Roman" pitchFamily="18" charset="0"/>
              </a:rPr>
              <a:t>HT-------40 %                                   (</a:t>
            </a:r>
            <a:r>
              <a:rPr lang="en-AU" sz="2400" dirty="0" err="1">
                <a:effectLst/>
              </a:rPr>
              <a:t>Enrico</a:t>
            </a:r>
            <a:r>
              <a:rPr lang="en-AU" sz="2400" dirty="0">
                <a:effectLst/>
              </a:rPr>
              <a:t> </a:t>
            </a:r>
            <a:r>
              <a:rPr lang="en-AU" sz="2400" dirty="0" err="1">
                <a:effectLst/>
              </a:rPr>
              <a:t>Carmina</a:t>
            </a:r>
            <a:r>
              <a:rPr lang="en-AU" sz="2400" dirty="0">
                <a:effectLst/>
              </a:rPr>
              <a:t>, 1998)</a:t>
            </a:r>
            <a:endParaRPr lang="en-AU" sz="2400" dirty="0">
              <a:effectLst/>
              <a:cs typeface="Times New Roman" pitchFamily="18" charset="0"/>
            </a:endParaRPr>
          </a:p>
          <a:p>
            <a:pPr eaLnBrk="1" hangingPunct="1"/>
            <a:r>
              <a:rPr lang="en-AU" sz="2400" dirty="0">
                <a:effectLst/>
                <a:cs typeface="Times New Roman" pitchFamily="18" charset="0"/>
              </a:rPr>
              <a:t>Higher rate of TAH             </a:t>
            </a:r>
          </a:p>
          <a:p>
            <a:pPr eaLnBrk="1" hangingPunct="1"/>
            <a:r>
              <a:rPr lang="en-AU" sz="2400" dirty="0">
                <a:effectLst/>
                <a:cs typeface="Times New Roman" pitchFamily="18" charset="0"/>
              </a:rPr>
              <a:t>Cardiovascular diseases.</a:t>
            </a:r>
            <a:r>
              <a:rPr lang="en-AU" sz="2400" dirty="0">
                <a:effectLst/>
              </a:rPr>
              <a:t>	                      (</a:t>
            </a:r>
            <a:r>
              <a:rPr lang="en-AU" sz="2400" b="1" dirty="0">
                <a:effectLst/>
              </a:rPr>
              <a:t>L. W. Cho, 2011)</a:t>
            </a:r>
            <a:endParaRPr lang="en-AU" sz="2400" dirty="0">
              <a:effectLst/>
              <a:cs typeface="Times New Roman" pitchFamily="18" charset="0"/>
            </a:endParaRPr>
          </a:p>
          <a:p>
            <a:pPr eaLnBrk="1" hangingPunct="1"/>
            <a:r>
              <a:rPr lang="en-AU" sz="2400" dirty="0">
                <a:effectLst/>
                <a:cs typeface="Times New Roman" pitchFamily="18" charset="0"/>
              </a:rPr>
              <a:t>Ca endometrium &amp; ovary------2-3 fold      (</a:t>
            </a:r>
            <a:r>
              <a:rPr lang="en-AU" sz="2400" dirty="0">
                <a:effectLst/>
              </a:rPr>
              <a:t>E </a:t>
            </a:r>
            <a:r>
              <a:rPr lang="en-AU" sz="2400" dirty="0" err="1">
                <a:effectLst/>
              </a:rPr>
              <a:t>Carmina</a:t>
            </a:r>
            <a:r>
              <a:rPr lang="en-AU" sz="2400" dirty="0">
                <a:effectLst/>
              </a:rPr>
              <a:t>, 1997)</a:t>
            </a:r>
            <a:endParaRPr lang="en-AU" sz="2400" dirty="0">
              <a:effectLst/>
              <a:cs typeface="Times New Roman" pitchFamily="18" charset="0"/>
            </a:endParaRPr>
          </a:p>
          <a:p>
            <a:pPr eaLnBrk="1" hangingPunct="1"/>
            <a:r>
              <a:rPr lang="en-AU" sz="2400" dirty="0">
                <a:effectLst/>
                <a:cs typeface="Times New Roman" pitchFamily="18" charset="0"/>
              </a:rPr>
              <a:t>PCOS and pregnancy.</a:t>
            </a:r>
          </a:p>
          <a:p>
            <a:pPr eaLnBrk="1" hangingPunct="1"/>
            <a:r>
              <a:rPr lang="en-US" altLang="ar-SA" sz="2400" dirty="0" err="1">
                <a:effectLst/>
                <a:cs typeface="Times New Roman" pitchFamily="18" charset="0"/>
              </a:rPr>
              <a:t>Hirsutism</a:t>
            </a:r>
            <a:r>
              <a:rPr lang="en-US" altLang="ar-SA" sz="2400" dirty="0">
                <a:effectLst/>
                <a:cs typeface="Times New Roman" pitchFamily="18" charset="0"/>
              </a:rPr>
              <a:t>.</a:t>
            </a:r>
          </a:p>
          <a:p>
            <a:pPr eaLnBrk="1" hangingPunct="1"/>
            <a:r>
              <a:rPr lang="en-US" altLang="ar-SA" sz="2400" dirty="0">
                <a:effectLst/>
                <a:cs typeface="Times New Roman" pitchFamily="18" charset="0"/>
              </a:rPr>
              <a:t>Infertility.</a:t>
            </a:r>
          </a:p>
          <a:p>
            <a:pPr eaLnBrk="1" hangingPunct="1"/>
            <a:r>
              <a:rPr lang="en-US" altLang="ar-SA" sz="2400" dirty="0">
                <a:effectLst/>
                <a:cs typeface="Times New Roman" pitchFamily="18" charset="0"/>
              </a:rPr>
              <a:t>Sleep apnea</a:t>
            </a:r>
          </a:p>
          <a:p>
            <a:pPr eaLnBrk="1" hangingPunct="1"/>
            <a:r>
              <a:rPr lang="en-US" altLang="ar-SA" sz="2400" dirty="0">
                <a:effectLst/>
                <a:cs typeface="Times New Roman" pitchFamily="18" charset="0"/>
              </a:rPr>
              <a:t>IBS</a:t>
            </a:r>
          </a:p>
          <a:p>
            <a:pPr eaLnBrk="1" hangingPunct="1"/>
            <a:endParaRPr lang="en-AU" sz="2400" dirty="0">
              <a:effectLst/>
              <a:cs typeface="Times New Roman" pitchFamily="18" charset="0"/>
            </a:endParaRPr>
          </a:p>
        </p:txBody>
      </p:sp>
      <p:sp>
        <p:nvSpPr>
          <p:cNvPr id="4" name="Right Brace 3"/>
          <p:cNvSpPr/>
          <p:nvPr/>
        </p:nvSpPr>
        <p:spPr>
          <a:xfrm>
            <a:off x="3419872" y="2492375"/>
            <a:ext cx="319088" cy="936625"/>
          </a:xfrm>
          <a:prstGeom prst="rightBrace">
            <a:avLst/>
          </a:prstGeom>
        </p:spPr>
        <p:style>
          <a:lnRef idx="2">
            <a:schemeClr val="accent4"/>
          </a:lnRef>
          <a:fillRef idx="0">
            <a:schemeClr val="accent4"/>
          </a:fillRef>
          <a:effectRef idx="1">
            <a:schemeClr val="accent4"/>
          </a:effectRef>
          <a:fontRef idx="minor">
            <a:schemeClr val="tx1"/>
          </a:fontRef>
        </p:style>
        <p:txBody>
          <a:bodyPr anchor="ctr"/>
          <a:lstStyle/>
          <a:p>
            <a:pPr algn="ctr" fontAlgn="auto">
              <a:spcBef>
                <a:spcPts val="0"/>
              </a:spcBef>
              <a:spcAft>
                <a:spcPts val="0"/>
              </a:spcAft>
              <a:defRPr/>
            </a:pPr>
            <a:endParaRPr lang="en-A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endParaRPr>
          </a:p>
        </p:txBody>
      </p:sp>
      <p:sp>
        <p:nvSpPr>
          <p:cNvPr id="5" name="Oval 4"/>
          <p:cNvSpPr/>
          <p:nvPr/>
        </p:nvSpPr>
        <p:spPr>
          <a:xfrm>
            <a:off x="1403648" y="980728"/>
            <a:ext cx="5832648" cy="792088"/>
          </a:xfrm>
          <a:prstGeom prst="ellipse">
            <a:avLst/>
          </a:prstGeom>
          <a:noFill/>
          <a:ln w="57150" cap="flat" cmpd="sng" algn="ctr">
            <a:solidFill>
              <a:srgbClr val="FF6E01"/>
            </a:solidFill>
            <a:prstDash val="solid"/>
            <a:miter lim="800000"/>
            <a:tailEnd type="arrow" w="med" len="sm"/>
          </a:ln>
          <a:effectLst/>
        </p:spPr>
        <p:txBody>
          <a:bodyPr rtlCol="0" anchor="ctr"/>
          <a:lstStyle/>
          <a:p>
            <a:pPr algn="ctr" fontAlgn="auto">
              <a:spcBef>
                <a:spcPts val="0"/>
              </a:spcBef>
              <a:spcAft>
                <a:spcPts val="0"/>
              </a:spcAft>
              <a:defRPr/>
            </a:pPr>
            <a:endParaRPr lang="en-US" kern="0">
              <a:solidFill>
                <a:prstClr val="white"/>
              </a:solidFill>
              <a:latin typeface="Calibri"/>
              <a:cs typeface="+mn-cs"/>
            </a:endParaRPr>
          </a:p>
        </p:txBody>
      </p:sp>
    </p:spTree>
    <p:extLst>
      <p:ext uri="{BB962C8B-B14F-4D97-AF65-F5344CB8AC3E}">
        <p14:creationId xmlns:p14="http://schemas.microsoft.com/office/powerpoint/2010/main" val="4178529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AU" dirty="0">
                <a:solidFill>
                  <a:schemeClr val="bg2"/>
                </a:solidFill>
                <a:effectLst/>
              </a:rPr>
              <a:t>WHO classes of </a:t>
            </a:r>
            <a:r>
              <a:rPr lang="en-AU" dirty="0" err="1">
                <a:solidFill>
                  <a:schemeClr val="bg2"/>
                </a:solidFill>
                <a:effectLst/>
              </a:rPr>
              <a:t>anovulation</a:t>
            </a:r>
            <a:endParaRPr lang="en-AU" dirty="0">
              <a:solidFill>
                <a:schemeClr val="bg2"/>
              </a:solidFill>
              <a:effectLst/>
            </a:endParaRPr>
          </a:p>
        </p:txBody>
      </p:sp>
      <p:sp>
        <p:nvSpPr>
          <p:cNvPr id="9219" name="Content Placeholder 2"/>
          <p:cNvSpPr>
            <a:spLocks noGrp="1"/>
          </p:cNvSpPr>
          <p:nvPr>
            <p:ph idx="1"/>
          </p:nvPr>
        </p:nvSpPr>
        <p:spPr>
          <a:xfrm>
            <a:off x="457200" y="1935163"/>
            <a:ext cx="8219256" cy="4806950"/>
          </a:xfrm>
        </p:spPr>
        <p:txBody>
          <a:bodyPr/>
          <a:lstStyle/>
          <a:p>
            <a:pPr eaLnBrk="1" hangingPunct="1"/>
            <a:r>
              <a:rPr lang="en-AU" sz="2400" dirty="0">
                <a:solidFill>
                  <a:schemeClr val="bg2"/>
                </a:solidFill>
                <a:effectLst/>
              </a:rPr>
              <a:t>Class 1: </a:t>
            </a:r>
            <a:r>
              <a:rPr lang="en-AU" sz="2400" dirty="0" err="1">
                <a:solidFill>
                  <a:schemeClr val="bg2"/>
                </a:solidFill>
                <a:effectLst/>
              </a:rPr>
              <a:t>Hypogonadotrophic</a:t>
            </a:r>
            <a:r>
              <a:rPr lang="en-AU" sz="2400" dirty="0">
                <a:solidFill>
                  <a:schemeClr val="bg2"/>
                </a:solidFill>
                <a:effectLst/>
              </a:rPr>
              <a:t> </a:t>
            </a:r>
            <a:r>
              <a:rPr lang="en-AU" sz="2400" dirty="0" err="1">
                <a:solidFill>
                  <a:schemeClr val="bg2"/>
                </a:solidFill>
                <a:effectLst/>
              </a:rPr>
              <a:t>hypogonadal</a:t>
            </a:r>
            <a:r>
              <a:rPr lang="en-AU" sz="2400" dirty="0">
                <a:solidFill>
                  <a:schemeClr val="bg2"/>
                </a:solidFill>
                <a:effectLst/>
              </a:rPr>
              <a:t> </a:t>
            </a:r>
            <a:r>
              <a:rPr lang="en-AU" sz="2400" dirty="0" err="1">
                <a:solidFill>
                  <a:schemeClr val="bg2"/>
                </a:solidFill>
                <a:effectLst/>
              </a:rPr>
              <a:t>anovulation</a:t>
            </a:r>
            <a:endParaRPr lang="en-AU" sz="2400" dirty="0">
              <a:solidFill>
                <a:schemeClr val="bg2"/>
              </a:solidFill>
              <a:effectLst/>
            </a:endParaRPr>
          </a:p>
          <a:p>
            <a:pPr eaLnBrk="1" hangingPunct="1"/>
            <a:r>
              <a:rPr lang="en-AU" sz="2400" dirty="0">
                <a:solidFill>
                  <a:schemeClr val="bg2"/>
                </a:solidFill>
                <a:effectLst/>
              </a:rPr>
              <a:t>Class 2: </a:t>
            </a:r>
            <a:r>
              <a:rPr lang="en-AU" sz="2400" dirty="0" err="1">
                <a:solidFill>
                  <a:schemeClr val="bg2"/>
                </a:solidFill>
                <a:effectLst/>
              </a:rPr>
              <a:t>Normogonadotrophic</a:t>
            </a:r>
            <a:r>
              <a:rPr lang="en-AU" sz="2400" dirty="0">
                <a:solidFill>
                  <a:schemeClr val="bg2"/>
                </a:solidFill>
                <a:effectLst/>
              </a:rPr>
              <a:t> </a:t>
            </a:r>
            <a:r>
              <a:rPr lang="en-AU" sz="2400" dirty="0" err="1">
                <a:solidFill>
                  <a:schemeClr val="bg2"/>
                </a:solidFill>
                <a:effectLst/>
              </a:rPr>
              <a:t>normooestrogenic</a:t>
            </a:r>
            <a:r>
              <a:rPr lang="en-AU" sz="2400" dirty="0">
                <a:solidFill>
                  <a:schemeClr val="bg2"/>
                </a:solidFill>
                <a:effectLst/>
              </a:rPr>
              <a:t> 	      	      	     </a:t>
            </a:r>
            <a:r>
              <a:rPr lang="en-AU" sz="2400" dirty="0" err="1">
                <a:solidFill>
                  <a:schemeClr val="bg2"/>
                </a:solidFill>
                <a:effectLst/>
              </a:rPr>
              <a:t>anovulation</a:t>
            </a:r>
            <a:endParaRPr lang="en-AU" sz="2400" dirty="0">
              <a:solidFill>
                <a:schemeClr val="bg2"/>
              </a:solidFill>
              <a:effectLst/>
            </a:endParaRPr>
          </a:p>
          <a:p>
            <a:pPr eaLnBrk="1" hangingPunct="1">
              <a:buFont typeface="Wingdings 2" pitchFamily="18" charset="2"/>
              <a:buNone/>
            </a:pPr>
            <a:r>
              <a:rPr lang="en-AU" sz="2400" dirty="0">
                <a:solidFill>
                  <a:schemeClr val="bg2"/>
                </a:solidFill>
                <a:effectLst/>
              </a:rPr>
              <a:t>		     This group accounts for 85% of </a:t>
            </a:r>
            <a:r>
              <a:rPr lang="en-AU" sz="2400" dirty="0" err="1">
                <a:solidFill>
                  <a:schemeClr val="bg2"/>
                </a:solidFill>
                <a:effectLst/>
              </a:rPr>
              <a:t>ovulatory</a:t>
            </a:r>
            <a:r>
              <a:rPr lang="en-AU" sz="2400" dirty="0">
                <a:solidFill>
                  <a:schemeClr val="bg2"/>
                </a:solidFill>
                <a:effectLst/>
              </a:rPr>
              <a:t> disorders. 	     Women may secrete normal </a:t>
            </a:r>
            <a:r>
              <a:rPr lang="en-AU" sz="2400" dirty="0" err="1">
                <a:solidFill>
                  <a:schemeClr val="bg2"/>
                </a:solidFill>
                <a:effectLst/>
              </a:rPr>
              <a:t>gonadotrophins</a:t>
            </a:r>
            <a:r>
              <a:rPr lang="en-AU" sz="2400" dirty="0">
                <a:solidFill>
                  <a:schemeClr val="bg2"/>
                </a:solidFill>
                <a:effectLst/>
              </a:rPr>
              <a:t> and     	      oestrogens but FSH secretion during the   	     	      follicular phase is subnormal. This subgroup 		      includes women with PCOS.</a:t>
            </a:r>
          </a:p>
          <a:p>
            <a:pPr eaLnBrk="1" hangingPunct="1"/>
            <a:r>
              <a:rPr lang="en-AU" sz="2400" dirty="0">
                <a:solidFill>
                  <a:schemeClr val="bg2"/>
                </a:solidFill>
                <a:effectLst/>
              </a:rPr>
              <a:t>Class 3: </a:t>
            </a:r>
            <a:r>
              <a:rPr lang="en-AU" sz="2400" dirty="0" err="1">
                <a:solidFill>
                  <a:schemeClr val="bg2"/>
                </a:solidFill>
                <a:effectLst/>
              </a:rPr>
              <a:t>Hypergonadotrophic</a:t>
            </a:r>
            <a:r>
              <a:rPr lang="en-AU" sz="2400" dirty="0">
                <a:solidFill>
                  <a:schemeClr val="bg2"/>
                </a:solidFill>
                <a:effectLst/>
              </a:rPr>
              <a:t> </a:t>
            </a:r>
            <a:r>
              <a:rPr lang="en-AU" sz="2400" dirty="0" err="1">
                <a:solidFill>
                  <a:schemeClr val="bg2"/>
                </a:solidFill>
                <a:effectLst/>
              </a:rPr>
              <a:t>hypogonadism</a:t>
            </a:r>
            <a:endParaRPr lang="en-AU" sz="2400" dirty="0">
              <a:solidFill>
                <a:schemeClr val="bg2"/>
              </a:solidFill>
              <a:effectLst/>
            </a:endParaRPr>
          </a:p>
          <a:p>
            <a:pPr eaLnBrk="1" hangingPunct="1">
              <a:buFont typeface="Wingdings 2" pitchFamily="18" charset="2"/>
              <a:buNone/>
            </a:pPr>
            <a:r>
              <a:rPr lang="en-AU" sz="2400" dirty="0">
                <a:solidFill>
                  <a:schemeClr val="bg2"/>
                </a:solidFill>
                <a:effectLst/>
              </a:rPr>
              <a:t>		</a:t>
            </a:r>
          </a:p>
          <a:p>
            <a:pPr eaLnBrk="1" hangingPunct="1"/>
            <a:r>
              <a:rPr lang="en-AU" sz="2400" dirty="0" err="1">
                <a:solidFill>
                  <a:schemeClr val="bg2"/>
                </a:solidFill>
                <a:effectLst/>
              </a:rPr>
              <a:t>Hyperprolactinaemic</a:t>
            </a:r>
            <a:r>
              <a:rPr lang="en-AU" sz="2400" dirty="0">
                <a:solidFill>
                  <a:schemeClr val="bg2"/>
                </a:solidFill>
                <a:effectLst/>
              </a:rPr>
              <a:t> </a:t>
            </a:r>
            <a:r>
              <a:rPr lang="en-AU" sz="2400" dirty="0" err="1">
                <a:solidFill>
                  <a:schemeClr val="bg2"/>
                </a:solidFill>
                <a:effectLst/>
              </a:rPr>
              <a:t>anovulation</a:t>
            </a:r>
            <a:endParaRPr lang="en-AU" sz="2400" dirty="0">
              <a:solidFill>
                <a:schemeClr val="bg2"/>
              </a:solidFill>
              <a:effectLs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52400"/>
            <a:ext cx="7924800" cy="1066800"/>
          </a:xfrm>
        </p:spPr>
        <p:txBody>
          <a:bodyPr/>
          <a:lstStyle/>
          <a:p>
            <a:r>
              <a:rPr lang="en-US" sz="3600" dirty="0">
                <a:solidFill>
                  <a:schemeClr val="bg2"/>
                </a:solidFill>
              </a:rPr>
              <a:t>Schematic presentation of the adrenal zones and the main product</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09B87B27-2B38-466A-8CD4-319805E47035}" type="slidenum">
              <a:rPr lang="en-US" smtClean="0">
                <a:solidFill>
                  <a:srgbClr val="003366"/>
                </a:solidFill>
              </a:rPr>
              <a:pPr/>
              <a:t>14</a:t>
            </a:fld>
            <a:endParaRPr lang="en-US">
              <a:solidFill>
                <a:srgbClr val="003366"/>
              </a:solidFill>
            </a:endParaRPr>
          </a:p>
        </p:txBody>
      </p:sp>
      <p:pic>
        <p:nvPicPr>
          <p:cNvPr id="94210" name="Picture 2" descr="http://www.endotext.org/wp-content/uploads/adrenal/3/figure1.gif"/>
          <p:cNvPicPr>
            <a:picLocks noChangeAspect="1" noChangeArrowheads="1"/>
          </p:cNvPicPr>
          <p:nvPr/>
        </p:nvPicPr>
        <p:blipFill>
          <a:blip r:embed="rId2" cstate="print"/>
          <a:srcRect/>
          <a:stretch>
            <a:fillRect/>
          </a:stretch>
        </p:blipFill>
        <p:spPr bwMode="auto">
          <a:xfrm>
            <a:off x="0" y="1484784"/>
            <a:ext cx="9144000" cy="5373216"/>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52400"/>
            <a:ext cx="7601272" cy="1066800"/>
          </a:xfrm>
        </p:spPr>
        <p:txBody>
          <a:bodyPr/>
          <a:lstStyle/>
          <a:p>
            <a:r>
              <a:rPr lang="en-US" sz="2800" dirty="0">
                <a:solidFill>
                  <a:schemeClr val="bg2"/>
                </a:solidFill>
              </a:rPr>
              <a:t>The adult ovary can be subdivided into three regions: the cortex, medulla, and </a:t>
            </a:r>
            <a:r>
              <a:rPr lang="en-US" sz="2800" dirty="0" err="1">
                <a:solidFill>
                  <a:schemeClr val="bg2"/>
                </a:solidFill>
              </a:rPr>
              <a:t>hilum</a:t>
            </a:r>
            <a:r>
              <a:rPr lang="en-US" sz="2800" dirty="0">
                <a:solidFill>
                  <a:schemeClr val="bg2"/>
                </a:solidFill>
              </a:rPr>
              <a:t> regions</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09B87B27-2B38-466A-8CD4-319805E47035}" type="slidenum">
              <a:rPr lang="en-US" smtClean="0">
                <a:solidFill>
                  <a:srgbClr val="003366"/>
                </a:solidFill>
              </a:rPr>
              <a:pPr/>
              <a:t>15</a:t>
            </a:fld>
            <a:endParaRPr lang="en-US">
              <a:solidFill>
                <a:srgbClr val="003366"/>
              </a:solidFill>
            </a:endParaRPr>
          </a:p>
        </p:txBody>
      </p:sp>
      <p:pic>
        <p:nvPicPr>
          <p:cNvPr id="90114" name="Picture 2" descr="http://www.endotext.org/wp-content/uploads/female/1/figure2.jpg"/>
          <p:cNvPicPr>
            <a:picLocks noChangeAspect="1" noChangeArrowheads="1"/>
          </p:cNvPicPr>
          <p:nvPr/>
        </p:nvPicPr>
        <p:blipFill>
          <a:blip r:embed="rId2" cstate="print"/>
          <a:srcRect/>
          <a:stretch>
            <a:fillRect/>
          </a:stretch>
        </p:blipFill>
        <p:spPr bwMode="auto">
          <a:xfrm>
            <a:off x="0" y="1340768"/>
            <a:ext cx="9144000" cy="5517232"/>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188913"/>
            <a:ext cx="8229600" cy="1143000"/>
          </a:xfrm>
        </p:spPr>
        <p:txBody>
          <a:bodyPr/>
          <a:lstStyle/>
          <a:p>
            <a:pPr eaLnBrk="1" hangingPunct="1"/>
            <a:r>
              <a:rPr lang="en-AU" dirty="0">
                <a:solidFill>
                  <a:schemeClr val="bg2"/>
                </a:solidFill>
              </a:rPr>
              <a:t>Ovarian </a:t>
            </a:r>
            <a:r>
              <a:rPr lang="en-AU" dirty="0" err="1">
                <a:solidFill>
                  <a:schemeClr val="bg2"/>
                </a:solidFill>
              </a:rPr>
              <a:t>steroidogenesis</a:t>
            </a:r>
            <a:endParaRPr lang="en-AU" dirty="0">
              <a:solidFill>
                <a:schemeClr val="bg2"/>
              </a:solidFill>
            </a:endParaRPr>
          </a:p>
        </p:txBody>
      </p:sp>
      <p:pic>
        <p:nvPicPr>
          <p:cNvPr id="10243"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0" y="1412875"/>
            <a:ext cx="9144000" cy="5270500"/>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AU" dirty="0">
                <a:solidFill>
                  <a:schemeClr val="bg2"/>
                </a:solidFill>
                <a:effectLst/>
              </a:rPr>
              <a:t>Ovarian Vs Adrenal </a:t>
            </a:r>
            <a:r>
              <a:rPr lang="en-AU" dirty="0" err="1">
                <a:solidFill>
                  <a:schemeClr val="bg2"/>
                </a:solidFill>
                <a:effectLst/>
              </a:rPr>
              <a:t>steroidogenesis</a:t>
            </a:r>
            <a:endParaRPr lang="en-AU" dirty="0">
              <a:solidFill>
                <a:schemeClr val="bg2"/>
              </a:solidFill>
              <a:effectLst/>
            </a:endParaRPr>
          </a:p>
        </p:txBody>
      </p:sp>
      <p:sp>
        <p:nvSpPr>
          <p:cNvPr id="11267" name="Content Placeholder 2"/>
          <p:cNvSpPr>
            <a:spLocks noGrp="1"/>
          </p:cNvSpPr>
          <p:nvPr>
            <p:ph idx="1"/>
          </p:nvPr>
        </p:nvSpPr>
        <p:spPr>
          <a:xfrm>
            <a:off x="457200" y="2403475"/>
            <a:ext cx="8686800" cy="4525963"/>
          </a:xfrm>
        </p:spPr>
        <p:txBody>
          <a:bodyPr/>
          <a:lstStyle/>
          <a:p>
            <a:pPr eaLnBrk="1" hangingPunct="1"/>
            <a:r>
              <a:rPr lang="en-AU" dirty="0">
                <a:effectLst/>
              </a:rPr>
              <a:t>The ovary lacks the 21-hydroxylase and B-</a:t>
            </a:r>
            <a:r>
              <a:rPr lang="en-AU" dirty="0" err="1">
                <a:effectLst/>
              </a:rPr>
              <a:t>hydroxylase</a:t>
            </a:r>
            <a:r>
              <a:rPr lang="en-AU" dirty="0">
                <a:effectLst/>
              </a:rPr>
              <a:t> 	reactions.</a:t>
            </a:r>
          </a:p>
          <a:p>
            <a:pPr eaLnBrk="1" hangingPunct="1"/>
            <a:r>
              <a:rPr lang="en-AU" dirty="0">
                <a:effectLst/>
              </a:rPr>
              <a:t>Hence, no </a:t>
            </a:r>
            <a:r>
              <a:rPr lang="en-AU" dirty="0" err="1">
                <a:effectLst/>
              </a:rPr>
              <a:t>glucocorticoids</a:t>
            </a:r>
            <a:r>
              <a:rPr lang="en-AU" dirty="0">
                <a:effectLst/>
              </a:rPr>
              <a:t> and </a:t>
            </a:r>
            <a:r>
              <a:rPr lang="en-AU" dirty="0" err="1">
                <a:effectLst/>
              </a:rPr>
              <a:t>mineralocorticoids</a:t>
            </a:r>
            <a:r>
              <a:rPr lang="en-AU" dirty="0">
                <a:effectLst/>
              </a:rPr>
              <a:t> in the ovary</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09B87B27-2B38-466A-8CD4-319805E47035}" type="slidenum">
              <a:rPr lang="en-US" smtClean="0">
                <a:solidFill>
                  <a:srgbClr val="003366"/>
                </a:solidFill>
              </a:rPr>
              <a:pPr/>
              <a:t>18</a:t>
            </a:fld>
            <a:endParaRPr lang="en-US">
              <a:solidFill>
                <a:srgbClr val="003366"/>
              </a:solidFill>
            </a:endParaRPr>
          </a:p>
        </p:txBody>
      </p:sp>
      <p:pic>
        <p:nvPicPr>
          <p:cNvPr id="92162" name="Picture 2" descr="http://www.endotext.org/wp-content/uploads/female/1/figure13.gif"/>
          <p:cNvPicPr>
            <a:picLocks noChangeAspect="1" noChangeArrowheads="1"/>
          </p:cNvPicPr>
          <p:nvPr/>
        </p:nvPicPr>
        <p:blipFill>
          <a:blip r:embed="rId2" cstate="print"/>
          <a:srcRect/>
          <a:stretch>
            <a:fillRect/>
          </a:stretch>
        </p:blipFill>
        <p:spPr bwMode="auto">
          <a:xfrm>
            <a:off x="0" y="1628800"/>
            <a:ext cx="9144000" cy="52292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259632" y="214313"/>
            <a:ext cx="7427168" cy="1143000"/>
          </a:xfrm>
        </p:spPr>
        <p:txBody>
          <a:bodyPr/>
          <a:lstStyle/>
          <a:p>
            <a:pPr eaLnBrk="1" hangingPunct="1"/>
            <a:r>
              <a:rPr lang="en-AU" sz="3600" dirty="0">
                <a:solidFill>
                  <a:schemeClr val="bg2"/>
                </a:solidFill>
                <a:effectLst/>
              </a:rPr>
              <a:t>Two </a:t>
            </a:r>
            <a:r>
              <a:rPr lang="en-AU" sz="3600" dirty="0" err="1">
                <a:solidFill>
                  <a:schemeClr val="bg2"/>
                </a:solidFill>
                <a:effectLst/>
              </a:rPr>
              <a:t>gonadotropin</a:t>
            </a:r>
            <a:r>
              <a:rPr lang="en-AU" sz="3600" dirty="0">
                <a:solidFill>
                  <a:schemeClr val="bg2"/>
                </a:solidFill>
                <a:effectLst/>
              </a:rPr>
              <a:t>-two cell theory</a:t>
            </a:r>
          </a:p>
        </p:txBody>
      </p:sp>
      <p:pic>
        <p:nvPicPr>
          <p:cNvPr id="12291" name="Content Placeholder 3" descr="graphic element"/>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1009650" y="1340768"/>
            <a:ext cx="8134350" cy="5256882"/>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5CCA8-65D4-461A-BC10-6013B769ED1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5FA717C-911B-4903-9E6D-D523A70295FE}"/>
              </a:ext>
            </a:extLst>
          </p:cNvPr>
          <p:cNvSpPr>
            <a:spLocks noGrp="1"/>
          </p:cNvSpPr>
          <p:nvPr>
            <p:ph idx="1"/>
          </p:nvPr>
        </p:nvSpPr>
        <p:spPr/>
        <p:txBody>
          <a:bodyPr/>
          <a:lstStyle/>
          <a:p>
            <a:pPr marL="0" indent="0" algn="ctr">
              <a:buNone/>
            </a:pPr>
            <a:r>
              <a:rPr lang="en-US" dirty="0">
                <a:effectLst/>
              </a:rPr>
              <a:t>I received no financial compensation for this talk</a:t>
            </a:r>
          </a:p>
          <a:p>
            <a:pPr marL="0" indent="0" algn="ctr">
              <a:buNone/>
            </a:pPr>
            <a:r>
              <a:rPr lang="en-US" dirty="0">
                <a:effectLst/>
              </a:rPr>
              <a:t>I have no conflict of interest</a:t>
            </a:r>
          </a:p>
        </p:txBody>
      </p:sp>
      <p:sp>
        <p:nvSpPr>
          <p:cNvPr id="4" name="Slide Number Placeholder 3">
            <a:extLst>
              <a:ext uri="{FF2B5EF4-FFF2-40B4-BE49-F238E27FC236}">
                <a16:creationId xmlns:a16="http://schemas.microsoft.com/office/drawing/2014/main" id="{D188D8DA-7DCB-41A1-8A04-3D84F28B060C}"/>
              </a:ext>
            </a:extLst>
          </p:cNvPr>
          <p:cNvSpPr>
            <a:spLocks noGrp="1"/>
          </p:cNvSpPr>
          <p:nvPr>
            <p:ph type="sldNum" sz="quarter" idx="12"/>
          </p:nvPr>
        </p:nvSpPr>
        <p:spPr/>
        <p:txBody>
          <a:bodyPr/>
          <a:lstStyle/>
          <a:p>
            <a:fld id="{09B87B27-2B38-466A-8CD4-319805E47035}" type="slidenum">
              <a:rPr lang="en-US" smtClean="0">
                <a:solidFill>
                  <a:srgbClr val="003366"/>
                </a:solidFill>
              </a:rPr>
              <a:pPr/>
              <a:t>2</a:t>
            </a:fld>
            <a:endParaRPr lang="en-US">
              <a:solidFill>
                <a:srgbClr val="003366"/>
              </a:solidFill>
            </a:endParaRPr>
          </a:p>
        </p:txBody>
      </p:sp>
    </p:spTree>
    <p:extLst>
      <p:ext uri="{BB962C8B-B14F-4D97-AF65-F5344CB8AC3E}">
        <p14:creationId xmlns:p14="http://schemas.microsoft.com/office/powerpoint/2010/main" val="22914489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chemeClr val="bg2"/>
                </a:solidFill>
                <a:effectLst/>
              </a:rPr>
              <a:t>Folliculo</a:t>
            </a:r>
            <a:r>
              <a:rPr lang="en-US" dirty="0">
                <a:solidFill>
                  <a:schemeClr val="bg2"/>
                </a:solidFill>
                <a:effectLst/>
              </a:rPr>
              <a:t>-genesis in PCOS</a:t>
            </a:r>
          </a:p>
        </p:txBody>
      </p:sp>
      <p:sp>
        <p:nvSpPr>
          <p:cNvPr id="3" name="Content Placeholder 2"/>
          <p:cNvSpPr>
            <a:spLocks noGrp="1"/>
          </p:cNvSpPr>
          <p:nvPr>
            <p:ph idx="1"/>
          </p:nvPr>
        </p:nvSpPr>
        <p:spPr>
          <a:xfrm>
            <a:off x="0" y="1628800"/>
            <a:ext cx="8610600" cy="4772000"/>
          </a:xfrm>
        </p:spPr>
        <p:txBody>
          <a:bodyPr/>
          <a:lstStyle/>
          <a:p>
            <a:r>
              <a:rPr lang="en-US" sz="2400" dirty="0">
                <a:effectLst/>
              </a:rPr>
              <a:t>PCOS: is the commonest cause of anovulatory infertility.</a:t>
            </a:r>
          </a:p>
          <a:p>
            <a:r>
              <a:rPr lang="en-US" sz="2400" dirty="0">
                <a:effectLst/>
              </a:rPr>
              <a:t>Anovulation in PCOS is characterized by arrested growth of </a:t>
            </a:r>
            <a:r>
              <a:rPr lang="en-US" sz="2400" dirty="0" err="1">
                <a:effectLst/>
              </a:rPr>
              <a:t>antral</a:t>
            </a:r>
            <a:r>
              <a:rPr lang="en-US" sz="2400" dirty="0">
                <a:effectLst/>
              </a:rPr>
              <a:t> follicles. </a:t>
            </a:r>
          </a:p>
          <a:p>
            <a:r>
              <a:rPr lang="en-US" sz="2400" dirty="0">
                <a:effectLst/>
              </a:rPr>
              <a:t>Although arrested </a:t>
            </a:r>
            <a:r>
              <a:rPr lang="en-US" sz="2400" dirty="0" err="1">
                <a:effectLst/>
              </a:rPr>
              <a:t>antral</a:t>
            </a:r>
            <a:r>
              <a:rPr lang="en-US" sz="2400" dirty="0">
                <a:effectLst/>
              </a:rPr>
              <a:t> follicle growth probably reflects the abnormal endocrine environment in PCOS (and, particularly the effect of hyperinsulinemia),</a:t>
            </a:r>
          </a:p>
          <a:p>
            <a:r>
              <a:rPr lang="en-US" sz="2400" dirty="0">
                <a:effectLst/>
              </a:rPr>
              <a:t>There is increasing evidence of abnormalities of follicle development from the very earliest, gonadotropin-independent stages. </a:t>
            </a:r>
          </a:p>
          <a:p>
            <a:r>
              <a:rPr lang="en-US" sz="2400" dirty="0">
                <a:effectLst/>
              </a:rPr>
              <a:t>The underlying molecular basis of this fundamental ovarian abnormality remains to be determined.</a:t>
            </a:r>
          </a:p>
        </p:txBody>
      </p:sp>
      <p:sp>
        <p:nvSpPr>
          <p:cNvPr id="4" name="Slide Number Placeholder 3"/>
          <p:cNvSpPr>
            <a:spLocks noGrp="1"/>
          </p:cNvSpPr>
          <p:nvPr>
            <p:ph type="sldNum" sz="quarter" idx="12"/>
          </p:nvPr>
        </p:nvSpPr>
        <p:spPr/>
        <p:txBody>
          <a:bodyPr/>
          <a:lstStyle/>
          <a:p>
            <a:fld id="{09B87B27-2B38-466A-8CD4-319805E47035}" type="slidenum">
              <a:rPr lang="en-US" smtClean="0">
                <a:solidFill>
                  <a:srgbClr val="003366"/>
                </a:solidFill>
              </a:rPr>
              <a:pPr/>
              <a:t>20</a:t>
            </a:fld>
            <a:endParaRPr lang="en-US">
              <a:solidFill>
                <a:srgbClr val="003366"/>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219200" y="152400"/>
            <a:ext cx="5873080" cy="1548408"/>
          </a:xfrm>
        </p:spPr>
        <p:txBody>
          <a:bodyPr/>
          <a:lstStyle/>
          <a:p>
            <a:pPr eaLnBrk="1" hangingPunct="1"/>
            <a:r>
              <a:rPr lang="en-AU" dirty="0">
                <a:solidFill>
                  <a:schemeClr val="bg2"/>
                </a:solidFill>
              </a:rPr>
              <a:t>Ovarian follicular defect</a:t>
            </a:r>
          </a:p>
        </p:txBody>
      </p:sp>
      <p:pic>
        <p:nvPicPr>
          <p:cNvPr id="19460"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731838" y="1916113"/>
            <a:ext cx="6719887" cy="4799012"/>
          </a:xfrm>
        </p:spPr>
      </p:pic>
      <p:pic>
        <p:nvPicPr>
          <p:cNvPr id="1945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92950" y="-26988"/>
            <a:ext cx="2087563" cy="191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46169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2"/>
                </a:solidFill>
                <a:effectLst/>
              </a:rPr>
              <a:t>Anti-</a:t>
            </a:r>
            <a:r>
              <a:rPr lang="en-US" dirty="0" err="1">
                <a:solidFill>
                  <a:schemeClr val="bg2"/>
                </a:solidFill>
                <a:effectLst/>
              </a:rPr>
              <a:t>Mullerian</a:t>
            </a:r>
            <a:r>
              <a:rPr lang="en-US" dirty="0">
                <a:solidFill>
                  <a:schemeClr val="bg2"/>
                </a:solidFill>
                <a:effectLst/>
              </a:rPr>
              <a:t> Hormone (AMH)</a:t>
            </a:r>
          </a:p>
        </p:txBody>
      </p:sp>
      <p:sp>
        <p:nvSpPr>
          <p:cNvPr id="3" name="Content Placeholder 2"/>
          <p:cNvSpPr>
            <a:spLocks noGrp="1"/>
          </p:cNvSpPr>
          <p:nvPr>
            <p:ph idx="1"/>
          </p:nvPr>
        </p:nvSpPr>
        <p:spPr>
          <a:xfrm>
            <a:off x="0" y="1676400"/>
            <a:ext cx="9144000" cy="5181600"/>
          </a:xfrm>
        </p:spPr>
        <p:txBody>
          <a:bodyPr/>
          <a:lstStyle/>
          <a:p>
            <a:r>
              <a:rPr lang="en-US" sz="2400" dirty="0">
                <a:effectLst/>
              </a:rPr>
              <a:t>AMH is a polypeptide of the transforming growth factor beta (TGFβ) family, solely secreted by granulosa cells of the pre-antral and small antral ovarian follicles</a:t>
            </a:r>
          </a:p>
          <a:p>
            <a:r>
              <a:rPr lang="en-US" sz="2400" dirty="0">
                <a:effectLst/>
              </a:rPr>
              <a:t>Serum AMH levels are elevated in </a:t>
            </a:r>
            <a:r>
              <a:rPr lang="en-US" sz="2400" dirty="0" err="1">
                <a:effectLst/>
              </a:rPr>
              <a:t>normoandrogenic</a:t>
            </a:r>
            <a:r>
              <a:rPr lang="en-US" sz="2400" dirty="0">
                <a:effectLst/>
              </a:rPr>
              <a:t> women with PCO and are further increased in hyperandrogenic women with PCO, independent of antral follicle number.</a:t>
            </a:r>
          </a:p>
          <a:p>
            <a:r>
              <a:rPr lang="en-US" sz="2400" dirty="0">
                <a:effectLst/>
              </a:rPr>
              <a:t>Serum AMH levels in PCOS patients are elevated two to threefold, are positively correlated with antral follicle number and serum androgen levels, and are reduced in parallel with antral follicle number by metformin therapy</a:t>
            </a:r>
          </a:p>
          <a:p>
            <a:r>
              <a:rPr lang="en-US" sz="2400" dirty="0">
                <a:effectLst/>
              </a:rPr>
              <a:t>In women, AMH inhibits the recruitment of primordial follicles out of the resting oocyte pool and may suppress follicle-stimulating hormone (FSH) action contributing to ovulatory disturbances</a:t>
            </a:r>
          </a:p>
        </p:txBody>
      </p:sp>
      <p:sp>
        <p:nvSpPr>
          <p:cNvPr id="4" name="Slide Number Placeholder 3"/>
          <p:cNvSpPr>
            <a:spLocks noGrp="1"/>
          </p:cNvSpPr>
          <p:nvPr>
            <p:ph type="sldNum" sz="quarter" idx="12"/>
          </p:nvPr>
        </p:nvSpPr>
        <p:spPr/>
        <p:txBody>
          <a:bodyPr/>
          <a:lstStyle/>
          <a:p>
            <a:fld id="{09B87B27-2B38-466A-8CD4-319805E47035}" type="slidenum">
              <a:rPr lang="en-US" smtClean="0">
                <a:solidFill>
                  <a:srgbClr val="003366"/>
                </a:solidFill>
              </a:rPr>
              <a:pPr/>
              <a:t>22</a:t>
            </a:fld>
            <a:endParaRPr lang="en-US">
              <a:solidFill>
                <a:srgbClr val="003366"/>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Oval 4"/>
          <p:cNvSpPr>
            <a:spLocks noChangeArrowheads="1"/>
          </p:cNvSpPr>
          <p:nvPr/>
        </p:nvSpPr>
        <p:spPr bwMode="auto">
          <a:xfrm>
            <a:off x="3768725" y="1844675"/>
            <a:ext cx="1524000" cy="903288"/>
          </a:xfrm>
          <a:prstGeom prst="ellipse">
            <a:avLst/>
          </a:prstGeom>
          <a:solidFill>
            <a:schemeClr val="accent1"/>
          </a:solidFill>
          <a:ln w="9525">
            <a:solidFill>
              <a:schemeClr val="tx1"/>
            </a:solidFill>
            <a:round/>
            <a:headEnd/>
            <a:tailEnd/>
          </a:ln>
        </p:spPr>
        <p:txBody>
          <a:bodyPr wrap="none" anchor="ctr"/>
          <a:lstStyle/>
          <a:p>
            <a:pPr algn="ctr"/>
            <a:r>
              <a:rPr lang="en-US"/>
              <a:t>hypothalamus</a:t>
            </a:r>
          </a:p>
        </p:txBody>
      </p:sp>
      <p:sp>
        <p:nvSpPr>
          <p:cNvPr id="14339" name="Rectangle 5"/>
          <p:cNvSpPr>
            <a:spLocks noChangeArrowheads="1"/>
          </p:cNvSpPr>
          <p:nvPr/>
        </p:nvSpPr>
        <p:spPr bwMode="auto">
          <a:xfrm>
            <a:off x="4114800" y="2997200"/>
            <a:ext cx="914400" cy="685800"/>
          </a:xfrm>
          <a:prstGeom prst="rect">
            <a:avLst/>
          </a:prstGeom>
          <a:solidFill>
            <a:schemeClr val="accent1"/>
          </a:solidFill>
          <a:ln w="9525">
            <a:solidFill>
              <a:schemeClr val="tx1"/>
            </a:solidFill>
            <a:miter lim="800000"/>
            <a:headEnd/>
            <a:tailEnd/>
          </a:ln>
        </p:spPr>
        <p:txBody>
          <a:bodyPr wrap="none" anchor="ctr"/>
          <a:lstStyle/>
          <a:p>
            <a:pPr algn="ctr"/>
            <a:r>
              <a:rPr lang="en-US"/>
              <a:t>pituitary</a:t>
            </a:r>
          </a:p>
        </p:txBody>
      </p:sp>
      <p:sp>
        <p:nvSpPr>
          <p:cNvPr id="14340" name="Oval 6"/>
          <p:cNvSpPr>
            <a:spLocks noChangeArrowheads="1"/>
          </p:cNvSpPr>
          <p:nvPr/>
        </p:nvSpPr>
        <p:spPr bwMode="auto">
          <a:xfrm>
            <a:off x="4114800" y="4891088"/>
            <a:ext cx="914400" cy="914400"/>
          </a:xfrm>
          <a:prstGeom prst="ellipse">
            <a:avLst/>
          </a:prstGeom>
          <a:solidFill>
            <a:schemeClr val="accent1"/>
          </a:solidFill>
          <a:ln w="9525">
            <a:solidFill>
              <a:schemeClr val="tx1"/>
            </a:solidFill>
            <a:round/>
            <a:headEnd/>
            <a:tailEnd/>
          </a:ln>
        </p:spPr>
        <p:txBody>
          <a:bodyPr wrap="none" anchor="ctr"/>
          <a:lstStyle/>
          <a:p>
            <a:pPr algn="ctr"/>
            <a:r>
              <a:rPr lang="en-US"/>
              <a:t>ovary</a:t>
            </a:r>
          </a:p>
        </p:txBody>
      </p:sp>
      <p:sp>
        <p:nvSpPr>
          <p:cNvPr id="14341" name="AutoShape 14"/>
          <p:cNvSpPr>
            <a:spLocks noChangeArrowheads="1"/>
          </p:cNvSpPr>
          <p:nvPr/>
        </p:nvSpPr>
        <p:spPr bwMode="auto">
          <a:xfrm>
            <a:off x="3048000" y="2138363"/>
            <a:ext cx="609600" cy="1219200"/>
          </a:xfrm>
          <a:prstGeom prst="curvedRightArrow">
            <a:avLst>
              <a:gd name="adj1" fmla="val 40000"/>
              <a:gd name="adj2" fmla="val 80000"/>
              <a:gd name="adj3" fmla="val 33333"/>
            </a:avLst>
          </a:prstGeom>
          <a:solidFill>
            <a:schemeClr val="accent1"/>
          </a:solidFill>
          <a:ln w="9525">
            <a:solidFill>
              <a:schemeClr val="tx1"/>
            </a:solidFill>
            <a:miter lim="800000"/>
            <a:headEnd/>
            <a:tailEnd/>
          </a:ln>
        </p:spPr>
        <p:txBody>
          <a:bodyPr wrap="none" anchor="ctr"/>
          <a:lstStyle/>
          <a:p>
            <a:endParaRPr lang="en-AU"/>
          </a:p>
        </p:txBody>
      </p:sp>
      <p:sp>
        <p:nvSpPr>
          <p:cNvPr id="14342" name="AutoShape 15"/>
          <p:cNvSpPr>
            <a:spLocks noChangeArrowheads="1"/>
          </p:cNvSpPr>
          <p:nvPr/>
        </p:nvSpPr>
        <p:spPr bwMode="auto">
          <a:xfrm>
            <a:off x="2514600" y="3367088"/>
            <a:ext cx="1447800" cy="2438400"/>
          </a:xfrm>
          <a:prstGeom prst="curvedRightArrow">
            <a:avLst>
              <a:gd name="adj1" fmla="val 33684"/>
              <a:gd name="adj2" fmla="val 67368"/>
              <a:gd name="adj3" fmla="val 33333"/>
            </a:avLst>
          </a:prstGeom>
          <a:solidFill>
            <a:schemeClr val="accent1"/>
          </a:solidFill>
          <a:ln w="9525">
            <a:solidFill>
              <a:schemeClr val="tx1"/>
            </a:solidFill>
            <a:miter lim="800000"/>
            <a:headEnd/>
            <a:tailEnd/>
          </a:ln>
        </p:spPr>
        <p:txBody>
          <a:bodyPr wrap="none" anchor="ctr"/>
          <a:lstStyle/>
          <a:p>
            <a:endParaRPr lang="en-AU"/>
          </a:p>
        </p:txBody>
      </p:sp>
      <p:sp>
        <p:nvSpPr>
          <p:cNvPr id="14343" name="AutoShape 23"/>
          <p:cNvSpPr>
            <a:spLocks noChangeArrowheads="1"/>
          </p:cNvSpPr>
          <p:nvPr/>
        </p:nvSpPr>
        <p:spPr bwMode="auto">
          <a:xfrm rot="-5400000">
            <a:off x="4124325" y="2613025"/>
            <a:ext cx="4402138" cy="1982788"/>
          </a:xfrm>
          <a:prstGeom prst="curvedUpArrow">
            <a:avLst>
              <a:gd name="adj1" fmla="val 44404"/>
              <a:gd name="adj2" fmla="val 88807"/>
              <a:gd name="adj3" fmla="val 33333"/>
            </a:avLst>
          </a:prstGeom>
          <a:solidFill>
            <a:schemeClr val="accent1"/>
          </a:solidFill>
          <a:ln w="9525">
            <a:solidFill>
              <a:schemeClr val="tx1"/>
            </a:solidFill>
            <a:miter lim="800000"/>
            <a:headEnd/>
            <a:tailEnd/>
          </a:ln>
        </p:spPr>
        <p:txBody>
          <a:bodyPr wrap="none" anchor="ctr"/>
          <a:lstStyle/>
          <a:p>
            <a:endParaRPr lang="en-AU"/>
          </a:p>
        </p:txBody>
      </p:sp>
      <p:sp>
        <p:nvSpPr>
          <p:cNvPr id="14344" name="Text Box 25"/>
          <p:cNvSpPr txBox="1">
            <a:spLocks noChangeArrowheads="1"/>
          </p:cNvSpPr>
          <p:nvPr/>
        </p:nvSpPr>
        <p:spPr bwMode="auto">
          <a:xfrm>
            <a:off x="2195513" y="1916113"/>
            <a:ext cx="914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spcBef>
                <a:spcPct val="50000"/>
              </a:spcBef>
            </a:pPr>
            <a:r>
              <a:rPr lang="en-US" sz="2000"/>
              <a:t>GnRH</a:t>
            </a:r>
            <a:r>
              <a:rPr lang="en-US"/>
              <a:t> </a:t>
            </a:r>
          </a:p>
        </p:txBody>
      </p:sp>
      <p:sp>
        <p:nvSpPr>
          <p:cNvPr id="14345" name="AutoShape 26"/>
          <p:cNvSpPr>
            <a:spLocks noChangeArrowheads="1"/>
          </p:cNvSpPr>
          <p:nvPr/>
        </p:nvSpPr>
        <p:spPr bwMode="auto">
          <a:xfrm>
            <a:off x="3048000" y="1916113"/>
            <a:ext cx="152400" cy="304800"/>
          </a:xfrm>
          <a:prstGeom prst="upArrow">
            <a:avLst>
              <a:gd name="adj1" fmla="val 50000"/>
              <a:gd name="adj2" fmla="val 50000"/>
            </a:avLst>
          </a:prstGeom>
          <a:solidFill>
            <a:schemeClr val="accent1"/>
          </a:solidFill>
          <a:ln w="9525">
            <a:solidFill>
              <a:schemeClr val="tx1"/>
            </a:solidFill>
            <a:miter lim="800000"/>
            <a:headEnd/>
            <a:tailEnd/>
          </a:ln>
        </p:spPr>
        <p:txBody>
          <a:bodyPr wrap="none" anchor="ctr"/>
          <a:lstStyle/>
          <a:p>
            <a:pPr algn="ctr"/>
            <a:r>
              <a:rPr lang="en-US"/>
              <a:t>  </a:t>
            </a:r>
          </a:p>
        </p:txBody>
      </p:sp>
      <p:sp>
        <p:nvSpPr>
          <p:cNvPr id="14346" name="Text Box 29"/>
          <p:cNvSpPr txBox="1">
            <a:spLocks noChangeArrowheads="1"/>
          </p:cNvSpPr>
          <p:nvPr/>
        </p:nvSpPr>
        <p:spPr bwMode="auto">
          <a:xfrm>
            <a:off x="2286000" y="3103563"/>
            <a:ext cx="762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spcBef>
                <a:spcPct val="50000"/>
              </a:spcBef>
            </a:pPr>
            <a:r>
              <a:rPr lang="en-US" sz="2000"/>
              <a:t>LH</a:t>
            </a:r>
            <a:r>
              <a:rPr lang="en-US"/>
              <a:t> </a:t>
            </a:r>
          </a:p>
        </p:txBody>
      </p:sp>
      <p:sp>
        <p:nvSpPr>
          <p:cNvPr id="14347" name="AutoShape 30"/>
          <p:cNvSpPr>
            <a:spLocks noChangeArrowheads="1"/>
          </p:cNvSpPr>
          <p:nvPr/>
        </p:nvSpPr>
        <p:spPr bwMode="auto">
          <a:xfrm>
            <a:off x="2819400" y="3124200"/>
            <a:ext cx="76200" cy="304800"/>
          </a:xfrm>
          <a:prstGeom prst="upArrow">
            <a:avLst>
              <a:gd name="adj1" fmla="val 50000"/>
              <a:gd name="adj2" fmla="val 100000"/>
            </a:avLst>
          </a:prstGeom>
          <a:solidFill>
            <a:schemeClr val="accent1"/>
          </a:solidFill>
          <a:ln w="9525">
            <a:solidFill>
              <a:schemeClr val="tx1"/>
            </a:solidFill>
            <a:miter lim="800000"/>
            <a:headEnd/>
            <a:tailEnd/>
          </a:ln>
        </p:spPr>
        <p:txBody>
          <a:bodyPr wrap="none" anchor="ctr"/>
          <a:lstStyle/>
          <a:p>
            <a:endParaRPr lang="en-AU"/>
          </a:p>
        </p:txBody>
      </p:sp>
      <p:sp>
        <p:nvSpPr>
          <p:cNvPr id="14348" name="Text Box 31"/>
          <p:cNvSpPr txBox="1">
            <a:spLocks noChangeArrowheads="1"/>
          </p:cNvSpPr>
          <p:nvPr/>
        </p:nvSpPr>
        <p:spPr bwMode="auto">
          <a:xfrm>
            <a:off x="1547813" y="5624513"/>
            <a:ext cx="15001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spcBef>
                <a:spcPct val="50000"/>
              </a:spcBef>
            </a:pPr>
            <a:r>
              <a:rPr lang="en-US" sz="2000"/>
              <a:t>androgens</a:t>
            </a:r>
          </a:p>
        </p:txBody>
      </p:sp>
      <p:sp>
        <p:nvSpPr>
          <p:cNvPr id="14349" name="AutoShape 32"/>
          <p:cNvSpPr>
            <a:spLocks noChangeArrowheads="1"/>
          </p:cNvSpPr>
          <p:nvPr/>
        </p:nvSpPr>
        <p:spPr bwMode="auto">
          <a:xfrm>
            <a:off x="2971800" y="5503863"/>
            <a:ext cx="76200" cy="228600"/>
          </a:xfrm>
          <a:prstGeom prst="upArrow">
            <a:avLst>
              <a:gd name="adj1" fmla="val 50000"/>
              <a:gd name="adj2" fmla="val 75000"/>
            </a:avLst>
          </a:prstGeom>
          <a:solidFill>
            <a:schemeClr val="accent1"/>
          </a:solidFill>
          <a:ln w="9525">
            <a:solidFill>
              <a:schemeClr val="tx1"/>
            </a:solidFill>
            <a:miter lim="800000"/>
            <a:headEnd/>
            <a:tailEnd/>
          </a:ln>
        </p:spPr>
        <p:txBody>
          <a:bodyPr wrap="none" anchor="ctr"/>
          <a:lstStyle/>
          <a:p>
            <a:endParaRPr lang="en-AU"/>
          </a:p>
        </p:txBody>
      </p:sp>
      <p:sp>
        <p:nvSpPr>
          <p:cNvPr id="14350" name="AutoShape 33"/>
          <p:cNvSpPr>
            <a:spLocks noChangeArrowheads="1"/>
          </p:cNvSpPr>
          <p:nvPr/>
        </p:nvSpPr>
        <p:spPr bwMode="auto">
          <a:xfrm>
            <a:off x="3124200" y="5503863"/>
            <a:ext cx="76200" cy="228600"/>
          </a:xfrm>
          <a:prstGeom prst="upArrow">
            <a:avLst>
              <a:gd name="adj1" fmla="val 50000"/>
              <a:gd name="adj2" fmla="val 75000"/>
            </a:avLst>
          </a:prstGeom>
          <a:solidFill>
            <a:schemeClr val="accent1"/>
          </a:solidFill>
          <a:ln w="9525">
            <a:solidFill>
              <a:schemeClr val="tx1"/>
            </a:solidFill>
            <a:miter lim="800000"/>
            <a:headEnd/>
            <a:tailEnd/>
          </a:ln>
        </p:spPr>
        <p:txBody>
          <a:bodyPr wrap="none" anchor="ctr"/>
          <a:lstStyle/>
          <a:p>
            <a:endParaRPr lang="en-AU"/>
          </a:p>
        </p:txBody>
      </p:sp>
      <p:sp>
        <p:nvSpPr>
          <p:cNvPr id="14351" name="Text Box 34"/>
          <p:cNvSpPr txBox="1">
            <a:spLocks noChangeArrowheads="1"/>
          </p:cNvSpPr>
          <p:nvPr/>
        </p:nvSpPr>
        <p:spPr bwMode="auto">
          <a:xfrm>
            <a:off x="7543800" y="3043238"/>
            <a:ext cx="1600200"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spcBef>
                <a:spcPct val="50000"/>
              </a:spcBef>
            </a:pPr>
            <a:r>
              <a:rPr lang="en-US"/>
              <a:t>Androgens block inhibitory effect of progesterone</a:t>
            </a:r>
          </a:p>
        </p:txBody>
      </p:sp>
      <p:sp>
        <p:nvSpPr>
          <p:cNvPr id="14352" name="Text Box 35"/>
          <p:cNvSpPr txBox="1">
            <a:spLocks noChangeArrowheads="1"/>
          </p:cNvSpPr>
          <p:nvPr/>
        </p:nvSpPr>
        <p:spPr bwMode="auto">
          <a:xfrm>
            <a:off x="6742113" y="3284538"/>
            <a:ext cx="11430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Times New Roman" pitchFamily="18" charset="0"/>
                <a:cs typeface="Arial" pitchFamily="34" charset="0"/>
              </a:defRPr>
            </a:lvl9pPr>
          </a:lstStyle>
          <a:p>
            <a:pPr algn="ctr" eaLnBrk="1" hangingPunct="1">
              <a:spcBef>
                <a:spcPct val="50000"/>
              </a:spcBef>
            </a:pPr>
            <a:r>
              <a:rPr lang="en-US" sz="6000"/>
              <a:t>X</a:t>
            </a:r>
          </a:p>
        </p:txBody>
      </p:sp>
      <p:sp>
        <p:nvSpPr>
          <p:cNvPr id="14353" name="Title 1"/>
          <p:cNvSpPr txBox="1">
            <a:spLocks/>
          </p:cNvSpPr>
          <p:nvPr/>
        </p:nvSpPr>
        <p:spPr bwMode="auto">
          <a:xfrm>
            <a:off x="1259631" y="332657"/>
            <a:ext cx="7633543" cy="1152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Times New Roman" pitchFamily="18" charset="0"/>
                <a:cs typeface="Arial" pitchFamily="34" charset="0"/>
              </a:defRPr>
            </a:lvl9pPr>
          </a:lstStyle>
          <a:p>
            <a:pPr algn="ctr" eaLnBrk="1" hangingPunct="1"/>
            <a:r>
              <a:rPr lang="en-AU" sz="3200" dirty="0" err="1">
                <a:solidFill>
                  <a:schemeClr val="bg2"/>
                </a:solidFill>
              </a:rPr>
              <a:t>Pathophysiology</a:t>
            </a:r>
            <a:r>
              <a:rPr lang="en-AU" sz="3200" dirty="0">
                <a:solidFill>
                  <a:schemeClr val="bg2"/>
                </a:solidFill>
              </a:rPr>
              <a:t>:</a:t>
            </a:r>
            <a:br>
              <a:rPr lang="en-AU" sz="3200" dirty="0">
                <a:solidFill>
                  <a:schemeClr val="bg2"/>
                </a:solidFill>
              </a:rPr>
            </a:br>
            <a:r>
              <a:rPr lang="en-AU" sz="3200" dirty="0">
                <a:solidFill>
                  <a:schemeClr val="bg2"/>
                </a:solidFill>
              </a:rPr>
              <a:t> </a:t>
            </a:r>
            <a:r>
              <a:rPr lang="en-AU" sz="2800" dirty="0">
                <a:solidFill>
                  <a:schemeClr val="bg2"/>
                </a:solidFill>
              </a:rPr>
              <a:t>Abnormalities in the hypothalamic pituitary axis (HPA)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chemeClr val="bg2"/>
                </a:solidFill>
                <a:effectLst/>
              </a:rPr>
              <a:t>Insulin resistance</a:t>
            </a:r>
          </a:p>
        </p:txBody>
      </p:sp>
      <p:sp>
        <p:nvSpPr>
          <p:cNvPr id="4" name="Content Placeholder 3"/>
          <p:cNvSpPr>
            <a:spLocks noGrp="1"/>
          </p:cNvSpPr>
          <p:nvPr>
            <p:ph idx="1"/>
          </p:nvPr>
        </p:nvSpPr>
        <p:spPr>
          <a:xfrm>
            <a:off x="0" y="1676400"/>
            <a:ext cx="9144000" cy="4724400"/>
          </a:xfrm>
        </p:spPr>
        <p:txBody>
          <a:bodyPr/>
          <a:lstStyle/>
          <a:p>
            <a:r>
              <a:rPr lang="en-US" dirty="0">
                <a:effectLst/>
              </a:rPr>
              <a:t>Insulin resistance is defined as a reduced glucose response to a given amount of insulin and usually results from faults within the insulin receptor and post-receptor </a:t>
            </a:r>
            <a:r>
              <a:rPr lang="en-US" dirty="0" err="1">
                <a:effectLst/>
              </a:rPr>
              <a:t>signalling</a:t>
            </a:r>
            <a:r>
              <a:rPr lang="en-US" dirty="0">
                <a:effectLst/>
              </a:rPr>
              <a:t>.</a:t>
            </a:r>
          </a:p>
          <a:p>
            <a:r>
              <a:rPr lang="en-US" dirty="0">
                <a:effectLst/>
              </a:rPr>
              <a:t>In the ovary, high levels of circulating insulin are thought to contribute both to excess androgen production and to </a:t>
            </a:r>
            <a:r>
              <a:rPr lang="en-US" dirty="0" err="1">
                <a:effectLst/>
              </a:rPr>
              <a:t>anovulation</a:t>
            </a:r>
            <a:r>
              <a:rPr lang="en-US" dirty="0">
                <a:effectLst/>
              </a:rPr>
              <a:t>.</a:t>
            </a:r>
          </a:p>
        </p:txBody>
      </p:sp>
      <p:sp>
        <p:nvSpPr>
          <p:cNvPr id="2" name="Slide Number Placeholder 1"/>
          <p:cNvSpPr>
            <a:spLocks noGrp="1"/>
          </p:cNvSpPr>
          <p:nvPr>
            <p:ph type="sldNum" sz="quarter" idx="12"/>
          </p:nvPr>
        </p:nvSpPr>
        <p:spPr/>
        <p:txBody>
          <a:bodyPr/>
          <a:lstStyle/>
          <a:p>
            <a:fld id="{8376940E-E339-4209-B212-C13C6FA6A376}" type="slidenum">
              <a:rPr lang="en-US" smtClean="0">
                <a:solidFill>
                  <a:srgbClr val="003366"/>
                </a:solidFill>
              </a:rPr>
              <a:pPr/>
              <a:t>24</a:t>
            </a:fld>
            <a:endParaRPr lang="en-US">
              <a:solidFill>
                <a:srgbClr val="003366"/>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815DE-2E80-4538-8CF7-86862B79CE7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D717C3D-4E1F-4EA1-9AD8-0A3863043B76}"/>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9DC19A49-8B78-47DC-9060-C3ACCA33BE22}"/>
              </a:ext>
            </a:extLst>
          </p:cNvPr>
          <p:cNvSpPr>
            <a:spLocks noGrp="1"/>
          </p:cNvSpPr>
          <p:nvPr>
            <p:ph type="sldNum" sz="quarter" idx="12"/>
          </p:nvPr>
        </p:nvSpPr>
        <p:spPr/>
        <p:txBody>
          <a:bodyPr/>
          <a:lstStyle/>
          <a:p>
            <a:fld id="{09B87B27-2B38-466A-8CD4-319805E47035}" type="slidenum">
              <a:rPr lang="en-US" smtClean="0">
                <a:solidFill>
                  <a:srgbClr val="003366"/>
                </a:solidFill>
              </a:rPr>
              <a:pPr/>
              <a:t>25</a:t>
            </a:fld>
            <a:endParaRPr lang="en-US">
              <a:solidFill>
                <a:srgbClr val="003366"/>
              </a:solidFill>
            </a:endParaRPr>
          </a:p>
        </p:txBody>
      </p:sp>
      <p:pic>
        <p:nvPicPr>
          <p:cNvPr id="5" name="Picture 4">
            <a:extLst>
              <a:ext uri="{FF2B5EF4-FFF2-40B4-BE49-F238E27FC236}">
                <a16:creationId xmlns:a16="http://schemas.microsoft.com/office/drawing/2014/main" id="{5A6CFC17-78D1-4703-B1B3-004D135BA219}"/>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1285543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260350"/>
            <a:ext cx="8229600" cy="864394"/>
          </a:xfrm>
        </p:spPr>
        <p:txBody>
          <a:bodyPr/>
          <a:lstStyle/>
          <a:p>
            <a:pPr eaLnBrk="1" hangingPunct="1"/>
            <a:r>
              <a:rPr lang="en-AU" dirty="0">
                <a:solidFill>
                  <a:schemeClr val="bg2"/>
                </a:solidFill>
                <a:cs typeface="Times New Roman" pitchFamily="18" charset="0"/>
              </a:rPr>
              <a:t>Insulin resistance (post </a:t>
            </a:r>
            <a:r>
              <a:rPr lang="en-AU" dirty="0" err="1">
                <a:solidFill>
                  <a:schemeClr val="bg2"/>
                </a:solidFill>
                <a:cs typeface="Times New Roman" pitchFamily="18" charset="0"/>
              </a:rPr>
              <a:t>receptoral</a:t>
            </a:r>
            <a:r>
              <a:rPr lang="en-AU" dirty="0">
                <a:solidFill>
                  <a:schemeClr val="bg2"/>
                </a:solidFill>
                <a:cs typeface="Times New Roman" pitchFamily="18" charset="0"/>
              </a:rPr>
              <a:t> defect)</a:t>
            </a:r>
          </a:p>
        </p:txBody>
      </p:sp>
      <p:pic>
        <p:nvPicPr>
          <p:cNvPr id="15363"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0" y="1341438"/>
            <a:ext cx="9144000" cy="5516562"/>
          </a:xfrm>
          <a:solidFill>
            <a:schemeClr val="accent1"/>
          </a:solid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itle 1"/>
          <p:cNvSpPr>
            <a:spLocks noGrp="1"/>
          </p:cNvSpPr>
          <p:nvPr>
            <p:ph type="title"/>
          </p:nvPr>
        </p:nvSpPr>
        <p:spPr>
          <a:xfrm>
            <a:off x="457200" y="115888"/>
            <a:ext cx="8229600" cy="1143000"/>
          </a:xfrm>
        </p:spPr>
        <p:txBody>
          <a:bodyPr/>
          <a:lstStyle/>
          <a:p>
            <a:pPr eaLnBrk="1" hangingPunct="1"/>
            <a:r>
              <a:rPr lang="pl-PL" sz="5400" dirty="0">
                <a:solidFill>
                  <a:schemeClr val="bg2"/>
                </a:solidFill>
              </a:rPr>
              <a:t>Insulin resistance:</a:t>
            </a:r>
            <a:endParaRPr lang="en-AU" dirty="0">
              <a:solidFill>
                <a:schemeClr val="bg2"/>
              </a:solidFill>
            </a:endParaRPr>
          </a:p>
        </p:txBody>
      </p:sp>
      <p:pic>
        <p:nvPicPr>
          <p:cNvPr id="16386"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20638" y="1196975"/>
            <a:ext cx="9156701" cy="5651500"/>
          </a:xfrm>
        </p:spPr>
      </p:pic>
      <p:sp>
        <p:nvSpPr>
          <p:cNvPr id="5" name="Rectangle 4"/>
          <p:cNvSpPr/>
          <p:nvPr/>
        </p:nvSpPr>
        <p:spPr>
          <a:xfrm>
            <a:off x="3635375" y="5373688"/>
            <a:ext cx="1728788" cy="13684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AU" dirty="0" err="1">
                <a:solidFill>
                  <a:schemeClr val="bg2"/>
                </a:solidFill>
                <a:latin typeface="Times New Roman" panose="02020603050405020304" pitchFamily="18" charset="0"/>
              </a:rPr>
              <a:t>dyslipidemia</a:t>
            </a:r>
            <a:r>
              <a:rPr lang="en-AU" dirty="0">
                <a:solidFill>
                  <a:schemeClr val="bg2"/>
                </a:solidFill>
                <a:latin typeface="Times New Roman" panose="02020603050405020304" pitchFamily="18" charset="0"/>
              </a:rPr>
              <a:t>  &amp; elevated 	level of plasminogen activator inhibitor-1</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srgbClr val="003366"/>
                </a:solidFill>
                <a:effectLst/>
                <a:latin typeface="Times New Roman" panose="02020603050405020304" pitchFamily="18" charset="0"/>
                <a:ea typeface="+mn-ea"/>
                <a:cs typeface="Times New Roman" panose="02020603050405020304" pitchFamily="18" charset="0"/>
              </a:rPr>
              <a:t>The endometrium in women with PCOS</a:t>
            </a:r>
            <a:endParaRPr lang="en-US" sz="6000" dirty="0"/>
          </a:p>
        </p:txBody>
      </p:sp>
      <p:sp>
        <p:nvSpPr>
          <p:cNvPr id="3" name="Content Placeholder 2"/>
          <p:cNvSpPr>
            <a:spLocks noGrp="1"/>
          </p:cNvSpPr>
          <p:nvPr>
            <p:ph idx="1"/>
          </p:nvPr>
        </p:nvSpPr>
        <p:spPr>
          <a:xfrm>
            <a:off x="685800" y="1676400"/>
            <a:ext cx="7924800" cy="4724400"/>
          </a:xfrm>
        </p:spPr>
        <p:txBody>
          <a:bodyPr/>
          <a:lstStyle/>
          <a:p>
            <a:r>
              <a:rPr lang="en-US" sz="2400" dirty="0">
                <a:effectLst/>
                <a:latin typeface="Times New Roman" panose="02020603050405020304" pitchFamily="18" charset="0"/>
                <a:cs typeface="Times New Roman" panose="02020603050405020304" pitchFamily="18" charset="0"/>
              </a:rPr>
              <a:t>The endometrium in women with PCOS is affected by hormonal and metabolic abnormalities:[1] . </a:t>
            </a:r>
          </a:p>
          <a:p>
            <a:pPr lvl="1"/>
            <a:r>
              <a:rPr lang="en-US" sz="1800" dirty="0">
                <a:effectLst/>
                <a:latin typeface="Times New Roman" panose="02020603050405020304" pitchFamily="18" charset="0"/>
                <a:cs typeface="Times New Roman" panose="02020603050405020304" pitchFamily="18" charset="0"/>
              </a:rPr>
              <a:t>has high levels of insulin-like growth factor-1 (IGF-1) activity [2] ,</a:t>
            </a:r>
          </a:p>
          <a:p>
            <a:pPr lvl="1"/>
            <a:r>
              <a:rPr lang="en-US" sz="1800" dirty="0">
                <a:effectLst/>
                <a:latin typeface="Times New Roman" panose="02020603050405020304" pitchFamily="18" charset="0"/>
                <a:cs typeface="Times New Roman" panose="02020603050405020304" pitchFamily="18" charset="0"/>
              </a:rPr>
              <a:t>decreased concentrations of sex hormone- binding globulin (SHBG) [3] , </a:t>
            </a:r>
          </a:p>
          <a:p>
            <a:pPr lvl="1"/>
            <a:r>
              <a:rPr lang="en-US" sz="1800" dirty="0">
                <a:effectLst/>
                <a:latin typeface="Times New Roman" panose="02020603050405020304" pitchFamily="18" charset="0"/>
                <a:cs typeface="Times New Roman" panose="02020603050405020304" pitchFamily="18" charset="0"/>
              </a:rPr>
              <a:t>up-regulation of endometrial aromatase, hyperandrogenemia and hyperinsulinemia.</a:t>
            </a:r>
          </a:p>
          <a:p>
            <a:r>
              <a:rPr lang="en-US" sz="2400" dirty="0">
                <a:effectLst/>
                <a:latin typeface="Times New Roman" panose="02020603050405020304" pitchFamily="18" charset="0"/>
                <a:cs typeface="Times New Roman" panose="02020603050405020304" pitchFamily="18" charset="0"/>
              </a:rPr>
              <a:t> Consequently, those molecular changes increase the potential for neoplastic changes within the endometrium [4] </a:t>
            </a: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9B87B27-2B38-466A-8CD4-319805E47035}" type="slidenum">
              <a:rPr kumimoji="0" lang="en-US" sz="1400" b="0" i="0" u="none" strike="noStrike" kern="1200" cap="none" spc="0" normalizeH="0" baseline="0" noProof="0" smtClean="0">
                <a:ln>
                  <a:noFill/>
                </a:ln>
                <a:solidFill>
                  <a:srgbClr val="003366"/>
                </a:solidFill>
                <a:effectLst/>
                <a:uLnTx/>
                <a:uFillTx/>
                <a:latin typeface="Tahom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a:t>
            </a:fld>
            <a:endParaRPr kumimoji="0" lang="en-US" sz="1400" b="0" i="0" u="none" strike="noStrike" kern="1200" cap="none" spc="0" normalizeH="0" baseline="0" noProof="0">
              <a:ln>
                <a:noFill/>
              </a:ln>
              <a:solidFill>
                <a:srgbClr val="003366"/>
              </a:solidFill>
              <a:effectLst/>
              <a:uLnTx/>
              <a:uFillTx/>
              <a:latin typeface="Tahoma"/>
              <a:ea typeface="+mn-ea"/>
              <a:cs typeface="+mn-cs"/>
            </a:endParaRPr>
          </a:p>
        </p:txBody>
      </p:sp>
      <p:sp>
        <p:nvSpPr>
          <p:cNvPr id="6" name="Rectangle 5"/>
          <p:cNvSpPr/>
          <p:nvPr/>
        </p:nvSpPr>
        <p:spPr>
          <a:xfrm>
            <a:off x="209266" y="6268900"/>
            <a:ext cx="8610600"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3366"/>
                </a:solidFill>
                <a:effectLst/>
                <a:uLnTx/>
                <a:uFillTx/>
                <a:latin typeface="Tahoma"/>
                <a:ea typeface="+mn-ea"/>
                <a:cs typeface="+mn-cs"/>
              </a:rPr>
              <a:t>1- </a:t>
            </a:r>
            <a:r>
              <a:rPr kumimoji="0" lang="en-US" sz="1400" b="0" i="0" u="none" strike="noStrike" kern="1200" cap="none" spc="0" normalizeH="0" baseline="0" noProof="0" dirty="0" err="1">
                <a:ln>
                  <a:noFill/>
                </a:ln>
                <a:solidFill>
                  <a:srgbClr val="003366"/>
                </a:solidFill>
                <a:effectLst/>
                <a:uLnTx/>
                <a:uFillTx/>
                <a:latin typeface="Tahoma"/>
                <a:ea typeface="+mn-ea"/>
                <a:cs typeface="+mn-cs"/>
              </a:rPr>
              <a:t>Giudice</a:t>
            </a:r>
            <a:r>
              <a:rPr kumimoji="0" lang="en-US" sz="1400" b="0" i="0" u="none" strike="noStrike" kern="1200" cap="none" spc="0" normalizeH="0" baseline="0" noProof="0" dirty="0">
                <a:ln>
                  <a:noFill/>
                </a:ln>
                <a:solidFill>
                  <a:srgbClr val="003366"/>
                </a:solidFill>
                <a:effectLst/>
                <a:uLnTx/>
                <a:uFillTx/>
                <a:latin typeface="Tahoma"/>
                <a:ea typeface="+mn-ea"/>
                <a:cs typeface="+mn-cs"/>
              </a:rPr>
              <a:t>, L.C. (2006) 2- Wu, M.-H., et al. (2004), 3- </a:t>
            </a:r>
            <a:r>
              <a:rPr kumimoji="0" lang="en-US" sz="1400" b="0" i="0" u="none" strike="noStrike" kern="1200" cap="none" spc="0" normalizeH="0" baseline="0" noProof="0" dirty="0" err="1">
                <a:ln>
                  <a:noFill/>
                </a:ln>
                <a:solidFill>
                  <a:srgbClr val="003366"/>
                </a:solidFill>
                <a:effectLst/>
                <a:uLnTx/>
                <a:uFillTx/>
                <a:latin typeface="Tahoma"/>
                <a:ea typeface="+mn-ea"/>
                <a:cs typeface="+mn-cs"/>
              </a:rPr>
              <a:t>Jayagopal</a:t>
            </a:r>
            <a:r>
              <a:rPr kumimoji="0" lang="en-US" sz="1400" b="0" i="0" u="none" strike="noStrike" kern="1200" cap="none" spc="0" normalizeH="0" baseline="0" noProof="0" dirty="0">
                <a:ln>
                  <a:noFill/>
                </a:ln>
                <a:solidFill>
                  <a:srgbClr val="003366"/>
                </a:solidFill>
                <a:effectLst/>
                <a:uLnTx/>
                <a:uFillTx/>
                <a:latin typeface="Tahoma"/>
                <a:ea typeface="+mn-ea"/>
                <a:cs typeface="+mn-cs"/>
              </a:rPr>
              <a:t>, V., et al. (2003) 4-Chittenden, B., et al. (2009)</a:t>
            </a:r>
          </a:p>
        </p:txBody>
      </p:sp>
    </p:spTree>
    <p:extLst>
      <p:ext uri="{BB962C8B-B14F-4D97-AF65-F5344CB8AC3E}">
        <p14:creationId xmlns:p14="http://schemas.microsoft.com/office/powerpoint/2010/main" val="36046632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4">
                    <a:lumMod val="90000"/>
                    <a:lumOff val="10000"/>
                  </a:schemeClr>
                </a:solidFill>
                <a:effectLst/>
                <a:latin typeface="Times New Roman" panose="02020603050405020304" pitchFamily="18" charset="0"/>
                <a:cs typeface="Times New Roman" panose="02020603050405020304" pitchFamily="18" charset="0"/>
              </a:rPr>
              <a:t>Unopposed E2</a:t>
            </a:r>
          </a:p>
        </p:txBody>
      </p:sp>
      <p:sp>
        <p:nvSpPr>
          <p:cNvPr id="3" name="Content Placeholder 2"/>
          <p:cNvSpPr>
            <a:spLocks noGrp="1"/>
          </p:cNvSpPr>
          <p:nvPr>
            <p:ph idx="1"/>
          </p:nvPr>
        </p:nvSpPr>
        <p:spPr/>
        <p:txBody>
          <a:bodyPr/>
          <a:lstStyle/>
          <a:p>
            <a:r>
              <a:rPr lang="en-US" sz="2000" dirty="0">
                <a:effectLst/>
                <a:latin typeface="Times New Roman" panose="02020603050405020304" pitchFamily="18" charset="0"/>
                <a:cs typeface="Times New Roman" panose="02020603050405020304" pitchFamily="18" charset="0"/>
              </a:rPr>
              <a:t>Anovulation- the progesterone levels are within suboptimal or absent effects over the endometrium----over-response to the proliferative effects of estrogen (E2) [1] . </a:t>
            </a:r>
          </a:p>
          <a:p>
            <a:r>
              <a:rPr lang="en-US" sz="2000" dirty="0">
                <a:effectLst/>
                <a:latin typeface="Times New Roman" panose="02020603050405020304" pitchFamily="18" charset="0"/>
                <a:cs typeface="Times New Roman" panose="02020603050405020304" pitchFamily="18" charset="0"/>
              </a:rPr>
              <a:t>Insulin resistance and hyperinsulinemia especially in obese patients may trigger the development of PCOS in genetically predisposed individuals  [2] .</a:t>
            </a:r>
          </a:p>
          <a:p>
            <a:r>
              <a:rPr lang="en-US" sz="2000" dirty="0">
                <a:effectLst/>
                <a:latin typeface="Times New Roman" panose="02020603050405020304" pitchFamily="18" charset="0"/>
                <a:cs typeface="Times New Roman" panose="02020603050405020304" pitchFamily="18" charset="0"/>
              </a:rPr>
              <a:t>Therefore, in PCOS, the prolonged unopposed </a:t>
            </a:r>
            <a:r>
              <a:rPr lang="en-US" sz="2000" dirty="0" err="1">
                <a:effectLst/>
                <a:latin typeface="Times New Roman" panose="02020603050405020304" pitchFamily="18" charset="0"/>
                <a:cs typeface="Times New Roman" panose="02020603050405020304" pitchFamily="18" charset="0"/>
              </a:rPr>
              <a:t>oestrogen</a:t>
            </a:r>
            <a:r>
              <a:rPr lang="en-US" sz="2000" dirty="0">
                <a:effectLst/>
                <a:latin typeface="Times New Roman" panose="02020603050405020304" pitchFamily="18" charset="0"/>
                <a:cs typeface="Times New Roman" panose="02020603050405020304" pitchFamily="18" charset="0"/>
              </a:rPr>
              <a:t>, hyperinsulinemia, elevated free IGF-1 and androgens may further augment </a:t>
            </a:r>
            <a:r>
              <a:rPr lang="en-US" sz="2000" dirty="0" err="1">
                <a:effectLst/>
                <a:latin typeface="Times New Roman" panose="02020603050405020304" pitchFamily="18" charset="0"/>
                <a:cs typeface="Times New Roman" panose="02020603050405020304" pitchFamily="18" charset="0"/>
              </a:rPr>
              <a:t>mitogenic</a:t>
            </a:r>
            <a:r>
              <a:rPr lang="en-US" sz="2000" dirty="0">
                <a:effectLst/>
                <a:latin typeface="Times New Roman" panose="02020603050405020304" pitchFamily="18" charset="0"/>
                <a:cs typeface="Times New Roman" panose="02020603050405020304" pitchFamily="18" charset="0"/>
              </a:rPr>
              <a:t> activity within endometrial cells by activating mitogen-activated protein kinase (MAPK), leading to high prevalence of hyperplasia and possible transformation to endometrial cancer [3] [4] .</a:t>
            </a: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9B87B27-2B38-466A-8CD4-319805E47035}" type="slidenum">
              <a:rPr kumimoji="0" lang="en-US" sz="1400" b="0" i="0" u="none" strike="noStrike" kern="1200" cap="none" spc="0" normalizeH="0" baseline="0" noProof="0" smtClean="0">
                <a:ln>
                  <a:noFill/>
                </a:ln>
                <a:solidFill>
                  <a:srgbClr val="003366"/>
                </a:solidFill>
                <a:effectLst/>
                <a:uLnTx/>
                <a:uFillTx/>
                <a:latin typeface="Tahom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a:t>
            </a:fld>
            <a:endParaRPr kumimoji="0" lang="en-US" sz="1400" b="0" i="0" u="none" strike="noStrike" kern="1200" cap="none" spc="0" normalizeH="0" baseline="0" noProof="0">
              <a:ln>
                <a:noFill/>
              </a:ln>
              <a:solidFill>
                <a:srgbClr val="003366"/>
              </a:solidFill>
              <a:effectLst/>
              <a:uLnTx/>
              <a:uFillTx/>
              <a:latin typeface="Tahoma"/>
              <a:ea typeface="+mn-ea"/>
              <a:cs typeface="+mn-cs"/>
            </a:endParaRPr>
          </a:p>
        </p:txBody>
      </p:sp>
      <p:sp>
        <p:nvSpPr>
          <p:cNvPr id="6" name="Rectangle 5"/>
          <p:cNvSpPr/>
          <p:nvPr/>
        </p:nvSpPr>
        <p:spPr>
          <a:xfrm>
            <a:off x="685800" y="5562600"/>
            <a:ext cx="7971429"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3366"/>
                </a:solidFill>
                <a:effectLst/>
                <a:uLnTx/>
                <a:uFillTx/>
                <a:latin typeface="Tahoma"/>
                <a:ea typeface="+mn-ea"/>
                <a:cs typeface="+mn-cs"/>
              </a:rPr>
              <a:t>1- Chittenden, B., et al. (2009) 2- Al-</a:t>
            </a:r>
            <a:r>
              <a:rPr kumimoji="0" lang="en-US" sz="1600" b="0" i="0" u="none" strike="noStrike" kern="1200" cap="none" spc="0" normalizeH="0" baseline="0" noProof="0" dirty="0" err="1">
                <a:ln>
                  <a:noFill/>
                </a:ln>
                <a:solidFill>
                  <a:srgbClr val="003366"/>
                </a:solidFill>
                <a:effectLst/>
                <a:uLnTx/>
                <a:uFillTx/>
                <a:latin typeface="Tahoma"/>
                <a:ea typeface="+mn-ea"/>
                <a:cs typeface="+mn-cs"/>
              </a:rPr>
              <a:t>Jefout</a:t>
            </a:r>
            <a:r>
              <a:rPr kumimoji="0" lang="en-US" sz="1600" b="0" i="0" u="none" strike="noStrike" kern="1200" cap="none" spc="0" normalizeH="0" baseline="0" noProof="0" dirty="0">
                <a:ln>
                  <a:noFill/>
                </a:ln>
                <a:solidFill>
                  <a:srgbClr val="003366"/>
                </a:solidFill>
                <a:effectLst/>
                <a:uLnTx/>
                <a:uFillTx/>
                <a:latin typeface="Tahoma"/>
                <a:ea typeface="+mn-ea"/>
                <a:cs typeface="+mn-cs"/>
              </a:rPr>
              <a:t> et al (2017) 3- </a:t>
            </a:r>
            <a:r>
              <a:rPr kumimoji="0" lang="en-US" sz="1600" b="0" i="0" u="none" strike="noStrike" kern="1200" cap="none" spc="0" normalizeH="0" baseline="0" noProof="0" dirty="0" err="1">
                <a:ln>
                  <a:noFill/>
                </a:ln>
                <a:solidFill>
                  <a:srgbClr val="003366"/>
                </a:solidFill>
                <a:effectLst/>
                <a:uLnTx/>
                <a:uFillTx/>
                <a:latin typeface="Tahoma"/>
                <a:ea typeface="+mn-ea"/>
                <a:cs typeface="+mn-cs"/>
              </a:rPr>
              <a:t>Venturoli</a:t>
            </a:r>
            <a:r>
              <a:rPr kumimoji="0" lang="en-US" sz="1600" b="0" i="0" u="none" strike="noStrike" kern="1200" cap="none" spc="0" normalizeH="0" baseline="0" noProof="0" dirty="0">
                <a:ln>
                  <a:noFill/>
                </a:ln>
                <a:solidFill>
                  <a:srgbClr val="003366"/>
                </a:solidFill>
                <a:effectLst/>
                <a:uLnTx/>
                <a:uFillTx/>
                <a:latin typeface="Tahoma"/>
                <a:ea typeface="+mn-ea"/>
                <a:cs typeface="+mn-cs"/>
              </a:rPr>
              <a:t>, S., et al. (1988) 4-Park, J.C., et al. (2011)</a:t>
            </a:r>
          </a:p>
        </p:txBody>
      </p:sp>
      <p:sp>
        <p:nvSpPr>
          <p:cNvPr id="5" name="Right Arrow 4"/>
          <p:cNvSpPr/>
          <p:nvPr/>
        </p:nvSpPr>
        <p:spPr bwMode="auto">
          <a:xfrm>
            <a:off x="2895600" y="1828800"/>
            <a:ext cx="152400" cy="76200"/>
          </a:xfrm>
          <a:prstGeom prst="rightArrow">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3366"/>
              </a:solidFill>
              <a:effectLst/>
              <a:uLnTx/>
              <a:uFillTx/>
              <a:latin typeface="Times New Roman" pitchFamily="18" charset="0"/>
              <a:ea typeface="+mn-ea"/>
              <a:cs typeface="+mn-cs"/>
            </a:endParaRPr>
          </a:p>
        </p:txBody>
      </p:sp>
      <p:sp>
        <p:nvSpPr>
          <p:cNvPr id="7" name="Right Arrow 6"/>
          <p:cNvSpPr/>
          <p:nvPr/>
        </p:nvSpPr>
        <p:spPr bwMode="auto">
          <a:xfrm>
            <a:off x="5334000" y="2133600"/>
            <a:ext cx="304800" cy="76200"/>
          </a:xfrm>
          <a:prstGeom prst="rightArrow">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3366"/>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9717261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7E0000">
            <a:alpha val="94902"/>
          </a:srgbClr>
        </a:solidFill>
        <a:effectLst/>
      </p:bgPr>
    </p:bg>
    <p:spTree>
      <p:nvGrpSpPr>
        <p:cNvPr id="1" name=""/>
        <p:cNvGrpSpPr/>
        <p:nvPr/>
      </p:nvGrpSpPr>
      <p:grpSpPr>
        <a:xfrm>
          <a:off x="0" y="0"/>
          <a:ext cx="0" cy="0"/>
          <a:chOff x="0" y="0"/>
          <a:chExt cx="0" cy="0"/>
        </a:xfrm>
      </p:grpSpPr>
      <p:grpSp>
        <p:nvGrpSpPr>
          <p:cNvPr id="2" name="Inside-left page 1"/>
          <p:cNvGrpSpPr/>
          <p:nvPr/>
        </p:nvGrpSpPr>
        <p:grpSpPr>
          <a:xfrm>
            <a:off x="685800" y="838200"/>
            <a:ext cx="3886200" cy="5334000"/>
            <a:chOff x="1527048" y="1371600"/>
            <a:chExt cx="3044952" cy="4114800"/>
          </a:xfrm>
        </p:grpSpPr>
        <p:sp>
          <p:nvSpPr>
            <p:cNvPr id="64" name="Rounded Rectangle 63"/>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65" name="Rectangle 64"/>
            <p:cNvSpPr/>
            <p:nvPr/>
          </p:nvSpPr>
          <p:spPr>
            <a:xfrm>
              <a:off x="1691640" y="1449324"/>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grpSp>
      <p:grpSp>
        <p:nvGrpSpPr>
          <p:cNvPr id="3" name="Inside-right page 3"/>
          <p:cNvGrpSpPr/>
          <p:nvPr/>
        </p:nvGrpSpPr>
        <p:grpSpPr>
          <a:xfrm>
            <a:off x="4571999" y="838200"/>
            <a:ext cx="3429001" cy="5334000"/>
            <a:chOff x="4571999" y="848139"/>
            <a:chExt cx="3044953" cy="4638261"/>
          </a:xfrm>
        </p:grpSpPr>
        <p:grpSp>
          <p:nvGrpSpPr>
            <p:cNvPr id="4" name="Inside-right"/>
            <p:cNvGrpSpPr/>
            <p:nvPr/>
          </p:nvGrpSpPr>
          <p:grpSpPr>
            <a:xfrm>
              <a:off x="4571999" y="848139"/>
              <a:ext cx="3044953" cy="4638261"/>
              <a:chOff x="4571999" y="848139"/>
              <a:chExt cx="3044953" cy="4638261"/>
            </a:xfrm>
          </p:grpSpPr>
          <p:grpSp>
            <p:nvGrpSpPr>
              <p:cNvPr id="5" name="Inside-right"/>
              <p:cNvGrpSpPr/>
              <p:nvPr/>
            </p:nvGrpSpPr>
            <p:grpSpPr>
              <a:xfrm rot="10800000">
                <a:off x="4571999" y="848139"/>
                <a:ext cx="3044953" cy="4638261"/>
                <a:chOff x="1527048" y="1371600"/>
                <a:chExt cx="3044953" cy="4638261"/>
              </a:xfrm>
            </p:grpSpPr>
            <p:sp>
              <p:nvSpPr>
                <p:cNvPr id="57" name="Rounded Rectangle 56"/>
                <p:cNvSpPr/>
                <p:nvPr/>
              </p:nvSpPr>
              <p:spPr>
                <a:xfrm>
                  <a:off x="1527048" y="1371600"/>
                  <a:ext cx="3044952" cy="4638261"/>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61" name="Rectangle 60"/>
                <p:cNvSpPr/>
                <p:nvPr/>
              </p:nvSpPr>
              <p:spPr>
                <a:xfrm>
                  <a:off x="1691641" y="1449323"/>
                  <a:ext cx="2880360" cy="4494277"/>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grpSp>
          <p:grpSp>
            <p:nvGrpSpPr>
              <p:cNvPr id="6" name="Group 167"/>
              <p:cNvGrpSpPr/>
              <p:nvPr/>
            </p:nvGrpSpPr>
            <p:grpSpPr>
              <a:xfrm>
                <a:off x="7162800" y="1453896"/>
                <a:ext cx="246855" cy="3950208"/>
                <a:chOff x="7162800" y="1453896"/>
                <a:chExt cx="246855" cy="3950208"/>
              </a:xfrm>
            </p:grpSpPr>
            <p:cxnSp>
              <p:nvCxnSpPr>
                <p:cNvPr id="49" name="Straight Connector 48"/>
                <p:cNvCxnSpPr/>
                <p:nvPr/>
              </p:nvCxnSpPr>
              <p:spPr>
                <a:xfrm rot="5400000">
                  <a:off x="5263102"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5400000">
                  <a:off x="5318266"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5356763"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539526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5400000">
                  <a:off x="5433757"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5400000">
                  <a:off x="518849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grpSp>
        </p:grpSp>
        <p:sp>
          <p:nvSpPr>
            <p:cNvPr id="76" name="TextBox 75"/>
            <p:cNvSpPr txBox="1"/>
            <p:nvPr/>
          </p:nvSpPr>
          <p:spPr>
            <a:xfrm>
              <a:off x="4778036" y="914400"/>
              <a:ext cx="2689564" cy="2970713"/>
            </a:xfrm>
            <a:prstGeom prst="rect">
              <a:avLst/>
            </a:prstGeom>
            <a:noFill/>
          </p:spPr>
          <p:txBody>
            <a:bodyPr wrap="square" rtlCol="0">
              <a:spAutoFit/>
            </a:bodyPr>
            <a:lstStyle/>
            <a:p>
              <a:pPr fontAlgn="auto">
                <a:spcBef>
                  <a:spcPts val="0"/>
                </a:spcBef>
                <a:spcAft>
                  <a:spcPts val="0"/>
                </a:spcAft>
              </a:pPr>
              <a:r>
                <a:rPr lang="en-US" sz="2400" dirty="0"/>
                <a:t> is a disorder that affects approximately 5% to 10% of reproductive-aged women and is characterized by irregular cycle, infertility, and excessive androgens</a:t>
              </a:r>
              <a:endParaRPr lang="en-US" sz="2400" dirty="0">
                <a:solidFill>
                  <a:prstClr val="black"/>
                </a:solidFill>
                <a:latin typeface="Calibri"/>
                <a:cs typeface="+mn-cs"/>
              </a:endParaRPr>
            </a:p>
          </p:txBody>
        </p:sp>
      </p:grpSp>
      <p:grpSp>
        <p:nvGrpSpPr>
          <p:cNvPr id="7" name="Inside-left page 2"/>
          <p:cNvGrpSpPr/>
          <p:nvPr/>
        </p:nvGrpSpPr>
        <p:grpSpPr>
          <a:xfrm>
            <a:off x="1691640" y="1449324"/>
            <a:ext cx="2880360" cy="3959352"/>
            <a:chOff x="1691640" y="1449324"/>
            <a:chExt cx="2880360" cy="3959352"/>
          </a:xfrm>
        </p:grpSpPr>
        <p:sp>
          <p:nvSpPr>
            <p:cNvPr id="75" name="Inside-left"/>
            <p:cNvSpPr/>
            <p:nvPr/>
          </p:nvSpPr>
          <p:spPr>
            <a:xfrm>
              <a:off x="1691640" y="1449324"/>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cxnSp>
          <p:nvCxnSpPr>
            <p:cNvPr id="96" name="Straight Connector 95"/>
            <p:cNvCxnSpPr/>
            <p:nvPr/>
          </p:nvCxnSpPr>
          <p:spPr>
            <a:xfrm rot="16200000" flipH="1">
              <a:off x="-221314" y="3428206"/>
              <a:ext cx="3949417" cy="1588"/>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8" name="Inside-left page 3"/>
          <p:cNvGrpSpPr/>
          <p:nvPr/>
        </p:nvGrpSpPr>
        <p:grpSpPr>
          <a:xfrm>
            <a:off x="1691640" y="1981200"/>
            <a:ext cx="2880360" cy="3959352"/>
            <a:chOff x="-2133600" y="1143000"/>
            <a:chExt cx="2880360" cy="3959352"/>
          </a:xfrm>
        </p:grpSpPr>
        <p:sp>
          <p:nvSpPr>
            <p:cNvPr id="92" name="Inside-left"/>
            <p:cNvSpPr/>
            <p:nvPr/>
          </p:nvSpPr>
          <p:spPr>
            <a:xfrm>
              <a:off x="-2133600" y="1143000"/>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99" name="TextBox 98"/>
            <p:cNvSpPr txBox="1"/>
            <p:nvPr/>
          </p:nvSpPr>
          <p:spPr>
            <a:xfrm>
              <a:off x="-1701504" y="1459194"/>
              <a:ext cx="2067264" cy="338554"/>
            </a:xfrm>
            <a:prstGeom prst="rect">
              <a:avLst/>
            </a:prstGeom>
            <a:noFill/>
          </p:spPr>
          <p:txBody>
            <a:bodyPr wrap="square" rtlCol="0">
              <a:spAutoFit/>
            </a:bodyPr>
            <a:lstStyle/>
            <a:p>
              <a:pPr fontAlgn="auto">
                <a:spcBef>
                  <a:spcPts val="0"/>
                </a:spcBef>
                <a:spcAft>
                  <a:spcPts val="0"/>
                </a:spcAft>
              </a:pPr>
              <a:r>
                <a:rPr lang="en-US" sz="1600" dirty="0">
                  <a:solidFill>
                    <a:prstClr val="black"/>
                  </a:solidFill>
                  <a:latin typeface="Bodoni MT Condensed" pitchFamily="18" charset="0"/>
                  <a:cs typeface="+mn-cs"/>
                </a:rPr>
                <a:t>. </a:t>
              </a:r>
              <a:endParaRPr lang="en-US" sz="1600" dirty="0" err="1">
                <a:solidFill>
                  <a:prstClr val="black"/>
                </a:solidFill>
                <a:latin typeface="Bodoni MT Condensed" pitchFamily="18" charset="0"/>
                <a:cs typeface="+mn-cs"/>
              </a:endParaRPr>
            </a:p>
          </p:txBody>
        </p:sp>
        <p:cxnSp>
          <p:nvCxnSpPr>
            <p:cNvPr id="122" name="Straight Connector 121"/>
            <p:cNvCxnSpPr/>
            <p:nvPr/>
          </p:nvCxnSpPr>
          <p:spPr>
            <a:xfrm rot="5400000">
              <a:off x="-3993610" y="3117310"/>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rot="5400000">
              <a:off x="-4047583" y="3117310"/>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grpSp>
      <p:grpSp>
        <p:nvGrpSpPr>
          <p:cNvPr id="9" name="Inside-right page 1"/>
          <p:cNvGrpSpPr/>
          <p:nvPr/>
        </p:nvGrpSpPr>
        <p:grpSpPr>
          <a:xfrm>
            <a:off x="4572000" y="798968"/>
            <a:ext cx="7300456" cy="5260063"/>
            <a:chOff x="1277272" y="1453896"/>
            <a:chExt cx="6132383" cy="4051893"/>
          </a:xfrm>
        </p:grpSpPr>
        <p:sp>
          <p:nvSpPr>
            <p:cNvPr id="132" name="Inside-right"/>
            <p:cNvSpPr/>
            <p:nvPr/>
          </p:nvSpPr>
          <p:spPr>
            <a:xfrm rot="10800000">
              <a:off x="1277272" y="1546437"/>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87" name="TextBox 86"/>
            <p:cNvSpPr txBox="1"/>
            <p:nvPr/>
          </p:nvSpPr>
          <p:spPr>
            <a:xfrm rot="18687988">
              <a:off x="1084636" y="2863365"/>
              <a:ext cx="2886583" cy="646330"/>
            </a:xfrm>
            <a:prstGeom prst="rect">
              <a:avLst/>
            </a:prstGeom>
            <a:noFill/>
          </p:spPr>
          <p:txBody>
            <a:bodyPr wrap="square" rtlCol="0">
              <a:spAutoFit/>
            </a:bodyPr>
            <a:lstStyle/>
            <a:p>
              <a:pPr algn="ctr" fontAlgn="auto">
                <a:spcBef>
                  <a:spcPts val="0"/>
                </a:spcBef>
                <a:spcAft>
                  <a:spcPts val="0"/>
                </a:spcAft>
              </a:pPr>
              <a:r>
                <a:rPr lang="en-US" sz="4400" dirty="0">
                  <a:solidFill>
                    <a:prstClr val="black"/>
                  </a:solidFill>
                  <a:cs typeface="Times New Roman" pitchFamily="18" charset="0"/>
                </a:rPr>
                <a:t>PCOS</a:t>
              </a:r>
              <a:endParaRPr lang="en-US" sz="2000" dirty="0">
                <a:solidFill>
                  <a:prstClr val="black"/>
                </a:solidFill>
                <a:cs typeface="Times New Roman" pitchFamily="18" charset="0"/>
              </a:endParaRPr>
            </a:p>
          </p:txBody>
        </p:sp>
        <p:grpSp>
          <p:nvGrpSpPr>
            <p:cNvPr id="10" name="Group 143"/>
            <p:cNvGrpSpPr/>
            <p:nvPr/>
          </p:nvGrpSpPr>
          <p:grpSpPr>
            <a:xfrm>
              <a:off x="7162800" y="1453896"/>
              <a:ext cx="246855" cy="3950208"/>
              <a:chOff x="7315200" y="1606296"/>
              <a:chExt cx="246855" cy="3950208"/>
            </a:xfrm>
          </p:grpSpPr>
          <p:cxnSp>
            <p:nvCxnSpPr>
              <p:cNvPr id="138" name="Straight Connector 137"/>
              <p:cNvCxnSpPr/>
              <p:nvPr/>
            </p:nvCxnSpPr>
            <p:spPr>
              <a:xfrm rot="5400000">
                <a:off x="5415502" y="35806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5400000">
                <a:off x="5470666" y="35806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rot="5400000">
                <a:off x="5509163" y="35806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rot="5400000">
                <a:off x="5547660" y="35806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a:off x="5586157" y="35806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rot="5400000">
                <a:off x="5340890" y="35806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grpSp>
      </p:grpSp>
      <p:sp>
        <p:nvSpPr>
          <p:cNvPr id="3074" name="AutoShape 2" descr="data:image/jpeg;base64,/9j/4AAQSkZJRgABAQAAAQABAAD/2wCEAAkGBhQSERUUExQWFRUVGRcYGRgYGBwcHRoYHB0XGBgYGhgXHCYfGhojGhgXHy8gJCcpLCwsGh8xNTAqNSYrLCkBCQoKDgwOGg8PGiwkHyQsLCwsLCwsLCwsLCwsLCksLCwsLCwsLCwsLCwsLCwsKSwsLCwsLCwpKSwsLCwsLCksLP/AABEIAMkA+wMBIgACEQEDEQH/xAAbAAACAwEBAQAAAAAAAAAAAAAEBQIDBgEAB//EAD8QAAEDAgQDBAgEBAYDAQEAAAEAAhEDIQQSMUEFUWEicYGRBhMyobHB0fBCUrLhFCNy8QcVM2KCkjRzwqIW/8QAGQEAAwEBAQAAAAAAAAAAAAAAAQIDBAAF/8QAJxEAAgIBBAICAQUBAAAAAAAAAAECESEDEjFBBFETImEUMmKBoXH/2gAMAwEAAhEDEQA/APlQbupbWUSrqQulqjRHLpEqdldQB1KqY2SjqFP5JuS0EidKUe1zr3++ioZpMWAknu6qTeJ0gT2xHQE+ZSuzUti5D2udAv8AfzU3Ofz1nkq8HXY8WcCd4Onhqj2N2G8+AEJXFmmLgVNc6bmPvuUsjpme+yuc5rRJcOk23sSeSl6wBpyy8x+H82tzoPNFRYZSigcudzsN45d+6or4nKDJOogC5JOgAFyTyCm/h1YM9ZWy06ctkwXGZiGtkZnGwAG602E9HDhQ2pLTjKjwxjXQf4NjwS17m3HrnDKJNm5twL0Wli2zFreTGOEsiMcLfRLTUpiri3n+Xh4zNo/76jdH1RrB7DPxSeyhsdxD1ZaX1DiK7ZJM5mMMmMkiHOG7zLb9kaFOOK1Gz/D4Zx7IdTq1by5s5i0F13Zny4+/VLTwoBvZE851755pZYJ6PjSn9pCt3HqgawucS8ZyINu0Zk+UXVuGe94zF0knvPNQrYZrdovr8lVTBpm2nJJZq+LbyOG4lwNyeW30Un40tEucROnXuQlLHNi9ua5h6u8AknU7Ng211Q5HSiWnF1TvHfB8wPqhKlKZJJcTufkFdUcdyCPLeearM8wfMfFLT5KVEqavVXrjm7zqo5Um3sO0odKpeL93ciHuQ4ElPROSRKkybI2hhW3LtEM0aAbo41crIG5VIolNUi/DQDbWVJ2ZxtJI3IgDuGpV+BpACT993VS/h2XLTz1sfeq0Z1VgLsMTAdA3vGq48aS0FsajXzRL6eh1jn5iEJiarSTZs9wnfz1XAazYPUgk9ef3Yqn1kbA9YCsexo2AhD+qZ9uRpitozzDdWB1l6m2yk2lKWmzNGVIspuA1RAxwGh57ITKAeeita0bhGinyVwRxmLL4aJyjbmeZVNFsua2QMzmtk6CSBJjYSjqbADYR3HmimUBEBpb7wehETHVNGPsjKVuyzivodiMO+uDke3DZM9Wm8Zf5kZYLocTfQAkIbC8bqMMO/mN0ykkW7xrrurHYSDemyRH4TczzEKrEYEOuwBpO20/I9NF20MJyj2aXhfGsPWeGQKR2DoueQcVsMFRpwM06iOXfC+TY/BUqbKQDy+s5ueoBlyMBuxoI7XrAPaBAj3pzgfTZ9HDtYBmrNJh7rgN2J3JHJFT9jOblwB/5y81XYsVcuIpVc7GvALckw0U2kGXNJkiAABMyt9wj0ldVwdHLTLnFwfXeYhoa+XvGYy57nFku/wBxAEafKG1oM2JmbgRPctZwX0ufhcMQGtNOqWgQb0X0y4kQQczXZ80H5JN1B019k2P8BQ7M63fPUyTKvbh3ZRuLjTbvUuDZS1rmXblBnmLie6QfEEbIqrSgmDIt/ZQke/BXwAO4c1wMgRoe5KOJ8CqUgS1pe3URr4c+5aY6T9juVjKu0292q5ML02zANZKgGkO1I5FbPjvowHN9ZTs7WNM3MW9xWUdStImW7HWRsjwRcTxc+IJBHOFMVXcphXU2SJb7J2OnXuU6uGjnbb4weSF0HZ2DNHUjwVQpkmw80wZTBvcC1v3XKkt5z8UU0K4tdi2tQy6wFTTZY8/gEZiqeYklRDLgIMCiewtKTJ5R3c1Xia/8y2n380Y4ZWk+A+aX4Jk1BufsKi4Jz5H+BqWguO1hGvkvVb/i66C37omlwpuXtGXdP2uEPVoRo6YtDr+/VORwuAd4MHtRfl9ENXAnKYP1Vzq2xkHeD5KitX6ErlgWSbF2KflIgm5y8x71Uah/2qw08xzHwAFu9DVcU0EyT/1/ZDcybSQE1sgRyHwVwYAJ8l5lmt7lY2naT+Ii/LaVSKwYEdw9Uy4ENM/mHLkRcGfBXNwrTliHQT7IuQbmTGW3RTZge1lGk/cpngOGtiYcDa+nOANyfgmUR20CtwW5NuQH/wBH5Low7QbW0mCnjcNH4nA20deBufLuXXgus6oGzOsGehMBOokxDVDweyZbHO/epYW5yuAuJE6GxsDzTLE8JAM+rc05Wkh0QGnRx07Ovgjh6KOJGQtqOcWNGR0tM9kRJIgaa7Jaofa+UKHYRhbldDybwQJG0ZtbpBxnDBlQAAgZQRPiLc+9PMbQdTIzjLDi1zx2g0ixi9+5H4xoNP1VUGWOc3MAWuc0wQCI0sDlKVqw/kwgCtZVIaWz2SQY2kSAe+Cb9URiMMA11yHsI2s6mbZgPzC1twjvSLh2Ho1S3D4gYinlpua8AD2hcEDRwO20hTqhk1Y09C+MuzGk9xMMAp5jMNBccgnQS4mOq1oqk6zC+YcPxHq6rHToRPcbL6dhiC3qFnlhnv8AiNSgXVIawE6yOyZ0g37tEC7FgOE+4fJGYmjESZkIMtiTy+CTk2/tyaPhVQPY5uuUSO5Y/wBJ8F6qqHgdl9iOuxT/ANH8Y0PLNJEtk/8AZp+PmiPSDhGfDuZcxJBOxmRHcq9GSTTdmBoS13ZMT5E8kdTr6hwIPgR4Ql2HfByutzR5faO7wSXQYqy4VADYOvzGnkpC9sptMSvUKwvoCLouqw5M0RcgOIsTyHPUXCKyc1QnxFI6kR3r1GhAvqYieW5Kb18ICMxzEWgkR+EF1gSAA6RzIAQhYep+X7aIip3kW412VvwU+AU4JdFzYdyq4xTLX5J0jlyk6W3TL0fokAddLfBMvwQmhv6sfmnoB4xJS7Ftyz/dNqlP4geSU41ud+XlMkc40B6Bc7sSMRY3DmS4yJiB0Gl1RVd5pk/BTr75J+4S6rhQRZoI7kDpIoykyQbpbjxmfJGrWH/8tV1Rl+zM+5RxTRm/4s2/2tTp2ZNReyqmeyOcAIl1NwLQdyD3AWHjqvYSk3IBFzlA+Py96LFIPL3OdDaWVpjV28DqZddaY8GCKDOF8PzZ4MMmTzdsQOXitBSwpiMsG3smbcpHIbKvhtKGTALnuEN5bNb3NbE9U9weCy+yCdC46CTeI16qqRLUl6FL6LWAhu8zzMfJLn4Fr3Sb29mNes/Bap2FzOLQLtAJ27PKTzukmPBaZAiTAv8ADkuoCkJnYT1ZnMSZuDr03mBpKaYXHVSIa9ucx2i0yf8Ao4AkG9/FBVxuTYe11JmAp4cFpINrS3rOvilotGbjwW18GG0zTcM0jtcyTqdQJlVVOJONRpeTLmtac185aA0HkXQArauJnMXCT8rJdiHF4NoLQSQQR3WKSWCull20IvSGi1lZ0WJghoFspBm5NiDFoSYpnxBr3vgg1C2mSDu1oMucSNQBz5pa8LO8lHV4IFfS/R/FZ6LSNwJ8l81C2XoTjoYWcipTR6XgzptGsxYtbe6HxDeyNfvVEVXcrrkSxw32U0evLgVuBHaHtC48Dotf/mjHYam51g8tYLEnM6QBbkReVmqQsBzTX0erhpew+yO0Ok/v8VXBhfNGX47wch5LRoTZA0e0OosRuD3La8SwwJcPcQshjafq6sgfe6Vq8DftdhOAp3E6TeDtvqjTRqEghudx7LGzJJkMY3ukgeewVGDqB3aA193NMKL8rhqDYg6QRyPNFKhZTvgqxhgvaDmDXFodEAubAeQJNg8OaDNwJS2pioGpAIyuPQkcrxPJH1g0zaBfs+8nzQVcMzExDQRDSZ0AkE8plCUshgsZEmPqCwiMoIHdJLb7m8LU8MoFtIay0A+IWWr0wX2sJJjWL6c1sOHkmk2Ygx3wn02Q1VnB3FYk5Q43JNh3yh2YcNHU6z5+86r2bPU6NAHjv8lKsbGTYct0JN9HNVgBxZmdY+KX1GAtE77D5o2s7x+u57ghMUwR9+CZLBF4F+IwskgbRfS52j5pdjx2+VmfpamNWqR8PD+6V8QYfWHuZ+lqKSM2oyqi4uDReAAnHC8NnIYBOZ7GixOxJdAvYSfBK8C4gCw0+SdcBdlyumDcCCZzOzNc11oHYDhANw8FWh0ZK+pt+AYXNUYQNYjs2DLGfIytjWwrHWacwJDJbzsAM5nadJiBosk55ZQYZiXZOzrlMSOgsBC2FLD06TDTZTDajslMVGiSC8dp4LhZrQ7zMQJVZOkZnES4umzaQ6pLhOjhTIb2SRdozNNrX1Wc4uXNlxcGSwtJNNz7OLRLWt0e2PWSbDL1T7iHCqlPLBksYRBiW07Na0u5ZWiGgxMuvCQVsaTna/sF29ySDaGk79SjdjRj2BsoF4DyB2jmAGnId5shMU3tiPw3J79kxq8TYG5eQiBsBZoS3EAAWzEOv48u5cOouzlB5JZ2S64IH5iDLW+LoHdKGfiBnqEElrWtBcSTmqWzuGb8JdJA5QjMLVOVzojKx4aBvUeMrf8Aq0uPih8a1rnlugsbW25eClM3aUfrRlOLGXgnQi3vQTvvxWxqU3MweMJNJzT/AA7C17e0C8vy1abp7LmiRHU8lk6lUkjMZgBvg2wHgFF4Iyf2aB039G8XkrAfmCUnVWUaxa5rgbg+5TeUadCe2aPq4xrnMYCbNBjoCZ+KuwpDtNUjwtfOwAb/AATbBsywdIIB7lFHvJpIrxVKLDZVcJxf87KbSHDroI+CbY3CyZCRVMM5tXONiDHxTpkZJXZoqz/ZJvL3UySZIflz9rcZhJBOsLOcdw3ajX5LR0WhzSdnFjnDYuZ7B5yPogeJYdsz71wVF07/AKM1wx8OLZ107029cQL3+vckuPY9r+uuiYNrghp3InxTxZmnGmcqVgY2MpfVfYbkl3uKIqDU8t0ucPHVK4jqVIjRE1QFq8LSy02cw2fELLcPYXVx5rR4jEQ2I1kW5SJsmWMC1uJ4Mdjq6SVGs3loAr6DYHZ5DTz1VOUm1hEyujliamMgjaFxOh0VHEcNERe09x+/imrwNtghajLG9p5baK9GNy7M5iWkT1ISjHk5z3N/S1PuIjyHJIMdWGfwb+kKb5EnwepOlgvBaAfA29xjzT/heGa7IMs5W537dp5sG3gnK0Gbe10WYa10AAEuc3KGjW8QANSTZbqhgRh30zma6niqWcdgsyupkUnshznGREm83NhorQ6Mm7FDvBUy9uWm7OwPDC10ntkZvViB7TQ0uM20GpW2w3HmZzTJDKgDGAxHtNLjlYCTlBBMxAhYzD0W0KhxVNrXOIyvFzllzT61o2da433WnqOZUfq2Q4Oa4HMDTcWw5jm3c50QWzq7QxerEa9hPFq0NdTIdmfo+CfYEjM4ACC4wIHOwWYx9oB/DvFz7tFq+N471IYGHNUqdkMNi1ktl5YSPZa4nKQCS6SRBjP42mNr9es3I6LogUkIXlt7STpZU1sOd/AW8NVZicC/Pd8xNvmo4V73ZsxOwBiJtcC/ddEa1zZBmHAfBHZBJ0iTpmPgAk/HjFQPEx8TYDu19y01bDEsJ5Nkg8hH1SviWF7NrnaeZUtRG3RkqMhxioHuBOoBHxIKUELR/wCUetbiXBwYMOwVLj2pe2kBM2FyZ6JC2kXEAAkkgADcmwA6k/FRRHUa3MpeFyLFEVKDmPc1zS1zCWuaRdrgYII5gqssEW8e/klY0KNz6NjNTYdLC/cm1birKWoLzyHzJss1wbHZaLRvHxVWLxtzJ++QUOz2d6UTf8O4g2tSbAvHvBiPJU4rDXiPas0DUmYAEamUs9D6TnUS4CJc8t7gBPvlPK2YDO0w9hzNNjB0mDabp+zm244AsHjw1lNxuwPZnB3ZmAeDygT5IjjmG9TUfQM9lxdTJ/FRddrgd8pJYf6ROqXcJcGsAi0HrebnqZlGY6s6KTHPLmU5cxpjskgts6M2WCezMacgu3KqGlp6m9TTx2hTi6Yi++/RJ2YrIYiQneJaC09PnukmJgeKVN9HSiXNqsdADjf70KDxEB+WZm/dzQNdx2kIUuIIIJMpyG6uTQejlKXvdJER87JvXBDyDqJ3t4IP0No9mo8/hcIB3i6bVKU1XSLEGR3ifBcPA6xoa0COVuq6CI+wvUAcskXM+5VNrhxJ7lTTRn1iNRomxEkHXmhMViIAGw+5TB1Mf8tvoEl4nhy6dO6fjGqo76IxSayLcYc+9klxvt2Gzf0hN6jiLOEW20/sluOjPto39LVMTUWATGEQ2Nco84EIuniWCo5zGkNAa1gDoAIDfWOc0lxl1z2SBJ8EPWpkhtr5QfBHYPh80c4tlcWmN+9USM0I8Nmk4fxRtKk4vJOeWQGyXF1yRAkkRM3tKc0a7alKW1M1Om5gLqWZr4zCp62i14mk8ubDiGyQ12pAWcw+Ac5jTTIa+m4kDQEEEEb2v5L1bEtoUqVIDM5jy+oMxaHtI9glhzROkXgnmU11yVlBah9Xo+kOBw1Kl/Op/wA9oIcxrjmBJD3ucATczLnXnU8lGOyBpe05aNICBJdUfThri5xuRmaA1g2FzE2zXAOH+rpse5rS4NgM7Ra1xu50OJ7TjcxZPambK4Oy6OlsCCY0IGohUjF8s8+aSdIX4igCGvB9tuaDsHGQOsC09FTRIA19l2XxgEjwkJRWr4hkteXBrQS0sZLjs1rDGUXjXQdVZwllRlNucAOPZDYvrMk/ic5xmT0Rsb46VtjzFvApPM6NaB1Lntt5BK61U5SdSdETxEmGUhrIc7wkrxwwygne/uSyNOi9pheODLlGloPUAzfY9q6V06mVzXD8Lmu8WkH5JtxyXAvEZQ6NbzeLaxASUt5aLPwxp/Zmg9MuI0a2OxNWg6adSoHNMETLW5iARPtB2qzpvbnZSClhG9ueQJS/9EgqwPsI1znerpCXRGY6NAtJPNHM4PSp+0/1lR0AWOp2EpRgfSFtJpDWEnrpPUblOvRKs7E4h1V/s0gY7zY+QHvSPB6MJJ4PoPo9wwUqFNn5B87r3EfytEj+4IR/DYJjSwt0RtLhoAdYEmSki7LuajyYHBCBr/dC8VxcOgL2G1Ddg53xKX8SqfzgDpEfBdRt3YGdTFDJb2iBHigDg5ExMWTSk1oouBZL3PY5jvytbIeCORBt1UhThuljcTv1TpZMzngzNfC68h9wl7qYGvmndWnLiBdeZwrNqLJ0iE0hj6LUSKJcI7RJ7xp8Ee0kvLtb3k9LK/CUQKWVtoAjpsqaW6CiVTwcLuzOnT43VUQydfrspuqANEldjS1lRUQkRpN3O2ncLoCrRJGYHu+qLLiTl0kkeCvfTgkRsI+CN0haM7jqczB0gfX3pHxADPp+Fn6WrT4umCDHUrP8Tp/zD/Sz9LVOxdVYBabHNph8SSIEmAAB1O/LooYesWiDdznPiJaZ7OVznCQ9o7RyjzV1KtNNo5AePiiqWEaQHsJ1BAHMRKsjFHhM02GolrNjafdfxWe/ix68PgGHzPu9ye1uIhlLMYMsJHhrprHJZrF0BSbme9wrOFOoGertle50/wAwOLTADTbUkixaV0nRTS7bNFguMZDl2ytPIT/Yrtb0omzSCM1t3Sd+5Y2riHu53DU+4Nw4Nu8nNYwDAGntEXkdEyneEK9Dtj/DkvbmvJtCKoNuDq4afv5LprTEey0TIEeXMrwqnKckCTAJ95+aZyolp6O9kqVMFzHHVwdHhGY92yA4txE9ohvZDYb8NNkRVrNMOJhoBAPOYEDp9VlsbxA1KvqqRkF4bOptvA21PglcjR8dOkKOIYV3qhUNm58gn8Tol0f06eKWZtlrvT2q0Nw9Om2KFPOxgOpIjO90blxKyDqRy5oOWcsxaQJInnGylJIg5ZPEwrcAe33h3wlC5lbhXQ6Ryd8EjGhmVlj6MutH3qvo3oNww0aBLvaf2o6be6F85pUSC0uFpE9039y+yU6oIEdIHTZRn6N+lFXZPCPh7XAETp3b2TqvxQNYRN4JKz9LFF1ZrQRAk+Hh1UfSBrm0Kj3PyuDbBv4pmQZ6clFN2apJPky1DER2m31t4yqa3axDJgblew1UAjlHw1VVB2d7nczb5K6RRu8GkpOuY0VxpyI8P2QeCxNtNVb/ABgLQJi6vFIzStMq/goOvtTH0RNENy26bc1ypXa14Bd7InwRdCmHMzHcW6J0iUn7J4e7YBiAgzTgE9Vc2tlMAjSFQ/RLXspuIATyVhgC5iBuotEXF9O8IXiozU7RrJn4IUc8l3DzmLnCIB13RVUnN3hA8LDXM/3Cx5j9lYXuByl0wLGOdwFzOoEx9LcHX7ss9xP/AFP+LP0NT/FOGs/3Wc4pPrD/AEs/Q1LTI6rwKcFjMkZtDCMfxkNjJedr+dkBgWh1uiOocJab6X092yrG6wYIyVZKqnES8GRcC18oaNTDdyfHdVVqrnuzEADQBohoA5Dbnbck7qfGMIKbxAiReTNwg21YB71KT9m2CVWgz1u3KLzyTLBcWicwu43MmI6AJGXC0eKuo1QAZEz1080E2uDRhrJrn8faWQHxa9iIGlrKT8SAxjJOZ4aXk7M5R+Z3wWfwuKaGtim0OGrzJ7oGgjXwRtPGs9Y59d5My4k/iOwhMnfIMRWEWcd43IaAbcosByHilXB+IepqOxEEgS1v9TgRPkg+IY/1tTNo2wHQdwRYaHsL82WjTdDG7uOrnRz5nuCG53gRVWSjjvFjW9W0jL6tkRzcTJd4pdnMZZOWZibTpMc4srMa9rqhLTmzQTYiCRJaJ1y6TvCoTPJ5jlbbPAI3hlGSTtp3oIFG4GuWxlANzYpJXRfQScx6zBEiNAtN6MYgPpNbJmnLXcxGk+5Z2lxtu7Wzbe318FdgcS5tZ1VlQNc7UR2DaII+azZ7PWpNYNLQrllV0xBjLz8UL6T8RDstO+hc6fcO5UYX0xp29YwsI9q0g/0/ukWM4n62o58+17h9wio5EvOTleto0WgR9forKNTKB3BDUvxO5GFzEtJaT8JVCnCGuGx0mNjoVXXrFlSNdI80mwuNh11di+KAlpmSDCquDO50zV8GxAcXTcyZ5np3Cye1agI9mDGiQ8JpBoBmSeXKxv4py5wy9+i0R4M88uyim64kCeo8lDOCeXSPNWsouJmYHmg6lNxdExpsg0PFlgqtbMmJhLMTig7sicpI7W3mja+Ca0iSL8wT81XiAAQx0FpNrQLKbZRAlJpZUkWGhHMJg8kAyIdqCDIPKOvRLm+0ZnLHZnv9nyRlOtIh21h1GxXRpnajayB13zIPfHLx5JNxX/UP9NP9DU2xgh0b6+CUcR9v/iz9DUaMuq8ANLg4c1pnYadyuw2AexwyvJAMkWEi03IMWHLwWhwPCx6tnVrfgCjafBG3IcBbcH3QEIp0Rg47UZPjpa/OQ17Ycz1bZDrGfWS4Bulo7N5SetQyhhJb225oBkgSWw4fhJiY5QVvanA2n79yGf6Pg76CPoEGjRH8MxIINh3qQctXV9FW628kLU9FOseaSiqYi9ZChVq5k2qejb9iCp4b0WqHVwAPSUEjtzYhLbK7EYsljKYs1vLcm5nmtlhv8Oc1zUd4ABHU/wDDKlEmpUPiPonSolNSeEYFlQCgIyhwe7tNJ9YZa3LmBOUUx2tLyTKEbTvBt1X00f4Z0RfNUP3yhV1f8OGA2lw7+fON1zkSXjM+ZojC1SDa55RK33/8XTZP8vxMn4orD8IYwdlrfCErZXT8eSdmLo8FqOIdDGyZA38loeH8J0u2eQHxTw4VlpAv7vFE08MGjsieqW0zWoUK6vDDlsAT10WbxvD9QRlPT6LZ1w6LJeMI17i1wgjSfkgEyjCWuGbca7FSxVVrAcu/3ZM8fwvM10DSxHzS3D4VjmEOMuFo5dVwW+hUXzoFd/DwBu5xCYepAERb73VOCp5qzZsG/EynRBo13DKUBsQYAtKajGgXAlJsGbRpFvJGnSea0Xgntt5Df81Lj2jYbRZLnY2/a1M2jyUn1QGjc/fkha9IuGY3O3QBJNltKKXJfWrAiRry+9EHiWnsAnuVNAuBgEdrWdlOlTJIBuQNSp5KUkEOOawMhumlz4Lz2TM2j3fZRLaIAFh5Kqs2xhUSojOXSAuJtsHbixHRJeJmKhH+1n6Wp9WvTIKQcQIz6/hZ+hq5maWUbLANHqaf9DP0hFU3xYhL8JiYawflaB5ABEuqSmWEQgsDLC02EVA4ASAQ60iJmC5wHK2+iEpUtJCFLzH7QiqLp5pWzTGFE34VUGhNuSJg7XUGDM4xYCxtv8oSMtFAlTCrlJsG6Yfw47z8uapdRgoWUSQ54TiAWQdfkjG4kXiOkC/f3LNtxGUgjax7jqtHw7I0bERvyhduO21ktdUdMiGjnEn3oCu1+xIk7i58tE4qUwDIg/uqKp1JgdUKY0ZJZEFTDk+0fdPndC1OGBx7NotIJF/FOKwzaC3PooFuXaByn7upyjgvGaFJ4dVABEFC/wAQ9ru3TI6i61AccugVVVocNLqDtDJp9CB2KEawg8S8P3g7EJ2/CDkClXE+GyCR2SjDUyJOEehc3FEG/c7ryKU8YwuV2YdD3hGVqhMk2IsR80Oc9RuXQcyr1myN9AL8RMckTwNoLr75neWnvKMoej4gXmOauo8Og2AA6J1KgbGxhXY0PNxfKfdf3qL6oPXpsgamFvIldAO41TPUVB+J3YbRYSCOfJXNeAI3nToEJRYRMEheMi/xSS1E0dGDTLazAb/YUcGSXQqi9w2UcPUjW330SxlbGfA3yc0DVdchWmucs2CAq4gDUrSmY3dldfQrP8Trt9YdB2WW/wCLU8q1gW+ax+Lo1HPJtf5WRZCcsG5NTKUXh6tyQlxIGquwmIg9EQaeUM3E9640Ft7x5qVKuOXulXNxLY9oeKUvGTWD1HERv+37K0znAH49ekX8yleJqQZYR3T7lazHBzdcpkdwI+CjJ0aox7Q39SSZLp6C391B1Lvvz5qVPES0Hx+qliKkiBcm/wC6FpnK7AqrIn7smPBqhc3nEjU7Je4jxF1dwivke9t5BmO+65FGaikHbzfkVM0m3kdBab7oNmKcDBBt1APdBRnDabqwNwMpdYkWAiCbb3uLJ0rMs5bcsqOHtp4ndCmje4CvZiw5jH3h85ZjYB2h6EKkVZ53+5QlgfTd8AmJBAtB00Gi4Q1o+sXKr4jxIMtBJ5Sk1XFvdqY6D6qLya42NKuOpzcgEddQleP4iNG+aGeyFSaWa6lsVnOgN1AOdmN+aMwuHE6QpswqNpU4V0qJs7QpNIN7jTqp+qXmMU6c6FNRxS7ChCYjCwdE2yhVVWhdtR10KxRjRSMFF1GBA4jDkhTcbCmSDZ7lGpQsu4CpIgm4RT2qYGJ6uGtul1TD6yn1diBrUk6bEeRHVpuyxJS00H/mWgrU/eg6lCCRITKUibirHLnArlFvNRZp4BWUdfvotzPOhgbYJkCZsrabC46WVeF0KLoqZT5KI1MIDbLPeFXU4MHNltnCeszsVc7XwXqPsqM0Xh5DigbhQIa5rptt8uquYXB5F4gR1H7IXD/6j+9W/iH9P/0VGCND1c8FpbH39VXh8ZlrjNcva5pJBJsA6R1hsd0qOI+iEH/kUu6p+gpm6eDlO1lGtwuKnYeJHylFUKx0Led7nyIWcwu6NpahWMs9ZJ1Q3xdyOzEbwfpvASriOIc32fbJIiCSGC5ceVyAOd+SyfpD/wCTV/q+QSge05BoEPKro2jMGdSCSTvJ9/NXNwJOx8isSulIojvzf4/6bAYMx7J1I09y4MC78pHgVkF4IqCOfm/x/wBNmMERse6CpDCnkfIrFLoR2ifrH6Nr6k8j5FQfSd+U+RWMXCu2h/Wfg2oonkfIqYw5Ox8isQvJlED8t+jZ1MMfynyKCr03XGUztYrMuVVTULmgLyvwaN3Dne1BnuI+yotxLgYc0z3Qs/shanteKR6aHXlt8o0+Ke7LIt4fNK3Y68OVPCP9QJhxP2/JHaqGjrtvgDaC9wa0SXEACJJJsAANT0SfE8VpscWzoYWow3tt/wDbR/W1fOeN/wDk1/8A21P1OT7VRl1teSlS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076" name="AutoShape 4" descr="data:image/jpeg;base64,/9j/4AAQSkZJRgABAQAAAQABAAD/2wCEAAkGBhQSERUUExQWFRUVGRcYGRgYGBwcHRoYHB0XGBgYGhgXHCYfGhojGhgXHy8gJCcpLCwsGh8xNTAqNSYrLCkBCQoKDgwOGg8PGiwkHyQsLCwsLCwsLCwsLCwsLCksLCwsLCwsLCwsLCwsLCwsKSwsLCwsLCwpKSwsLCwsLCksLP/AABEIAMkA+wMBIgACEQEDEQH/xAAbAAACAwEBAQAAAAAAAAAAAAAEBQIDBgEAB//EAD8QAAEDAgQDBAgEBAYDAQEAAAEAAhEDIQQSMUEFUWEicYGRBhMyobHB0fBCUrLhFCNy8QcVM2KCkjRzwqIW/8QAGQEAAwEBAQAAAAAAAAAAAAAAAQIDBAAF/8QAJxEAAgIBBAICAQUBAAAAAAAAAAECESEDEjFBBFETImEUMmKBoXH/2gAMAwEAAhEDEQA/APlQbupbWUSrqQulqjRHLpEqdldQB1KqY2SjqFP5JuS0EidKUe1zr3++ioZpMWAknu6qTeJ0gT2xHQE+ZSuzUti5D2udAv8AfzU3Ofz1nkq8HXY8WcCd4Onhqj2N2G8+AEJXFmmLgVNc6bmPvuUsjpme+yuc5rRJcOk23sSeSl6wBpyy8x+H82tzoPNFRYZSigcudzsN45d+6or4nKDJOogC5JOgAFyTyCm/h1YM9ZWy06ctkwXGZiGtkZnGwAG602E9HDhQ2pLTjKjwxjXQf4NjwS17m3HrnDKJNm5twL0Wli2zFreTGOEsiMcLfRLTUpiri3n+Xh4zNo/76jdH1RrB7DPxSeyhsdxD1ZaX1DiK7ZJM5mMMmMkiHOG7zLb9kaFOOK1Gz/D4Zx7IdTq1by5s5i0F13Zny4+/VLTwoBvZE851755pZYJ6PjSn9pCt3HqgawucS8ZyINu0Zk+UXVuGe94zF0knvPNQrYZrdovr8lVTBpm2nJJZq+LbyOG4lwNyeW30Un40tEucROnXuQlLHNi9ua5h6u8AknU7Ng211Q5HSiWnF1TvHfB8wPqhKlKZJJcTufkFdUcdyCPLeearM8wfMfFLT5KVEqavVXrjm7zqo5Um3sO0odKpeL93ciHuQ4ElPROSRKkybI2hhW3LtEM0aAbo41crIG5VIolNUi/DQDbWVJ2ZxtJI3IgDuGpV+BpACT993VS/h2XLTz1sfeq0Z1VgLsMTAdA3vGq48aS0FsajXzRL6eh1jn5iEJiarSTZs9wnfz1XAazYPUgk9ef3Yqn1kbA9YCsexo2AhD+qZ9uRpitozzDdWB1l6m2yk2lKWmzNGVIspuA1RAxwGh57ITKAeeita0bhGinyVwRxmLL4aJyjbmeZVNFsua2QMzmtk6CSBJjYSjqbADYR3HmimUBEBpb7wehETHVNGPsjKVuyzivodiMO+uDke3DZM9Wm8Zf5kZYLocTfQAkIbC8bqMMO/mN0ykkW7xrrurHYSDemyRH4TczzEKrEYEOuwBpO20/I9NF20MJyj2aXhfGsPWeGQKR2DoueQcVsMFRpwM06iOXfC+TY/BUqbKQDy+s5ueoBlyMBuxoI7XrAPaBAj3pzgfTZ9HDtYBmrNJh7rgN2J3JHJFT9jOblwB/5y81XYsVcuIpVc7GvALckw0U2kGXNJkiAABMyt9wj0ldVwdHLTLnFwfXeYhoa+XvGYy57nFku/wBxAEafKG1oM2JmbgRPctZwX0ufhcMQGtNOqWgQb0X0y4kQQczXZ80H5JN1B019k2P8BQ7M63fPUyTKvbh3ZRuLjTbvUuDZS1rmXblBnmLie6QfEEbIqrSgmDIt/ZQke/BXwAO4c1wMgRoe5KOJ8CqUgS1pe3URr4c+5aY6T9juVjKu0292q5ML02zANZKgGkO1I5FbPjvowHN9ZTs7WNM3MW9xWUdStImW7HWRsjwRcTxc+IJBHOFMVXcphXU2SJb7J2OnXuU6uGjnbb4weSF0HZ2DNHUjwVQpkmw80wZTBvcC1v3XKkt5z8UU0K4tdi2tQy6wFTTZY8/gEZiqeYklRDLgIMCiewtKTJ5R3c1Xia/8y2n380Y4ZWk+A+aX4Jk1BufsKi4Jz5H+BqWguO1hGvkvVb/i66C37omlwpuXtGXdP2uEPVoRo6YtDr+/VORwuAd4MHtRfl9ENXAnKYP1Vzq2xkHeD5KitX6ErlgWSbF2KflIgm5y8x71Uah/2qw08xzHwAFu9DVcU0EyT/1/ZDcybSQE1sgRyHwVwYAJ8l5lmt7lY2naT+Ii/LaVSKwYEdw9Uy4ENM/mHLkRcGfBXNwrTliHQT7IuQbmTGW3RTZge1lGk/cpngOGtiYcDa+nOANyfgmUR20CtwW5NuQH/wBH5Low7QbW0mCnjcNH4nA20deBufLuXXgus6oGzOsGehMBOokxDVDweyZbHO/epYW5yuAuJE6GxsDzTLE8JAM+rc05Wkh0QGnRx07Ovgjh6KOJGQtqOcWNGR0tM9kRJIgaa7Jaofa+UKHYRhbldDybwQJG0ZtbpBxnDBlQAAgZQRPiLc+9PMbQdTIzjLDi1zx2g0ixi9+5H4xoNP1VUGWOc3MAWuc0wQCI0sDlKVqw/kwgCtZVIaWz2SQY2kSAe+Cb9URiMMA11yHsI2s6mbZgPzC1twjvSLh2Ho1S3D4gYinlpua8AD2hcEDRwO20hTqhk1Y09C+MuzGk9xMMAp5jMNBccgnQS4mOq1oqk6zC+YcPxHq6rHToRPcbL6dhiC3qFnlhnv8AiNSgXVIawE6yOyZ0g37tEC7FgOE+4fJGYmjESZkIMtiTy+CTk2/tyaPhVQPY5uuUSO5Y/wBJ8F6qqHgdl9iOuxT/ANH8Y0PLNJEtk/8AZp+PmiPSDhGfDuZcxJBOxmRHcq9GSTTdmBoS13ZMT5E8kdTr6hwIPgR4Ql2HfByutzR5faO7wSXQYqy4VADYOvzGnkpC9sptMSvUKwvoCLouqw5M0RcgOIsTyHPUXCKyc1QnxFI6kR3r1GhAvqYieW5Kb18ICMxzEWgkR+EF1gSAA6RzIAQhYep+X7aIip3kW412VvwU+AU4JdFzYdyq4xTLX5J0jlyk6W3TL0fokAddLfBMvwQmhv6sfmnoB4xJS7Ftyz/dNqlP4geSU41ud+XlMkc40B6Bc7sSMRY3DmS4yJiB0Gl1RVd5pk/BTr75J+4S6rhQRZoI7kDpIoykyQbpbjxmfJGrWH/8tV1Rl+zM+5RxTRm/4s2/2tTp2ZNReyqmeyOcAIl1NwLQdyD3AWHjqvYSk3IBFzlA+Py96LFIPL3OdDaWVpjV28DqZddaY8GCKDOF8PzZ4MMmTzdsQOXitBSwpiMsG3smbcpHIbKvhtKGTALnuEN5bNb3NbE9U9weCy+yCdC46CTeI16qqRLUl6FL6LWAhu8zzMfJLn4Fr3Sb29mNes/Bap2FzOLQLtAJ27PKTzukmPBaZAiTAv8ADkuoCkJnYT1ZnMSZuDr03mBpKaYXHVSIa9ucx2i0yf8Ao4AkG9/FBVxuTYe11JmAp4cFpINrS3rOvilotGbjwW18GG0zTcM0jtcyTqdQJlVVOJONRpeTLmtac185aA0HkXQArauJnMXCT8rJdiHF4NoLQSQQR3WKSWCull20IvSGi1lZ0WJghoFspBm5NiDFoSYpnxBr3vgg1C2mSDu1oMucSNQBz5pa8LO8lHV4IFfS/R/FZ6LSNwJ8l81C2XoTjoYWcipTR6XgzptGsxYtbe6HxDeyNfvVEVXcrrkSxw32U0evLgVuBHaHtC48Dotf/mjHYam51g8tYLEnM6QBbkReVmqQsBzTX0erhpew+yO0Ok/v8VXBhfNGX47wch5LRoTZA0e0OosRuD3La8SwwJcPcQshjafq6sgfe6Vq8DftdhOAp3E6TeDtvqjTRqEghudx7LGzJJkMY3ukgeewVGDqB3aA193NMKL8rhqDYg6QRyPNFKhZTvgqxhgvaDmDXFodEAubAeQJNg8OaDNwJS2pioGpAIyuPQkcrxPJH1g0zaBfs+8nzQVcMzExDQRDSZ0AkE8plCUshgsZEmPqCwiMoIHdJLb7m8LU8MoFtIay0A+IWWr0wX2sJJjWL6c1sOHkmk2Ygx3wn02Q1VnB3FYk5Q43JNh3yh2YcNHU6z5+86r2bPU6NAHjv8lKsbGTYct0JN9HNVgBxZmdY+KX1GAtE77D5o2s7x+u57ghMUwR9+CZLBF4F+IwskgbRfS52j5pdjx2+VmfpamNWqR8PD+6V8QYfWHuZ+lqKSM2oyqi4uDReAAnHC8NnIYBOZ7GixOxJdAvYSfBK8C4gCw0+SdcBdlyumDcCCZzOzNc11oHYDhANw8FWh0ZK+pt+AYXNUYQNYjs2DLGfIytjWwrHWacwJDJbzsAM5nadJiBosk55ZQYZiXZOzrlMSOgsBC2FLD06TDTZTDajslMVGiSC8dp4LhZrQ7zMQJVZOkZnES4umzaQ6pLhOjhTIb2SRdozNNrX1Wc4uXNlxcGSwtJNNz7OLRLWt0e2PWSbDL1T7iHCqlPLBksYRBiW07Na0u5ZWiGgxMuvCQVsaTna/sF29ySDaGk79SjdjRj2BsoF4DyB2jmAGnId5shMU3tiPw3J79kxq8TYG5eQiBsBZoS3EAAWzEOv48u5cOouzlB5JZ2S64IH5iDLW+LoHdKGfiBnqEElrWtBcSTmqWzuGb8JdJA5QjMLVOVzojKx4aBvUeMrf8Aq0uPih8a1rnlugsbW25eClM3aUfrRlOLGXgnQi3vQTvvxWxqU3MweMJNJzT/AA7C17e0C8vy1abp7LmiRHU8lk6lUkjMZgBvg2wHgFF4Iyf2aB039G8XkrAfmCUnVWUaxa5rgbg+5TeUadCe2aPq4xrnMYCbNBjoCZ+KuwpDtNUjwtfOwAb/AATbBsywdIIB7lFHvJpIrxVKLDZVcJxf87KbSHDroI+CbY3CyZCRVMM5tXONiDHxTpkZJXZoqz/ZJvL3UySZIflz9rcZhJBOsLOcdw3ajX5LR0WhzSdnFjnDYuZ7B5yPogeJYdsz71wVF07/AKM1wx8OLZ107029cQL3+vckuPY9r+uuiYNrghp3InxTxZmnGmcqVgY2MpfVfYbkl3uKIqDU8t0ucPHVK4jqVIjRE1QFq8LSy02cw2fELLcPYXVx5rR4jEQ2I1kW5SJsmWMC1uJ4Mdjq6SVGs3loAr6DYHZ5DTz1VOUm1hEyujliamMgjaFxOh0VHEcNERe09x+/imrwNtghajLG9p5baK9GNy7M5iWkT1ISjHk5z3N/S1PuIjyHJIMdWGfwb+kKb5EnwepOlgvBaAfA29xjzT/heGa7IMs5W537dp5sG3gnK0Gbe10WYa10AAEuc3KGjW8QANSTZbqhgRh30zma6niqWcdgsyupkUnshznGREm83NhorQ6Mm7FDvBUy9uWm7OwPDC10ntkZvViB7TQ0uM20GpW2w3HmZzTJDKgDGAxHtNLjlYCTlBBMxAhYzD0W0KhxVNrXOIyvFzllzT61o2da433WnqOZUfq2Q4Oa4HMDTcWw5jm3c50QWzq7QxerEa9hPFq0NdTIdmfo+CfYEjM4ACC4wIHOwWYx9oB/DvFz7tFq+N471IYGHNUqdkMNi1ktl5YSPZa4nKQCS6SRBjP42mNr9es3I6LogUkIXlt7STpZU1sOd/AW8NVZicC/Pd8xNvmo4V73ZsxOwBiJtcC/ddEa1zZBmHAfBHZBJ0iTpmPgAk/HjFQPEx8TYDu19y01bDEsJ5Nkg8hH1SviWF7NrnaeZUtRG3RkqMhxioHuBOoBHxIKUELR/wCUetbiXBwYMOwVLj2pe2kBM2FyZ6JC2kXEAAkkgADcmwA6k/FRRHUa3MpeFyLFEVKDmPc1zS1zCWuaRdrgYII5gqssEW8e/klY0KNz6NjNTYdLC/cm1birKWoLzyHzJss1wbHZaLRvHxVWLxtzJ++QUOz2d6UTf8O4g2tSbAvHvBiPJU4rDXiPas0DUmYAEamUs9D6TnUS4CJc8t7gBPvlPK2YDO0w9hzNNjB0mDabp+zm244AsHjw1lNxuwPZnB3ZmAeDygT5IjjmG9TUfQM9lxdTJ/FRddrgd8pJYf6ROqXcJcGsAi0HrebnqZlGY6s6KTHPLmU5cxpjskgts6M2WCezMacgu3KqGlp6m9TTx2hTi6Yi++/RJ2YrIYiQneJaC09PnukmJgeKVN9HSiXNqsdADjf70KDxEB+WZm/dzQNdx2kIUuIIIJMpyG6uTQejlKXvdJER87JvXBDyDqJ3t4IP0No9mo8/hcIB3i6bVKU1XSLEGR3ifBcPA6xoa0COVuq6CI+wvUAcskXM+5VNrhxJ7lTTRn1iNRomxEkHXmhMViIAGw+5TB1Mf8tvoEl4nhy6dO6fjGqo76IxSayLcYc+9klxvt2Gzf0hN6jiLOEW20/sluOjPto39LVMTUWATGEQ2Nco84EIuniWCo5zGkNAa1gDoAIDfWOc0lxl1z2SBJ8EPWpkhtr5QfBHYPh80c4tlcWmN+9USM0I8Nmk4fxRtKk4vJOeWQGyXF1yRAkkRM3tKc0a7alKW1M1Om5gLqWZr4zCp62i14mk8ubDiGyQ12pAWcw+Ac5jTTIa+m4kDQEEEEb2v5L1bEtoUqVIDM5jy+oMxaHtI9glhzROkXgnmU11yVlBah9Xo+kOBw1Kl/Op/wA9oIcxrjmBJD3ucATczLnXnU8lGOyBpe05aNICBJdUfThri5xuRmaA1g2FzE2zXAOH+rpse5rS4NgM7Ra1xu50OJ7TjcxZPambK4Oy6OlsCCY0IGohUjF8s8+aSdIX4igCGvB9tuaDsHGQOsC09FTRIA19l2XxgEjwkJRWr4hkteXBrQS0sZLjs1rDGUXjXQdVZwllRlNucAOPZDYvrMk/ic5xmT0Rsb46VtjzFvApPM6NaB1Lntt5BK61U5SdSdETxEmGUhrIc7wkrxwwygne/uSyNOi9pheODLlGloPUAzfY9q6V06mVzXD8Lmu8WkH5JtxyXAvEZQ6NbzeLaxASUt5aLPwxp/Zmg9MuI0a2OxNWg6adSoHNMETLW5iARPtB2qzpvbnZSClhG9ueQJS/9EgqwPsI1znerpCXRGY6NAtJPNHM4PSp+0/1lR0AWOp2EpRgfSFtJpDWEnrpPUblOvRKs7E4h1V/s0gY7zY+QHvSPB6MJJ4PoPo9wwUqFNn5B87r3EfytEj+4IR/DYJjSwt0RtLhoAdYEmSki7LuajyYHBCBr/dC8VxcOgL2G1Ddg53xKX8SqfzgDpEfBdRt3YGdTFDJb2iBHigDg5ExMWTSk1oouBZL3PY5jvytbIeCORBt1UhThuljcTv1TpZMzngzNfC68h9wl7qYGvmndWnLiBdeZwrNqLJ0iE0hj6LUSKJcI7RJ7xp8Ee0kvLtb3k9LK/CUQKWVtoAjpsqaW6CiVTwcLuzOnT43VUQydfrspuqANEldjS1lRUQkRpN3O2ncLoCrRJGYHu+qLLiTl0kkeCvfTgkRsI+CN0haM7jqczB0gfX3pHxADPp+Fn6WrT4umCDHUrP8Tp/zD/Sz9LVOxdVYBabHNph8SSIEmAAB1O/LooYesWiDdznPiJaZ7OVznCQ9o7RyjzV1KtNNo5AePiiqWEaQHsJ1BAHMRKsjFHhM02GolrNjafdfxWe/ix68PgGHzPu9ye1uIhlLMYMsJHhrprHJZrF0BSbme9wrOFOoGertle50/wAwOLTADTbUkixaV0nRTS7bNFguMZDl2ytPIT/Yrtb0omzSCM1t3Sd+5Y2riHu53DU+4Nw4Nu8nNYwDAGntEXkdEyneEK9Dtj/DkvbmvJtCKoNuDq4afv5LprTEey0TIEeXMrwqnKckCTAJ95+aZyolp6O9kqVMFzHHVwdHhGY92yA4txE9ohvZDYb8NNkRVrNMOJhoBAPOYEDp9VlsbxA1KvqqRkF4bOptvA21PglcjR8dOkKOIYV3qhUNm58gn8Tol0f06eKWZtlrvT2q0Nw9Om2KFPOxgOpIjO90blxKyDqRy5oOWcsxaQJInnGylJIg5ZPEwrcAe33h3wlC5lbhXQ6Ryd8EjGhmVlj6MutH3qvo3oNww0aBLvaf2o6be6F85pUSC0uFpE9039y+yU6oIEdIHTZRn6N+lFXZPCPh7XAETp3b2TqvxQNYRN4JKz9LFF1ZrQRAk+Hh1UfSBrm0Kj3PyuDbBv4pmQZ6clFN2apJPky1DER2m31t4yqa3axDJgblew1UAjlHw1VVB2d7nczb5K6RRu8GkpOuY0VxpyI8P2QeCxNtNVb/ABgLQJi6vFIzStMq/goOvtTH0RNENy26bc1ypXa14Bd7InwRdCmHMzHcW6J0iUn7J4e7YBiAgzTgE9Vc2tlMAjSFQ/RLXspuIATyVhgC5iBuotEXF9O8IXiozU7RrJn4IUc8l3DzmLnCIB13RVUnN3hA8LDXM/3Cx5j9lYXuByl0wLGOdwFzOoEx9LcHX7ss9xP/AFP+LP0NT/FOGs/3Wc4pPrD/AEs/Q1LTI6rwKcFjMkZtDCMfxkNjJedr+dkBgWh1uiOocJab6X092yrG6wYIyVZKqnES8GRcC18oaNTDdyfHdVVqrnuzEADQBohoA5Dbnbck7qfGMIKbxAiReTNwg21YB71KT9m2CVWgz1u3KLzyTLBcWicwu43MmI6AJGXC0eKuo1QAZEz1080E2uDRhrJrn8faWQHxa9iIGlrKT8SAxjJOZ4aXk7M5R+Z3wWfwuKaGtim0OGrzJ7oGgjXwRtPGs9Y59d5My4k/iOwhMnfIMRWEWcd43IaAbcosByHilXB+IepqOxEEgS1v9TgRPkg+IY/1tTNo2wHQdwRYaHsL82WjTdDG7uOrnRz5nuCG53gRVWSjjvFjW9W0jL6tkRzcTJd4pdnMZZOWZibTpMc4srMa9rqhLTmzQTYiCRJaJ1y6TvCoTPJ5jlbbPAI3hlGSTtp3oIFG4GuWxlANzYpJXRfQScx6zBEiNAtN6MYgPpNbJmnLXcxGk+5Z2lxtu7Wzbe318FdgcS5tZ1VlQNc7UR2DaII+azZ7PWpNYNLQrllV0xBjLz8UL6T8RDstO+hc6fcO5UYX0xp29YwsI9q0g/0/ukWM4n62o58+17h9wio5EvOTleto0WgR9forKNTKB3BDUvxO5GFzEtJaT8JVCnCGuGx0mNjoVXXrFlSNdI80mwuNh11di+KAlpmSDCquDO50zV8GxAcXTcyZ5np3Cye1agI9mDGiQ8JpBoBmSeXKxv4py5wy9+i0R4M88uyim64kCeo8lDOCeXSPNWsouJmYHmg6lNxdExpsg0PFlgqtbMmJhLMTig7sicpI7W3mja+Ca0iSL8wT81XiAAQx0FpNrQLKbZRAlJpZUkWGhHMJg8kAyIdqCDIPKOvRLm+0ZnLHZnv9nyRlOtIh21h1GxXRpnajayB13zIPfHLx5JNxX/UP9NP9DU2xgh0b6+CUcR9v/iz9DUaMuq8ANLg4c1pnYadyuw2AexwyvJAMkWEi03IMWHLwWhwPCx6tnVrfgCjafBG3IcBbcH3QEIp0Rg47UZPjpa/OQ17Ycz1bZDrGfWS4Bulo7N5SetQyhhJb225oBkgSWw4fhJiY5QVvanA2n79yGf6Pg76CPoEGjRH8MxIINh3qQctXV9FW628kLU9FOseaSiqYi9ZChVq5k2qejb9iCp4b0WqHVwAPSUEjtzYhLbK7EYsljKYs1vLcm5nmtlhv8Oc1zUd4ABHU/wDDKlEmpUPiPonSolNSeEYFlQCgIyhwe7tNJ9YZa3LmBOUUx2tLyTKEbTvBt1X00f4Z0RfNUP3yhV1f8OGA2lw7+fON1zkSXjM+ZojC1SDa55RK33/8XTZP8vxMn4orD8IYwdlrfCErZXT8eSdmLo8FqOIdDGyZA38loeH8J0u2eQHxTw4VlpAv7vFE08MGjsieqW0zWoUK6vDDlsAT10WbxvD9QRlPT6LZ1w6LJeMI17i1wgjSfkgEyjCWuGbca7FSxVVrAcu/3ZM8fwvM10DSxHzS3D4VjmEOMuFo5dVwW+hUXzoFd/DwBu5xCYepAERb73VOCp5qzZsG/EynRBo13DKUBsQYAtKajGgXAlJsGbRpFvJGnSea0Xgntt5Df81Lj2jYbRZLnY2/a1M2jyUn1QGjc/fkha9IuGY3O3QBJNltKKXJfWrAiRry+9EHiWnsAnuVNAuBgEdrWdlOlTJIBuQNSp5KUkEOOawMhumlz4Lz2TM2j3fZRLaIAFh5Kqs2xhUSojOXSAuJtsHbixHRJeJmKhH+1n6Wp9WvTIKQcQIz6/hZ+hq5maWUbLANHqaf9DP0hFU3xYhL8JiYawflaB5ABEuqSmWEQgsDLC02EVA4ASAQ60iJmC5wHK2+iEpUtJCFLzH7QiqLp5pWzTGFE34VUGhNuSJg7XUGDM4xYCxtv8oSMtFAlTCrlJsG6Yfw47z8uapdRgoWUSQ54TiAWQdfkjG4kXiOkC/f3LNtxGUgjax7jqtHw7I0bERvyhduO21ktdUdMiGjnEn3oCu1+xIk7i58tE4qUwDIg/uqKp1JgdUKY0ZJZEFTDk+0fdPndC1OGBx7NotIJF/FOKwzaC3PooFuXaByn7upyjgvGaFJ4dVABEFC/wAQ9ru3TI6i61AccugVVVocNLqDtDJp9CB2KEawg8S8P3g7EJ2/CDkClXE+GyCR2SjDUyJOEehc3FEG/c7ryKU8YwuV2YdD3hGVqhMk2IsR80Oc9RuXQcyr1myN9AL8RMckTwNoLr75neWnvKMoej4gXmOauo8Og2AA6J1KgbGxhXY0PNxfKfdf3qL6oPXpsgamFvIldAO41TPUVB+J3YbRYSCOfJXNeAI3nToEJRYRMEheMi/xSS1E0dGDTLazAb/YUcGSXQqi9w2UcPUjW330SxlbGfA3yc0DVdchWmucs2CAq4gDUrSmY3dldfQrP8Trt9YdB2WW/wCLU8q1gW+ax+Lo1HPJtf5WRZCcsG5NTKUXh6tyQlxIGquwmIg9EQaeUM3E9640Ft7x5qVKuOXulXNxLY9oeKUvGTWD1HERv+37K0znAH49ekX8yleJqQZYR3T7lazHBzdcpkdwI+CjJ0aox7Q39SSZLp6C391B1Lvvz5qVPES0Hx+qliKkiBcm/wC6FpnK7AqrIn7smPBqhc3nEjU7Je4jxF1dwivke9t5BmO+65FGaikHbzfkVM0m3kdBab7oNmKcDBBt1APdBRnDabqwNwMpdYkWAiCbb3uLJ0rMs5bcsqOHtp4ndCmje4CvZiw5jH3h85ZjYB2h6EKkVZ53+5QlgfTd8AmJBAtB00Gi4Q1o+sXKr4jxIMtBJ5Sk1XFvdqY6D6qLya42NKuOpzcgEddQleP4iNG+aGeyFSaWa6lsVnOgN1AOdmN+aMwuHE6QpswqNpU4V0qJs7QpNIN7jTqp+qXmMU6c6FNRxS7ChCYjCwdE2yhVVWhdtR10KxRjRSMFF1GBA4jDkhTcbCmSDZ7lGpQsu4CpIgm4RT2qYGJ6uGtul1TD6yn1diBrUk6bEeRHVpuyxJS00H/mWgrU/eg6lCCRITKUibirHLnArlFvNRZp4BWUdfvotzPOhgbYJkCZsrabC46WVeF0KLoqZT5KI1MIDbLPeFXU4MHNltnCeszsVc7XwXqPsqM0Xh5DigbhQIa5rptt8uquYXB5F4gR1H7IXD/6j+9W/iH9P/0VGCND1c8FpbH39VXh8ZlrjNcva5pJBJsA6R1hsd0qOI+iEH/kUu6p+gpm6eDlO1lGtwuKnYeJHylFUKx0Led7nyIWcwu6NpahWMs9ZJ1Q3xdyOzEbwfpvASriOIc32fbJIiCSGC5ceVyAOd+SyfpD/wCTV/q+QSge05BoEPKro2jMGdSCSTvJ9/NXNwJOx8isSulIojvzf4/6bAYMx7J1I09y4MC78pHgVkF4IqCOfm/x/wBNmMERse6CpDCnkfIrFLoR2ifrH6Nr6k8j5FQfSd+U+RWMXCu2h/Wfg2oonkfIqYw5Ox8isQvJlED8t+jZ1MMfynyKCr03XGUztYrMuVVTULmgLyvwaN3Dne1BnuI+yotxLgYc0z3Qs/shanteKR6aHXlt8o0+Ke7LIt4fNK3Y68OVPCP9QJhxP2/JHaqGjrtvgDaC9wa0SXEACJJJsAANT0SfE8VpscWzoYWow3tt/wDbR/W1fOeN/wDk1/8A21P1OT7VRl1teSlS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pic>
        <p:nvPicPr>
          <p:cNvPr id="58" name="Picture 57" descr="endo.jpg"/>
          <p:cNvPicPr>
            <a:picLocks noChangeAspect="1"/>
          </p:cNvPicPr>
          <p:nvPr/>
        </p:nvPicPr>
        <p:blipFill>
          <a:blip r:embed="rId3" cstate="print"/>
          <a:stretch>
            <a:fillRect/>
          </a:stretch>
        </p:blipFill>
        <p:spPr>
          <a:xfrm>
            <a:off x="1439299" y="1295400"/>
            <a:ext cx="2751701" cy="43434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xit" presetSubtype="8" fill="hold" nodeType="clickEffect">
                                  <p:stCondLst>
                                    <p:cond delay="0"/>
                                  </p:stCondLst>
                                  <p:childTnLst>
                                    <p:anim calcmode="lin" valueType="num">
                                      <p:cBhvr>
                                        <p:cTn id="6" dur="1000"/>
                                        <p:tgtEl>
                                          <p:spTgt spid="9"/>
                                        </p:tgtEl>
                                        <p:attrNameLst>
                                          <p:attrName>ppt_x</p:attrName>
                                        </p:attrNameLst>
                                      </p:cBhvr>
                                      <p:tavLst>
                                        <p:tav tm="0">
                                          <p:val>
                                            <p:strVal val="ppt_x"/>
                                          </p:val>
                                        </p:tav>
                                        <p:tav tm="100000">
                                          <p:val>
                                            <p:strVal val="ppt_x-ppt_w/2"/>
                                          </p:val>
                                        </p:tav>
                                      </p:tavLst>
                                    </p:anim>
                                    <p:anim calcmode="lin" valueType="num">
                                      <p:cBhvr>
                                        <p:cTn id="7" dur="1000"/>
                                        <p:tgtEl>
                                          <p:spTgt spid="9"/>
                                        </p:tgtEl>
                                        <p:attrNameLst>
                                          <p:attrName>ppt_y</p:attrName>
                                        </p:attrNameLst>
                                      </p:cBhvr>
                                      <p:tavLst>
                                        <p:tav tm="0">
                                          <p:val>
                                            <p:strVal val="ppt_y"/>
                                          </p:val>
                                        </p:tav>
                                        <p:tav tm="100000">
                                          <p:val>
                                            <p:strVal val="ppt_y"/>
                                          </p:val>
                                        </p:tav>
                                      </p:tavLst>
                                    </p:anim>
                                    <p:anim calcmode="lin" valueType="num">
                                      <p:cBhvr>
                                        <p:cTn id="8" dur="1000"/>
                                        <p:tgtEl>
                                          <p:spTgt spid="9"/>
                                        </p:tgtEl>
                                        <p:attrNameLst>
                                          <p:attrName>ppt_w</p:attrName>
                                        </p:attrNameLst>
                                      </p:cBhvr>
                                      <p:tavLst>
                                        <p:tav tm="0">
                                          <p:val>
                                            <p:strVal val="ppt_w"/>
                                          </p:val>
                                        </p:tav>
                                        <p:tav tm="100000">
                                          <p:val>
                                            <p:fltVal val="0"/>
                                          </p:val>
                                        </p:tav>
                                      </p:tavLst>
                                    </p:anim>
                                    <p:anim calcmode="lin" valueType="num">
                                      <p:cBhvr>
                                        <p:cTn id="9" dur="1000"/>
                                        <p:tgtEl>
                                          <p:spTgt spid="9"/>
                                        </p:tgtEl>
                                        <p:attrNameLst>
                                          <p:attrName>ppt_h</p:attrName>
                                        </p:attrNameLst>
                                      </p:cBhvr>
                                      <p:tavLst>
                                        <p:tav tm="0">
                                          <p:val>
                                            <p:strVal val="ppt_h"/>
                                          </p:val>
                                        </p:tav>
                                        <p:tav tm="100000">
                                          <p:val>
                                            <p:strVal val="ppt_h"/>
                                          </p:val>
                                        </p:tav>
                                      </p:tavLst>
                                    </p:anim>
                                    <p:set>
                                      <p:cBhvr>
                                        <p:cTn id="10" dur="1" fill="hold">
                                          <p:stCondLst>
                                            <p:cond delay="999"/>
                                          </p:stCondLst>
                                        </p:cTn>
                                        <p:tgtEl>
                                          <p:spTgt spid="9"/>
                                        </p:tgtEl>
                                        <p:attrNameLst>
                                          <p:attrName>style.visibility</p:attrName>
                                        </p:attrNameLst>
                                      </p:cBhvr>
                                      <p:to>
                                        <p:strVal val="hidden"/>
                                      </p:to>
                                    </p:set>
                                  </p:childTnLst>
                                </p:cTn>
                              </p:par>
                            </p:childTnLst>
                          </p:cTn>
                        </p:par>
                        <p:par>
                          <p:cTn id="11" fill="hold">
                            <p:stCondLst>
                              <p:cond delay="1000"/>
                            </p:stCondLst>
                            <p:childTnLst>
                              <p:par>
                                <p:cTn id="12" presetID="17" presetClass="entr" presetSubtype="2"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ppt_x</p:attrName>
                                        </p:attrNameLst>
                                      </p:cBhvr>
                                      <p:tavLst>
                                        <p:tav tm="0">
                                          <p:val>
                                            <p:strVal val="#ppt_x+#ppt_w/2"/>
                                          </p:val>
                                        </p:tav>
                                        <p:tav tm="100000">
                                          <p:val>
                                            <p:strVal val="#ppt_x"/>
                                          </p:val>
                                        </p:tav>
                                      </p:tavLst>
                                    </p:anim>
                                    <p:anim calcmode="lin" valueType="num">
                                      <p:cBhvr>
                                        <p:cTn id="15" dur="1000" fill="hold"/>
                                        <p:tgtEl>
                                          <p:spTgt spid="7"/>
                                        </p:tgtEl>
                                        <p:attrNameLst>
                                          <p:attrName>ppt_y</p:attrName>
                                        </p:attrNameLst>
                                      </p:cBhvr>
                                      <p:tavLst>
                                        <p:tav tm="0">
                                          <p:val>
                                            <p:strVal val="#ppt_y"/>
                                          </p:val>
                                        </p:tav>
                                        <p:tav tm="100000">
                                          <p:val>
                                            <p:strVal val="#ppt_y"/>
                                          </p:val>
                                        </p:tav>
                                      </p:tavLst>
                                    </p:anim>
                                    <p:anim calcmode="lin" valueType="num">
                                      <p:cBhvr>
                                        <p:cTn id="16" dur="1000" fill="hold"/>
                                        <p:tgtEl>
                                          <p:spTgt spid="7"/>
                                        </p:tgtEl>
                                        <p:attrNameLst>
                                          <p:attrName>ppt_w</p:attrName>
                                        </p:attrNameLst>
                                      </p:cBhvr>
                                      <p:tavLst>
                                        <p:tav tm="0">
                                          <p:val>
                                            <p:fltVal val="0"/>
                                          </p:val>
                                        </p:tav>
                                        <p:tav tm="100000">
                                          <p:val>
                                            <p:strVal val="#ppt_w"/>
                                          </p:val>
                                        </p:tav>
                                      </p:tavLst>
                                    </p:anim>
                                    <p:anim calcmode="lin" valueType="num">
                                      <p:cBhvr>
                                        <p:cTn id="17" dur="1000" fill="hold"/>
                                        <p:tgtEl>
                                          <p:spTgt spid="7"/>
                                        </p:tgtEl>
                                        <p:attrNameLst>
                                          <p:attrName>ppt_h</p:attrName>
                                        </p:attrNameLst>
                                      </p:cBhvr>
                                      <p:tavLst>
                                        <p:tav tm="0">
                                          <p:val>
                                            <p:strVal val="#ppt_h"/>
                                          </p:val>
                                        </p:tav>
                                        <p:tav tm="100000">
                                          <p:val>
                                            <p:strVal val="#ppt_h"/>
                                          </p:val>
                                        </p:tav>
                                      </p:tavLst>
                                    </p:anim>
                                  </p:childTnLst>
                                </p:cTn>
                              </p:par>
                            </p:childTnLst>
                          </p:cTn>
                        </p:par>
                        <p:par>
                          <p:cTn id="18" fill="hold">
                            <p:stCondLst>
                              <p:cond delay="2000"/>
                            </p:stCondLst>
                            <p:childTnLst>
                              <p:par>
                                <p:cTn id="19" presetID="17" presetClass="entr" presetSubtype="2"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1000" fill="hold"/>
                                        <p:tgtEl>
                                          <p:spTgt spid="8"/>
                                        </p:tgtEl>
                                        <p:attrNameLst>
                                          <p:attrName>ppt_x</p:attrName>
                                        </p:attrNameLst>
                                      </p:cBhvr>
                                      <p:tavLst>
                                        <p:tav tm="0">
                                          <p:val>
                                            <p:strVal val="#ppt_x+#ppt_w/2"/>
                                          </p:val>
                                        </p:tav>
                                        <p:tav tm="100000">
                                          <p:val>
                                            <p:strVal val="#ppt_x"/>
                                          </p:val>
                                        </p:tav>
                                      </p:tavLst>
                                    </p:anim>
                                    <p:anim calcmode="lin" valueType="num">
                                      <p:cBhvr>
                                        <p:cTn id="22" dur="1000" fill="hold"/>
                                        <p:tgtEl>
                                          <p:spTgt spid="8"/>
                                        </p:tgtEl>
                                        <p:attrNameLst>
                                          <p:attrName>ppt_y</p:attrName>
                                        </p:attrNameLst>
                                      </p:cBhvr>
                                      <p:tavLst>
                                        <p:tav tm="0">
                                          <p:val>
                                            <p:strVal val="#ppt_y"/>
                                          </p:val>
                                        </p:tav>
                                        <p:tav tm="100000">
                                          <p:val>
                                            <p:strVal val="#ppt_y"/>
                                          </p:val>
                                        </p:tav>
                                      </p:tavLst>
                                    </p:anim>
                                    <p:anim calcmode="lin" valueType="num">
                                      <p:cBhvr>
                                        <p:cTn id="23" dur="1000" fill="hold"/>
                                        <p:tgtEl>
                                          <p:spTgt spid="8"/>
                                        </p:tgtEl>
                                        <p:attrNameLst>
                                          <p:attrName>ppt_w</p:attrName>
                                        </p:attrNameLst>
                                      </p:cBhvr>
                                      <p:tavLst>
                                        <p:tav tm="0">
                                          <p:val>
                                            <p:fltVal val="0"/>
                                          </p:val>
                                        </p:tav>
                                        <p:tav tm="100000">
                                          <p:val>
                                            <p:strVal val="#ppt_w"/>
                                          </p:val>
                                        </p:tav>
                                      </p:tavLst>
                                    </p:anim>
                                    <p:anim calcmode="lin" valueType="num">
                                      <p:cBhvr>
                                        <p:cTn id="24" dur="1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4">
                    <a:lumMod val="90000"/>
                    <a:lumOff val="10000"/>
                  </a:schemeClr>
                </a:solidFill>
                <a:effectLst/>
                <a:latin typeface="Times New Roman" panose="02020603050405020304" pitchFamily="18" charset="0"/>
                <a:cs typeface="Times New Roman" panose="02020603050405020304" pitchFamily="18" charset="0"/>
              </a:rPr>
              <a:t>Endometrial hyperplasia</a:t>
            </a:r>
          </a:p>
        </p:txBody>
      </p:sp>
      <p:sp>
        <p:nvSpPr>
          <p:cNvPr id="3" name="Content Placeholder 2"/>
          <p:cNvSpPr>
            <a:spLocks noGrp="1"/>
          </p:cNvSpPr>
          <p:nvPr>
            <p:ph idx="1"/>
          </p:nvPr>
        </p:nvSpPr>
        <p:spPr>
          <a:xfrm>
            <a:off x="76200" y="1605296"/>
            <a:ext cx="9067800" cy="4724400"/>
          </a:xfrm>
        </p:spPr>
        <p:txBody>
          <a:bodyPr/>
          <a:lstStyle/>
          <a:p>
            <a:r>
              <a:rPr lang="en-US" sz="2000" dirty="0">
                <a:effectLst/>
                <a:latin typeface="Times New Roman" panose="02020603050405020304" pitchFamily="18" charset="0"/>
                <a:cs typeface="Times New Roman" panose="02020603050405020304" pitchFamily="18" charset="0"/>
              </a:rPr>
              <a:t>Up to one-third of endometrial carcinomas are assumed to be preceded by hyperplasia [1] . </a:t>
            </a:r>
          </a:p>
          <a:p>
            <a:r>
              <a:rPr lang="en-US" sz="2000" dirty="0">
                <a:effectLst/>
                <a:latin typeface="Times New Roman" panose="02020603050405020304" pitchFamily="18" charset="0"/>
                <a:cs typeface="Times New Roman" panose="02020603050405020304" pitchFamily="18" charset="0"/>
              </a:rPr>
              <a:t>The prevalence of endometrial hyperplasia in women with PCOS varies from 1% to 48.8% [2] </a:t>
            </a:r>
          </a:p>
          <a:p>
            <a:r>
              <a:rPr lang="en-US" sz="2000" dirty="0">
                <a:effectLst/>
                <a:latin typeface="Times New Roman" panose="02020603050405020304" pitchFamily="18" charset="0"/>
                <a:cs typeface="Times New Roman" panose="02020603050405020304" pitchFamily="18" charset="0"/>
              </a:rPr>
              <a:t>Anovulation - risk factor for EH, with or without atypia [3, 4]. </a:t>
            </a:r>
          </a:p>
          <a:p>
            <a:r>
              <a:rPr lang="en-US" sz="2000" dirty="0">
                <a:effectLst/>
                <a:latin typeface="Times New Roman" panose="02020603050405020304" pitchFamily="18" charset="0"/>
                <a:cs typeface="Times New Roman" panose="02020603050405020304" pitchFamily="18" charset="0"/>
              </a:rPr>
              <a:t>The prevalence of endometrial cancer among PCOS cases is not higher than those of the general population [5,6] . </a:t>
            </a:r>
          </a:p>
          <a:p>
            <a:r>
              <a:rPr lang="en-US" sz="2000" dirty="0">
                <a:effectLst/>
                <a:latin typeface="Times New Roman" panose="02020603050405020304" pitchFamily="18" charset="0"/>
                <a:cs typeface="Times New Roman" panose="02020603050405020304" pitchFamily="18" charset="0"/>
              </a:rPr>
              <a:t>In women with PCOS is estimated to be around 20% - 37% [7] , which increases even more in obese women with PCOS [8]</a:t>
            </a:r>
          </a:p>
          <a:p>
            <a:r>
              <a:rPr lang="en-US" sz="2000" dirty="0">
                <a:effectLst/>
                <a:latin typeface="Times New Roman" panose="02020603050405020304" pitchFamily="18" charset="0"/>
                <a:cs typeface="Times New Roman" panose="02020603050405020304" pitchFamily="18" charset="0"/>
              </a:rPr>
              <a:t>Conversely, a recent review stated that this risk is overestimated [9] .</a:t>
            </a:r>
            <a:endParaRPr lang="en-US" sz="20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9B87B27-2B38-466A-8CD4-319805E47035}" type="slidenum">
              <a:rPr kumimoji="0" lang="en-US" sz="1400" b="0" i="0" u="none" strike="noStrike" kern="1200" cap="none" spc="0" normalizeH="0" baseline="0" noProof="0" smtClean="0">
                <a:ln>
                  <a:noFill/>
                </a:ln>
                <a:solidFill>
                  <a:srgbClr val="003366"/>
                </a:solidFill>
                <a:effectLst/>
                <a:uLnTx/>
                <a:uFillTx/>
                <a:latin typeface="Tahom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a:t>
            </a:fld>
            <a:endParaRPr kumimoji="0" lang="en-US" sz="1400" b="0" i="0" u="none" strike="noStrike" kern="1200" cap="none" spc="0" normalizeH="0" baseline="0" noProof="0">
              <a:ln>
                <a:noFill/>
              </a:ln>
              <a:solidFill>
                <a:srgbClr val="003366"/>
              </a:solidFill>
              <a:effectLst/>
              <a:uLnTx/>
              <a:uFillTx/>
              <a:latin typeface="Tahoma"/>
              <a:ea typeface="+mn-ea"/>
              <a:cs typeface="+mn-cs"/>
            </a:endParaRPr>
          </a:p>
        </p:txBody>
      </p:sp>
      <p:sp>
        <p:nvSpPr>
          <p:cNvPr id="5" name="Rectangle 4"/>
          <p:cNvSpPr/>
          <p:nvPr/>
        </p:nvSpPr>
        <p:spPr>
          <a:xfrm>
            <a:off x="228600" y="6034964"/>
            <a:ext cx="8915400"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3366"/>
                </a:solidFill>
                <a:effectLst/>
                <a:uLnTx/>
                <a:uFillTx/>
                <a:latin typeface="Tahoma"/>
                <a:ea typeface="+mn-ea"/>
                <a:cs typeface="+mn-cs"/>
              </a:rPr>
              <a:t>1- </a:t>
            </a:r>
            <a:r>
              <a:rPr kumimoji="0" lang="en-US" sz="1200" b="0" i="0" u="none" strike="noStrike" kern="1200" cap="none" spc="0" normalizeH="0" baseline="0" noProof="0" dirty="0" err="1">
                <a:ln>
                  <a:noFill/>
                </a:ln>
                <a:solidFill>
                  <a:srgbClr val="003366"/>
                </a:solidFill>
                <a:effectLst/>
                <a:uLnTx/>
                <a:uFillTx/>
                <a:latin typeface="Tahoma"/>
                <a:ea typeface="+mn-ea"/>
                <a:cs typeface="+mn-cs"/>
              </a:rPr>
              <a:t>Kurman</a:t>
            </a:r>
            <a:r>
              <a:rPr kumimoji="0" lang="en-US" sz="1200" b="0" i="0" u="none" strike="noStrike" kern="1200" cap="none" spc="0" normalizeH="0" baseline="0" noProof="0" dirty="0">
                <a:ln>
                  <a:noFill/>
                </a:ln>
                <a:solidFill>
                  <a:srgbClr val="003366"/>
                </a:solidFill>
                <a:effectLst/>
                <a:uLnTx/>
                <a:uFillTx/>
                <a:latin typeface="Tahoma"/>
                <a:ea typeface="+mn-ea"/>
                <a:cs typeface="+mn-cs"/>
              </a:rPr>
              <a:t>, R.J., (1985) 2-	Holm, N.S.L., et al. (2012) 3- </a:t>
            </a:r>
            <a:r>
              <a:rPr kumimoji="0" lang="en-US" sz="1200" b="0" i="0" u="none" strike="noStrike" kern="1200" cap="none" spc="0" normalizeH="0" baseline="0" noProof="0" dirty="0" err="1">
                <a:ln>
                  <a:noFill/>
                </a:ln>
                <a:solidFill>
                  <a:srgbClr val="003366"/>
                </a:solidFill>
                <a:effectLst/>
                <a:uLnTx/>
                <a:uFillTx/>
                <a:latin typeface="Tahoma"/>
                <a:ea typeface="+mn-ea"/>
                <a:cs typeface="+mn-cs"/>
              </a:rPr>
              <a:t>Chamlian</a:t>
            </a:r>
            <a:r>
              <a:rPr kumimoji="0" lang="en-US" sz="1200" b="0" i="0" u="none" strike="noStrike" kern="1200" cap="none" spc="0" normalizeH="0" baseline="0" noProof="0" dirty="0">
                <a:ln>
                  <a:noFill/>
                </a:ln>
                <a:solidFill>
                  <a:srgbClr val="003366"/>
                </a:solidFill>
                <a:effectLst/>
                <a:uLnTx/>
                <a:uFillTx/>
                <a:latin typeface="Tahoma"/>
                <a:ea typeface="+mn-ea"/>
                <a:cs typeface="+mn-cs"/>
              </a:rPr>
              <a:t>, D.L. and Taylor, H.B. (1970) 4- Ho, S.P., et al. (1997).5- Cheung, A.P. (2001) 6- </a:t>
            </a:r>
            <a:r>
              <a:rPr kumimoji="0" lang="en-US" sz="1200" b="0" i="0" u="none" strike="noStrike" kern="1200" cap="none" spc="0" normalizeH="0" baseline="0" noProof="0" dirty="0" err="1">
                <a:ln>
                  <a:noFill/>
                </a:ln>
                <a:solidFill>
                  <a:srgbClr val="003366"/>
                </a:solidFill>
                <a:effectLst/>
                <a:uLnTx/>
                <a:uFillTx/>
                <a:latin typeface="Tahoma"/>
                <a:ea typeface="+mn-ea"/>
                <a:cs typeface="+mn-cs"/>
              </a:rPr>
              <a:t>Hardiman</a:t>
            </a:r>
            <a:r>
              <a:rPr kumimoji="0" lang="en-US" sz="1200" b="0" i="0" u="none" strike="noStrike" kern="1200" cap="none" spc="0" normalizeH="0" baseline="0" noProof="0" dirty="0">
                <a:ln>
                  <a:noFill/>
                </a:ln>
                <a:solidFill>
                  <a:srgbClr val="003366"/>
                </a:solidFill>
                <a:effectLst/>
                <a:uLnTx/>
                <a:uFillTx/>
                <a:latin typeface="Tahoma"/>
                <a:ea typeface="+mn-ea"/>
                <a:cs typeface="+mn-cs"/>
              </a:rPr>
              <a:t>, P., Pillay, O.S. and </a:t>
            </a:r>
            <a:r>
              <a:rPr kumimoji="0" lang="en-US" sz="1200" b="0" i="0" u="none" strike="noStrike" kern="1200" cap="none" spc="0" normalizeH="0" baseline="0" noProof="0" dirty="0" err="1">
                <a:ln>
                  <a:noFill/>
                </a:ln>
                <a:solidFill>
                  <a:srgbClr val="003366"/>
                </a:solidFill>
                <a:effectLst/>
                <a:uLnTx/>
                <a:uFillTx/>
                <a:latin typeface="Tahoma"/>
                <a:ea typeface="+mn-ea"/>
                <a:cs typeface="+mn-cs"/>
              </a:rPr>
              <a:t>Atiomo</a:t>
            </a:r>
            <a:r>
              <a:rPr kumimoji="0" lang="en-US" sz="1200" b="0" i="0" u="none" strike="noStrike" kern="1200" cap="none" spc="0" normalizeH="0" baseline="0" noProof="0" dirty="0">
                <a:ln>
                  <a:noFill/>
                </a:ln>
                <a:solidFill>
                  <a:srgbClr val="003366"/>
                </a:solidFill>
                <a:effectLst/>
                <a:uLnTx/>
                <a:uFillTx/>
                <a:latin typeface="Tahoma"/>
                <a:ea typeface="+mn-ea"/>
                <a:cs typeface="+mn-cs"/>
              </a:rPr>
              <a:t>, W. (2003) 7-Lin, S.L., et al. (2013) 8- Fanta, M. (2013) 9-Eryilmaz, O.G., et al. (2012)</a:t>
            </a:r>
          </a:p>
        </p:txBody>
      </p:sp>
    </p:spTree>
    <p:extLst>
      <p:ext uri="{BB962C8B-B14F-4D97-AF65-F5344CB8AC3E}">
        <p14:creationId xmlns:p14="http://schemas.microsoft.com/office/powerpoint/2010/main" val="15671973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chemeClr val="accent4">
                    <a:lumMod val="90000"/>
                    <a:lumOff val="10000"/>
                  </a:schemeClr>
                </a:solidFill>
                <a:effectLst/>
                <a:latin typeface="Times New Roman" panose="02020603050405020304" pitchFamily="18" charset="0"/>
                <a:cs typeface="Times New Roman" panose="02020603050405020304" pitchFamily="18" charset="0"/>
              </a:rPr>
              <a:t>Endometrial thickness &amp; EH in PCOS</a:t>
            </a:r>
            <a:br>
              <a:rPr lang="en-US" sz="3600" dirty="0">
                <a:solidFill>
                  <a:schemeClr val="accent4">
                    <a:lumMod val="90000"/>
                    <a:lumOff val="10000"/>
                  </a:schemeClr>
                </a:solidFill>
                <a:effectLst/>
                <a:latin typeface="Times New Roman" panose="02020603050405020304" pitchFamily="18" charset="0"/>
                <a:cs typeface="Times New Roman" panose="02020603050405020304" pitchFamily="18" charset="0"/>
              </a:rPr>
            </a:br>
            <a:r>
              <a:rPr lang="en-US" sz="3600" dirty="0">
                <a:solidFill>
                  <a:schemeClr val="accent4">
                    <a:lumMod val="90000"/>
                    <a:lumOff val="10000"/>
                  </a:schemeClr>
                </a:solidFill>
                <a:effectLst/>
                <a:latin typeface="Times New Roman" panose="02020603050405020304" pitchFamily="18" charset="0"/>
                <a:cs typeface="Times New Roman" panose="02020603050405020304" pitchFamily="18" charset="0"/>
              </a:rPr>
              <a:t>(Al-Jefout et al, 2018)</a:t>
            </a:r>
            <a:endParaRPr lang="en-US" sz="3600" dirty="0">
              <a:solidFill>
                <a:schemeClr val="accent4">
                  <a:lumMod val="90000"/>
                  <a:lumOff val="10000"/>
                </a:schemeClr>
              </a:solidFill>
            </a:endParaRPr>
          </a:p>
        </p:txBody>
      </p:sp>
      <p:sp>
        <p:nvSpPr>
          <p:cNvPr id="3" name="Content Placeholder 2"/>
          <p:cNvSpPr>
            <a:spLocks noGrp="1"/>
          </p:cNvSpPr>
          <p:nvPr>
            <p:ph idx="1"/>
          </p:nvPr>
        </p:nvSpPr>
        <p:spPr>
          <a:xfrm>
            <a:off x="457200" y="1676400"/>
            <a:ext cx="8153400" cy="4724400"/>
          </a:xfrm>
        </p:spPr>
        <p:txBody>
          <a:bodyPr/>
          <a:lstStyle/>
          <a:p>
            <a:r>
              <a:rPr lang="en-US" sz="2400" dirty="0">
                <a:effectLst/>
                <a:latin typeface="Times New Roman" panose="02020603050405020304" pitchFamily="18" charset="0"/>
                <a:cs typeface="Times New Roman" panose="02020603050405020304" pitchFamily="18" charset="0"/>
              </a:rPr>
              <a:t>There is some evidence showing that there is an increase in endometrial thickness throughout the menstrual cycle in infertile patients with PCOS, when compared to infertile patients without PCOS [1] . </a:t>
            </a:r>
          </a:p>
          <a:p>
            <a:r>
              <a:rPr lang="en-US" sz="2400" dirty="0">
                <a:effectLst/>
                <a:latin typeface="Times New Roman" panose="02020603050405020304" pitchFamily="18" charset="0"/>
                <a:cs typeface="Times New Roman" panose="02020603050405020304" pitchFamily="18" charset="0"/>
              </a:rPr>
              <a:t>Several studies have attempted to find a predictive cut-off value to measure endometrial thickness in cases of patients with EH [2,3] .</a:t>
            </a:r>
          </a:p>
          <a:p>
            <a:r>
              <a:rPr lang="en-US" sz="2400" dirty="0">
                <a:effectLst/>
                <a:latin typeface="Times New Roman" panose="02020603050405020304" pitchFamily="18" charset="0"/>
                <a:cs typeface="Times New Roman" panose="02020603050405020304" pitchFamily="18" charset="0"/>
              </a:rPr>
              <a:t>Though, it is still unclear at this stage to determine which PCOS patients need endometrial biopsy for the purpose of intervention to avoid any long term complications. </a:t>
            </a: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9B87B27-2B38-466A-8CD4-319805E47035}" type="slidenum">
              <a:rPr kumimoji="0" lang="en-US" sz="1400" b="0" i="0" u="none" strike="noStrike" kern="1200" cap="none" spc="0" normalizeH="0" baseline="0" noProof="0" smtClean="0">
                <a:ln>
                  <a:noFill/>
                </a:ln>
                <a:solidFill>
                  <a:srgbClr val="003366"/>
                </a:solidFill>
                <a:effectLst/>
                <a:uLnTx/>
                <a:uFillTx/>
                <a:latin typeface="Tahom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a:t>
            </a:fld>
            <a:endParaRPr kumimoji="0" lang="en-US" sz="1400" b="0" i="0" u="none" strike="noStrike" kern="1200" cap="none" spc="0" normalizeH="0" baseline="0" noProof="0">
              <a:ln>
                <a:noFill/>
              </a:ln>
              <a:solidFill>
                <a:srgbClr val="003366"/>
              </a:solidFill>
              <a:effectLst/>
              <a:uLnTx/>
              <a:uFillTx/>
              <a:latin typeface="Tahoma"/>
              <a:ea typeface="+mn-ea"/>
              <a:cs typeface="+mn-cs"/>
            </a:endParaRPr>
          </a:p>
        </p:txBody>
      </p:sp>
      <p:sp>
        <p:nvSpPr>
          <p:cNvPr id="5" name="Rectangle 4"/>
          <p:cNvSpPr/>
          <p:nvPr/>
        </p:nvSpPr>
        <p:spPr>
          <a:xfrm>
            <a:off x="10236" y="6098977"/>
            <a:ext cx="8944708"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003366"/>
                </a:solidFill>
                <a:effectLst/>
                <a:uLnTx/>
                <a:uFillTx/>
                <a:latin typeface="Tahoma"/>
                <a:ea typeface="+mn-ea"/>
                <a:cs typeface="+mn-cs"/>
              </a:rPr>
              <a:t>1- Eryilmaz, O.G., et al. (2012) 2- McCormick, B.A., et al. (2011) 3-Tingthanatikul, Y., et al. (2006)</a:t>
            </a:r>
            <a:endParaRPr kumimoji="0" lang="en-US" sz="1400" b="0" i="0" u="none" strike="noStrike" kern="1200" cap="none" spc="0" normalizeH="0" baseline="0" noProof="0" dirty="0">
              <a:ln>
                <a:noFill/>
              </a:ln>
              <a:solidFill>
                <a:srgbClr val="003366"/>
              </a:solidFill>
              <a:effectLst/>
              <a:uLnTx/>
              <a:uFillTx/>
              <a:latin typeface="Tahoma"/>
              <a:ea typeface="+mn-ea"/>
              <a:cs typeface="+mn-cs"/>
            </a:endParaRPr>
          </a:p>
        </p:txBody>
      </p:sp>
    </p:spTree>
    <p:extLst>
      <p:ext uri="{BB962C8B-B14F-4D97-AF65-F5344CB8AC3E}">
        <p14:creationId xmlns:p14="http://schemas.microsoft.com/office/powerpoint/2010/main" val="25494362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z="3200" dirty="0">
                <a:solidFill>
                  <a:schemeClr val="accent4">
                    <a:lumMod val="90000"/>
                    <a:lumOff val="10000"/>
                  </a:schemeClr>
                </a:solidFill>
                <a:effectLst/>
                <a:latin typeface="Times New Roman" panose="02020603050405020304" pitchFamily="18" charset="0"/>
                <a:cs typeface="Times New Roman" panose="02020603050405020304" pitchFamily="18" charset="0"/>
              </a:rPr>
              <a:t>Endometrial thickness &amp; EH in PCOS</a:t>
            </a:r>
            <a:br>
              <a:rPr lang="en-US" sz="3200" dirty="0">
                <a:solidFill>
                  <a:schemeClr val="accent4">
                    <a:lumMod val="90000"/>
                    <a:lumOff val="10000"/>
                  </a:schemeClr>
                </a:solidFill>
                <a:effectLst/>
                <a:latin typeface="Times New Roman" panose="02020603050405020304" pitchFamily="18" charset="0"/>
                <a:cs typeface="Times New Roman" panose="02020603050405020304" pitchFamily="18" charset="0"/>
              </a:rPr>
            </a:br>
            <a:r>
              <a:rPr lang="en-US" sz="3200" dirty="0">
                <a:solidFill>
                  <a:schemeClr val="accent4">
                    <a:lumMod val="90000"/>
                    <a:lumOff val="10000"/>
                  </a:schemeClr>
                </a:solidFill>
                <a:effectLst/>
                <a:latin typeface="Times New Roman" panose="02020603050405020304" pitchFamily="18" charset="0"/>
                <a:cs typeface="Times New Roman" panose="02020603050405020304" pitchFamily="18" charset="0"/>
              </a:rPr>
              <a:t>(Al-Jefout et al, 2018)</a:t>
            </a:r>
          </a:p>
        </p:txBody>
      </p:sp>
      <p:sp>
        <p:nvSpPr>
          <p:cNvPr id="9" name="Content Placeholder 8"/>
          <p:cNvSpPr>
            <a:spLocks noGrp="1"/>
          </p:cNvSpPr>
          <p:nvPr>
            <p:ph idx="1"/>
          </p:nvPr>
        </p:nvSpPr>
        <p:spPr>
          <a:xfrm>
            <a:off x="29570" y="1524000"/>
            <a:ext cx="8915400" cy="5029200"/>
          </a:xfrm>
        </p:spPr>
        <p:txBody>
          <a:bodyPr/>
          <a:lstStyle/>
          <a:p>
            <a:r>
              <a:rPr lang="en-US" sz="2000" dirty="0">
                <a:solidFill>
                  <a:schemeClr val="accent4">
                    <a:lumMod val="90000"/>
                    <a:lumOff val="10000"/>
                  </a:schemeClr>
                </a:solidFill>
                <a:effectLst/>
                <a:latin typeface="Times New Roman" panose="02020603050405020304" pitchFamily="18" charset="0"/>
                <a:cs typeface="Times New Roman" panose="02020603050405020304" pitchFamily="18" charset="0"/>
              </a:rPr>
              <a:t>Our results showed that the prevalence of endometrial hyperplasia among infertile patients with PCOS is </a:t>
            </a:r>
            <a:r>
              <a:rPr lang="en-US" sz="2000" b="1" u="sng" dirty="0">
                <a:solidFill>
                  <a:schemeClr val="accent4">
                    <a:lumMod val="90000"/>
                    <a:lumOff val="10000"/>
                  </a:schemeClr>
                </a:solidFill>
                <a:effectLst/>
                <a:latin typeface="Times New Roman" panose="02020603050405020304" pitchFamily="18" charset="0"/>
                <a:cs typeface="Times New Roman" panose="02020603050405020304" pitchFamily="18" charset="0"/>
              </a:rPr>
              <a:t>18.3%. </a:t>
            </a:r>
          </a:p>
          <a:p>
            <a:r>
              <a:rPr lang="en-US" sz="2000" dirty="0">
                <a:solidFill>
                  <a:schemeClr val="accent4">
                    <a:lumMod val="90000"/>
                    <a:lumOff val="10000"/>
                  </a:schemeClr>
                </a:solidFill>
                <a:effectLst/>
                <a:latin typeface="Times New Roman" panose="02020603050405020304" pitchFamily="18" charset="0"/>
                <a:cs typeface="Times New Roman" panose="02020603050405020304" pitchFamily="18" charset="0"/>
              </a:rPr>
              <a:t>This prevalence of EH is in concordance with the figures worldwide; 1% to 48.8%  </a:t>
            </a:r>
          </a:p>
          <a:p>
            <a:r>
              <a:rPr lang="en-US" sz="2000" dirty="0">
                <a:solidFill>
                  <a:schemeClr val="accent4">
                    <a:lumMod val="90000"/>
                    <a:lumOff val="10000"/>
                  </a:schemeClr>
                </a:solidFill>
                <a:effectLst/>
                <a:latin typeface="Times New Roman" panose="02020603050405020304" pitchFamily="18" charset="0"/>
                <a:cs typeface="Times New Roman" panose="02020603050405020304" pitchFamily="18" charset="0"/>
              </a:rPr>
              <a:t>The high prevalence of EH in our population may be explained that these are infertility cases with long standing PCOS. </a:t>
            </a:r>
          </a:p>
          <a:p>
            <a:r>
              <a:rPr lang="en-US" sz="2000" dirty="0">
                <a:solidFill>
                  <a:schemeClr val="accent4">
                    <a:lumMod val="90000"/>
                    <a:lumOff val="10000"/>
                  </a:schemeClr>
                </a:solidFill>
                <a:effectLst/>
                <a:latin typeface="Times New Roman" panose="02020603050405020304" pitchFamily="18" charset="0"/>
                <a:cs typeface="Times New Roman" panose="02020603050405020304" pitchFamily="18" charset="0"/>
              </a:rPr>
              <a:t>Recently, McCormick et al. suggested an ET of 9.35 mm as the threshold to detect endometrial hyperplasia only </a:t>
            </a:r>
            <a:r>
              <a:rPr lang="en-US" sz="2000" b="1" u="sng" dirty="0">
                <a:solidFill>
                  <a:schemeClr val="accent4">
                    <a:lumMod val="90000"/>
                    <a:lumOff val="10000"/>
                  </a:schemeClr>
                </a:solidFill>
                <a:effectLst/>
                <a:latin typeface="Times New Roman" panose="02020603050405020304" pitchFamily="18" charset="0"/>
                <a:cs typeface="Times New Roman" panose="02020603050405020304" pitchFamily="18" charset="0"/>
              </a:rPr>
              <a:t>in obese patients with PCOS</a:t>
            </a:r>
            <a:r>
              <a:rPr lang="en-US" sz="2000" dirty="0">
                <a:solidFill>
                  <a:schemeClr val="accent4">
                    <a:lumMod val="90000"/>
                    <a:lumOff val="10000"/>
                  </a:schemeClr>
                </a:solidFill>
                <a:effectLst/>
                <a:latin typeface="Times New Roman" panose="02020603050405020304" pitchFamily="18" charset="0"/>
                <a:cs typeface="Times New Roman" panose="02020603050405020304" pitchFamily="18" charset="0"/>
              </a:rPr>
              <a:t>, with100% sensitivity, 56% specificity, 100% negative predictive value, and 50% positive predictive value. </a:t>
            </a:r>
          </a:p>
          <a:p>
            <a:r>
              <a:rPr lang="en-US" sz="2000" dirty="0">
                <a:solidFill>
                  <a:schemeClr val="accent4">
                    <a:lumMod val="90000"/>
                    <a:lumOff val="10000"/>
                  </a:schemeClr>
                </a:solidFill>
                <a:effectLst/>
                <a:latin typeface="Times New Roman" panose="02020603050405020304" pitchFamily="18" charset="0"/>
                <a:cs typeface="Times New Roman" panose="02020603050405020304" pitchFamily="18" charset="0"/>
              </a:rPr>
              <a:t>Cheung, A.P. (2001) suggested 7 mm as a threshold with 100% sensitivity but with low specificity (27.8%) for endometrial hyperplasia POCS patients.</a:t>
            </a:r>
          </a:p>
          <a:p>
            <a:endParaRPr lang="en-US" sz="1600" dirty="0">
              <a:solidFill>
                <a:schemeClr val="bg2"/>
              </a:solidFill>
              <a:effectLst/>
              <a:latin typeface="Times New Roman" panose="02020603050405020304" pitchFamily="18" charset="0"/>
              <a:cs typeface="Times New Roman" panose="02020603050405020304" pitchFamily="18" charset="0"/>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00118F6-CA3B-495C-8F90-96311FF6C99F}" type="slidenum">
              <a:rPr kumimoji="0" lang="en-US" sz="1400" b="0" i="0" u="none" strike="noStrike" kern="1200" cap="none" spc="0" normalizeH="0" baseline="0" noProof="0" smtClean="0">
                <a:ln>
                  <a:noFill/>
                </a:ln>
                <a:solidFill>
                  <a:srgbClr val="003366"/>
                </a:solidFill>
                <a:effectLst/>
                <a:uLnTx/>
                <a:uFillTx/>
                <a:latin typeface="Tahom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a:t>
            </a:fld>
            <a:endParaRPr kumimoji="0" lang="en-US" sz="1400" b="0" i="0" u="none" strike="noStrike" kern="1200" cap="none" spc="0" normalizeH="0" baseline="0" noProof="0">
              <a:ln>
                <a:noFill/>
              </a:ln>
              <a:solidFill>
                <a:srgbClr val="003366"/>
              </a:solidFill>
              <a:effectLst/>
              <a:uLnTx/>
              <a:uFillTx/>
              <a:latin typeface="Tahoma"/>
              <a:ea typeface="+mn-ea"/>
              <a:cs typeface="+mn-cs"/>
            </a:endParaRPr>
          </a:p>
        </p:txBody>
      </p:sp>
    </p:spTree>
    <p:extLst>
      <p:ext uri="{BB962C8B-B14F-4D97-AF65-F5344CB8AC3E}">
        <p14:creationId xmlns:p14="http://schemas.microsoft.com/office/powerpoint/2010/main" val="16871999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solidFill>
                  <a:schemeClr val="accent4">
                    <a:lumMod val="90000"/>
                    <a:lumOff val="10000"/>
                  </a:schemeClr>
                </a:solidFill>
                <a:effectLst/>
                <a:latin typeface="Times New Roman" panose="02020603050405020304" pitchFamily="18" charset="0"/>
                <a:cs typeface="Times New Roman" panose="02020603050405020304" pitchFamily="18" charset="0"/>
              </a:rPr>
              <a:t>Endometrial thickness &amp; EH in PCOS</a:t>
            </a:r>
            <a:br>
              <a:rPr lang="en-US" sz="2800" dirty="0">
                <a:solidFill>
                  <a:schemeClr val="accent4">
                    <a:lumMod val="90000"/>
                    <a:lumOff val="10000"/>
                  </a:schemeClr>
                </a:solidFill>
                <a:effectLst/>
                <a:latin typeface="Times New Roman" panose="02020603050405020304" pitchFamily="18" charset="0"/>
                <a:cs typeface="Times New Roman" panose="02020603050405020304" pitchFamily="18" charset="0"/>
              </a:rPr>
            </a:br>
            <a:r>
              <a:rPr lang="en-US" sz="2800" dirty="0">
                <a:solidFill>
                  <a:schemeClr val="accent4">
                    <a:lumMod val="90000"/>
                    <a:lumOff val="10000"/>
                  </a:schemeClr>
                </a:solidFill>
                <a:effectLst/>
                <a:latin typeface="Times New Roman" panose="02020603050405020304" pitchFamily="18" charset="0"/>
                <a:cs typeface="Times New Roman" panose="02020603050405020304" pitchFamily="18" charset="0"/>
              </a:rPr>
              <a:t>(Al-Jefout et al, 2018)</a:t>
            </a:r>
            <a:endParaRPr lang="en-US" sz="2800" dirty="0">
              <a:solidFill>
                <a:schemeClr val="accent4">
                  <a:lumMod val="90000"/>
                  <a:lumOff val="10000"/>
                </a:schemeClr>
              </a:solidFill>
            </a:endParaRPr>
          </a:p>
        </p:txBody>
      </p:sp>
      <p:sp>
        <p:nvSpPr>
          <p:cNvPr id="3" name="Content Placeholder 2"/>
          <p:cNvSpPr>
            <a:spLocks noGrp="1"/>
          </p:cNvSpPr>
          <p:nvPr>
            <p:ph idx="1"/>
          </p:nvPr>
        </p:nvSpPr>
        <p:spPr>
          <a:xfrm>
            <a:off x="609600" y="1676400"/>
            <a:ext cx="8001000" cy="4724400"/>
          </a:xfrm>
        </p:spPr>
        <p:txBody>
          <a:bodyPr/>
          <a:lstStyle/>
          <a:p>
            <a:r>
              <a:rPr lang="en-US" sz="2400" dirty="0">
                <a:solidFill>
                  <a:schemeClr val="accent4">
                    <a:lumMod val="90000"/>
                    <a:lumOff val="10000"/>
                  </a:schemeClr>
                </a:solidFill>
                <a:effectLst/>
                <a:latin typeface="Times New Roman" panose="02020603050405020304" pitchFamily="18" charset="0"/>
                <a:cs typeface="Times New Roman" panose="02020603050405020304" pitchFamily="18" charset="0"/>
              </a:rPr>
              <a:t>We propose a new threshold value of </a:t>
            </a:r>
            <a:r>
              <a:rPr lang="en-US" sz="2400" b="1" u="sng" dirty="0">
                <a:solidFill>
                  <a:schemeClr val="accent4">
                    <a:lumMod val="90000"/>
                    <a:lumOff val="10000"/>
                  </a:schemeClr>
                </a:solidFill>
                <a:effectLst/>
                <a:latin typeface="Times New Roman" panose="02020603050405020304" pitchFamily="18" charset="0"/>
                <a:cs typeface="Times New Roman" panose="02020603050405020304" pitchFamily="18" charset="0"/>
              </a:rPr>
              <a:t>9.5 mm </a:t>
            </a:r>
            <a:r>
              <a:rPr lang="en-US" sz="2400" dirty="0">
                <a:solidFill>
                  <a:schemeClr val="accent4">
                    <a:lumMod val="90000"/>
                    <a:lumOff val="10000"/>
                  </a:schemeClr>
                </a:solidFill>
                <a:effectLst/>
                <a:latin typeface="Times New Roman" panose="02020603050405020304" pitchFamily="18" charset="0"/>
                <a:cs typeface="Times New Roman" panose="02020603050405020304" pitchFamily="18" charset="0"/>
              </a:rPr>
              <a:t>of endometrial thickness measured in the follicular phase by vaginal U/S, which had a high sensitivity of </a:t>
            </a:r>
            <a:r>
              <a:rPr lang="en-US" sz="2400" b="1" u="sng" dirty="0">
                <a:solidFill>
                  <a:schemeClr val="accent4">
                    <a:lumMod val="90000"/>
                    <a:lumOff val="10000"/>
                  </a:schemeClr>
                </a:solidFill>
                <a:effectLst/>
                <a:latin typeface="Times New Roman" panose="02020603050405020304" pitchFamily="18" charset="0"/>
                <a:cs typeface="Times New Roman" panose="02020603050405020304" pitchFamily="18" charset="0"/>
              </a:rPr>
              <a:t>92.9%</a:t>
            </a:r>
            <a:r>
              <a:rPr lang="en-US" sz="2400" dirty="0">
                <a:solidFill>
                  <a:schemeClr val="accent4">
                    <a:lumMod val="90000"/>
                    <a:lumOff val="10000"/>
                  </a:schemeClr>
                </a:solidFill>
                <a:effectLst/>
                <a:latin typeface="Times New Roman" panose="02020603050405020304" pitchFamily="18" charset="0"/>
                <a:cs typeface="Times New Roman" panose="02020603050405020304" pitchFamily="18" charset="0"/>
              </a:rPr>
              <a:t>, and moderate specificity of </a:t>
            </a:r>
            <a:r>
              <a:rPr lang="en-US" sz="2400" b="1" u="sng" dirty="0">
                <a:solidFill>
                  <a:schemeClr val="accent4">
                    <a:lumMod val="90000"/>
                    <a:lumOff val="10000"/>
                  </a:schemeClr>
                </a:solidFill>
                <a:effectLst/>
                <a:latin typeface="Times New Roman" panose="02020603050405020304" pitchFamily="18" charset="0"/>
                <a:cs typeface="Times New Roman" panose="02020603050405020304" pitchFamily="18" charset="0"/>
              </a:rPr>
              <a:t>51.85% </a:t>
            </a:r>
            <a:r>
              <a:rPr lang="en-US" sz="2400" dirty="0">
                <a:solidFill>
                  <a:schemeClr val="accent4">
                    <a:lumMod val="90000"/>
                    <a:lumOff val="10000"/>
                  </a:schemeClr>
                </a:solidFill>
                <a:effectLst/>
                <a:latin typeface="Times New Roman" panose="02020603050405020304" pitchFamily="18" charset="0"/>
                <a:cs typeface="Times New Roman" panose="02020603050405020304" pitchFamily="18" charset="0"/>
              </a:rPr>
              <a:t>with positive predictive value of 47.8%, and negative predictive value of 100%. </a:t>
            </a:r>
          </a:p>
          <a:p>
            <a:r>
              <a:rPr lang="en-US" sz="2400" dirty="0">
                <a:solidFill>
                  <a:schemeClr val="accent4">
                    <a:lumMod val="90000"/>
                    <a:lumOff val="10000"/>
                  </a:schemeClr>
                </a:solidFill>
                <a:effectLst/>
                <a:latin typeface="Times New Roman" panose="02020603050405020304" pitchFamily="18" charset="0"/>
                <a:cs typeface="Times New Roman" panose="02020603050405020304" pitchFamily="18" charset="0"/>
              </a:rPr>
              <a:t>The cutoff value of 9.5 mm is more practical and it achieves a good predictive value in </a:t>
            </a:r>
            <a:r>
              <a:rPr lang="en-US" sz="2400" b="1" u="sng" dirty="0">
                <a:solidFill>
                  <a:schemeClr val="accent4">
                    <a:lumMod val="90000"/>
                    <a:lumOff val="10000"/>
                  </a:schemeClr>
                </a:solidFill>
                <a:effectLst/>
                <a:latin typeface="Times New Roman" panose="02020603050405020304" pitchFamily="18" charset="0"/>
                <a:cs typeface="Times New Roman" panose="02020603050405020304" pitchFamily="18" charset="0"/>
              </a:rPr>
              <a:t>obese and none-obese </a:t>
            </a:r>
            <a:r>
              <a:rPr lang="en-US" sz="2400" dirty="0">
                <a:solidFill>
                  <a:schemeClr val="accent4">
                    <a:lumMod val="90000"/>
                    <a:lumOff val="10000"/>
                  </a:schemeClr>
                </a:solidFill>
                <a:effectLst/>
                <a:latin typeface="Times New Roman" panose="02020603050405020304" pitchFamily="18" charset="0"/>
                <a:cs typeface="Times New Roman" panose="02020603050405020304" pitchFamily="18" charset="0"/>
              </a:rPr>
              <a:t>women with PCOS</a:t>
            </a:r>
            <a:r>
              <a:rPr lang="en-US" sz="2800" dirty="0">
                <a:solidFill>
                  <a:schemeClr val="accent4">
                    <a:lumMod val="90000"/>
                    <a:lumOff val="10000"/>
                  </a:schemeClr>
                </a:solidFill>
                <a:effectLst/>
                <a:latin typeface="Times New Roman" panose="02020603050405020304" pitchFamily="18" charset="0"/>
                <a:cs typeface="Times New Roman" panose="02020603050405020304" pitchFamily="18" charset="0"/>
              </a:rPr>
              <a:t>. </a:t>
            </a:r>
          </a:p>
          <a:p>
            <a:endParaRPr lang="en-US" dirty="0">
              <a:solidFill>
                <a:schemeClr val="bg2"/>
              </a:solidFill>
              <a:effectLst/>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9B87B27-2B38-466A-8CD4-319805E47035}" type="slidenum">
              <a:rPr kumimoji="0" lang="en-US" sz="1400" b="0" i="0" u="none" strike="noStrike" kern="1200" cap="none" spc="0" normalizeH="0" baseline="0" noProof="0" smtClean="0">
                <a:ln>
                  <a:noFill/>
                </a:ln>
                <a:solidFill>
                  <a:srgbClr val="003366"/>
                </a:solidFill>
                <a:effectLst/>
                <a:uLnTx/>
                <a:uFillTx/>
                <a:latin typeface="Tahom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a:t>
            </a:fld>
            <a:endParaRPr kumimoji="0" lang="en-US" sz="1400" b="0" i="0" u="none" strike="noStrike" kern="1200" cap="none" spc="0" normalizeH="0" baseline="0" noProof="0">
              <a:ln>
                <a:noFill/>
              </a:ln>
              <a:solidFill>
                <a:srgbClr val="003366"/>
              </a:solidFill>
              <a:effectLst/>
              <a:uLnTx/>
              <a:uFillTx/>
              <a:latin typeface="Tahoma"/>
              <a:ea typeface="+mn-ea"/>
              <a:cs typeface="+mn-cs"/>
            </a:endParaRPr>
          </a:p>
        </p:txBody>
      </p:sp>
    </p:spTree>
    <p:extLst>
      <p:ext uri="{BB962C8B-B14F-4D97-AF65-F5344CB8AC3E}">
        <p14:creationId xmlns:p14="http://schemas.microsoft.com/office/powerpoint/2010/main" val="29546031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solidFill>
                  <a:schemeClr val="accent4">
                    <a:lumMod val="90000"/>
                    <a:lumOff val="10000"/>
                  </a:schemeClr>
                </a:solidFill>
                <a:effectLst/>
                <a:latin typeface="Times New Roman" panose="02020603050405020304" pitchFamily="18" charset="0"/>
                <a:cs typeface="Times New Roman" panose="02020603050405020304" pitchFamily="18" charset="0"/>
              </a:rPr>
              <a:t>IR &amp; oligo/amenorrhea </a:t>
            </a:r>
            <a:br>
              <a:rPr lang="en-US" sz="3200" dirty="0">
                <a:solidFill>
                  <a:schemeClr val="accent4">
                    <a:lumMod val="90000"/>
                    <a:lumOff val="10000"/>
                  </a:schemeClr>
                </a:solidFill>
                <a:effectLst/>
                <a:latin typeface="Times New Roman" panose="02020603050405020304" pitchFamily="18" charset="0"/>
                <a:cs typeface="Times New Roman" panose="02020603050405020304" pitchFamily="18" charset="0"/>
              </a:rPr>
            </a:br>
            <a:r>
              <a:rPr lang="en-US" sz="3200" dirty="0">
                <a:solidFill>
                  <a:schemeClr val="accent4">
                    <a:lumMod val="90000"/>
                    <a:lumOff val="10000"/>
                  </a:schemeClr>
                </a:solidFill>
                <a:effectLst/>
                <a:latin typeface="Times New Roman" panose="02020603050405020304" pitchFamily="18" charset="0"/>
                <a:cs typeface="Times New Roman" panose="02020603050405020304" pitchFamily="18" charset="0"/>
              </a:rPr>
              <a:t>in PCOS patients</a:t>
            </a:r>
          </a:p>
        </p:txBody>
      </p:sp>
      <p:sp>
        <p:nvSpPr>
          <p:cNvPr id="3" name="Content Placeholder 2"/>
          <p:cNvSpPr>
            <a:spLocks noGrp="1"/>
          </p:cNvSpPr>
          <p:nvPr>
            <p:ph idx="1"/>
          </p:nvPr>
        </p:nvSpPr>
        <p:spPr>
          <a:xfrm>
            <a:off x="457200" y="1600200"/>
            <a:ext cx="8229600" cy="5257800"/>
          </a:xfrm>
        </p:spPr>
        <p:txBody>
          <a:bodyPr>
            <a:normAutofit fontScale="92500" lnSpcReduction="10000"/>
          </a:bodyPr>
          <a:lstStyle/>
          <a:p>
            <a:r>
              <a:rPr lang="en-US" sz="2400" dirty="0">
                <a:solidFill>
                  <a:schemeClr val="accent4">
                    <a:lumMod val="90000"/>
                    <a:lumOff val="10000"/>
                  </a:schemeClr>
                </a:solidFill>
                <a:effectLst/>
                <a:latin typeface="Times New Roman" panose="02020603050405020304" pitchFamily="18" charset="0"/>
                <a:cs typeface="Times New Roman" panose="02020603050405020304" pitchFamily="18" charset="0"/>
              </a:rPr>
              <a:t>IR values in PCOS patients correlate with high BMI and WC values</a:t>
            </a:r>
          </a:p>
          <a:p>
            <a:r>
              <a:rPr lang="en-US" sz="2400" dirty="0">
                <a:solidFill>
                  <a:schemeClr val="accent4">
                    <a:lumMod val="90000"/>
                    <a:lumOff val="10000"/>
                  </a:schemeClr>
                </a:solidFill>
                <a:effectLst/>
                <a:latin typeface="Times New Roman" panose="02020603050405020304" pitchFamily="18" charset="0"/>
                <a:cs typeface="Times New Roman" panose="02020603050405020304" pitchFamily="18" charset="0"/>
              </a:rPr>
              <a:t>There was a significant difference among four phenotype groups in terms of prevalence of IR (Χ = 39; P &lt; 0.01). </a:t>
            </a:r>
            <a:r>
              <a:rPr lang="en-US" sz="1700" dirty="0">
                <a:solidFill>
                  <a:schemeClr val="accent4">
                    <a:lumMod val="90000"/>
                    <a:lumOff val="10000"/>
                  </a:schemeClr>
                </a:solidFill>
                <a:effectLst/>
                <a:latin typeface="Times New Roman" panose="02020603050405020304" pitchFamily="18" charset="0"/>
                <a:cs typeface="Times New Roman" panose="02020603050405020304" pitchFamily="18" charset="0"/>
              </a:rPr>
              <a:t>(Al-</a:t>
            </a:r>
            <a:r>
              <a:rPr lang="en-US" sz="1700" dirty="0" err="1">
                <a:solidFill>
                  <a:schemeClr val="accent4">
                    <a:lumMod val="90000"/>
                    <a:lumOff val="10000"/>
                  </a:schemeClr>
                </a:solidFill>
                <a:effectLst/>
                <a:latin typeface="Times New Roman" panose="02020603050405020304" pitchFamily="18" charset="0"/>
                <a:cs typeface="Times New Roman" panose="02020603050405020304" pitchFamily="18" charset="0"/>
              </a:rPr>
              <a:t>Jefout</a:t>
            </a:r>
            <a:r>
              <a:rPr lang="en-US" sz="1700" dirty="0">
                <a:solidFill>
                  <a:schemeClr val="accent4">
                    <a:lumMod val="90000"/>
                    <a:lumOff val="10000"/>
                  </a:schemeClr>
                </a:solidFill>
                <a:effectLst/>
                <a:latin typeface="Times New Roman" panose="02020603050405020304" pitchFamily="18" charset="0"/>
                <a:cs typeface="Times New Roman" panose="02020603050405020304" pitchFamily="18" charset="0"/>
              </a:rPr>
              <a:t> et al, 2017)</a:t>
            </a:r>
          </a:p>
          <a:p>
            <a:r>
              <a:rPr lang="en-US" sz="2400" dirty="0">
                <a:solidFill>
                  <a:schemeClr val="accent4">
                    <a:lumMod val="90000"/>
                    <a:lumOff val="10000"/>
                  </a:schemeClr>
                </a:solidFill>
                <a:effectLst/>
                <a:latin typeface="Times New Roman" panose="02020603050405020304" pitchFamily="18" charset="0"/>
                <a:cs typeface="Times New Roman" panose="02020603050405020304" pitchFamily="18" charset="0"/>
              </a:rPr>
              <a:t>In our study, partial correlation analysis; ET was positively correlated with insulin resistance (r = 0.439, P = 0.007), which points to the importance of insulin resistance in the pathophysiology of PCOS and associated long term possible risk for developing EH.</a:t>
            </a:r>
          </a:p>
          <a:p>
            <a:r>
              <a:rPr lang="en-US" sz="2400" dirty="0">
                <a:solidFill>
                  <a:schemeClr val="accent4">
                    <a:lumMod val="90000"/>
                    <a:lumOff val="10000"/>
                  </a:schemeClr>
                </a:solidFill>
                <a:effectLst/>
                <a:latin typeface="Times New Roman" panose="02020603050405020304" pitchFamily="18" charset="0"/>
                <a:cs typeface="Times New Roman" panose="02020603050405020304" pitchFamily="18" charset="0"/>
              </a:rPr>
              <a:t>In women with normal periods the HOMA-IR values were 2.96 (2.47-3.37) and were less than in women with </a:t>
            </a:r>
            <a:r>
              <a:rPr lang="en-US" sz="2400" b="1" u="sng" dirty="0">
                <a:solidFill>
                  <a:schemeClr val="accent4">
                    <a:lumMod val="90000"/>
                    <a:lumOff val="10000"/>
                  </a:schemeClr>
                </a:solidFill>
                <a:effectLst/>
                <a:latin typeface="Times New Roman" panose="02020603050405020304" pitchFamily="18" charset="0"/>
                <a:cs typeface="Times New Roman" panose="02020603050405020304" pitchFamily="18" charset="0"/>
              </a:rPr>
              <a:t>oligo/amenorrhea</a:t>
            </a:r>
            <a:r>
              <a:rPr lang="en-US" sz="2400" dirty="0">
                <a:solidFill>
                  <a:schemeClr val="accent4">
                    <a:lumMod val="90000"/>
                    <a:lumOff val="10000"/>
                  </a:schemeClr>
                </a:solidFill>
                <a:effectLst/>
                <a:latin typeface="Times New Roman" panose="02020603050405020304" pitchFamily="18" charset="0"/>
                <a:cs typeface="Times New Roman" panose="02020603050405020304" pitchFamily="18" charset="0"/>
              </a:rPr>
              <a:t> 3.18 (2.77-3.79) with P value - 0.041. </a:t>
            </a:r>
            <a:r>
              <a:rPr lang="en-US" sz="1900" dirty="0">
                <a:solidFill>
                  <a:schemeClr val="accent4">
                    <a:lumMod val="90000"/>
                    <a:lumOff val="10000"/>
                  </a:schemeClr>
                </a:solidFill>
                <a:effectLst/>
                <a:latin typeface="Times New Roman" panose="02020603050405020304" pitchFamily="18" charset="0"/>
                <a:cs typeface="Times New Roman" panose="02020603050405020304" pitchFamily="18" charset="0"/>
              </a:rPr>
              <a:t>(Al-</a:t>
            </a:r>
            <a:r>
              <a:rPr lang="en-US" sz="1900" dirty="0" err="1">
                <a:solidFill>
                  <a:schemeClr val="accent4">
                    <a:lumMod val="90000"/>
                    <a:lumOff val="10000"/>
                  </a:schemeClr>
                </a:solidFill>
                <a:effectLst/>
                <a:latin typeface="Times New Roman" panose="02020603050405020304" pitchFamily="18" charset="0"/>
                <a:cs typeface="Times New Roman" panose="02020603050405020304" pitchFamily="18" charset="0"/>
              </a:rPr>
              <a:t>Jefout</a:t>
            </a:r>
            <a:r>
              <a:rPr lang="en-US" sz="1900" dirty="0">
                <a:solidFill>
                  <a:schemeClr val="accent4">
                    <a:lumMod val="90000"/>
                    <a:lumOff val="10000"/>
                  </a:schemeClr>
                </a:solidFill>
                <a:effectLst/>
                <a:latin typeface="Times New Roman" panose="02020603050405020304" pitchFamily="18" charset="0"/>
                <a:cs typeface="Times New Roman" panose="02020603050405020304" pitchFamily="18" charset="0"/>
              </a:rPr>
              <a:t> et al, 2017)</a:t>
            </a:r>
          </a:p>
          <a:p>
            <a:r>
              <a:rPr lang="en-US" sz="2400" dirty="0">
                <a:solidFill>
                  <a:schemeClr val="accent4">
                    <a:lumMod val="90000"/>
                    <a:lumOff val="10000"/>
                  </a:schemeClr>
                </a:solidFill>
                <a:effectLst/>
                <a:latin typeface="Times New Roman" panose="02020603050405020304" pitchFamily="18" charset="0"/>
                <a:cs typeface="Times New Roman" panose="02020603050405020304" pitchFamily="18" charset="0"/>
              </a:rPr>
              <a:t>In our study, women with oligo/amenorrhea or irregular cycles were 5.5 and 13.7 times more at risk of developing EH than women with regular cycles respectively.</a:t>
            </a:r>
          </a:p>
          <a:p>
            <a:r>
              <a:rPr lang="en-US" sz="2400" dirty="0">
                <a:solidFill>
                  <a:schemeClr val="accent4">
                    <a:lumMod val="90000"/>
                    <a:lumOff val="10000"/>
                  </a:schemeClr>
                </a:solidFill>
                <a:effectLst/>
                <a:latin typeface="Times New Roman" panose="02020603050405020304" pitchFamily="18" charset="0"/>
                <a:cs typeface="Times New Roman" panose="02020603050405020304" pitchFamily="18" charset="0"/>
              </a:rPr>
              <a:t>Cheung, A.P. (2001) has shown that the risk of endometrial hyperplasia raises by 43.2% (OR 1.4) in PCOS patients with amenorrhea for more than 3 - 6 months.</a:t>
            </a:r>
          </a:p>
          <a:p>
            <a:endParaRPr lang="en-US" sz="2800" dirty="0">
              <a:solidFill>
                <a:schemeClr val="bg2"/>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769906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schemeClr val="accent4">
                    <a:lumMod val="90000"/>
                    <a:lumOff val="10000"/>
                  </a:schemeClr>
                </a:solidFill>
                <a:effectLst/>
                <a:latin typeface="Times New Roman" panose="02020603050405020304" pitchFamily="18" charset="0"/>
                <a:cs typeface="Times New Roman" panose="02020603050405020304" pitchFamily="18" charset="0"/>
              </a:rPr>
              <a:t>IR &amp; Menstrual irregularities</a:t>
            </a:r>
            <a:br>
              <a:rPr lang="en-US" sz="3200" dirty="0">
                <a:solidFill>
                  <a:schemeClr val="accent4">
                    <a:lumMod val="90000"/>
                    <a:lumOff val="10000"/>
                  </a:schemeClr>
                </a:solidFill>
                <a:effectLst/>
                <a:latin typeface="Times New Roman" panose="02020603050405020304" pitchFamily="18" charset="0"/>
                <a:cs typeface="Times New Roman" panose="02020603050405020304" pitchFamily="18" charset="0"/>
              </a:rPr>
            </a:br>
            <a:r>
              <a:rPr lang="en-US" sz="2400" dirty="0">
                <a:solidFill>
                  <a:schemeClr val="accent4">
                    <a:lumMod val="90000"/>
                    <a:lumOff val="10000"/>
                  </a:schemeClr>
                </a:solidFill>
                <a:effectLst/>
                <a:latin typeface="Times New Roman" panose="02020603050405020304" pitchFamily="18" charset="0"/>
                <a:cs typeface="Times New Roman" panose="02020603050405020304" pitchFamily="18" charset="0"/>
              </a:rPr>
              <a:t>(Al-</a:t>
            </a:r>
            <a:r>
              <a:rPr lang="en-US" sz="2400" dirty="0" err="1">
                <a:solidFill>
                  <a:schemeClr val="accent4">
                    <a:lumMod val="90000"/>
                    <a:lumOff val="10000"/>
                  </a:schemeClr>
                </a:solidFill>
                <a:effectLst/>
                <a:latin typeface="Times New Roman" panose="02020603050405020304" pitchFamily="18" charset="0"/>
                <a:cs typeface="Times New Roman" panose="02020603050405020304" pitchFamily="18" charset="0"/>
              </a:rPr>
              <a:t>Jefout</a:t>
            </a:r>
            <a:r>
              <a:rPr lang="en-US" sz="2400" dirty="0">
                <a:solidFill>
                  <a:schemeClr val="accent4">
                    <a:lumMod val="90000"/>
                    <a:lumOff val="10000"/>
                  </a:schemeClr>
                </a:solidFill>
                <a:effectLst/>
                <a:latin typeface="Times New Roman" panose="02020603050405020304" pitchFamily="18" charset="0"/>
                <a:cs typeface="Times New Roman" panose="02020603050405020304" pitchFamily="18" charset="0"/>
              </a:rPr>
              <a:t> et al 2017)</a:t>
            </a:r>
          </a:p>
        </p:txBody>
      </p:sp>
      <p:sp>
        <p:nvSpPr>
          <p:cNvPr id="3" name="Content Placeholder 2"/>
          <p:cNvSpPr>
            <a:spLocks noGrp="1"/>
          </p:cNvSpPr>
          <p:nvPr>
            <p:ph idx="1"/>
          </p:nvPr>
        </p:nvSpPr>
        <p:spPr/>
        <p:txBody>
          <a:bodyPr/>
          <a:lstStyle/>
          <a:p>
            <a:endParaRPr lang="en-US"/>
          </a:p>
        </p:txBody>
      </p:sp>
      <p:pic>
        <p:nvPicPr>
          <p:cNvPr id="4" name="Picture 3"/>
          <p:cNvPicPr/>
          <p:nvPr/>
        </p:nvPicPr>
        <p:blipFill>
          <a:blip r:embed="rId2" cstate="print"/>
          <a:srcRect/>
          <a:stretch>
            <a:fillRect/>
          </a:stretch>
        </p:blipFill>
        <p:spPr bwMode="auto">
          <a:xfrm>
            <a:off x="533400" y="1447800"/>
            <a:ext cx="8229600" cy="4703087"/>
          </a:xfrm>
          <a:prstGeom prst="rect">
            <a:avLst/>
          </a:prstGeom>
          <a:noFill/>
          <a:ln w="9525">
            <a:noFill/>
            <a:miter lim="800000"/>
            <a:headEnd/>
            <a:tailEnd/>
          </a:ln>
        </p:spPr>
      </p:pic>
    </p:spTree>
    <p:extLst>
      <p:ext uri="{BB962C8B-B14F-4D97-AF65-F5344CB8AC3E}">
        <p14:creationId xmlns:p14="http://schemas.microsoft.com/office/powerpoint/2010/main" val="5868495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solidFill>
                  <a:schemeClr val="tx1"/>
                </a:solidFill>
                <a:effectLst/>
              </a:rPr>
              <a:t>Triangle of EVEL</a:t>
            </a:r>
            <a:br>
              <a:rPr lang="en-US" sz="2400" dirty="0">
                <a:solidFill>
                  <a:schemeClr val="tx1"/>
                </a:solidFill>
                <a:effectLst/>
              </a:rPr>
            </a:br>
            <a:r>
              <a:rPr lang="en-US" sz="2400" dirty="0">
                <a:solidFill>
                  <a:schemeClr val="tx1"/>
                </a:solidFill>
                <a:effectLst/>
              </a:rPr>
              <a:t>in PCOS</a:t>
            </a:r>
            <a:br>
              <a:rPr lang="en-US" sz="2400" dirty="0">
                <a:solidFill>
                  <a:schemeClr val="tx1"/>
                </a:solidFill>
                <a:effectLst/>
              </a:rPr>
            </a:br>
            <a:r>
              <a:rPr lang="en-US" sz="2400" dirty="0">
                <a:solidFill>
                  <a:schemeClr val="tx1"/>
                </a:solidFill>
                <a:effectLst/>
              </a:rPr>
              <a:t>(Al-Jefout, 2020)</a:t>
            </a: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9B87B27-2B38-466A-8CD4-319805E47035}" type="slidenum">
              <a:rPr kumimoji="0" lang="en-US" sz="1400" b="0" i="0" u="none" strike="noStrike" kern="1200" cap="none" spc="0" normalizeH="0" baseline="0" noProof="0" smtClean="0">
                <a:ln>
                  <a:noFill/>
                </a:ln>
                <a:solidFill>
                  <a:srgbClr val="003366"/>
                </a:solidFill>
                <a:effectLst/>
                <a:uLnTx/>
                <a:uFillTx/>
                <a:latin typeface="Tahom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a:t>
            </a:fld>
            <a:endParaRPr kumimoji="0" lang="en-US" sz="1400" b="0" i="0" u="none" strike="noStrike" kern="1200" cap="none" spc="0" normalizeH="0" baseline="0" noProof="0">
              <a:ln>
                <a:noFill/>
              </a:ln>
              <a:solidFill>
                <a:srgbClr val="003366"/>
              </a:solidFill>
              <a:effectLst/>
              <a:uLnTx/>
              <a:uFillTx/>
              <a:latin typeface="Tahoma"/>
              <a:ea typeface="+mn-ea"/>
              <a:cs typeface="+mn-cs"/>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096685866"/>
              </p:ext>
            </p:extLst>
          </p:nvPr>
        </p:nvGraphicFramePr>
        <p:xfrm>
          <a:off x="838200" y="1524000"/>
          <a:ext cx="7391400"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369387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914400" y="642938"/>
            <a:ext cx="8229600" cy="1143000"/>
          </a:xfrm>
        </p:spPr>
        <p:txBody>
          <a:bodyPr/>
          <a:lstStyle/>
          <a:p>
            <a:pPr eaLnBrk="1" hangingPunct="1"/>
            <a:r>
              <a:rPr lang="en-AU" dirty="0">
                <a:solidFill>
                  <a:schemeClr val="bg2"/>
                </a:solidFill>
                <a:effectLst/>
              </a:rPr>
              <a:t>Criteria for Defining PCOS</a:t>
            </a:r>
          </a:p>
        </p:txBody>
      </p:sp>
      <p:sp>
        <p:nvSpPr>
          <p:cNvPr id="3" name="Content Placeholder 2"/>
          <p:cNvSpPr>
            <a:spLocks noGrp="1"/>
          </p:cNvSpPr>
          <p:nvPr>
            <p:ph idx="1"/>
          </p:nvPr>
        </p:nvSpPr>
        <p:spPr>
          <a:xfrm>
            <a:off x="500063" y="1714500"/>
            <a:ext cx="8229600" cy="5143500"/>
          </a:xfrm>
        </p:spPr>
        <p:txBody>
          <a:bodyPr>
            <a:normAutofit fontScale="25000" lnSpcReduction="20000"/>
          </a:bodyPr>
          <a:lstStyle/>
          <a:p>
            <a:pPr marL="274320" indent="-274320" eaLnBrk="1" fontAlgn="auto" hangingPunct="1">
              <a:spcAft>
                <a:spcPts val="0"/>
              </a:spcAft>
              <a:buClr>
                <a:schemeClr val="accent3"/>
              </a:buClr>
              <a:buFont typeface="Wingdings 2"/>
              <a:buChar char=""/>
              <a:defRPr/>
            </a:pPr>
            <a:r>
              <a:rPr lang="en-AU" sz="7400" b="1" dirty="0">
                <a:solidFill>
                  <a:schemeClr val="bg2"/>
                </a:solidFill>
                <a:effectLst/>
              </a:rPr>
              <a:t>NIH 1990</a:t>
            </a:r>
          </a:p>
          <a:p>
            <a:pPr marL="0" indent="0" eaLnBrk="1" fontAlgn="auto" hangingPunct="1">
              <a:spcAft>
                <a:spcPts val="0"/>
              </a:spcAft>
              <a:buClr>
                <a:schemeClr val="accent3"/>
              </a:buClr>
              <a:buFont typeface="Wingdings 2"/>
              <a:buNone/>
              <a:defRPr/>
            </a:pPr>
            <a:br>
              <a:rPr lang="en-AU" sz="7400" dirty="0">
                <a:solidFill>
                  <a:schemeClr val="bg2"/>
                </a:solidFill>
                <a:effectLst/>
              </a:rPr>
            </a:br>
            <a:r>
              <a:rPr lang="en-AU" sz="7400" dirty="0">
                <a:solidFill>
                  <a:schemeClr val="bg2"/>
                </a:solidFill>
                <a:effectLst/>
              </a:rPr>
              <a:t>    </a:t>
            </a:r>
            <a:r>
              <a:rPr lang="en-AU" sz="9600" dirty="0">
                <a:solidFill>
                  <a:schemeClr val="bg2"/>
                </a:solidFill>
                <a:effectLst/>
              </a:rPr>
              <a:t>To include </a:t>
            </a:r>
            <a:r>
              <a:rPr lang="en-AU" sz="9600" b="1" i="1" dirty="0">
                <a:solidFill>
                  <a:schemeClr val="bg2"/>
                </a:solidFill>
                <a:effectLst/>
              </a:rPr>
              <a:t>all</a:t>
            </a:r>
            <a:r>
              <a:rPr lang="en-AU" sz="9600" dirty="0">
                <a:solidFill>
                  <a:schemeClr val="bg2"/>
                </a:solidFill>
                <a:effectLst/>
              </a:rPr>
              <a:t> of the following: </a:t>
            </a:r>
          </a:p>
          <a:p>
            <a:pPr marL="640080" lvl="1" indent="-246888" eaLnBrk="1" fontAlgn="auto" hangingPunct="1">
              <a:spcAft>
                <a:spcPts val="0"/>
              </a:spcAft>
              <a:buFont typeface="Wingdings 2"/>
              <a:buChar char=""/>
              <a:defRPr/>
            </a:pPr>
            <a:r>
              <a:rPr lang="en-AU" sz="9600" dirty="0">
                <a:solidFill>
                  <a:schemeClr val="bg2"/>
                </a:solidFill>
                <a:effectLst/>
              </a:rPr>
              <a:t>Clinical </a:t>
            </a:r>
            <a:r>
              <a:rPr lang="en-AU" sz="9600" dirty="0" err="1">
                <a:solidFill>
                  <a:schemeClr val="bg2"/>
                </a:solidFill>
                <a:effectLst/>
              </a:rPr>
              <a:t>hyperandrogenism</a:t>
            </a:r>
            <a:r>
              <a:rPr lang="en-AU" sz="9600" dirty="0">
                <a:solidFill>
                  <a:schemeClr val="bg2"/>
                </a:solidFill>
                <a:effectLst/>
              </a:rPr>
              <a:t> and/</a:t>
            </a:r>
            <a:r>
              <a:rPr lang="en-AU" sz="9600" dirty="0" err="1">
                <a:solidFill>
                  <a:schemeClr val="bg2"/>
                </a:solidFill>
                <a:effectLst/>
              </a:rPr>
              <a:t>orhyperandrogenemia</a:t>
            </a:r>
            <a:r>
              <a:rPr lang="en-AU" sz="9600" dirty="0">
                <a:solidFill>
                  <a:schemeClr val="bg2"/>
                </a:solidFill>
                <a:effectLst/>
              </a:rPr>
              <a:t>.</a:t>
            </a:r>
          </a:p>
          <a:p>
            <a:pPr marL="640080" lvl="1" indent="-246888" eaLnBrk="1" fontAlgn="auto" hangingPunct="1">
              <a:spcAft>
                <a:spcPts val="0"/>
              </a:spcAft>
              <a:buFont typeface="Wingdings 2"/>
              <a:buChar char=""/>
              <a:defRPr/>
            </a:pPr>
            <a:r>
              <a:rPr lang="en-AU" sz="9600" dirty="0">
                <a:solidFill>
                  <a:schemeClr val="bg2"/>
                </a:solidFill>
                <a:effectLst/>
              </a:rPr>
              <a:t>Chronic </a:t>
            </a:r>
            <a:r>
              <a:rPr lang="en-AU" sz="9600" dirty="0" err="1">
                <a:solidFill>
                  <a:schemeClr val="bg2"/>
                </a:solidFill>
                <a:effectLst/>
              </a:rPr>
              <a:t>anovulation</a:t>
            </a:r>
            <a:r>
              <a:rPr lang="en-AU" sz="9600" dirty="0">
                <a:solidFill>
                  <a:schemeClr val="bg2"/>
                </a:solidFill>
                <a:effectLst/>
              </a:rPr>
              <a:t> </a:t>
            </a:r>
          </a:p>
          <a:p>
            <a:pPr marL="640080" lvl="1" indent="-246888" eaLnBrk="1" fontAlgn="auto" hangingPunct="1">
              <a:spcAft>
                <a:spcPts val="0"/>
              </a:spcAft>
              <a:buFont typeface="Wingdings 2"/>
              <a:buChar char=""/>
              <a:defRPr/>
            </a:pPr>
            <a:r>
              <a:rPr lang="en-AU" sz="9600" dirty="0">
                <a:solidFill>
                  <a:schemeClr val="bg2"/>
                </a:solidFill>
                <a:effectLst/>
              </a:rPr>
              <a:t>Exclusion of related disorders </a:t>
            </a:r>
          </a:p>
          <a:p>
            <a:pPr marL="640080" lvl="1" indent="-246888" eaLnBrk="1" fontAlgn="auto" hangingPunct="1">
              <a:spcAft>
                <a:spcPts val="0"/>
              </a:spcAft>
              <a:buFont typeface="Wingdings 2"/>
              <a:buChar char=""/>
              <a:defRPr/>
            </a:pPr>
            <a:endParaRPr lang="en-AU" sz="7200" dirty="0">
              <a:solidFill>
                <a:schemeClr val="bg2"/>
              </a:solidFill>
              <a:effectLst/>
            </a:endParaRPr>
          </a:p>
          <a:p>
            <a:pPr marL="393192" lvl="1" indent="0" eaLnBrk="1" fontAlgn="auto" hangingPunct="1">
              <a:spcAft>
                <a:spcPts val="0"/>
              </a:spcAft>
              <a:buFont typeface="Wingdings 2"/>
              <a:buNone/>
              <a:defRPr/>
            </a:pPr>
            <a:endParaRPr lang="en-AU" sz="7200" dirty="0">
              <a:solidFill>
                <a:schemeClr val="bg2"/>
              </a:solidFill>
              <a:effectLst/>
            </a:endParaRPr>
          </a:p>
          <a:p>
            <a:pPr marL="274320" indent="-274320" eaLnBrk="1" fontAlgn="auto" hangingPunct="1">
              <a:spcAft>
                <a:spcPts val="0"/>
              </a:spcAft>
              <a:buClr>
                <a:schemeClr val="accent3"/>
              </a:buClr>
              <a:buFont typeface="Wingdings 2"/>
              <a:buChar char=""/>
              <a:defRPr/>
            </a:pPr>
            <a:r>
              <a:rPr lang="en-AU" sz="7400" b="1" dirty="0">
                <a:solidFill>
                  <a:schemeClr val="bg2"/>
                </a:solidFill>
                <a:effectLst/>
              </a:rPr>
              <a:t>ESHRE/ASRM (Rotterdam) 2003</a:t>
            </a:r>
          </a:p>
          <a:p>
            <a:pPr marL="0" indent="0" eaLnBrk="1" fontAlgn="auto" hangingPunct="1">
              <a:spcAft>
                <a:spcPts val="0"/>
              </a:spcAft>
              <a:buClr>
                <a:schemeClr val="accent3"/>
              </a:buClr>
              <a:buFont typeface="Wingdings 2"/>
              <a:buNone/>
              <a:defRPr/>
            </a:pPr>
            <a:br>
              <a:rPr lang="en-AU" sz="7400" dirty="0">
                <a:solidFill>
                  <a:schemeClr val="bg2"/>
                </a:solidFill>
                <a:effectLst/>
              </a:rPr>
            </a:br>
            <a:r>
              <a:rPr lang="en-AU" sz="7400" dirty="0">
                <a:solidFill>
                  <a:schemeClr val="bg2"/>
                </a:solidFill>
                <a:effectLst/>
              </a:rPr>
              <a:t>     </a:t>
            </a:r>
            <a:r>
              <a:rPr lang="en-AU" sz="9600" dirty="0">
                <a:solidFill>
                  <a:schemeClr val="bg2"/>
                </a:solidFill>
                <a:effectLst/>
              </a:rPr>
              <a:t>To include </a:t>
            </a:r>
            <a:r>
              <a:rPr lang="en-AU" sz="9600" b="1" i="1" dirty="0">
                <a:solidFill>
                  <a:schemeClr val="bg2"/>
                </a:solidFill>
                <a:effectLst/>
              </a:rPr>
              <a:t>two</a:t>
            </a:r>
            <a:r>
              <a:rPr lang="en-AU" sz="9600" dirty="0">
                <a:solidFill>
                  <a:schemeClr val="bg2"/>
                </a:solidFill>
                <a:effectLst/>
              </a:rPr>
              <a:t> of the following in addition to exclusion of 	related disorders: </a:t>
            </a:r>
          </a:p>
          <a:p>
            <a:pPr marL="640080" lvl="1" indent="-246888" eaLnBrk="1" fontAlgn="auto" hangingPunct="1">
              <a:spcAft>
                <a:spcPts val="0"/>
              </a:spcAft>
              <a:buFont typeface="Wingdings 2"/>
              <a:buChar char=""/>
              <a:defRPr/>
            </a:pPr>
            <a:r>
              <a:rPr lang="en-AU" sz="9600" dirty="0" err="1">
                <a:solidFill>
                  <a:schemeClr val="bg2"/>
                </a:solidFill>
                <a:effectLst/>
              </a:rPr>
              <a:t>Oligoanovulation</a:t>
            </a:r>
            <a:r>
              <a:rPr lang="en-AU" sz="9600" dirty="0">
                <a:solidFill>
                  <a:schemeClr val="bg2"/>
                </a:solidFill>
                <a:effectLst/>
              </a:rPr>
              <a:t> </a:t>
            </a:r>
          </a:p>
          <a:p>
            <a:pPr marL="640080" lvl="1" indent="-246888" eaLnBrk="1" fontAlgn="auto" hangingPunct="1">
              <a:spcAft>
                <a:spcPts val="0"/>
              </a:spcAft>
              <a:buFont typeface="Wingdings 2"/>
              <a:buChar char=""/>
              <a:defRPr/>
            </a:pPr>
            <a:r>
              <a:rPr lang="en-AU" sz="9600" dirty="0" err="1">
                <a:solidFill>
                  <a:schemeClr val="bg2"/>
                </a:solidFill>
                <a:effectLst/>
              </a:rPr>
              <a:t>Hyperandrogenism</a:t>
            </a:r>
            <a:r>
              <a:rPr lang="en-AU" sz="9600" dirty="0">
                <a:solidFill>
                  <a:schemeClr val="bg2"/>
                </a:solidFill>
                <a:effectLst/>
              </a:rPr>
              <a:t> and/or </a:t>
            </a:r>
            <a:r>
              <a:rPr lang="en-AU" sz="9600" dirty="0" err="1">
                <a:solidFill>
                  <a:schemeClr val="bg2"/>
                </a:solidFill>
                <a:effectLst/>
              </a:rPr>
              <a:t>hyperandrogenemia</a:t>
            </a:r>
            <a:r>
              <a:rPr lang="en-AU" sz="9600" dirty="0">
                <a:solidFill>
                  <a:schemeClr val="bg2"/>
                </a:solidFill>
                <a:effectLst/>
              </a:rPr>
              <a:t> </a:t>
            </a:r>
          </a:p>
          <a:p>
            <a:pPr marL="640080" lvl="1" indent="-246888" eaLnBrk="1" fontAlgn="auto" hangingPunct="1">
              <a:spcAft>
                <a:spcPts val="0"/>
              </a:spcAft>
              <a:buFont typeface="Wingdings 2"/>
              <a:buChar char=""/>
              <a:defRPr/>
            </a:pPr>
            <a:r>
              <a:rPr lang="en-AU" sz="9600" dirty="0">
                <a:solidFill>
                  <a:schemeClr val="bg2"/>
                </a:solidFill>
                <a:effectLst/>
              </a:rPr>
              <a:t>PCO on U/S</a:t>
            </a:r>
          </a:p>
        </p:txBody>
      </p:sp>
    </p:spTree>
    <p:extLst>
      <p:ext uri="{BB962C8B-B14F-4D97-AF65-F5344CB8AC3E}">
        <p14:creationId xmlns:p14="http://schemas.microsoft.com/office/powerpoint/2010/main" val="31770685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AU" dirty="0">
                <a:solidFill>
                  <a:schemeClr val="bg2"/>
                </a:solidFill>
                <a:effectLst/>
              </a:rPr>
              <a:t>Criteria for Defining PCOS</a:t>
            </a:r>
          </a:p>
        </p:txBody>
      </p:sp>
      <p:sp>
        <p:nvSpPr>
          <p:cNvPr id="22531" name="Content Placeholder 2"/>
          <p:cNvSpPr>
            <a:spLocks noGrp="1"/>
          </p:cNvSpPr>
          <p:nvPr>
            <p:ph idx="1"/>
          </p:nvPr>
        </p:nvSpPr>
        <p:spPr/>
        <p:txBody>
          <a:bodyPr/>
          <a:lstStyle/>
          <a:p>
            <a:pPr eaLnBrk="1" hangingPunct="1"/>
            <a:r>
              <a:rPr lang="en-AU" sz="2800" b="1" dirty="0">
                <a:effectLst/>
              </a:rPr>
              <a:t>AES 2006</a:t>
            </a:r>
            <a:br>
              <a:rPr lang="en-AU" sz="2800" dirty="0">
                <a:effectLst/>
              </a:rPr>
            </a:br>
            <a:r>
              <a:rPr lang="en-AU" sz="2800" dirty="0">
                <a:effectLst/>
              </a:rPr>
              <a:t>To include </a:t>
            </a:r>
            <a:r>
              <a:rPr lang="en-AU" sz="2800" b="1" i="1" dirty="0">
                <a:solidFill>
                  <a:srgbClr val="FFC000"/>
                </a:solidFill>
                <a:effectLst/>
              </a:rPr>
              <a:t>all</a:t>
            </a:r>
            <a:r>
              <a:rPr lang="en-AU" sz="2800" dirty="0">
                <a:solidFill>
                  <a:srgbClr val="FFC000"/>
                </a:solidFill>
                <a:effectLst/>
              </a:rPr>
              <a:t> </a:t>
            </a:r>
            <a:r>
              <a:rPr lang="en-AU" sz="2800" dirty="0">
                <a:effectLst/>
              </a:rPr>
              <a:t>of the following: </a:t>
            </a:r>
          </a:p>
          <a:p>
            <a:pPr lvl="1" eaLnBrk="1" hangingPunct="1"/>
            <a:r>
              <a:rPr lang="en-AU" dirty="0">
                <a:effectLst/>
              </a:rPr>
              <a:t>Hyperandrogenism (hirsutism and/or hyperandrogenemia) </a:t>
            </a:r>
          </a:p>
          <a:p>
            <a:pPr lvl="1" eaLnBrk="1" hangingPunct="1"/>
            <a:r>
              <a:rPr lang="en-AU" dirty="0">
                <a:effectLst/>
              </a:rPr>
              <a:t>Ovarian dysfunction (</a:t>
            </a:r>
            <a:r>
              <a:rPr lang="en-AU" dirty="0" err="1">
                <a:effectLst/>
              </a:rPr>
              <a:t>oligoanovulation</a:t>
            </a:r>
            <a:r>
              <a:rPr lang="en-AU" dirty="0">
                <a:effectLst/>
              </a:rPr>
              <a:t> and/or polycystic ovaries) </a:t>
            </a:r>
          </a:p>
          <a:p>
            <a:pPr lvl="1" eaLnBrk="1" hangingPunct="1"/>
            <a:r>
              <a:rPr lang="en-AU" dirty="0">
                <a:effectLst/>
              </a:rPr>
              <a:t>Exclusion of related disorders .</a:t>
            </a:r>
          </a:p>
          <a:p>
            <a:pPr eaLnBrk="1" hangingPunct="1"/>
            <a:endParaRPr lang="en-AU" sz="2800" dirty="0">
              <a:effectLst/>
            </a:endParaRPr>
          </a:p>
          <a:p>
            <a:pPr eaLnBrk="1" hangingPunct="1"/>
            <a:r>
              <a:rPr lang="en-AU" sz="2800" i="1" dirty="0">
                <a:effectLst/>
              </a:rPr>
              <a:t>AES, Androgen Excess Society.</a:t>
            </a:r>
          </a:p>
          <a:p>
            <a:pPr eaLnBrk="1" hangingPunct="1"/>
            <a:endParaRPr lang="en-AU" dirty="0"/>
          </a:p>
          <a:p>
            <a:pPr eaLnBrk="1" hangingPunct="1"/>
            <a:endParaRPr lang="en-AU" dirty="0"/>
          </a:p>
        </p:txBody>
      </p:sp>
    </p:spTree>
    <p:extLst>
      <p:ext uri="{BB962C8B-B14F-4D97-AF65-F5344CB8AC3E}">
        <p14:creationId xmlns:p14="http://schemas.microsoft.com/office/powerpoint/2010/main" val="4249367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chemeClr val="bg2"/>
                </a:solidFill>
                <a:effectLst/>
              </a:rPr>
              <a:t>PCOS phenotypes</a:t>
            </a:r>
          </a:p>
        </p:txBody>
      </p:sp>
      <p:sp>
        <p:nvSpPr>
          <p:cNvPr id="3" name="Content Placeholder 2"/>
          <p:cNvSpPr>
            <a:spLocks noGrp="1"/>
          </p:cNvSpPr>
          <p:nvPr>
            <p:ph idx="1"/>
          </p:nvPr>
        </p:nvSpPr>
        <p:spPr>
          <a:xfrm>
            <a:off x="0" y="1556792"/>
            <a:ext cx="8610600" cy="5301208"/>
          </a:xfrm>
        </p:spPr>
        <p:txBody>
          <a:bodyPr/>
          <a:lstStyle/>
          <a:p>
            <a:r>
              <a:rPr lang="en-US" sz="2400" dirty="0">
                <a:effectLst/>
                <a:latin typeface="Times New Roman" panose="02020603050405020304" pitchFamily="18" charset="0"/>
                <a:cs typeface="Times New Roman" panose="02020603050405020304" pitchFamily="18" charset="0"/>
              </a:rPr>
              <a:t>(Phenotype A)</a:t>
            </a:r>
          </a:p>
          <a:p>
            <a:pPr lvl="1"/>
            <a:r>
              <a:rPr lang="en-US" sz="2400" dirty="0">
                <a:effectLst/>
                <a:latin typeface="Times New Roman" panose="02020603050405020304" pitchFamily="18" charset="0"/>
                <a:cs typeface="Times New Roman" panose="02020603050405020304" pitchFamily="18" charset="0"/>
              </a:rPr>
              <a:t> Androgen excess + ovulatory dysfunction + polycystic ovarian morphology </a:t>
            </a:r>
          </a:p>
          <a:p>
            <a:r>
              <a:rPr lang="en-US" sz="2400" dirty="0">
                <a:effectLst/>
                <a:latin typeface="Times New Roman" panose="02020603050405020304" pitchFamily="18" charset="0"/>
                <a:cs typeface="Times New Roman" panose="02020603050405020304" pitchFamily="18" charset="0"/>
              </a:rPr>
              <a:t>(Phenotype B)</a:t>
            </a:r>
          </a:p>
          <a:p>
            <a:pPr lvl="1"/>
            <a:r>
              <a:rPr lang="en-US" sz="2400" dirty="0">
                <a:effectLst/>
                <a:latin typeface="Times New Roman" panose="02020603050405020304" pitchFamily="18" charset="0"/>
                <a:cs typeface="Times New Roman" panose="02020603050405020304" pitchFamily="18" charset="0"/>
              </a:rPr>
              <a:t> Androgen excess + ovulatory dysfunction</a:t>
            </a:r>
          </a:p>
          <a:p>
            <a:r>
              <a:rPr lang="en-US" sz="2400" dirty="0">
                <a:effectLst/>
                <a:latin typeface="Times New Roman" panose="02020603050405020304" pitchFamily="18" charset="0"/>
                <a:cs typeface="Times New Roman" panose="02020603050405020304" pitchFamily="18" charset="0"/>
              </a:rPr>
              <a:t>(Phenotype C) </a:t>
            </a:r>
          </a:p>
          <a:p>
            <a:pPr lvl="1"/>
            <a:r>
              <a:rPr lang="en-US" sz="2400" dirty="0">
                <a:effectLst/>
                <a:latin typeface="Times New Roman" panose="02020603050405020304" pitchFamily="18" charset="0"/>
                <a:cs typeface="Times New Roman" panose="02020603050405020304" pitchFamily="18" charset="0"/>
              </a:rPr>
              <a:t>Androgen excess + polycystic ovarian morphology </a:t>
            </a:r>
          </a:p>
          <a:p>
            <a:r>
              <a:rPr lang="en-US" sz="2400" dirty="0">
                <a:effectLst/>
                <a:latin typeface="Times New Roman" panose="02020603050405020304" pitchFamily="18" charset="0"/>
                <a:cs typeface="Times New Roman" panose="02020603050405020304" pitchFamily="18" charset="0"/>
              </a:rPr>
              <a:t>(Phenotype D) </a:t>
            </a:r>
          </a:p>
          <a:p>
            <a:pPr lvl="1"/>
            <a:r>
              <a:rPr lang="en-US" sz="2400" dirty="0">
                <a:effectLst/>
                <a:latin typeface="Times New Roman" panose="02020603050405020304" pitchFamily="18" charset="0"/>
                <a:cs typeface="Times New Roman" panose="02020603050405020304" pitchFamily="18" charset="0"/>
              </a:rPr>
              <a:t>Ovulatory dysfunction + polycystic ovarian morphology </a:t>
            </a:r>
          </a:p>
          <a:p>
            <a:pPr lvl="2"/>
            <a:r>
              <a:rPr lang="en-US" sz="2400" dirty="0">
                <a:solidFill>
                  <a:schemeClr val="bg2"/>
                </a:solidFill>
                <a:effectLst/>
                <a:latin typeface="Times New Roman" panose="02020603050405020304" pitchFamily="18" charset="0"/>
                <a:cs typeface="Times New Roman" panose="02020603050405020304" pitchFamily="18" charset="0"/>
              </a:rPr>
              <a:t>(Al-</a:t>
            </a:r>
            <a:r>
              <a:rPr lang="en-US" sz="2400" dirty="0" err="1">
                <a:solidFill>
                  <a:schemeClr val="bg2"/>
                </a:solidFill>
                <a:effectLst/>
                <a:latin typeface="Times New Roman" panose="02020603050405020304" pitchFamily="18" charset="0"/>
                <a:cs typeface="Times New Roman" panose="02020603050405020304" pitchFamily="18" charset="0"/>
              </a:rPr>
              <a:t>Jefout</a:t>
            </a:r>
            <a:r>
              <a:rPr lang="en-US" sz="2400" dirty="0">
                <a:solidFill>
                  <a:schemeClr val="bg2"/>
                </a:solidFill>
                <a:effectLst/>
                <a:latin typeface="Times New Roman" panose="02020603050405020304" pitchFamily="18" charset="0"/>
                <a:cs typeface="Times New Roman" panose="02020603050405020304" pitchFamily="18" charset="0"/>
              </a:rPr>
              <a:t> et al 2017, </a:t>
            </a:r>
            <a:r>
              <a:rPr lang="en-US" sz="2400" dirty="0" err="1">
                <a:solidFill>
                  <a:schemeClr val="bg2"/>
                </a:solidFill>
                <a:effectLst/>
                <a:latin typeface="Times New Roman" panose="02020603050405020304" pitchFamily="18" charset="0"/>
                <a:cs typeface="Times New Roman" panose="02020603050405020304" pitchFamily="18" charset="0"/>
              </a:rPr>
              <a:t>Livadas</a:t>
            </a:r>
            <a:r>
              <a:rPr lang="en-US" sz="2400" dirty="0">
                <a:solidFill>
                  <a:schemeClr val="bg2"/>
                </a:solidFill>
                <a:effectLst/>
                <a:latin typeface="Times New Roman" panose="02020603050405020304" pitchFamily="18" charset="0"/>
                <a:cs typeface="Times New Roman" panose="02020603050405020304" pitchFamily="18" charset="0"/>
              </a:rPr>
              <a:t> and </a:t>
            </a:r>
            <a:r>
              <a:rPr lang="en-US" sz="2400" dirty="0" err="1">
                <a:solidFill>
                  <a:schemeClr val="bg2"/>
                </a:solidFill>
                <a:effectLst/>
                <a:latin typeface="Times New Roman" panose="02020603050405020304" pitchFamily="18" charset="0"/>
                <a:cs typeface="Times New Roman" panose="02020603050405020304" pitchFamily="18" charset="0"/>
              </a:rPr>
              <a:t>Diamanti-Kandarakis</a:t>
            </a:r>
            <a:r>
              <a:rPr lang="en-US" sz="2400" dirty="0">
                <a:solidFill>
                  <a:schemeClr val="bg2"/>
                </a:solidFill>
                <a:effectLst/>
                <a:latin typeface="Times New Roman" panose="02020603050405020304" pitchFamily="18" charset="0"/>
                <a:cs typeface="Times New Roman" panose="02020603050405020304" pitchFamily="18" charset="0"/>
              </a:rPr>
              <a:t>, 2012, </a:t>
            </a:r>
            <a:r>
              <a:rPr lang="en-US" dirty="0">
                <a:solidFill>
                  <a:schemeClr val="bg2"/>
                </a:solidFill>
                <a:latin typeface="Times New Roman" panose="02020603050405020304" pitchFamily="18" charset="0"/>
                <a:cs typeface="Times New Roman" panose="02020603050405020304" pitchFamily="18" charset="0"/>
              </a:rPr>
              <a:t>National Institutes of Health (NIH),2012</a:t>
            </a:r>
            <a:r>
              <a:rPr lang="en-US" sz="2400" dirty="0">
                <a:solidFill>
                  <a:schemeClr val="bg2"/>
                </a:solidFill>
                <a:effectLst/>
                <a:latin typeface="Times New Roman" panose="02020603050405020304" pitchFamily="18" charset="0"/>
                <a:cs typeface="Times New Roman" panose="02020603050405020304" pitchFamily="18" charset="0"/>
              </a:rPr>
              <a:t>)</a:t>
            </a:r>
          </a:p>
        </p:txBody>
      </p:sp>
      <p:sp>
        <p:nvSpPr>
          <p:cNvPr id="4" name="Slide Number Placeholder 3"/>
          <p:cNvSpPr>
            <a:spLocks noGrp="1"/>
          </p:cNvSpPr>
          <p:nvPr>
            <p:ph type="sldNum" sz="quarter" idx="12"/>
          </p:nvPr>
        </p:nvSpPr>
        <p:spPr/>
        <p:txBody>
          <a:bodyPr/>
          <a:lstStyle/>
          <a:p>
            <a:fld id="{09B87B27-2B38-466A-8CD4-319805E47035}" type="slidenum">
              <a:rPr lang="en-US" smtClean="0">
                <a:solidFill>
                  <a:srgbClr val="003366"/>
                </a:solidFill>
              </a:rPr>
              <a:pPr/>
              <a:t>39</a:t>
            </a:fld>
            <a:endParaRPr lang="en-US">
              <a:solidFill>
                <a:srgbClr val="003366"/>
              </a:solidFill>
            </a:endParaRPr>
          </a:p>
        </p:txBody>
      </p:sp>
    </p:spTree>
    <p:extLst>
      <p:ext uri="{BB962C8B-B14F-4D97-AF65-F5344CB8AC3E}">
        <p14:creationId xmlns:p14="http://schemas.microsoft.com/office/powerpoint/2010/main" val="629316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09B87B27-2B38-466A-8CD4-319805E47035}" type="slidenum">
              <a:rPr lang="en-US" smtClean="0">
                <a:solidFill>
                  <a:srgbClr val="003366"/>
                </a:solidFill>
              </a:rPr>
              <a:pPr/>
              <a:t>4</a:t>
            </a:fld>
            <a:endParaRPr lang="en-US">
              <a:solidFill>
                <a:srgbClr val="003366"/>
              </a:solidFill>
            </a:endParaRPr>
          </a:p>
        </p:txBody>
      </p:sp>
      <p:pic>
        <p:nvPicPr>
          <p:cNvPr id="2050" name="Picture 2"/>
          <p:cNvPicPr>
            <a:picLocks noChangeAspect="1" noChangeArrowheads="1"/>
          </p:cNvPicPr>
          <p:nvPr/>
        </p:nvPicPr>
        <p:blipFill>
          <a:blip r:embed="rId2" cstate="print"/>
          <a:srcRect/>
          <a:stretch>
            <a:fillRect/>
          </a:stretch>
        </p:blipFill>
        <p:spPr bwMode="auto">
          <a:xfrm>
            <a:off x="0" y="0"/>
            <a:ext cx="9143999" cy="6858000"/>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solidFill>
                  <a:schemeClr val="accent4">
                    <a:lumMod val="90000"/>
                    <a:lumOff val="10000"/>
                  </a:schemeClr>
                </a:solidFill>
                <a:effectLst/>
                <a:latin typeface="Times New Roman" panose="02020603050405020304" pitchFamily="18" charset="0"/>
                <a:cs typeface="Times New Roman" panose="02020603050405020304" pitchFamily="18" charset="0"/>
              </a:rPr>
              <a:t>Prevalence of different PCOS phenotypes</a:t>
            </a:r>
            <a:br>
              <a:rPr lang="en-US" sz="3200" dirty="0">
                <a:solidFill>
                  <a:schemeClr val="accent4">
                    <a:lumMod val="90000"/>
                    <a:lumOff val="10000"/>
                  </a:schemeClr>
                </a:solidFill>
                <a:effectLst/>
                <a:latin typeface="Times New Roman" panose="02020603050405020304" pitchFamily="18" charset="0"/>
                <a:cs typeface="Times New Roman" panose="02020603050405020304" pitchFamily="18" charset="0"/>
              </a:rPr>
            </a:br>
            <a:r>
              <a:rPr lang="en-US" sz="2400" dirty="0">
                <a:solidFill>
                  <a:schemeClr val="accent4">
                    <a:lumMod val="90000"/>
                    <a:lumOff val="10000"/>
                  </a:schemeClr>
                </a:solidFill>
                <a:effectLst/>
                <a:latin typeface="Times New Roman" panose="02020603050405020304" pitchFamily="18" charset="0"/>
                <a:cs typeface="Times New Roman" panose="02020603050405020304" pitchFamily="18" charset="0"/>
              </a:rPr>
              <a:t>(Al-</a:t>
            </a:r>
            <a:r>
              <a:rPr lang="en-US" sz="2400" dirty="0" err="1">
                <a:solidFill>
                  <a:schemeClr val="accent4">
                    <a:lumMod val="90000"/>
                    <a:lumOff val="10000"/>
                  </a:schemeClr>
                </a:solidFill>
                <a:effectLst/>
                <a:latin typeface="Times New Roman" panose="02020603050405020304" pitchFamily="18" charset="0"/>
                <a:cs typeface="Times New Roman" panose="02020603050405020304" pitchFamily="18" charset="0"/>
              </a:rPr>
              <a:t>Jefout</a:t>
            </a:r>
            <a:r>
              <a:rPr lang="en-US" sz="2400" dirty="0">
                <a:solidFill>
                  <a:schemeClr val="accent4">
                    <a:lumMod val="90000"/>
                    <a:lumOff val="10000"/>
                  </a:schemeClr>
                </a:solidFill>
                <a:effectLst/>
                <a:latin typeface="Times New Roman" panose="02020603050405020304" pitchFamily="18" charset="0"/>
                <a:cs typeface="Times New Roman" panose="02020603050405020304" pitchFamily="18" charset="0"/>
              </a:rPr>
              <a:t> et al, 2017)</a:t>
            </a:r>
          </a:p>
        </p:txBody>
      </p:sp>
      <p:sp>
        <p:nvSpPr>
          <p:cNvPr id="3" name="Content Placeholder 2"/>
          <p:cNvSpPr>
            <a:spLocks noGrp="1"/>
          </p:cNvSpPr>
          <p:nvPr>
            <p:ph idx="1"/>
          </p:nvPr>
        </p:nvSpPr>
        <p:spPr>
          <a:xfrm>
            <a:off x="0" y="1295400"/>
            <a:ext cx="3810000" cy="5105400"/>
          </a:xfrm>
        </p:spPr>
        <p:txBody>
          <a:bodyPr>
            <a:noAutofit/>
          </a:bodyPr>
          <a:lstStyle/>
          <a:p>
            <a:r>
              <a:rPr lang="en-US" sz="2000" dirty="0">
                <a:solidFill>
                  <a:schemeClr val="bg2"/>
                </a:solidFill>
                <a:effectLst/>
                <a:latin typeface="Times New Roman" panose="02020603050405020304" pitchFamily="18" charset="0"/>
                <a:cs typeface="Times New Roman" panose="02020603050405020304" pitchFamily="18" charset="0"/>
              </a:rPr>
              <a:t>The most common phenotype in our study was </a:t>
            </a:r>
          </a:p>
          <a:p>
            <a:pPr lvl="1"/>
            <a:r>
              <a:rPr lang="en-US" sz="1800" dirty="0">
                <a:solidFill>
                  <a:schemeClr val="bg2"/>
                </a:solidFill>
                <a:effectLst/>
                <a:latin typeface="Times New Roman" panose="02020603050405020304" pitchFamily="18" charset="0"/>
                <a:cs typeface="Times New Roman" panose="02020603050405020304" pitchFamily="18" charset="0"/>
              </a:rPr>
              <a:t>type I - 50.3% (n = 80/159), </a:t>
            </a:r>
          </a:p>
          <a:p>
            <a:pPr lvl="1"/>
            <a:r>
              <a:rPr lang="en-US" sz="1800" dirty="0">
                <a:solidFill>
                  <a:schemeClr val="bg2"/>
                </a:solidFill>
                <a:effectLst/>
                <a:latin typeface="Times New Roman" panose="02020603050405020304" pitchFamily="18" charset="0"/>
                <a:cs typeface="Times New Roman" panose="02020603050405020304" pitchFamily="18" charset="0"/>
              </a:rPr>
              <a:t>Type III (women with hyperandrogenism, polycystic ovaries and normal ovulatory cycles; H/PCO-ovulatory PCOS) 29.6% (n = 47/159). </a:t>
            </a:r>
          </a:p>
          <a:p>
            <a:pPr lvl="1"/>
            <a:r>
              <a:rPr lang="en-US" sz="1800" dirty="0">
                <a:solidFill>
                  <a:schemeClr val="bg2"/>
                </a:solidFill>
                <a:effectLst/>
                <a:latin typeface="Times New Roman" panose="02020603050405020304" pitchFamily="18" charset="0"/>
                <a:cs typeface="Times New Roman" panose="02020603050405020304" pitchFamily="18" charset="0"/>
              </a:rPr>
              <a:t>Type II women had chronic anovulation and hyperandrogenism but normal ovarian morphology, (H/O), 14.5% (n = 23/159) </a:t>
            </a:r>
          </a:p>
          <a:p>
            <a:pPr lvl="1"/>
            <a:r>
              <a:rPr lang="en-US" sz="1800" dirty="0">
                <a:solidFill>
                  <a:schemeClr val="bg2"/>
                </a:solidFill>
                <a:effectLst/>
                <a:latin typeface="Times New Roman" panose="02020603050405020304" pitchFamily="18" charset="0"/>
                <a:cs typeface="Times New Roman" panose="02020603050405020304" pitchFamily="18" charset="0"/>
              </a:rPr>
              <a:t>Type IV - 5.7% (n = 9/159) (O/PCO, no hyperandrogenism but chronic anovulation and polycystic ovaries). </a:t>
            </a:r>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9184"/>
          <a:stretch/>
        </p:blipFill>
        <p:spPr bwMode="auto">
          <a:xfrm>
            <a:off x="4038600" y="1676400"/>
            <a:ext cx="5105400" cy="4202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58174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E7EC0-373D-4004-9014-6866B18B085B}"/>
              </a:ext>
            </a:extLst>
          </p:cNvPr>
          <p:cNvSpPr>
            <a:spLocks noGrp="1"/>
          </p:cNvSpPr>
          <p:nvPr>
            <p:ph type="title"/>
          </p:nvPr>
        </p:nvSpPr>
        <p:spPr/>
        <p:txBody>
          <a:bodyPr/>
          <a:lstStyle/>
          <a:p>
            <a:pPr marL="342900" lvl="0" indent="-342900">
              <a:spcBef>
                <a:spcPct val="20000"/>
              </a:spcBef>
            </a:pPr>
            <a:r>
              <a:rPr lang="en-US" sz="3200" dirty="0">
                <a:solidFill>
                  <a:srgbClr val="003366"/>
                </a:solidFill>
                <a:effectLst/>
                <a:ea typeface="+mn-ea"/>
                <a:cs typeface="+mn-cs"/>
              </a:rPr>
              <a:t>Diagnosis in adolescent requires special considerations </a:t>
            </a:r>
            <a:endParaRPr lang="en-US" sz="5400" dirty="0"/>
          </a:p>
        </p:txBody>
      </p:sp>
      <p:sp>
        <p:nvSpPr>
          <p:cNvPr id="3" name="Content Placeholder 2">
            <a:extLst>
              <a:ext uri="{FF2B5EF4-FFF2-40B4-BE49-F238E27FC236}">
                <a16:creationId xmlns:a16="http://schemas.microsoft.com/office/drawing/2014/main" id="{709F5A0F-93C6-440E-9C42-699A6F1ABAF7}"/>
              </a:ext>
            </a:extLst>
          </p:cNvPr>
          <p:cNvSpPr>
            <a:spLocks noGrp="1"/>
          </p:cNvSpPr>
          <p:nvPr>
            <p:ph idx="1"/>
          </p:nvPr>
        </p:nvSpPr>
        <p:spPr>
          <a:xfrm>
            <a:off x="107504" y="1676400"/>
            <a:ext cx="8503096" cy="4724400"/>
          </a:xfrm>
        </p:spPr>
        <p:txBody>
          <a:bodyPr/>
          <a:lstStyle/>
          <a:p>
            <a:r>
              <a:rPr lang="en-US" sz="2400" dirty="0">
                <a:effectLst/>
              </a:rPr>
              <a:t>Diagnosis in adolescents is controversial as it is complicated by several factors</a:t>
            </a:r>
          </a:p>
          <a:p>
            <a:r>
              <a:rPr lang="en-US" sz="2400" dirty="0">
                <a:effectLst/>
              </a:rPr>
              <a:t>Many features of polycystic ovary syndrome, including acne, menstrual irregularities, and hyperinsulinemia, are common in normal puberty</a:t>
            </a:r>
          </a:p>
          <a:p>
            <a:r>
              <a:rPr lang="en-US" sz="2400" dirty="0">
                <a:effectLst/>
              </a:rPr>
              <a:t>Menstrual irregularities with anovulatory cycles and varied cycle length are common in adolescents for approximately 2 years after menarche owing to immaturity of hypothalamic-pituitary-ovarian axis</a:t>
            </a:r>
          </a:p>
          <a:p>
            <a:r>
              <a:rPr lang="en-US" sz="2400" dirty="0" err="1">
                <a:effectLst/>
              </a:rPr>
              <a:t>Multicystic</a:t>
            </a:r>
            <a:r>
              <a:rPr lang="en-US" sz="2400" dirty="0">
                <a:effectLst/>
              </a:rPr>
              <a:t> ovaries are a common normal finding in adolescents owing to natural history of ovarian development at menarche</a:t>
            </a:r>
          </a:p>
        </p:txBody>
      </p:sp>
      <p:sp>
        <p:nvSpPr>
          <p:cNvPr id="4" name="Slide Number Placeholder 3">
            <a:extLst>
              <a:ext uri="{FF2B5EF4-FFF2-40B4-BE49-F238E27FC236}">
                <a16:creationId xmlns:a16="http://schemas.microsoft.com/office/drawing/2014/main" id="{93F88F63-F9CD-4834-B430-77442F959405}"/>
              </a:ext>
            </a:extLst>
          </p:cNvPr>
          <p:cNvSpPr>
            <a:spLocks noGrp="1"/>
          </p:cNvSpPr>
          <p:nvPr>
            <p:ph type="sldNum" sz="quarter" idx="12"/>
          </p:nvPr>
        </p:nvSpPr>
        <p:spPr/>
        <p:txBody>
          <a:bodyPr/>
          <a:lstStyle/>
          <a:p>
            <a:fld id="{09B87B27-2B38-466A-8CD4-319805E47035}" type="slidenum">
              <a:rPr lang="en-US" smtClean="0">
                <a:solidFill>
                  <a:srgbClr val="003366"/>
                </a:solidFill>
              </a:rPr>
              <a:pPr/>
              <a:t>41</a:t>
            </a:fld>
            <a:endParaRPr lang="en-US">
              <a:solidFill>
                <a:srgbClr val="003366"/>
              </a:solidFill>
            </a:endParaRPr>
          </a:p>
        </p:txBody>
      </p:sp>
    </p:spTree>
    <p:extLst>
      <p:ext uri="{BB962C8B-B14F-4D97-AF65-F5344CB8AC3E}">
        <p14:creationId xmlns:p14="http://schemas.microsoft.com/office/powerpoint/2010/main" val="870308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C1C71-2916-44E1-95F4-85187A6065C1}"/>
              </a:ext>
            </a:extLst>
          </p:cNvPr>
          <p:cNvSpPr>
            <a:spLocks noGrp="1"/>
          </p:cNvSpPr>
          <p:nvPr>
            <p:ph type="title"/>
          </p:nvPr>
        </p:nvSpPr>
        <p:spPr>
          <a:xfrm>
            <a:off x="1219200" y="152400"/>
            <a:ext cx="7467600" cy="1066800"/>
          </a:xfrm>
        </p:spPr>
        <p:txBody>
          <a:bodyPr/>
          <a:lstStyle/>
          <a:p>
            <a:r>
              <a:rPr lang="en-US" sz="2800" dirty="0">
                <a:solidFill>
                  <a:schemeClr val="bg2"/>
                </a:solidFill>
                <a:effectLst/>
              </a:rPr>
              <a:t>Proposed criteria for diagnosis in adolescents include the otherwise unexplained combination of:</a:t>
            </a:r>
          </a:p>
        </p:txBody>
      </p:sp>
      <p:sp>
        <p:nvSpPr>
          <p:cNvPr id="3" name="Content Placeholder 2">
            <a:extLst>
              <a:ext uri="{FF2B5EF4-FFF2-40B4-BE49-F238E27FC236}">
                <a16:creationId xmlns:a16="http://schemas.microsoft.com/office/drawing/2014/main" id="{740A6396-1C7E-4342-8B33-5F720975CD21}"/>
              </a:ext>
            </a:extLst>
          </p:cNvPr>
          <p:cNvSpPr>
            <a:spLocks noGrp="1"/>
          </p:cNvSpPr>
          <p:nvPr>
            <p:ph idx="1"/>
          </p:nvPr>
        </p:nvSpPr>
        <p:spPr>
          <a:xfrm>
            <a:off x="457200" y="1676400"/>
            <a:ext cx="8435280" cy="4724400"/>
          </a:xfrm>
        </p:spPr>
        <p:txBody>
          <a:bodyPr/>
          <a:lstStyle/>
          <a:p>
            <a:r>
              <a:rPr lang="en-US" sz="2200" dirty="0">
                <a:effectLst/>
              </a:rPr>
              <a:t>Abnormal uterine bleeding pattern, meeting both of the following requirements:</a:t>
            </a:r>
          </a:p>
          <a:p>
            <a:r>
              <a:rPr lang="en-US" sz="2200" dirty="0">
                <a:effectLst/>
              </a:rPr>
              <a:t>Abnormal for gynecologic age (</a:t>
            </a:r>
            <a:r>
              <a:rPr lang="en-US" sz="2200" dirty="0" err="1">
                <a:effectLst/>
              </a:rPr>
              <a:t>eg</a:t>
            </a:r>
            <a:r>
              <a:rPr lang="en-US" sz="2200" dirty="0">
                <a:effectLst/>
              </a:rPr>
              <a:t>, ovulatory dysfunction that persists more than 2 years after menarche) </a:t>
            </a:r>
          </a:p>
          <a:p>
            <a:r>
              <a:rPr lang="en-US" sz="2200" dirty="0">
                <a:effectLst/>
              </a:rPr>
              <a:t>Cycles shorter than 19 days or longer than 90 days are abnormal at any stage </a:t>
            </a:r>
          </a:p>
          <a:p>
            <a:r>
              <a:rPr lang="en-US" sz="2200" dirty="0">
                <a:effectLst/>
              </a:rPr>
              <a:t>75% of menstrual cycles range from 21 to 45 days during first </a:t>
            </a:r>
            <a:r>
              <a:rPr lang="en-US" sz="2200" dirty="0" err="1">
                <a:effectLst/>
              </a:rPr>
              <a:t>postmenarcheal</a:t>
            </a:r>
            <a:r>
              <a:rPr lang="en-US" sz="2200" dirty="0">
                <a:effectLst/>
              </a:rPr>
              <a:t> (gynecologic) year </a:t>
            </a:r>
          </a:p>
          <a:p>
            <a:r>
              <a:rPr lang="en-US" sz="2200" dirty="0">
                <a:effectLst/>
              </a:rPr>
              <a:t>95% of adolescents achieve 21- to 40-day adult menstrual cyclicity by fifth gynecologic year </a:t>
            </a:r>
          </a:p>
          <a:p>
            <a:r>
              <a:rPr lang="en-US" sz="2200" dirty="0">
                <a:effectLst/>
              </a:rPr>
              <a:t>Persistent symptoms for 1 to 2 years</a:t>
            </a:r>
          </a:p>
          <a:p>
            <a:r>
              <a:rPr lang="en-US" sz="2200" dirty="0">
                <a:effectLst/>
              </a:rPr>
              <a:t>In adolescent females, large, </a:t>
            </a:r>
            <a:r>
              <a:rPr lang="en-US" sz="2200" dirty="0" err="1">
                <a:effectLst/>
              </a:rPr>
              <a:t>multicystic</a:t>
            </a:r>
            <a:r>
              <a:rPr lang="en-US" sz="2200" dirty="0">
                <a:effectLst/>
              </a:rPr>
              <a:t> ovaries are a common finding; therefore, ultrasonography is not a recommended investigation in patients younger than 17 years</a:t>
            </a:r>
          </a:p>
          <a:p>
            <a:endParaRPr lang="en-US" dirty="0"/>
          </a:p>
        </p:txBody>
      </p:sp>
      <p:sp>
        <p:nvSpPr>
          <p:cNvPr id="4" name="Slide Number Placeholder 3">
            <a:extLst>
              <a:ext uri="{FF2B5EF4-FFF2-40B4-BE49-F238E27FC236}">
                <a16:creationId xmlns:a16="http://schemas.microsoft.com/office/drawing/2014/main" id="{52E7C3F3-CE29-40A5-BC33-0552D4D4EEFF}"/>
              </a:ext>
            </a:extLst>
          </p:cNvPr>
          <p:cNvSpPr>
            <a:spLocks noGrp="1"/>
          </p:cNvSpPr>
          <p:nvPr>
            <p:ph type="sldNum" sz="quarter" idx="12"/>
          </p:nvPr>
        </p:nvSpPr>
        <p:spPr/>
        <p:txBody>
          <a:bodyPr/>
          <a:lstStyle/>
          <a:p>
            <a:fld id="{09B87B27-2B38-466A-8CD4-319805E47035}" type="slidenum">
              <a:rPr lang="en-US" smtClean="0">
                <a:solidFill>
                  <a:srgbClr val="003366"/>
                </a:solidFill>
              </a:rPr>
              <a:pPr/>
              <a:t>42</a:t>
            </a:fld>
            <a:endParaRPr lang="en-US">
              <a:solidFill>
                <a:srgbClr val="003366"/>
              </a:solidFill>
            </a:endParaRPr>
          </a:p>
        </p:txBody>
      </p:sp>
    </p:spTree>
    <p:extLst>
      <p:ext uri="{BB962C8B-B14F-4D97-AF65-F5344CB8AC3E}">
        <p14:creationId xmlns:p14="http://schemas.microsoft.com/office/powerpoint/2010/main" val="11103659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657AD-AFE0-4455-8E94-AD0B1D1B297F}"/>
              </a:ext>
            </a:extLst>
          </p:cNvPr>
          <p:cNvSpPr>
            <a:spLocks noGrp="1"/>
          </p:cNvSpPr>
          <p:nvPr>
            <p:ph type="title"/>
          </p:nvPr>
        </p:nvSpPr>
        <p:spPr/>
        <p:txBody>
          <a:bodyPr/>
          <a:lstStyle/>
          <a:p>
            <a:r>
              <a:rPr lang="en-US" dirty="0">
                <a:solidFill>
                  <a:schemeClr val="bg2"/>
                </a:solidFill>
                <a:effectLst/>
              </a:rPr>
              <a:t>Clinical Presentation</a:t>
            </a:r>
            <a:br>
              <a:rPr lang="en-US" dirty="0">
                <a:solidFill>
                  <a:schemeClr val="bg2"/>
                </a:solidFill>
                <a:effectLst/>
              </a:rPr>
            </a:br>
            <a:r>
              <a:rPr lang="en-US" dirty="0">
                <a:solidFill>
                  <a:schemeClr val="bg2"/>
                </a:solidFill>
                <a:effectLst/>
              </a:rPr>
              <a:t>History</a:t>
            </a:r>
          </a:p>
        </p:txBody>
      </p:sp>
      <p:sp>
        <p:nvSpPr>
          <p:cNvPr id="3" name="Content Placeholder 2">
            <a:extLst>
              <a:ext uri="{FF2B5EF4-FFF2-40B4-BE49-F238E27FC236}">
                <a16:creationId xmlns:a16="http://schemas.microsoft.com/office/drawing/2014/main" id="{6802B9D9-FCFD-41B5-AD85-2ECE821E91F1}"/>
              </a:ext>
            </a:extLst>
          </p:cNvPr>
          <p:cNvSpPr>
            <a:spLocks noGrp="1"/>
          </p:cNvSpPr>
          <p:nvPr>
            <p:ph idx="1"/>
          </p:nvPr>
        </p:nvSpPr>
        <p:spPr/>
        <p:txBody>
          <a:bodyPr/>
          <a:lstStyle/>
          <a:p>
            <a:r>
              <a:rPr lang="en-US" dirty="0">
                <a:effectLst/>
              </a:rPr>
              <a:t>Reproductive history</a:t>
            </a:r>
          </a:p>
          <a:p>
            <a:pPr lvl="1"/>
            <a:r>
              <a:rPr lang="en-US" sz="2000" dirty="0">
                <a:effectLst/>
              </a:rPr>
              <a:t>Menstrual dysfunction occurs in 75% to 85% of patients 9</a:t>
            </a:r>
          </a:p>
          <a:p>
            <a:pPr lvl="1"/>
            <a:r>
              <a:rPr lang="en-US" sz="2000" dirty="0">
                <a:effectLst/>
              </a:rPr>
              <a:t>Oligomenorrhea or amenorrhea (infrequent or absent menstrual bleeding) is the most common pattern, with most intervals greater than 35 days 3</a:t>
            </a:r>
          </a:p>
          <a:p>
            <a:pPr lvl="1"/>
            <a:r>
              <a:rPr lang="en-US" sz="2000" dirty="0" err="1">
                <a:effectLst/>
              </a:rPr>
              <a:t>Polymenorrhea</a:t>
            </a:r>
            <a:r>
              <a:rPr lang="en-US" sz="2000" dirty="0">
                <a:effectLst/>
              </a:rPr>
              <a:t> (less than 21-day intervals) is relatively rare 3</a:t>
            </a:r>
          </a:p>
          <a:p>
            <a:pPr lvl="1"/>
            <a:r>
              <a:rPr lang="en-US" sz="2000" dirty="0">
                <a:effectLst/>
              </a:rPr>
              <a:t>Onset usually develops in adolescence; may start at menarche, or shortly thereafter 9</a:t>
            </a:r>
          </a:p>
          <a:p>
            <a:pPr lvl="1"/>
            <a:r>
              <a:rPr lang="en-US" sz="2000" dirty="0">
                <a:effectLst/>
              </a:rPr>
              <a:t>In some adolescents, condition is noted by absence of established regular menses 3</a:t>
            </a:r>
          </a:p>
          <a:p>
            <a:pPr lvl="1"/>
            <a:r>
              <a:rPr lang="en-US" sz="2000" dirty="0">
                <a:effectLst/>
              </a:rPr>
              <a:t>Note that ovulatory dysfunction can be present </a:t>
            </a:r>
            <a:r>
              <a:rPr lang="en-US" sz="2000" dirty="0" err="1">
                <a:effectLst/>
              </a:rPr>
              <a:t>subclinically</a:t>
            </a:r>
            <a:r>
              <a:rPr lang="en-US" sz="2000" dirty="0">
                <a:effectLst/>
              </a:rPr>
              <a:t>, with no obvious disruption in regularity of vaginal bleeding 9</a:t>
            </a:r>
          </a:p>
          <a:p>
            <a:endParaRPr lang="en-US" dirty="0"/>
          </a:p>
        </p:txBody>
      </p:sp>
      <p:sp>
        <p:nvSpPr>
          <p:cNvPr id="4" name="Slide Number Placeholder 3">
            <a:extLst>
              <a:ext uri="{FF2B5EF4-FFF2-40B4-BE49-F238E27FC236}">
                <a16:creationId xmlns:a16="http://schemas.microsoft.com/office/drawing/2014/main" id="{72A532F0-80A1-4F6F-AADF-74CB01A3054C}"/>
              </a:ext>
            </a:extLst>
          </p:cNvPr>
          <p:cNvSpPr>
            <a:spLocks noGrp="1"/>
          </p:cNvSpPr>
          <p:nvPr>
            <p:ph type="sldNum" sz="quarter" idx="12"/>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9B87B27-2B38-466A-8CD4-319805E47035}" type="slidenum">
              <a:rPr kumimoji="0" lang="en-US" sz="1400" b="0" i="0" u="none" strike="noStrike" kern="1200" cap="none" spc="0" normalizeH="0" baseline="0" noProof="0" smtClean="0">
                <a:ln>
                  <a:noFill/>
                </a:ln>
                <a:solidFill>
                  <a:srgbClr val="003366"/>
                </a:solidFill>
                <a:effectLst/>
                <a:uLnTx/>
                <a:uFillTx/>
                <a:latin typeface="Times New Roman" pitchFamily="18" charset="0"/>
                <a:ea typeface="+mn-ea"/>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43</a:t>
            </a:fld>
            <a:endParaRPr kumimoji="0" lang="en-US" sz="1400" b="0" i="0" u="none" strike="noStrike" kern="1200" cap="none" spc="0" normalizeH="0" baseline="0" noProof="0">
              <a:ln>
                <a:noFill/>
              </a:ln>
              <a:solidFill>
                <a:srgbClr val="003366"/>
              </a:solidFill>
              <a:effectLst/>
              <a:uLnTx/>
              <a:uFillTx/>
              <a:latin typeface="Times New Roman" pitchFamily="18" charset="0"/>
              <a:ea typeface="+mn-ea"/>
              <a:cs typeface="Arial" pitchFamily="34" charset="0"/>
            </a:endParaRPr>
          </a:p>
        </p:txBody>
      </p:sp>
    </p:spTree>
    <p:extLst>
      <p:ext uri="{BB962C8B-B14F-4D97-AF65-F5344CB8AC3E}">
        <p14:creationId xmlns:p14="http://schemas.microsoft.com/office/powerpoint/2010/main" val="29532261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8BE4C-DEC8-4341-A3F7-C1E896CA88DD}"/>
              </a:ext>
            </a:extLst>
          </p:cNvPr>
          <p:cNvSpPr>
            <a:spLocks noGrp="1"/>
          </p:cNvSpPr>
          <p:nvPr>
            <p:ph type="title"/>
          </p:nvPr>
        </p:nvSpPr>
        <p:spPr/>
        <p:txBody>
          <a:bodyPr/>
          <a:lstStyle/>
          <a:p>
            <a:r>
              <a:rPr lang="en-US" dirty="0">
                <a:solidFill>
                  <a:schemeClr val="bg2"/>
                </a:solidFill>
                <a:effectLst/>
              </a:rPr>
              <a:t>History of clinical</a:t>
            </a:r>
            <a:br>
              <a:rPr lang="en-US" dirty="0">
                <a:solidFill>
                  <a:schemeClr val="bg2"/>
                </a:solidFill>
                <a:effectLst/>
              </a:rPr>
            </a:br>
            <a:r>
              <a:rPr lang="en-US" dirty="0" err="1">
                <a:solidFill>
                  <a:schemeClr val="bg2"/>
                </a:solidFill>
                <a:effectLst/>
              </a:rPr>
              <a:t>hyperandrgenism</a:t>
            </a:r>
            <a:endParaRPr lang="en-US" dirty="0">
              <a:solidFill>
                <a:schemeClr val="bg2"/>
              </a:solidFill>
              <a:effectLst/>
            </a:endParaRPr>
          </a:p>
        </p:txBody>
      </p:sp>
      <p:sp>
        <p:nvSpPr>
          <p:cNvPr id="3" name="Content Placeholder 2">
            <a:extLst>
              <a:ext uri="{FF2B5EF4-FFF2-40B4-BE49-F238E27FC236}">
                <a16:creationId xmlns:a16="http://schemas.microsoft.com/office/drawing/2014/main" id="{AF4F177E-D5B7-44BE-87D3-D7701A639851}"/>
              </a:ext>
            </a:extLst>
          </p:cNvPr>
          <p:cNvSpPr>
            <a:spLocks noGrp="1"/>
          </p:cNvSpPr>
          <p:nvPr>
            <p:ph idx="1"/>
          </p:nvPr>
        </p:nvSpPr>
        <p:spPr>
          <a:xfrm>
            <a:off x="457200" y="1676400"/>
            <a:ext cx="8153400" cy="4724400"/>
          </a:xfrm>
        </p:spPr>
        <p:txBody>
          <a:bodyPr/>
          <a:lstStyle/>
          <a:p>
            <a:r>
              <a:rPr lang="en-US" sz="2400" dirty="0">
                <a:effectLst/>
              </a:rPr>
              <a:t>Hair and skin concerns</a:t>
            </a:r>
          </a:p>
          <a:p>
            <a:r>
              <a:rPr lang="en-US" sz="2400" dirty="0">
                <a:effectLst/>
              </a:rPr>
              <a:t>Excessive terminal body hair growth is a common concern</a:t>
            </a:r>
          </a:p>
          <a:p>
            <a:r>
              <a:rPr lang="en-US" sz="2400" dirty="0">
                <a:effectLst/>
              </a:rPr>
              <a:t>Hirsutism develops gradually and worsens with weight gain</a:t>
            </a:r>
          </a:p>
          <a:p>
            <a:r>
              <a:rPr lang="en-US" sz="2400" dirty="0">
                <a:effectLst/>
              </a:rPr>
              <a:t>Acne can occur with hirsutism; overall, acne is less common as a presenting complaint (15%-30% of patients)</a:t>
            </a:r>
          </a:p>
          <a:p>
            <a:r>
              <a:rPr lang="en-US" sz="2400" dirty="0">
                <a:effectLst/>
              </a:rPr>
              <a:t>During adolescence, acne is not considered a firm sign of hyperandrogenism; however, if it persists into the mid-20s or 30s, it is often a sign of hyperandrogenism </a:t>
            </a:r>
          </a:p>
          <a:p>
            <a:r>
              <a:rPr lang="en-US" sz="2400" dirty="0">
                <a:effectLst/>
              </a:rPr>
              <a:t>Hair loss, when it occurs, is most pronounced over vertex or crown and spares frontal hairline </a:t>
            </a:r>
          </a:p>
          <a:p>
            <a:endParaRPr lang="en-US" dirty="0">
              <a:effectLst/>
            </a:endParaRPr>
          </a:p>
        </p:txBody>
      </p:sp>
      <p:sp>
        <p:nvSpPr>
          <p:cNvPr id="4" name="Slide Number Placeholder 3">
            <a:extLst>
              <a:ext uri="{FF2B5EF4-FFF2-40B4-BE49-F238E27FC236}">
                <a16:creationId xmlns:a16="http://schemas.microsoft.com/office/drawing/2014/main" id="{173C3B59-1783-41A7-AB20-204F43D45417}"/>
              </a:ext>
            </a:extLst>
          </p:cNvPr>
          <p:cNvSpPr>
            <a:spLocks noGrp="1"/>
          </p:cNvSpPr>
          <p:nvPr>
            <p:ph type="sldNum" sz="quarter" idx="12"/>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9B87B27-2B38-466A-8CD4-319805E47035}" type="slidenum">
              <a:rPr kumimoji="0" lang="en-US" sz="1400" b="0" i="0" u="none" strike="noStrike" kern="1200" cap="none" spc="0" normalizeH="0" baseline="0" noProof="0" smtClean="0">
                <a:ln>
                  <a:noFill/>
                </a:ln>
                <a:solidFill>
                  <a:srgbClr val="003366"/>
                </a:solidFill>
                <a:effectLst/>
                <a:uLnTx/>
                <a:uFillTx/>
                <a:latin typeface="Times New Roman" pitchFamily="18" charset="0"/>
                <a:ea typeface="+mn-ea"/>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44</a:t>
            </a:fld>
            <a:endParaRPr kumimoji="0" lang="en-US" sz="1400" b="0" i="0" u="none" strike="noStrike" kern="1200" cap="none" spc="0" normalizeH="0" baseline="0" noProof="0">
              <a:ln>
                <a:noFill/>
              </a:ln>
              <a:solidFill>
                <a:srgbClr val="003366"/>
              </a:solidFill>
              <a:effectLst/>
              <a:uLnTx/>
              <a:uFillTx/>
              <a:latin typeface="Times New Roman" pitchFamily="18" charset="0"/>
              <a:ea typeface="+mn-ea"/>
              <a:cs typeface="Arial" pitchFamily="34" charset="0"/>
            </a:endParaRPr>
          </a:p>
        </p:txBody>
      </p:sp>
    </p:spTree>
    <p:extLst>
      <p:ext uri="{BB962C8B-B14F-4D97-AF65-F5344CB8AC3E}">
        <p14:creationId xmlns:p14="http://schemas.microsoft.com/office/powerpoint/2010/main" val="16485164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D7C33-9704-4A58-B170-2E3DA7012501}"/>
              </a:ext>
            </a:extLst>
          </p:cNvPr>
          <p:cNvSpPr>
            <a:spLocks noGrp="1"/>
          </p:cNvSpPr>
          <p:nvPr>
            <p:ph type="title"/>
          </p:nvPr>
        </p:nvSpPr>
        <p:spPr/>
        <p:txBody>
          <a:bodyPr/>
          <a:lstStyle/>
          <a:p>
            <a:r>
              <a:rPr lang="en-US" dirty="0">
                <a:solidFill>
                  <a:schemeClr val="bg2"/>
                </a:solidFill>
                <a:effectLst/>
              </a:rPr>
              <a:t>Physical examination</a:t>
            </a:r>
          </a:p>
        </p:txBody>
      </p:sp>
      <p:sp>
        <p:nvSpPr>
          <p:cNvPr id="3" name="Content Placeholder 2">
            <a:extLst>
              <a:ext uri="{FF2B5EF4-FFF2-40B4-BE49-F238E27FC236}">
                <a16:creationId xmlns:a16="http://schemas.microsoft.com/office/drawing/2014/main" id="{A45F5062-F2F8-4BB4-81F2-DA1A312EC7C2}"/>
              </a:ext>
            </a:extLst>
          </p:cNvPr>
          <p:cNvSpPr>
            <a:spLocks noGrp="1"/>
          </p:cNvSpPr>
          <p:nvPr>
            <p:ph idx="1"/>
          </p:nvPr>
        </p:nvSpPr>
        <p:spPr>
          <a:xfrm>
            <a:off x="143508" y="1520825"/>
            <a:ext cx="8856984" cy="4724400"/>
          </a:xfrm>
        </p:spPr>
        <p:txBody>
          <a:bodyPr/>
          <a:lstStyle/>
          <a:p>
            <a:r>
              <a:rPr lang="en-US" sz="2400" dirty="0">
                <a:effectLst/>
              </a:rPr>
              <a:t>Signs of hyperandrogenism</a:t>
            </a:r>
          </a:p>
          <a:p>
            <a:pPr lvl="1"/>
            <a:r>
              <a:rPr lang="en-US" sz="1800" dirty="0">
                <a:effectLst/>
              </a:rPr>
              <a:t>Hirsutism (about 75% of patients; more severe in abdominally obese patients)</a:t>
            </a:r>
          </a:p>
          <a:p>
            <a:pPr lvl="1"/>
            <a:r>
              <a:rPr lang="en-US" sz="1800" dirty="0">
                <a:effectLst/>
              </a:rPr>
              <a:t>Excessive terminal hair that appears in a male pattern (</a:t>
            </a:r>
            <a:r>
              <a:rPr lang="en-US" sz="1800" dirty="0" err="1">
                <a:effectLst/>
              </a:rPr>
              <a:t>eg</a:t>
            </a:r>
            <a:r>
              <a:rPr lang="en-US" sz="1800" dirty="0">
                <a:effectLst/>
              </a:rPr>
              <a:t>, chest, midline lower abdomen, above lip)</a:t>
            </a:r>
          </a:p>
          <a:p>
            <a:pPr lvl="1"/>
            <a:r>
              <a:rPr lang="en-US" sz="1800" dirty="0">
                <a:effectLst/>
              </a:rPr>
              <a:t>Terminal hairs grow more than 5 mm in length, are pigmented, and have a central core of compacted cells, which gives a denser color and coarser feel and shape</a:t>
            </a:r>
          </a:p>
          <a:p>
            <a:pPr lvl="1"/>
            <a:r>
              <a:rPr lang="en-US" sz="1800" dirty="0">
                <a:effectLst/>
              </a:rPr>
              <a:t>Substantial numbers of terminal hairs over chin, neck, lower face, and sideburns indicate androgen excess </a:t>
            </a:r>
          </a:p>
          <a:p>
            <a:pPr lvl="1"/>
            <a:r>
              <a:rPr lang="en-US" sz="1800" dirty="0">
                <a:effectLst/>
              </a:rPr>
              <a:t>Ferriman-Gallwey score of 8 or higher is generally considered to represent hirsutism </a:t>
            </a:r>
          </a:p>
          <a:p>
            <a:pPr lvl="1"/>
            <a:r>
              <a:rPr lang="en-US" sz="1800" dirty="0">
                <a:effectLst/>
              </a:rPr>
              <a:t>Acne (60% of patients, at some point) </a:t>
            </a:r>
          </a:p>
          <a:p>
            <a:pPr lvl="1"/>
            <a:r>
              <a:rPr lang="en-US" sz="1800" dirty="0">
                <a:effectLst/>
              </a:rPr>
              <a:t>Acanthosis nigricans (37% of patients)</a:t>
            </a:r>
          </a:p>
          <a:p>
            <a:pPr lvl="1"/>
            <a:r>
              <a:rPr lang="en-US" sz="1800" dirty="0">
                <a:effectLst/>
              </a:rPr>
              <a:t>Androgenic alopecia (about 5% of patients)</a:t>
            </a:r>
          </a:p>
          <a:p>
            <a:pPr lvl="1"/>
            <a:r>
              <a:rPr lang="en-US" sz="1800" dirty="0">
                <a:effectLst/>
              </a:rPr>
              <a:t>Typically affects vertex or crown in diffuse pattern </a:t>
            </a:r>
          </a:p>
          <a:p>
            <a:pPr lvl="1"/>
            <a:r>
              <a:rPr lang="en-US" sz="1800" dirty="0">
                <a:effectLst/>
              </a:rPr>
              <a:t>Acrochordons: (fibroepithelial polyps, skin tags, </a:t>
            </a:r>
            <a:r>
              <a:rPr lang="en-US" sz="1800" dirty="0" err="1">
                <a:effectLst/>
              </a:rPr>
              <a:t>papillomas</a:t>
            </a:r>
            <a:r>
              <a:rPr lang="en-US" sz="1800" dirty="0">
                <a:effectLst/>
              </a:rPr>
              <a:t>) are common benign neoplasms of the skin, often associated with obesity.</a:t>
            </a:r>
          </a:p>
        </p:txBody>
      </p:sp>
      <p:sp>
        <p:nvSpPr>
          <p:cNvPr id="4" name="Slide Number Placeholder 3">
            <a:extLst>
              <a:ext uri="{FF2B5EF4-FFF2-40B4-BE49-F238E27FC236}">
                <a16:creationId xmlns:a16="http://schemas.microsoft.com/office/drawing/2014/main" id="{5806C000-4D6D-4486-9AD0-B59738B7CF2F}"/>
              </a:ext>
            </a:extLst>
          </p:cNvPr>
          <p:cNvSpPr>
            <a:spLocks noGrp="1"/>
          </p:cNvSpPr>
          <p:nvPr>
            <p:ph type="sldNum" sz="quarter" idx="12"/>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9B87B27-2B38-466A-8CD4-319805E47035}" type="slidenum">
              <a:rPr kumimoji="0" lang="en-US" sz="1400" b="0" i="0" u="none" strike="noStrike" kern="1200" cap="none" spc="0" normalizeH="0" baseline="0" noProof="0" smtClean="0">
                <a:ln>
                  <a:noFill/>
                </a:ln>
                <a:solidFill>
                  <a:srgbClr val="003366"/>
                </a:solidFill>
                <a:effectLst/>
                <a:uLnTx/>
                <a:uFillTx/>
                <a:latin typeface="Times New Roman" pitchFamily="18" charset="0"/>
                <a:ea typeface="+mn-ea"/>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45</a:t>
            </a:fld>
            <a:endParaRPr kumimoji="0" lang="en-US" sz="1400" b="0" i="0" u="none" strike="noStrike" kern="1200" cap="none" spc="0" normalizeH="0" baseline="0" noProof="0">
              <a:ln>
                <a:noFill/>
              </a:ln>
              <a:solidFill>
                <a:srgbClr val="003366"/>
              </a:solidFill>
              <a:effectLst/>
              <a:uLnTx/>
              <a:uFillTx/>
              <a:latin typeface="Times New Roman" pitchFamily="18" charset="0"/>
              <a:ea typeface="+mn-ea"/>
              <a:cs typeface="Arial" pitchFamily="34" charset="0"/>
            </a:endParaRPr>
          </a:p>
        </p:txBody>
      </p:sp>
    </p:spTree>
    <p:extLst>
      <p:ext uri="{BB962C8B-B14F-4D97-AF65-F5344CB8AC3E}">
        <p14:creationId xmlns:p14="http://schemas.microsoft.com/office/powerpoint/2010/main" val="20904756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71656-A4F3-4ACA-B005-E5FCF95A55B6}"/>
              </a:ext>
            </a:extLst>
          </p:cNvPr>
          <p:cNvSpPr>
            <a:spLocks noGrp="1"/>
          </p:cNvSpPr>
          <p:nvPr>
            <p:ph type="title"/>
          </p:nvPr>
        </p:nvSpPr>
        <p:spPr/>
        <p:txBody>
          <a:bodyPr/>
          <a:lstStyle/>
          <a:p>
            <a:r>
              <a:rPr lang="en-US" dirty="0">
                <a:solidFill>
                  <a:srgbClr val="000000"/>
                </a:solidFill>
                <a:effectLst/>
              </a:rPr>
              <a:t>Physical examination</a:t>
            </a:r>
            <a:endParaRPr lang="en-US" dirty="0"/>
          </a:p>
        </p:txBody>
      </p:sp>
      <p:sp>
        <p:nvSpPr>
          <p:cNvPr id="3" name="Content Placeholder 2">
            <a:extLst>
              <a:ext uri="{FF2B5EF4-FFF2-40B4-BE49-F238E27FC236}">
                <a16:creationId xmlns:a16="http://schemas.microsoft.com/office/drawing/2014/main" id="{A6CF3A78-2E58-4769-8256-C4BE1D8BE219}"/>
              </a:ext>
            </a:extLst>
          </p:cNvPr>
          <p:cNvSpPr>
            <a:spLocks noGrp="1"/>
          </p:cNvSpPr>
          <p:nvPr>
            <p:ph idx="1"/>
          </p:nvPr>
        </p:nvSpPr>
        <p:spPr/>
        <p:txBody>
          <a:bodyPr/>
          <a:lstStyle/>
          <a:p>
            <a:r>
              <a:rPr lang="en-US" sz="2800" dirty="0">
                <a:effectLst/>
              </a:rPr>
              <a:t>Overweight or obesity (about 75% of patients)</a:t>
            </a:r>
          </a:p>
          <a:p>
            <a:r>
              <a:rPr lang="en-US" sz="2800" dirty="0">
                <a:effectLst/>
              </a:rPr>
              <a:t>Central distribution of adiposity can also be present in those with BMI in reference range</a:t>
            </a:r>
          </a:p>
          <a:p>
            <a:r>
              <a:rPr lang="en-US" sz="2800" dirty="0">
                <a:effectLst/>
              </a:rPr>
              <a:t>Overweight: BMI of 25 kg/m² or higher</a:t>
            </a:r>
          </a:p>
          <a:p>
            <a:r>
              <a:rPr lang="en-US" sz="2800" dirty="0">
                <a:effectLst/>
              </a:rPr>
              <a:t>Obese: BMI of 28 kg/m² or higher</a:t>
            </a:r>
          </a:p>
          <a:p>
            <a:r>
              <a:rPr lang="en-US" sz="2800" dirty="0">
                <a:effectLst/>
              </a:rPr>
              <a:t>Waist circumference greater than 88 cm is considered abdominal obesity in women</a:t>
            </a:r>
          </a:p>
          <a:p>
            <a:r>
              <a:rPr lang="en-US" sz="2800" dirty="0">
                <a:effectLst/>
              </a:rPr>
              <a:t>Waist to hip ratio greater than 0.8 is considered unhealthy</a:t>
            </a:r>
          </a:p>
        </p:txBody>
      </p:sp>
      <p:sp>
        <p:nvSpPr>
          <p:cNvPr id="4" name="Slide Number Placeholder 3">
            <a:extLst>
              <a:ext uri="{FF2B5EF4-FFF2-40B4-BE49-F238E27FC236}">
                <a16:creationId xmlns:a16="http://schemas.microsoft.com/office/drawing/2014/main" id="{D78FB164-38DA-40FD-A314-25E1F39345DA}"/>
              </a:ext>
            </a:extLst>
          </p:cNvPr>
          <p:cNvSpPr>
            <a:spLocks noGrp="1"/>
          </p:cNvSpPr>
          <p:nvPr>
            <p:ph type="sldNum" sz="quarter" idx="12"/>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9B87B27-2B38-466A-8CD4-319805E47035}" type="slidenum">
              <a:rPr kumimoji="0" lang="en-US" sz="1400" b="0" i="0" u="none" strike="noStrike" kern="1200" cap="none" spc="0" normalizeH="0" baseline="0" noProof="0" smtClean="0">
                <a:ln>
                  <a:noFill/>
                </a:ln>
                <a:solidFill>
                  <a:srgbClr val="003366"/>
                </a:solidFill>
                <a:effectLst/>
                <a:uLnTx/>
                <a:uFillTx/>
                <a:latin typeface="Times New Roman" pitchFamily="18" charset="0"/>
                <a:ea typeface="+mn-ea"/>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46</a:t>
            </a:fld>
            <a:endParaRPr kumimoji="0" lang="en-US" sz="1400" b="0" i="0" u="none" strike="noStrike" kern="1200" cap="none" spc="0" normalizeH="0" baseline="0" noProof="0">
              <a:ln>
                <a:noFill/>
              </a:ln>
              <a:solidFill>
                <a:srgbClr val="003366"/>
              </a:solidFill>
              <a:effectLst/>
              <a:uLnTx/>
              <a:uFillTx/>
              <a:latin typeface="Times New Roman" pitchFamily="18" charset="0"/>
              <a:ea typeface="+mn-ea"/>
              <a:cs typeface="Arial" pitchFamily="34" charset="0"/>
            </a:endParaRPr>
          </a:p>
        </p:txBody>
      </p:sp>
    </p:spTree>
    <p:extLst>
      <p:ext uri="{BB962C8B-B14F-4D97-AF65-F5344CB8AC3E}">
        <p14:creationId xmlns:p14="http://schemas.microsoft.com/office/powerpoint/2010/main" val="23446974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chemeClr val="bg2"/>
                </a:solidFill>
              </a:rPr>
              <a:t>Acanthosis</a:t>
            </a:r>
            <a:r>
              <a:rPr lang="en-US" dirty="0">
                <a:solidFill>
                  <a:schemeClr val="bg2"/>
                </a:solidFill>
              </a:rPr>
              <a:t> </a:t>
            </a:r>
            <a:r>
              <a:rPr lang="en-US" dirty="0" err="1">
                <a:solidFill>
                  <a:schemeClr val="bg2"/>
                </a:solidFill>
              </a:rPr>
              <a:t>Negricans</a:t>
            </a:r>
            <a:endParaRPr lang="en-US" dirty="0">
              <a:solidFill>
                <a:schemeClr val="bg2"/>
              </a:solidFill>
            </a:endParaRP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09B87B27-2B38-466A-8CD4-319805E47035}" type="slidenum">
              <a:rPr lang="en-US" smtClean="0">
                <a:solidFill>
                  <a:srgbClr val="003366"/>
                </a:solidFill>
              </a:rPr>
              <a:pPr/>
              <a:t>47</a:t>
            </a:fld>
            <a:endParaRPr lang="en-US">
              <a:solidFill>
                <a:srgbClr val="003366"/>
              </a:solidFill>
            </a:endParaRPr>
          </a:p>
        </p:txBody>
      </p:sp>
      <p:pic>
        <p:nvPicPr>
          <p:cNvPr id="95234" name="Picture 2" descr="https://encrypted-tbn0.gstatic.com/images?q=tbn:ANd9GcS--83x0IgE9a16IBUuMiswca4flustKdKvh1EfkgQ87Uz5DVSV0Q"/>
          <p:cNvPicPr>
            <a:picLocks noChangeAspect="1" noChangeArrowheads="1"/>
          </p:cNvPicPr>
          <p:nvPr/>
        </p:nvPicPr>
        <p:blipFill>
          <a:blip r:embed="rId2" cstate="print"/>
          <a:srcRect/>
          <a:stretch>
            <a:fillRect/>
          </a:stretch>
        </p:blipFill>
        <p:spPr bwMode="auto">
          <a:xfrm>
            <a:off x="2646040" y="4725144"/>
            <a:ext cx="6030416" cy="2132856"/>
          </a:xfrm>
          <a:prstGeom prst="rect">
            <a:avLst/>
          </a:prstGeom>
          <a:noFill/>
        </p:spPr>
      </p:pic>
      <p:sp>
        <p:nvSpPr>
          <p:cNvPr id="95236" name="AutoShape 4" descr="data:image/jpeg;base64,/9j/4AAQSkZJRgABAQAAAQABAAD/2wCEAAkGBxQTEhUUEhQUFBUXFRcWGBYYFBQUFBUXFRcXFxcXFBQYHCggGBwlHBQUITEhJSkrLi4uFx8zODMsNygtLiwBCgoKDg0OGhAQGiwcHBwsLCwsLCwsLCwsLCwsLCwsLCwsLCwsLCwsLCwsLCwsLCwsLCwsLCwsLDcsLCwsNywsLP/AABEIAMIBAwMBIgACEQEDEQH/xAAcAAACAwEBAQEAAAAAAAAAAAACAwABBAcFBgj/xAA5EAACAQIDBAgFAwMEAwAAAAAAAQIDEQQhMQUSQVEGE2FxgZGh8CIyscHRB0LhFILxQ2JyklJTov/EABoBAAMBAQEBAAAAAAAAAAAAAAABAgMEBgX/xAAjEQEBAAICAgICAwEAAAAAAAAAAQIRAyESMQRBE3FRYZEi/9oADAMBAAIRAxEAPwDwZMq9i2Az5MffsbMJWv4HoYZZHhYadqivo9T2utSQ870nDHt52P4ny+NXxNn0eOq6ngVI3Zfxurafye5Iz0qZrpxJGAyMTfLLbnxx0KCHNgQQ2KM61hcsy0gnFlMQL3UBKmOURNS5WKKTWgefiI5no1VdGeVK7vka4XTDkm/TzYwz9+pVaBslTt71M8ld525/4N5duTLHULjBNWBp0h26uAW7bMey8SpZXEU1xehoqUt63PkaaWEzz5rPh4C3orjt99+k1/6i1v2/Xmdvjoc7/TfZkKcd6Fm3lfXLvOiHzfi8k5OXkyn6/wAb8kuMkQpllM7mSmUy2UwCmCy5Mw4valOHzSRWqm2NFR5GGSJh9oqqm46cySZ2cOOsXHzZy3oplEcyG7Bx0FhSBZ5t64EkTrpJc7FsjCBir1GxG6aa0BFjbHqM8vaKIUUQKKDadCSDSLWYQrVK3gZItgsIVA727RMnzXiabCqhURSpAdX2fgfexGytpYqsOKMtSCN1XITu7xpjWGc3WKMVxCbXeNqxS7xMYvkab2y1ozCwz5dp6NCmnbjxRhpp28dDfhObZOVPH06z+nONTioaOK058joRxDo5j50pKUdfqjrGwduQxEcn8a+aPFGHDwTjuVn3dlyZW629Yplgs2ZozHj8fGlG8nYvaGMVKDlJ6HNdqbUlXndv4eCNcMPJnyckxj1dpdI6lVuNPKPMx4LZkqs1vNvmIoZWS1Psdi4Pchd6s6scZPTlyyt9tVCgoRUY8AajH1GY8RI2jKsdSpmQm4Q10y25VYpoKwEmeWeyRgSkXcWOQqtoRUp8h/AFMuJsZbDYIY6ZIwK2nS4xLsUkE2QYWCg2CyomhlmJkjQC43HKmkFbvYOUUTdL2ms0oCp0jXOItFSosZ+ryzAVG2ZrlEFUypki4kxpmujG1rFUYGmlDMWy09XBvI1VNpzwzjVjey+a2q7UY8OmbZRUk4vNPLvHKi4yun9GdvxxNNNNN21Wj/nsPUji4uTjf4lquJwDZG2J7OxCjdulJ5L8PmjsUrYygqtCSVVL4X/5f7ZGutsLuPD6dbUvLq08uJ8vSnYzbRxNR1ZdanGadmnqrD9j4d1qiivE7MMfGOHPPeW31PRjAb735aLQ+wSsKwOGVOCiuCDxNTdRpIztLqSMVZ5kpV7xbBp55muMRb0uxBm6QraXIGxcmSTAkzy+ns1NlIpsjKTtbJAEsekWjXeFYGLLuFJTKaCBYEpEaLcQkMUJTQUpFJDibQOJSCaIojSXYGUbDmiNFbTSUi4wGbhY9pBGJopIXFDoICa6DNlJGGib6S9/kZVj25sxVqTj+5ZxfajL+nXTCWCrKjWbVNu13+19p78YnyfTDZGfWRWvzdj5muOX1WWeG+465036NLFUv6jDq9WKu0v9SP5MvQjZHVx3pq0nz4dh8z+kvTtxaweJl2Upv93+xvnyOv18Ipq8LJ+jOrj5frJwcvFv/rFkPH2xiMt1cR+IxEotqSs0eO8Vv1bcjswn24879NkI2ikaIIz0al2aYalQqYQjII3GGLuFJFNHm49gCxCSBZSatMtMFF3HpnsdyXBRdwLYkyA3IwTaO5CkWA2kUWiJeYdgIsph3KXmMqCxGi377CW9/ccTUa98v5KIkHAadpFDYokY8/5NFGl4duV7dnk/MZGUYd/472b6EL5LT3r6GfD0nll3dv8AB6VKjbN5+OX8jgXCn7/CKxeFU4uMtGh8UNUBqjlO1cC6VTLJxd4vu0OyfpZ06/qYdTXklWjrw3lwkj5LpRsrfhvpZr1PhI1J0Ksa1J7s4O67exmmOW/2w5ePXcfqnHYKNaN18yWT+zOe06MqdaqqkWmnkny5rsPd6CdLI4qjGV7StmuTWp9JtTZsK8c8pcJcV/B18PNrq+nBzcO+57fI4JZXN1NElgpU/hazXk+4Zh6T5HbuacPe9LZDR1DITs9Vw0oqTB3jzsj1+1Mq5HIBsvSLUuUREbKRTIhAbxLi0nYmy0iRK3vf4AtjT8uIcFd3FqN8np7sPXvkuwLApL3+QiL3zf4KFowWz9/UliS9/hANj0VXJr3xIDr7yLsNIoodFAQRohD3wu/4Q00VKl5LX8d5qoU23klz7EuF32Ep09NbaLLN87L7m6GSsl4a3fawg0ZRoqK5v3oPgvGwNKHg/ehqhEoCpQ46jVT8Q6cByiM4y1aKkmmfAdI9k7km+DOkOJ5u2tnqpBiq52+G6D7SeHxChe0ZvLkpL8o79sDaSqRtxR+dNoYSVOWV04u6fdxR07odtluMJvXJSX1LmX25eXj06niKMZLPwZ5koWyPSwlZSSazTV0Bj6TcW4r4ksu3sOvjz104eTj3+2BMh8jX6XOEnGVKSknZq2jLOnTl3HKpADGLaPiR6e0NwWyFMrSLV7xLgMjDSLkYmFF37l9RDlkaKcLK3vtDSfJLhwVy4U3LTTmaFBJWQj9pFcF/Fw7FpeZehNqpANASDmxMg0ATkVcuQKGVXFjKaAUR8EMjILia6UOMvBc+8VShb5v+vF/8uSN1CDfxPLlyXdz95iGjaafDW2bfBfZdg+CtpmLhbRL8t9o6nEqEfSRrpe/fEy09TVTKJrpjUhdJD0ijL3SpQuOsU4k1cfG9JtlXvJcDzOiGM6qs6cvlqadkl9Lo+8xmH3o2Zz7buz3CV1lZ3XNNE71VZY+WLtfRjG3jucY6d3u59KpXRzHoLtXrFCXFrdkuUl/j1OjYeedjowvT53JiupgKcneUItvVuKbIaCGu6x1H5olEXKJ0LafRCLu4PdeWT0zPHr9DMQs1DeXY0cvhX0ZzY18k4AygfRy6M4hf6M/+rBXRmv8A+qflYJjR+SPnXEXNH1tLohXeqjHvf2Rtp9D6cU5VJubXBfDFvv1DxqLyR8PgdmVa+86eUaacnO2V0rqK5titnKcs6km+zQ6ysPGnT3YpJKOiVloc/wD6dRk2tLsLekY+9iUMuRdkSTBkzKt8UbAkyXAbBSSYMirlXABaCUC1EbGPPICVCPiaaat/y9I/llUqd8llf377jZTpKHa/Rdwtq0uhRSzn3259svwar396CEm8/UdT8/p5DKnQj74+AxC4GinEexodNGyjERBWNFJhMj8WqA2IqmNii5Ro2MQnEiCsBwmcT57b+BUkz6eSMONpXRF7XHxnQ/HPD4uNOTe5OSXGyley89PI7hRldLwOG7RwjVem4rPrIW795WO14NtJX5I04cnL8nGS7/l6kaqsUZSHS5PF4M4b+IlHhdeSPTSsYdmZzlN8WzfIqFkCpI87ESN1U83FzFaUZaszLXWS7ZL36DJMGovl7/szG1pITiVeLOUx2ioYqrRnknK8G+b1R1upC6ZxT9RcE6eLfKSTXhkTjN9C5a7fRTQqTPH2TtCbjafxW0fHx5noOrfQyymrp043rZjYtyBYUUiWiIZCBcKfiaYUeb8F+QBUYeP0H0cPxeXf9kGlbTL1Zal3sQOjZJ7vi2FGPj28BauzVQo3DqH7SEOfvwHwgMhD/HAbGmLapA06Y5R5BRiFFC2rS4I1U4iqcDVCJQ0ZBDYgRQ6mVKNDiGgUXYexpJMTWhkaLASVxG8Sjh08TS3tN9PyzR0inE55i5brjJftkn5M6Bg6qlGLXFI04fbm+TPVPUSFos6XJp5GykurXPN912a5MRhklkvMbU5lFlGevI8ytBs9CrIVuk1Mea6DDWHbsbbBxRNits0cOcv/AFd2ZbqaqWktx/3aeqOuNHyP6i4DrcJVS1jaa/tz+xn6qr25jszD2ien1CeqA2ZG8F3GyVM57l27LizrDLt9CdSl/OY5wJuhstUEZBRf+AtwdCgK1UxpSgMp0W+ZqhRXeaqdPlkiPJcxZ4UUu36GqnFvuDVBIcmLa/FUaXMNvkUkMjTEaoxHU4EhAcoj2rQlEbFAoZFDlGhxGJgRQSLlLRsEHYqERlrDGkigZINIqfcAeNtGF0zd0N2+ruhUdmvkb4rl4GTaHE+H23XlCanB2kndP8hM9Us+Pzx07vdkOYbO/USPVx357srZpq9n3kOj8jg/DX3EdoRvoPjid5ci+oXJIrcivU2ZM71a5EDrrJSXD1QveBNiggUy/wACpQxnn7VoKcJRfFOL8UekZcTG6aM6tyHZtLdUoPWMnHydjeoh7XodXi5rRTSmu/R+q9SI48pq134XeMod1MKNJc0QJRIXocaS5obGmu8XCI1RJVDYtLgEp3AjAbCIaV2pDFAKnAaohsaCojYRLgg4xGaooakRBIYEhiFpDIoYHAZFC4oZEqUGxDQtBxZRDRTIiNjDy9oLJnxe26N2fdYyB8ttmjqZ8isHxFTD5kPVlTVyiPz1fhHY6tao3bRAwhJ83x83mbHViu13+pnqY5fTJd9j6r4p9Kk1q79nAXVp7r7PoIeMb1yWat3vIfRrby0ytxELFWDSBlG2XDh+AojTo1ITWdu8e3YRKJkp4W0th067Tm3eOjWTV/roebU6Iv8AZU81f1R9XGJaRFxl9rmeU9Pi6nReutHF9maMdTZVePzUm+1Zr0OiRCsuRF4Yuc+Uc03JL5oyXemhtOR0d0k+CYqps6nLWnF/2om8H8NMfk/0+Egh0In109g0X+23c2jPU6OQfyzlH1+pF4M2k+Tg+dihiR6lTo9VXySjL0MdXZ9WHzQfhmvQzvHlPcbTkwvqlxDihe970CjIWmkGgkVciGQ4hqQtMOIA2IyAqCGIqAxBIBBRKISZGiXJJFEVXjc8HadG59BIw4ylcLNidPhKtDNlnu1sHm8ijD8bXyfbV39jJh1ku77ssh9WvinUF8T/ALfub+Ph9yEJOm1tH/xEQ0XcQg0m1uHeiSIQzVC5alohBEjGP35kIEFMiVB+/FkIVCPiA/f/ANfhFkKJEvfixlLTwIQn7VGbG4eDWcYvvimfKY2CUsklnwViEMOV1/H9lIOJCHM7RIatCEAhLUuJCFQHQ0DpkIUS0FLgQhRAE19GQgAqnTVtF5IhCCZ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5238" name="AutoShape 6" descr="data:image/jpeg;base64,/9j/4AAQSkZJRgABAQAAAQABAAD/2wCEAAkGBxQTEhUUEhQUFBUXFRcWGBYYFBQUFBUXFRcXFxcXFBQYHCggGBwlHBQUITEhJSkrLi4uFx8zODMsNygtLiwBCgoKDg0OGhAQGiwcHBwsLCwsLCwsLCwsLCwsLCwsLCwsLCwsLCwsLCwsLCwsLCwsLCwsLCwsLDcsLCwsNywsLP/AABEIAMIBAwMBIgACEQEDEQH/xAAcAAACAwEBAQEAAAAAAAAAAAACAwABBAcFBgj/xAA5EAACAQIDBAgFAwMEAwAAAAAAAQIDEQQhMQUSQVEGE2FxgZGh8CIyscHRB0LhFILxQ2JyklJTov/EABoBAAMBAQEBAAAAAAAAAAAAAAABAgMEBgX/xAAjEQEBAAICAgICAwEAAAAAAAAAAQIRAyESMQRBE3FRYZEi/9oADAMBAAIRAxEAPwDwZMq9i2Az5MffsbMJWv4HoYZZHhYadqivo9T2utSQ870nDHt52P4ny+NXxNn0eOq6ngVI3Zfxurafye5Iz0qZrpxJGAyMTfLLbnxx0KCHNgQQ2KM61hcsy0gnFlMQL3UBKmOURNS5WKKTWgefiI5no1VdGeVK7vka4XTDkm/TzYwz9+pVaBslTt71M8ld525/4N5duTLHULjBNWBp0h26uAW7bMey8SpZXEU1xehoqUt63PkaaWEzz5rPh4C3orjt99+k1/6i1v2/Xmdvjoc7/TfZkKcd6Fm3lfXLvOiHzfi8k5OXkyn6/wAb8kuMkQpllM7mSmUy2UwCmCy5Mw4valOHzSRWqm2NFR5GGSJh9oqqm46cySZ2cOOsXHzZy3oplEcyG7Bx0FhSBZ5t64EkTrpJc7FsjCBir1GxG6aa0BFjbHqM8vaKIUUQKKDadCSDSLWYQrVK3gZItgsIVA727RMnzXiabCqhURSpAdX2fgfexGytpYqsOKMtSCN1XITu7xpjWGc3WKMVxCbXeNqxS7xMYvkab2y1ozCwz5dp6NCmnbjxRhpp28dDfhObZOVPH06z+nONTioaOK058joRxDo5j50pKUdfqjrGwduQxEcn8a+aPFGHDwTjuVn3dlyZW629Yplgs2ZozHj8fGlG8nYvaGMVKDlJ6HNdqbUlXndv4eCNcMPJnyckxj1dpdI6lVuNPKPMx4LZkqs1vNvmIoZWS1Psdi4Pchd6s6scZPTlyyt9tVCgoRUY8AajH1GY8RI2jKsdSpmQm4Q10y25VYpoKwEmeWeyRgSkXcWOQqtoRUp8h/AFMuJsZbDYIY6ZIwK2nS4xLsUkE2QYWCg2CyomhlmJkjQC43HKmkFbvYOUUTdL2ms0oCp0jXOItFSosZ+ryzAVG2ZrlEFUypki4kxpmujG1rFUYGmlDMWy09XBvI1VNpzwzjVjey+a2q7UY8OmbZRUk4vNPLvHKi4yun9GdvxxNNNNN21Wj/nsPUji4uTjf4lquJwDZG2J7OxCjdulJ5L8PmjsUrYygqtCSVVL4X/5f7ZGutsLuPD6dbUvLq08uJ8vSnYzbRxNR1ZdanGadmnqrD9j4d1qiivE7MMfGOHPPeW31PRjAb735aLQ+wSsKwOGVOCiuCDxNTdRpIztLqSMVZ5kpV7xbBp55muMRb0uxBm6QraXIGxcmSTAkzy+ns1NlIpsjKTtbJAEsekWjXeFYGLLuFJTKaCBYEpEaLcQkMUJTQUpFJDibQOJSCaIojSXYGUbDmiNFbTSUi4wGbhY9pBGJopIXFDoICa6DNlJGGib6S9/kZVj25sxVqTj+5ZxfajL+nXTCWCrKjWbVNu13+19p78YnyfTDZGfWRWvzdj5muOX1WWeG+465036NLFUv6jDq9WKu0v9SP5MvQjZHVx3pq0nz4dh8z+kvTtxaweJl2Upv93+xvnyOv18Ipq8LJ+jOrj5frJwcvFv/rFkPH2xiMt1cR+IxEotqSs0eO8Vv1bcjswn24879NkI2ikaIIz0al2aYalQqYQjII3GGLuFJFNHm49gCxCSBZSatMtMFF3HpnsdyXBRdwLYkyA3IwTaO5CkWA2kUWiJeYdgIsph3KXmMqCxGi377CW9/ccTUa98v5KIkHAadpFDYokY8/5NFGl4duV7dnk/MZGUYd/472b6EL5LT3r6GfD0nll3dv8AB6VKjbN5+OX8jgXCn7/CKxeFU4uMtGh8UNUBqjlO1cC6VTLJxd4vu0OyfpZ06/qYdTXklWjrw3lwkj5LpRsrfhvpZr1PhI1J0Ksa1J7s4O67exmmOW/2w5ePXcfqnHYKNaN18yWT+zOe06MqdaqqkWmnkny5rsPd6CdLI4qjGV7StmuTWp9JtTZsK8c8pcJcV/B18PNrq+nBzcO+57fI4JZXN1NElgpU/hazXk+4Zh6T5HbuacPe9LZDR1DITs9Vw0oqTB3jzsj1+1Mq5HIBsvSLUuUREbKRTIhAbxLi0nYmy0iRK3vf4AtjT8uIcFd3FqN8np7sPXvkuwLApL3+QiL3zf4KFowWz9/UliS9/hANj0VXJr3xIDr7yLsNIoodFAQRohD3wu/4Q00VKl5LX8d5qoU23klz7EuF32Ep09NbaLLN87L7m6GSsl4a3fawg0ZRoqK5v3oPgvGwNKHg/ehqhEoCpQ46jVT8Q6cByiM4y1aKkmmfAdI9k7km+DOkOJ5u2tnqpBiq52+G6D7SeHxChe0ZvLkpL8o79sDaSqRtxR+dNoYSVOWV04u6fdxR07odtluMJvXJSX1LmX25eXj06niKMZLPwZ5koWyPSwlZSSazTV0Bj6TcW4r4ksu3sOvjz104eTj3+2BMh8jX6XOEnGVKSknZq2jLOnTl3HKpADGLaPiR6e0NwWyFMrSLV7xLgMjDSLkYmFF37l9RDlkaKcLK3vtDSfJLhwVy4U3LTTmaFBJWQj9pFcF/Fw7FpeZehNqpANASDmxMg0ATkVcuQKGVXFjKaAUR8EMjILia6UOMvBc+8VShb5v+vF/8uSN1CDfxPLlyXdz95iGjaafDW2bfBfZdg+CtpmLhbRL8t9o6nEqEfSRrpe/fEy09TVTKJrpjUhdJD0ijL3SpQuOsU4k1cfG9JtlXvJcDzOiGM6qs6cvlqadkl9Lo+8xmH3o2Zz7buz3CV1lZ3XNNE71VZY+WLtfRjG3jucY6d3u59KpXRzHoLtXrFCXFrdkuUl/j1OjYeedjowvT53JiupgKcneUItvVuKbIaCGu6x1H5olEXKJ0LafRCLu4PdeWT0zPHr9DMQs1DeXY0cvhX0ZzY18k4AygfRy6M4hf6M/+rBXRmv8A+qflYJjR+SPnXEXNH1tLohXeqjHvf2Rtp9D6cU5VJubXBfDFvv1DxqLyR8PgdmVa+86eUaacnO2V0rqK5titnKcs6km+zQ6ysPGnT3YpJKOiVloc/wD6dRk2tLsLekY+9iUMuRdkSTBkzKt8UbAkyXAbBSSYMirlXABaCUC1EbGPPICVCPiaaat/y9I/llUqd8llf377jZTpKHa/Rdwtq0uhRSzn3259svwar396CEm8/UdT8/p5DKnQj74+AxC4GinEexodNGyjERBWNFJhMj8WqA2IqmNii5Ro2MQnEiCsBwmcT57b+BUkz6eSMONpXRF7XHxnQ/HPD4uNOTe5OSXGyley89PI7hRldLwOG7RwjVem4rPrIW795WO14NtJX5I04cnL8nGS7/l6kaqsUZSHS5PF4M4b+IlHhdeSPTSsYdmZzlN8WzfIqFkCpI87ESN1U83FzFaUZaszLXWS7ZL36DJMGovl7/szG1pITiVeLOUx2ioYqrRnknK8G+b1R1upC6ZxT9RcE6eLfKSTXhkTjN9C5a7fRTQqTPH2TtCbjafxW0fHx5noOrfQyymrp043rZjYtyBYUUiWiIZCBcKfiaYUeb8F+QBUYeP0H0cPxeXf9kGlbTL1Zal3sQOjZJ7vi2FGPj28BauzVQo3DqH7SEOfvwHwgMhD/HAbGmLapA06Y5R5BRiFFC2rS4I1U4iqcDVCJQ0ZBDYgRQ6mVKNDiGgUXYexpJMTWhkaLASVxG8Sjh08TS3tN9PyzR0inE55i5brjJftkn5M6Bg6qlGLXFI04fbm+TPVPUSFos6XJp5GykurXPN912a5MRhklkvMbU5lFlGevI8ytBs9CrIVuk1Mea6DDWHbsbbBxRNits0cOcv/AFd2ZbqaqWktx/3aeqOuNHyP6i4DrcJVS1jaa/tz+xn6qr25jszD2ien1CeqA2ZG8F3GyVM57l27LizrDLt9CdSl/OY5wJuhstUEZBRf+AtwdCgK1UxpSgMp0W+ZqhRXeaqdPlkiPJcxZ4UUu36GqnFvuDVBIcmLa/FUaXMNvkUkMjTEaoxHU4EhAcoj2rQlEbFAoZFDlGhxGJgRQSLlLRsEHYqERlrDGkigZINIqfcAeNtGF0zd0N2+ruhUdmvkb4rl4GTaHE+H23XlCanB2kndP8hM9Us+Pzx07vdkOYbO/USPVx357srZpq9n3kOj8jg/DX3EdoRvoPjid5ci+oXJIrcivU2ZM71a5EDrrJSXD1QveBNiggUy/wACpQxnn7VoKcJRfFOL8UekZcTG6aM6tyHZtLdUoPWMnHydjeoh7XodXi5rRTSmu/R+q9SI48pq134XeMod1MKNJc0QJRIXocaS5obGmu8XCI1RJVDYtLgEp3AjAbCIaV2pDFAKnAaohsaCojYRLgg4xGaooakRBIYEhiFpDIoYHAZFC4oZEqUGxDQtBxZRDRTIiNjDy9oLJnxe26N2fdYyB8ttmjqZ8isHxFTD5kPVlTVyiPz1fhHY6tao3bRAwhJ83x83mbHViu13+pnqY5fTJd9j6r4p9Kk1q79nAXVp7r7PoIeMb1yWat3vIfRrby0ytxELFWDSBlG2XDh+AojTo1ITWdu8e3YRKJkp4W0th067Tm3eOjWTV/roebU6Iv8AZU81f1R9XGJaRFxl9rmeU9Pi6nReutHF9maMdTZVePzUm+1Zr0OiRCsuRF4Yuc+Uc03JL5oyXemhtOR0d0k+CYqps6nLWnF/2om8H8NMfk/0+Egh0In109g0X+23c2jPU6OQfyzlH1+pF4M2k+Tg+dihiR6lTo9VXySjL0MdXZ9WHzQfhmvQzvHlPcbTkwvqlxDihe970CjIWmkGgkVciGQ4hqQtMOIA2IyAqCGIqAxBIBBRKISZGiXJJFEVXjc8HadG59BIw4ylcLNidPhKtDNlnu1sHm8ijD8bXyfbV39jJh1ku77ssh9WvinUF8T/ALfub+Ph9yEJOm1tH/xEQ0XcQg0m1uHeiSIQzVC5alohBEjGP35kIEFMiVB+/FkIVCPiA/f/ANfhFkKJEvfixlLTwIQn7VGbG4eDWcYvvimfKY2CUsklnwViEMOV1/H9lIOJCHM7RIatCEAhLUuJCFQHQ0DpkIUS0FLgQhRAE19GQgAqnTVtF5IhCCZ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5240" name="AutoShape 8" descr="data:image/jpeg;base64,/9j/4AAQSkZJRgABAQAAAQABAAD/2wCEAAkGBxQTEhUUEhQUFBUXFRcWGBYYFBQUFBUXFRcXFxcXFBQYHCggGBwlHBQUITEhJSkrLi4uFx8zODMsNygtLiwBCgoKDg0OGhAQGiwcHBwsLCwsLCwsLCwsLCwsLCwsLCwsLCwsLCwsLCwsLCwsLCwsLCwsLCwsLDcsLCwsNywsLP/AABEIAMIBAwMBIgACEQEDEQH/xAAcAAACAwEBAQEAAAAAAAAAAAACAwABBAcFBgj/xAA5EAACAQIDBAgFAwMEAwAAAAAAAQIDEQQhMQUSQVEGE2FxgZGh8CIyscHRB0LhFILxQ2JyklJTov/EABoBAAMBAQEBAAAAAAAAAAAAAAABAgMEBgX/xAAjEQEBAAICAgICAwEAAAAAAAAAAQIRAyESMQRBE3FRYZEi/9oADAMBAAIRAxEAPwDwZMq9i2Az5MffsbMJWv4HoYZZHhYadqivo9T2utSQ870nDHt52P4ny+NXxNn0eOq6ngVI3Zfxurafye5Iz0qZrpxJGAyMTfLLbnxx0KCHNgQQ2KM61hcsy0gnFlMQL3UBKmOURNS5WKKTWgefiI5no1VdGeVK7vka4XTDkm/TzYwz9+pVaBslTt71M8ld525/4N5duTLHULjBNWBp0h26uAW7bMey8SpZXEU1xehoqUt63PkaaWEzz5rPh4C3orjt99+k1/6i1v2/Xmdvjoc7/TfZkKcd6Fm3lfXLvOiHzfi8k5OXkyn6/wAb8kuMkQpllM7mSmUy2UwCmCy5Mw4valOHzSRWqm2NFR5GGSJh9oqqm46cySZ2cOOsXHzZy3oplEcyG7Bx0FhSBZ5t64EkTrpJc7FsjCBir1GxG6aa0BFjbHqM8vaKIUUQKKDadCSDSLWYQrVK3gZItgsIVA727RMnzXiabCqhURSpAdX2fgfexGytpYqsOKMtSCN1XITu7xpjWGc3WKMVxCbXeNqxS7xMYvkab2y1ozCwz5dp6NCmnbjxRhpp28dDfhObZOVPH06z+nONTioaOK058joRxDo5j50pKUdfqjrGwduQxEcn8a+aPFGHDwTjuVn3dlyZW629Yplgs2ZozHj8fGlG8nYvaGMVKDlJ6HNdqbUlXndv4eCNcMPJnyckxj1dpdI6lVuNPKPMx4LZkqs1vNvmIoZWS1Psdi4Pchd6s6scZPTlyyt9tVCgoRUY8AajH1GY8RI2jKsdSpmQm4Q10y25VYpoKwEmeWeyRgSkXcWOQqtoRUp8h/AFMuJsZbDYIY6ZIwK2nS4xLsUkE2QYWCg2CyomhlmJkjQC43HKmkFbvYOUUTdL2ms0oCp0jXOItFSosZ+ryzAVG2ZrlEFUypki4kxpmujG1rFUYGmlDMWy09XBvI1VNpzwzjVjey+a2q7UY8OmbZRUk4vNPLvHKi4yun9GdvxxNNNNN21Wj/nsPUji4uTjf4lquJwDZG2J7OxCjdulJ5L8PmjsUrYygqtCSVVL4X/5f7ZGutsLuPD6dbUvLq08uJ8vSnYzbRxNR1ZdanGadmnqrD9j4d1qiivE7MMfGOHPPeW31PRjAb735aLQ+wSsKwOGVOCiuCDxNTdRpIztLqSMVZ5kpV7xbBp55muMRb0uxBm6QraXIGxcmSTAkzy+ns1NlIpsjKTtbJAEsekWjXeFYGLLuFJTKaCBYEpEaLcQkMUJTQUpFJDibQOJSCaIojSXYGUbDmiNFbTSUi4wGbhY9pBGJopIXFDoICa6DNlJGGib6S9/kZVj25sxVqTj+5ZxfajL+nXTCWCrKjWbVNu13+19p78YnyfTDZGfWRWvzdj5muOX1WWeG+465036NLFUv6jDq9WKu0v9SP5MvQjZHVx3pq0nz4dh8z+kvTtxaweJl2Upv93+xvnyOv18Ipq8LJ+jOrj5frJwcvFv/rFkPH2xiMt1cR+IxEotqSs0eO8Vv1bcjswn24879NkI2ikaIIz0al2aYalQqYQjII3GGLuFJFNHm49gCxCSBZSatMtMFF3HpnsdyXBRdwLYkyA3IwTaO5CkWA2kUWiJeYdgIsph3KXmMqCxGi377CW9/ccTUa98v5KIkHAadpFDYokY8/5NFGl4duV7dnk/MZGUYd/472b6EL5LT3r6GfD0nll3dv8AB6VKjbN5+OX8jgXCn7/CKxeFU4uMtGh8UNUBqjlO1cC6VTLJxd4vu0OyfpZ06/qYdTXklWjrw3lwkj5LpRsrfhvpZr1PhI1J0Ksa1J7s4O67exmmOW/2w5ePXcfqnHYKNaN18yWT+zOe06MqdaqqkWmnkny5rsPd6CdLI4qjGV7StmuTWp9JtTZsK8c8pcJcV/B18PNrq+nBzcO+57fI4JZXN1NElgpU/hazXk+4Zh6T5HbuacPe9LZDR1DITs9Vw0oqTB3jzsj1+1Mq5HIBsvSLUuUREbKRTIhAbxLi0nYmy0iRK3vf4AtjT8uIcFd3FqN8np7sPXvkuwLApL3+QiL3zf4KFowWz9/UliS9/hANj0VXJr3xIDr7yLsNIoodFAQRohD3wu/4Q00VKl5LX8d5qoU23klz7EuF32Ep09NbaLLN87L7m6GSsl4a3fawg0ZRoqK5v3oPgvGwNKHg/ehqhEoCpQ46jVT8Q6cByiM4y1aKkmmfAdI9k7km+DOkOJ5u2tnqpBiq52+G6D7SeHxChe0ZvLkpL8o79sDaSqRtxR+dNoYSVOWV04u6fdxR07odtluMJvXJSX1LmX25eXj06niKMZLPwZ5koWyPSwlZSSazTV0Bj6TcW4r4ksu3sOvjz104eTj3+2BMh8jX6XOEnGVKSknZq2jLOnTl3HKpADGLaPiR6e0NwWyFMrSLV7xLgMjDSLkYmFF37l9RDlkaKcLK3vtDSfJLhwVy4U3LTTmaFBJWQj9pFcF/Fw7FpeZehNqpANASDmxMg0ATkVcuQKGVXFjKaAUR8EMjILia6UOMvBc+8VShb5v+vF/8uSN1CDfxPLlyXdz95iGjaafDW2bfBfZdg+CtpmLhbRL8t9o6nEqEfSRrpe/fEy09TVTKJrpjUhdJD0ijL3SpQuOsU4k1cfG9JtlXvJcDzOiGM6qs6cvlqadkl9Lo+8xmH3o2Zz7buz3CV1lZ3XNNE71VZY+WLtfRjG3jucY6d3u59KpXRzHoLtXrFCXFrdkuUl/j1OjYeedjowvT53JiupgKcneUItvVuKbIaCGu6x1H5olEXKJ0LafRCLu4PdeWT0zPHr9DMQs1DeXY0cvhX0ZzY18k4AygfRy6M4hf6M/+rBXRmv8A+qflYJjR+SPnXEXNH1tLohXeqjHvf2Rtp9D6cU5VJubXBfDFvv1DxqLyR8PgdmVa+86eUaacnO2V0rqK5titnKcs6km+zQ6ysPGnT3YpJKOiVloc/wD6dRk2tLsLekY+9iUMuRdkSTBkzKt8UbAkyXAbBSSYMirlXABaCUC1EbGPPICVCPiaaat/y9I/llUqd8llf377jZTpKHa/Rdwtq0uhRSzn3259svwar396CEm8/UdT8/p5DKnQj74+AxC4GinEexodNGyjERBWNFJhMj8WqA2IqmNii5Ro2MQnEiCsBwmcT57b+BUkz6eSMONpXRF7XHxnQ/HPD4uNOTe5OSXGyley89PI7hRldLwOG7RwjVem4rPrIW795WO14NtJX5I04cnL8nGS7/l6kaqsUZSHS5PF4M4b+IlHhdeSPTSsYdmZzlN8WzfIqFkCpI87ESN1U83FzFaUZaszLXWS7ZL36DJMGovl7/szG1pITiVeLOUx2ioYqrRnknK8G+b1R1upC6ZxT9RcE6eLfKSTXhkTjN9C5a7fRTQqTPH2TtCbjafxW0fHx5noOrfQyymrp043rZjYtyBYUUiWiIZCBcKfiaYUeb8F+QBUYeP0H0cPxeXf9kGlbTL1Zal3sQOjZJ7vi2FGPj28BauzVQo3DqH7SEOfvwHwgMhD/HAbGmLapA06Y5R5BRiFFC2rS4I1U4iqcDVCJQ0ZBDYgRQ6mVKNDiGgUXYexpJMTWhkaLASVxG8Sjh08TS3tN9PyzR0inE55i5brjJftkn5M6Bg6qlGLXFI04fbm+TPVPUSFos6XJp5GykurXPN912a5MRhklkvMbU5lFlGevI8ytBs9CrIVuk1Mea6DDWHbsbbBxRNits0cOcv/AFd2ZbqaqWktx/3aeqOuNHyP6i4DrcJVS1jaa/tz+xn6qr25jszD2ien1CeqA2ZG8F3GyVM57l27LizrDLt9CdSl/OY5wJuhstUEZBRf+AtwdCgK1UxpSgMp0W+ZqhRXeaqdPlkiPJcxZ4UUu36GqnFvuDVBIcmLa/FUaXMNvkUkMjTEaoxHU4EhAcoj2rQlEbFAoZFDlGhxGJgRQSLlLRsEHYqERlrDGkigZINIqfcAeNtGF0zd0N2+ruhUdmvkb4rl4GTaHE+H23XlCanB2kndP8hM9Us+Pzx07vdkOYbO/USPVx357srZpq9n3kOj8jg/DX3EdoRvoPjid5ci+oXJIrcivU2ZM71a5EDrrJSXD1QveBNiggUy/wACpQxnn7VoKcJRfFOL8UekZcTG6aM6tyHZtLdUoPWMnHydjeoh7XodXi5rRTSmu/R+q9SI48pq134XeMod1MKNJc0QJRIXocaS5obGmu8XCI1RJVDYtLgEp3AjAbCIaV2pDFAKnAaohsaCojYRLgg4xGaooakRBIYEhiFpDIoYHAZFC4oZEqUGxDQtBxZRDRTIiNjDy9oLJnxe26N2fdYyB8ttmjqZ8isHxFTD5kPVlTVyiPz1fhHY6tao3bRAwhJ83x83mbHViu13+pnqY5fTJd9j6r4p9Kk1q79nAXVp7r7PoIeMb1yWat3vIfRrby0ytxELFWDSBlG2XDh+AojTo1ITWdu8e3YRKJkp4W0th067Tm3eOjWTV/roebU6Iv8AZU81f1R9XGJaRFxl9rmeU9Pi6nReutHF9maMdTZVePzUm+1Zr0OiRCsuRF4Yuc+Uc03JL5oyXemhtOR0d0k+CYqps6nLWnF/2om8H8NMfk/0+Egh0In109g0X+23c2jPU6OQfyzlH1+pF4M2k+Tg+dihiR6lTo9VXySjL0MdXZ9WHzQfhmvQzvHlPcbTkwvqlxDihe970CjIWmkGgkVciGQ4hqQtMOIA2IyAqCGIqAxBIBBRKISZGiXJJFEVXjc8HadG59BIw4ylcLNidPhKtDNlnu1sHm8ijD8bXyfbV39jJh1ku77ssh9WvinUF8T/ALfub+Ph9yEJOm1tH/xEQ0XcQg0m1uHeiSIQzVC5alohBEjGP35kIEFMiVB+/FkIVCPiA/f/ANfhFkKJEvfixlLTwIQn7VGbG4eDWcYvvimfKY2CUsklnwViEMOV1/H9lIOJCHM7RIatCEAhLUuJCFQHQ0DpkIUS0FLgQhRAE19GQgAqnTVtF5IhCCZ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95242" name="Picture 10" descr="http://4.bp.blogspot.com/-vsYYq_0wcj0/T_lXMHMWYWI/AAAAAAAAAB0/MBCEVV1PkCU/s1600/hands.bmp"/>
          <p:cNvPicPr>
            <a:picLocks noChangeAspect="1" noChangeArrowheads="1"/>
          </p:cNvPicPr>
          <p:nvPr/>
        </p:nvPicPr>
        <p:blipFill>
          <a:blip r:embed="rId3" cstate="print"/>
          <a:srcRect/>
          <a:stretch>
            <a:fillRect/>
          </a:stretch>
        </p:blipFill>
        <p:spPr bwMode="auto">
          <a:xfrm>
            <a:off x="0" y="1714500"/>
            <a:ext cx="2843808" cy="3429000"/>
          </a:xfrm>
          <a:prstGeom prst="rect">
            <a:avLst/>
          </a:prstGeom>
          <a:noFill/>
        </p:spPr>
      </p:pic>
      <p:pic>
        <p:nvPicPr>
          <p:cNvPr id="95244" name="Picture 12" descr="https://encrypted-tbn0.gstatic.com/images?q=tbn:ANd9GcQ-VmJ4aFr1935Zw0crrnj9I1vZXRzoEDHq6rcQidgd36ZTwW0"/>
          <p:cNvPicPr>
            <a:picLocks noChangeAspect="1" noChangeArrowheads="1"/>
          </p:cNvPicPr>
          <p:nvPr/>
        </p:nvPicPr>
        <p:blipFill>
          <a:blip r:embed="rId4" cstate="print"/>
          <a:srcRect/>
          <a:stretch>
            <a:fillRect/>
          </a:stretch>
        </p:blipFill>
        <p:spPr bwMode="auto">
          <a:xfrm>
            <a:off x="2915816" y="1628800"/>
            <a:ext cx="6804248" cy="309634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95242"/>
                                        </p:tgtEl>
                                        <p:attrNameLst>
                                          <p:attrName>style.visibility</p:attrName>
                                        </p:attrNameLst>
                                      </p:cBhvr>
                                      <p:to>
                                        <p:strVal val="visible"/>
                                      </p:to>
                                    </p:set>
                                    <p:anim calcmode="lin" valueType="num">
                                      <p:cBhvr additive="base">
                                        <p:cTn id="7" dur="2000" fill="hold"/>
                                        <p:tgtEl>
                                          <p:spTgt spid="95242"/>
                                        </p:tgtEl>
                                        <p:attrNameLst>
                                          <p:attrName>ppt_x</p:attrName>
                                        </p:attrNameLst>
                                      </p:cBhvr>
                                      <p:tavLst>
                                        <p:tav tm="0">
                                          <p:val>
                                            <p:strVal val="1+#ppt_w/2"/>
                                          </p:val>
                                        </p:tav>
                                        <p:tav tm="100000">
                                          <p:val>
                                            <p:strVal val="#ppt_x"/>
                                          </p:val>
                                        </p:tav>
                                      </p:tavLst>
                                    </p:anim>
                                    <p:anim calcmode="lin" valueType="num">
                                      <p:cBhvr additive="base">
                                        <p:cTn id="8" dur="2000" fill="hold"/>
                                        <p:tgtEl>
                                          <p:spTgt spid="95242"/>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 presetClass="entr" presetSubtype="8" fill="hold" nodeType="afterEffect">
                                  <p:stCondLst>
                                    <p:cond delay="0"/>
                                  </p:stCondLst>
                                  <p:childTnLst>
                                    <p:set>
                                      <p:cBhvr>
                                        <p:cTn id="11" dur="1" fill="hold">
                                          <p:stCondLst>
                                            <p:cond delay="0"/>
                                          </p:stCondLst>
                                        </p:cTn>
                                        <p:tgtEl>
                                          <p:spTgt spid="95234"/>
                                        </p:tgtEl>
                                        <p:attrNameLst>
                                          <p:attrName>style.visibility</p:attrName>
                                        </p:attrNameLst>
                                      </p:cBhvr>
                                      <p:to>
                                        <p:strVal val="visible"/>
                                      </p:to>
                                    </p:set>
                                    <p:anim calcmode="lin" valueType="num">
                                      <p:cBhvr additive="base">
                                        <p:cTn id="12" dur="2000" fill="hold"/>
                                        <p:tgtEl>
                                          <p:spTgt spid="95234"/>
                                        </p:tgtEl>
                                        <p:attrNameLst>
                                          <p:attrName>ppt_x</p:attrName>
                                        </p:attrNameLst>
                                      </p:cBhvr>
                                      <p:tavLst>
                                        <p:tav tm="0">
                                          <p:val>
                                            <p:strVal val="0-#ppt_w/2"/>
                                          </p:val>
                                        </p:tav>
                                        <p:tav tm="100000">
                                          <p:val>
                                            <p:strVal val="#ppt_x"/>
                                          </p:val>
                                        </p:tav>
                                      </p:tavLst>
                                    </p:anim>
                                    <p:anim calcmode="lin" valueType="num">
                                      <p:cBhvr additive="base">
                                        <p:cTn id="13" dur="2000" fill="hold"/>
                                        <p:tgtEl>
                                          <p:spTgt spid="95234"/>
                                        </p:tgtEl>
                                        <p:attrNameLst>
                                          <p:attrName>ppt_y</p:attrName>
                                        </p:attrNameLst>
                                      </p:cBhvr>
                                      <p:tavLst>
                                        <p:tav tm="0">
                                          <p:val>
                                            <p:strVal val="#ppt_y"/>
                                          </p:val>
                                        </p:tav>
                                        <p:tav tm="100000">
                                          <p:val>
                                            <p:strVal val="#ppt_y"/>
                                          </p:val>
                                        </p:tav>
                                      </p:tavLst>
                                    </p:anim>
                                  </p:childTnLst>
                                </p:cTn>
                              </p:par>
                            </p:childTnLst>
                          </p:cTn>
                        </p:par>
                        <p:par>
                          <p:cTn id="14" fill="hold">
                            <p:stCondLst>
                              <p:cond delay="4000"/>
                            </p:stCondLst>
                            <p:childTnLst>
                              <p:par>
                                <p:cTn id="15" presetID="2" presetClass="entr" presetSubtype="4" fill="hold" nodeType="afterEffect">
                                  <p:stCondLst>
                                    <p:cond delay="0"/>
                                  </p:stCondLst>
                                  <p:childTnLst>
                                    <p:set>
                                      <p:cBhvr>
                                        <p:cTn id="16" dur="1" fill="hold">
                                          <p:stCondLst>
                                            <p:cond delay="0"/>
                                          </p:stCondLst>
                                        </p:cTn>
                                        <p:tgtEl>
                                          <p:spTgt spid="95244"/>
                                        </p:tgtEl>
                                        <p:attrNameLst>
                                          <p:attrName>style.visibility</p:attrName>
                                        </p:attrNameLst>
                                      </p:cBhvr>
                                      <p:to>
                                        <p:strVal val="visible"/>
                                      </p:to>
                                    </p:set>
                                    <p:anim calcmode="lin" valueType="num">
                                      <p:cBhvr additive="base">
                                        <p:cTn id="17" dur="2000" fill="hold"/>
                                        <p:tgtEl>
                                          <p:spTgt spid="95244"/>
                                        </p:tgtEl>
                                        <p:attrNameLst>
                                          <p:attrName>ppt_x</p:attrName>
                                        </p:attrNameLst>
                                      </p:cBhvr>
                                      <p:tavLst>
                                        <p:tav tm="0">
                                          <p:val>
                                            <p:strVal val="#ppt_x"/>
                                          </p:val>
                                        </p:tav>
                                        <p:tav tm="100000">
                                          <p:val>
                                            <p:strVal val="#ppt_x"/>
                                          </p:val>
                                        </p:tav>
                                      </p:tavLst>
                                    </p:anim>
                                    <p:anim calcmode="lin" valueType="num">
                                      <p:cBhvr additive="base">
                                        <p:cTn id="18" dur="2000" fill="hold"/>
                                        <p:tgtEl>
                                          <p:spTgt spid="952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B5CBA-44C6-4E57-BB66-618F8AE25E8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B8BED2E-3653-43F0-BB81-DD867A662E80}"/>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634E4D2D-E899-48B2-8FC1-A69391187F39}"/>
              </a:ext>
            </a:extLst>
          </p:cNvPr>
          <p:cNvSpPr>
            <a:spLocks noGrp="1"/>
          </p:cNvSpPr>
          <p:nvPr>
            <p:ph type="sldNum" sz="quarter" idx="12"/>
          </p:nvPr>
        </p:nvSpPr>
        <p:spPr/>
        <p:txBody>
          <a:bodyPr/>
          <a:lstStyle/>
          <a:p>
            <a:fld id="{09B87B27-2B38-466A-8CD4-319805E47035}" type="slidenum">
              <a:rPr lang="en-US" smtClean="0">
                <a:solidFill>
                  <a:srgbClr val="003366"/>
                </a:solidFill>
              </a:rPr>
              <a:pPr/>
              <a:t>48</a:t>
            </a:fld>
            <a:endParaRPr lang="en-US">
              <a:solidFill>
                <a:srgbClr val="003366"/>
              </a:solidFill>
            </a:endParaRPr>
          </a:p>
        </p:txBody>
      </p:sp>
      <p:pic>
        <p:nvPicPr>
          <p:cNvPr id="5" name="Picture 4">
            <a:extLst>
              <a:ext uri="{FF2B5EF4-FFF2-40B4-BE49-F238E27FC236}">
                <a16:creationId xmlns:a16="http://schemas.microsoft.com/office/drawing/2014/main" id="{2BE99EF5-2687-4600-9B61-CBEA406EF761}"/>
              </a:ext>
            </a:extLst>
          </p:cNvPr>
          <p:cNvPicPr>
            <a:picLocks noChangeAspect="1"/>
          </p:cNvPicPr>
          <p:nvPr/>
        </p:nvPicPr>
        <p:blipFill>
          <a:blip r:embed="rId2"/>
          <a:stretch>
            <a:fillRect/>
          </a:stretch>
        </p:blipFill>
        <p:spPr>
          <a:xfrm>
            <a:off x="876300" y="1584921"/>
            <a:ext cx="7391400" cy="4724400"/>
          </a:xfrm>
          <a:prstGeom prst="rect">
            <a:avLst/>
          </a:prstGeom>
        </p:spPr>
      </p:pic>
    </p:spTree>
    <p:extLst>
      <p:ext uri="{BB962C8B-B14F-4D97-AF65-F5344CB8AC3E}">
        <p14:creationId xmlns:p14="http://schemas.microsoft.com/office/powerpoint/2010/main" val="23643911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582613" y="333375"/>
            <a:ext cx="4767262" cy="1828800"/>
          </a:xfrm>
        </p:spPr>
        <p:txBody>
          <a:bodyPr>
            <a:normAutofit fontScale="90000"/>
          </a:bodyPr>
          <a:lstStyle/>
          <a:p>
            <a:pPr eaLnBrk="1" fontAlgn="auto" hangingPunct="1">
              <a:spcAft>
                <a:spcPts val="0"/>
              </a:spcAft>
              <a:defRPr/>
            </a:pPr>
            <a:r>
              <a:rPr lang="pl-PL" sz="3600" dirty="0">
                <a:solidFill>
                  <a:schemeClr val="bg2"/>
                </a:solidFill>
              </a:rPr>
              <a:t>Wh</a:t>
            </a:r>
            <a:r>
              <a:rPr lang="en-AU" sz="3600" dirty="0">
                <a:solidFill>
                  <a:schemeClr val="bg2"/>
                </a:solidFill>
              </a:rPr>
              <a:t>at</a:t>
            </a:r>
            <a:r>
              <a:rPr lang="pl-PL" sz="3600" dirty="0">
                <a:solidFill>
                  <a:schemeClr val="bg2"/>
                </a:solidFill>
              </a:rPr>
              <a:t> comes first, the </a:t>
            </a:r>
            <a:br>
              <a:rPr lang="en-AU" sz="3600" dirty="0">
                <a:solidFill>
                  <a:schemeClr val="bg2"/>
                </a:solidFill>
              </a:rPr>
            </a:br>
            <a:r>
              <a:rPr lang="pl-PL" sz="4400" dirty="0">
                <a:solidFill>
                  <a:schemeClr val="bg2"/>
                </a:solidFill>
              </a:rPr>
              <a:t>hyperinsulinemia </a:t>
            </a:r>
            <a:r>
              <a:rPr lang="pl-PL" sz="3600" dirty="0">
                <a:solidFill>
                  <a:schemeClr val="bg2"/>
                </a:solidFill>
              </a:rPr>
              <a:t>or the </a:t>
            </a:r>
            <a:br>
              <a:rPr lang="en-AU" sz="3600" dirty="0">
                <a:solidFill>
                  <a:schemeClr val="bg2"/>
                </a:solidFill>
              </a:rPr>
            </a:br>
            <a:r>
              <a:rPr lang="pl-PL" sz="3600" dirty="0">
                <a:solidFill>
                  <a:schemeClr val="bg2"/>
                </a:solidFill>
              </a:rPr>
              <a:t>hyperandrogenism ?</a:t>
            </a:r>
          </a:p>
        </p:txBody>
      </p:sp>
      <p:sp>
        <p:nvSpPr>
          <p:cNvPr id="18435" name="Rectangle 3"/>
          <p:cNvSpPr>
            <a:spLocks noGrp="1" noChangeArrowheads="1"/>
          </p:cNvSpPr>
          <p:nvPr>
            <p:ph idx="1"/>
          </p:nvPr>
        </p:nvSpPr>
        <p:spPr>
          <a:xfrm>
            <a:off x="0" y="1906588"/>
            <a:ext cx="9144000" cy="4762500"/>
          </a:xfrm>
        </p:spPr>
        <p:txBody>
          <a:bodyPr/>
          <a:lstStyle/>
          <a:p>
            <a:pPr eaLnBrk="1" hangingPunct="1">
              <a:lnSpc>
                <a:spcPct val="70000"/>
              </a:lnSpc>
              <a:buFont typeface="Wingdings" pitchFamily="2" charset="2"/>
              <a:buNone/>
            </a:pPr>
            <a:endParaRPr lang="pl-PL" sz="2800" i="1" dirty="0">
              <a:solidFill>
                <a:schemeClr val="bg1"/>
              </a:solidFill>
            </a:endParaRPr>
          </a:p>
          <a:p>
            <a:pPr eaLnBrk="1" hangingPunct="1"/>
            <a:r>
              <a:rPr lang="en-AU" sz="2400" dirty="0"/>
              <a:t>I</a:t>
            </a:r>
            <a:r>
              <a:rPr lang="pl-PL" sz="2400" dirty="0"/>
              <a:t>nsulin increases circulating androgen levels</a:t>
            </a:r>
          </a:p>
          <a:p>
            <a:pPr eaLnBrk="1" hangingPunct="1"/>
            <a:r>
              <a:rPr lang="en-AU" sz="2400" dirty="0"/>
              <a:t>G</a:t>
            </a:r>
            <a:r>
              <a:rPr lang="pl-PL" sz="2400" dirty="0"/>
              <a:t>lucose increases the circulating levels of both insulin and </a:t>
            </a:r>
            <a:r>
              <a:rPr lang="en-AU" sz="2400" dirty="0"/>
              <a:t>	</a:t>
            </a:r>
            <a:r>
              <a:rPr lang="pl-PL" sz="2400" dirty="0"/>
              <a:t>androgen </a:t>
            </a:r>
          </a:p>
          <a:p>
            <a:pPr eaLnBrk="1" hangingPunct="1"/>
            <a:r>
              <a:rPr lang="pl-PL" sz="2400" dirty="0"/>
              <a:t>Weight loss decreases the levels of both insulin and andrgens</a:t>
            </a:r>
          </a:p>
          <a:p>
            <a:pPr eaLnBrk="1" hangingPunct="1"/>
            <a:r>
              <a:rPr lang="pl-PL" sz="2400" dirty="0"/>
              <a:t>In vitro, insulin stimulates thecal cell androgren productions</a:t>
            </a:r>
          </a:p>
          <a:p>
            <a:pPr eaLnBrk="1" hangingPunct="1"/>
            <a:r>
              <a:rPr lang="pl-PL" sz="2400" dirty="0"/>
              <a:t>The experimental reduction of insulin levels in PCOS women </a:t>
            </a:r>
            <a:r>
              <a:rPr lang="en-AU" sz="2400" dirty="0"/>
              <a:t>	</a:t>
            </a:r>
            <a:r>
              <a:rPr lang="pl-PL" sz="2400" dirty="0"/>
              <a:t>reduces androgen levels</a:t>
            </a:r>
          </a:p>
          <a:p>
            <a:pPr eaLnBrk="1" hangingPunct="1"/>
            <a:r>
              <a:rPr lang="pl-PL" sz="2400" dirty="0"/>
              <a:t>After normalisation of androgen with GnRH</a:t>
            </a:r>
            <a:r>
              <a:rPr lang="en-AU" sz="2400" dirty="0"/>
              <a:t>-a</a:t>
            </a:r>
            <a:r>
              <a:rPr lang="pl-PL" sz="2400" dirty="0"/>
              <a:t>, the hyperinsulin </a:t>
            </a:r>
            <a:r>
              <a:rPr lang="en-AU" sz="2400" dirty="0"/>
              <a:t>	</a:t>
            </a:r>
            <a:r>
              <a:rPr lang="pl-PL" sz="2400" dirty="0"/>
              <a:t>response to</a:t>
            </a:r>
            <a:r>
              <a:rPr lang="en-AU" sz="2400" dirty="0"/>
              <a:t> GTT </a:t>
            </a:r>
            <a:r>
              <a:rPr lang="pl-PL" sz="2400" dirty="0"/>
              <a:t>remains abnormal in obese </a:t>
            </a:r>
            <a:r>
              <a:rPr lang="en-AU" sz="2400" dirty="0"/>
              <a:t>	</a:t>
            </a:r>
            <a:r>
              <a:rPr lang="pl-PL" sz="2400" dirty="0"/>
              <a:t>women with </a:t>
            </a:r>
            <a:r>
              <a:rPr lang="en-AU" sz="2400" dirty="0"/>
              <a:t>	PCOS.</a:t>
            </a:r>
            <a:endParaRPr lang="pl-PL" sz="2400" dirty="0"/>
          </a:p>
        </p:txBody>
      </p:sp>
      <p:pic>
        <p:nvPicPr>
          <p:cNvPr id="1843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49875" y="0"/>
            <a:ext cx="3543300" cy="234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AU" dirty="0">
                <a:solidFill>
                  <a:schemeClr val="bg2"/>
                </a:solidFill>
              </a:rPr>
              <a:t>History</a:t>
            </a:r>
          </a:p>
        </p:txBody>
      </p:sp>
      <p:sp>
        <p:nvSpPr>
          <p:cNvPr id="4099" name="Content Placeholder 2"/>
          <p:cNvSpPr>
            <a:spLocks noGrp="1"/>
          </p:cNvSpPr>
          <p:nvPr>
            <p:ph idx="1"/>
          </p:nvPr>
        </p:nvSpPr>
        <p:spPr/>
        <p:txBody>
          <a:bodyPr/>
          <a:lstStyle/>
          <a:p>
            <a:pPr eaLnBrk="1" hangingPunct="1"/>
            <a:r>
              <a:rPr lang="en-AU" dirty="0"/>
              <a:t>The description of polycystic ovaries dates back as far as 	1720.</a:t>
            </a:r>
          </a:p>
          <a:p>
            <a:pPr eaLnBrk="1" hangingPunct="1"/>
            <a:r>
              <a:rPr lang="en-AU" dirty="0"/>
              <a:t> Stein and Leventhal, USA 1935.</a:t>
            </a:r>
          </a:p>
        </p:txBody>
      </p:sp>
      <p:pic>
        <p:nvPicPr>
          <p:cNvPr id="410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6463" y="3357563"/>
            <a:ext cx="3168650" cy="316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1259632" y="0"/>
            <a:ext cx="7391400" cy="1066800"/>
          </a:xfrm>
        </p:spPr>
        <p:txBody>
          <a:bodyPr/>
          <a:lstStyle/>
          <a:p>
            <a:pPr eaLnBrk="1" hangingPunct="1"/>
            <a:r>
              <a:rPr lang="en-AU" sz="3600" dirty="0" err="1">
                <a:solidFill>
                  <a:schemeClr val="bg2"/>
                </a:solidFill>
              </a:rPr>
              <a:t>Hirsutism</a:t>
            </a:r>
            <a:endParaRPr lang="en-AU" sz="3600" dirty="0">
              <a:solidFill>
                <a:schemeClr val="bg2"/>
              </a:solidFill>
            </a:endParaRPr>
          </a:p>
        </p:txBody>
      </p:sp>
      <p:pic>
        <p:nvPicPr>
          <p:cNvPr id="3174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908721"/>
            <a:ext cx="4572000" cy="2520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6" name="Picture 2" descr="http://www.women-health-info.com/images/hirsutism-2.jpg"/>
          <p:cNvPicPr>
            <a:picLocks noChangeAspect="1" noChangeArrowheads="1"/>
          </p:cNvPicPr>
          <p:nvPr/>
        </p:nvPicPr>
        <p:blipFill>
          <a:blip r:embed="rId3" cstate="print"/>
          <a:srcRect/>
          <a:stretch>
            <a:fillRect/>
          </a:stretch>
        </p:blipFill>
        <p:spPr bwMode="auto">
          <a:xfrm>
            <a:off x="683568" y="836712"/>
            <a:ext cx="3600400" cy="3672407"/>
          </a:xfrm>
          <a:prstGeom prst="rect">
            <a:avLst/>
          </a:prstGeom>
          <a:noFill/>
        </p:spPr>
      </p:pic>
      <p:pic>
        <p:nvPicPr>
          <p:cNvPr id="57348" name="Picture 4" descr="https://encrypted-tbn1.gstatic.com/images?q=tbn:ANd9GcQNz9S4jXGtxe53F-Oi_atoWBm5cpgThL1xpAEgelhvihxRgvwG"/>
          <p:cNvPicPr>
            <a:picLocks noChangeAspect="1" noChangeArrowheads="1"/>
          </p:cNvPicPr>
          <p:nvPr/>
        </p:nvPicPr>
        <p:blipFill>
          <a:blip r:embed="rId4" cstate="print"/>
          <a:srcRect/>
          <a:stretch>
            <a:fillRect/>
          </a:stretch>
        </p:blipFill>
        <p:spPr bwMode="auto">
          <a:xfrm>
            <a:off x="4572000" y="3429000"/>
            <a:ext cx="4572000" cy="3429000"/>
          </a:xfrm>
          <a:prstGeom prst="rect">
            <a:avLst/>
          </a:prstGeom>
          <a:noFill/>
        </p:spPr>
      </p:pic>
    </p:spTree>
    <p:extLst>
      <p:ext uri="{BB962C8B-B14F-4D97-AF65-F5344CB8AC3E}">
        <p14:creationId xmlns:p14="http://schemas.microsoft.com/office/powerpoint/2010/main" val="22965221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1835696" y="285750"/>
            <a:ext cx="6451054" cy="1162050"/>
          </a:xfrm>
        </p:spPr>
        <p:txBody>
          <a:bodyPr/>
          <a:lstStyle/>
          <a:p>
            <a:pPr eaLnBrk="1" hangingPunct="1"/>
            <a:r>
              <a:rPr lang="en-AU" sz="3600" dirty="0" err="1">
                <a:solidFill>
                  <a:schemeClr val="bg2"/>
                </a:solidFill>
                <a:effectLst/>
              </a:rPr>
              <a:t>Ferriman–Gallwey</a:t>
            </a:r>
            <a:r>
              <a:rPr lang="en-AU" sz="3600" dirty="0">
                <a:solidFill>
                  <a:schemeClr val="bg2"/>
                </a:solidFill>
                <a:effectLst/>
              </a:rPr>
              <a:t> </a:t>
            </a:r>
            <a:br>
              <a:rPr lang="en-AU" sz="3600" dirty="0">
                <a:solidFill>
                  <a:schemeClr val="bg2"/>
                </a:solidFill>
                <a:effectLst/>
              </a:rPr>
            </a:br>
            <a:r>
              <a:rPr lang="en-AU" sz="3600" dirty="0">
                <a:solidFill>
                  <a:schemeClr val="bg2"/>
                </a:solidFill>
                <a:effectLst/>
              </a:rPr>
              <a:t>scoring system</a:t>
            </a:r>
          </a:p>
        </p:txBody>
      </p:sp>
      <p:sp>
        <p:nvSpPr>
          <p:cNvPr id="3" name="Content Placeholder 2"/>
          <p:cNvSpPr>
            <a:spLocks noGrp="1"/>
          </p:cNvSpPr>
          <p:nvPr>
            <p:ph idx="1"/>
          </p:nvPr>
        </p:nvSpPr>
        <p:spPr>
          <a:xfrm>
            <a:off x="5508104" y="1494631"/>
            <a:ext cx="3528392" cy="4572000"/>
          </a:xfrm>
        </p:spPr>
        <p:txBody>
          <a:bodyPr>
            <a:normAutofit/>
          </a:bodyPr>
          <a:lstStyle/>
          <a:p>
            <a:pPr marL="640080" lvl="1" indent="-246888" eaLnBrk="1" fontAlgn="auto" hangingPunct="1">
              <a:spcAft>
                <a:spcPts val="0"/>
              </a:spcAft>
              <a:buFont typeface="Wingdings 2"/>
              <a:buChar char=""/>
              <a:defRPr/>
            </a:pPr>
            <a:r>
              <a:rPr lang="en-AU" sz="2000" dirty="0">
                <a:effectLst/>
              </a:rPr>
              <a:t>The </a:t>
            </a:r>
            <a:r>
              <a:rPr lang="en-AU" sz="2000" dirty="0" err="1">
                <a:effectLst/>
              </a:rPr>
              <a:t>Ferriman-Gallwey</a:t>
            </a:r>
            <a:r>
              <a:rPr lang="en-AU" sz="2000" dirty="0">
                <a:effectLst/>
              </a:rPr>
              <a:t> scoring 	system is used to quantify 	the amount of hair growth. </a:t>
            </a:r>
          </a:p>
          <a:p>
            <a:pPr marL="640080" lvl="1" indent="-246888" eaLnBrk="1" fontAlgn="auto" hangingPunct="1">
              <a:spcAft>
                <a:spcPts val="0"/>
              </a:spcAft>
              <a:buFont typeface="Wingdings 2"/>
              <a:buChar char=""/>
              <a:defRPr/>
            </a:pPr>
            <a:r>
              <a:rPr lang="en-AU" sz="2000" dirty="0">
                <a:effectLst/>
              </a:rPr>
              <a:t>Each area of the body is 	scored for the amount of hair.</a:t>
            </a:r>
          </a:p>
          <a:p>
            <a:pPr marL="640080" lvl="1" indent="-246888" eaLnBrk="1" fontAlgn="auto" hangingPunct="1">
              <a:spcAft>
                <a:spcPts val="0"/>
              </a:spcAft>
              <a:buFont typeface="Wingdings 2"/>
              <a:buChar char=""/>
              <a:defRPr/>
            </a:pPr>
            <a:r>
              <a:rPr lang="en-AU" sz="2000" dirty="0">
                <a:effectLst/>
              </a:rPr>
              <a:t>A score 6–8 corresponds to 	mild </a:t>
            </a:r>
            <a:r>
              <a:rPr lang="en-AU" sz="2000" dirty="0" err="1">
                <a:effectLst/>
              </a:rPr>
              <a:t>hirsutism</a:t>
            </a:r>
            <a:r>
              <a:rPr lang="en-AU" sz="2000" dirty="0">
                <a:effectLst/>
              </a:rPr>
              <a:t>, </a:t>
            </a:r>
          </a:p>
          <a:p>
            <a:pPr marL="640080" lvl="1" indent="-246888" eaLnBrk="1" fontAlgn="auto" hangingPunct="1">
              <a:spcAft>
                <a:spcPts val="0"/>
              </a:spcAft>
              <a:buFont typeface="Wingdings 2"/>
              <a:buChar char=""/>
              <a:defRPr/>
            </a:pPr>
            <a:r>
              <a:rPr lang="en-AU" sz="2000" dirty="0">
                <a:effectLst/>
              </a:rPr>
              <a:t>A score 8–15 corresponds to 	serious and more than 15 corresponds to overt 	hirsutism.</a:t>
            </a:r>
          </a:p>
        </p:txBody>
      </p:sp>
      <p:sp>
        <p:nvSpPr>
          <p:cNvPr id="32771" name="Text Placeholder 3"/>
          <p:cNvSpPr>
            <a:spLocks noGrp="1"/>
          </p:cNvSpPr>
          <p:nvPr>
            <p:ph type="body" sz="half" idx="2"/>
          </p:nvPr>
        </p:nvSpPr>
        <p:spPr/>
        <p:txBody>
          <a:bodyPr/>
          <a:lstStyle/>
          <a:p>
            <a:pPr eaLnBrk="1" hangingPunct="1"/>
            <a:endParaRPr lang="en-AU"/>
          </a:p>
        </p:txBody>
      </p:sp>
      <p:pic>
        <p:nvPicPr>
          <p:cNvPr id="1026" name="Picture 2" descr="Full size image for 'Polycystic ovary syndrome'">
            <a:extLst>
              <a:ext uri="{FF2B5EF4-FFF2-40B4-BE49-F238E27FC236}">
                <a16:creationId xmlns:a16="http://schemas.microsoft.com/office/drawing/2014/main" id="{CED25ECE-1EF4-4DB6-A091-D28A4DDFAB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556792"/>
            <a:ext cx="5678489" cy="4813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477951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2"/>
                </a:solidFill>
              </a:rPr>
              <a:t>Alopecia and acne</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09B87B27-2B38-466A-8CD4-319805E47035}" type="slidenum">
              <a:rPr lang="en-US" smtClean="0">
                <a:solidFill>
                  <a:srgbClr val="003366"/>
                </a:solidFill>
              </a:rPr>
              <a:pPr/>
              <a:t>52</a:t>
            </a:fld>
            <a:endParaRPr lang="en-US">
              <a:solidFill>
                <a:srgbClr val="003366"/>
              </a:solidFill>
            </a:endParaRPr>
          </a:p>
        </p:txBody>
      </p:sp>
      <p:pic>
        <p:nvPicPr>
          <p:cNvPr id="97282" name="Picture 2" descr="http://pcosinfo.com/wp-content/uploads/2008/12/hair-loss2.jpg"/>
          <p:cNvPicPr>
            <a:picLocks noChangeAspect="1" noChangeArrowheads="1"/>
          </p:cNvPicPr>
          <p:nvPr/>
        </p:nvPicPr>
        <p:blipFill>
          <a:blip r:embed="rId2" cstate="print"/>
          <a:srcRect/>
          <a:stretch>
            <a:fillRect/>
          </a:stretch>
        </p:blipFill>
        <p:spPr bwMode="auto">
          <a:xfrm>
            <a:off x="395536" y="1556792"/>
            <a:ext cx="4176464" cy="3672408"/>
          </a:xfrm>
          <a:prstGeom prst="rect">
            <a:avLst/>
          </a:prstGeom>
          <a:noFill/>
        </p:spPr>
      </p:pic>
      <p:pic>
        <p:nvPicPr>
          <p:cNvPr id="97284" name="Picture 4" descr="https://encrypted-tbn2.gstatic.com/images?q=tbn:ANd9GcTorVbijkwW7eKHzEx-g-yLJi9yAnyv122gLBby0Qol296CMA14"/>
          <p:cNvPicPr>
            <a:picLocks noChangeAspect="1" noChangeArrowheads="1"/>
          </p:cNvPicPr>
          <p:nvPr/>
        </p:nvPicPr>
        <p:blipFill>
          <a:blip r:embed="rId3" cstate="print"/>
          <a:srcRect/>
          <a:stretch>
            <a:fillRect/>
          </a:stretch>
        </p:blipFill>
        <p:spPr bwMode="auto">
          <a:xfrm>
            <a:off x="4572000" y="1628800"/>
            <a:ext cx="4246984" cy="3600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97282"/>
                                        </p:tgtEl>
                                        <p:attrNameLst>
                                          <p:attrName>style.visibility</p:attrName>
                                        </p:attrNameLst>
                                      </p:cBhvr>
                                      <p:to>
                                        <p:strVal val="visible"/>
                                      </p:to>
                                    </p:set>
                                    <p:anim calcmode="lin" valueType="num">
                                      <p:cBhvr additive="base">
                                        <p:cTn id="7" dur="3000" fill="hold"/>
                                        <p:tgtEl>
                                          <p:spTgt spid="97282"/>
                                        </p:tgtEl>
                                        <p:attrNameLst>
                                          <p:attrName>ppt_x</p:attrName>
                                        </p:attrNameLst>
                                      </p:cBhvr>
                                      <p:tavLst>
                                        <p:tav tm="0">
                                          <p:val>
                                            <p:strVal val="#ppt_x"/>
                                          </p:val>
                                        </p:tav>
                                        <p:tav tm="100000">
                                          <p:val>
                                            <p:strVal val="#ppt_x"/>
                                          </p:val>
                                        </p:tav>
                                      </p:tavLst>
                                    </p:anim>
                                    <p:anim calcmode="lin" valueType="num">
                                      <p:cBhvr additive="base">
                                        <p:cTn id="8" dur="3000" fill="hold"/>
                                        <p:tgtEl>
                                          <p:spTgt spid="97282"/>
                                        </p:tgtEl>
                                        <p:attrNameLst>
                                          <p:attrName>ppt_y</p:attrName>
                                        </p:attrNameLst>
                                      </p:cBhvr>
                                      <p:tavLst>
                                        <p:tav tm="0">
                                          <p:val>
                                            <p:strVal val="1+#ppt_h/2"/>
                                          </p:val>
                                        </p:tav>
                                        <p:tav tm="100000">
                                          <p:val>
                                            <p:strVal val="#ppt_y"/>
                                          </p:val>
                                        </p:tav>
                                      </p:tavLst>
                                    </p:anim>
                                  </p:childTnLst>
                                </p:cTn>
                              </p:par>
                            </p:childTnLst>
                          </p:cTn>
                        </p:par>
                        <p:par>
                          <p:cTn id="9" fill="hold">
                            <p:stCondLst>
                              <p:cond delay="3000"/>
                            </p:stCondLst>
                            <p:childTnLst>
                              <p:par>
                                <p:cTn id="10" presetID="2" presetClass="entr" presetSubtype="4" fill="hold" nodeType="afterEffect">
                                  <p:stCondLst>
                                    <p:cond delay="0"/>
                                  </p:stCondLst>
                                  <p:childTnLst>
                                    <p:set>
                                      <p:cBhvr>
                                        <p:cTn id="11" dur="1" fill="hold">
                                          <p:stCondLst>
                                            <p:cond delay="0"/>
                                          </p:stCondLst>
                                        </p:cTn>
                                        <p:tgtEl>
                                          <p:spTgt spid="97284"/>
                                        </p:tgtEl>
                                        <p:attrNameLst>
                                          <p:attrName>style.visibility</p:attrName>
                                        </p:attrNameLst>
                                      </p:cBhvr>
                                      <p:to>
                                        <p:strVal val="visible"/>
                                      </p:to>
                                    </p:set>
                                    <p:anim calcmode="lin" valueType="num">
                                      <p:cBhvr additive="base">
                                        <p:cTn id="12" dur="2000" fill="hold"/>
                                        <p:tgtEl>
                                          <p:spTgt spid="97284"/>
                                        </p:tgtEl>
                                        <p:attrNameLst>
                                          <p:attrName>ppt_x</p:attrName>
                                        </p:attrNameLst>
                                      </p:cBhvr>
                                      <p:tavLst>
                                        <p:tav tm="0">
                                          <p:val>
                                            <p:strVal val="#ppt_x"/>
                                          </p:val>
                                        </p:tav>
                                        <p:tav tm="100000">
                                          <p:val>
                                            <p:strVal val="#ppt_x"/>
                                          </p:val>
                                        </p:tav>
                                      </p:tavLst>
                                    </p:anim>
                                    <p:anim calcmode="lin" valueType="num">
                                      <p:cBhvr additive="base">
                                        <p:cTn id="13" dur="2000" fill="hold"/>
                                        <p:tgtEl>
                                          <p:spTgt spid="9728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chemeClr val="bg2"/>
                </a:solidFill>
                <a:effectLst/>
              </a:rPr>
              <a:t>Ludwig's classification of hair loss among females</a:t>
            </a:r>
          </a:p>
        </p:txBody>
      </p:sp>
      <p:sp>
        <p:nvSpPr>
          <p:cNvPr id="3" name="Content Placeholder 2"/>
          <p:cNvSpPr>
            <a:spLocks noGrp="1"/>
          </p:cNvSpPr>
          <p:nvPr>
            <p:ph idx="1"/>
          </p:nvPr>
        </p:nvSpPr>
        <p:spPr>
          <a:xfrm>
            <a:off x="819647" y="4182090"/>
            <a:ext cx="7488832" cy="2395736"/>
          </a:xfrm>
        </p:spPr>
        <p:txBody>
          <a:bodyPr/>
          <a:lstStyle/>
          <a:p>
            <a:r>
              <a:rPr lang="en-US" sz="2400" dirty="0">
                <a:effectLst/>
                <a:latin typeface="Times New Roman" panose="02020603050405020304" pitchFamily="18" charset="0"/>
                <a:cs typeface="Times New Roman" panose="02020603050405020304" pitchFamily="18" charset="0"/>
              </a:rPr>
              <a:t>Grade I: Perceptible thinning of the hair on the crown, limited in the front by a line situated 1-3 cm behind the frontal hairline</a:t>
            </a:r>
          </a:p>
          <a:p>
            <a:r>
              <a:rPr lang="en-US" sz="2400" dirty="0">
                <a:effectLst/>
                <a:latin typeface="Times New Roman" panose="02020603050405020304" pitchFamily="18" charset="0"/>
                <a:cs typeface="Times New Roman" panose="02020603050405020304" pitchFamily="18" charset="0"/>
              </a:rPr>
              <a:t>Grade II: Pronounced rarefaction of the hair on the crown within the area seen in Grade I.</a:t>
            </a:r>
          </a:p>
          <a:p>
            <a:r>
              <a:rPr lang="en-US" sz="2400" dirty="0">
                <a:effectLst/>
                <a:latin typeface="Times New Roman" panose="02020603050405020304" pitchFamily="18" charset="0"/>
                <a:cs typeface="Times New Roman" panose="02020603050405020304" pitchFamily="18" charset="0"/>
              </a:rPr>
              <a:t>Grade III: Full baldness (total denudation) within the area seen in Grades I and II.</a:t>
            </a:r>
          </a:p>
        </p:txBody>
      </p:sp>
      <p:sp>
        <p:nvSpPr>
          <p:cNvPr id="4" name="Slide Number Placeholder 3"/>
          <p:cNvSpPr>
            <a:spLocks noGrp="1"/>
          </p:cNvSpPr>
          <p:nvPr>
            <p:ph type="sldNum" sz="quarter" idx="12"/>
          </p:nvPr>
        </p:nvSpPr>
        <p:spPr/>
        <p:txBody>
          <a:bodyPr/>
          <a:lstStyle/>
          <a:p>
            <a:fld id="{09B87B27-2B38-466A-8CD4-319805E47035}" type="slidenum">
              <a:rPr lang="en-US" smtClean="0">
                <a:solidFill>
                  <a:srgbClr val="003366"/>
                </a:solidFill>
              </a:rPr>
              <a:pPr/>
              <a:t>53</a:t>
            </a:fld>
            <a:endParaRPr lang="en-US">
              <a:solidFill>
                <a:srgbClr val="003366"/>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556792"/>
            <a:ext cx="7480895" cy="2533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230291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672" y="765175"/>
            <a:ext cx="7067128" cy="1079500"/>
          </a:xfrm>
        </p:spPr>
        <p:txBody>
          <a:bodyPr>
            <a:normAutofit fontScale="90000"/>
          </a:bodyPr>
          <a:lstStyle/>
          <a:p>
            <a:pPr eaLnBrk="1" fontAlgn="auto" hangingPunct="1">
              <a:spcAft>
                <a:spcPts val="0"/>
              </a:spcAft>
              <a:defRPr/>
            </a:pPr>
            <a:r>
              <a:rPr lang="en-AU" sz="3600" dirty="0">
                <a:solidFill>
                  <a:schemeClr val="bg2"/>
                </a:solidFill>
                <a:effectLst/>
              </a:rPr>
              <a:t>Clinical features of polycystic ovarian disease. </a:t>
            </a:r>
            <a:br>
              <a:rPr lang="en-AU" sz="3600" dirty="0">
                <a:solidFill>
                  <a:schemeClr val="bg2"/>
                </a:solidFill>
                <a:effectLst/>
              </a:rPr>
            </a:br>
            <a:r>
              <a:rPr lang="en-AU" sz="2400" b="1" dirty="0" err="1">
                <a:solidFill>
                  <a:schemeClr val="bg2"/>
                </a:solidFill>
                <a:effectLst/>
              </a:rPr>
              <a:t>Goldzieher</a:t>
            </a:r>
            <a:r>
              <a:rPr lang="en-AU" sz="2400" b="1" dirty="0">
                <a:solidFill>
                  <a:schemeClr val="bg2"/>
                </a:solidFill>
                <a:effectLst/>
              </a:rPr>
              <a:t> JW, Axelrod LR,</a:t>
            </a:r>
            <a:r>
              <a:rPr lang="en-AU" sz="2400" dirty="0">
                <a:solidFill>
                  <a:schemeClr val="bg2"/>
                </a:solidFill>
                <a:effectLst/>
              </a:rPr>
              <a:t>1963, </a:t>
            </a:r>
            <a:r>
              <a:rPr lang="en-AU" sz="2400" dirty="0" err="1">
                <a:solidFill>
                  <a:schemeClr val="bg2"/>
                </a:solidFill>
                <a:effectLst/>
              </a:rPr>
              <a:t>Fertil</a:t>
            </a:r>
            <a:r>
              <a:rPr lang="en-AU" sz="2400" dirty="0">
                <a:solidFill>
                  <a:schemeClr val="bg2"/>
                </a:solidFill>
                <a:effectLst/>
              </a:rPr>
              <a:t> </a:t>
            </a:r>
            <a:r>
              <a:rPr lang="en-AU" sz="2400" dirty="0" err="1">
                <a:solidFill>
                  <a:schemeClr val="bg2"/>
                </a:solidFill>
                <a:effectLst/>
              </a:rPr>
              <a:t>Steril</a:t>
            </a:r>
            <a:r>
              <a:rPr lang="en-AU" sz="2400" dirty="0">
                <a:solidFill>
                  <a:schemeClr val="bg2"/>
                </a:solidFill>
                <a:effectLst/>
              </a:rPr>
              <a:t> 14:631-653</a:t>
            </a:r>
          </a:p>
        </p:txBody>
      </p:sp>
      <p:pic>
        <p:nvPicPr>
          <p:cNvPr id="24579"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1174750" y="2505075"/>
            <a:ext cx="6492875" cy="4164013"/>
          </a:xfrm>
          <a:noFill/>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1691680" y="273050"/>
            <a:ext cx="1773833" cy="1162050"/>
          </a:xfrm>
        </p:spPr>
        <p:txBody>
          <a:bodyPr/>
          <a:lstStyle/>
          <a:p>
            <a:pPr eaLnBrk="1" hangingPunct="1"/>
            <a:r>
              <a:rPr lang="en-AU" sz="4400" dirty="0">
                <a:solidFill>
                  <a:schemeClr val="bg2"/>
                </a:solidFill>
              </a:rPr>
              <a:t>PCO</a:t>
            </a:r>
          </a:p>
        </p:txBody>
      </p:sp>
      <p:sp>
        <p:nvSpPr>
          <p:cNvPr id="3" name="Content Placeholder 2"/>
          <p:cNvSpPr>
            <a:spLocks noGrp="1"/>
          </p:cNvSpPr>
          <p:nvPr>
            <p:ph idx="1"/>
          </p:nvPr>
        </p:nvSpPr>
        <p:spPr>
          <a:xfrm>
            <a:off x="4572000" y="273050"/>
            <a:ext cx="4114800" cy="5853113"/>
          </a:xfrm>
        </p:spPr>
        <p:txBody>
          <a:bodyPr>
            <a:normAutofit lnSpcReduction="10000"/>
          </a:bodyPr>
          <a:lstStyle/>
          <a:p>
            <a:pPr marL="274320" indent="-274320" fontAlgn="auto">
              <a:spcAft>
                <a:spcPts val="0"/>
              </a:spcAft>
              <a:buClr>
                <a:schemeClr val="accent3"/>
              </a:buClr>
              <a:buFont typeface="Wingdings 2"/>
              <a:buChar char=""/>
              <a:defRPr/>
            </a:pPr>
            <a:r>
              <a:rPr lang="en-US" dirty="0"/>
              <a:t>Ultrasonic Criteria of PCO At least one of the following: 12 or more follicles measuring 2–9 mm in diameter, increased ovarian volume (&gt;10 cm3).</a:t>
            </a:r>
          </a:p>
          <a:p>
            <a:pPr marL="274320" indent="-274320" fontAlgn="auto">
              <a:spcAft>
                <a:spcPts val="0"/>
              </a:spcAft>
              <a:buClr>
                <a:schemeClr val="accent3"/>
              </a:buClr>
              <a:buFont typeface="Wingdings 2"/>
              <a:buChar char=""/>
              <a:defRPr/>
            </a:pPr>
            <a:r>
              <a:rPr lang="en-AU" b="1" dirty="0">
                <a:solidFill>
                  <a:srgbClr val="FF0000"/>
                </a:solidFill>
              </a:rPr>
              <a:t>The absence of PCO on U/S does not exclude PCOS</a:t>
            </a:r>
          </a:p>
          <a:p>
            <a:pPr marL="274320" indent="-274320" eaLnBrk="1" fontAlgn="auto" hangingPunct="1">
              <a:spcAft>
                <a:spcPts val="0"/>
              </a:spcAft>
              <a:buClr>
                <a:schemeClr val="accent3"/>
              </a:buClr>
              <a:buFont typeface="Wingdings 2"/>
              <a:buChar char=""/>
              <a:defRPr/>
            </a:pPr>
            <a:r>
              <a:rPr lang="en-AU" b="1" dirty="0">
                <a:solidFill>
                  <a:srgbClr val="FF0000"/>
                </a:solidFill>
              </a:rPr>
              <a:t>Necklace </a:t>
            </a:r>
            <a:r>
              <a:rPr lang="en-AU" b="1" dirty="0" err="1">
                <a:solidFill>
                  <a:srgbClr val="FF0000"/>
                </a:solidFill>
              </a:rPr>
              <a:t>apperance</a:t>
            </a:r>
            <a:endParaRPr lang="en-AU" dirty="0">
              <a:solidFill>
                <a:srgbClr val="FF0000"/>
              </a:solidFill>
            </a:endParaRPr>
          </a:p>
          <a:p>
            <a:pPr marL="274320" indent="-274320" eaLnBrk="1" fontAlgn="auto" hangingPunct="1">
              <a:spcAft>
                <a:spcPts val="0"/>
              </a:spcAft>
              <a:buClr>
                <a:schemeClr val="accent3"/>
              </a:buClr>
              <a:buFont typeface="Wingdings 2"/>
              <a:buChar char=""/>
              <a:defRPr/>
            </a:pPr>
            <a:endParaRPr lang="en-AU" dirty="0"/>
          </a:p>
        </p:txBody>
      </p:sp>
      <p:pic>
        <p:nvPicPr>
          <p:cNvPr id="25604" name="Picture 2" descr="~AUT000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074" y="1340768"/>
            <a:ext cx="4479926" cy="4392488"/>
          </a:xfrm>
          <a:prstGeom prst="rect">
            <a:avLst/>
          </a:prstGeom>
          <a:noFill/>
          <a:ln w="76200" cmpd="tri">
            <a:solidFill>
              <a:srgbClr val="0066CC"/>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solidFill>
                  <a:schemeClr val="bg2"/>
                </a:solidFill>
              </a:rPr>
              <a:t>PCO Vs PCOS</a:t>
            </a:r>
          </a:p>
        </p:txBody>
      </p:sp>
      <p:sp>
        <p:nvSpPr>
          <p:cNvPr id="7" name="Content Placeholder 6"/>
          <p:cNvSpPr>
            <a:spLocks noGrp="1"/>
          </p:cNvSpPr>
          <p:nvPr>
            <p:ph idx="1"/>
          </p:nvPr>
        </p:nvSpPr>
        <p:spPr>
          <a:xfrm>
            <a:off x="0" y="1676400"/>
            <a:ext cx="9144000" cy="4724400"/>
          </a:xfrm>
        </p:spPr>
        <p:txBody>
          <a:bodyPr/>
          <a:lstStyle/>
          <a:p>
            <a:r>
              <a:rPr lang="en-US" sz="2800" dirty="0">
                <a:effectLst/>
              </a:rPr>
              <a:t>Polycystic ovaries are detected in 19-33%of the “normal population”, of whom approximately 80% have symptoms of PCOS, albeit usually mild.</a:t>
            </a:r>
          </a:p>
          <a:p>
            <a:r>
              <a:rPr lang="en-US" sz="2800" dirty="0">
                <a:effectLst/>
              </a:rPr>
              <a:t>∴ 20%of women with polycystic ovaries are symptom free.</a:t>
            </a:r>
          </a:p>
          <a:p>
            <a:r>
              <a:rPr lang="en-US" sz="2800" dirty="0"/>
              <a:t>The presence of polycystic ovaries may be a marker for increased reproductive and metabolic risk.</a:t>
            </a:r>
          </a:p>
          <a:p>
            <a:r>
              <a:rPr lang="en-US" sz="2800" dirty="0"/>
              <a:t>Polycystic ovaries are associated with increased ovarian reserve and a reduced rate of ovarian aging</a:t>
            </a:r>
            <a:endParaRPr lang="en-US" sz="2800" dirty="0">
              <a:effectLst/>
            </a:endParaRPr>
          </a:p>
        </p:txBody>
      </p:sp>
      <p:sp>
        <p:nvSpPr>
          <p:cNvPr id="5" name="Slide Number Placeholder 4"/>
          <p:cNvSpPr>
            <a:spLocks noGrp="1"/>
          </p:cNvSpPr>
          <p:nvPr>
            <p:ph type="sldNum" sz="quarter" idx="12"/>
          </p:nvPr>
        </p:nvSpPr>
        <p:spPr/>
        <p:txBody>
          <a:bodyPr/>
          <a:lstStyle/>
          <a:p>
            <a:fld id="{5A8875D9-F642-45FF-B831-E9E20C79532E}" type="slidenum">
              <a:rPr lang="en-US" smtClean="0">
                <a:solidFill>
                  <a:srgbClr val="003366"/>
                </a:solidFill>
              </a:rPr>
              <a:pPr/>
              <a:t>56</a:t>
            </a:fld>
            <a:endParaRPr lang="en-US">
              <a:solidFill>
                <a:srgbClr val="003366"/>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152400"/>
            <a:ext cx="7206952" cy="1066800"/>
          </a:xfrm>
        </p:spPr>
        <p:txBody>
          <a:bodyPr>
            <a:noAutofit/>
          </a:bodyPr>
          <a:lstStyle/>
          <a:p>
            <a:pPr lvl="2" eaLnBrk="1" fontAlgn="auto" hangingPunct="1">
              <a:spcAft>
                <a:spcPts val="0"/>
              </a:spcAft>
              <a:defRPr/>
            </a:pPr>
            <a:r>
              <a:rPr lang="en-AU" sz="3600" dirty="0">
                <a:solidFill>
                  <a:schemeClr val="bg2"/>
                </a:solidFill>
                <a:latin typeface="Times New Roman" panose="02020603050405020304" pitchFamily="18" charset="0"/>
              </a:rPr>
              <a:t>Differential Diagnosis for Polycystic Ovary Syndrome</a:t>
            </a:r>
          </a:p>
        </p:txBody>
      </p:sp>
      <p:sp>
        <p:nvSpPr>
          <p:cNvPr id="26627" name="Content Placeholder 2"/>
          <p:cNvSpPr>
            <a:spLocks noGrp="1"/>
          </p:cNvSpPr>
          <p:nvPr>
            <p:ph idx="1"/>
          </p:nvPr>
        </p:nvSpPr>
        <p:spPr/>
        <p:txBody>
          <a:bodyPr/>
          <a:lstStyle/>
          <a:p>
            <a:pPr eaLnBrk="1" hangingPunct="1"/>
            <a:r>
              <a:rPr lang="en-AU" dirty="0" err="1">
                <a:solidFill>
                  <a:srgbClr val="FF0000"/>
                </a:solidFill>
              </a:rPr>
              <a:t>Nonclassic</a:t>
            </a:r>
            <a:r>
              <a:rPr lang="en-AU" dirty="0">
                <a:solidFill>
                  <a:srgbClr val="FF0000"/>
                </a:solidFill>
              </a:rPr>
              <a:t> adult type adrenal hyperplasia</a:t>
            </a:r>
          </a:p>
          <a:p>
            <a:pPr eaLnBrk="1" hangingPunct="1"/>
            <a:r>
              <a:rPr lang="en-AU" dirty="0"/>
              <a:t>Cushing syndrome</a:t>
            </a:r>
          </a:p>
          <a:p>
            <a:pPr eaLnBrk="1" hangingPunct="1"/>
            <a:r>
              <a:rPr lang="en-AU" dirty="0"/>
              <a:t>Androgen-producing </a:t>
            </a:r>
            <a:r>
              <a:rPr lang="en-AU" dirty="0" err="1"/>
              <a:t>tumor</a:t>
            </a:r>
            <a:r>
              <a:rPr lang="en-AU" dirty="0"/>
              <a:t>: adrenal, ovary</a:t>
            </a:r>
          </a:p>
          <a:p>
            <a:pPr eaLnBrk="1" hangingPunct="1"/>
            <a:r>
              <a:rPr lang="en-AU" dirty="0"/>
              <a:t>Thyroid disease</a:t>
            </a:r>
          </a:p>
          <a:p>
            <a:pPr eaLnBrk="1" hangingPunct="1"/>
            <a:r>
              <a:rPr lang="en-AU" dirty="0" err="1"/>
              <a:t>Hyperprolactinemia</a:t>
            </a:r>
            <a:endParaRPr lang="en-AU" dirty="0"/>
          </a:p>
          <a:p>
            <a:pPr eaLnBrk="1" hangingPunct="1"/>
            <a:r>
              <a:rPr lang="en-AU" dirty="0"/>
              <a:t>Ovarian failure</a:t>
            </a:r>
          </a:p>
          <a:p>
            <a:pPr eaLnBrk="1" hangingPunct="1"/>
            <a:r>
              <a:rPr lang="en-AU" dirty="0"/>
              <a:t>Drug exposure</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altLang="ar-SA" sz="3600" b="1" dirty="0">
              <a:cs typeface="Times New Roman" panose="02020603050405020304" pitchFamily="18" charset="0"/>
            </a:endParaRPr>
          </a:p>
          <a:p>
            <a:pPr algn="ctr"/>
            <a:r>
              <a:rPr lang="en-US" altLang="ar-SA" sz="3600" b="1" dirty="0">
                <a:cs typeface="Times New Roman" panose="02020603050405020304" pitchFamily="18" charset="0"/>
              </a:rPr>
              <a:t>Signs of androgen excess</a:t>
            </a:r>
          </a:p>
        </p:txBody>
      </p:sp>
      <p:sp>
        <p:nvSpPr>
          <p:cNvPr id="27651" name="Rectangle 3"/>
          <p:cNvSpPr>
            <a:spLocks noChangeArrowheads="1"/>
          </p:cNvSpPr>
          <p:nvPr/>
        </p:nvSpPr>
        <p:spPr bwMode="auto">
          <a:xfrm>
            <a:off x="939800" y="2057400"/>
            <a:ext cx="6557963" cy="58420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rtl="1"/>
            <a:r>
              <a:rPr lang="en-US" altLang="ar-SA" sz="3200" b="1" dirty="0">
                <a:solidFill>
                  <a:schemeClr val="bg2"/>
                </a:solidFill>
              </a:rPr>
              <a:t>Testosterone, DHEAS, FSH and LH</a:t>
            </a:r>
          </a:p>
        </p:txBody>
      </p:sp>
      <p:sp>
        <p:nvSpPr>
          <p:cNvPr id="27652" name="Rectangle 4"/>
          <p:cNvSpPr>
            <a:spLocks noChangeArrowheads="1"/>
          </p:cNvSpPr>
          <p:nvPr/>
        </p:nvSpPr>
        <p:spPr bwMode="auto">
          <a:xfrm>
            <a:off x="5943600" y="2971800"/>
            <a:ext cx="2894013" cy="3968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rtl="1"/>
            <a:r>
              <a:rPr lang="en-US" altLang="ar-SA" sz="2000" b="1" dirty="0">
                <a:solidFill>
                  <a:schemeClr val="bg2"/>
                </a:solidFill>
              </a:rPr>
              <a:t>DHEAS 500-700 mug/</a:t>
            </a:r>
            <a:r>
              <a:rPr lang="en-US" altLang="ar-SA" sz="2000" b="1" dirty="0" err="1">
                <a:solidFill>
                  <a:schemeClr val="bg2"/>
                </a:solidFill>
              </a:rPr>
              <a:t>dL</a:t>
            </a:r>
            <a:endParaRPr lang="en-US" altLang="ar-SA" sz="2000" b="1" dirty="0">
              <a:solidFill>
                <a:schemeClr val="bg2"/>
              </a:solidFill>
            </a:endParaRPr>
          </a:p>
        </p:txBody>
      </p:sp>
      <p:sp>
        <p:nvSpPr>
          <p:cNvPr id="27653" name="Rectangle 5"/>
          <p:cNvSpPr>
            <a:spLocks noChangeArrowheads="1"/>
          </p:cNvSpPr>
          <p:nvPr/>
        </p:nvSpPr>
        <p:spPr bwMode="auto">
          <a:xfrm>
            <a:off x="3040063" y="2970213"/>
            <a:ext cx="2657475" cy="4572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rtl="1"/>
            <a:r>
              <a:rPr lang="ar-SA" altLang="en-US" sz="2400" dirty="0">
                <a:solidFill>
                  <a:schemeClr val="bg2"/>
                </a:solidFill>
              </a:rPr>
              <a:t> </a:t>
            </a:r>
            <a:r>
              <a:rPr lang="en-AU" altLang="ar-SA" sz="2000" b="1" dirty="0">
                <a:solidFill>
                  <a:schemeClr val="bg2"/>
                </a:solidFill>
              </a:rPr>
              <a:t>DHEAS &gt;700 mug/</a:t>
            </a:r>
            <a:r>
              <a:rPr lang="en-AU" altLang="ar-SA" sz="2000" b="1" dirty="0" err="1">
                <a:solidFill>
                  <a:schemeClr val="bg2"/>
                </a:solidFill>
              </a:rPr>
              <a:t>dL</a:t>
            </a:r>
            <a:endParaRPr lang="en-AU" altLang="ar-SA" sz="2000" b="1" dirty="0">
              <a:solidFill>
                <a:schemeClr val="bg2"/>
              </a:solidFill>
            </a:endParaRPr>
          </a:p>
        </p:txBody>
      </p:sp>
      <p:sp>
        <p:nvSpPr>
          <p:cNvPr id="27654" name="Rectangle 6"/>
          <p:cNvSpPr>
            <a:spLocks noChangeArrowheads="1"/>
          </p:cNvSpPr>
          <p:nvPr/>
        </p:nvSpPr>
        <p:spPr bwMode="auto">
          <a:xfrm>
            <a:off x="457200" y="2971800"/>
            <a:ext cx="2201436" cy="40011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ar-SA" sz="2000" b="1" dirty="0">
                <a:solidFill>
                  <a:schemeClr val="bg2"/>
                </a:solidFill>
              </a:rPr>
              <a:t>TEST. &gt;150 ng/dL</a:t>
            </a:r>
          </a:p>
        </p:txBody>
      </p:sp>
      <p:sp>
        <p:nvSpPr>
          <p:cNvPr id="27655" name="Rectangle 7"/>
          <p:cNvSpPr>
            <a:spLocks noChangeArrowheads="1"/>
          </p:cNvSpPr>
          <p:nvPr/>
        </p:nvSpPr>
        <p:spPr bwMode="auto">
          <a:xfrm>
            <a:off x="5867400" y="3811588"/>
            <a:ext cx="2841625" cy="83026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rtl="1"/>
            <a:r>
              <a:rPr lang="en-US" altLang="ar-SA" sz="2400" b="1" dirty="0">
                <a:solidFill>
                  <a:schemeClr val="bg2"/>
                </a:solidFill>
                <a:sym typeface="Symbol" pitchFamily="18" charset="2"/>
              </a:rPr>
              <a:t></a:t>
            </a:r>
            <a:r>
              <a:rPr lang="en-US" altLang="ar-SA" sz="2400" b="1" dirty="0">
                <a:solidFill>
                  <a:schemeClr val="bg2"/>
                </a:solidFill>
              </a:rPr>
              <a:t>Serum 17-OH</a:t>
            </a:r>
          </a:p>
          <a:p>
            <a:pPr rtl="1"/>
            <a:r>
              <a:rPr lang="en-US" altLang="ar-SA" sz="2400" b="1" dirty="0">
                <a:solidFill>
                  <a:schemeClr val="bg2"/>
                </a:solidFill>
              </a:rPr>
              <a:t>Progesterone level</a:t>
            </a:r>
          </a:p>
        </p:txBody>
      </p:sp>
      <p:sp>
        <p:nvSpPr>
          <p:cNvPr id="27656" name="Text Box 8"/>
          <p:cNvSpPr txBox="1">
            <a:spLocks noChangeArrowheads="1"/>
          </p:cNvSpPr>
          <p:nvPr/>
        </p:nvSpPr>
        <p:spPr bwMode="auto">
          <a:xfrm>
            <a:off x="6400800" y="4799013"/>
            <a:ext cx="1606550" cy="4572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Times New Roman" pitchFamily="18" charset="0"/>
                <a:cs typeface="Arial" pitchFamily="34" charset="0"/>
              </a:defRPr>
            </a:lvl9pPr>
          </a:lstStyle>
          <a:p>
            <a:pPr algn="r" rtl="1" eaLnBrk="1" hangingPunct="1"/>
            <a:r>
              <a:rPr lang="en-US" altLang="ar-SA" sz="2400" b="1" dirty="0">
                <a:solidFill>
                  <a:schemeClr val="bg2"/>
                </a:solidFill>
              </a:rPr>
              <a:t>Late CAH</a:t>
            </a:r>
            <a:r>
              <a:rPr lang="en-US" altLang="ar-SA" sz="2400" dirty="0">
                <a:solidFill>
                  <a:schemeClr val="bg2"/>
                </a:solidFill>
              </a:rPr>
              <a:t> </a:t>
            </a:r>
          </a:p>
        </p:txBody>
      </p:sp>
      <p:sp>
        <p:nvSpPr>
          <p:cNvPr id="27657" name="Rectangle 10"/>
          <p:cNvSpPr>
            <a:spLocks noChangeArrowheads="1"/>
          </p:cNvSpPr>
          <p:nvPr/>
        </p:nvSpPr>
        <p:spPr bwMode="auto">
          <a:xfrm>
            <a:off x="3190875" y="4724400"/>
            <a:ext cx="2125663" cy="83026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ar-SA" sz="2400" b="1" dirty="0">
                <a:solidFill>
                  <a:schemeClr val="bg2"/>
                </a:solidFill>
              </a:rPr>
              <a:t>Adrenal </a:t>
            </a:r>
          </a:p>
          <a:p>
            <a:pPr algn="ctr" rtl="1"/>
            <a:r>
              <a:rPr lang="en-US" altLang="ar-SA" sz="2400" b="1" dirty="0" err="1">
                <a:solidFill>
                  <a:schemeClr val="bg2"/>
                </a:solidFill>
              </a:rPr>
              <a:t>hyperfunction</a:t>
            </a:r>
            <a:r>
              <a:rPr lang="en-US" altLang="ar-SA" sz="2400" b="1" dirty="0">
                <a:solidFill>
                  <a:schemeClr val="bg2"/>
                </a:solidFill>
              </a:rPr>
              <a:t> </a:t>
            </a:r>
          </a:p>
        </p:txBody>
      </p:sp>
      <p:sp>
        <p:nvSpPr>
          <p:cNvPr id="27658" name="Rectangle 11"/>
          <p:cNvSpPr>
            <a:spLocks noChangeArrowheads="1"/>
          </p:cNvSpPr>
          <p:nvPr/>
        </p:nvSpPr>
        <p:spPr bwMode="auto">
          <a:xfrm>
            <a:off x="381000" y="3811588"/>
            <a:ext cx="2530475" cy="4572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rtl="1"/>
            <a:r>
              <a:rPr lang="en-US" altLang="ar-SA" sz="2400" b="1" dirty="0">
                <a:solidFill>
                  <a:schemeClr val="bg2"/>
                </a:solidFill>
              </a:rPr>
              <a:t>U/S ? MRI or CT</a:t>
            </a:r>
            <a:r>
              <a:rPr lang="en-US" altLang="ar-SA" sz="2400" dirty="0">
                <a:solidFill>
                  <a:schemeClr val="bg2"/>
                </a:solidFill>
              </a:rPr>
              <a:t> </a:t>
            </a:r>
          </a:p>
        </p:txBody>
      </p:sp>
      <p:sp>
        <p:nvSpPr>
          <p:cNvPr id="27659" name="Rectangle 12"/>
          <p:cNvSpPr>
            <a:spLocks noChangeArrowheads="1"/>
          </p:cNvSpPr>
          <p:nvPr/>
        </p:nvSpPr>
        <p:spPr bwMode="auto">
          <a:xfrm>
            <a:off x="608013" y="4648200"/>
            <a:ext cx="1633537" cy="12001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rtl="1"/>
            <a:r>
              <a:rPr lang="en-US" altLang="ar-SA" sz="2400" b="1" dirty="0">
                <a:solidFill>
                  <a:schemeClr val="bg2"/>
                </a:solidFill>
              </a:rPr>
              <a:t>Ovarian</a:t>
            </a:r>
          </a:p>
          <a:p>
            <a:pPr algn="ctr"/>
            <a:r>
              <a:rPr lang="en-US" altLang="ar-SA" sz="2400" b="1" dirty="0">
                <a:solidFill>
                  <a:schemeClr val="bg2"/>
                </a:solidFill>
              </a:rPr>
              <a:t>Or adrenal</a:t>
            </a:r>
          </a:p>
          <a:p>
            <a:pPr algn="ctr" rtl="1"/>
            <a:r>
              <a:rPr lang="en-US" altLang="ar-SA" sz="2400" b="1" dirty="0">
                <a:solidFill>
                  <a:schemeClr val="bg2"/>
                </a:solidFill>
              </a:rPr>
              <a:t> tumor</a:t>
            </a:r>
          </a:p>
        </p:txBody>
      </p:sp>
      <p:sp>
        <p:nvSpPr>
          <p:cNvPr id="27660" name="Line 13"/>
          <p:cNvSpPr>
            <a:spLocks noChangeShapeType="1"/>
          </p:cNvSpPr>
          <p:nvPr/>
        </p:nvSpPr>
        <p:spPr bwMode="auto">
          <a:xfrm>
            <a:off x="4419600" y="3429000"/>
            <a:ext cx="0" cy="1295400"/>
          </a:xfrm>
          <a:prstGeom prst="line">
            <a:avLst/>
          </a:prstGeom>
          <a:noFill/>
          <a:ln w="9525">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ar-JO"/>
          </a:p>
        </p:txBody>
      </p:sp>
      <p:sp>
        <p:nvSpPr>
          <p:cNvPr id="27661" name="Line 14"/>
          <p:cNvSpPr>
            <a:spLocks noChangeShapeType="1"/>
          </p:cNvSpPr>
          <p:nvPr/>
        </p:nvSpPr>
        <p:spPr bwMode="auto">
          <a:xfrm>
            <a:off x="1600200" y="3352800"/>
            <a:ext cx="0" cy="53340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ar-JO"/>
          </a:p>
        </p:txBody>
      </p:sp>
      <p:sp>
        <p:nvSpPr>
          <p:cNvPr id="27662" name="Line 15"/>
          <p:cNvSpPr>
            <a:spLocks noChangeShapeType="1"/>
          </p:cNvSpPr>
          <p:nvPr/>
        </p:nvSpPr>
        <p:spPr bwMode="auto">
          <a:xfrm>
            <a:off x="1600200" y="4267200"/>
            <a:ext cx="0" cy="38100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ar-JO"/>
          </a:p>
        </p:txBody>
      </p:sp>
      <p:sp>
        <p:nvSpPr>
          <p:cNvPr id="27663" name="Line 16"/>
          <p:cNvSpPr>
            <a:spLocks noChangeShapeType="1"/>
          </p:cNvSpPr>
          <p:nvPr/>
        </p:nvSpPr>
        <p:spPr bwMode="auto">
          <a:xfrm>
            <a:off x="7391400" y="3352800"/>
            <a:ext cx="0" cy="45720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ar-JO"/>
          </a:p>
        </p:txBody>
      </p:sp>
      <p:sp>
        <p:nvSpPr>
          <p:cNvPr id="27664" name="Text Box 18"/>
          <p:cNvSpPr txBox="1">
            <a:spLocks noChangeArrowheads="1"/>
          </p:cNvSpPr>
          <p:nvPr/>
        </p:nvSpPr>
        <p:spPr bwMode="auto">
          <a:xfrm>
            <a:off x="1371600" y="5943600"/>
            <a:ext cx="7086600" cy="461963"/>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Times New Roman" pitchFamily="18" charset="0"/>
                <a:cs typeface="Arial" pitchFamily="34" charset="0"/>
              </a:defRPr>
            </a:lvl9pPr>
          </a:lstStyle>
          <a:p>
            <a:pPr rtl="1" eaLnBrk="1" hangingPunct="1"/>
            <a:r>
              <a:rPr lang="en-US" altLang="ar-SA" sz="2400" b="1" dirty="0">
                <a:solidFill>
                  <a:schemeClr val="bg2"/>
                </a:solidFill>
              </a:rPr>
              <a:t>Lower elevations </a:t>
            </a:r>
            <a:r>
              <a:rPr lang="en-US" altLang="ar-SA" sz="2400" b="1" dirty="0">
                <a:solidFill>
                  <a:schemeClr val="bg2"/>
                </a:solidFill>
                <a:sym typeface="Wingdings 3" pitchFamily="18" charset="2"/>
              </a:rPr>
              <a:t> PCOS  </a:t>
            </a:r>
            <a:endParaRPr lang="en-US" altLang="ar-SA" sz="2400" b="1" dirty="0">
              <a:solidFill>
                <a:schemeClr val="bg2"/>
              </a:solidFill>
            </a:endParaRPr>
          </a:p>
        </p:txBody>
      </p:sp>
      <p:cxnSp>
        <p:nvCxnSpPr>
          <p:cNvPr id="27665" name="AutoShape 22"/>
          <p:cNvCxnSpPr>
            <a:cxnSpLocks noChangeShapeType="1"/>
            <a:stCxn id="27651" idx="2"/>
            <a:endCxn id="27652" idx="0"/>
          </p:cNvCxnSpPr>
          <p:nvPr/>
        </p:nvCxnSpPr>
        <p:spPr bwMode="auto">
          <a:xfrm rot="16200000" flipH="1">
            <a:off x="5640388" y="1220787"/>
            <a:ext cx="330200" cy="3171825"/>
          </a:xfrm>
          <a:prstGeom prst="bentConnector3">
            <a:avLst>
              <a:gd name="adj1" fmla="val 50000"/>
            </a:avLst>
          </a:prstGeom>
          <a:noFill/>
          <a:ln w="9525">
            <a:solidFill>
              <a:schemeClr val="folHlink"/>
            </a:solidFill>
            <a:miter lim="800000"/>
            <a:headEnd/>
            <a:tailEnd type="triangle" w="med" len="med"/>
          </a:ln>
          <a:extLst>
            <a:ext uri="{909E8E84-426E-40DD-AFC4-6F175D3DCCD1}">
              <a14:hiddenFill xmlns:a14="http://schemas.microsoft.com/office/drawing/2010/main">
                <a:noFill/>
              </a14:hiddenFill>
            </a:ext>
          </a:extLst>
        </p:spPr>
      </p:cxnSp>
      <p:cxnSp>
        <p:nvCxnSpPr>
          <p:cNvPr id="27666" name="AutoShape 23"/>
          <p:cNvCxnSpPr>
            <a:cxnSpLocks noChangeShapeType="1"/>
            <a:stCxn id="27651" idx="2"/>
            <a:endCxn id="27654" idx="0"/>
          </p:cNvCxnSpPr>
          <p:nvPr/>
        </p:nvCxnSpPr>
        <p:spPr bwMode="auto">
          <a:xfrm rot="5400000">
            <a:off x="2723250" y="1476268"/>
            <a:ext cx="330200" cy="2660864"/>
          </a:xfrm>
          <a:prstGeom prst="bentConnector3">
            <a:avLst>
              <a:gd name="adj1" fmla="val 50000"/>
            </a:avLst>
          </a:prstGeom>
          <a:noFill/>
          <a:ln w="9525">
            <a:solidFill>
              <a:schemeClr val="folHlink"/>
            </a:solidFill>
            <a:miter lim="800000"/>
            <a:headEnd/>
            <a:tailEnd type="triangle" w="med" len="med"/>
          </a:ln>
          <a:extLst>
            <a:ext uri="{909E8E84-426E-40DD-AFC4-6F175D3DCCD1}">
              <a14:hiddenFill xmlns:a14="http://schemas.microsoft.com/office/drawing/2010/main">
                <a:noFill/>
              </a14:hiddenFill>
            </a:ext>
          </a:extLst>
        </p:spPr>
      </p:cxnSp>
      <p:cxnSp>
        <p:nvCxnSpPr>
          <p:cNvPr id="27667" name="AutoShape 25"/>
          <p:cNvCxnSpPr>
            <a:cxnSpLocks noChangeShapeType="1"/>
            <a:stCxn id="27651" idx="2"/>
            <a:endCxn id="27653" idx="0"/>
          </p:cNvCxnSpPr>
          <p:nvPr/>
        </p:nvCxnSpPr>
        <p:spPr bwMode="auto">
          <a:xfrm rot="16200000" flipH="1">
            <a:off x="4129881" y="2731294"/>
            <a:ext cx="328613" cy="149225"/>
          </a:xfrm>
          <a:prstGeom prst="bentConnector3">
            <a:avLst>
              <a:gd name="adj1" fmla="val 50000"/>
            </a:avLst>
          </a:prstGeom>
          <a:noFill/>
          <a:ln w="9525">
            <a:solidFill>
              <a:schemeClr val="folHlink"/>
            </a:solidFill>
            <a:miter lim="800000"/>
            <a:headEnd/>
            <a:tailEnd type="triangle" w="med" len="med"/>
          </a:ln>
          <a:extLst>
            <a:ext uri="{909E8E84-426E-40DD-AFC4-6F175D3DCCD1}">
              <a14:hiddenFill xmlns:a14="http://schemas.microsoft.com/office/drawing/2010/main">
                <a:noFill/>
              </a14:hiddenFill>
            </a:ext>
          </a:extLst>
        </p:spPr>
      </p:cxnSp>
      <p:sp>
        <p:nvSpPr>
          <p:cNvPr id="27668" name="Line 26"/>
          <p:cNvSpPr>
            <a:spLocks noChangeShapeType="1"/>
          </p:cNvSpPr>
          <p:nvPr/>
        </p:nvSpPr>
        <p:spPr bwMode="auto">
          <a:xfrm>
            <a:off x="7391400" y="4648200"/>
            <a:ext cx="0" cy="152400"/>
          </a:xfrm>
          <a:prstGeom prst="line">
            <a:avLst/>
          </a:prstGeom>
          <a:noFill/>
          <a:ln w="9525">
            <a:solidFill>
              <a:schemeClr val="folHlink"/>
            </a:solidFill>
            <a:round/>
            <a:headEnd/>
            <a:tailEnd type="triangle" w="med" len="med"/>
          </a:ln>
          <a:extLst>
            <a:ext uri="{909E8E84-426E-40DD-AFC4-6F175D3DCCD1}">
              <a14:hiddenFill xmlns:a14="http://schemas.microsoft.com/office/drawing/2010/main">
                <a:noFill/>
              </a14:hiddenFill>
            </a:ext>
          </a:extLst>
        </p:spPr>
        <p:txBody>
          <a:bodyPr wrap="none"/>
          <a:lstStyle/>
          <a:p>
            <a:endParaRPr lang="ar-JO"/>
          </a:p>
        </p:txBody>
      </p:sp>
      <p:sp>
        <p:nvSpPr>
          <p:cNvPr id="21" name="Oval 20"/>
          <p:cNvSpPr/>
          <p:nvPr/>
        </p:nvSpPr>
        <p:spPr>
          <a:xfrm>
            <a:off x="467544" y="2733396"/>
            <a:ext cx="2520280" cy="1391208"/>
          </a:xfrm>
          <a:prstGeom prst="ellipse">
            <a:avLst/>
          </a:prstGeom>
          <a:noFill/>
          <a:ln w="57150" cap="flat" cmpd="sng" algn="ctr">
            <a:solidFill>
              <a:srgbClr val="FF6E01"/>
            </a:solidFill>
            <a:prstDash val="solid"/>
            <a:miter lim="800000"/>
            <a:tailEnd type="arrow" w="med" len="sm"/>
          </a:ln>
          <a:effectLst/>
        </p:spPr>
        <p:txBody>
          <a:bodyPr rtlCol="0" anchor="ctr"/>
          <a:lstStyle/>
          <a:p>
            <a:pPr algn="ctr" fontAlgn="auto">
              <a:spcBef>
                <a:spcPts val="0"/>
              </a:spcBef>
              <a:spcAft>
                <a:spcPts val="0"/>
              </a:spcAft>
              <a:defRPr/>
            </a:pPr>
            <a:endParaRPr lang="en-US" kern="0">
              <a:solidFill>
                <a:prstClr val="white"/>
              </a:solidFill>
              <a:latin typeface="Calibri"/>
              <a:cs typeface="+mn-cs"/>
            </a:endParaRPr>
          </a:p>
        </p:txBody>
      </p:sp>
      <p:sp>
        <p:nvSpPr>
          <p:cNvPr id="22" name="Oval 21"/>
          <p:cNvSpPr/>
          <p:nvPr/>
        </p:nvSpPr>
        <p:spPr>
          <a:xfrm>
            <a:off x="467544" y="4653136"/>
            <a:ext cx="2448272" cy="1198240"/>
          </a:xfrm>
          <a:prstGeom prst="ellipse">
            <a:avLst/>
          </a:prstGeom>
          <a:noFill/>
          <a:ln w="57150" cap="flat" cmpd="sng" algn="ctr">
            <a:solidFill>
              <a:srgbClr val="FF6E01"/>
            </a:solidFill>
            <a:prstDash val="solid"/>
            <a:miter lim="800000"/>
            <a:tailEnd type="arrow" w="med" len="sm"/>
          </a:ln>
          <a:effectLst/>
        </p:spPr>
        <p:txBody>
          <a:bodyPr rtlCol="0" anchor="ctr"/>
          <a:lstStyle/>
          <a:p>
            <a:pPr algn="ctr" fontAlgn="auto">
              <a:spcBef>
                <a:spcPts val="0"/>
              </a:spcBef>
              <a:spcAft>
                <a:spcPts val="0"/>
              </a:spcAft>
              <a:defRPr/>
            </a:pPr>
            <a:endParaRPr lang="en-US" kern="0">
              <a:solidFill>
                <a:prstClr val="white"/>
              </a:solidFill>
              <a:latin typeface="Calibri"/>
              <a:cs typeface="+mn-cs"/>
            </a:endParaRPr>
          </a:p>
        </p:txBody>
      </p:sp>
      <p:sp>
        <p:nvSpPr>
          <p:cNvPr id="23" name="Oval 22"/>
          <p:cNvSpPr/>
          <p:nvPr/>
        </p:nvSpPr>
        <p:spPr>
          <a:xfrm>
            <a:off x="3059832" y="2829880"/>
            <a:ext cx="2808312" cy="1198240"/>
          </a:xfrm>
          <a:prstGeom prst="ellipse">
            <a:avLst/>
          </a:prstGeom>
          <a:noFill/>
          <a:ln w="57150" cap="flat" cmpd="sng" algn="ctr">
            <a:solidFill>
              <a:srgbClr val="FF6E01"/>
            </a:solidFill>
            <a:prstDash val="solid"/>
            <a:miter lim="800000"/>
            <a:tailEnd type="arrow" w="med" len="sm"/>
          </a:ln>
          <a:effectLst/>
        </p:spPr>
        <p:txBody>
          <a:bodyPr rtlCol="0" anchor="ctr"/>
          <a:lstStyle/>
          <a:p>
            <a:pPr algn="ctr" fontAlgn="auto">
              <a:spcBef>
                <a:spcPts val="0"/>
              </a:spcBef>
              <a:spcAft>
                <a:spcPts val="0"/>
              </a:spcAft>
              <a:defRPr/>
            </a:pPr>
            <a:endParaRPr lang="en-US" kern="0">
              <a:solidFill>
                <a:prstClr val="white"/>
              </a:solidFill>
              <a:latin typeface="Calibri"/>
              <a:cs typeface="+mn-cs"/>
            </a:endParaRPr>
          </a:p>
        </p:txBody>
      </p:sp>
      <p:sp>
        <p:nvSpPr>
          <p:cNvPr id="24" name="Oval 23"/>
          <p:cNvSpPr/>
          <p:nvPr/>
        </p:nvSpPr>
        <p:spPr>
          <a:xfrm>
            <a:off x="2915816" y="4653136"/>
            <a:ext cx="2448272" cy="1198240"/>
          </a:xfrm>
          <a:prstGeom prst="ellipse">
            <a:avLst/>
          </a:prstGeom>
          <a:noFill/>
          <a:ln w="57150" cap="flat" cmpd="sng" algn="ctr">
            <a:solidFill>
              <a:srgbClr val="FF6E01"/>
            </a:solidFill>
            <a:prstDash val="solid"/>
            <a:miter lim="800000"/>
            <a:tailEnd type="arrow" w="med" len="sm"/>
          </a:ln>
          <a:effectLst/>
        </p:spPr>
        <p:txBody>
          <a:bodyPr rtlCol="0" anchor="ctr"/>
          <a:lstStyle/>
          <a:p>
            <a:pPr algn="ctr" fontAlgn="auto">
              <a:spcBef>
                <a:spcPts val="0"/>
              </a:spcBef>
              <a:spcAft>
                <a:spcPts val="0"/>
              </a:spcAft>
              <a:defRPr/>
            </a:pPr>
            <a:endParaRPr lang="en-US" kern="0">
              <a:solidFill>
                <a:prstClr val="white"/>
              </a:solidFill>
              <a:latin typeface="Calibri"/>
              <a:cs typeface="+mn-cs"/>
            </a:endParaRPr>
          </a:p>
        </p:txBody>
      </p:sp>
      <p:sp>
        <p:nvSpPr>
          <p:cNvPr id="25" name="Oval 24"/>
          <p:cNvSpPr/>
          <p:nvPr/>
        </p:nvSpPr>
        <p:spPr>
          <a:xfrm>
            <a:off x="5364088" y="3429000"/>
            <a:ext cx="3384376" cy="1224136"/>
          </a:xfrm>
          <a:prstGeom prst="ellipse">
            <a:avLst/>
          </a:prstGeom>
          <a:noFill/>
          <a:ln w="57150" cap="flat" cmpd="sng" algn="ctr">
            <a:solidFill>
              <a:srgbClr val="FF6E01"/>
            </a:solidFill>
            <a:prstDash val="solid"/>
            <a:miter lim="800000"/>
            <a:tailEnd type="arrow" w="med" len="sm"/>
          </a:ln>
          <a:effectLst/>
        </p:spPr>
        <p:txBody>
          <a:bodyPr rtlCol="0" anchor="ctr"/>
          <a:lstStyle/>
          <a:p>
            <a:pPr algn="ctr" fontAlgn="auto">
              <a:spcBef>
                <a:spcPts val="0"/>
              </a:spcBef>
              <a:spcAft>
                <a:spcPts val="0"/>
              </a:spcAft>
              <a:defRPr/>
            </a:pPr>
            <a:endParaRPr lang="en-US" kern="0">
              <a:solidFill>
                <a:prstClr val="white"/>
              </a:solidFill>
              <a:latin typeface="Calibri"/>
              <a:cs typeface="+mn-cs"/>
            </a:endParaRPr>
          </a:p>
        </p:txBody>
      </p:sp>
      <p:sp>
        <p:nvSpPr>
          <p:cNvPr id="26" name="Oval 25"/>
          <p:cNvSpPr/>
          <p:nvPr/>
        </p:nvSpPr>
        <p:spPr>
          <a:xfrm>
            <a:off x="6012160" y="4509120"/>
            <a:ext cx="2448272" cy="1198240"/>
          </a:xfrm>
          <a:prstGeom prst="ellipse">
            <a:avLst/>
          </a:prstGeom>
          <a:noFill/>
          <a:ln w="57150" cap="flat" cmpd="sng" algn="ctr">
            <a:solidFill>
              <a:srgbClr val="FF6E01"/>
            </a:solidFill>
            <a:prstDash val="solid"/>
            <a:miter lim="800000"/>
            <a:tailEnd type="arrow" w="med" len="sm"/>
          </a:ln>
          <a:effectLst/>
        </p:spPr>
        <p:txBody>
          <a:bodyPr rtlCol="0" anchor="ctr"/>
          <a:lstStyle/>
          <a:p>
            <a:pPr algn="ctr" fontAlgn="auto">
              <a:spcBef>
                <a:spcPts val="0"/>
              </a:spcBef>
              <a:spcAft>
                <a:spcPts val="0"/>
              </a:spcAft>
              <a:defRPr/>
            </a:pPr>
            <a:endParaRPr lang="en-US" kern="0">
              <a:solidFill>
                <a:prstClr val="white"/>
              </a:solidFill>
              <a:latin typeface="Calibri"/>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heel(1)">
                                      <p:cBhvr>
                                        <p:cTn id="7" dur="3000"/>
                                        <p:tgtEl>
                                          <p:spTgt spid="21"/>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heel(1)">
                                      <p:cBhvr>
                                        <p:cTn id="10" dur="3000"/>
                                        <p:tgtEl>
                                          <p:spTgt spid="22"/>
                                        </p:tgtEl>
                                      </p:cBhvr>
                                    </p:animEffect>
                                  </p:childTnLst>
                                </p:cTn>
                              </p:par>
                            </p:childTnLst>
                          </p:cTn>
                        </p:par>
                        <p:par>
                          <p:cTn id="11" fill="hold">
                            <p:stCondLst>
                              <p:cond delay="3000"/>
                            </p:stCondLst>
                            <p:childTnLst>
                              <p:par>
                                <p:cTn id="12" presetID="21" presetClass="entr" presetSubtype="1" fill="hold" grpId="0" nodeType="after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wheel(1)">
                                      <p:cBhvr>
                                        <p:cTn id="14" dur="3000"/>
                                        <p:tgtEl>
                                          <p:spTgt spid="23"/>
                                        </p:tgtEl>
                                      </p:cBhvr>
                                    </p:animEffect>
                                  </p:childTnLst>
                                </p:cTn>
                              </p:par>
                            </p:childTnLst>
                          </p:cTn>
                        </p:par>
                        <p:par>
                          <p:cTn id="15" fill="hold">
                            <p:stCondLst>
                              <p:cond delay="6000"/>
                            </p:stCondLst>
                            <p:childTnLst>
                              <p:par>
                                <p:cTn id="16" presetID="21" presetClass="entr" presetSubtype="1" fill="hold" grpId="0" nodeType="after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wheel(1)">
                                      <p:cBhvr>
                                        <p:cTn id="18" dur="3000"/>
                                        <p:tgtEl>
                                          <p:spTgt spid="24"/>
                                        </p:tgtEl>
                                      </p:cBhvr>
                                    </p:animEffect>
                                  </p:childTnLst>
                                </p:cTn>
                              </p:par>
                            </p:childTnLst>
                          </p:cTn>
                        </p:par>
                        <p:par>
                          <p:cTn id="19" fill="hold">
                            <p:stCondLst>
                              <p:cond delay="9000"/>
                            </p:stCondLst>
                            <p:childTnLst>
                              <p:par>
                                <p:cTn id="20" presetID="21" presetClass="entr" presetSubtype="1"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heel(1)">
                                      <p:cBhvr>
                                        <p:cTn id="22" dur="3000"/>
                                        <p:tgtEl>
                                          <p:spTgt spid="25"/>
                                        </p:tgtEl>
                                      </p:cBhvr>
                                    </p:animEffect>
                                  </p:childTnLst>
                                </p:cTn>
                              </p:par>
                            </p:childTnLst>
                          </p:cTn>
                        </p:par>
                        <p:par>
                          <p:cTn id="23" fill="hold">
                            <p:stCondLst>
                              <p:cond delay="12000"/>
                            </p:stCondLst>
                            <p:childTnLst>
                              <p:par>
                                <p:cTn id="24" presetID="21" presetClass="entr" presetSubtype="1"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wheel(1)">
                                      <p:cBhvr>
                                        <p:cTn id="26" dur="3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P spid="26"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en-AU" sz="3200" dirty="0">
                <a:solidFill>
                  <a:schemeClr val="bg2"/>
                </a:solidFill>
                <a:effectLst/>
              </a:rPr>
              <a:t>Assessment of biochemical hyperandrogenism</a:t>
            </a:r>
          </a:p>
        </p:txBody>
      </p:sp>
      <p:sp>
        <p:nvSpPr>
          <p:cNvPr id="3" name="Content Placeholder 2"/>
          <p:cNvSpPr>
            <a:spLocks noGrp="1"/>
          </p:cNvSpPr>
          <p:nvPr>
            <p:ph idx="1"/>
          </p:nvPr>
        </p:nvSpPr>
        <p:spPr>
          <a:xfrm>
            <a:off x="1219200" y="1676400"/>
            <a:ext cx="7924800" cy="4724400"/>
          </a:xfrm>
        </p:spPr>
        <p:txBody>
          <a:bodyPr>
            <a:normAutofit/>
          </a:bodyPr>
          <a:lstStyle/>
          <a:p>
            <a:pPr marL="274320" indent="-274320" eaLnBrk="1" fontAlgn="auto" hangingPunct="1">
              <a:spcAft>
                <a:spcPts val="0"/>
              </a:spcAft>
              <a:buClr>
                <a:schemeClr val="accent3"/>
              </a:buClr>
              <a:buFont typeface="Wingdings 2"/>
              <a:buChar char=""/>
              <a:defRPr/>
            </a:pPr>
            <a:r>
              <a:rPr lang="en-AU" dirty="0">
                <a:solidFill>
                  <a:schemeClr val="bg2"/>
                </a:solidFill>
                <a:effectLst/>
              </a:rPr>
              <a:t>About 70% of patients with PCOS diagnosed by NIH 	criteria will have elevated serum </a:t>
            </a:r>
            <a:r>
              <a:rPr lang="en-AU" i="1" dirty="0">
                <a:solidFill>
                  <a:schemeClr val="bg2"/>
                </a:solidFill>
                <a:effectLst/>
              </a:rPr>
              <a:t>free testosterone levels. 	</a:t>
            </a:r>
          </a:p>
          <a:p>
            <a:pPr marL="274320" indent="-274320" eaLnBrk="1" fontAlgn="auto" hangingPunct="1">
              <a:spcAft>
                <a:spcPts val="0"/>
              </a:spcAft>
              <a:buClr>
                <a:schemeClr val="accent3"/>
              </a:buClr>
              <a:buFont typeface="Wingdings 2"/>
              <a:buChar char=""/>
              <a:defRPr/>
            </a:pPr>
            <a:r>
              <a:rPr lang="en-AU" dirty="0">
                <a:solidFill>
                  <a:schemeClr val="bg2"/>
                </a:solidFill>
                <a:effectLst/>
              </a:rPr>
              <a:t>Free androgen index (Testosterone/SHBG x 100).</a:t>
            </a:r>
          </a:p>
          <a:p>
            <a:pPr marL="274320" lvl="1" indent="-274320" eaLnBrk="1" fontAlgn="auto" hangingPunct="1">
              <a:spcAft>
                <a:spcPts val="0"/>
              </a:spcAft>
              <a:buClr>
                <a:schemeClr val="accent3"/>
              </a:buClr>
              <a:buSzPct val="95000"/>
              <a:buFont typeface="Wingdings 2"/>
              <a:buChar char=""/>
              <a:defRPr/>
            </a:pPr>
            <a:r>
              <a:rPr lang="en-AU" dirty="0">
                <a:solidFill>
                  <a:schemeClr val="bg2"/>
                </a:solidFill>
                <a:effectLst/>
              </a:rPr>
              <a:t>Exclusion of NCAH:</a:t>
            </a:r>
          </a:p>
          <a:p>
            <a:pPr marL="0" lvl="1" indent="0" eaLnBrk="1" fontAlgn="auto" hangingPunct="1">
              <a:spcAft>
                <a:spcPts val="0"/>
              </a:spcAft>
              <a:buClr>
                <a:schemeClr val="accent3"/>
              </a:buClr>
              <a:buSzPct val="95000"/>
              <a:buFont typeface="Wingdings 2"/>
              <a:buNone/>
              <a:defRPr/>
            </a:pPr>
            <a:r>
              <a:rPr lang="en-US" dirty="0">
                <a:solidFill>
                  <a:schemeClr val="bg2"/>
                </a:solidFill>
                <a:effectLst/>
              </a:rPr>
              <a:t>morning serum 17-hydroxyprogesterone concentration greater than 150 ng/dL in the early follicular phase strongly suggests the diagnosis</a:t>
            </a:r>
          </a:p>
          <a:p>
            <a:pPr marL="274320" indent="-274320" eaLnBrk="1" fontAlgn="auto" hangingPunct="1">
              <a:spcAft>
                <a:spcPts val="0"/>
              </a:spcAft>
              <a:buClr>
                <a:schemeClr val="accent3"/>
              </a:buClr>
              <a:buFont typeface="Wingdings 2"/>
              <a:buChar char=""/>
              <a:defRPr/>
            </a:pPr>
            <a:endParaRPr lang="en-AU" dirty="0">
              <a:solidFill>
                <a:schemeClr val="bg2"/>
              </a:solidFill>
            </a:endParaRPr>
          </a:p>
          <a:p>
            <a:pPr marL="640080" lvl="1" indent="-246888" eaLnBrk="1" fontAlgn="auto" hangingPunct="1">
              <a:spcAft>
                <a:spcPts val="0"/>
              </a:spcAft>
              <a:buFont typeface="Wingdings 2"/>
              <a:buChar char=""/>
              <a:defRPr/>
            </a:pPr>
            <a:endParaRPr lang="en-AU" dirty="0">
              <a:solidFill>
                <a:schemeClr val="bg2"/>
              </a:solidFill>
            </a:endParaRPr>
          </a:p>
        </p:txBody>
      </p:sp>
      <p:sp>
        <p:nvSpPr>
          <p:cNvPr id="4" name="Oval 3"/>
          <p:cNvSpPr/>
          <p:nvPr/>
        </p:nvSpPr>
        <p:spPr>
          <a:xfrm>
            <a:off x="755576" y="3068960"/>
            <a:ext cx="8388424" cy="1368152"/>
          </a:xfrm>
          <a:prstGeom prst="ellipse">
            <a:avLst/>
          </a:prstGeom>
          <a:noFill/>
          <a:ln w="57150" cap="flat" cmpd="sng" algn="ctr">
            <a:solidFill>
              <a:srgbClr val="FF6E01"/>
            </a:solidFill>
            <a:prstDash val="solid"/>
            <a:miter lim="800000"/>
            <a:tailEnd type="arrow" w="med" len="sm"/>
          </a:ln>
          <a:effectLst/>
        </p:spPr>
        <p:txBody>
          <a:bodyPr rtlCol="0" anchor="ctr"/>
          <a:lstStyle/>
          <a:p>
            <a:pPr algn="ctr" fontAlgn="auto">
              <a:spcBef>
                <a:spcPts val="0"/>
              </a:spcBef>
              <a:spcAft>
                <a:spcPts val="0"/>
              </a:spcAft>
              <a:defRPr/>
            </a:pPr>
            <a:endParaRPr lang="en-US" kern="0">
              <a:solidFill>
                <a:prstClr val="white"/>
              </a:solidFill>
              <a:latin typeface="Calibri"/>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755650" y="744538"/>
            <a:ext cx="8229600" cy="1143000"/>
          </a:xfrm>
        </p:spPr>
        <p:txBody>
          <a:bodyPr/>
          <a:lstStyle/>
          <a:p>
            <a:pPr eaLnBrk="1" hangingPunct="1"/>
            <a:r>
              <a:rPr lang="en-AU" sz="3600" dirty="0">
                <a:solidFill>
                  <a:schemeClr val="bg2"/>
                </a:solidFill>
              </a:rPr>
              <a:t>Disease evolution!!!! </a:t>
            </a:r>
            <a:r>
              <a:rPr lang="en-AU" sz="3600" b="1" dirty="0">
                <a:solidFill>
                  <a:schemeClr val="bg2"/>
                </a:solidFill>
              </a:rPr>
              <a:t> Thrifty phenotype hypothesis????</a:t>
            </a:r>
            <a:endParaRPr lang="en-AU" sz="3600" dirty="0">
              <a:solidFill>
                <a:schemeClr val="bg2"/>
              </a:solidFill>
            </a:endParaRPr>
          </a:p>
        </p:txBody>
      </p:sp>
      <p:pic>
        <p:nvPicPr>
          <p:cNvPr id="5123"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642938" y="1881188"/>
            <a:ext cx="3643312" cy="4535487"/>
          </a:xfrm>
        </p:spPr>
      </p:pic>
      <p:pic>
        <p:nvPicPr>
          <p:cNvPr id="512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00563" y="1881188"/>
            <a:ext cx="271462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r>
              <a:rPr lang="en-AU" sz="3600" dirty="0">
                <a:solidFill>
                  <a:schemeClr val="bg2"/>
                </a:solidFill>
              </a:rPr>
              <a:t>Work up</a:t>
            </a:r>
          </a:p>
        </p:txBody>
      </p:sp>
      <p:sp>
        <p:nvSpPr>
          <p:cNvPr id="34819" name="Content Placeholder 2"/>
          <p:cNvSpPr>
            <a:spLocks noGrp="1"/>
          </p:cNvSpPr>
          <p:nvPr>
            <p:ph idx="1"/>
          </p:nvPr>
        </p:nvSpPr>
        <p:spPr>
          <a:xfrm>
            <a:off x="0" y="1412776"/>
            <a:ext cx="9144000" cy="5661248"/>
          </a:xfrm>
        </p:spPr>
        <p:txBody>
          <a:bodyPr/>
          <a:lstStyle/>
          <a:p>
            <a:pPr lvl="1" eaLnBrk="1" hangingPunct="1"/>
            <a:r>
              <a:rPr lang="en-AU" sz="2000" dirty="0">
                <a:effectLst/>
                <a:latin typeface="Times New Roman" panose="02020603050405020304" pitchFamily="18" charset="0"/>
                <a:cs typeface="Times New Roman" panose="02020603050405020304" pitchFamily="18" charset="0"/>
              </a:rPr>
              <a:t>TSH and prolactin.</a:t>
            </a:r>
          </a:p>
          <a:p>
            <a:pPr lvl="1"/>
            <a:r>
              <a:rPr lang="en-AU" sz="2000" dirty="0">
                <a:effectLst/>
                <a:latin typeface="Times New Roman" panose="02020603050405020304" pitchFamily="18" charset="0"/>
                <a:cs typeface="Times New Roman" panose="02020603050405020304" pitchFamily="18" charset="0"/>
              </a:rPr>
              <a:t>FBS, Fasting Insulin and calculating (not in guidelines)</a:t>
            </a:r>
          </a:p>
          <a:p>
            <a:pPr lvl="1"/>
            <a:r>
              <a:rPr lang="en-AU" sz="2000" dirty="0">
                <a:effectLst/>
                <a:latin typeface="Times New Roman" panose="02020603050405020304" pitchFamily="18" charset="0"/>
                <a:cs typeface="Times New Roman" panose="02020603050405020304" pitchFamily="18" charset="0"/>
              </a:rPr>
              <a:t>An oral glucose tolerance test (OGTT), fasting plasma glucose or HbA1c should be performed to assess glycaemic status.</a:t>
            </a:r>
            <a:r>
              <a:rPr lang="en-AU" sz="1800" dirty="0">
                <a:effectLst/>
                <a:latin typeface="Times New Roman" panose="02020603050405020304" pitchFamily="18" charset="0"/>
                <a:cs typeface="Times New Roman" panose="02020603050405020304" pitchFamily="18" charset="0"/>
              </a:rPr>
              <a:t> In high-risk women with PCOS (including a BMI &gt; 25kg/m2 or in Asians &gt; 23kg/m2, history of impaired fasting glucose, impaired glucose tolerance or gestational diabetes, family history of diabetes mellitus type 2,hypertension or high-risk ethnicity), an OGTT is recommended. </a:t>
            </a:r>
            <a:endParaRPr lang="en-AU" sz="2000" dirty="0">
              <a:effectLst/>
              <a:latin typeface="Times New Roman" panose="02020603050405020304" pitchFamily="18" charset="0"/>
              <a:cs typeface="Times New Roman" panose="02020603050405020304" pitchFamily="18" charset="0"/>
            </a:endParaRPr>
          </a:p>
          <a:p>
            <a:pPr lvl="1"/>
            <a:r>
              <a:rPr lang="en-AU" sz="2000" dirty="0">
                <a:effectLst/>
                <a:latin typeface="Times New Roman" panose="02020603050405020304" pitchFamily="18" charset="0"/>
                <a:cs typeface="Times New Roman" panose="02020603050405020304" pitchFamily="18" charset="0"/>
              </a:rPr>
              <a:t>HOMA test- the best for Insulin resistance </a:t>
            </a:r>
            <a:r>
              <a:rPr lang="en-US" sz="2000" dirty="0">
                <a:solidFill>
                  <a:schemeClr val="bg2"/>
                </a:solidFill>
                <a:latin typeface="Times New Roman" panose="02020603050405020304" pitchFamily="18" charset="0"/>
                <a:cs typeface="Times New Roman" panose="02020603050405020304" pitchFamily="18" charset="0"/>
              </a:rPr>
              <a:t>(Al-</a:t>
            </a:r>
            <a:r>
              <a:rPr lang="en-US" sz="2000" dirty="0" err="1">
                <a:solidFill>
                  <a:schemeClr val="bg2"/>
                </a:solidFill>
                <a:latin typeface="Times New Roman" panose="02020603050405020304" pitchFamily="18" charset="0"/>
                <a:cs typeface="Times New Roman" panose="02020603050405020304" pitchFamily="18" charset="0"/>
              </a:rPr>
              <a:t>Jefout</a:t>
            </a:r>
            <a:r>
              <a:rPr lang="en-US" sz="2000" dirty="0">
                <a:solidFill>
                  <a:schemeClr val="bg2"/>
                </a:solidFill>
                <a:latin typeface="Times New Roman" panose="02020603050405020304" pitchFamily="18" charset="0"/>
                <a:cs typeface="Times New Roman" panose="02020603050405020304" pitchFamily="18" charset="0"/>
              </a:rPr>
              <a:t> et al 2017)- not in the common practice!</a:t>
            </a:r>
            <a:endParaRPr lang="en-AU" sz="2000" dirty="0">
              <a:effectLst/>
              <a:latin typeface="Times New Roman" panose="02020603050405020304" pitchFamily="18" charset="0"/>
              <a:cs typeface="Times New Roman" panose="02020603050405020304" pitchFamily="18" charset="0"/>
            </a:endParaRPr>
          </a:p>
          <a:p>
            <a:pPr lvl="1" eaLnBrk="1" hangingPunct="1"/>
            <a:r>
              <a:rPr lang="en-AU" sz="2000" dirty="0">
                <a:effectLst/>
                <a:latin typeface="Times New Roman" panose="02020603050405020304" pitchFamily="18" charset="0"/>
                <a:cs typeface="Times New Roman" panose="02020603050405020304" pitchFamily="18" charset="0"/>
              </a:rPr>
              <a:t>Lipid profile.</a:t>
            </a:r>
          </a:p>
          <a:p>
            <a:pPr lvl="1" eaLnBrk="1" hangingPunct="1"/>
            <a:r>
              <a:rPr lang="en-AU" sz="2000" dirty="0">
                <a:effectLst/>
                <a:latin typeface="Times New Roman" panose="02020603050405020304" pitchFamily="18" charset="0"/>
                <a:cs typeface="Times New Roman" panose="02020603050405020304" pitchFamily="18" charset="0"/>
              </a:rPr>
              <a:t>DHAES</a:t>
            </a:r>
          </a:p>
          <a:p>
            <a:pPr lvl="1" eaLnBrk="1" hangingPunct="1"/>
            <a:r>
              <a:rPr lang="en-AU" sz="2000" dirty="0">
                <a:effectLst/>
                <a:latin typeface="Times New Roman" panose="02020603050405020304" pitchFamily="18" charset="0"/>
                <a:cs typeface="Times New Roman" panose="02020603050405020304" pitchFamily="18" charset="0"/>
              </a:rPr>
              <a:t>SHBG</a:t>
            </a:r>
          </a:p>
          <a:p>
            <a:pPr lvl="1" eaLnBrk="1" hangingPunct="1"/>
            <a:r>
              <a:rPr lang="en-AU" sz="2000" dirty="0">
                <a:effectLst/>
                <a:latin typeface="Times New Roman" panose="02020603050405020304" pitchFamily="18" charset="0"/>
                <a:cs typeface="Times New Roman" panose="02020603050405020304" pitchFamily="18" charset="0"/>
              </a:rPr>
              <a:t>17 alpha- </a:t>
            </a:r>
            <a:r>
              <a:rPr lang="en-AU" sz="2000" dirty="0" err="1">
                <a:effectLst/>
                <a:latin typeface="Times New Roman" panose="02020603050405020304" pitchFamily="18" charset="0"/>
                <a:cs typeface="Times New Roman" panose="02020603050405020304" pitchFamily="18" charset="0"/>
              </a:rPr>
              <a:t>Hydroxyprogesterone</a:t>
            </a:r>
            <a:endParaRPr lang="en-AU" sz="2000" dirty="0">
              <a:effectLst/>
              <a:latin typeface="Times New Roman" panose="02020603050405020304" pitchFamily="18" charset="0"/>
              <a:cs typeface="Times New Roman" panose="02020603050405020304" pitchFamily="18" charset="0"/>
            </a:endParaRPr>
          </a:p>
          <a:p>
            <a:pPr lvl="1" eaLnBrk="1" hangingPunct="1"/>
            <a:r>
              <a:rPr lang="en-AU" sz="2000" dirty="0">
                <a:effectLst/>
                <a:latin typeface="Times New Roman" panose="02020603050405020304" pitchFamily="18" charset="0"/>
                <a:cs typeface="Times New Roman" panose="02020603050405020304" pitchFamily="18" charset="0"/>
              </a:rPr>
              <a:t>FAI (free androgen index)- SHBG and Free/Total Testosterone</a:t>
            </a:r>
          </a:p>
          <a:p>
            <a:pPr lvl="1" eaLnBrk="1" hangingPunct="1"/>
            <a:r>
              <a:rPr lang="en-AU" sz="2000" dirty="0">
                <a:effectLst/>
                <a:latin typeface="Times New Roman" panose="02020603050405020304" pitchFamily="18" charset="0"/>
                <a:cs typeface="Times New Roman" panose="02020603050405020304" pitchFamily="18" charset="0"/>
              </a:rPr>
              <a:t>FSH, LH and oestradiol to exclude the possibility of premature ovarian failure in those women with </a:t>
            </a:r>
            <a:r>
              <a:rPr lang="en-AU" sz="2000" dirty="0" err="1">
                <a:effectLst/>
                <a:latin typeface="Times New Roman" panose="02020603050405020304" pitchFamily="18" charset="0"/>
                <a:cs typeface="Times New Roman" panose="02020603050405020304" pitchFamily="18" charset="0"/>
              </a:rPr>
              <a:t>oligomenorrhoea</a:t>
            </a:r>
            <a:r>
              <a:rPr lang="en-AU" sz="2000" dirty="0">
                <a:effectLst/>
                <a:latin typeface="Times New Roman" panose="02020603050405020304" pitchFamily="18" charset="0"/>
                <a:cs typeface="Times New Roman" panose="02020603050405020304" pitchFamily="18" charset="0"/>
              </a:rPr>
              <a:t> or amenorrhoea</a:t>
            </a:r>
          </a:p>
          <a:p>
            <a:pPr lvl="2" eaLnBrk="1" hangingPunct="1">
              <a:buFont typeface="Wingdings 2" pitchFamily="18" charset="2"/>
              <a:buNone/>
            </a:pPr>
            <a:r>
              <a:rPr lang="en-AU" sz="1800" dirty="0">
                <a:effectLst/>
                <a:latin typeface="Times New Roman" panose="02020603050405020304" pitchFamily="18" charset="0"/>
                <a:cs typeface="Times New Roman" panose="02020603050405020304" pitchFamily="18" charset="0"/>
              </a:rPr>
              <a:t> </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en-AU" dirty="0">
                <a:solidFill>
                  <a:schemeClr val="bg2"/>
                </a:solidFill>
              </a:rPr>
              <a:t>LH/FSH Ratio</a:t>
            </a:r>
          </a:p>
        </p:txBody>
      </p:sp>
      <p:sp>
        <p:nvSpPr>
          <p:cNvPr id="35843" name="Content Placeholder 2"/>
          <p:cNvSpPr>
            <a:spLocks noGrp="1"/>
          </p:cNvSpPr>
          <p:nvPr>
            <p:ph idx="1"/>
          </p:nvPr>
        </p:nvSpPr>
        <p:spPr>
          <a:xfrm>
            <a:off x="457200" y="1935163"/>
            <a:ext cx="8686800" cy="4708525"/>
          </a:xfrm>
        </p:spPr>
        <p:txBody>
          <a:bodyPr/>
          <a:lstStyle/>
          <a:p>
            <a:r>
              <a:rPr lang="en-AU" sz="2400" dirty="0">
                <a:effectLst/>
              </a:rPr>
              <a:t>The ratio of greater than 2 is only present in approximately 	40% of PCOS </a:t>
            </a:r>
            <a:r>
              <a:rPr lang="en-US" sz="2400" dirty="0">
                <a:solidFill>
                  <a:schemeClr val="bg2"/>
                </a:solidFill>
              </a:rPr>
              <a:t>(Al-</a:t>
            </a:r>
            <a:r>
              <a:rPr lang="en-US" sz="2400" dirty="0" err="1">
                <a:solidFill>
                  <a:schemeClr val="bg2"/>
                </a:solidFill>
              </a:rPr>
              <a:t>Jefout</a:t>
            </a:r>
            <a:r>
              <a:rPr lang="en-US" sz="2400" dirty="0">
                <a:solidFill>
                  <a:schemeClr val="bg2"/>
                </a:solidFill>
              </a:rPr>
              <a:t> et al 2017)</a:t>
            </a:r>
            <a:r>
              <a:rPr lang="en-AU" sz="2400" dirty="0">
                <a:effectLst/>
              </a:rPr>
              <a:t>.</a:t>
            </a:r>
          </a:p>
          <a:p>
            <a:pPr eaLnBrk="1" hangingPunct="1"/>
            <a:r>
              <a:rPr lang="en-AU" sz="2400" dirty="0">
                <a:effectLst/>
              </a:rPr>
              <a:t>The </a:t>
            </a:r>
            <a:r>
              <a:rPr lang="en-AU" sz="2400" dirty="0" err="1">
                <a:effectLst/>
              </a:rPr>
              <a:t>cutoff</a:t>
            </a:r>
            <a:r>
              <a:rPr lang="en-AU" sz="2400" dirty="0">
                <a:effectLst/>
              </a:rPr>
              <a:t> value for the LH/FSH ratio is quite dependent on the assay used to measure these gonadotropins, making difficult its broad application in clinical practice. </a:t>
            </a:r>
          </a:p>
          <a:p>
            <a:pPr eaLnBrk="1" hangingPunct="1"/>
            <a:r>
              <a:rPr lang="en-AU" sz="2400" dirty="0">
                <a:effectLst/>
              </a:rPr>
              <a:t>In addition, the high proportion of obesity in PCOS may 	confound the measurement, explaining the normal 	LH/FSH ratio found in many patients, particularly if the 	assessment is based on a single LH and FSH 	determination</a:t>
            </a:r>
            <a:r>
              <a:rPr lang="en-AU" sz="2200" dirty="0">
                <a:effectLst/>
              </a:rPr>
              <a:t>.</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eaLnBrk="1" hangingPunct="1"/>
            <a:r>
              <a:rPr lang="en-AU" dirty="0">
                <a:solidFill>
                  <a:schemeClr val="bg2"/>
                </a:solidFill>
                <a:effectLst/>
              </a:rPr>
              <a:t>Adolescents at risk of PCOS</a:t>
            </a:r>
          </a:p>
        </p:txBody>
      </p:sp>
      <p:sp>
        <p:nvSpPr>
          <p:cNvPr id="3" name="Content Placeholder 2"/>
          <p:cNvSpPr>
            <a:spLocks noGrp="1"/>
          </p:cNvSpPr>
          <p:nvPr>
            <p:ph idx="1"/>
          </p:nvPr>
        </p:nvSpPr>
        <p:spPr>
          <a:xfrm>
            <a:off x="457200" y="1340768"/>
            <a:ext cx="8686800" cy="5401345"/>
          </a:xfrm>
        </p:spPr>
        <p:txBody>
          <a:bodyPr>
            <a:normAutofit/>
          </a:bodyPr>
          <a:lstStyle/>
          <a:p>
            <a:pPr marL="274320" indent="-274320" eaLnBrk="1" fontAlgn="auto" hangingPunct="1">
              <a:spcAft>
                <a:spcPts val="0"/>
              </a:spcAft>
              <a:buClr>
                <a:schemeClr val="accent3"/>
              </a:buClr>
              <a:buFont typeface="Wingdings 2"/>
              <a:buChar char=""/>
              <a:defRPr/>
            </a:pPr>
            <a:r>
              <a:rPr lang="en-AU" sz="2400" dirty="0">
                <a:solidFill>
                  <a:schemeClr val="bg2"/>
                </a:solidFill>
                <a:effectLst/>
              </a:rPr>
              <a:t>It is important to screen and diagnose adolescent PCOS in order to prevent the development of future infertility, type 	II DM, cardiovascular disease, and even endometrial 	cancer. </a:t>
            </a:r>
          </a:p>
          <a:p>
            <a:pPr marL="274320" indent="-274320" eaLnBrk="1" fontAlgn="auto" hangingPunct="1">
              <a:spcAft>
                <a:spcPts val="0"/>
              </a:spcAft>
              <a:buClr>
                <a:schemeClr val="accent3"/>
              </a:buClr>
              <a:buFont typeface="Wingdings 2"/>
              <a:buChar char=""/>
              <a:defRPr/>
            </a:pPr>
            <a:r>
              <a:rPr lang="en-AU" sz="2400" b="1" dirty="0">
                <a:solidFill>
                  <a:schemeClr val="bg2"/>
                </a:solidFill>
                <a:effectLst/>
              </a:rPr>
              <a:t>Lifestyle modification is of the greatest benefit for 	adolescents in terms of management.</a:t>
            </a:r>
          </a:p>
          <a:p>
            <a:pPr marL="0" indent="0" eaLnBrk="1" fontAlgn="auto" hangingPunct="1">
              <a:spcAft>
                <a:spcPts val="0"/>
              </a:spcAft>
              <a:buClr>
                <a:schemeClr val="accent3"/>
              </a:buClr>
              <a:buFont typeface="Wingdings 2"/>
              <a:buNone/>
              <a:defRPr/>
            </a:pPr>
            <a:r>
              <a:rPr lang="en-AU" sz="2400" dirty="0">
                <a:solidFill>
                  <a:schemeClr val="bg2"/>
                </a:solidFill>
                <a:effectLst/>
              </a:rPr>
              <a:t>      (</a:t>
            </a:r>
            <a:r>
              <a:rPr lang="en-AU" sz="2400" dirty="0" err="1">
                <a:solidFill>
                  <a:schemeClr val="bg2"/>
                </a:solidFill>
                <a:effectLst/>
              </a:rPr>
              <a:t>Yii</a:t>
            </a:r>
            <a:r>
              <a:rPr lang="en-AU" sz="2400" dirty="0">
                <a:solidFill>
                  <a:schemeClr val="bg2"/>
                </a:solidFill>
                <a:effectLst/>
              </a:rPr>
              <a:t> MF. </a:t>
            </a:r>
            <a:r>
              <a:rPr lang="en-AU" sz="2400" dirty="0" err="1">
                <a:solidFill>
                  <a:schemeClr val="bg2"/>
                </a:solidFill>
                <a:effectLst/>
              </a:rPr>
              <a:t>Gynecological</a:t>
            </a:r>
            <a:r>
              <a:rPr lang="en-AU" sz="2400" dirty="0">
                <a:solidFill>
                  <a:schemeClr val="bg2"/>
                </a:solidFill>
                <a:effectLst/>
              </a:rPr>
              <a:t> </a:t>
            </a:r>
            <a:r>
              <a:rPr lang="en-AU" sz="2400" dirty="0" err="1">
                <a:solidFill>
                  <a:schemeClr val="bg2"/>
                </a:solidFill>
                <a:effectLst/>
              </a:rPr>
              <a:t>Endocr</a:t>
            </a:r>
            <a:r>
              <a:rPr lang="en-AU" sz="2400" dirty="0">
                <a:solidFill>
                  <a:schemeClr val="bg2"/>
                </a:solidFill>
                <a:effectLst/>
              </a:rPr>
              <a:t>. 25(10):634-9, 2009). </a:t>
            </a:r>
          </a:p>
          <a:p>
            <a:pPr marL="274320" indent="-274320" eaLnBrk="1" fontAlgn="auto" hangingPunct="1">
              <a:spcAft>
                <a:spcPts val="0"/>
              </a:spcAft>
              <a:buClr>
                <a:schemeClr val="accent3"/>
              </a:buClr>
              <a:buFont typeface="Wingdings 2"/>
              <a:buChar char=""/>
              <a:defRPr/>
            </a:pPr>
            <a:r>
              <a:rPr lang="en-AU" sz="2400" dirty="0">
                <a:solidFill>
                  <a:schemeClr val="bg2"/>
                </a:solidFill>
                <a:effectLst/>
              </a:rPr>
              <a:t>Treatment with OCP, </a:t>
            </a:r>
            <a:r>
              <a:rPr lang="en-AU" sz="2400" dirty="0" err="1">
                <a:solidFill>
                  <a:schemeClr val="bg2"/>
                </a:solidFill>
                <a:effectLst/>
              </a:rPr>
              <a:t>progestins</a:t>
            </a:r>
            <a:r>
              <a:rPr lang="en-AU" sz="2400" dirty="0">
                <a:solidFill>
                  <a:schemeClr val="bg2"/>
                </a:solidFill>
                <a:effectLst/>
              </a:rPr>
              <a:t>, </a:t>
            </a:r>
            <a:r>
              <a:rPr lang="en-AU" sz="2400" dirty="0" err="1">
                <a:solidFill>
                  <a:schemeClr val="bg2"/>
                </a:solidFill>
                <a:effectLst/>
              </a:rPr>
              <a:t>antiandrogens</a:t>
            </a:r>
            <a:r>
              <a:rPr lang="en-AU" sz="2400" dirty="0">
                <a:solidFill>
                  <a:schemeClr val="bg2"/>
                </a:solidFill>
                <a:effectLst/>
              </a:rPr>
              <a:t>, or insulin-lowering drugs is critical in reducing the development of 	adulthood infertility, diabetes, metabolic syndrome, and endometrial carcinoma in patients with PCOS.</a:t>
            </a:r>
          </a:p>
          <a:p>
            <a:pPr marL="0" indent="0" eaLnBrk="1" fontAlgn="auto" hangingPunct="1">
              <a:spcAft>
                <a:spcPts val="0"/>
              </a:spcAft>
              <a:buClr>
                <a:schemeClr val="accent3"/>
              </a:buClr>
              <a:buFont typeface="Wingdings 2"/>
              <a:buNone/>
              <a:defRPr/>
            </a:pPr>
            <a:endParaRPr lang="en-AU" sz="2400" dirty="0">
              <a:solidFill>
                <a:schemeClr val="bg2"/>
              </a:solidFil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457200" y="44450"/>
            <a:ext cx="8229600" cy="1143000"/>
          </a:xfrm>
        </p:spPr>
        <p:txBody>
          <a:bodyPr/>
          <a:lstStyle/>
          <a:p>
            <a:pPr eaLnBrk="1" hangingPunct="1"/>
            <a:r>
              <a:rPr lang="en-AU" sz="4000" dirty="0">
                <a:solidFill>
                  <a:schemeClr val="bg2"/>
                </a:solidFill>
                <a:effectLst/>
              </a:rPr>
              <a:t>PCOS Rx</a:t>
            </a:r>
          </a:p>
        </p:txBody>
      </p:sp>
      <p:sp>
        <p:nvSpPr>
          <p:cNvPr id="3" name="Content Placeholder 2"/>
          <p:cNvSpPr>
            <a:spLocks noGrp="1"/>
          </p:cNvSpPr>
          <p:nvPr>
            <p:ph idx="1"/>
          </p:nvPr>
        </p:nvSpPr>
        <p:spPr>
          <a:xfrm>
            <a:off x="0" y="1196975"/>
            <a:ext cx="9144000" cy="4708525"/>
          </a:xfrm>
        </p:spPr>
        <p:txBody>
          <a:bodyPr>
            <a:noAutofit/>
          </a:bodyPr>
          <a:lstStyle/>
          <a:p>
            <a:pPr marL="274320" indent="-274320" eaLnBrk="1" fontAlgn="auto" hangingPunct="1">
              <a:spcAft>
                <a:spcPts val="0"/>
              </a:spcAft>
              <a:buClr>
                <a:schemeClr val="accent3"/>
              </a:buClr>
              <a:buFont typeface="Wingdings 2"/>
              <a:buChar char=""/>
              <a:defRPr/>
            </a:pPr>
            <a:r>
              <a:rPr lang="en-US" altLang="ar-SA" sz="2400" b="1" dirty="0">
                <a:solidFill>
                  <a:schemeClr val="bg2"/>
                </a:solidFill>
                <a:effectLst/>
              </a:rPr>
              <a:t>Treatment depends on the needs of the patient and 	preventing long term health problems</a:t>
            </a:r>
          </a:p>
          <a:p>
            <a:pPr marL="274320" indent="-274320" eaLnBrk="1" fontAlgn="auto" hangingPunct="1">
              <a:spcAft>
                <a:spcPts val="0"/>
              </a:spcAft>
              <a:buClr>
                <a:schemeClr val="accent3"/>
              </a:buClr>
              <a:buFont typeface="Wingdings 2"/>
              <a:buChar char=""/>
              <a:defRPr/>
            </a:pPr>
            <a:r>
              <a:rPr lang="en-AU" sz="2400" b="1" dirty="0">
                <a:solidFill>
                  <a:schemeClr val="bg2"/>
                </a:solidFill>
                <a:effectLst/>
              </a:rPr>
              <a:t>Weight reduction results in improvement in all 	symptoms of  PCOS. </a:t>
            </a:r>
          </a:p>
          <a:p>
            <a:pPr marL="274320" indent="-274320" eaLnBrk="1" fontAlgn="auto" hangingPunct="1">
              <a:spcAft>
                <a:spcPts val="0"/>
              </a:spcAft>
              <a:buClr>
                <a:schemeClr val="accent3"/>
              </a:buClr>
              <a:buFont typeface="Wingdings 2"/>
              <a:buChar char=""/>
              <a:defRPr/>
            </a:pPr>
            <a:r>
              <a:rPr lang="en-AU" sz="2400" b="1" dirty="0">
                <a:solidFill>
                  <a:schemeClr val="bg2"/>
                </a:solidFill>
                <a:effectLst/>
              </a:rPr>
              <a:t>Lifestyle changes in women with PCOS improves </a:t>
            </a:r>
            <a:r>
              <a:rPr lang="en-AU" sz="2400" dirty="0" err="1">
                <a:solidFill>
                  <a:schemeClr val="bg2"/>
                </a:solidFill>
                <a:effectLst/>
              </a:rPr>
              <a:t>hyperandrogenism</a:t>
            </a:r>
            <a:r>
              <a:rPr lang="en-AU" sz="2400" dirty="0">
                <a:solidFill>
                  <a:schemeClr val="bg2"/>
                </a:solidFill>
                <a:effectLst/>
              </a:rPr>
              <a:t> and insulin resistance</a:t>
            </a:r>
            <a:r>
              <a:rPr lang="en-AU" sz="2400" b="1" dirty="0">
                <a:solidFill>
                  <a:schemeClr val="bg2"/>
                </a:solidFill>
                <a:effectLst/>
              </a:rPr>
              <a:t>     </a:t>
            </a:r>
          </a:p>
          <a:p>
            <a:pPr marL="0" indent="0" eaLnBrk="1" fontAlgn="auto" hangingPunct="1">
              <a:spcAft>
                <a:spcPts val="0"/>
              </a:spcAft>
              <a:buClr>
                <a:schemeClr val="accent3"/>
              </a:buClr>
              <a:buFont typeface="Wingdings 2"/>
              <a:buNone/>
              <a:defRPr/>
            </a:pPr>
            <a:r>
              <a:rPr lang="en-AU" sz="2400" b="1" dirty="0">
                <a:solidFill>
                  <a:schemeClr val="bg2"/>
                </a:solidFill>
                <a:effectLst/>
              </a:rPr>
              <a:t>			(Cochrane review,  </a:t>
            </a:r>
            <a:r>
              <a:rPr lang="en-AU" sz="2400" dirty="0">
                <a:solidFill>
                  <a:schemeClr val="bg2"/>
                </a:solidFill>
                <a:effectLst/>
              </a:rPr>
              <a:t>Moran LJ, 2011)</a:t>
            </a:r>
            <a:endParaRPr lang="en-AU" sz="2400" b="1" dirty="0">
              <a:solidFill>
                <a:schemeClr val="bg2"/>
              </a:solidFill>
              <a:effectLst/>
            </a:endParaRPr>
          </a:p>
          <a:p>
            <a:pPr marL="274320" indent="-274320" eaLnBrk="1" fontAlgn="auto" hangingPunct="1">
              <a:spcAft>
                <a:spcPts val="0"/>
              </a:spcAft>
              <a:buClr>
                <a:schemeClr val="accent3"/>
              </a:buClr>
              <a:buFont typeface="Wingdings 2"/>
              <a:buChar char=""/>
              <a:defRPr/>
            </a:pPr>
            <a:r>
              <a:rPr lang="en-AU" sz="2400" dirty="0">
                <a:solidFill>
                  <a:schemeClr val="bg2"/>
                </a:solidFill>
                <a:effectLst/>
              </a:rPr>
              <a:t>A loss of only 7% to 10% of body weight can result in improved insulin resistance, a significant reduction in testosterone, decreased abdominal fat, and resumption of menses.</a:t>
            </a:r>
          </a:p>
          <a:p>
            <a:pPr marL="274320" indent="-274320" fontAlgn="auto">
              <a:spcAft>
                <a:spcPts val="0"/>
              </a:spcAft>
              <a:buClr>
                <a:schemeClr val="accent3"/>
              </a:buClr>
              <a:buFont typeface="Wingdings 2"/>
              <a:buChar char=""/>
              <a:defRPr/>
            </a:pPr>
            <a:r>
              <a:rPr lang="en-US" sz="2400" b="1" dirty="0">
                <a:solidFill>
                  <a:srgbClr val="FF0000"/>
                </a:solidFill>
                <a:effectLst/>
              </a:rPr>
              <a:t>lifestyle (diet and exercise) intervention improves FSH, SHBG, total testosterone, androstenedione, FAI and FG score in women with PCOS. (</a:t>
            </a:r>
            <a:r>
              <a:rPr lang="en-US" sz="2400" b="1" dirty="0">
                <a:effectLst/>
              </a:rPr>
              <a:t>Liza </a:t>
            </a:r>
            <a:r>
              <a:rPr lang="en-US" sz="2400" b="1" dirty="0" err="1">
                <a:effectLst/>
              </a:rPr>
              <a:t>Haqq</a:t>
            </a:r>
            <a:r>
              <a:rPr lang="en-US" sz="2400" b="1" dirty="0">
                <a:effectLst/>
              </a:rPr>
              <a:t>, 2014) </a:t>
            </a:r>
            <a:r>
              <a:rPr lang="en-US" sz="2400" b="1" dirty="0" err="1">
                <a:effectLst/>
              </a:rPr>
              <a:t>Metanalysis</a:t>
            </a:r>
            <a:endParaRPr lang="en-US" sz="2400" b="1" dirty="0">
              <a:effectLst/>
            </a:endParaRPr>
          </a:p>
          <a:p>
            <a:pPr marL="274320" indent="-274320" fontAlgn="auto">
              <a:spcAft>
                <a:spcPts val="0"/>
              </a:spcAft>
              <a:buClr>
                <a:schemeClr val="accent3"/>
              </a:buClr>
              <a:buFont typeface="Wingdings 2"/>
              <a:buChar char=""/>
              <a:defRPr/>
            </a:pPr>
            <a:endParaRPr lang="en-AU" sz="2400" b="1" dirty="0">
              <a:solidFill>
                <a:srgbClr val="FF0000"/>
              </a:solidFil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457200" y="2573338"/>
            <a:ext cx="8229600" cy="1143000"/>
          </a:xfrm>
        </p:spPr>
        <p:txBody>
          <a:bodyPr/>
          <a:lstStyle/>
          <a:p>
            <a:pPr algn="ctr" eaLnBrk="1" hangingPunct="1"/>
            <a:r>
              <a:rPr lang="en-AU" dirty="0">
                <a:solidFill>
                  <a:schemeClr val="bg2"/>
                </a:solidFill>
              </a:rPr>
              <a:t>Metformin</a:t>
            </a:r>
          </a:p>
        </p:txBody>
      </p:sp>
      <p:sp>
        <p:nvSpPr>
          <p:cNvPr id="4" name="Content Placeholder 3"/>
          <p:cNvSpPr>
            <a:spLocks noGrp="1"/>
          </p:cNvSpPr>
          <p:nvPr>
            <p:ph idx="1"/>
          </p:nvPr>
        </p:nvSpPr>
        <p:spPr/>
        <p:txBody>
          <a:bodyPr/>
          <a:lstStyle/>
          <a:p>
            <a:endParaRPr 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AU" dirty="0">
                <a:solidFill>
                  <a:schemeClr val="bg2"/>
                </a:solidFill>
                <a:effectLst/>
              </a:rPr>
            </a:br>
            <a:r>
              <a:rPr lang="en-US" sz="5400" dirty="0">
                <a:solidFill>
                  <a:schemeClr val="bg2"/>
                </a:solidFill>
                <a:effectLst/>
              </a:rPr>
              <a:t>Metformin</a:t>
            </a:r>
            <a:endParaRPr lang="en-US" dirty="0">
              <a:solidFill>
                <a:schemeClr val="bg2"/>
              </a:solidFill>
              <a:effectLst/>
            </a:endParaRPr>
          </a:p>
        </p:txBody>
      </p:sp>
      <p:sp>
        <p:nvSpPr>
          <p:cNvPr id="3" name="Content Placeholder 2"/>
          <p:cNvSpPr>
            <a:spLocks noGrp="1"/>
          </p:cNvSpPr>
          <p:nvPr>
            <p:ph idx="1"/>
          </p:nvPr>
        </p:nvSpPr>
        <p:spPr>
          <a:xfrm>
            <a:off x="1219200" y="1412776"/>
            <a:ext cx="7924800" cy="4988024"/>
          </a:xfrm>
        </p:spPr>
        <p:txBody>
          <a:bodyPr/>
          <a:lstStyle/>
          <a:p>
            <a:r>
              <a:rPr lang="en-US" sz="2800" dirty="0" err="1">
                <a:effectLst/>
              </a:rPr>
              <a:t>biguanide</a:t>
            </a:r>
            <a:r>
              <a:rPr lang="en-US" sz="2800" dirty="0">
                <a:effectLst/>
              </a:rPr>
              <a:t> class</a:t>
            </a:r>
          </a:p>
          <a:p>
            <a:r>
              <a:rPr lang="en-US" sz="2800" dirty="0">
                <a:effectLst/>
              </a:rPr>
              <a:t>Metformin is the only </a:t>
            </a:r>
            <a:r>
              <a:rPr lang="en-US" sz="2800" dirty="0" err="1">
                <a:effectLst/>
              </a:rPr>
              <a:t>antidiabetic</a:t>
            </a:r>
            <a:r>
              <a:rPr lang="en-US" sz="2800" dirty="0">
                <a:effectLst/>
              </a:rPr>
              <a:t> drug that has been conclusively shown to prevent the cardiovascular complications of diabetes. </a:t>
            </a:r>
          </a:p>
          <a:p>
            <a:r>
              <a:rPr lang="en-US" sz="2800" dirty="0">
                <a:effectLst/>
              </a:rPr>
              <a:t>It helps reduce LDL </a:t>
            </a:r>
            <a:r>
              <a:rPr lang="en-US" sz="2800" dirty="0" err="1">
                <a:effectLst/>
              </a:rPr>
              <a:t>lesterol</a:t>
            </a:r>
            <a:r>
              <a:rPr lang="en-US" sz="2800" dirty="0">
                <a:effectLst/>
              </a:rPr>
              <a:t> and triglyceride levels, and is not associated with weight gain</a:t>
            </a:r>
          </a:p>
          <a:p>
            <a:r>
              <a:rPr lang="en-US" sz="2800" dirty="0">
                <a:effectLst/>
              </a:rPr>
              <a:t>The most serious potential adverse effect of </a:t>
            </a:r>
            <a:r>
              <a:rPr lang="en-US" sz="2800" dirty="0" err="1">
                <a:effectLst/>
              </a:rPr>
              <a:t>biguanide</a:t>
            </a:r>
            <a:r>
              <a:rPr lang="en-US" sz="2800" dirty="0">
                <a:effectLst/>
              </a:rPr>
              <a:t> use is lactic acidosis, the incidence for which is 9 per 100,000 person-years</a:t>
            </a:r>
          </a:p>
          <a:p>
            <a:endParaRPr lang="en-US" sz="2800" dirty="0"/>
          </a:p>
        </p:txBody>
      </p:sp>
    </p:spTree>
    <p:extLst>
      <p:ext uri="{BB962C8B-B14F-4D97-AF65-F5344CB8AC3E}">
        <p14:creationId xmlns:p14="http://schemas.microsoft.com/office/powerpoint/2010/main" val="396484130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663575" y="333375"/>
            <a:ext cx="8229600" cy="1143000"/>
          </a:xfrm>
        </p:spPr>
        <p:txBody>
          <a:bodyPr/>
          <a:lstStyle/>
          <a:p>
            <a:pPr eaLnBrk="1" hangingPunct="1"/>
            <a:r>
              <a:rPr lang="en-AU" dirty="0" err="1">
                <a:solidFill>
                  <a:schemeClr val="bg2"/>
                </a:solidFill>
                <a:effectLst/>
              </a:rPr>
              <a:t>Metformin</a:t>
            </a:r>
            <a:endParaRPr lang="en-AU" dirty="0">
              <a:solidFill>
                <a:schemeClr val="bg2"/>
              </a:solidFill>
              <a:effectLst/>
            </a:endParaRPr>
          </a:p>
        </p:txBody>
      </p:sp>
      <p:sp>
        <p:nvSpPr>
          <p:cNvPr id="3" name="Content Placeholder 2"/>
          <p:cNvSpPr>
            <a:spLocks noGrp="1"/>
          </p:cNvSpPr>
          <p:nvPr>
            <p:ph idx="1"/>
          </p:nvPr>
        </p:nvSpPr>
        <p:spPr>
          <a:xfrm>
            <a:off x="457200" y="1484313"/>
            <a:ext cx="8229600" cy="5184775"/>
          </a:xfrm>
        </p:spPr>
        <p:txBody>
          <a:bodyPr>
            <a:noAutofit/>
          </a:bodyPr>
          <a:lstStyle/>
          <a:p>
            <a:pPr marL="274320" indent="-274320" eaLnBrk="1" fontAlgn="auto" hangingPunct="1">
              <a:spcAft>
                <a:spcPts val="0"/>
              </a:spcAft>
              <a:buClr>
                <a:schemeClr val="accent3"/>
              </a:buClr>
              <a:buFont typeface="Wingdings 2"/>
              <a:buChar char=""/>
              <a:defRPr/>
            </a:pPr>
            <a:r>
              <a:rPr lang="en-AU" sz="2400" dirty="0">
                <a:effectLst/>
              </a:rPr>
              <a:t>The use of metformin as first line solo infertility therapy has 	not been supported by randomized trials. </a:t>
            </a:r>
          </a:p>
          <a:p>
            <a:pPr marL="274320" indent="-274320" eaLnBrk="1" fontAlgn="auto" hangingPunct="1">
              <a:spcAft>
                <a:spcPts val="0"/>
              </a:spcAft>
              <a:buClr>
                <a:schemeClr val="accent3"/>
              </a:buClr>
              <a:buFont typeface="Wingdings 2"/>
              <a:buChar char=""/>
              <a:defRPr/>
            </a:pPr>
            <a:r>
              <a:rPr lang="en-AU" sz="2400" dirty="0">
                <a:effectLst/>
              </a:rPr>
              <a:t>Clomiphene is roughly three times more effective at achieving 	live birth compared to metformin </a:t>
            </a:r>
          </a:p>
          <a:p>
            <a:pPr marL="0" indent="0" eaLnBrk="1" fontAlgn="auto" hangingPunct="1">
              <a:spcAft>
                <a:spcPts val="0"/>
              </a:spcAft>
              <a:buClr>
                <a:schemeClr val="accent3"/>
              </a:buClr>
              <a:buFont typeface="Wingdings 2"/>
              <a:buNone/>
              <a:defRPr/>
            </a:pPr>
            <a:r>
              <a:rPr lang="en-AU" sz="2400" dirty="0">
                <a:effectLst/>
              </a:rPr>
              <a:t>		(</a:t>
            </a:r>
            <a:r>
              <a:rPr lang="en-AU" sz="2400" dirty="0" err="1">
                <a:effectLst/>
              </a:rPr>
              <a:t>Legro</a:t>
            </a:r>
            <a:r>
              <a:rPr lang="en-AU" sz="2400" dirty="0">
                <a:effectLst/>
              </a:rPr>
              <a:t> RS, N </a:t>
            </a:r>
            <a:r>
              <a:rPr lang="en-AU" sz="2400" dirty="0" err="1">
                <a:effectLst/>
              </a:rPr>
              <a:t>Engl</a:t>
            </a:r>
            <a:r>
              <a:rPr lang="en-AU" sz="2400" dirty="0">
                <a:effectLst/>
              </a:rPr>
              <a:t> J Med 356:551-566, 2007). </a:t>
            </a:r>
          </a:p>
          <a:p>
            <a:pPr marL="274320" indent="-274320" eaLnBrk="1" fontAlgn="auto" hangingPunct="1">
              <a:spcAft>
                <a:spcPts val="0"/>
              </a:spcAft>
              <a:buClr>
                <a:schemeClr val="accent3"/>
              </a:buClr>
              <a:buFont typeface="Wingdings 2"/>
              <a:buChar char=""/>
              <a:defRPr/>
            </a:pPr>
            <a:r>
              <a:rPr lang="en-AU" sz="2400" dirty="0">
                <a:effectLst/>
              </a:rPr>
              <a:t>Meta-analysis has suggested there may be some benefit to 	pregnancy by adding clomiphene to metformin, 	particularly in obese women with PCOS compared to 	clomiphene alone (OR 2.67) </a:t>
            </a:r>
          </a:p>
          <a:p>
            <a:pPr marL="0" indent="0" eaLnBrk="1" fontAlgn="auto" hangingPunct="1">
              <a:spcAft>
                <a:spcPts val="0"/>
              </a:spcAft>
              <a:buClr>
                <a:schemeClr val="accent3"/>
              </a:buClr>
              <a:buFont typeface="Wingdings 2"/>
              <a:buNone/>
              <a:defRPr/>
            </a:pPr>
            <a:r>
              <a:rPr lang="en-AU" sz="2400" dirty="0">
                <a:effectLst/>
              </a:rPr>
              <a:t>	(</a:t>
            </a:r>
            <a:r>
              <a:rPr lang="en-AU" sz="2400" dirty="0" err="1">
                <a:effectLst/>
              </a:rPr>
              <a:t>Creanga</a:t>
            </a:r>
            <a:r>
              <a:rPr lang="en-AU" sz="2400" dirty="0">
                <a:effectLst/>
              </a:rPr>
              <a:t> AA, </a:t>
            </a:r>
            <a:r>
              <a:rPr lang="en-AU" sz="2400" dirty="0" err="1">
                <a:effectLst/>
              </a:rPr>
              <a:t>Obstet</a:t>
            </a:r>
            <a:r>
              <a:rPr lang="en-AU" sz="2400" dirty="0">
                <a:effectLst/>
              </a:rPr>
              <a:t> </a:t>
            </a:r>
            <a:r>
              <a:rPr lang="en-AU" sz="2400" dirty="0" err="1">
                <a:effectLst/>
              </a:rPr>
              <a:t>Gynecol</a:t>
            </a:r>
            <a:r>
              <a:rPr lang="en-AU" sz="2400" dirty="0">
                <a:effectLst/>
              </a:rPr>
              <a:t> 111:959-968, 2008). </a:t>
            </a:r>
          </a:p>
          <a:p>
            <a:pPr marL="274320" indent="-274320" eaLnBrk="1" fontAlgn="auto" hangingPunct="1">
              <a:spcAft>
                <a:spcPts val="0"/>
              </a:spcAft>
              <a:buClr>
                <a:schemeClr val="accent3"/>
              </a:buClr>
              <a:buFont typeface="Wingdings 2"/>
              <a:buChar char=""/>
              <a:defRPr/>
            </a:pPr>
            <a:r>
              <a:rPr lang="en-AU" sz="2400" b="1" dirty="0">
                <a:solidFill>
                  <a:schemeClr val="bg2"/>
                </a:solidFill>
                <a:effectLst/>
              </a:rPr>
              <a:t>Currently the use of metformin alone as a first line therapy for infertility in PCOS does not appear supported by the literature. RCOG</a:t>
            </a:r>
          </a:p>
        </p:txBody>
      </p:sp>
      <p:sp>
        <p:nvSpPr>
          <p:cNvPr id="4" name="Oval 3"/>
          <p:cNvSpPr/>
          <p:nvPr/>
        </p:nvSpPr>
        <p:spPr>
          <a:xfrm>
            <a:off x="0" y="5157192"/>
            <a:ext cx="9900592" cy="2016224"/>
          </a:xfrm>
          <a:prstGeom prst="ellipse">
            <a:avLst/>
          </a:prstGeom>
          <a:noFill/>
          <a:ln w="57150" cap="flat" cmpd="sng" algn="ctr">
            <a:solidFill>
              <a:srgbClr val="FF6E01"/>
            </a:solidFill>
            <a:prstDash val="solid"/>
            <a:miter lim="800000"/>
            <a:tailEnd type="arrow" w="med" len="sm"/>
          </a:ln>
          <a:effectLst/>
        </p:spPr>
        <p:txBody>
          <a:bodyPr rtlCol="0" anchor="ctr"/>
          <a:lstStyle/>
          <a:p>
            <a:pPr algn="ctr" fontAlgn="auto">
              <a:spcBef>
                <a:spcPts val="0"/>
              </a:spcBef>
              <a:spcAft>
                <a:spcPts val="0"/>
              </a:spcAft>
              <a:defRPr/>
            </a:pPr>
            <a:endParaRPr lang="en-US" kern="0">
              <a:solidFill>
                <a:prstClr val="white"/>
              </a:solidFill>
              <a:latin typeface="Calibri"/>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eaLnBrk="1" hangingPunct="1"/>
            <a:r>
              <a:rPr lang="en-AU" dirty="0" err="1">
                <a:solidFill>
                  <a:schemeClr val="bg2"/>
                </a:solidFill>
                <a:effectLst/>
              </a:rPr>
              <a:t>Metformin</a:t>
            </a:r>
            <a:endParaRPr lang="en-AU" dirty="0">
              <a:solidFill>
                <a:schemeClr val="bg2"/>
              </a:solidFill>
              <a:effectLst/>
            </a:endParaRPr>
          </a:p>
        </p:txBody>
      </p:sp>
      <p:sp>
        <p:nvSpPr>
          <p:cNvPr id="47107" name="Content Placeholder 2"/>
          <p:cNvSpPr>
            <a:spLocks noGrp="1"/>
          </p:cNvSpPr>
          <p:nvPr>
            <p:ph idx="1"/>
          </p:nvPr>
        </p:nvSpPr>
        <p:spPr>
          <a:xfrm>
            <a:off x="0" y="1676400"/>
            <a:ext cx="9144000" cy="4724400"/>
          </a:xfrm>
        </p:spPr>
        <p:txBody>
          <a:bodyPr/>
          <a:lstStyle/>
          <a:p>
            <a:pPr eaLnBrk="1" hangingPunct="1"/>
            <a:r>
              <a:rPr lang="en-AU" dirty="0" err="1">
                <a:effectLst/>
              </a:rPr>
              <a:t>Metformin</a:t>
            </a:r>
            <a:r>
              <a:rPr lang="en-AU" dirty="0">
                <a:effectLst/>
              </a:rPr>
              <a:t> seems to be safe when continued into pregnancy as no increase in congenital abnormalities, </a:t>
            </a:r>
            <a:r>
              <a:rPr lang="en-AU" dirty="0" err="1">
                <a:effectLst/>
              </a:rPr>
              <a:t>teratogenicity</a:t>
            </a:r>
            <a:r>
              <a:rPr lang="en-AU" dirty="0">
                <a:effectLst/>
              </a:rPr>
              <a:t> or adverse effects on infant development have been recorded.</a:t>
            </a:r>
          </a:p>
          <a:p>
            <a:pPr eaLnBrk="1" hangingPunct="1"/>
            <a:r>
              <a:rPr lang="en-AU" dirty="0">
                <a:effectLst/>
              </a:rPr>
              <a:t>One RCT showed reduction in:</a:t>
            </a:r>
          </a:p>
          <a:p>
            <a:pPr lvl="1" eaLnBrk="1" hangingPunct="1"/>
            <a:r>
              <a:rPr lang="en-AU" dirty="0">
                <a:effectLst/>
              </a:rPr>
              <a:t>GDM – 9 fold reduction</a:t>
            </a:r>
          </a:p>
          <a:p>
            <a:pPr lvl="1" eaLnBrk="1" hangingPunct="1">
              <a:buNone/>
            </a:pPr>
            <a:r>
              <a:rPr lang="en-AU" dirty="0">
                <a:effectLst/>
              </a:rPr>
              <a:t>					 (Begum, M. R., 2009)</a:t>
            </a:r>
          </a:p>
          <a:p>
            <a:pPr lvl="1" eaLnBrk="1" hangingPunct="1"/>
            <a:r>
              <a:rPr lang="en-AU" dirty="0">
                <a:effectLst/>
              </a:rPr>
              <a:t>PL, MC and IUGR.</a:t>
            </a:r>
          </a:p>
          <a:p>
            <a:pPr eaLnBrk="1" hangingPunct="1"/>
            <a:r>
              <a:rPr lang="en-AU" dirty="0">
                <a:effectLst/>
              </a:rPr>
              <a:t>Whether </a:t>
            </a:r>
            <a:r>
              <a:rPr lang="en-AU" dirty="0" err="1">
                <a:effectLst/>
              </a:rPr>
              <a:t>metformin</a:t>
            </a:r>
            <a:r>
              <a:rPr lang="en-AU" dirty="0">
                <a:effectLst/>
              </a:rPr>
              <a:t> should be continued into the pregnancy is still disputed.</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pPr eaLnBrk="1" hangingPunct="1"/>
            <a:r>
              <a:rPr lang="en-AU" dirty="0">
                <a:solidFill>
                  <a:schemeClr val="bg2"/>
                </a:solidFill>
                <a:effectLst/>
              </a:rPr>
              <a:t>Other benefits of </a:t>
            </a:r>
            <a:r>
              <a:rPr lang="en-AU" dirty="0" err="1">
                <a:solidFill>
                  <a:schemeClr val="bg2"/>
                </a:solidFill>
                <a:effectLst/>
              </a:rPr>
              <a:t>metformin</a:t>
            </a:r>
            <a:endParaRPr lang="en-AU" dirty="0">
              <a:solidFill>
                <a:schemeClr val="bg2"/>
              </a:solidFill>
              <a:effectLst/>
            </a:endParaRPr>
          </a:p>
        </p:txBody>
      </p:sp>
      <p:sp>
        <p:nvSpPr>
          <p:cNvPr id="3" name="Content Placeholder 2"/>
          <p:cNvSpPr>
            <a:spLocks noGrp="1"/>
          </p:cNvSpPr>
          <p:nvPr>
            <p:ph idx="1"/>
          </p:nvPr>
        </p:nvSpPr>
        <p:spPr>
          <a:xfrm>
            <a:off x="0" y="1484784"/>
            <a:ext cx="9036050" cy="5373215"/>
          </a:xfrm>
        </p:spPr>
        <p:txBody>
          <a:bodyPr>
            <a:noAutofit/>
          </a:bodyPr>
          <a:lstStyle/>
          <a:p>
            <a:pPr marL="274320" indent="-274320" fontAlgn="auto">
              <a:spcAft>
                <a:spcPts val="0"/>
              </a:spcAft>
              <a:buClr>
                <a:schemeClr val="accent3"/>
              </a:buClr>
              <a:defRPr/>
            </a:pPr>
            <a:r>
              <a:rPr lang="en-AU" sz="2800" dirty="0">
                <a:effectLst/>
              </a:rPr>
              <a:t>Short-term metformin therapy improves arterial stiffness and 	endothelial function in young women with PCOS.                       (Cantrell, L, 2009).</a:t>
            </a:r>
          </a:p>
          <a:p>
            <a:pPr marL="274320" indent="-274320" fontAlgn="auto">
              <a:spcAft>
                <a:spcPts val="0"/>
              </a:spcAft>
              <a:buClr>
                <a:schemeClr val="accent3"/>
              </a:buClr>
              <a:defRPr/>
            </a:pPr>
            <a:r>
              <a:rPr lang="en-AU" sz="2800" dirty="0">
                <a:effectLst/>
              </a:rPr>
              <a:t>The combination of metformin and simvastatin could lead to a better reduction of  T and LH levels and thus reversing the LH:FSH ratio, lipid profile, and insulin resistance.                       (</a:t>
            </a:r>
            <a:r>
              <a:rPr lang="en-AU" sz="2800" dirty="0" err="1">
                <a:effectLst/>
              </a:rPr>
              <a:t>Kazerooni</a:t>
            </a:r>
            <a:r>
              <a:rPr lang="en-AU" sz="2800" dirty="0">
                <a:effectLst/>
              </a:rPr>
              <a:t>, T, 2009).</a:t>
            </a:r>
          </a:p>
          <a:p>
            <a:pPr marL="274320" indent="-274320" fontAlgn="auto">
              <a:spcAft>
                <a:spcPts val="0"/>
              </a:spcAft>
              <a:buClr>
                <a:schemeClr val="accent3"/>
              </a:buClr>
              <a:defRPr/>
            </a:pPr>
            <a:r>
              <a:rPr lang="en-US" sz="2800" dirty="0" err="1">
                <a:effectLst/>
              </a:rPr>
              <a:t>Metformin</a:t>
            </a:r>
            <a:r>
              <a:rPr lang="en-US" sz="2800" dirty="0">
                <a:effectLst/>
              </a:rPr>
              <a:t> may also prevent Endometrial cancer in PCOS.                     (Mohammad </a:t>
            </a:r>
            <a:r>
              <a:rPr lang="en-US" sz="2800" dirty="0" err="1">
                <a:effectLst/>
              </a:rPr>
              <a:t>Shafiee</a:t>
            </a:r>
            <a:r>
              <a:rPr lang="en-US" sz="2800" baseline="30000" dirty="0">
                <a:effectLst/>
              </a:rPr>
              <a:t>,</a:t>
            </a:r>
            <a:r>
              <a:rPr lang="en-US" sz="2800" dirty="0">
                <a:effectLst/>
              </a:rPr>
              <a:t> 2014)</a:t>
            </a:r>
          </a:p>
          <a:p>
            <a:pPr marL="274320" indent="-274320" fontAlgn="auto">
              <a:spcAft>
                <a:spcPts val="0"/>
              </a:spcAft>
              <a:buClr>
                <a:schemeClr val="accent3"/>
              </a:buClr>
              <a:buFont typeface="Wingdings 2"/>
              <a:buChar char=""/>
              <a:defRPr/>
            </a:pPr>
            <a:endParaRPr lang="en-AU" sz="2400" dirty="0"/>
          </a:p>
          <a:p>
            <a:pPr marL="0" indent="0" eaLnBrk="1" fontAlgn="auto" hangingPunct="1">
              <a:spcAft>
                <a:spcPts val="0"/>
              </a:spcAft>
              <a:buClr>
                <a:schemeClr val="accent3"/>
              </a:buClr>
              <a:buFont typeface="Wingdings 2"/>
              <a:buNone/>
              <a:defRPr/>
            </a:pPr>
            <a:endParaRPr lang="en-AU" dirty="0"/>
          </a:p>
          <a:p>
            <a:pPr marL="274320" indent="-274320" eaLnBrk="1" fontAlgn="auto" hangingPunct="1">
              <a:spcAft>
                <a:spcPts val="0"/>
              </a:spcAft>
              <a:buClr>
                <a:schemeClr val="accent3"/>
              </a:buClr>
              <a:buFont typeface="Wingdings 2"/>
              <a:buChar char=""/>
              <a:defRPr/>
            </a:pPr>
            <a:endParaRPr lang="en-AU" dirty="0"/>
          </a:p>
          <a:p>
            <a:pPr marL="274320" indent="-274320" eaLnBrk="1" fontAlgn="auto" hangingPunct="1">
              <a:spcAft>
                <a:spcPts val="0"/>
              </a:spcAft>
              <a:buClr>
                <a:schemeClr val="accent3"/>
              </a:buClr>
              <a:buFont typeface="Wingdings 2"/>
              <a:buChar char=""/>
              <a:defRPr/>
            </a:pPr>
            <a:endParaRPr lang="en-AU" dirty="0"/>
          </a:p>
          <a:p>
            <a:pPr marL="274320" indent="-274320" eaLnBrk="1" fontAlgn="auto" hangingPunct="1">
              <a:spcAft>
                <a:spcPts val="0"/>
              </a:spcAft>
              <a:buClr>
                <a:schemeClr val="accent3"/>
              </a:buClr>
              <a:buFont typeface="Wingdings 2"/>
              <a:buChar char=""/>
              <a:defRPr/>
            </a:pPr>
            <a:endParaRPr lang="en-AU" dirty="0"/>
          </a:p>
          <a:p>
            <a:pPr marL="274320" indent="-274320" eaLnBrk="1" fontAlgn="auto" hangingPunct="1">
              <a:spcAft>
                <a:spcPts val="0"/>
              </a:spcAft>
              <a:buClr>
                <a:schemeClr val="accent3"/>
              </a:buClr>
              <a:buFont typeface="Wingdings 2"/>
              <a:buChar char=""/>
              <a:defRPr/>
            </a:pPr>
            <a:endParaRPr lang="en-AU"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899592" y="692150"/>
            <a:ext cx="7787208" cy="1143000"/>
          </a:xfrm>
        </p:spPr>
        <p:txBody>
          <a:bodyPr/>
          <a:lstStyle/>
          <a:p>
            <a:pPr eaLnBrk="1" hangingPunct="1"/>
            <a:r>
              <a:rPr lang="en-AU" sz="3200" b="1" dirty="0" err="1">
                <a:solidFill>
                  <a:schemeClr val="bg2"/>
                </a:solidFill>
                <a:effectLst/>
                <a:cs typeface="Times New Roman" pitchFamily="18" charset="0"/>
              </a:rPr>
              <a:t>Metformin</a:t>
            </a:r>
            <a:r>
              <a:rPr lang="en-AU" sz="3200" b="1" dirty="0">
                <a:solidFill>
                  <a:schemeClr val="bg2"/>
                </a:solidFill>
                <a:effectLst/>
                <a:cs typeface="Times New Roman" pitchFamily="18" charset="0"/>
              </a:rPr>
              <a:t> treatment before and during IVF or ICSI in women with polycystic ovary syndrome</a:t>
            </a:r>
          </a:p>
        </p:txBody>
      </p:sp>
      <p:sp>
        <p:nvSpPr>
          <p:cNvPr id="3" name="Content Placeholder 2"/>
          <p:cNvSpPr>
            <a:spLocks noGrp="1"/>
          </p:cNvSpPr>
          <p:nvPr>
            <p:ph idx="1"/>
          </p:nvPr>
        </p:nvSpPr>
        <p:spPr>
          <a:xfrm>
            <a:off x="457200" y="2495550"/>
            <a:ext cx="8229600" cy="4389438"/>
          </a:xfrm>
        </p:spPr>
        <p:txBody>
          <a:bodyPr>
            <a:normAutofit fontScale="92500" lnSpcReduction="10000"/>
          </a:bodyPr>
          <a:lstStyle/>
          <a:p>
            <a:pPr marL="274320" indent="-274320" eaLnBrk="1" fontAlgn="auto" hangingPunct="1">
              <a:spcAft>
                <a:spcPts val="0"/>
              </a:spcAft>
              <a:buClr>
                <a:schemeClr val="accent3"/>
              </a:buClr>
              <a:buFont typeface="Wingdings 2"/>
              <a:buChar char=""/>
              <a:defRPr/>
            </a:pPr>
            <a:r>
              <a:rPr lang="en-AU" dirty="0">
                <a:effectLst/>
              </a:rPr>
              <a:t>No evidence that metformin treatment before or 	during ART cycles improves live birth or pregnancy rates. </a:t>
            </a:r>
          </a:p>
          <a:p>
            <a:pPr marL="0" indent="0" eaLnBrk="1" fontAlgn="auto" hangingPunct="1">
              <a:spcAft>
                <a:spcPts val="0"/>
              </a:spcAft>
              <a:buClr>
                <a:schemeClr val="accent3"/>
              </a:buClr>
              <a:buFont typeface="Wingdings 2"/>
              <a:buNone/>
              <a:defRPr/>
            </a:pPr>
            <a:endParaRPr lang="en-AU" dirty="0">
              <a:effectLst/>
            </a:endParaRPr>
          </a:p>
          <a:p>
            <a:pPr marL="274320" indent="-274320" eaLnBrk="1" fontAlgn="auto" hangingPunct="1">
              <a:spcAft>
                <a:spcPts val="0"/>
              </a:spcAft>
              <a:buClr>
                <a:schemeClr val="accent3"/>
              </a:buClr>
              <a:buFont typeface="Wingdings 2"/>
              <a:buChar char=""/>
              <a:defRPr/>
            </a:pPr>
            <a:r>
              <a:rPr lang="en-AU" dirty="0">
                <a:effectLst/>
              </a:rPr>
              <a:t>The risk of OHSS in women with PCOS and undergoing IVF or ICSI cycles was reduced with metformin. </a:t>
            </a:r>
          </a:p>
          <a:p>
            <a:pPr marL="0" indent="0" eaLnBrk="1" fontAlgn="auto" hangingPunct="1">
              <a:spcAft>
                <a:spcPts val="0"/>
              </a:spcAft>
              <a:buClr>
                <a:schemeClr val="accent3"/>
              </a:buClr>
              <a:buFont typeface="Wingdings 2"/>
              <a:buNone/>
              <a:defRPr/>
            </a:pPr>
            <a:r>
              <a:rPr lang="en-AU" dirty="0">
                <a:effectLst/>
              </a:rPr>
              <a:t>                             </a:t>
            </a:r>
          </a:p>
          <a:p>
            <a:pPr marL="0" indent="0" eaLnBrk="1" fontAlgn="auto" hangingPunct="1">
              <a:spcAft>
                <a:spcPts val="0"/>
              </a:spcAft>
              <a:buClr>
                <a:schemeClr val="accent3"/>
              </a:buClr>
              <a:buFont typeface="Wingdings 2"/>
              <a:buNone/>
              <a:defRPr/>
            </a:pPr>
            <a:r>
              <a:rPr lang="en-AU" dirty="0">
                <a:effectLst/>
              </a:rPr>
              <a:t>	 Cochrane review (L O </a:t>
            </a:r>
            <a:r>
              <a:rPr lang="en-AU" dirty="0" err="1">
                <a:effectLst/>
              </a:rPr>
              <a:t>Tso</a:t>
            </a:r>
            <a:r>
              <a:rPr lang="en-AU" dirty="0">
                <a:effectLst/>
              </a:rPr>
              <a:t> et al, 2009)</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043608" y="2060848"/>
            <a:ext cx="7924800" cy="5733256"/>
          </a:xfrm>
        </p:spPr>
        <p:txBody>
          <a:bodyPr/>
          <a:lstStyle/>
          <a:p>
            <a:pPr algn="ctr"/>
            <a:r>
              <a:rPr lang="en-US" sz="2800" b="1" dirty="0">
                <a:solidFill>
                  <a:srgbClr val="FF0000"/>
                </a:solidFill>
                <a:effectLst/>
              </a:rPr>
              <a:t>PCOS is just another form of diabetes  (type III diabetes)</a:t>
            </a:r>
          </a:p>
        </p:txBody>
      </p:sp>
      <p:sp>
        <p:nvSpPr>
          <p:cNvPr id="4" name="Slide Number Placeholder 3"/>
          <p:cNvSpPr>
            <a:spLocks noGrp="1"/>
          </p:cNvSpPr>
          <p:nvPr>
            <p:ph type="sldNum" sz="quarter" idx="12"/>
          </p:nvPr>
        </p:nvSpPr>
        <p:spPr/>
        <p:txBody>
          <a:bodyPr/>
          <a:lstStyle/>
          <a:p>
            <a:fld id="{09B87B27-2B38-466A-8CD4-319805E47035}" type="slidenum">
              <a:rPr lang="en-US" smtClean="0">
                <a:solidFill>
                  <a:srgbClr val="003366"/>
                </a:solidFill>
              </a:rPr>
              <a:pPr/>
              <a:t>7</a:t>
            </a:fld>
            <a:endParaRPr lang="en-US">
              <a:solidFill>
                <a:srgbClr val="003366"/>
              </a:solidFill>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AU" dirty="0">
                <a:solidFill>
                  <a:schemeClr val="bg2"/>
                </a:solidFill>
                <a:effectLst/>
              </a:rPr>
              <a:t>Cochrane review </a:t>
            </a:r>
            <a:br>
              <a:rPr lang="en-AU" dirty="0">
                <a:solidFill>
                  <a:schemeClr val="bg2"/>
                </a:solidFill>
                <a:effectLst/>
              </a:rPr>
            </a:br>
            <a:r>
              <a:rPr lang="en-AU" sz="3100" dirty="0">
                <a:solidFill>
                  <a:schemeClr val="bg2"/>
                </a:solidFill>
                <a:effectLst/>
              </a:rPr>
              <a:t>(Thomas Tang et al, 2010)</a:t>
            </a:r>
          </a:p>
        </p:txBody>
      </p:sp>
      <p:sp>
        <p:nvSpPr>
          <p:cNvPr id="3" name="Content Placeholder 2"/>
          <p:cNvSpPr>
            <a:spLocks noGrp="1"/>
          </p:cNvSpPr>
          <p:nvPr>
            <p:ph idx="1"/>
          </p:nvPr>
        </p:nvSpPr>
        <p:spPr>
          <a:xfrm>
            <a:off x="457200" y="1556792"/>
            <a:ext cx="8686800" cy="4967833"/>
          </a:xfrm>
        </p:spPr>
        <p:txBody>
          <a:bodyPr>
            <a:normAutofit fontScale="70000" lnSpcReduction="20000"/>
          </a:bodyPr>
          <a:lstStyle/>
          <a:p>
            <a:pPr marL="274320" indent="-274320" eaLnBrk="1" fontAlgn="auto" hangingPunct="1">
              <a:spcAft>
                <a:spcPts val="0"/>
              </a:spcAft>
              <a:buClr>
                <a:schemeClr val="accent3"/>
              </a:buClr>
              <a:buFont typeface="Wingdings 2"/>
              <a:buChar char=""/>
              <a:defRPr/>
            </a:pPr>
            <a:r>
              <a:rPr lang="en-AU" dirty="0">
                <a:effectLst/>
                <a:latin typeface="Times New Roman" panose="02020603050405020304" pitchFamily="18" charset="0"/>
                <a:cs typeface="Times New Roman" panose="02020603050405020304" pitchFamily="18" charset="0"/>
              </a:rPr>
              <a:t>Thirty one trials (2537 women) were included for analysis, 27 of them using metformin and involving 2150 women.</a:t>
            </a:r>
            <a:br>
              <a:rPr lang="en-AU" dirty="0">
                <a:effectLst/>
                <a:latin typeface="Times New Roman" panose="02020603050405020304" pitchFamily="18" charset="0"/>
                <a:cs typeface="Times New Roman" panose="02020603050405020304" pitchFamily="18" charset="0"/>
              </a:rPr>
            </a:br>
            <a:br>
              <a:rPr lang="en-AU" sz="3000" dirty="0">
                <a:effectLst/>
                <a:latin typeface="Times New Roman" panose="02020603050405020304" pitchFamily="18" charset="0"/>
                <a:cs typeface="Times New Roman" panose="02020603050405020304" pitchFamily="18" charset="0"/>
              </a:rPr>
            </a:br>
            <a:r>
              <a:rPr lang="en-AU" sz="3800" dirty="0">
                <a:effectLst/>
                <a:latin typeface="Times New Roman" panose="02020603050405020304" pitchFamily="18" charset="0"/>
                <a:cs typeface="Times New Roman" panose="02020603050405020304" pitchFamily="18" charset="0"/>
              </a:rPr>
              <a:t>Authors' conclusions</a:t>
            </a:r>
          </a:p>
          <a:p>
            <a:pPr marL="274320" indent="-274320" eaLnBrk="1" fontAlgn="auto" hangingPunct="1">
              <a:spcAft>
                <a:spcPts val="0"/>
              </a:spcAft>
              <a:buClr>
                <a:schemeClr val="accent3"/>
              </a:buClr>
              <a:buFont typeface="Wingdings 2"/>
              <a:buChar char=""/>
              <a:defRPr/>
            </a:pPr>
            <a:r>
              <a:rPr lang="en-AU" sz="3800" dirty="0">
                <a:effectLst/>
                <a:latin typeface="Times New Roman" panose="02020603050405020304" pitchFamily="18" charset="0"/>
                <a:cs typeface="Times New Roman" panose="02020603050405020304" pitchFamily="18" charset="0"/>
              </a:rPr>
              <a:t>In agreement with the previous review, metformin is still of benefit in improving clinical pregnancy and ovulation rates. </a:t>
            </a:r>
          </a:p>
          <a:p>
            <a:pPr marL="274320" indent="-274320" eaLnBrk="1" fontAlgn="auto" hangingPunct="1">
              <a:spcAft>
                <a:spcPts val="0"/>
              </a:spcAft>
              <a:buClr>
                <a:schemeClr val="accent3"/>
              </a:buClr>
              <a:buFont typeface="Wingdings 2"/>
              <a:buChar char=""/>
              <a:defRPr/>
            </a:pPr>
            <a:r>
              <a:rPr lang="en-AU" sz="3800" dirty="0">
                <a:effectLst/>
                <a:latin typeface="Times New Roman" panose="02020603050405020304" pitchFamily="18" charset="0"/>
                <a:cs typeface="Times New Roman" panose="02020603050405020304" pitchFamily="18" charset="0"/>
              </a:rPr>
              <a:t>However, there is no evidence that metformin improves live birth rates whether it is used alone or in combination with clomiphene, or when compared with clomiphene.</a:t>
            </a:r>
          </a:p>
          <a:p>
            <a:pPr marL="274320" indent="-274320" eaLnBrk="1" fontAlgn="auto" hangingPunct="1">
              <a:spcAft>
                <a:spcPts val="0"/>
              </a:spcAft>
              <a:buClr>
                <a:schemeClr val="accent3"/>
              </a:buClr>
              <a:buFont typeface="Wingdings 2"/>
              <a:buChar char=""/>
              <a:defRPr/>
            </a:pPr>
            <a:r>
              <a:rPr lang="en-AU" sz="3800" dirty="0">
                <a:effectLst/>
                <a:latin typeface="Times New Roman" panose="02020603050405020304" pitchFamily="18" charset="0"/>
                <a:cs typeface="Times New Roman" panose="02020603050405020304" pitchFamily="18" charset="0"/>
              </a:rPr>
              <a:t>Therefore, the use of metformin in improving reproductive outcomes in women with PCOS appears to be limited</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chemeClr val="bg2"/>
                </a:solidFill>
                <a:effectLst/>
              </a:rPr>
              <a:t>Letrozole</a:t>
            </a:r>
            <a:endParaRPr lang="en-US" dirty="0">
              <a:solidFill>
                <a:schemeClr val="bg2"/>
              </a:solidFill>
              <a:effectLst/>
            </a:endParaRPr>
          </a:p>
        </p:txBody>
      </p:sp>
      <p:sp>
        <p:nvSpPr>
          <p:cNvPr id="3" name="Content Placeholder 2"/>
          <p:cNvSpPr>
            <a:spLocks noGrp="1"/>
          </p:cNvSpPr>
          <p:nvPr>
            <p:ph idx="1"/>
          </p:nvPr>
        </p:nvSpPr>
        <p:spPr>
          <a:xfrm>
            <a:off x="35496" y="1676400"/>
            <a:ext cx="9001000" cy="4724400"/>
          </a:xfrm>
        </p:spPr>
        <p:txBody>
          <a:bodyPr/>
          <a:lstStyle/>
          <a:p>
            <a:r>
              <a:rPr lang="en-US" sz="2400" dirty="0">
                <a:effectLst/>
                <a:cs typeface="Times New Roman" panose="02020603050405020304" pitchFamily="18" charset="0"/>
              </a:rPr>
              <a:t>Off-label letrozole is a first line therapy used to achieve pregnancy with live birth for </a:t>
            </a:r>
            <a:r>
              <a:rPr lang="en-US" sz="2400" dirty="0" err="1">
                <a:effectLst/>
                <a:cs typeface="Times New Roman" panose="02020603050405020304" pitchFamily="18" charset="0"/>
              </a:rPr>
              <a:t>subfertile</a:t>
            </a:r>
            <a:r>
              <a:rPr lang="en-US" sz="2400" dirty="0">
                <a:effectLst/>
                <a:cs typeface="Times New Roman" panose="02020603050405020304" pitchFamily="18" charset="0"/>
              </a:rPr>
              <a:t> women with polycystic ovary syndrome</a:t>
            </a:r>
          </a:p>
          <a:p>
            <a:r>
              <a:rPr lang="en-US" sz="2400" dirty="0">
                <a:effectLst/>
                <a:cs typeface="Times New Roman" panose="02020603050405020304" pitchFamily="18" charset="0"/>
              </a:rPr>
              <a:t>Letrozole Oral tablet; Adult premenopausal females: Limited studies indicate 2.5 mg, 5 mg, or 7.5 mg PO once daily on days 3 through 7 of the menstrual cycle may be effective; alternatively, a 20-mg single dose on day 3 of the menstrual cycle has also been studied. </a:t>
            </a:r>
          </a:p>
          <a:p>
            <a:r>
              <a:rPr lang="en-US" sz="2400" dirty="0">
                <a:effectLst/>
                <a:cs typeface="Times New Roman" panose="02020603050405020304" pitchFamily="18" charset="0"/>
              </a:rPr>
              <a:t>Ovulation and pregnancy rates are similar to those achieved with clomiphene. </a:t>
            </a:r>
          </a:p>
          <a:p>
            <a:r>
              <a:rPr lang="en-US" sz="2400" dirty="0">
                <a:effectLst/>
                <a:cs typeface="Times New Roman" panose="02020603050405020304" pitchFamily="18" charset="0"/>
              </a:rPr>
              <a:t>Ensure patient is NOT pregnant prior to starting letrozole, as letrozole may cause birth defects.</a:t>
            </a:r>
          </a:p>
          <a:p>
            <a:r>
              <a:rPr lang="en-US" sz="2400" dirty="0">
                <a:effectLst/>
                <a:cs typeface="Times New Roman" panose="02020603050405020304" pitchFamily="18" charset="0"/>
              </a:rPr>
              <a:t>Note: Anastrozole, which is a potent and highly selective aromatase inhibitor, is ineffective for ovulation induction</a:t>
            </a:r>
            <a:endParaRPr lang="en-US" sz="2400" dirty="0">
              <a:effectLst/>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09B87B27-2B38-466A-8CD4-319805E47035}" type="slidenum">
              <a:rPr lang="en-US" smtClean="0">
                <a:solidFill>
                  <a:srgbClr val="003366"/>
                </a:solidFill>
              </a:rPr>
              <a:pPr/>
              <a:t>71</a:t>
            </a:fld>
            <a:endParaRPr lang="en-US">
              <a:solidFill>
                <a:srgbClr val="003366"/>
              </a:solidFill>
            </a:endParaRPr>
          </a:p>
        </p:txBody>
      </p:sp>
    </p:spTree>
    <p:extLst>
      <p:ext uri="{BB962C8B-B14F-4D97-AF65-F5344CB8AC3E}">
        <p14:creationId xmlns:p14="http://schemas.microsoft.com/office/powerpoint/2010/main" val="31472122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pPr eaLnBrk="1" hangingPunct="1"/>
            <a:r>
              <a:rPr lang="en-AU" dirty="0" err="1">
                <a:solidFill>
                  <a:schemeClr val="bg2"/>
                </a:solidFill>
                <a:effectLst/>
              </a:rPr>
              <a:t>Clomiphene</a:t>
            </a:r>
            <a:r>
              <a:rPr lang="en-AU" dirty="0">
                <a:solidFill>
                  <a:schemeClr val="bg2"/>
                </a:solidFill>
                <a:effectLst/>
              </a:rPr>
              <a:t> citrate (CC)</a:t>
            </a:r>
          </a:p>
        </p:txBody>
      </p:sp>
      <p:sp>
        <p:nvSpPr>
          <p:cNvPr id="3" name="Content Placeholder 2"/>
          <p:cNvSpPr>
            <a:spLocks noGrp="1"/>
          </p:cNvSpPr>
          <p:nvPr>
            <p:ph idx="1"/>
          </p:nvPr>
        </p:nvSpPr>
        <p:spPr>
          <a:xfrm>
            <a:off x="0" y="1935163"/>
            <a:ext cx="9144000" cy="4662487"/>
          </a:xfrm>
        </p:spPr>
        <p:txBody>
          <a:bodyPr>
            <a:normAutofit lnSpcReduction="10000"/>
          </a:bodyPr>
          <a:lstStyle/>
          <a:p>
            <a:pPr marL="274320" indent="-274320" eaLnBrk="1" fontAlgn="auto" hangingPunct="1">
              <a:spcAft>
                <a:spcPts val="0"/>
              </a:spcAft>
              <a:buClr>
                <a:schemeClr val="accent3"/>
              </a:buClr>
              <a:buFont typeface="Wingdings 2"/>
              <a:buChar char=""/>
              <a:defRPr/>
            </a:pPr>
            <a:r>
              <a:rPr lang="en-AU" dirty="0">
                <a:effectLst/>
              </a:rPr>
              <a:t>CC acts by blocking oestrogen receptors.</a:t>
            </a:r>
          </a:p>
          <a:p>
            <a:pPr marL="274320" indent="-274320" eaLnBrk="1" fontAlgn="auto" hangingPunct="1">
              <a:spcAft>
                <a:spcPts val="0"/>
              </a:spcAft>
              <a:buClr>
                <a:schemeClr val="accent3"/>
              </a:buClr>
              <a:buFont typeface="Wingdings 2"/>
              <a:buChar char=""/>
              <a:defRPr/>
            </a:pPr>
            <a:r>
              <a:rPr lang="en-AU" dirty="0">
                <a:effectLst/>
              </a:rPr>
              <a:t>This induces release of FSH.</a:t>
            </a:r>
          </a:p>
          <a:p>
            <a:pPr marL="274320" indent="-274320" eaLnBrk="1" fontAlgn="auto" hangingPunct="1">
              <a:spcAft>
                <a:spcPts val="0"/>
              </a:spcAft>
              <a:buClr>
                <a:schemeClr val="accent3"/>
              </a:buClr>
              <a:buFont typeface="Wingdings 2"/>
              <a:buChar char=""/>
              <a:defRPr/>
            </a:pPr>
            <a:r>
              <a:rPr lang="en-AU" dirty="0">
                <a:effectLst/>
              </a:rPr>
              <a:t>CC will restore ovulation in approximately 75% and 	induce pregnancy in 35–40% of </a:t>
            </a:r>
            <a:r>
              <a:rPr lang="en-AU" dirty="0" err="1">
                <a:effectLst/>
              </a:rPr>
              <a:t>anovulatory</a:t>
            </a:r>
            <a:r>
              <a:rPr lang="en-AU" dirty="0">
                <a:effectLst/>
              </a:rPr>
              <a:t> 	women with PCOS.</a:t>
            </a:r>
          </a:p>
          <a:p>
            <a:pPr marL="274320" indent="-274320" eaLnBrk="1" fontAlgn="auto" hangingPunct="1">
              <a:spcAft>
                <a:spcPts val="0"/>
              </a:spcAft>
              <a:buClr>
                <a:schemeClr val="accent3"/>
              </a:buClr>
              <a:buFont typeface="Wingdings 2"/>
              <a:buChar char=""/>
              <a:defRPr/>
            </a:pPr>
            <a:r>
              <a:rPr lang="en-AU" dirty="0">
                <a:solidFill>
                  <a:schemeClr val="bg2"/>
                </a:solidFill>
                <a:effectLst/>
              </a:rPr>
              <a:t>The reasons for the differential in ovulation and pregnancy rates are thought to be mainly due to the anti-oestrogen effects of CC on endometrial development and cervical mucus. </a:t>
            </a:r>
          </a:p>
          <a:p>
            <a:pPr marL="274320" indent="-274320" eaLnBrk="1" fontAlgn="auto" hangingPunct="1">
              <a:spcAft>
                <a:spcPts val="0"/>
              </a:spcAft>
              <a:buClr>
                <a:schemeClr val="accent3"/>
              </a:buClr>
              <a:buFont typeface="Wingdings 2"/>
              <a:buChar char=""/>
              <a:defRPr/>
            </a:pPr>
            <a:endParaRPr lang="en-AU"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914400" y="332656"/>
            <a:ext cx="8229600" cy="1143000"/>
          </a:xfrm>
        </p:spPr>
        <p:txBody>
          <a:bodyPr/>
          <a:lstStyle/>
          <a:p>
            <a:pPr eaLnBrk="1" hangingPunct="1"/>
            <a:r>
              <a:rPr lang="en-AU" dirty="0">
                <a:solidFill>
                  <a:schemeClr val="bg2"/>
                </a:solidFill>
              </a:rPr>
              <a:t>CC</a:t>
            </a:r>
          </a:p>
        </p:txBody>
      </p:sp>
      <p:sp>
        <p:nvSpPr>
          <p:cNvPr id="52227" name="Content Placeholder 2"/>
          <p:cNvSpPr>
            <a:spLocks noGrp="1"/>
          </p:cNvSpPr>
          <p:nvPr>
            <p:ph idx="1"/>
          </p:nvPr>
        </p:nvSpPr>
        <p:spPr>
          <a:xfrm>
            <a:off x="971600" y="1484784"/>
            <a:ext cx="7632848" cy="4662487"/>
          </a:xfrm>
        </p:spPr>
        <p:txBody>
          <a:bodyPr/>
          <a:lstStyle/>
          <a:p>
            <a:pPr eaLnBrk="1" hangingPunct="1"/>
            <a:r>
              <a:rPr lang="en-AU" dirty="0">
                <a:effectLst/>
              </a:rPr>
              <a:t>In some women, CC blocks the endometrial oestrogen receptors and suppresses </a:t>
            </a:r>
            <a:r>
              <a:rPr lang="en-AU" dirty="0" err="1">
                <a:effectLst/>
              </a:rPr>
              <a:t>pinopode</a:t>
            </a:r>
            <a:r>
              <a:rPr lang="en-AU" dirty="0">
                <a:effectLst/>
              </a:rPr>
              <a:t> formation, both essential for implantation, to such an extent that implantation may be impeded. </a:t>
            </a:r>
          </a:p>
          <a:p>
            <a:pPr eaLnBrk="1" hangingPunct="1"/>
            <a:r>
              <a:rPr lang="en-AU" dirty="0">
                <a:solidFill>
                  <a:schemeClr val="bg2"/>
                </a:solidFill>
                <a:effectLst/>
              </a:rPr>
              <a:t>This adverse response to CC cannot be overcome by adding oestrogen preparations, but substitution of CC 	with </a:t>
            </a:r>
            <a:r>
              <a:rPr lang="en-AU" dirty="0" err="1">
                <a:solidFill>
                  <a:schemeClr val="bg2"/>
                </a:solidFill>
                <a:effectLst/>
              </a:rPr>
              <a:t>tamoxifen</a:t>
            </a:r>
            <a:r>
              <a:rPr lang="en-AU" dirty="0">
                <a:solidFill>
                  <a:schemeClr val="bg2"/>
                </a:solidFill>
                <a:effectLst/>
              </a:rPr>
              <a:t> (20 mg for every 50 mg of </a:t>
            </a:r>
            <a:r>
              <a:rPr lang="en-AU" dirty="0" err="1">
                <a:solidFill>
                  <a:schemeClr val="bg2"/>
                </a:solidFill>
                <a:effectLst/>
              </a:rPr>
              <a:t>clomiphene</a:t>
            </a:r>
            <a:r>
              <a:rPr lang="en-AU" dirty="0">
                <a:solidFill>
                  <a:schemeClr val="bg2"/>
                </a:solidFill>
                <a:effectLst/>
              </a:rPr>
              <a:t>) can avoid the problem.</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468313" y="476250"/>
            <a:ext cx="8229600" cy="1143000"/>
          </a:xfrm>
        </p:spPr>
        <p:txBody>
          <a:bodyPr/>
          <a:lstStyle/>
          <a:p>
            <a:pPr eaLnBrk="1" hangingPunct="1"/>
            <a:r>
              <a:rPr lang="en-AU" dirty="0" err="1">
                <a:solidFill>
                  <a:schemeClr val="bg2"/>
                </a:solidFill>
              </a:rPr>
              <a:t>Pinopodes</a:t>
            </a:r>
            <a:endParaRPr lang="en-AU" dirty="0">
              <a:solidFill>
                <a:schemeClr val="bg2"/>
              </a:solidFill>
            </a:endParaRPr>
          </a:p>
        </p:txBody>
      </p:sp>
      <p:pic>
        <p:nvPicPr>
          <p:cNvPr id="53251" name="Content Placeholder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900113" y="1700213"/>
            <a:ext cx="7258050" cy="2552700"/>
          </a:xfrm>
          <a:noFill/>
        </p:spPr>
      </p:pic>
      <p:pic>
        <p:nvPicPr>
          <p:cNvPr id="5325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7313" y="4292600"/>
            <a:ext cx="3524250" cy="263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457200" y="333375"/>
            <a:ext cx="8229600" cy="1143000"/>
          </a:xfrm>
        </p:spPr>
        <p:txBody>
          <a:bodyPr/>
          <a:lstStyle/>
          <a:p>
            <a:pPr eaLnBrk="1" hangingPunct="1"/>
            <a:r>
              <a:rPr lang="en-AU" dirty="0">
                <a:solidFill>
                  <a:schemeClr val="bg2"/>
                </a:solidFill>
                <a:effectLst/>
              </a:rPr>
              <a:t>CC-resistant</a:t>
            </a:r>
          </a:p>
        </p:txBody>
      </p:sp>
      <p:sp>
        <p:nvSpPr>
          <p:cNvPr id="55299" name="Content Placeholder 2"/>
          <p:cNvSpPr>
            <a:spLocks noGrp="1"/>
          </p:cNvSpPr>
          <p:nvPr>
            <p:ph idx="1"/>
          </p:nvPr>
        </p:nvSpPr>
        <p:spPr>
          <a:xfrm>
            <a:off x="0" y="1557338"/>
            <a:ext cx="9144000" cy="4660900"/>
          </a:xfrm>
        </p:spPr>
        <p:txBody>
          <a:bodyPr/>
          <a:lstStyle/>
          <a:p>
            <a:pPr eaLnBrk="1" hangingPunct="1"/>
            <a:r>
              <a:rPr lang="en-AU" sz="2400" dirty="0">
                <a:solidFill>
                  <a:schemeClr val="bg2"/>
                </a:solidFill>
                <a:effectLst/>
              </a:rPr>
              <a:t>CC resistance is more common in very obese women and those with very high serum androgen, insulin or LH concentrations.</a:t>
            </a:r>
          </a:p>
          <a:p>
            <a:pPr eaLnBrk="1" hangingPunct="1"/>
            <a:r>
              <a:rPr lang="en-AU" sz="2400" dirty="0">
                <a:solidFill>
                  <a:schemeClr val="bg2"/>
                </a:solidFill>
                <a:effectLst/>
              </a:rPr>
              <a:t>In CC-resistant PCOS patients, CC and </a:t>
            </a:r>
            <a:r>
              <a:rPr lang="en-AU" sz="2400" dirty="0" err="1">
                <a:solidFill>
                  <a:schemeClr val="bg2"/>
                </a:solidFill>
                <a:effectLst/>
              </a:rPr>
              <a:t>metformin</a:t>
            </a:r>
            <a:r>
              <a:rPr lang="en-AU" sz="2400" dirty="0">
                <a:solidFill>
                  <a:schemeClr val="bg2"/>
                </a:solidFill>
                <a:effectLst/>
              </a:rPr>
              <a:t> combination and laparoscopic ovarian drilling, in selected cases, should be considered before </a:t>
            </a:r>
            <a:r>
              <a:rPr lang="en-AU" sz="2400" dirty="0" err="1">
                <a:solidFill>
                  <a:schemeClr val="bg2"/>
                </a:solidFill>
                <a:effectLst/>
              </a:rPr>
              <a:t>gonadotropin</a:t>
            </a:r>
            <a:r>
              <a:rPr lang="en-AU" sz="2400" dirty="0">
                <a:solidFill>
                  <a:schemeClr val="bg2"/>
                </a:solidFill>
                <a:effectLst/>
              </a:rPr>
              <a:t> administration.</a:t>
            </a:r>
          </a:p>
          <a:p>
            <a:pPr eaLnBrk="1" hangingPunct="1"/>
            <a:r>
              <a:rPr lang="en-AU" sz="2400" dirty="0">
                <a:solidFill>
                  <a:schemeClr val="bg2"/>
                </a:solidFill>
                <a:effectLst/>
              </a:rPr>
              <a:t>Strategies for </a:t>
            </a:r>
            <a:r>
              <a:rPr lang="en-AU" sz="2400" dirty="0" err="1">
                <a:solidFill>
                  <a:schemeClr val="bg2"/>
                </a:solidFill>
                <a:effectLst/>
              </a:rPr>
              <a:t>clomiphene</a:t>
            </a:r>
            <a:r>
              <a:rPr lang="en-AU" sz="2400" dirty="0">
                <a:solidFill>
                  <a:schemeClr val="bg2"/>
                </a:solidFill>
                <a:effectLst/>
              </a:rPr>
              <a:t>-resistant patients include the addition of a:</a:t>
            </a:r>
          </a:p>
          <a:p>
            <a:pPr lvl="1" eaLnBrk="1" hangingPunct="1"/>
            <a:r>
              <a:rPr lang="en-AU" dirty="0">
                <a:solidFill>
                  <a:schemeClr val="bg2"/>
                </a:solidFill>
                <a:effectLst/>
              </a:rPr>
              <a:t>corticosteroid such as </a:t>
            </a:r>
            <a:r>
              <a:rPr lang="en-AU" dirty="0" err="1">
                <a:solidFill>
                  <a:schemeClr val="bg2"/>
                </a:solidFill>
                <a:effectLst/>
              </a:rPr>
              <a:t>dexamethasone</a:t>
            </a:r>
            <a:r>
              <a:rPr lang="en-AU" dirty="0">
                <a:solidFill>
                  <a:schemeClr val="bg2"/>
                </a:solidFill>
                <a:effectLst/>
              </a:rPr>
              <a:t>,</a:t>
            </a:r>
          </a:p>
          <a:p>
            <a:pPr lvl="1" eaLnBrk="1" hangingPunct="1"/>
            <a:r>
              <a:rPr lang="en-AU" dirty="0">
                <a:solidFill>
                  <a:schemeClr val="bg2"/>
                </a:solidFill>
                <a:effectLst/>
              </a:rPr>
              <a:t>extended duration of </a:t>
            </a:r>
            <a:r>
              <a:rPr lang="en-AU" dirty="0" err="1">
                <a:solidFill>
                  <a:schemeClr val="bg2"/>
                </a:solidFill>
                <a:effectLst/>
              </a:rPr>
              <a:t>clomiphene</a:t>
            </a:r>
            <a:r>
              <a:rPr lang="en-AU" dirty="0">
                <a:solidFill>
                  <a:schemeClr val="bg2"/>
                </a:solidFill>
                <a:effectLst/>
              </a:rPr>
              <a:t>,</a:t>
            </a:r>
          </a:p>
          <a:p>
            <a:pPr lvl="1" eaLnBrk="1" hangingPunct="1"/>
            <a:r>
              <a:rPr lang="en-AU" dirty="0">
                <a:solidFill>
                  <a:schemeClr val="bg2"/>
                </a:solidFill>
                <a:effectLst/>
              </a:rPr>
              <a:t>Other novel therapies.</a:t>
            </a:r>
          </a:p>
          <a:p>
            <a:pPr lvl="1" eaLnBrk="1" hangingPunct="1"/>
            <a:r>
              <a:rPr lang="en-AU" dirty="0">
                <a:solidFill>
                  <a:schemeClr val="bg2"/>
                </a:solidFill>
                <a:effectLst/>
              </a:rPr>
              <a:t>IVF as last resort.</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1369219" y="620688"/>
            <a:ext cx="6405562" cy="1162050"/>
          </a:xfrm>
        </p:spPr>
        <p:txBody>
          <a:bodyPr/>
          <a:lstStyle/>
          <a:p>
            <a:pPr eaLnBrk="1" hangingPunct="1"/>
            <a:r>
              <a:rPr lang="en-AU" dirty="0">
                <a:solidFill>
                  <a:schemeClr val="bg2"/>
                </a:solidFill>
              </a:rPr>
              <a:t>Low-dose </a:t>
            </a:r>
            <a:r>
              <a:rPr lang="en-AU" dirty="0" err="1">
                <a:solidFill>
                  <a:schemeClr val="bg2"/>
                </a:solidFill>
              </a:rPr>
              <a:t>gonadotrophin</a:t>
            </a:r>
            <a:r>
              <a:rPr lang="en-AU" dirty="0">
                <a:solidFill>
                  <a:schemeClr val="bg2"/>
                </a:solidFill>
              </a:rPr>
              <a:t> therapy</a:t>
            </a:r>
          </a:p>
        </p:txBody>
      </p:sp>
      <p:pic>
        <p:nvPicPr>
          <p:cNvPr id="66563"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1042988" y="1700213"/>
            <a:ext cx="6319837" cy="4249737"/>
          </a:xfrm>
          <a:noFill/>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1619672" y="395288"/>
            <a:ext cx="5616153" cy="1162050"/>
          </a:xfrm>
        </p:spPr>
        <p:txBody>
          <a:bodyPr/>
          <a:lstStyle/>
          <a:p>
            <a:pPr eaLnBrk="1" hangingPunct="1"/>
            <a:r>
              <a:rPr lang="en-AU" sz="3600" dirty="0">
                <a:solidFill>
                  <a:schemeClr val="bg2"/>
                </a:solidFill>
              </a:rPr>
              <a:t>Step-down protocol</a:t>
            </a:r>
          </a:p>
        </p:txBody>
      </p:sp>
      <p:pic>
        <p:nvPicPr>
          <p:cNvPr id="6758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4478338" y="1773238"/>
            <a:ext cx="4665662" cy="3887787"/>
          </a:xfrm>
          <a:noFill/>
        </p:spPr>
      </p:pic>
      <p:sp>
        <p:nvSpPr>
          <p:cNvPr id="67587" name="Text Placeholder 2"/>
          <p:cNvSpPr>
            <a:spLocks noGrp="1"/>
          </p:cNvSpPr>
          <p:nvPr>
            <p:ph type="body" sz="half" idx="2"/>
          </p:nvPr>
        </p:nvSpPr>
        <p:spPr>
          <a:xfrm>
            <a:off x="179388" y="2025650"/>
            <a:ext cx="4392612" cy="4572000"/>
          </a:xfrm>
        </p:spPr>
        <p:txBody>
          <a:bodyPr/>
          <a:lstStyle/>
          <a:p>
            <a:pPr marL="285750" indent="-285750" eaLnBrk="1" hangingPunct="1">
              <a:buFont typeface="Arial" pitchFamily="34" charset="0"/>
              <a:buChar char="•"/>
            </a:pPr>
            <a:r>
              <a:rPr lang="en-AU" sz="2400" dirty="0">
                <a:solidFill>
                  <a:schemeClr val="bg2"/>
                </a:solidFill>
              </a:rPr>
              <a:t>Prevention of OHSS.</a:t>
            </a:r>
          </a:p>
          <a:p>
            <a:pPr marL="285750" indent="-285750" eaLnBrk="1" hangingPunct="1">
              <a:buFont typeface="Arial" pitchFamily="34" charset="0"/>
              <a:buChar char="•"/>
            </a:pPr>
            <a:r>
              <a:rPr lang="en-AU" sz="2400" dirty="0"/>
              <a:t>Reduction in Multiple 	pregnancies.</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4"/>
          <p:cNvSpPr>
            <a:spLocks noGrp="1"/>
          </p:cNvSpPr>
          <p:nvPr>
            <p:ph type="title"/>
          </p:nvPr>
        </p:nvSpPr>
        <p:spPr>
          <a:xfrm>
            <a:off x="457200" y="404813"/>
            <a:ext cx="8229600" cy="1143000"/>
          </a:xfrm>
        </p:spPr>
        <p:txBody>
          <a:bodyPr/>
          <a:lstStyle/>
          <a:p>
            <a:pPr eaLnBrk="1" hangingPunct="1"/>
            <a:r>
              <a:rPr lang="en-AU" dirty="0">
                <a:solidFill>
                  <a:schemeClr val="bg2"/>
                </a:solidFill>
                <a:effectLst/>
              </a:rPr>
              <a:t>Laparoscopic ovarian drilling</a:t>
            </a:r>
          </a:p>
        </p:txBody>
      </p:sp>
      <p:sp>
        <p:nvSpPr>
          <p:cNvPr id="6" name="Content Placeholder 5"/>
          <p:cNvSpPr>
            <a:spLocks noGrp="1"/>
          </p:cNvSpPr>
          <p:nvPr>
            <p:ph idx="1"/>
          </p:nvPr>
        </p:nvSpPr>
        <p:spPr>
          <a:xfrm>
            <a:off x="457200" y="1484784"/>
            <a:ext cx="8686800" cy="5257329"/>
          </a:xfrm>
        </p:spPr>
        <p:txBody>
          <a:bodyPr>
            <a:noAutofit/>
          </a:bodyPr>
          <a:lstStyle/>
          <a:p>
            <a:pPr marL="274320" indent="-274320" eaLnBrk="1" fontAlgn="auto" hangingPunct="1">
              <a:spcAft>
                <a:spcPts val="0"/>
              </a:spcAft>
              <a:buClr>
                <a:schemeClr val="accent3"/>
              </a:buClr>
              <a:buFont typeface="Wingdings 2"/>
              <a:buChar char=""/>
              <a:defRPr/>
            </a:pPr>
            <a:r>
              <a:rPr lang="en-AU" sz="2400" dirty="0">
                <a:solidFill>
                  <a:schemeClr val="bg2"/>
                </a:solidFill>
                <a:effectLst/>
              </a:rPr>
              <a:t>An ovulation rate of 60-84% and a pregnancy rate of 50% were experienced within 1 year of LOD in many reports.                                            </a:t>
            </a:r>
          </a:p>
          <a:p>
            <a:pPr marL="0" indent="0" eaLnBrk="1" fontAlgn="auto" hangingPunct="1">
              <a:spcAft>
                <a:spcPts val="0"/>
              </a:spcAft>
              <a:buClr>
                <a:schemeClr val="accent3"/>
              </a:buClr>
              <a:buFont typeface="Wingdings 2"/>
              <a:buNone/>
              <a:defRPr/>
            </a:pPr>
            <a:r>
              <a:rPr lang="da-DK" sz="2400" dirty="0">
                <a:solidFill>
                  <a:schemeClr val="bg2"/>
                </a:solidFill>
                <a:effectLst/>
              </a:rPr>
              <a:t> (Gjonnaess,</a:t>
            </a:r>
            <a:r>
              <a:rPr lang="da-DK" sz="2400" baseline="30000" dirty="0">
                <a:solidFill>
                  <a:schemeClr val="bg2"/>
                </a:solidFill>
                <a:effectLst/>
              </a:rPr>
              <a:t> </a:t>
            </a:r>
            <a:r>
              <a:rPr lang="da-DK" sz="2400" dirty="0">
                <a:solidFill>
                  <a:schemeClr val="bg2"/>
                </a:solidFill>
                <a:effectLst/>
              </a:rPr>
              <a:t>1984; Abdel Gadir </a:t>
            </a:r>
            <a:r>
              <a:rPr lang="da-DK" sz="2400" i="1" dirty="0">
                <a:solidFill>
                  <a:schemeClr val="bg2"/>
                </a:solidFill>
                <a:effectLst/>
              </a:rPr>
              <a:t>et al.</a:t>
            </a:r>
            <a:r>
              <a:rPr lang="da-DK" sz="2400" dirty="0">
                <a:solidFill>
                  <a:schemeClr val="bg2"/>
                </a:solidFill>
                <a:effectLst/>
              </a:rPr>
              <a:t>, 1990; Kovacs </a:t>
            </a:r>
            <a:r>
              <a:rPr lang="da-DK" sz="2400" i="1" dirty="0">
                <a:solidFill>
                  <a:schemeClr val="bg2"/>
                </a:solidFill>
                <a:effectLst/>
              </a:rPr>
              <a:t>et al.</a:t>
            </a:r>
            <a:r>
              <a:rPr lang="da-DK" sz="2400" dirty="0">
                <a:solidFill>
                  <a:schemeClr val="bg2"/>
                </a:solidFill>
                <a:effectLst/>
              </a:rPr>
              <a:t>, 1991; Armar and</a:t>
            </a:r>
            <a:r>
              <a:rPr lang="da-DK" sz="2400" baseline="30000" dirty="0">
                <a:solidFill>
                  <a:schemeClr val="bg2"/>
                </a:solidFill>
                <a:effectLst/>
              </a:rPr>
              <a:t> </a:t>
            </a:r>
            <a:r>
              <a:rPr lang="da-DK" sz="2400" dirty="0">
                <a:solidFill>
                  <a:schemeClr val="bg2"/>
                </a:solidFill>
                <a:effectLst/>
              </a:rPr>
              <a:t>Lachelin, 1993; Naether </a:t>
            </a:r>
            <a:r>
              <a:rPr lang="da-DK" sz="2400" i="1" dirty="0">
                <a:solidFill>
                  <a:schemeClr val="bg2"/>
                </a:solidFill>
                <a:effectLst/>
              </a:rPr>
              <a:t>et al.</a:t>
            </a:r>
            <a:r>
              <a:rPr lang="da-DK" sz="2400" dirty="0">
                <a:solidFill>
                  <a:schemeClr val="bg2"/>
                </a:solidFill>
                <a:effectLst/>
              </a:rPr>
              <a:t>, 1994; Li </a:t>
            </a:r>
            <a:r>
              <a:rPr lang="da-DK" sz="2400" i="1" dirty="0">
                <a:solidFill>
                  <a:schemeClr val="bg2"/>
                </a:solidFill>
                <a:effectLst/>
              </a:rPr>
              <a:t>et al.</a:t>
            </a:r>
            <a:r>
              <a:rPr lang="da-DK" sz="2400" dirty="0">
                <a:solidFill>
                  <a:schemeClr val="bg2"/>
                </a:solidFill>
                <a:effectLst/>
              </a:rPr>
              <a:t>, 1998; Felemban</a:t>
            </a:r>
            <a:r>
              <a:rPr lang="da-DK" sz="2400" baseline="30000" dirty="0">
                <a:solidFill>
                  <a:schemeClr val="bg2"/>
                </a:solidFill>
                <a:effectLst/>
              </a:rPr>
              <a:t> </a:t>
            </a:r>
            <a:r>
              <a:rPr lang="da-DK" sz="2400" i="1" dirty="0">
                <a:solidFill>
                  <a:schemeClr val="bg2"/>
                </a:solidFill>
                <a:effectLst/>
              </a:rPr>
              <a:t>et al.</a:t>
            </a:r>
            <a:r>
              <a:rPr lang="da-DK" sz="2400" dirty="0">
                <a:solidFill>
                  <a:schemeClr val="bg2"/>
                </a:solidFill>
                <a:effectLst/>
              </a:rPr>
              <a:t>, 2000; Amer </a:t>
            </a:r>
            <a:r>
              <a:rPr lang="da-DK" sz="2400" i="1" dirty="0">
                <a:solidFill>
                  <a:schemeClr val="bg2"/>
                </a:solidFill>
                <a:effectLst/>
              </a:rPr>
              <a:t>et al.</a:t>
            </a:r>
            <a:r>
              <a:rPr lang="da-DK" sz="2400" dirty="0">
                <a:solidFill>
                  <a:schemeClr val="bg2"/>
                </a:solidFill>
                <a:effectLst/>
              </a:rPr>
              <a:t>, 2002a)</a:t>
            </a:r>
          </a:p>
          <a:p>
            <a:pPr marL="0" indent="0" eaLnBrk="1" fontAlgn="auto" hangingPunct="1">
              <a:spcAft>
                <a:spcPts val="0"/>
              </a:spcAft>
              <a:buClr>
                <a:schemeClr val="accent3"/>
              </a:buClr>
              <a:buFont typeface="Wingdings 2"/>
              <a:buNone/>
              <a:defRPr/>
            </a:pPr>
            <a:endParaRPr lang="da-DK" sz="2400" dirty="0">
              <a:solidFill>
                <a:schemeClr val="bg2"/>
              </a:solidFill>
              <a:effectLst/>
            </a:endParaRPr>
          </a:p>
          <a:p>
            <a:pPr marL="274320" indent="-274320" eaLnBrk="1" fontAlgn="auto" hangingPunct="1">
              <a:spcAft>
                <a:spcPts val="0"/>
              </a:spcAft>
              <a:buClr>
                <a:schemeClr val="accent3"/>
              </a:buClr>
              <a:buFont typeface="Wingdings 2"/>
              <a:buChar char=""/>
              <a:defRPr/>
            </a:pPr>
            <a:r>
              <a:rPr lang="en-AU" sz="2400" dirty="0">
                <a:solidFill>
                  <a:schemeClr val="bg2"/>
                </a:solidFill>
                <a:effectLst/>
              </a:rPr>
              <a:t>LOD is more successful in lean women (BMI&lt; 25) with PCOS</a:t>
            </a:r>
          </a:p>
          <a:p>
            <a:pPr marL="0" indent="0" eaLnBrk="1" fontAlgn="auto" hangingPunct="1">
              <a:spcAft>
                <a:spcPts val="0"/>
              </a:spcAft>
              <a:buClr>
                <a:schemeClr val="accent3"/>
              </a:buClr>
              <a:buFont typeface="Wingdings 2"/>
              <a:buNone/>
              <a:defRPr/>
            </a:pPr>
            <a:r>
              <a:rPr lang="en-AU" sz="2400" dirty="0">
                <a:solidFill>
                  <a:schemeClr val="bg2"/>
                </a:solidFill>
                <a:effectLst/>
              </a:rPr>
              <a:t>		                            (</a:t>
            </a:r>
            <a:r>
              <a:rPr lang="en-AU" sz="2400" dirty="0" err="1">
                <a:solidFill>
                  <a:schemeClr val="bg2"/>
                </a:solidFill>
                <a:effectLst/>
              </a:rPr>
              <a:t>Duleba</a:t>
            </a:r>
            <a:r>
              <a:rPr lang="en-AU" sz="2400" dirty="0">
                <a:solidFill>
                  <a:schemeClr val="bg2"/>
                </a:solidFill>
                <a:effectLst/>
              </a:rPr>
              <a:t> </a:t>
            </a:r>
            <a:r>
              <a:rPr lang="en-AU" sz="2400" i="1" dirty="0">
                <a:solidFill>
                  <a:schemeClr val="bg2"/>
                </a:solidFill>
                <a:effectLst/>
              </a:rPr>
              <a:t>et al.</a:t>
            </a:r>
            <a:r>
              <a:rPr lang="en-AU" sz="2400" dirty="0">
                <a:solidFill>
                  <a:schemeClr val="bg2"/>
                </a:solidFill>
                <a:effectLst/>
              </a:rPr>
              <a:t> 2003)</a:t>
            </a:r>
          </a:p>
          <a:p>
            <a:pPr marL="274320" indent="-274320" eaLnBrk="1" fontAlgn="auto" hangingPunct="1">
              <a:spcAft>
                <a:spcPts val="0"/>
              </a:spcAft>
              <a:buClr>
                <a:schemeClr val="accent3"/>
              </a:buClr>
              <a:buFont typeface="Wingdings 2"/>
              <a:buChar char=""/>
              <a:defRPr/>
            </a:pPr>
            <a:r>
              <a:rPr lang="en-AU" sz="2400" dirty="0">
                <a:solidFill>
                  <a:schemeClr val="bg2"/>
                </a:solidFill>
                <a:effectLst/>
              </a:rPr>
              <a:t>If no ovulation results within 2–3 months of LOD, administration of CC will induce ovulation in some women who were previously resistant to CC. </a:t>
            </a:r>
          </a:p>
          <a:p>
            <a:pPr marL="274320" indent="-274320" eaLnBrk="1" fontAlgn="auto" hangingPunct="1">
              <a:spcAft>
                <a:spcPts val="0"/>
              </a:spcAft>
              <a:buClr>
                <a:schemeClr val="accent3"/>
              </a:buClr>
              <a:buFont typeface="Wingdings 2"/>
              <a:buChar char=""/>
              <a:defRPr/>
            </a:pPr>
            <a:r>
              <a:rPr lang="en-AU" sz="2400" dirty="0">
                <a:solidFill>
                  <a:schemeClr val="bg2"/>
                </a:solidFill>
                <a:effectLst/>
              </a:rPr>
              <a:t>If this is not successful, a low-dose FSH protocol can be 	applied.</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pPr eaLnBrk="1" hangingPunct="1"/>
            <a:r>
              <a:rPr lang="en-AU" dirty="0">
                <a:solidFill>
                  <a:schemeClr val="bg2"/>
                </a:solidFill>
                <a:effectLst/>
              </a:rPr>
              <a:t>LOD Vs </a:t>
            </a:r>
            <a:r>
              <a:rPr lang="en-AU" dirty="0" err="1">
                <a:solidFill>
                  <a:schemeClr val="bg2"/>
                </a:solidFill>
                <a:effectLst/>
              </a:rPr>
              <a:t>Metformin</a:t>
            </a:r>
            <a:endParaRPr lang="en-AU" dirty="0">
              <a:solidFill>
                <a:schemeClr val="bg2"/>
              </a:solidFill>
              <a:effectLst/>
            </a:endParaRPr>
          </a:p>
        </p:txBody>
      </p:sp>
      <p:sp>
        <p:nvSpPr>
          <p:cNvPr id="3" name="Content Placeholder 2"/>
          <p:cNvSpPr>
            <a:spLocks noGrp="1"/>
          </p:cNvSpPr>
          <p:nvPr>
            <p:ph idx="1"/>
          </p:nvPr>
        </p:nvSpPr>
        <p:spPr/>
        <p:txBody>
          <a:bodyPr>
            <a:normAutofit fontScale="85000" lnSpcReduction="10000"/>
          </a:bodyPr>
          <a:lstStyle/>
          <a:p>
            <a:pPr marL="274320" indent="-274320" eaLnBrk="1" fontAlgn="auto" hangingPunct="1">
              <a:spcAft>
                <a:spcPts val="0"/>
              </a:spcAft>
              <a:buClr>
                <a:schemeClr val="accent3"/>
              </a:buClr>
              <a:buFont typeface="Wingdings 2"/>
              <a:buChar char=""/>
              <a:defRPr/>
            </a:pPr>
            <a:r>
              <a:rPr lang="en-AU" dirty="0">
                <a:solidFill>
                  <a:schemeClr val="bg2"/>
                </a:solidFill>
                <a:effectLst/>
              </a:rPr>
              <a:t>Although metformin results in a better attenuation of 	insulin resistance and hormonal profile. However, 	laparoscopic ovarian drilling is associated with 	higher rates of ovulation and pregnancy</a:t>
            </a:r>
            <a:r>
              <a:rPr lang="en-AU" dirty="0">
                <a:solidFill>
                  <a:srgbClr val="FFC000"/>
                </a:solidFill>
                <a:effectLst/>
              </a:rPr>
              <a:t>.</a:t>
            </a:r>
          </a:p>
          <a:p>
            <a:pPr marL="0" indent="0" eaLnBrk="1" fontAlgn="auto" hangingPunct="1">
              <a:spcAft>
                <a:spcPts val="0"/>
              </a:spcAft>
              <a:buClr>
                <a:schemeClr val="accent3"/>
              </a:buClr>
              <a:buFont typeface="Wingdings 2"/>
              <a:buNone/>
              <a:defRPr/>
            </a:pPr>
            <a:endParaRPr lang="en-AU" dirty="0">
              <a:effectLst/>
            </a:endParaRPr>
          </a:p>
          <a:p>
            <a:pPr marL="0" indent="0" eaLnBrk="1" fontAlgn="auto" hangingPunct="1">
              <a:spcAft>
                <a:spcPts val="0"/>
              </a:spcAft>
              <a:buClr>
                <a:schemeClr val="accent3"/>
              </a:buClr>
              <a:buFont typeface="Wingdings 2"/>
              <a:buNone/>
              <a:defRPr/>
            </a:pPr>
            <a:endParaRPr lang="en-AU" dirty="0">
              <a:effectLst/>
            </a:endParaRPr>
          </a:p>
          <a:p>
            <a:pPr marL="0" indent="0" eaLnBrk="1" fontAlgn="auto" hangingPunct="1">
              <a:spcAft>
                <a:spcPts val="0"/>
              </a:spcAft>
              <a:buClr>
                <a:schemeClr val="accent3"/>
              </a:buClr>
              <a:buFont typeface="Wingdings 2"/>
              <a:buNone/>
              <a:defRPr/>
            </a:pPr>
            <a:br>
              <a:rPr lang="en-AU" dirty="0">
                <a:effectLst/>
              </a:rPr>
            </a:br>
            <a:r>
              <a:rPr lang="en-AU" dirty="0">
                <a:effectLst/>
              </a:rPr>
              <a:t>(</a:t>
            </a:r>
            <a:r>
              <a:rPr lang="en-AU" dirty="0" err="1">
                <a:effectLst/>
              </a:rPr>
              <a:t>Hamed</a:t>
            </a:r>
            <a:r>
              <a:rPr lang="en-AU" dirty="0">
                <a:effectLst/>
              </a:rPr>
              <a:t> HO. International Journal of Gynaecology &amp; 	Obstetrics. 108(2):143-7, 2010 Feb)</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500"/>
            <a:ext cx="8229600" cy="1143000"/>
          </a:xfrm>
        </p:spPr>
        <p:txBody>
          <a:bodyPr>
            <a:normAutofit fontScale="90000"/>
          </a:bodyPr>
          <a:lstStyle/>
          <a:p>
            <a:pPr eaLnBrk="1" fontAlgn="auto" hangingPunct="1">
              <a:spcAft>
                <a:spcPts val="0"/>
              </a:spcAft>
              <a:defRPr/>
            </a:pPr>
            <a:r>
              <a:rPr lang="en-AU" dirty="0">
                <a:solidFill>
                  <a:schemeClr val="bg2"/>
                </a:solidFill>
                <a:effectLst/>
              </a:rPr>
              <a:t>Natural history </a:t>
            </a:r>
            <a:br>
              <a:rPr lang="en-AU" dirty="0">
                <a:solidFill>
                  <a:schemeClr val="bg2"/>
                </a:solidFill>
                <a:effectLst/>
              </a:rPr>
            </a:br>
            <a:r>
              <a:rPr lang="en-AU" sz="3100" dirty="0">
                <a:solidFill>
                  <a:schemeClr val="bg2"/>
                </a:solidFill>
                <a:effectLst/>
              </a:rPr>
              <a:t>(E. </a:t>
            </a:r>
            <a:r>
              <a:rPr lang="en-AU" sz="3100" dirty="0" err="1">
                <a:solidFill>
                  <a:schemeClr val="bg2"/>
                </a:solidFill>
                <a:effectLst/>
              </a:rPr>
              <a:t>Diamanti-Kandarakis</a:t>
            </a:r>
            <a:r>
              <a:rPr lang="en-AU" sz="3100" dirty="0">
                <a:solidFill>
                  <a:schemeClr val="bg2"/>
                </a:solidFill>
                <a:effectLst/>
              </a:rPr>
              <a:t>, 2010)</a:t>
            </a:r>
          </a:p>
        </p:txBody>
      </p:sp>
      <p:pic>
        <p:nvPicPr>
          <p:cNvPr id="6147"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900113" y="1700213"/>
            <a:ext cx="7121525" cy="4968875"/>
          </a:xfrm>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1219200" y="152400"/>
            <a:ext cx="7391400" cy="684312"/>
          </a:xfrm>
        </p:spPr>
        <p:txBody>
          <a:bodyPr/>
          <a:lstStyle/>
          <a:p>
            <a:pPr eaLnBrk="1" hangingPunct="1"/>
            <a:r>
              <a:rPr lang="en-AU" dirty="0">
                <a:solidFill>
                  <a:schemeClr val="bg2"/>
                </a:solidFill>
                <a:effectLst/>
              </a:rPr>
              <a:t>LOD complications</a:t>
            </a:r>
          </a:p>
        </p:txBody>
      </p:sp>
      <p:sp>
        <p:nvSpPr>
          <p:cNvPr id="3" name="Content Placeholder 2"/>
          <p:cNvSpPr>
            <a:spLocks noGrp="1"/>
          </p:cNvSpPr>
          <p:nvPr>
            <p:ph idx="1"/>
          </p:nvPr>
        </p:nvSpPr>
        <p:spPr>
          <a:xfrm>
            <a:off x="467544" y="1268760"/>
            <a:ext cx="4104456" cy="2448272"/>
          </a:xfrm>
        </p:spPr>
        <p:txBody>
          <a:bodyPr>
            <a:normAutofit fontScale="85000" lnSpcReduction="20000"/>
          </a:bodyPr>
          <a:lstStyle/>
          <a:p>
            <a:pPr marL="274320" indent="-274320" eaLnBrk="1" fontAlgn="auto" hangingPunct="1">
              <a:spcAft>
                <a:spcPts val="0"/>
              </a:spcAft>
              <a:buClr>
                <a:schemeClr val="accent3"/>
              </a:buClr>
              <a:buFont typeface="Wingdings 2"/>
              <a:buChar char=""/>
              <a:defRPr/>
            </a:pPr>
            <a:r>
              <a:rPr lang="en-AU" sz="2800" dirty="0" err="1">
                <a:effectLst/>
              </a:rPr>
              <a:t>Pereovarian</a:t>
            </a:r>
            <a:r>
              <a:rPr lang="en-AU" sz="2800" dirty="0">
                <a:effectLst/>
              </a:rPr>
              <a:t> adhesions. </a:t>
            </a:r>
          </a:p>
          <a:p>
            <a:pPr marL="274320" indent="-274320" eaLnBrk="1" fontAlgn="auto" hangingPunct="1">
              <a:spcAft>
                <a:spcPts val="0"/>
              </a:spcAft>
              <a:buClr>
                <a:schemeClr val="accent3"/>
              </a:buClr>
              <a:buFont typeface="Wingdings 2"/>
              <a:buChar char=""/>
              <a:defRPr/>
            </a:pPr>
            <a:r>
              <a:rPr lang="en-AU" sz="2800" dirty="0">
                <a:effectLst/>
              </a:rPr>
              <a:t>Premature ovarian failure-very rare.</a:t>
            </a:r>
          </a:p>
          <a:p>
            <a:pPr marL="274320" indent="-274320" eaLnBrk="1" fontAlgn="auto" hangingPunct="1">
              <a:spcAft>
                <a:spcPts val="0"/>
              </a:spcAft>
              <a:buClr>
                <a:schemeClr val="accent3"/>
              </a:buClr>
              <a:buFont typeface="Wingdings 2"/>
              <a:buChar char=""/>
              <a:defRPr/>
            </a:pPr>
            <a:r>
              <a:rPr lang="en-AU" sz="2800" dirty="0">
                <a:effectLst/>
              </a:rPr>
              <a:t>Hartman’s Solution for prevention!                      </a:t>
            </a:r>
          </a:p>
          <a:p>
            <a:pPr marL="0" indent="0" eaLnBrk="1" fontAlgn="auto" hangingPunct="1">
              <a:spcAft>
                <a:spcPts val="0"/>
              </a:spcAft>
              <a:buClr>
                <a:schemeClr val="accent3"/>
              </a:buClr>
              <a:buFont typeface="Wingdings 2"/>
              <a:buNone/>
              <a:defRPr/>
            </a:pPr>
            <a:r>
              <a:rPr lang="en-AU" sz="2800" dirty="0">
                <a:effectLst/>
              </a:rPr>
              <a:t>                                            (</a:t>
            </a:r>
            <a:r>
              <a:rPr lang="en-AU" sz="2800" dirty="0" err="1">
                <a:effectLst/>
              </a:rPr>
              <a:t>Rajashekar</a:t>
            </a:r>
            <a:r>
              <a:rPr lang="en-AU" sz="2800" dirty="0">
                <a:effectLst/>
              </a:rPr>
              <a:t> L, 2008) </a:t>
            </a:r>
          </a:p>
        </p:txBody>
      </p:sp>
      <p:pic>
        <p:nvPicPr>
          <p:cNvPr id="7066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288" y="3644900"/>
            <a:ext cx="3913187" cy="309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2" name="Picture 2" descr="https://encrypted-tbn3.gstatic.com/images?q=tbn:ANd9GcQmub5R87il3iK4adZCBWttZtwy8yF9Wy-em65ZQVYl91kG-3Yq"/>
          <p:cNvPicPr>
            <a:picLocks noChangeAspect="1" noChangeArrowheads="1"/>
          </p:cNvPicPr>
          <p:nvPr/>
        </p:nvPicPr>
        <p:blipFill>
          <a:blip r:embed="rId3" cstate="print"/>
          <a:srcRect/>
          <a:stretch>
            <a:fillRect/>
          </a:stretch>
        </p:blipFill>
        <p:spPr bwMode="auto">
          <a:xfrm>
            <a:off x="4523995" y="3789040"/>
            <a:ext cx="3792421" cy="2808312"/>
          </a:xfrm>
          <a:prstGeom prst="rect">
            <a:avLst/>
          </a:prstGeom>
          <a:noFill/>
        </p:spPr>
      </p:pic>
      <p:sp>
        <p:nvSpPr>
          <p:cNvPr id="6" name="&quot;No&quot; Symbol 5"/>
          <p:cNvSpPr/>
          <p:nvPr/>
        </p:nvSpPr>
        <p:spPr bwMode="auto">
          <a:xfrm>
            <a:off x="5508104" y="4077072"/>
            <a:ext cx="1872208" cy="2088232"/>
          </a:xfrm>
          <a:prstGeom prst="noSmoking">
            <a:avLst/>
          </a:prstGeom>
          <a:solidFill>
            <a:schemeClr val="accent1"/>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pic>
        <p:nvPicPr>
          <p:cNvPr id="30724" name="Picture 4" descr="http://laparoscopy.blogs.com/prevention_management_3/Tables_and_Figures/Adhesions%20Figure%209.jpg"/>
          <p:cNvPicPr>
            <a:picLocks noChangeAspect="1" noChangeArrowheads="1"/>
          </p:cNvPicPr>
          <p:nvPr/>
        </p:nvPicPr>
        <p:blipFill>
          <a:blip r:embed="rId4" cstate="print"/>
          <a:srcRect t="8282" r="48290" b="22456"/>
          <a:stretch>
            <a:fillRect/>
          </a:stretch>
        </p:blipFill>
        <p:spPr bwMode="auto">
          <a:xfrm>
            <a:off x="4932040" y="868680"/>
            <a:ext cx="3703770" cy="2560320"/>
          </a:xfrm>
          <a:prstGeom prst="rect">
            <a:avLst/>
          </a:prstGeom>
          <a:noFill/>
        </p:spPr>
      </p:pic>
      <p:cxnSp>
        <p:nvCxnSpPr>
          <p:cNvPr id="9" name="Straight Arrow Connector 8"/>
          <p:cNvCxnSpPr/>
          <p:nvPr/>
        </p:nvCxnSpPr>
        <p:spPr bwMode="auto">
          <a:xfrm>
            <a:off x="4067944" y="1412776"/>
            <a:ext cx="1800200" cy="216024"/>
          </a:xfrm>
          <a:prstGeom prst="straightConnector1">
            <a:avLst/>
          </a:prstGeom>
          <a:solidFill>
            <a:schemeClr val="accent1"/>
          </a:solidFill>
          <a:ln w="12700" cap="sq" cmpd="sng" algn="ctr">
            <a:solidFill>
              <a:srgbClr val="FF0000"/>
            </a:solidFill>
            <a:prstDash val="solid"/>
            <a:round/>
            <a:headEnd type="none" w="sm" len="sm"/>
            <a:tailEnd type="arrow"/>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0660"/>
                                        </p:tgtEl>
                                        <p:attrNameLst>
                                          <p:attrName>style.visibility</p:attrName>
                                        </p:attrNameLst>
                                      </p:cBhvr>
                                      <p:to>
                                        <p:strVal val="visible"/>
                                      </p:to>
                                    </p:set>
                                    <p:anim calcmode="lin" valueType="num">
                                      <p:cBhvr additive="base">
                                        <p:cTn id="7" dur="2000" fill="hold"/>
                                        <p:tgtEl>
                                          <p:spTgt spid="70660"/>
                                        </p:tgtEl>
                                        <p:attrNameLst>
                                          <p:attrName>ppt_x</p:attrName>
                                        </p:attrNameLst>
                                      </p:cBhvr>
                                      <p:tavLst>
                                        <p:tav tm="0">
                                          <p:val>
                                            <p:strVal val="#ppt_x"/>
                                          </p:val>
                                        </p:tav>
                                        <p:tav tm="100000">
                                          <p:val>
                                            <p:strVal val="#ppt_x"/>
                                          </p:val>
                                        </p:tav>
                                      </p:tavLst>
                                    </p:anim>
                                    <p:anim calcmode="lin" valueType="num">
                                      <p:cBhvr additive="base">
                                        <p:cTn id="8" dur="2000" fill="hold"/>
                                        <p:tgtEl>
                                          <p:spTgt spid="70660"/>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nodeType="afterEffect">
                                  <p:stCondLst>
                                    <p:cond delay="0"/>
                                  </p:stCondLst>
                                  <p:childTnLst>
                                    <p:set>
                                      <p:cBhvr>
                                        <p:cTn id="11" dur="1" fill="hold">
                                          <p:stCondLst>
                                            <p:cond delay="0"/>
                                          </p:stCondLst>
                                        </p:cTn>
                                        <p:tgtEl>
                                          <p:spTgt spid="30722"/>
                                        </p:tgtEl>
                                        <p:attrNameLst>
                                          <p:attrName>style.visibility</p:attrName>
                                        </p:attrNameLst>
                                      </p:cBhvr>
                                      <p:to>
                                        <p:strVal val="visible"/>
                                      </p:to>
                                    </p:set>
                                    <p:anim calcmode="lin" valueType="num">
                                      <p:cBhvr additive="base">
                                        <p:cTn id="12" dur="2000" fill="hold"/>
                                        <p:tgtEl>
                                          <p:spTgt spid="30722"/>
                                        </p:tgtEl>
                                        <p:attrNameLst>
                                          <p:attrName>ppt_x</p:attrName>
                                        </p:attrNameLst>
                                      </p:cBhvr>
                                      <p:tavLst>
                                        <p:tav tm="0">
                                          <p:val>
                                            <p:strVal val="#ppt_x"/>
                                          </p:val>
                                        </p:tav>
                                        <p:tav tm="100000">
                                          <p:val>
                                            <p:strVal val="#ppt_x"/>
                                          </p:val>
                                        </p:tav>
                                      </p:tavLst>
                                    </p:anim>
                                    <p:anim calcmode="lin" valueType="num">
                                      <p:cBhvr additive="base">
                                        <p:cTn id="13" dur="2000" fill="hold"/>
                                        <p:tgtEl>
                                          <p:spTgt spid="30722"/>
                                        </p:tgtEl>
                                        <p:attrNameLst>
                                          <p:attrName>ppt_y</p:attrName>
                                        </p:attrNameLst>
                                      </p:cBhvr>
                                      <p:tavLst>
                                        <p:tav tm="0">
                                          <p:val>
                                            <p:strVal val="1+#ppt_h/2"/>
                                          </p:val>
                                        </p:tav>
                                        <p:tav tm="100000">
                                          <p:val>
                                            <p:strVal val="#ppt_y"/>
                                          </p:val>
                                        </p:tav>
                                      </p:tavLst>
                                    </p:anim>
                                  </p:childTnLst>
                                </p:cTn>
                              </p:par>
                            </p:childTnLst>
                          </p:cTn>
                        </p:par>
                        <p:par>
                          <p:cTn id="14" fill="hold">
                            <p:stCondLst>
                              <p:cond delay="4000"/>
                            </p:stCondLst>
                            <p:childTnLst>
                              <p:par>
                                <p:cTn id="15" presetID="2" presetClass="entr" presetSubtype="4" fill="hold" grpId="0" nodeType="afterEffect">
                                  <p:stCondLst>
                                    <p:cond delay="500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par>
                          <p:cTn id="19" fill="hold">
                            <p:stCondLst>
                              <p:cond delay="9500"/>
                            </p:stCondLst>
                            <p:childTnLst>
                              <p:par>
                                <p:cTn id="20" presetID="2" presetClass="entr" presetSubtype="2" fill="hold" nodeType="afterEffect">
                                  <p:stCondLst>
                                    <p:cond delay="0"/>
                                  </p:stCondLst>
                                  <p:childTnLst>
                                    <p:set>
                                      <p:cBhvr>
                                        <p:cTn id="21" dur="1" fill="hold">
                                          <p:stCondLst>
                                            <p:cond delay="0"/>
                                          </p:stCondLst>
                                        </p:cTn>
                                        <p:tgtEl>
                                          <p:spTgt spid="30724"/>
                                        </p:tgtEl>
                                        <p:attrNameLst>
                                          <p:attrName>style.visibility</p:attrName>
                                        </p:attrNameLst>
                                      </p:cBhvr>
                                      <p:to>
                                        <p:strVal val="visible"/>
                                      </p:to>
                                    </p:set>
                                    <p:anim calcmode="lin" valueType="num">
                                      <p:cBhvr additive="base">
                                        <p:cTn id="22" dur="2000" fill="hold"/>
                                        <p:tgtEl>
                                          <p:spTgt spid="30724"/>
                                        </p:tgtEl>
                                        <p:attrNameLst>
                                          <p:attrName>ppt_x</p:attrName>
                                        </p:attrNameLst>
                                      </p:cBhvr>
                                      <p:tavLst>
                                        <p:tav tm="0">
                                          <p:val>
                                            <p:strVal val="1+#ppt_w/2"/>
                                          </p:val>
                                        </p:tav>
                                        <p:tav tm="100000">
                                          <p:val>
                                            <p:strVal val="#ppt_x"/>
                                          </p:val>
                                        </p:tav>
                                      </p:tavLst>
                                    </p:anim>
                                    <p:anim calcmode="lin" valueType="num">
                                      <p:cBhvr additive="base">
                                        <p:cTn id="23" dur="2000" fill="hold"/>
                                        <p:tgtEl>
                                          <p:spTgt spid="30724"/>
                                        </p:tgtEl>
                                        <p:attrNameLst>
                                          <p:attrName>ppt_y</p:attrName>
                                        </p:attrNameLst>
                                      </p:cBhvr>
                                      <p:tavLst>
                                        <p:tav tm="0">
                                          <p:val>
                                            <p:strVal val="#ppt_y"/>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2000" fill="hold"/>
                                        <p:tgtEl>
                                          <p:spTgt spid="9"/>
                                        </p:tgtEl>
                                        <p:attrNameLst>
                                          <p:attrName>ppt_x</p:attrName>
                                        </p:attrNameLst>
                                      </p:cBhvr>
                                      <p:tavLst>
                                        <p:tav tm="0">
                                          <p:val>
                                            <p:strVal val="#ppt_x"/>
                                          </p:val>
                                        </p:tav>
                                        <p:tav tm="100000">
                                          <p:val>
                                            <p:strVal val="#ppt_x"/>
                                          </p:val>
                                        </p:tav>
                                      </p:tavLst>
                                    </p:anim>
                                    <p:anim calcmode="lin" valueType="num">
                                      <p:cBhvr additive="base">
                                        <p:cTn id="27" dur="2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pPr eaLnBrk="1" hangingPunct="1"/>
            <a:r>
              <a:rPr lang="en-AU" dirty="0">
                <a:solidFill>
                  <a:schemeClr val="bg2"/>
                </a:solidFill>
                <a:effectLst/>
              </a:rPr>
              <a:t>Unilateral Vs Bilateral LOD</a:t>
            </a:r>
          </a:p>
        </p:txBody>
      </p:sp>
      <p:sp>
        <p:nvSpPr>
          <p:cNvPr id="3" name="Content Placeholder 2"/>
          <p:cNvSpPr>
            <a:spLocks noGrp="1"/>
          </p:cNvSpPr>
          <p:nvPr>
            <p:ph idx="1"/>
          </p:nvPr>
        </p:nvSpPr>
        <p:spPr>
          <a:xfrm>
            <a:off x="1219200" y="1676400"/>
            <a:ext cx="7924800" cy="4724400"/>
          </a:xfrm>
        </p:spPr>
        <p:txBody>
          <a:bodyPr>
            <a:normAutofit fontScale="92500"/>
          </a:bodyPr>
          <a:lstStyle/>
          <a:p>
            <a:pPr marL="274320" indent="-274320" eaLnBrk="1" fontAlgn="auto" hangingPunct="1">
              <a:spcAft>
                <a:spcPts val="0"/>
              </a:spcAft>
              <a:buClr>
                <a:schemeClr val="accent3"/>
              </a:buClr>
              <a:buFont typeface="Wingdings 2"/>
              <a:buChar char=""/>
              <a:defRPr/>
            </a:pPr>
            <a:r>
              <a:rPr lang="en-AU" sz="3300" dirty="0">
                <a:solidFill>
                  <a:schemeClr val="bg2"/>
                </a:solidFill>
                <a:effectLst/>
              </a:rPr>
              <a:t>Unilateral drilling cauterization of ovary is equally efficacious as bilateral drilling in inducing ovulation and achieving pregnancy. </a:t>
            </a:r>
          </a:p>
          <a:p>
            <a:pPr marL="274320" indent="-274320" eaLnBrk="1" fontAlgn="auto" hangingPunct="1">
              <a:spcAft>
                <a:spcPts val="0"/>
              </a:spcAft>
              <a:buClr>
                <a:schemeClr val="accent3"/>
              </a:buClr>
              <a:buFont typeface="Wingdings 2"/>
              <a:buChar char=""/>
              <a:defRPr/>
            </a:pPr>
            <a:r>
              <a:rPr lang="en-AU" sz="3300" dirty="0">
                <a:solidFill>
                  <a:schemeClr val="bg2"/>
                </a:solidFill>
                <a:effectLst/>
              </a:rPr>
              <a:t>Unilateral ovarian drilling may be a suitable option in clomiphene citrate resistant infertility patient of PCOS which can replace bilateral ovarian drilling with the potential advantage of decreasing the chances of adhesion formation. </a:t>
            </a:r>
          </a:p>
          <a:p>
            <a:pPr marL="0" indent="0" eaLnBrk="1" fontAlgn="auto" hangingPunct="1">
              <a:spcAft>
                <a:spcPts val="0"/>
              </a:spcAft>
              <a:buClr>
                <a:schemeClr val="accent3"/>
              </a:buClr>
              <a:buFont typeface="Wingdings 2"/>
              <a:buNone/>
              <a:defRPr/>
            </a:pPr>
            <a:r>
              <a:rPr lang="en-AU" sz="2100" dirty="0">
                <a:solidFill>
                  <a:schemeClr val="bg2"/>
                </a:solidFill>
              </a:rPr>
              <a:t>				(K. K. Roy, 2009)</a:t>
            </a:r>
          </a:p>
          <a:p>
            <a:pPr marL="274320" indent="-274320" eaLnBrk="1" fontAlgn="auto" hangingPunct="1">
              <a:spcAft>
                <a:spcPts val="0"/>
              </a:spcAft>
              <a:buClr>
                <a:schemeClr val="accent3"/>
              </a:buClr>
              <a:buFont typeface="Wingdings 2"/>
              <a:buChar char=""/>
              <a:defRPr/>
            </a:pPr>
            <a:endParaRPr lang="en-AU"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32656"/>
            <a:ext cx="8229600" cy="1143000"/>
          </a:xfrm>
        </p:spPr>
        <p:txBody>
          <a:bodyPr>
            <a:normAutofit fontScale="90000"/>
          </a:bodyPr>
          <a:lstStyle/>
          <a:p>
            <a:pPr eaLnBrk="1" fontAlgn="auto" hangingPunct="1">
              <a:spcAft>
                <a:spcPts val="0"/>
              </a:spcAft>
              <a:defRPr/>
            </a:pPr>
            <a:r>
              <a:rPr lang="en-AU" dirty="0">
                <a:solidFill>
                  <a:schemeClr val="bg2"/>
                </a:solidFill>
                <a:effectLst/>
              </a:rPr>
              <a:t>PCOS and pregnancy </a:t>
            </a:r>
            <a:br>
              <a:rPr lang="en-AU" dirty="0">
                <a:solidFill>
                  <a:schemeClr val="bg2"/>
                </a:solidFill>
                <a:effectLst/>
              </a:rPr>
            </a:br>
            <a:r>
              <a:rPr lang="en-AU" sz="2700" dirty="0">
                <a:solidFill>
                  <a:schemeClr val="bg2"/>
                </a:solidFill>
                <a:effectLst/>
              </a:rPr>
              <a:t>(</a:t>
            </a:r>
            <a:r>
              <a:rPr lang="en-AU" sz="2700" dirty="0" err="1">
                <a:solidFill>
                  <a:schemeClr val="bg2"/>
                </a:solidFill>
                <a:effectLst/>
              </a:rPr>
              <a:t>CM.Boomsma</a:t>
            </a:r>
            <a:r>
              <a:rPr lang="en-AU" sz="2700" dirty="0">
                <a:solidFill>
                  <a:schemeClr val="bg2"/>
                </a:solidFill>
                <a:effectLst/>
              </a:rPr>
              <a:t>, Human Reproduction Update, 2006), </a:t>
            </a:r>
            <a:br>
              <a:rPr lang="en-AU" sz="2700" dirty="0">
                <a:solidFill>
                  <a:schemeClr val="bg2"/>
                </a:solidFill>
                <a:effectLst/>
              </a:rPr>
            </a:br>
            <a:r>
              <a:rPr lang="en-AU" sz="2700" dirty="0">
                <a:solidFill>
                  <a:schemeClr val="bg2"/>
                </a:solidFill>
                <a:effectLst/>
              </a:rPr>
              <a:t>Meta-analysis</a:t>
            </a:r>
          </a:p>
        </p:txBody>
      </p:sp>
      <p:sp>
        <p:nvSpPr>
          <p:cNvPr id="72707" name="Content Placeholder 2"/>
          <p:cNvSpPr>
            <a:spLocks noGrp="1"/>
          </p:cNvSpPr>
          <p:nvPr>
            <p:ph idx="1"/>
          </p:nvPr>
        </p:nvSpPr>
        <p:spPr>
          <a:xfrm>
            <a:off x="457200" y="1935163"/>
            <a:ext cx="8229600" cy="4922837"/>
          </a:xfrm>
        </p:spPr>
        <p:txBody>
          <a:bodyPr/>
          <a:lstStyle/>
          <a:p>
            <a:pPr eaLnBrk="1" hangingPunct="1"/>
            <a:r>
              <a:rPr lang="en-AU" sz="2400" b="1" dirty="0">
                <a:effectLst/>
              </a:rPr>
              <a:t>Fifteen of 525 identified studies were included, involving 720 women presenting with PCOS 	and 	4505 controls. </a:t>
            </a:r>
          </a:p>
          <a:p>
            <a:pPr eaLnBrk="1" hangingPunct="1"/>
            <a:r>
              <a:rPr lang="en-AU" sz="2400" dirty="0">
                <a:solidFill>
                  <a:schemeClr val="bg2"/>
                </a:solidFill>
                <a:effectLst/>
              </a:rPr>
              <a:t>A significantly higher risk of gestational diabetes  </a:t>
            </a:r>
          </a:p>
          <a:p>
            <a:pPr eaLnBrk="1" hangingPunct="1"/>
            <a:r>
              <a:rPr lang="en-AU" sz="2400" dirty="0">
                <a:solidFill>
                  <a:schemeClr val="bg2"/>
                </a:solidFill>
                <a:effectLst/>
              </a:rPr>
              <a:t>PIH</a:t>
            </a:r>
          </a:p>
          <a:p>
            <a:pPr eaLnBrk="1" hangingPunct="1"/>
            <a:r>
              <a:rPr lang="en-AU" sz="2400" dirty="0">
                <a:solidFill>
                  <a:schemeClr val="bg2"/>
                </a:solidFill>
                <a:effectLst/>
              </a:rPr>
              <a:t>PET</a:t>
            </a:r>
          </a:p>
          <a:p>
            <a:pPr eaLnBrk="1" hangingPunct="1"/>
            <a:r>
              <a:rPr lang="en-AU" sz="2400" dirty="0">
                <a:solidFill>
                  <a:schemeClr val="bg2"/>
                </a:solidFill>
                <a:effectLst/>
              </a:rPr>
              <a:t>preterm birth. </a:t>
            </a:r>
          </a:p>
          <a:p>
            <a:pPr eaLnBrk="1" hangingPunct="1"/>
            <a:r>
              <a:rPr lang="en-AU" sz="2400" dirty="0">
                <a:solidFill>
                  <a:schemeClr val="bg2"/>
                </a:solidFill>
                <a:effectLst/>
              </a:rPr>
              <a:t>Their babies had a significantly higher risk of 	admission to a NICU</a:t>
            </a:r>
            <a:r>
              <a:rPr lang="en-AU" sz="2400" dirty="0">
                <a:solidFill>
                  <a:srgbClr val="FFC000"/>
                </a:solidFill>
                <a:effectLst/>
              </a:rPr>
              <a:t>.</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pPr eaLnBrk="1" hangingPunct="1"/>
            <a:r>
              <a:rPr lang="en-AU" dirty="0">
                <a:solidFill>
                  <a:schemeClr val="bg2"/>
                </a:solidFill>
                <a:effectLst/>
              </a:rPr>
              <a:t>PCOS and pregnancy cont…</a:t>
            </a:r>
          </a:p>
        </p:txBody>
      </p:sp>
      <p:sp>
        <p:nvSpPr>
          <p:cNvPr id="73731" name="Content Placeholder 2"/>
          <p:cNvSpPr>
            <a:spLocks noGrp="1"/>
          </p:cNvSpPr>
          <p:nvPr>
            <p:ph idx="1"/>
          </p:nvPr>
        </p:nvSpPr>
        <p:spPr/>
        <p:txBody>
          <a:bodyPr/>
          <a:lstStyle/>
          <a:p>
            <a:pPr eaLnBrk="1" hangingPunct="1"/>
            <a:r>
              <a:rPr lang="en-AU" dirty="0">
                <a:solidFill>
                  <a:schemeClr val="bg2"/>
                </a:solidFill>
                <a:effectLst/>
              </a:rPr>
              <a:t>A higher </a:t>
            </a:r>
            <a:r>
              <a:rPr lang="en-AU" dirty="0" err="1">
                <a:solidFill>
                  <a:schemeClr val="bg2"/>
                </a:solidFill>
                <a:effectLst/>
              </a:rPr>
              <a:t>perinatal</a:t>
            </a:r>
            <a:r>
              <a:rPr lang="en-AU" dirty="0">
                <a:solidFill>
                  <a:schemeClr val="bg2"/>
                </a:solidFill>
                <a:effectLst/>
              </a:rPr>
              <a:t> mortality (OR 3.07; 95% CI:1.03–9.21), unrelated to multiple births. </a:t>
            </a:r>
          </a:p>
          <a:p>
            <a:pPr eaLnBrk="1" hangingPunct="1"/>
            <a:r>
              <a:rPr lang="en-AU" b="1" dirty="0">
                <a:solidFill>
                  <a:schemeClr val="bg2"/>
                </a:solidFill>
                <a:effectLst/>
              </a:rPr>
              <a:t>In conclusion, women with PCOS are at increased 	risk of pregnancy and neonatal 	complications. </a:t>
            </a:r>
          </a:p>
          <a:p>
            <a:pPr eaLnBrk="1" hangingPunct="1"/>
            <a:r>
              <a:rPr lang="en-AU" dirty="0">
                <a:solidFill>
                  <a:schemeClr val="bg2"/>
                </a:solidFill>
                <a:effectLst/>
              </a:rPr>
              <a:t>Pre-pregnancy, antenatal and intra-partum care 	should be aimed at reducing these risks.</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99E97-1BB8-45FA-B04F-AD2F3ACC95AC}"/>
              </a:ext>
            </a:extLst>
          </p:cNvPr>
          <p:cNvSpPr>
            <a:spLocks noGrp="1"/>
          </p:cNvSpPr>
          <p:nvPr>
            <p:ph type="title"/>
          </p:nvPr>
        </p:nvSpPr>
        <p:spPr/>
        <p:txBody>
          <a:bodyPr/>
          <a:lstStyle/>
          <a:p>
            <a:pPr marL="342900" lvl="0" indent="-342900">
              <a:spcBef>
                <a:spcPct val="20000"/>
              </a:spcBef>
            </a:pPr>
            <a:r>
              <a:rPr lang="en-US" sz="3200" dirty="0">
                <a:solidFill>
                  <a:srgbClr val="003366"/>
                </a:solidFill>
                <a:effectLst/>
                <a:ea typeface="+mn-ea"/>
                <a:cs typeface="+mn-cs"/>
              </a:rPr>
              <a:t>Oral contraceptive choices</a:t>
            </a:r>
            <a:endParaRPr lang="en-US" sz="6000" dirty="0"/>
          </a:p>
        </p:txBody>
      </p:sp>
      <p:sp>
        <p:nvSpPr>
          <p:cNvPr id="3" name="Content Placeholder 2">
            <a:extLst>
              <a:ext uri="{FF2B5EF4-FFF2-40B4-BE49-F238E27FC236}">
                <a16:creationId xmlns:a16="http://schemas.microsoft.com/office/drawing/2014/main" id="{AC411585-1576-496B-8CCD-190371B143CF}"/>
              </a:ext>
            </a:extLst>
          </p:cNvPr>
          <p:cNvSpPr>
            <a:spLocks noGrp="1"/>
          </p:cNvSpPr>
          <p:nvPr>
            <p:ph idx="1"/>
          </p:nvPr>
        </p:nvSpPr>
        <p:spPr>
          <a:xfrm>
            <a:off x="755576" y="1676400"/>
            <a:ext cx="7855024" cy="4724400"/>
          </a:xfrm>
        </p:spPr>
        <p:txBody>
          <a:bodyPr/>
          <a:lstStyle/>
          <a:p>
            <a:r>
              <a:rPr lang="en-US" sz="2400" dirty="0">
                <a:effectLst/>
              </a:rPr>
              <a:t>Inert Oral tablet, </a:t>
            </a:r>
            <a:r>
              <a:rPr lang="en-US" sz="2400" dirty="0" err="1">
                <a:effectLst/>
              </a:rPr>
              <a:t>Norgestimate</a:t>
            </a:r>
            <a:r>
              <a:rPr lang="en-US" sz="2400" dirty="0">
                <a:effectLst/>
              </a:rPr>
              <a:t>, Ethinyl Estradiol Oral tablet; Adult and Adolescent females: Follow dose as for routine contraception.</a:t>
            </a:r>
          </a:p>
          <a:p>
            <a:r>
              <a:rPr lang="en-US" sz="2400" dirty="0">
                <a:effectLst/>
              </a:rPr>
              <a:t>Ethinyl Estradiol, </a:t>
            </a:r>
            <a:r>
              <a:rPr lang="en-US" sz="2400" dirty="0" err="1">
                <a:effectLst/>
              </a:rPr>
              <a:t>Desogestrel</a:t>
            </a:r>
            <a:r>
              <a:rPr lang="en-US" sz="2400" dirty="0">
                <a:effectLst/>
              </a:rPr>
              <a:t> Oral tablet, Inert Oral tablet; Adult and Adolescent females: Follow dose as for routine contraception.</a:t>
            </a:r>
          </a:p>
          <a:p>
            <a:r>
              <a:rPr lang="en-US" sz="2400" dirty="0" err="1">
                <a:effectLst/>
              </a:rPr>
              <a:t>Drospirenone</a:t>
            </a:r>
            <a:r>
              <a:rPr lang="en-US" sz="2400" dirty="0">
                <a:effectLst/>
              </a:rPr>
              <a:t>, Ethinyl Estradiol Oral tablet, Inert Oral tablet; Adult and Adolescent females: Follow dose as for routine contraception for specific product as specified in product label: 1 tablet PO daily of selected product. Treatment for 6 to 12 months may be required; OCs have limited utility when the underlying cause of the condition is not related to a hypoestrogenic or hyperandrogenic state.</a:t>
            </a:r>
          </a:p>
        </p:txBody>
      </p:sp>
      <p:sp>
        <p:nvSpPr>
          <p:cNvPr id="4" name="Slide Number Placeholder 3">
            <a:extLst>
              <a:ext uri="{FF2B5EF4-FFF2-40B4-BE49-F238E27FC236}">
                <a16:creationId xmlns:a16="http://schemas.microsoft.com/office/drawing/2014/main" id="{F8B229AE-E4CF-44F3-A39B-41565B08AC3F}"/>
              </a:ext>
            </a:extLst>
          </p:cNvPr>
          <p:cNvSpPr>
            <a:spLocks noGrp="1"/>
          </p:cNvSpPr>
          <p:nvPr>
            <p:ph type="sldNum" sz="quarter" idx="12"/>
          </p:nvPr>
        </p:nvSpPr>
        <p:spPr/>
        <p:txBody>
          <a:bodyPr/>
          <a:lstStyle/>
          <a:p>
            <a:fld id="{09B87B27-2B38-466A-8CD4-319805E47035}" type="slidenum">
              <a:rPr lang="en-US" smtClean="0">
                <a:solidFill>
                  <a:srgbClr val="003366"/>
                </a:solidFill>
              </a:rPr>
              <a:pPr/>
              <a:t>84</a:t>
            </a:fld>
            <a:endParaRPr lang="en-US">
              <a:solidFill>
                <a:srgbClr val="003366"/>
              </a:solidFill>
            </a:endParaRPr>
          </a:p>
        </p:txBody>
      </p:sp>
    </p:spTree>
    <p:extLst>
      <p:ext uri="{BB962C8B-B14F-4D97-AF65-F5344CB8AC3E}">
        <p14:creationId xmlns:p14="http://schemas.microsoft.com/office/powerpoint/2010/main" val="292925816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11345-5C7F-4D90-B77A-BFADDEE4B287}"/>
              </a:ext>
            </a:extLst>
          </p:cNvPr>
          <p:cNvSpPr>
            <a:spLocks noGrp="1"/>
          </p:cNvSpPr>
          <p:nvPr>
            <p:ph type="title"/>
          </p:nvPr>
        </p:nvSpPr>
        <p:spPr/>
        <p:txBody>
          <a:bodyPr/>
          <a:lstStyle/>
          <a:p>
            <a:pPr marL="342900" lvl="0" indent="-342900">
              <a:spcBef>
                <a:spcPct val="20000"/>
              </a:spcBef>
            </a:pPr>
            <a:r>
              <a:rPr lang="en-US" sz="3600" dirty="0">
                <a:solidFill>
                  <a:srgbClr val="003366"/>
                </a:solidFill>
                <a:effectLst/>
                <a:ea typeface="+mn-ea"/>
                <a:cs typeface="+mn-cs"/>
              </a:rPr>
              <a:t>Antiandrogens</a:t>
            </a:r>
            <a:endParaRPr lang="en-US" dirty="0"/>
          </a:p>
        </p:txBody>
      </p:sp>
      <p:sp>
        <p:nvSpPr>
          <p:cNvPr id="3" name="Content Placeholder 2">
            <a:extLst>
              <a:ext uri="{FF2B5EF4-FFF2-40B4-BE49-F238E27FC236}">
                <a16:creationId xmlns:a16="http://schemas.microsoft.com/office/drawing/2014/main" id="{89645D08-7348-4DE2-92B7-809EC27C64FB}"/>
              </a:ext>
            </a:extLst>
          </p:cNvPr>
          <p:cNvSpPr>
            <a:spLocks noGrp="1"/>
          </p:cNvSpPr>
          <p:nvPr>
            <p:ph idx="1"/>
          </p:nvPr>
        </p:nvSpPr>
        <p:spPr/>
        <p:txBody>
          <a:bodyPr/>
          <a:lstStyle/>
          <a:p>
            <a:r>
              <a:rPr lang="en-US" dirty="0">
                <a:effectLst/>
              </a:rPr>
              <a:t>Primarily used to treat hirsutism (clinical hyperandrogenism), often in combination with an oral contraceptive</a:t>
            </a:r>
          </a:p>
          <a:p>
            <a:r>
              <a:rPr lang="en-US" dirty="0">
                <a:effectLst/>
              </a:rPr>
              <a:t>Spironolactone (first line antiandrogen for hirsutism and acne)</a:t>
            </a:r>
          </a:p>
          <a:p>
            <a:r>
              <a:rPr lang="en-US" dirty="0">
                <a:effectLst/>
              </a:rPr>
              <a:t>Effective in decreasing degree of hirsutism and, to a lesser extent, acne Spironolactone Oral tablet; Adult females: 50 to 200 mg/day PO in 1 or 2 divided doses.</a:t>
            </a:r>
          </a:p>
          <a:p>
            <a:r>
              <a:rPr lang="en-US" dirty="0">
                <a:effectLst/>
              </a:rPr>
              <a:t>Finasteride (second line antiandrogen for hirsutism; 87 off-label use)</a:t>
            </a:r>
          </a:p>
          <a:p>
            <a:r>
              <a:rPr lang="en-US" dirty="0">
                <a:effectLst/>
              </a:rPr>
              <a:t>Finasteride Oral tablet [Alopecia]; Adult, non-pregnant women: 5 mg PO once daily either alone or in combination with oral contraceptives shown to reduce hirsutism in women with mild hirsutism; minimal adverse reactions compared to other antiandrogens.</a:t>
            </a:r>
          </a:p>
        </p:txBody>
      </p:sp>
      <p:sp>
        <p:nvSpPr>
          <p:cNvPr id="4" name="Slide Number Placeholder 3">
            <a:extLst>
              <a:ext uri="{FF2B5EF4-FFF2-40B4-BE49-F238E27FC236}">
                <a16:creationId xmlns:a16="http://schemas.microsoft.com/office/drawing/2014/main" id="{3E8FE384-D6C0-4D4C-8DAB-0786AA50022B}"/>
              </a:ext>
            </a:extLst>
          </p:cNvPr>
          <p:cNvSpPr>
            <a:spLocks noGrp="1"/>
          </p:cNvSpPr>
          <p:nvPr>
            <p:ph type="sldNum" sz="quarter" idx="12"/>
          </p:nvPr>
        </p:nvSpPr>
        <p:spPr/>
        <p:txBody>
          <a:bodyPr/>
          <a:lstStyle/>
          <a:p>
            <a:fld id="{09B87B27-2B38-466A-8CD4-319805E47035}" type="slidenum">
              <a:rPr lang="en-US" smtClean="0">
                <a:solidFill>
                  <a:srgbClr val="003366"/>
                </a:solidFill>
              </a:rPr>
              <a:pPr/>
              <a:t>85</a:t>
            </a:fld>
            <a:endParaRPr lang="en-US">
              <a:solidFill>
                <a:srgbClr val="003366"/>
              </a:solidFill>
            </a:endParaRPr>
          </a:p>
        </p:txBody>
      </p:sp>
    </p:spTree>
    <p:extLst>
      <p:ext uri="{BB962C8B-B14F-4D97-AF65-F5344CB8AC3E}">
        <p14:creationId xmlns:p14="http://schemas.microsoft.com/office/powerpoint/2010/main" val="165971191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2"/>
                </a:solidFill>
                <a:effectLst/>
              </a:rPr>
              <a:t>PCOS treatment in women not seeking fertility</a:t>
            </a:r>
          </a:p>
        </p:txBody>
      </p:sp>
      <p:sp>
        <p:nvSpPr>
          <p:cNvPr id="3" name="Content Placeholder 2"/>
          <p:cNvSpPr>
            <a:spLocks noGrp="1"/>
          </p:cNvSpPr>
          <p:nvPr>
            <p:ph idx="1"/>
          </p:nvPr>
        </p:nvSpPr>
        <p:spPr>
          <a:xfrm>
            <a:off x="0" y="1676400"/>
            <a:ext cx="9144000" cy="4724400"/>
          </a:xfrm>
        </p:spPr>
        <p:txBody>
          <a:bodyPr/>
          <a:lstStyle/>
          <a:p>
            <a:r>
              <a:rPr lang="en-US" sz="3600" dirty="0">
                <a:effectLst/>
              </a:rPr>
              <a:t>Life style modification</a:t>
            </a:r>
          </a:p>
          <a:p>
            <a:r>
              <a:rPr lang="en-US" sz="3600" dirty="0">
                <a:effectLst/>
              </a:rPr>
              <a:t>Anti-androgens- </a:t>
            </a:r>
            <a:r>
              <a:rPr lang="en-US" sz="3600" dirty="0" err="1">
                <a:effectLst/>
              </a:rPr>
              <a:t>aldactone</a:t>
            </a:r>
            <a:endParaRPr lang="en-US" sz="3600" dirty="0">
              <a:effectLst/>
            </a:endParaRPr>
          </a:p>
          <a:p>
            <a:r>
              <a:rPr lang="en-US" sz="3600" dirty="0">
                <a:effectLst/>
              </a:rPr>
              <a:t>COCP containing </a:t>
            </a:r>
            <a:r>
              <a:rPr lang="en-US" sz="3600" dirty="0" err="1">
                <a:effectLst/>
              </a:rPr>
              <a:t>drospirinon</a:t>
            </a:r>
            <a:r>
              <a:rPr lang="en-US" sz="3600" dirty="0">
                <a:effectLst/>
              </a:rPr>
              <a:t>- YAZ</a:t>
            </a:r>
          </a:p>
          <a:p>
            <a:r>
              <a:rPr lang="en-US" sz="3600" dirty="0">
                <a:effectLst/>
              </a:rPr>
              <a:t>Insulin sensitizing agents- </a:t>
            </a:r>
            <a:r>
              <a:rPr lang="en-US" sz="3600" dirty="0" err="1">
                <a:effectLst/>
              </a:rPr>
              <a:t>metformin</a:t>
            </a:r>
            <a:endParaRPr lang="en-US" sz="3600" dirty="0">
              <a:effectLst/>
            </a:endParaRPr>
          </a:p>
        </p:txBody>
      </p:sp>
      <p:sp>
        <p:nvSpPr>
          <p:cNvPr id="4" name="Slide Number Placeholder 3"/>
          <p:cNvSpPr>
            <a:spLocks noGrp="1"/>
          </p:cNvSpPr>
          <p:nvPr>
            <p:ph type="sldNum" sz="quarter" idx="12"/>
          </p:nvPr>
        </p:nvSpPr>
        <p:spPr/>
        <p:txBody>
          <a:bodyPr/>
          <a:lstStyle/>
          <a:p>
            <a:fld id="{09B87B27-2B38-466A-8CD4-319805E47035}" type="slidenum">
              <a:rPr lang="en-US" smtClean="0">
                <a:solidFill>
                  <a:srgbClr val="003366"/>
                </a:solidFill>
              </a:rPr>
              <a:pPr/>
              <a:t>86</a:t>
            </a:fld>
            <a:endParaRPr lang="en-US">
              <a:solidFill>
                <a:srgbClr val="003366"/>
              </a:solidFill>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83EDD-4852-4ADD-B384-C6F4339A3A08}"/>
              </a:ext>
            </a:extLst>
          </p:cNvPr>
          <p:cNvSpPr>
            <a:spLocks noGrp="1"/>
          </p:cNvSpPr>
          <p:nvPr>
            <p:ph type="title"/>
          </p:nvPr>
        </p:nvSpPr>
        <p:spPr/>
        <p:txBody>
          <a:bodyPr/>
          <a:lstStyle/>
          <a:p>
            <a:pPr marL="342900" lvl="0" indent="-342900">
              <a:spcBef>
                <a:spcPct val="20000"/>
              </a:spcBef>
            </a:pPr>
            <a:r>
              <a:rPr lang="en-US" sz="3200" dirty="0">
                <a:solidFill>
                  <a:srgbClr val="003366"/>
                </a:solidFill>
                <a:effectLst/>
                <a:ea typeface="+mn-ea"/>
                <a:cs typeface="+mn-cs"/>
              </a:rPr>
              <a:t>Metabolic dysfunction</a:t>
            </a:r>
            <a:endParaRPr lang="en-US" sz="5400" dirty="0"/>
          </a:p>
        </p:txBody>
      </p:sp>
      <p:sp>
        <p:nvSpPr>
          <p:cNvPr id="3" name="Content Placeholder 2">
            <a:extLst>
              <a:ext uri="{FF2B5EF4-FFF2-40B4-BE49-F238E27FC236}">
                <a16:creationId xmlns:a16="http://schemas.microsoft.com/office/drawing/2014/main" id="{7BFE7AA0-E94B-48B5-9336-8E6AC8398B89}"/>
              </a:ext>
            </a:extLst>
          </p:cNvPr>
          <p:cNvSpPr>
            <a:spLocks noGrp="1"/>
          </p:cNvSpPr>
          <p:nvPr>
            <p:ph idx="1"/>
          </p:nvPr>
        </p:nvSpPr>
        <p:spPr>
          <a:xfrm>
            <a:off x="251520" y="1676400"/>
            <a:ext cx="8784976" cy="4724400"/>
          </a:xfrm>
        </p:spPr>
        <p:txBody>
          <a:bodyPr/>
          <a:lstStyle/>
          <a:p>
            <a:r>
              <a:rPr lang="en-US" sz="2400" dirty="0">
                <a:effectLst/>
              </a:rPr>
              <a:t>Insulin resistance, glucose intolerance, and type 2 diabetes are common comorbidities</a:t>
            </a:r>
          </a:p>
          <a:p>
            <a:r>
              <a:rPr lang="en-US" sz="2400" dirty="0">
                <a:effectLst/>
              </a:rPr>
              <a:t>More than 50% of patients are insulin resistant, even those whose weight falls within reference range</a:t>
            </a:r>
          </a:p>
          <a:p>
            <a:r>
              <a:rPr lang="en-US" sz="2400" dirty="0">
                <a:effectLst/>
              </a:rPr>
              <a:t>Impaired glucose tolerance occurs in 35% of adult patients</a:t>
            </a:r>
          </a:p>
          <a:p>
            <a:r>
              <a:rPr lang="en-US" sz="2400" dirty="0">
                <a:effectLst/>
              </a:rPr>
              <a:t>Approximately 25% of adolescent patients have metabolic syndrome </a:t>
            </a:r>
          </a:p>
          <a:p>
            <a:r>
              <a:rPr lang="en-US" sz="2400" dirty="0">
                <a:effectLst/>
              </a:rPr>
              <a:t>Type 2 diabetes occurs in 10% of patients (also influenced by age, adiposity, and family history) </a:t>
            </a:r>
          </a:p>
          <a:p>
            <a:r>
              <a:rPr lang="en-US" sz="2400" dirty="0">
                <a:effectLst/>
              </a:rPr>
              <a:t>Screen for impaired glucose tolerance and type 2 diabetes with a 2-hour oral glucose tolerance test, repeated every 3 to 5 years depending on various factors such as degree of overweight or obesity, presence of central adiposity, and interval weight gain</a:t>
            </a:r>
          </a:p>
          <a:p>
            <a:r>
              <a:rPr lang="en-US" sz="2400" dirty="0">
                <a:effectLst/>
              </a:rPr>
              <a:t>Oral glucose tolerance test is preferred to other methods because it is more sensitive in this population and capable of detecting glucose abnormalities earlier than hemoglobin A1C test</a:t>
            </a:r>
          </a:p>
        </p:txBody>
      </p:sp>
      <p:sp>
        <p:nvSpPr>
          <p:cNvPr id="4" name="Slide Number Placeholder 3">
            <a:extLst>
              <a:ext uri="{FF2B5EF4-FFF2-40B4-BE49-F238E27FC236}">
                <a16:creationId xmlns:a16="http://schemas.microsoft.com/office/drawing/2014/main" id="{423E137E-C843-44EE-B503-8734F052A23C}"/>
              </a:ext>
            </a:extLst>
          </p:cNvPr>
          <p:cNvSpPr>
            <a:spLocks noGrp="1"/>
          </p:cNvSpPr>
          <p:nvPr>
            <p:ph type="sldNum" sz="quarter" idx="12"/>
          </p:nvPr>
        </p:nvSpPr>
        <p:spPr/>
        <p:txBody>
          <a:bodyPr/>
          <a:lstStyle/>
          <a:p>
            <a:fld id="{09B87B27-2B38-466A-8CD4-319805E47035}" type="slidenum">
              <a:rPr lang="en-US" smtClean="0">
                <a:solidFill>
                  <a:srgbClr val="003366"/>
                </a:solidFill>
              </a:rPr>
              <a:pPr/>
              <a:t>87</a:t>
            </a:fld>
            <a:endParaRPr lang="en-US">
              <a:solidFill>
                <a:srgbClr val="003366"/>
              </a:solidFill>
            </a:endParaRPr>
          </a:p>
        </p:txBody>
      </p:sp>
    </p:spTree>
    <p:extLst>
      <p:ext uri="{BB962C8B-B14F-4D97-AF65-F5344CB8AC3E}">
        <p14:creationId xmlns:p14="http://schemas.microsoft.com/office/powerpoint/2010/main" val="137667594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A0658-781E-4390-8BE7-D3176E063997}"/>
              </a:ext>
            </a:extLst>
          </p:cNvPr>
          <p:cNvSpPr>
            <a:spLocks noGrp="1"/>
          </p:cNvSpPr>
          <p:nvPr>
            <p:ph type="title"/>
          </p:nvPr>
        </p:nvSpPr>
        <p:spPr/>
        <p:txBody>
          <a:bodyPr/>
          <a:lstStyle/>
          <a:p>
            <a:r>
              <a:rPr lang="en-US" dirty="0">
                <a:solidFill>
                  <a:srgbClr val="003366"/>
                </a:solidFill>
                <a:effectLst/>
                <a:ea typeface="+mn-ea"/>
                <a:cs typeface="+mn-cs"/>
              </a:rPr>
              <a:t>Depression</a:t>
            </a:r>
            <a:endParaRPr lang="en-US" dirty="0">
              <a:effectLst/>
            </a:endParaRPr>
          </a:p>
        </p:txBody>
      </p:sp>
      <p:sp>
        <p:nvSpPr>
          <p:cNvPr id="3" name="Content Placeholder 2">
            <a:extLst>
              <a:ext uri="{FF2B5EF4-FFF2-40B4-BE49-F238E27FC236}">
                <a16:creationId xmlns:a16="http://schemas.microsoft.com/office/drawing/2014/main" id="{7EB25369-4D15-4001-BBCD-D50C74DC7BD0}"/>
              </a:ext>
            </a:extLst>
          </p:cNvPr>
          <p:cNvSpPr>
            <a:spLocks noGrp="1"/>
          </p:cNvSpPr>
          <p:nvPr>
            <p:ph idx="1"/>
          </p:nvPr>
        </p:nvSpPr>
        <p:spPr/>
        <p:txBody>
          <a:bodyPr/>
          <a:lstStyle/>
          <a:p>
            <a:r>
              <a:rPr lang="en-US" dirty="0">
                <a:effectLst/>
              </a:rPr>
              <a:t>Increased incidence and prevalence over lifetime </a:t>
            </a:r>
          </a:p>
          <a:p>
            <a:r>
              <a:rPr lang="en-US" dirty="0">
                <a:effectLst/>
              </a:rPr>
              <a:t>Screen for depression and anxiety at diagnosis, then periodically</a:t>
            </a:r>
          </a:p>
        </p:txBody>
      </p:sp>
      <p:sp>
        <p:nvSpPr>
          <p:cNvPr id="4" name="Slide Number Placeholder 3">
            <a:extLst>
              <a:ext uri="{FF2B5EF4-FFF2-40B4-BE49-F238E27FC236}">
                <a16:creationId xmlns:a16="http://schemas.microsoft.com/office/drawing/2014/main" id="{DC908B5A-4FB2-4057-B75E-204AA4A9111D}"/>
              </a:ext>
            </a:extLst>
          </p:cNvPr>
          <p:cNvSpPr>
            <a:spLocks noGrp="1"/>
          </p:cNvSpPr>
          <p:nvPr>
            <p:ph type="sldNum" sz="quarter" idx="12"/>
          </p:nvPr>
        </p:nvSpPr>
        <p:spPr/>
        <p:txBody>
          <a:bodyPr/>
          <a:lstStyle/>
          <a:p>
            <a:fld id="{09B87B27-2B38-466A-8CD4-319805E47035}" type="slidenum">
              <a:rPr lang="en-US" smtClean="0">
                <a:solidFill>
                  <a:srgbClr val="003366"/>
                </a:solidFill>
              </a:rPr>
              <a:pPr/>
              <a:t>88</a:t>
            </a:fld>
            <a:endParaRPr lang="en-US">
              <a:solidFill>
                <a:srgbClr val="003366"/>
              </a:solidFill>
            </a:endParaRPr>
          </a:p>
        </p:txBody>
      </p:sp>
    </p:spTree>
    <p:extLst>
      <p:ext uri="{BB962C8B-B14F-4D97-AF65-F5344CB8AC3E}">
        <p14:creationId xmlns:p14="http://schemas.microsoft.com/office/powerpoint/2010/main" val="364451267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00CB1-94AE-47E9-B282-59FBC72204B1}"/>
              </a:ext>
            </a:extLst>
          </p:cNvPr>
          <p:cNvSpPr>
            <a:spLocks noGrp="1"/>
          </p:cNvSpPr>
          <p:nvPr>
            <p:ph type="title"/>
          </p:nvPr>
        </p:nvSpPr>
        <p:spPr/>
        <p:txBody>
          <a:bodyPr/>
          <a:lstStyle/>
          <a:p>
            <a:pPr marL="342900" lvl="0" indent="-342900">
              <a:spcBef>
                <a:spcPct val="20000"/>
              </a:spcBef>
            </a:pPr>
            <a:r>
              <a:rPr lang="en-US" sz="4000" dirty="0">
                <a:solidFill>
                  <a:srgbClr val="003366"/>
                </a:solidFill>
                <a:effectLst/>
                <a:ea typeface="+mn-ea"/>
                <a:cs typeface="+mn-cs"/>
              </a:rPr>
              <a:t>Hypertension</a:t>
            </a:r>
            <a:endParaRPr lang="en-US" sz="5400" dirty="0"/>
          </a:p>
        </p:txBody>
      </p:sp>
      <p:sp>
        <p:nvSpPr>
          <p:cNvPr id="3" name="Content Placeholder 2">
            <a:extLst>
              <a:ext uri="{FF2B5EF4-FFF2-40B4-BE49-F238E27FC236}">
                <a16:creationId xmlns:a16="http://schemas.microsoft.com/office/drawing/2014/main" id="{2078B0C8-C775-47DB-858C-A6EDB0469076}"/>
              </a:ext>
            </a:extLst>
          </p:cNvPr>
          <p:cNvSpPr>
            <a:spLocks noGrp="1"/>
          </p:cNvSpPr>
          <p:nvPr>
            <p:ph idx="1"/>
          </p:nvPr>
        </p:nvSpPr>
        <p:spPr>
          <a:xfrm>
            <a:off x="827584" y="1676400"/>
            <a:ext cx="7783016" cy="4724400"/>
          </a:xfrm>
        </p:spPr>
        <p:txBody>
          <a:bodyPr/>
          <a:lstStyle/>
          <a:p>
            <a:r>
              <a:rPr lang="en-US" dirty="0">
                <a:effectLst/>
              </a:rPr>
              <a:t>At menopause, women with polycystic ovary syndrome have risk of developing hypertension that is 2.5-fold higher than that of age-matched controls; hypertension may accelerate atherosclerotic cardiovascular disease </a:t>
            </a:r>
          </a:p>
          <a:p>
            <a:r>
              <a:rPr lang="en-US" dirty="0">
                <a:effectLst/>
              </a:rPr>
              <a:t>Screen with blood pressure measurement at each visit</a:t>
            </a:r>
          </a:p>
        </p:txBody>
      </p:sp>
      <p:sp>
        <p:nvSpPr>
          <p:cNvPr id="4" name="Slide Number Placeholder 3">
            <a:extLst>
              <a:ext uri="{FF2B5EF4-FFF2-40B4-BE49-F238E27FC236}">
                <a16:creationId xmlns:a16="http://schemas.microsoft.com/office/drawing/2014/main" id="{97F4FA82-DCF8-4E8B-BB22-E95F9CBE635C}"/>
              </a:ext>
            </a:extLst>
          </p:cNvPr>
          <p:cNvSpPr>
            <a:spLocks noGrp="1"/>
          </p:cNvSpPr>
          <p:nvPr>
            <p:ph type="sldNum" sz="quarter" idx="12"/>
          </p:nvPr>
        </p:nvSpPr>
        <p:spPr/>
        <p:txBody>
          <a:bodyPr/>
          <a:lstStyle/>
          <a:p>
            <a:fld id="{09B87B27-2B38-466A-8CD4-319805E47035}" type="slidenum">
              <a:rPr lang="en-US" smtClean="0">
                <a:solidFill>
                  <a:srgbClr val="003366"/>
                </a:solidFill>
              </a:rPr>
              <a:pPr/>
              <a:t>89</a:t>
            </a:fld>
            <a:endParaRPr lang="en-US">
              <a:solidFill>
                <a:srgbClr val="003366"/>
              </a:solidFill>
            </a:endParaRPr>
          </a:p>
        </p:txBody>
      </p:sp>
    </p:spTree>
    <p:extLst>
      <p:ext uri="{BB962C8B-B14F-4D97-AF65-F5344CB8AC3E}">
        <p14:creationId xmlns:p14="http://schemas.microsoft.com/office/powerpoint/2010/main" val="16792577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AU" dirty="0">
                <a:solidFill>
                  <a:schemeClr val="bg2"/>
                </a:solidFill>
                <a:effectLst/>
              </a:rPr>
              <a:t>Prevalence</a:t>
            </a:r>
          </a:p>
        </p:txBody>
      </p:sp>
      <p:sp>
        <p:nvSpPr>
          <p:cNvPr id="8195" name="Content Placeholder 2"/>
          <p:cNvSpPr>
            <a:spLocks noGrp="1"/>
          </p:cNvSpPr>
          <p:nvPr>
            <p:ph idx="1"/>
          </p:nvPr>
        </p:nvSpPr>
        <p:spPr>
          <a:xfrm>
            <a:off x="457200" y="1935163"/>
            <a:ext cx="8229600" cy="4922837"/>
          </a:xfrm>
        </p:spPr>
        <p:txBody>
          <a:bodyPr/>
          <a:lstStyle/>
          <a:p>
            <a:pPr eaLnBrk="1" hangingPunct="1"/>
            <a:r>
              <a:rPr lang="en-AU" sz="2400" dirty="0">
                <a:effectLst/>
              </a:rPr>
              <a:t>The UK and US------6–7%. </a:t>
            </a:r>
          </a:p>
          <a:p>
            <a:pPr eaLnBrk="1" hangingPunct="1"/>
            <a:r>
              <a:rPr lang="en-AU" sz="2400" dirty="0">
                <a:effectLst/>
              </a:rPr>
              <a:t>The prevalence tends to vary depending on ethnicity and 	the criteria used to define PCOS.  </a:t>
            </a:r>
          </a:p>
          <a:p>
            <a:pPr eaLnBrk="1" hangingPunct="1"/>
            <a:r>
              <a:rPr lang="en-AU" sz="2400" dirty="0">
                <a:effectLst/>
              </a:rPr>
              <a:t>PCOS is higher in those with:</a:t>
            </a:r>
          </a:p>
          <a:p>
            <a:pPr lvl="1" eaLnBrk="1" hangingPunct="1"/>
            <a:r>
              <a:rPr lang="en-AU" dirty="0">
                <a:effectLst/>
              </a:rPr>
              <a:t>gestational diabetes.</a:t>
            </a:r>
          </a:p>
          <a:p>
            <a:pPr lvl="1" eaLnBrk="1" hangingPunct="1"/>
            <a:r>
              <a:rPr lang="en-AU" dirty="0">
                <a:effectLst/>
              </a:rPr>
              <a:t>premature </a:t>
            </a:r>
            <a:r>
              <a:rPr lang="en-AU" dirty="0" err="1">
                <a:effectLst/>
              </a:rPr>
              <a:t>adrenarche</a:t>
            </a:r>
            <a:r>
              <a:rPr lang="en-AU" dirty="0">
                <a:effectLst/>
              </a:rPr>
              <a:t> </a:t>
            </a:r>
          </a:p>
          <a:p>
            <a:pPr lvl="1" eaLnBrk="1" hangingPunct="1"/>
            <a:r>
              <a:rPr lang="en-AU" dirty="0">
                <a:effectLst/>
              </a:rPr>
              <a:t>in those with first-degree relatives who have PCOS.</a:t>
            </a:r>
          </a:p>
          <a:p>
            <a:pPr lvl="1"/>
            <a:r>
              <a:rPr lang="en-AU" dirty="0">
                <a:effectLst/>
              </a:rPr>
              <a:t>DENND1A over-expression</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0936C-F6B3-463D-9BC4-B7002BEDF2D2}"/>
              </a:ext>
            </a:extLst>
          </p:cNvPr>
          <p:cNvSpPr>
            <a:spLocks noGrp="1"/>
          </p:cNvSpPr>
          <p:nvPr>
            <p:ph type="title"/>
          </p:nvPr>
        </p:nvSpPr>
        <p:spPr/>
        <p:txBody>
          <a:bodyPr/>
          <a:lstStyle/>
          <a:p>
            <a:pPr marL="342900" lvl="0" indent="-342900">
              <a:spcBef>
                <a:spcPct val="20000"/>
              </a:spcBef>
            </a:pPr>
            <a:r>
              <a:rPr lang="en-US" sz="3600" dirty="0">
                <a:solidFill>
                  <a:srgbClr val="003366"/>
                </a:solidFill>
                <a:effectLst/>
                <a:ea typeface="+mn-ea"/>
                <a:cs typeface="+mn-cs"/>
              </a:rPr>
              <a:t>Obstructive sleep apnea</a:t>
            </a:r>
            <a:endParaRPr lang="en-US" sz="5400" dirty="0"/>
          </a:p>
        </p:txBody>
      </p:sp>
      <p:sp>
        <p:nvSpPr>
          <p:cNvPr id="3" name="Content Placeholder 2">
            <a:extLst>
              <a:ext uri="{FF2B5EF4-FFF2-40B4-BE49-F238E27FC236}">
                <a16:creationId xmlns:a16="http://schemas.microsoft.com/office/drawing/2014/main" id="{2802219B-5AD7-49ED-A1BD-84B5372FFF9C}"/>
              </a:ext>
            </a:extLst>
          </p:cNvPr>
          <p:cNvSpPr>
            <a:spLocks noGrp="1"/>
          </p:cNvSpPr>
          <p:nvPr>
            <p:ph idx="1"/>
          </p:nvPr>
        </p:nvSpPr>
        <p:spPr/>
        <p:txBody>
          <a:bodyPr/>
          <a:lstStyle/>
          <a:p>
            <a:r>
              <a:rPr lang="en-US" sz="2800" dirty="0">
                <a:effectLst/>
              </a:rPr>
              <a:t>Prevalence of sleep apnea is 5- to 30-fold higher for patients with polycystic ovary syndrome, even after adjustment for age and BMI </a:t>
            </a:r>
          </a:p>
          <a:p>
            <a:r>
              <a:rPr lang="en-US" sz="2800" dirty="0">
                <a:effectLst/>
              </a:rPr>
              <a:t>Screen with symptom assessment, and if apparent apnea/hypopnea is identified, obtain polysomnography </a:t>
            </a:r>
          </a:p>
          <a:p>
            <a:r>
              <a:rPr lang="en-US" sz="2800" dirty="0">
                <a:effectLst/>
              </a:rPr>
              <a:t>Successful treatment of obstructive sleep apnea with CPAP improves insulin sensitivity and reduces diastolic blood pressure</a:t>
            </a:r>
          </a:p>
        </p:txBody>
      </p:sp>
      <p:sp>
        <p:nvSpPr>
          <p:cNvPr id="4" name="Slide Number Placeholder 3">
            <a:extLst>
              <a:ext uri="{FF2B5EF4-FFF2-40B4-BE49-F238E27FC236}">
                <a16:creationId xmlns:a16="http://schemas.microsoft.com/office/drawing/2014/main" id="{C51C0334-4B71-427F-9179-57323C378616}"/>
              </a:ext>
            </a:extLst>
          </p:cNvPr>
          <p:cNvSpPr>
            <a:spLocks noGrp="1"/>
          </p:cNvSpPr>
          <p:nvPr>
            <p:ph type="sldNum" sz="quarter" idx="12"/>
          </p:nvPr>
        </p:nvSpPr>
        <p:spPr/>
        <p:txBody>
          <a:bodyPr/>
          <a:lstStyle/>
          <a:p>
            <a:fld id="{09B87B27-2B38-466A-8CD4-319805E47035}" type="slidenum">
              <a:rPr lang="en-US" smtClean="0">
                <a:solidFill>
                  <a:srgbClr val="003366"/>
                </a:solidFill>
              </a:rPr>
              <a:pPr/>
              <a:t>90</a:t>
            </a:fld>
            <a:endParaRPr lang="en-US">
              <a:solidFill>
                <a:srgbClr val="003366"/>
              </a:solidFill>
            </a:endParaRPr>
          </a:p>
        </p:txBody>
      </p:sp>
    </p:spTree>
    <p:extLst>
      <p:ext uri="{BB962C8B-B14F-4D97-AF65-F5344CB8AC3E}">
        <p14:creationId xmlns:p14="http://schemas.microsoft.com/office/powerpoint/2010/main" val="116315251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8B834-6ED9-4102-B86D-1A39A5B18DD2}"/>
              </a:ext>
            </a:extLst>
          </p:cNvPr>
          <p:cNvSpPr>
            <a:spLocks noGrp="1"/>
          </p:cNvSpPr>
          <p:nvPr>
            <p:ph type="title"/>
          </p:nvPr>
        </p:nvSpPr>
        <p:spPr/>
        <p:txBody>
          <a:bodyPr/>
          <a:lstStyle/>
          <a:p>
            <a:r>
              <a:rPr lang="en-US" sz="3600" dirty="0">
                <a:solidFill>
                  <a:srgbClr val="003366"/>
                </a:solidFill>
                <a:effectLst/>
                <a:ea typeface="+mn-ea"/>
                <a:cs typeface="+mn-cs"/>
              </a:rPr>
              <a:t>Dyslipidemia</a:t>
            </a:r>
            <a:endParaRPr lang="en-US" dirty="0"/>
          </a:p>
        </p:txBody>
      </p:sp>
      <p:sp>
        <p:nvSpPr>
          <p:cNvPr id="3" name="Content Placeholder 2">
            <a:extLst>
              <a:ext uri="{FF2B5EF4-FFF2-40B4-BE49-F238E27FC236}">
                <a16:creationId xmlns:a16="http://schemas.microsoft.com/office/drawing/2014/main" id="{680ED75D-3E8C-4525-BC9B-74730311EF0A}"/>
              </a:ext>
            </a:extLst>
          </p:cNvPr>
          <p:cNvSpPr>
            <a:spLocks noGrp="1"/>
          </p:cNvSpPr>
          <p:nvPr>
            <p:ph idx="1"/>
          </p:nvPr>
        </p:nvSpPr>
        <p:spPr/>
        <p:txBody>
          <a:bodyPr/>
          <a:lstStyle/>
          <a:p>
            <a:r>
              <a:rPr lang="en-US" sz="2400" dirty="0">
                <a:effectLst/>
              </a:rPr>
              <a:t>Approximately 70% of patients with newly diagnosed disease have abnormal lipid levels, including increased total cholesterol level, high triglyceride levels, high LDL-C level, and decreased HDL-C level </a:t>
            </a:r>
          </a:p>
          <a:p>
            <a:r>
              <a:rPr lang="en-US" sz="2400" dirty="0">
                <a:effectLst/>
              </a:rPr>
              <a:t>Screen with semiannual measurement of blood lipid levels, or more frequently if there has been interval weight gain </a:t>
            </a:r>
          </a:p>
          <a:p>
            <a:r>
              <a:rPr lang="en-US" sz="2400" dirty="0">
                <a:effectLst/>
              </a:rPr>
              <a:t>Treatment or primary prevention of atherosclerotic cardiovascular disease depends on several factors, including LDL-C level, age, presence of diabetes, and estimated risk of cardiac event within 10 years following guidance established for the general population</a:t>
            </a:r>
          </a:p>
        </p:txBody>
      </p:sp>
      <p:sp>
        <p:nvSpPr>
          <p:cNvPr id="4" name="Slide Number Placeholder 3">
            <a:extLst>
              <a:ext uri="{FF2B5EF4-FFF2-40B4-BE49-F238E27FC236}">
                <a16:creationId xmlns:a16="http://schemas.microsoft.com/office/drawing/2014/main" id="{4613B4DC-2956-4980-BE06-F7DCD6B4217A}"/>
              </a:ext>
            </a:extLst>
          </p:cNvPr>
          <p:cNvSpPr>
            <a:spLocks noGrp="1"/>
          </p:cNvSpPr>
          <p:nvPr>
            <p:ph type="sldNum" sz="quarter" idx="12"/>
          </p:nvPr>
        </p:nvSpPr>
        <p:spPr/>
        <p:txBody>
          <a:bodyPr/>
          <a:lstStyle/>
          <a:p>
            <a:fld id="{09B87B27-2B38-466A-8CD4-319805E47035}" type="slidenum">
              <a:rPr lang="en-US" smtClean="0">
                <a:solidFill>
                  <a:srgbClr val="003366"/>
                </a:solidFill>
              </a:rPr>
              <a:pPr/>
              <a:t>91</a:t>
            </a:fld>
            <a:endParaRPr lang="en-US">
              <a:solidFill>
                <a:srgbClr val="003366"/>
              </a:solidFill>
            </a:endParaRPr>
          </a:p>
        </p:txBody>
      </p:sp>
    </p:spTree>
    <p:extLst>
      <p:ext uri="{BB962C8B-B14F-4D97-AF65-F5344CB8AC3E}">
        <p14:creationId xmlns:p14="http://schemas.microsoft.com/office/powerpoint/2010/main" val="390864497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B08F3-D231-4226-BF2B-DFA89B4ED8FC}"/>
              </a:ext>
            </a:extLst>
          </p:cNvPr>
          <p:cNvSpPr>
            <a:spLocks noGrp="1"/>
          </p:cNvSpPr>
          <p:nvPr>
            <p:ph type="title"/>
          </p:nvPr>
        </p:nvSpPr>
        <p:spPr/>
        <p:txBody>
          <a:bodyPr/>
          <a:lstStyle/>
          <a:p>
            <a:r>
              <a:rPr lang="en-US" dirty="0">
                <a:solidFill>
                  <a:schemeClr val="bg2"/>
                </a:solidFill>
                <a:effectLst/>
              </a:rPr>
              <a:t>Key Points</a:t>
            </a:r>
          </a:p>
        </p:txBody>
      </p:sp>
      <p:sp>
        <p:nvSpPr>
          <p:cNvPr id="3" name="Content Placeholder 2">
            <a:extLst>
              <a:ext uri="{FF2B5EF4-FFF2-40B4-BE49-F238E27FC236}">
                <a16:creationId xmlns:a16="http://schemas.microsoft.com/office/drawing/2014/main" id="{751DF1A5-45D7-4BAB-AD24-0A8AAE716D1C}"/>
              </a:ext>
            </a:extLst>
          </p:cNvPr>
          <p:cNvSpPr>
            <a:spLocks noGrp="1"/>
          </p:cNvSpPr>
          <p:nvPr>
            <p:ph idx="1"/>
          </p:nvPr>
        </p:nvSpPr>
        <p:spPr>
          <a:xfrm>
            <a:off x="179512" y="1399038"/>
            <a:ext cx="8856984" cy="4724400"/>
          </a:xfrm>
        </p:spPr>
        <p:txBody>
          <a:bodyPr/>
          <a:lstStyle/>
          <a:p>
            <a:r>
              <a:rPr lang="en-US" sz="2400" dirty="0">
                <a:effectLst/>
              </a:rPr>
              <a:t>Polycystic ovary syndrome is a heterogeneous endocrine disorder that occurs in about 5% to 10% 1 of reproductive-aged women</a:t>
            </a:r>
          </a:p>
          <a:p>
            <a:r>
              <a:rPr lang="en-US" sz="2400" dirty="0">
                <a:effectLst/>
              </a:rPr>
              <a:t>Common clinical manifestations include oligomenorrhea, acne, and hirsutism</a:t>
            </a:r>
          </a:p>
          <a:p>
            <a:r>
              <a:rPr lang="en-US" sz="2400" dirty="0">
                <a:effectLst/>
              </a:rPr>
              <a:t>Diagnosis is made when at least 2 of the following occur: hyperandrogenism (clinical and/or biochemical); ovulatory dysfunction; or polycystic ovarian morphologic features</a:t>
            </a:r>
          </a:p>
          <a:p>
            <a:r>
              <a:rPr lang="en-US" sz="2400" dirty="0">
                <a:effectLst/>
              </a:rPr>
              <a:t>Important comorbidities include obesity, type 2 diabetes, obstructive sleep apnea, depression, and nonalcoholic fatty liver disease</a:t>
            </a:r>
          </a:p>
          <a:p>
            <a:r>
              <a:rPr lang="en-US" sz="2400" dirty="0">
                <a:effectLst/>
              </a:rPr>
              <a:t>Treatment addresses several issues, including overweight/obesity, metabolic abnormalities, anovulation, acne, hirsutism, endometrial protection, infertility, and cardiovascular risk factors</a:t>
            </a:r>
          </a:p>
          <a:p>
            <a:r>
              <a:rPr lang="en-US" sz="2400" dirty="0">
                <a:effectLst/>
              </a:rPr>
              <a:t>For most components of disease, primary treatment is weight loss through lifestyle modification 2</a:t>
            </a:r>
          </a:p>
        </p:txBody>
      </p:sp>
      <p:sp>
        <p:nvSpPr>
          <p:cNvPr id="4" name="Slide Number Placeholder 3">
            <a:extLst>
              <a:ext uri="{FF2B5EF4-FFF2-40B4-BE49-F238E27FC236}">
                <a16:creationId xmlns:a16="http://schemas.microsoft.com/office/drawing/2014/main" id="{26D6454D-44A8-472A-8D5E-34349A471F53}"/>
              </a:ext>
            </a:extLst>
          </p:cNvPr>
          <p:cNvSpPr>
            <a:spLocks noGrp="1"/>
          </p:cNvSpPr>
          <p:nvPr>
            <p:ph type="sldNum" sz="quarter" idx="12"/>
          </p:nvPr>
        </p:nvSpPr>
        <p:spPr/>
        <p:txBody>
          <a:bodyPr/>
          <a:lstStyle/>
          <a:p>
            <a:fld id="{09B87B27-2B38-466A-8CD4-319805E47035}" type="slidenum">
              <a:rPr lang="en-US" smtClean="0">
                <a:solidFill>
                  <a:srgbClr val="003366"/>
                </a:solidFill>
              </a:rPr>
              <a:pPr/>
              <a:t>92</a:t>
            </a:fld>
            <a:endParaRPr lang="en-US">
              <a:solidFill>
                <a:srgbClr val="003366"/>
              </a:solidFill>
            </a:endParaRPr>
          </a:p>
        </p:txBody>
      </p:sp>
    </p:spTree>
    <p:extLst>
      <p:ext uri="{BB962C8B-B14F-4D97-AF65-F5344CB8AC3E}">
        <p14:creationId xmlns:p14="http://schemas.microsoft.com/office/powerpoint/2010/main" val="413064970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D1FB2-CF4E-4165-AA8B-EAE227824672}"/>
              </a:ext>
            </a:extLst>
          </p:cNvPr>
          <p:cNvSpPr>
            <a:spLocks noGrp="1"/>
          </p:cNvSpPr>
          <p:nvPr>
            <p:ph type="title"/>
          </p:nvPr>
        </p:nvSpPr>
        <p:spPr/>
        <p:txBody>
          <a:bodyPr/>
          <a:lstStyle/>
          <a:p>
            <a:r>
              <a:rPr lang="en-US" dirty="0">
                <a:solidFill>
                  <a:schemeClr val="bg2"/>
                </a:solidFill>
                <a:effectLst/>
              </a:rPr>
              <a:t>Key Points</a:t>
            </a:r>
          </a:p>
        </p:txBody>
      </p:sp>
      <p:sp>
        <p:nvSpPr>
          <p:cNvPr id="3" name="Content Placeholder 2">
            <a:extLst>
              <a:ext uri="{FF2B5EF4-FFF2-40B4-BE49-F238E27FC236}">
                <a16:creationId xmlns:a16="http://schemas.microsoft.com/office/drawing/2014/main" id="{03B002BF-9055-4E96-AFFC-EC7B23D649C0}"/>
              </a:ext>
            </a:extLst>
          </p:cNvPr>
          <p:cNvSpPr>
            <a:spLocks noGrp="1"/>
          </p:cNvSpPr>
          <p:nvPr>
            <p:ph idx="1"/>
          </p:nvPr>
        </p:nvSpPr>
        <p:spPr>
          <a:xfrm>
            <a:off x="395536" y="1380565"/>
            <a:ext cx="8507288" cy="4724400"/>
          </a:xfrm>
        </p:spPr>
        <p:txBody>
          <a:bodyPr/>
          <a:lstStyle/>
          <a:p>
            <a:r>
              <a:rPr lang="en-US" sz="2400" dirty="0">
                <a:effectLst/>
              </a:rPr>
              <a:t>First line pharmacologic therapy is oral contraceptives, which are effective for reducing signs of hyperandrogenism and regulating menstrual cycle 3</a:t>
            </a:r>
          </a:p>
          <a:p>
            <a:r>
              <a:rPr lang="en-US" sz="2400" dirty="0">
                <a:effectLst/>
              </a:rPr>
              <a:t>Additional pharmacologic options include metformin for metabolic dysfunction and clomiphene or letrozole for ovulation induction 4 5</a:t>
            </a:r>
          </a:p>
          <a:p>
            <a:r>
              <a:rPr lang="en-US" sz="2400" dirty="0">
                <a:effectLst/>
              </a:rPr>
              <a:t>Complications include those related to pregnancy (</a:t>
            </a:r>
            <a:r>
              <a:rPr lang="en-US" sz="2400" dirty="0" err="1">
                <a:effectLst/>
              </a:rPr>
              <a:t>eg</a:t>
            </a:r>
            <a:r>
              <a:rPr lang="en-US" sz="2400" dirty="0">
                <a:effectLst/>
              </a:rPr>
              <a:t>, increased risk of adverse maternal, fetal, and neonatal outcomes) and increased risks of endometrial cancer, nonfatal stroke, and possibly cardiovascular events 6</a:t>
            </a:r>
          </a:p>
          <a:p>
            <a:r>
              <a:rPr lang="en-US" sz="2400" dirty="0">
                <a:effectLst/>
              </a:rPr>
              <a:t>Polycystic ovary syndrome is a lifelong disorder, and institution of pharmacologic therapy and lifestyle measures to improve metabolic and endocrine status are intended to reduce future likelihood of cardiovascular disease</a:t>
            </a:r>
          </a:p>
          <a:p>
            <a:endParaRPr lang="en-US" dirty="0"/>
          </a:p>
        </p:txBody>
      </p:sp>
      <p:sp>
        <p:nvSpPr>
          <p:cNvPr id="4" name="Slide Number Placeholder 3">
            <a:extLst>
              <a:ext uri="{FF2B5EF4-FFF2-40B4-BE49-F238E27FC236}">
                <a16:creationId xmlns:a16="http://schemas.microsoft.com/office/drawing/2014/main" id="{93C40B5F-7083-4DDF-A631-71318875A77B}"/>
              </a:ext>
            </a:extLst>
          </p:cNvPr>
          <p:cNvSpPr>
            <a:spLocks noGrp="1"/>
          </p:cNvSpPr>
          <p:nvPr>
            <p:ph type="sldNum" sz="quarter" idx="12"/>
          </p:nvPr>
        </p:nvSpPr>
        <p:spPr/>
        <p:txBody>
          <a:bodyPr/>
          <a:lstStyle/>
          <a:p>
            <a:fld id="{09B87B27-2B38-466A-8CD4-319805E47035}" type="slidenum">
              <a:rPr lang="en-US" smtClean="0">
                <a:solidFill>
                  <a:srgbClr val="003366"/>
                </a:solidFill>
              </a:rPr>
              <a:pPr/>
              <a:t>93</a:t>
            </a:fld>
            <a:endParaRPr lang="en-US">
              <a:solidFill>
                <a:srgbClr val="003366"/>
              </a:solidFill>
            </a:endParaRPr>
          </a:p>
        </p:txBody>
      </p:sp>
    </p:spTree>
    <p:extLst>
      <p:ext uri="{BB962C8B-B14F-4D97-AF65-F5344CB8AC3E}">
        <p14:creationId xmlns:p14="http://schemas.microsoft.com/office/powerpoint/2010/main" val="136688288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D8ED0-46E2-4D9C-BA6F-B9C9BA297EC5}"/>
              </a:ext>
            </a:extLst>
          </p:cNvPr>
          <p:cNvSpPr>
            <a:spLocks noGrp="1"/>
          </p:cNvSpPr>
          <p:nvPr>
            <p:ph type="title"/>
          </p:nvPr>
        </p:nvSpPr>
        <p:spPr/>
        <p:txBody>
          <a:bodyPr/>
          <a:lstStyle/>
          <a:p>
            <a:r>
              <a:rPr lang="en-US" dirty="0">
                <a:solidFill>
                  <a:schemeClr val="bg2"/>
                </a:solidFill>
              </a:rPr>
              <a:t>Case # I</a:t>
            </a:r>
          </a:p>
        </p:txBody>
      </p:sp>
      <p:sp>
        <p:nvSpPr>
          <p:cNvPr id="3" name="Content Placeholder 2">
            <a:extLst>
              <a:ext uri="{FF2B5EF4-FFF2-40B4-BE49-F238E27FC236}">
                <a16:creationId xmlns:a16="http://schemas.microsoft.com/office/drawing/2014/main" id="{9063B2DE-DBBD-4E4B-984B-36C891816C93}"/>
              </a:ext>
            </a:extLst>
          </p:cNvPr>
          <p:cNvSpPr>
            <a:spLocks noGrp="1"/>
          </p:cNvSpPr>
          <p:nvPr>
            <p:ph idx="1"/>
          </p:nvPr>
        </p:nvSpPr>
        <p:spPr>
          <a:xfrm>
            <a:off x="539552" y="1676400"/>
            <a:ext cx="8071048" cy="4724400"/>
          </a:xfrm>
        </p:spPr>
        <p:txBody>
          <a:bodyPr/>
          <a:lstStyle/>
          <a:p>
            <a:r>
              <a:rPr lang="en-US" sz="2000" dirty="0">
                <a:effectLst/>
              </a:rPr>
              <a:t>A 17-year-old nulliparous adolescent female, who may have only one kidney, presents with primary amenorrhea. She denies weight loss or excessive exercise. On examination, she is 165 cm in tall and weighs 55 kg. Her blood pressure is 140/88 mm Hg. mFG&gt;12, Ludwig I, Acanthosis Nigricans +. Her thyroid gland is normal. She has appropriate Tanner stage IV breast development, axillary and pubic hair, and female external genitalia for the exception of mild enlargement of the clitoris.</a:t>
            </a:r>
          </a:p>
          <a:p>
            <a:r>
              <a:rPr lang="en-US" sz="2000" dirty="0">
                <a:effectLst/>
              </a:rPr>
              <a:t>Most likely diagnosis and your DD? </a:t>
            </a:r>
          </a:p>
          <a:p>
            <a:r>
              <a:rPr lang="en-US" sz="2000" dirty="0">
                <a:effectLst/>
              </a:rPr>
              <a:t>Next step in diagnosis: </a:t>
            </a:r>
          </a:p>
          <a:p>
            <a:r>
              <a:rPr lang="en-US" sz="2000" dirty="0">
                <a:effectLst/>
              </a:rPr>
              <a:t>If your primary diagnosis is right what is your plan of management? </a:t>
            </a:r>
            <a:endParaRPr lang="en-US" dirty="0"/>
          </a:p>
        </p:txBody>
      </p:sp>
      <p:sp>
        <p:nvSpPr>
          <p:cNvPr id="4" name="Slide Number Placeholder 3">
            <a:extLst>
              <a:ext uri="{FF2B5EF4-FFF2-40B4-BE49-F238E27FC236}">
                <a16:creationId xmlns:a16="http://schemas.microsoft.com/office/drawing/2014/main" id="{9A0CBCAE-9431-4C72-974C-6D5131AD8F3E}"/>
              </a:ext>
            </a:extLst>
          </p:cNvPr>
          <p:cNvSpPr>
            <a:spLocks noGrp="1"/>
          </p:cNvSpPr>
          <p:nvPr>
            <p:ph type="sldNum" sz="quarter" idx="12"/>
          </p:nvPr>
        </p:nvSpPr>
        <p:spPr/>
        <p:txBody>
          <a:bodyPr/>
          <a:lstStyle/>
          <a:p>
            <a:fld id="{09B87B27-2B38-466A-8CD4-319805E47035}" type="slidenum">
              <a:rPr lang="en-US" smtClean="0">
                <a:solidFill>
                  <a:srgbClr val="003366"/>
                </a:solidFill>
              </a:rPr>
              <a:pPr/>
              <a:t>94</a:t>
            </a:fld>
            <a:endParaRPr lang="en-US">
              <a:solidFill>
                <a:srgbClr val="003366"/>
              </a:solidFill>
            </a:endParaRPr>
          </a:p>
        </p:txBody>
      </p:sp>
    </p:spTree>
    <p:extLst>
      <p:ext uri="{BB962C8B-B14F-4D97-AF65-F5344CB8AC3E}">
        <p14:creationId xmlns:p14="http://schemas.microsoft.com/office/powerpoint/2010/main" val="370266159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8AF91-3F21-4DCE-BE41-2541BE1E1E63}"/>
              </a:ext>
            </a:extLst>
          </p:cNvPr>
          <p:cNvSpPr>
            <a:spLocks noGrp="1"/>
          </p:cNvSpPr>
          <p:nvPr>
            <p:ph type="title"/>
          </p:nvPr>
        </p:nvSpPr>
        <p:spPr/>
        <p:txBody>
          <a:bodyPr/>
          <a:lstStyle/>
          <a:p>
            <a:r>
              <a:rPr lang="en-US" dirty="0">
                <a:solidFill>
                  <a:schemeClr val="bg2"/>
                </a:solidFill>
                <a:effectLst/>
              </a:rPr>
              <a:t>Case # II</a:t>
            </a:r>
          </a:p>
        </p:txBody>
      </p:sp>
      <p:sp>
        <p:nvSpPr>
          <p:cNvPr id="3" name="Content Placeholder 2">
            <a:extLst>
              <a:ext uri="{FF2B5EF4-FFF2-40B4-BE49-F238E27FC236}">
                <a16:creationId xmlns:a16="http://schemas.microsoft.com/office/drawing/2014/main" id="{1FD3D3B2-E640-4050-8168-C524688F57C6}"/>
              </a:ext>
            </a:extLst>
          </p:cNvPr>
          <p:cNvSpPr>
            <a:spLocks noGrp="1"/>
          </p:cNvSpPr>
          <p:nvPr>
            <p:ph idx="1"/>
          </p:nvPr>
        </p:nvSpPr>
        <p:spPr/>
        <p:txBody>
          <a:bodyPr/>
          <a:lstStyle/>
          <a:p>
            <a:pPr lvl="0">
              <a:buClr>
                <a:srgbClr val="8EB3C8"/>
              </a:buClr>
            </a:pPr>
            <a:r>
              <a:rPr lang="en-US" sz="2000" dirty="0">
                <a:solidFill>
                  <a:srgbClr val="003366"/>
                </a:solidFill>
                <a:effectLst/>
              </a:rPr>
              <a:t>A 27-year-old nulliparous female, c/o primary infertility for 3 years. Her periods every 35-40 days 5 days heavy and prolonged. On examination, she is 165 cm in tall and weighs 55 kg, waist circumference &gt;85 cm. Her blood pressure is 120/88 mm Hg. mFG&gt;12, Ludwig I, Acanthosis Nigricans ++. Her thyroid gland is normal. She has appropriate Tanner stage IV breast development, axillary and pubic hair, and female external genitalia are normal. U/S scan showed: thick endometrium, PCOM volume &gt;13 cm3</a:t>
            </a:r>
          </a:p>
          <a:p>
            <a:pPr lvl="0">
              <a:buClr>
                <a:srgbClr val="8EB3C8"/>
              </a:buClr>
            </a:pPr>
            <a:r>
              <a:rPr lang="en-US" sz="2000" dirty="0">
                <a:solidFill>
                  <a:srgbClr val="003366"/>
                </a:solidFill>
                <a:effectLst/>
              </a:rPr>
              <a:t>What are the key issues in her case</a:t>
            </a:r>
          </a:p>
          <a:p>
            <a:pPr lvl="0">
              <a:buClr>
                <a:srgbClr val="8EB3C8"/>
              </a:buClr>
            </a:pPr>
            <a:r>
              <a:rPr lang="en-US" sz="2000" dirty="0">
                <a:solidFill>
                  <a:srgbClr val="003366"/>
                </a:solidFill>
                <a:effectLst/>
              </a:rPr>
              <a:t>What is your most likely diagnosis and your DD? </a:t>
            </a:r>
          </a:p>
          <a:p>
            <a:pPr lvl="0">
              <a:buClr>
                <a:srgbClr val="8EB3C8"/>
              </a:buClr>
            </a:pPr>
            <a:r>
              <a:rPr lang="en-US" sz="2000" dirty="0">
                <a:solidFill>
                  <a:srgbClr val="003366"/>
                </a:solidFill>
                <a:effectLst/>
              </a:rPr>
              <a:t>Next step in diagnosis: </a:t>
            </a:r>
          </a:p>
          <a:p>
            <a:pPr lvl="0">
              <a:buClr>
                <a:srgbClr val="8EB3C8"/>
              </a:buClr>
            </a:pPr>
            <a:r>
              <a:rPr lang="en-US" sz="2000" dirty="0">
                <a:solidFill>
                  <a:srgbClr val="003366"/>
                </a:solidFill>
                <a:effectLst/>
              </a:rPr>
              <a:t>If your primary diagnosis is right what is your plan of management? </a:t>
            </a:r>
            <a:endParaRPr lang="en-US" dirty="0">
              <a:solidFill>
                <a:srgbClr val="003366"/>
              </a:solidFill>
            </a:endParaRPr>
          </a:p>
          <a:p>
            <a:endParaRPr lang="en-US" dirty="0"/>
          </a:p>
        </p:txBody>
      </p:sp>
      <p:sp>
        <p:nvSpPr>
          <p:cNvPr id="4" name="Slide Number Placeholder 3">
            <a:extLst>
              <a:ext uri="{FF2B5EF4-FFF2-40B4-BE49-F238E27FC236}">
                <a16:creationId xmlns:a16="http://schemas.microsoft.com/office/drawing/2014/main" id="{4B94118E-F4AD-4A46-A5E6-8FD9C4C098CF}"/>
              </a:ext>
            </a:extLst>
          </p:cNvPr>
          <p:cNvSpPr>
            <a:spLocks noGrp="1"/>
          </p:cNvSpPr>
          <p:nvPr>
            <p:ph type="sldNum" sz="quarter" idx="12"/>
          </p:nvPr>
        </p:nvSpPr>
        <p:spPr/>
        <p:txBody>
          <a:bodyPr/>
          <a:lstStyle/>
          <a:p>
            <a:fld id="{09B87B27-2B38-466A-8CD4-319805E47035}" type="slidenum">
              <a:rPr lang="en-US" smtClean="0">
                <a:solidFill>
                  <a:srgbClr val="003366"/>
                </a:solidFill>
              </a:rPr>
              <a:pPr/>
              <a:t>95</a:t>
            </a:fld>
            <a:endParaRPr lang="en-US">
              <a:solidFill>
                <a:srgbClr val="003366"/>
              </a:solidFill>
            </a:endParaRPr>
          </a:p>
        </p:txBody>
      </p:sp>
    </p:spTree>
    <p:extLst>
      <p:ext uri="{BB962C8B-B14F-4D97-AF65-F5344CB8AC3E}">
        <p14:creationId xmlns:p14="http://schemas.microsoft.com/office/powerpoint/2010/main" val="247618476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chemeClr val="bg2"/>
                </a:solidFill>
              </a:rPr>
              <a:t>Hyperprolactinemia</a:t>
            </a:r>
            <a:endParaRPr lang="en-US" dirty="0">
              <a:solidFill>
                <a:schemeClr val="bg2"/>
              </a:solidFill>
            </a:endParaRPr>
          </a:p>
        </p:txBody>
      </p:sp>
      <p:sp>
        <p:nvSpPr>
          <p:cNvPr id="3" name="Content Placeholder 2"/>
          <p:cNvSpPr>
            <a:spLocks noGrp="1"/>
          </p:cNvSpPr>
          <p:nvPr>
            <p:ph idx="1"/>
          </p:nvPr>
        </p:nvSpPr>
        <p:spPr>
          <a:xfrm>
            <a:off x="1219200" y="1340768"/>
            <a:ext cx="7391400" cy="5060032"/>
          </a:xfrm>
        </p:spPr>
        <p:txBody>
          <a:bodyPr/>
          <a:lstStyle/>
          <a:p>
            <a:r>
              <a:rPr lang="en-US" sz="2400" dirty="0" err="1"/>
              <a:t>Hyperprolactinemia</a:t>
            </a:r>
            <a:r>
              <a:rPr lang="en-US" sz="2400" dirty="0"/>
              <a:t> is a condition of elevated serum prolactin. </a:t>
            </a:r>
          </a:p>
          <a:p>
            <a:r>
              <a:rPr lang="en-US" sz="2400" dirty="0"/>
              <a:t>Prolactin is a 198-amino acid protein (23-kD) produced in the </a:t>
            </a:r>
            <a:r>
              <a:rPr lang="en-US" sz="2400" dirty="0" err="1"/>
              <a:t>lactotroph</a:t>
            </a:r>
            <a:r>
              <a:rPr lang="en-US" sz="2400" dirty="0"/>
              <a:t> cells of the anterior pituitary gland. </a:t>
            </a:r>
          </a:p>
          <a:p>
            <a:r>
              <a:rPr lang="en-US" sz="2400" dirty="0"/>
              <a:t>Its primary function is to enhance breast development during pregnancy and to induce lactation.</a:t>
            </a:r>
          </a:p>
          <a:p>
            <a:r>
              <a:rPr lang="en-US" sz="2400" dirty="0"/>
              <a:t>Secretion is pulsatile; it increases with sleep, stress, pregnancy, and chest wall stimulation or trauma, and therefore must be drawn after fasting. </a:t>
            </a:r>
          </a:p>
          <a:p>
            <a:r>
              <a:rPr lang="en-US" sz="2400" dirty="0"/>
              <a:t>Normal fasting values are generally less than 25-30 </a:t>
            </a:r>
            <a:r>
              <a:rPr lang="en-US" sz="2400" dirty="0" err="1"/>
              <a:t>ng</a:t>
            </a:r>
            <a:r>
              <a:rPr lang="en-US" sz="2400" dirty="0"/>
              <a:t>/mL, </a:t>
            </a:r>
          </a:p>
        </p:txBody>
      </p:sp>
    </p:spTree>
    <p:extLst>
      <p:ext uri="{BB962C8B-B14F-4D97-AF65-F5344CB8AC3E}">
        <p14:creationId xmlns:p14="http://schemas.microsoft.com/office/powerpoint/2010/main" val="1935395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2"/>
                </a:solidFill>
              </a:rPr>
              <a:t>pituitary adenomas</a:t>
            </a:r>
          </a:p>
        </p:txBody>
      </p:sp>
      <p:sp>
        <p:nvSpPr>
          <p:cNvPr id="3" name="Content Placeholder 2"/>
          <p:cNvSpPr>
            <a:spLocks noGrp="1"/>
          </p:cNvSpPr>
          <p:nvPr>
            <p:ph idx="1"/>
          </p:nvPr>
        </p:nvSpPr>
        <p:spPr>
          <a:xfrm>
            <a:off x="1219200" y="1676400"/>
            <a:ext cx="7924800" cy="4724400"/>
          </a:xfrm>
        </p:spPr>
        <p:txBody>
          <a:bodyPr/>
          <a:lstStyle/>
          <a:p>
            <a:r>
              <a:rPr lang="en-US" sz="2800" dirty="0" err="1"/>
              <a:t>hyperprolactinemia</a:t>
            </a:r>
            <a:r>
              <a:rPr lang="en-US" sz="2800" dirty="0"/>
              <a:t> is a state wherein pituitary </a:t>
            </a:r>
            <a:r>
              <a:rPr lang="en-US" sz="2800" dirty="0" err="1"/>
              <a:t>lactotroph</a:t>
            </a:r>
            <a:r>
              <a:rPr lang="en-US" sz="2800" dirty="0"/>
              <a:t> adenomas produce prolactin. </a:t>
            </a:r>
          </a:p>
          <a:p>
            <a:r>
              <a:rPr lang="en-US" sz="2800" dirty="0"/>
              <a:t>These </a:t>
            </a:r>
            <a:r>
              <a:rPr lang="en-US" sz="2800" dirty="0" err="1"/>
              <a:t>lactotroph</a:t>
            </a:r>
            <a:r>
              <a:rPr lang="en-US" sz="2800" dirty="0"/>
              <a:t> adenomas, called "</a:t>
            </a:r>
            <a:r>
              <a:rPr lang="en-US" sz="2800" dirty="0" err="1"/>
              <a:t>prolactinomas</a:t>
            </a:r>
            <a:r>
              <a:rPr lang="en-US" sz="2800" dirty="0"/>
              <a:t>," ­account for approximately 40% of all pituitary tumors. However, </a:t>
            </a:r>
            <a:r>
              <a:rPr lang="en-US" sz="2800" dirty="0" err="1"/>
              <a:t>hyperprolactinemia</a:t>
            </a:r>
            <a:r>
              <a:rPr lang="en-US" sz="2800" dirty="0"/>
              <a:t> can also result from a pharmacologic cause or some other pathologic problem of the hypothalamic-pituitary dopaminergic pathways. Idiopathic </a:t>
            </a:r>
            <a:r>
              <a:rPr lang="en-US" sz="2800" dirty="0" err="1"/>
              <a:t>hyperprolactinemia</a:t>
            </a:r>
            <a:r>
              <a:rPr lang="en-US" sz="2800" dirty="0"/>
              <a:t> may be identified though a diagnosis of exclusion</a:t>
            </a:r>
          </a:p>
        </p:txBody>
      </p:sp>
    </p:spTree>
    <p:extLst>
      <p:ext uri="{BB962C8B-B14F-4D97-AF65-F5344CB8AC3E}">
        <p14:creationId xmlns:p14="http://schemas.microsoft.com/office/powerpoint/2010/main" val="93362533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2"/>
                </a:solidFill>
              </a:rPr>
              <a:t>Prolactin-secreting adenomas</a:t>
            </a:r>
          </a:p>
        </p:txBody>
      </p:sp>
      <p:sp>
        <p:nvSpPr>
          <p:cNvPr id="3" name="Content Placeholder 2"/>
          <p:cNvSpPr>
            <a:spLocks noGrp="1"/>
          </p:cNvSpPr>
          <p:nvPr>
            <p:ph idx="1"/>
          </p:nvPr>
        </p:nvSpPr>
        <p:spPr>
          <a:xfrm>
            <a:off x="457200" y="1268760"/>
            <a:ext cx="8686800" cy="4680520"/>
          </a:xfrm>
        </p:spPr>
        <p:txBody>
          <a:bodyPr/>
          <a:lstStyle/>
          <a:p>
            <a:r>
              <a:rPr lang="en-US" sz="2800" dirty="0"/>
              <a:t>Prolactin-secreting adenomas are divided into 2 groups: </a:t>
            </a:r>
          </a:p>
          <a:p>
            <a:r>
              <a:rPr lang="en-US" sz="2800" dirty="0"/>
              <a:t>(1) </a:t>
            </a:r>
            <a:r>
              <a:rPr lang="en-US" sz="2800" dirty="0" err="1"/>
              <a:t>microadenomas</a:t>
            </a:r>
            <a:r>
              <a:rPr lang="en-US" sz="2800" dirty="0"/>
              <a:t> (more common in premenopausal women), which are smaller than 10 mm</a:t>
            </a:r>
          </a:p>
          <a:p>
            <a:r>
              <a:rPr lang="en-US" sz="2800" dirty="0"/>
              <a:t> (2) </a:t>
            </a:r>
            <a:r>
              <a:rPr lang="en-US" sz="2800" dirty="0" err="1"/>
              <a:t>macroadenomas</a:t>
            </a:r>
            <a:r>
              <a:rPr lang="en-US" sz="2800" dirty="0"/>
              <a:t> (more common in men and postmenopausal women), which are 10 mm or larger.</a:t>
            </a:r>
          </a:p>
          <a:p>
            <a:r>
              <a:rPr lang="en-US" sz="2800" dirty="0"/>
              <a:t>Although modern high-speed helical CT scanners produce very detailed images, MRI is the imaging study of choice. MRI can detect adenomas that are as small as 3-5 mm.</a:t>
            </a:r>
          </a:p>
        </p:txBody>
      </p:sp>
    </p:spTree>
    <p:extLst>
      <p:ext uri="{BB962C8B-B14F-4D97-AF65-F5344CB8AC3E}">
        <p14:creationId xmlns:p14="http://schemas.microsoft.com/office/powerpoint/2010/main" val="356627201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2"/>
                </a:solidFill>
              </a:rPr>
              <a:t>Pathophysiology</a:t>
            </a:r>
          </a:p>
        </p:txBody>
      </p:sp>
      <p:sp>
        <p:nvSpPr>
          <p:cNvPr id="3" name="Content Placeholder 2"/>
          <p:cNvSpPr>
            <a:spLocks noGrp="1"/>
          </p:cNvSpPr>
          <p:nvPr>
            <p:ph idx="1"/>
          </p:nvPr>
        </p:nvSpPr>
        <p:spPr>
          <a:xfrm>
            <a:off x="1219200" y="1196752"/>
            <a:ext cx="7924800" cy="5204048"/>
          </a:xfrm>
        </p:spPr>
        <p:txBody>
          <a:bodyPr/>
          <a:lstStyle/>
          <a:p>
            <a:r>
              <a:rPr lang="en-US" sz="2400" dirty="0"/>
              <a:t>The primary action of prolactin is to stimulate breast epithelial cell proliferation thereby inducing and maintaining milk production. </a:t>
            </a:r>
          </a:p>
          <a:p>
            <a:r>
              <a:rPr lang="en-US" sz="2400" dirty="0"/>
              <a:t>Estrogen stimulates the proliferation of pituitary </a:t>
            </a:r>
            <a:r>
              <a:rPr lang="en-US" sz="2400" dirty="0" err="1"/>
              <a:t>lactotroph</a:t>
            </a:r>
            <a:r>
              <a:rPr lang="en-US" sz="2400" dirty="0"/>
              <a:t> cells, resulting in an increased quantity of these cells in premenopausal women, especially during pregnancy. </a:t>
            </a:r>
          </a:p>
          <a:p>
            <a:r>
              <a:rPr lang="en-US" sz="2400" dirty="0"/>
              <a:t>However, lactation is inhibited by the high levels of estrogen and progesterone during pregnancy. The rapid decline of estrogen and progesterone in the postpartum period allows lactation to commence. </a:t>
            </a:r>
          </a:p>
        </p:txBody>
      </p:sp>
    </p:spTree>
    <p:extLst>
      <p:ext uri="{BB962C8B-B14F-4D97-AF65-F5344CB8AC3E}">
        <p14:creationId xmlns:p14="http://schemas.microsoft.com/office/powerpoint/2010/main" val="1136028184"/>
      </p:ext>
    </p:extLst>
  </p:cSld>
  <p:clrMapOvr>
    <a:masterClrMapping/>
  </p:clrMapOvr>
</p:sld>
</file>

<file path=ppt/theme/theme1.xml><?xml version="1.0" encoding="utf-8"?>
<a:theme xmlns:a="http://schemas.openxmlformats.org/drawingml/2006/main" name="TS001140827">
  <a:themeElements>
    <a:clrScheme name="">
      <a:dk1>
        <a:srgbClr val="003366"/>
      </a:dk1>
      <a:lt1>
        <a:srgbClr val="FFFFFF"/>
      </a:lt1>
      <a:dk2>
        <a:srgbClr val="FFFFFF"/>
      </a:dk2>
      <a:lt2>
        <a:srgbClr val="000000"/>
      </a:lt2>
      <a:accent1>
        <a:srgbClr val="8EB3C8"/>
      </a:accent1>
      <a:accent2>
        <a:srgbClr val="6F97B3"/>
      </a:accent2>
      <a:accent3>
        <a:srgbClr val="FFFFFF"/>
      </a:accent3>
      <a:accent4>
        <a:srgbClr val="002A56"/>
      </a:accent4>
      <a:accent5>
        <a:srgbClr val="C6D6E0"/>
      </a:accent5>
      <a:accent6>
        <a:srgbClr val="6488A2"/>
      </a:accent6>
      <a:hlink>
        <a:srgbClr val="556575"/>
      </a:hlink>
      <a:folHlink>
        <a:srgbClr val="3D556F"/>
      </a:folHlink>
    </a:clrScheme>
    <a:fontScheme name="Default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66"/>
        </a:dk1>
        <a:lt1>
          <a:srgbClr val="FFFFFF"/>
        </a:lt1>
        <a:dk2>
          <a:srgbClr val="003366"/>
        </a:dk2>
        <a:lt2>
          <a:srgbClr val="FFFFFF"/>
        </a:lt2>
        <a:accent1>
          <a:srgbClr val="8EB3C8"/>
        </a:accent1>
        <a:accent2>
          <a:srgbClr val="6F97B3"/>
        </a:accent2>
        <a:accent3>
          <a:srgbClr val="AAADB8"/>
        </a:accent3>
        <a:accent4>
          <a:srgbClr val="DADADA"/>
        </a:accent4>
        <a:accent5>
          <a:srgbClr val="C6D6E0"/>
        </a:accent5>
        <a:accent6>
          <a:srgbClr val="6488A2"/>
        </a:accent6>
        <a:hlink>
          <a:srgbClr val="556575"/>
        </a:hlink>
        <a:folHlink>
          <a:srgbClr val="3D556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TS001140827">
  <a:themeElements>
    <a:clrScheme name="">
      <a:dk1>
        <a:srgbClr val="003366"/>
      </a:dk1>
      <a:lt1>
        <a:srgbClr val="FFFFFF"/>
      </a:lt1>
      <a:dk2>
        <a:srgbClr val="FFFFFF"/>
      </a:dk2>
      <a:lt2>
        <a:srgbClr val="000000"/>
      </a:lt2>
      <a:accent1>
        <a:srgbClr val="8EB3C8"/>
      </a:accent1>
      <a:accent2>
        <a:srgbClr val="6F97B3"/>
      </a:accent2>
      <a:accent3>
        <a:srgbClr val="FFFFFF"/>
      </a:accent3>
      <a:accent4>
        <a:srgbClr val="002A56"/>
      </a:accent4>
      <a:accent5>
        <a:srgbClr val="C6D6E0"/>
      </a:accent5>
      <a:accent6>
        <a:srgbClr val="6488A2"/>
      </a:accent6>
      <a:hlink>
        <a:srgbClr val="556575"/>
      </a:hlink>
      <a:folHlink>
        <a:srgbClr val="3D556F"/>
      </a:folHlink>
    </a:clrScheme>
    <a:fontScheme name="Default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66"/>
        </a:dk1>
        <a:lt1>
          <a:srgbClr val="FFFFFF"/>
        </a:lt1>
        <a:dk2>
          <a:srgbClr val="003366"/>
        </a:dk2>
        <a:lt2>
          <a:srgbClr val="FFFFFF"/>
        </a:lt2>
        <a:accent1>
          <a:srgbClr val="8EB3C8"/>
        </a:accent1>
        <a:accent2>
          <a:srgbClr val="6F97B3"/>
        </a:accent2>
        <a:accent3>
          <a:srgbClr val="AAADB8"/>
        </a:accent3>
        <a:accent4>
          <a:srgbClr val="DADADA"/>
        </a:accent4>
        <a:accent5>
          <a:srgbClr val="C6D6E0"/>
        </a:accent5>
        <a:accent6>
          <a:srgbClr val="6488A2"/>
        </a:accent6>
        <a:hlink>
          <a:srgbClr val="556575"/>
        </a:hlink>
        <a:folHlink>
          <a:srgbClr val="3D556F"/>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17968</TotalTime>
  <Words>13299</Words>
  <Application>Microsoft Office PowerPoint</Application>
  <PresentationFormat>On-screen Show (4:3)</PresentationFormat>
  <Paragraphs>928</Paragraphs>
  <Slides>105</Slides>
  <Notes>6</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105</vt:i4>
      </vt:variant>
    </vt:vector>
  </HeadingPairs>
  <TitlesOfParts>
    <vt:vector size="118" baseType="lpstr">
      <vt:lpstr>Arial</vt:lpstr>
      <vt:lpstr>Bodoni MT Condensed</vt:lpstr>
      <vt:lpstr>Calibri</vt:lpstr>
      <vt:lpstr>Calibri Light</vt:lpstr>
      <vt:lpstr>Symbol</vt:lpstr>
      <vt:lpstr>Tahoma</vt:lpstr>
      <vt:lpstr>Times New Roman</vt:lpstr>
      <vt:lpstr>Wingdings</vt:lpstr>
      <vt:lpstr>Wingdings 2</vt:lpstr>
      <vt:lpstr>Wingdings 3</vt:lpstr>
      <vt:lpstr>TS001140827</vt:lpstr>
      <vt:lpstr>Office Theme</vt:lpstr>
      <vt:lpstr>1_TS001140827</vt:lpstr>
      <vt:lpstr>PowerPoint Presentation</vt:lpstr>
      <vt:lpstr>PowerPoint Presentation</vt:lpstr>
      <vt:lpstr>PowerPoint Presentation</vt:lpstr>
      <vt:lpstr>PowerPoint Presentation</vt:lpstr>
      <vt:lpstr>History</vt:lpstr>
      <vt:lpstr>Disease evolution!!!!  Thrifty phenotype hypothesis????</vt:lpstr>
      <vt:lpstr>PowerPoint Presentation</vt:lpstr>
      <vt:lpstr>Natural history  (E. Diamanti-Kandarakis, 2010)</vt:lpstr>
      <vt:lpstr>Prevalence</vt:lpstr>
      <vt:lpstr>Genetics</vt:lpstr>
      <vt:lpstr>Ethnicity/race</vt:lpstr>
      <vt:lpstr>Long term effects</vt:lpstr>
      <vt:lpstr>WHO classes of anovulation</vt:lpstr>
      <vt:lpstr>Schematic presentation of the adrenal zones and the main product</vt:lpstr>
      <vt:lpstr>The adult ovary can be subdivided into three regions: the cortex, medulla, and hilum regions</vt:lpstr>
      <vt:lpstr>Ovarian steroidogenesis</vt:lpstr>
      <vt:lpstr>Ovarian Vs Adrenal steroidogenesis</vt:lpstr>
      <vt:lpstr>PowerPoint Presentation</vt:lpstr>
      <vt:lpstr>Two gonadotropin-two cell theory</vt:lpstr>
      <vt:lpstr>Folliculo-genesis in PCOS</vt:lpstr>
      <vt:lpstr>Ovarian follicular defect</vt:lpstr>
      <vt:lpstr>Anti-Mullerian Hormone (AMH)</vt:lpstr>
      <vt:lpstr>PowerPoint Presentation</vt:lpstr>
      <vt:lpstr>Insulin resistance</vt:lpstr>
      <vt:lpstr>PowerPoint Presentation</vt:lpstr>
      <vt:lpstr>Insulin resistance (post receptoral defect)</vt:lpstr>
      <vt:lpstr>Insulin resistance:</vt:lpstr>
      <vt:lpstr>The endometrium in women with PCOS</vt:lpstr>
      <vt:lpstr>Unopposed E2</vt:lpstr>
      <vt:lpstr>Endometrial hyperplasia</vt:lpstr>
      <vt:lpstr>Endometrial thickness &amp; EH in PCOS (Al-Jefout et al, 2018)</vt:lpstr>
      <vt:lpstr>Endometrial thickness &amp; EH in PCOS (Al-Jefout et al, 2018)</vt:lpstr>
      <vt:lpstr>Endometrial thickness &amp; EH in PCOS (Al-Jefout et al, 2018)</vt:lpstr>
      <vt:lpstr>IR &amp; oligo/amenorrhea  in PCOS patients</vt:lpstr>
      <vt:lpstr>IR &amp; Menstrual irregularities (Al-Jefout et al 2017)</vt:lpstr>
      <vt:lpstr>Triangle of EVEL in PCOS (Al-Jefout, 2020)</vt:lpstr>
      <vt:lpstr>Criteria for Defining PCOS</vt:lpstr>
      <vt:lpstr>Criteria for Defining PCOS</vt:lpstr>
      <vt:lpstr>PCOS phenotypes</vt:lpstr>
      <vt:lpstr>Prevalence of different PCOS phenotypes (Al-Jefout et al, 2017)</vt:lpstr>
      <vt:lpstr>Diagnosis in adolescent requires special considerations </vt:lpstr>
      <vt:lpstr>Proposed criteria for diagnosis in adolescents include the otherwise unexplained combination of:</vt:lpstr>
      <vt:lpstr>Clinical Presentation History</vt:lpstr>
      <vt:lpstr>History of clinical hyperandrgenism</vt:lpstr>
      <vt:lpstr>Physical examination</vt:lpstr>
      <vt:lpstr>Physical examination</vt:lpstr>
      <vt:lpstr>Acanthosis Negricans</vt:lpstr>
      <vt:lpstr>PowerPoint Presentation</vt:lpstr>
      <vt:lpstr>What comes first, the  hyperinsulinemia or the  hyperandrogenism ?</vt:lpstr>
      <vt:lpstr>Hirsutism</vt:lpstr>
      <vt:lpstr>Ferriman–Gallwey  scoring system</vt:lpstr>
      <vt:lpstr>Alopecia and acne</vt:lpstr>
      <vt:lpstr>Ludwig's classification of hair loss among females</vt:lpstr>
      <vt:lpstr>Clinical features of polycystic ovarian disease.  Goldzieher JW, Axelrod LR,1963, Fertil Steril 14:631-653</vt:lpstr>
      <vt:lpstr>PCO</vt:lpstr>
      <vt:lpstr>PCO Vs PCOS</vt:lpstr>
      <vt:lpstr>Differential Diagnosis for Polycystic Ovary Syndrome</vt:lpstr>
      <vt:lpstr>PowerPoint Presentation</vt:lpstr>
      <vt:lpstr>Assessment of biochemical hyperandrogenism</vt:lpstr>
      <vt:lpstr>Work up</vt:lpstr>
      <vt:lpstr>LH/FSH Ratio</vt:lpstr>
      <vt:lpstr>Adolescents at risk of PCOS</vt:lpstr>
      <vt:lpstr>PCOS Rx</vt:lpstr>
      <vt:lpstr>Metformin</vt:lpstr>
      <vt:lpstr> Metformin</vt:lpstr>
      <vt:lpstr>Metformin</vt:lpstr>
      <vt:lpstr>Metformin</vt:lpstr>
      <vt:lpstr>Other benefits of metformin</vt:lpstr>
      <vt:lpstr>Metformin treatment before and during IVF or ICSI in women with polycystic ovary syndrome</vt:lpstr>
      <vt:lpstr>Cochrane review  (Thomas Tang et al, 2010)</vt:lpstr>
      <vt:lpstr>Letrozole</vt:lpstr>
      <vt:lpstr>Clomiphene citrate (CC)</vt:lpstr>
      <vt:lpstr>CC</vt:lpstr>
      <vt:lpstr>Pinopodes</vt:lpstr>
      <vt:lpstr>CC-resistant</vt:lpstr>
      <vt:lpstr>Low-dose gonadotrophin therapy</vt:lpstr>
      <vt:lpstr>Step-down protocol</vt:lpstr>
      <vt:lpstr>Laparoscopic ovarian drilling</vt:lpstr>
      <vt:lpstr>LOD Vs Metformin</vt:lpstr>
      <vt:lpstr>LOD complications</vt:lpstr>
      <vt:lpstr>Unilateral Vs Bilateral LOD</vt:lpstr>
      <vt:lpstr>PCOS and pregnancy  (CM.Boomsma, Human Reproduction Update, 2006),  Meta-analysis</vt:lpstr>
      <vt:lpstr>PCOS and pregnancy cont…</vt:lpstr>
      <vt:lpstr>Oral contraceptive choices</vt:lpstr>
      <vt:lpstr>Antiandrogens</vt:lpstr>
      <vt:lpstr>PCOS treatment in women not seeking fertility</vt:lpstr>
      <vt:lpstr>Metabolic dysfunction</vt:lpstr>
      <vt:lpstr>Depression</vt:lpstr>
      <vt:lpstr>Hypertension</vt:lpstr>
      <vt:lpstr>Obstructive sleep apnea</vt:lpstr>
      <vt:lpstr>Dyslipidemia</vt:lpstr>
      <vt:lpstr>Key Points</vt:lpstr>
      <vt:lpstr>Key Points</vt:lpstr>
      <vt:lpstr>Case # I</vt:lpstr>
      <vt:lpstr>Case # II</vt:lpstr>
      <vt:lpstr>Hyperprolactinemia</vt:lpstr>
      <vt:lpstr>pituitary adenomas</vt:lpstr>
      <vt:lpstr>Prolactin-secreting adenomas</vt:lpstr>
      <vt:lpstr>Pathophysiology</vt:lpstr>
      <vt:lpstr>PowerPoint Presentation</vt:lpstr>
      <vt:lpstr>Frequency</vt:lpstr>
      <vt:lpstr>Clinical presentation</vt:lpstr>
      <vt:lpstr>Drugs causing hyperprolactenemia</vt:lpstr>
      <vt:lpstr>Rx</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Polycystic ovary syndrome</dc:title>
  <dc:creator>Dr Moamar Al-Jefout</dc:creator>
  <cp:lastModifiedBy>Moamar Al-Jefout</cp:lastModifiedBy>
  <cp:revision>363</cp:revision>
  <dcterms:created xsi:type="dcterms:W3CDTF">2009-11-29T17:08:50Z</dcterms:created>
  <dcterms:modified xsi:type="dcterms:W3CDTF">2020-06-11T03:36:11Z</dcterms:modified>
</cp:coreProperties>
</file>