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7" r:id="rId5"/>
    <p:sldId id="258" r:id="rId6"/>
    <p:sldId id="259" r:id="rId7"/>
    <p:sldId id="261" r:id="rId8"/>
    <p:sldId id="280" r:id="rId9"/>
    <p:sldId id="262" r:id="rId10"/>
    <p:sldId id="265" r:id="rId11"/>
    <p:sldId id="282" r:id="rId12"/>
    <p:sldId id="275" r:id="rId13"/>
    <p:sldId id="276" r:id="rId14"/>
    <p:sldId id="277" r:id="rId15"/>
    <p:sldId id="278" r:id="rId16"/>
    <p:sldId id="279" r:id="rId17"/>
    <p:sldId id="283" r:id="rId18"/>
    <p:sldId id="284" r:id="rId19"/>
    <p:sldId id="285" r:id="rId20"/>
    <p:sldId id="286" r:id="rId21"/>
    <p:sldId id="287" r:id="rId22"/>
    <p:sldId id="288" r:id="rId23"/>
    <p:sldId id="289" r:id="rId24"/>
    <p:sldId id="291" r:id="rId25"/>
    <p:sldId id="292" r:id="rId26"/>
    <p:sldId id="293" r:id="rId27"/>
    <p:sldId id="294" r:id="rId28"/>
    <p:sldId id="299" r:id="rId29"/>
    <p:sldId id="300" r:id="rId30"/>
    <p:sldId id="301" r:id="rId31"/>
    <p:sldId id="296" r:id="rId32"/>
    <p:sldId id="297" r:id="rId33"/>
    <p:sldId id="298" r:id="rId34"/>
    <p:sldId id="304" r:id="rId35"/>
    <p:sldId id="306" r:id="rId36"/>
    <p:sldId id="308" r:id="rId37"/>
    <p:sldId id="309" r:id="rId38"/>
    <p:sldId id="310" r:id="rId39"/>
    <p:sldId id="311" r:id="rId40"/>
    <p:sldId id="313"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3950" autoAdjust="0"/>
  </p:normalViewPr>
  <p:slideViewPr>
    <p:cSldViewPr snapToGrid="0">
      <p:cViewPr varScale="1">
        <p:scale>
          <a:sx n="68" d="100"/>
          <a:sy n="68" d="100"/>
        </p:scale>
        <p:origin x="104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4880B-249D-4651-802D-F2B6D0309483}"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5FE4F-9168-4EE8-AF80-175607B579B1}" type="slidenum">
              <a:rPr lang="en-US" smtClean="0"/>
              <a:t>‹#›</a:t>
            </a:fld>
            <a:endParaRPr lang="en-US"/>
          </a:p>
        </p:txBody>
      </p:sp>
    </p:spTree>
    <p:extLst>
      <p:ext uri="{BB962C8B-B14F-4D97-AF65-F5344CB8AC3E}">
        <p14:creationId xmlns:p14="http://schemas.microsoft.com/office/powerpoint/2010/main" val="271702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B33D5F-F6EE-4811-99A1-42B69C7C56F1}" type="slidenum">
              <a:rPr lang="en-US" altLang="en-US"/>
              <a:pPr eaLnBrk="1" hangingPunct="1"/>
              <a:t>3</a:t>
            </a:fld>
            <a:endParaRPr lang="en-US" alt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Dx based on symptoms is common but unreliable </a:t>
            </a:r>
          </a:p>
        </p:txBody>
      </p:sp>
    </p:spTree>
    <p:extLst>
      <p:ext uri="{BB962C8B-B14F-4D97-AF65-F5344CB8AC3E}">
        <p14:creationId xmlns:p14="http://schemas.microsoft.com/office/powerpoint/2010/main" val="63421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FE4F-9168-4EE8-AF80-175607B579B1}" type="slidenum">
              <a:rPr lang="en-US" smtClean="0"/>
              <a:t>23</a:t>
            </a:fld>
            <a:endParaRPr lang="en-US"/>
          </a:p>
        </p:txBody>
      </p:sp>
    </p:spTree>
    <p:extLst>
      <p:ext uri="{BB962C8B-B14F-4D97-AF65-F5344CB8AC3E}">
        <p14:creationId xmlns:p14="http://schemas.microsoft.com/office/powerpoint/2010/main" val="287926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FEEFC6-0CED-4A62-BC67-888FC9CBA5B1}"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54260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EEFC6-0CED-4A62-BC67-888FC9CBA5B1}"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258520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EEFC6-0CED-4A62-BC67-888FC9CBA5B1}"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344240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EEFC6-0CED-4A62-BC67-888FC9CBA5B1}"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349857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FEEFC6-0CED-4A62-BC67-888FC9CBA5B1}"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426166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FEEFC6-0CED-4A62-BC67-888FC9CBA5B1}"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41076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FEEFC6-0CED-4A62-BC67-888FC9CBA5B1}"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253677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FEEFC6-0CED-4A62-BC67-888FC9CBA5B1}"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298544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EEFC6-0CED-4A62-BC67-888FC9CBA5B1}"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243190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FEEFC6-0CED-4A62-BC67-888FC9CBA5B1}"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335470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FEEFC6-0CED-4A62-BC67-888FC9CBA5B1}"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26252-A188-423A-A3D4-434893EB0D94}" type="slidenum">
              <a:rPr lang="en-US" smtClean="0"/>
              <a:t>‹#›</a:t>
            </a:fld>
            <a:endParaRPr lang="en-US"/>
          </a:p>
        </p:txBody>
      </p:sp>
    </p:spTree>
    <p:extLst>
      <p:ext uri="{BB962C8B-B14F-4D97-AF65-F5344CB8AC3E}">
        <p14:creationId xmlns:p14="http://schemas.microsoft.com/office/powerpoint/2010/main" val="162852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18000"/>
                <a:lumOff val="82000"/>
              </a:schemeClr>
            </a:gs>
            <a:gs pos="50000">
              <a:schemeClr val="accent6">
                <a:alpha val="91000"/>
                <a:lumMod val="35000"/>
                <a:lumOff val="65000"/>
              </a:schemeClr>
            </a:gs>
            <a:gs pos="100000">
              <a:schemeClr val="accent6">
                <a:lumMod val="44000"/>
                <a:lumOff val="56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EEFC6-0CED-4A62-BC67-888FC9CBA5B1}" type="datetimeFigureOut">
              <a:rPr lang="en-US" smtClean="0"/>
              <a:t>4/19/2021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26252-A188-423A-A3D4-434893EB0D94}" type="slidenum">
              <a:rPr lang="en-US" smtClean="0"/>
              <a:t>‹#›</a:t>
            </a:fld>
            <a:endParaRPr lang="en-US"/>
          </a:p>
        </p:txBody>
      </p:sp>
    </p:spTree>
    <p:extLst>
      <p:ext uri="{BB962C8B-B14F-4D97-AF65-F5344CB8AC3E}">
        <p14:creationId xmlns:p14="http://schemas.microsoft.com/office/powerpoint/2010/main" val="283653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Chronic Rhinosinusitis (CRS)</a:t>
            </a:r>
            <a:br>
              <a:rPr lang="en-US" sz="5400" dirty="0"/>
            </a:br>
            <a:r>
              <a:rPr lang="en-US" sz="5400" dirty="0"/>
              <a:t>Nasal polyps &amp; Fungal RS</a:t>
            </a:r>
          </a:p>
        </p:txBody>
      </p:sp>
      <p:sp>
        <p:nvSpPr>
          <p:cNvPr id="5" name="Subtitle 4"/>
          <p:cNvSpPr>
            <a:spLocks noGrp="1"/>
          </p:cNvSpPr>
          <p:nvPr>
            <p:ph type="subTitle" idx="1"/>
          </p:nvPr>
        </p:nvSpPr>
        <p:spPr>
          <a:xfrm>
            <a:off x="339012" y="5405320"/>
            <a:ext cx="9144000" cy="1158766"/>
          </a:xfrm>
        </p:spPr>
        <p:txBody>
          <a:bodyPr>
            <a:normAutofit lnSpcReduction="10000"/>
          </a:bodyPr>
          <a:lstStyle/>
          <a:p>
            <a:endParaRPr lang="en-US" sz="3600" dirty="0"/>
          </a:p>
          <a:p>
            <a:pPr algn="l"/>
            <a:r>
              <a:rPr lang="en-US" sz="3600" dirty="0" err="1"/>
              <a:t>Hala</a:t>
            </a:r>
            <a:r>
              <a:rPr lang="en-US" sz="3600" dirty="0"/>
              <a:t> </a:t>
            </a:r>
            <a:r>
              <a:rPr lang="en-US" sz="3600" dirty="0" err="1"/>
              <a:t>Khatatneh</a:t>
            </a:r>
            <a:endParaRPr lang="en-US" sz="3600" dirty="0"/>
          </a:p>
        </p:txBody>
      </p:sp>
    </p:spTree>
    <p:extLst>
      <p:ext uri="{BB962C8B-B14F-4D97-AF65-F5344CB8AC3E}">
        <p14:creationId xmlns:p14="http://schemas.microsoft.com/office/powerpoint/2010/main" val="426836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92313" y="0"/>
            <a:ext cx="8229600" cy="1143000"/>
          </a:xfrm>
        </p:spPr>
        <p:txBody>
          <a:bodyPr/>
          <a:lstStyle/>
          <a:p>
            <a:r>
              <a:rPr lang="en-US" altLang="en-US"/>
              <a:t>Physical examination</a:t>
            </a:r>
          </a:p>
        </p:txBody>
      </p:sp>
      <p:sp>
        <p:nvSpPr>
          <p:cNvPr id="23555" name="Content Placeholder 2"/>
          <p:cNvSpPr>
            <a:spLocks noGrp="1"/>
          </p:cNvSpPr>
          <p:nvPr>
            <p:ph idx="1"/>
          </p:nvPr>
        </p:nvSpPr>
        <p:spPr>
          <a:xfrm>
            <a:off x="660780" y="1414794"/>
            <a:ext cx="10515600" cy="4351338"/>
          </a:xfrm>
        </p:spPr>
        <p:txBody>
          <a:bodyPr/>
          <a:lstStyle/>
          <a:p>
            <a:r>
              <a:rPr lang="en-US" altLang="en-US" dirty="0"/>
              <a:t>Anterior rhinoscopy.</a:t>
            </a:r>
          </a:p>
          <a:p>
            <a:endParaRPr lang="en-US" altLang="en-US" dirty="0"/>
          </a:p>
          <a:p>
            <a:endParaRPr lang="en-US" altLang="en-US" dirty="0"/>
          </a:p>
          <a:p>
            <a:endParaRPr lang="en-US" altLang="en-US" dirty="0"/>
          </a:p>
          <a:p>
            <a:endParaRPr lang="en-US" altLang="en-US" dirty="0"/>
          </a:p>
          <a:p>
            <a:r>
              <a:rPr lang="en-US" altLang="en-US" dirty="0"/>
              <a:t>Endoscopy.</a:t>
            </a:r>
          </a:p>
          <a:p>
            <a:endParaRPr lang="en-US" altLang="en-US" dirty="0"/>
          </a:p>
        </p:txBody>
      </p:sp>
      <p:pic>
        <p:nvPicPr>
          <p:cNvPr id="23556" name="Picture 5" descr="http://www.ctajournal.com/content/figures/2045-7022-1-2-6-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283" y="2063768"/>
            <a:ext cx="41751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http://www.michaelwareing-ent.com/images/IMG_35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4512966"/>
            <a:ext cx="5508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90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55334" y="604046"/>
            <a:ext cx="8229600" cy="1143000"/>
          </a:xfrm>
        </p:spPr>
        <p:txBody>
          <a:bodyPr/>
          <a:lstStyle/>
          <a:p>
            <a:r>
              <a:rPr lang="en-US" altLang="en-US" dirty="0"/>
              <a:t>Plain Films</a:t>
            </a:r>
          </a:p>
        </p:txBody>
      </p:sp>
      <p:sp>
        <p:nvSpPr>
          <p:cNvPr id="25603" name="Content Placeholder 2"/>
          <p:cNvSpPr>
            <a:spLocks noGrp="1"/>
          </p:cNvSpPr>
          <p:nvPr>
            <p:ph idx="1"/>
          </p:nvPr>
        </p:nvSpPr>
        <p:spPr>
          <a:xfrm>
            <a:off x="838200" y="1825625"/>
            <a:ext cx="5780964" cy="4351338"/>
          </a:xfrm>
        </p:spPr>
        <p:txBody>
          <a:bodyPr/>
          <a:lstStyle/>
          <a:p>
            <a:r>
              <a:rPr lang="en-US" altLang="en-US" dirty="0"/>
              <a:t>Plain radiographs have  less role in CRS than in acute rhinosinusitis.</a:t>
            </a:r>
          </a:p>
          <a:p>
            <a:endParaRPr lang="en-US" altLang="en-US" dirty="0"/>
          </a:p>
          <a:p>
            <a:r>
              <a:rPr lang="en-US" altLang="en-US" dirty="0"/>
              <a:t>Plain films may  show mucosal thickenings or sinus opacities. </a:t>
            </a:r>
          </a:p>
        </p:txBody>
      </p:sp>
      <p:pic>
        <p:nvPicPr>
          <p:cNvPr id="25604" name="Picture 2" descr="http://img.webmd.com/dtmcms/live/webmd/consumer_assets/site_images/articles/health_tools/sinusitis_slideshow/PRinc_rm_x-ray_of_acute_sinusi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329" y="1747046"/>
            <a:ext cx="370681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09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CT scans</a:t>
            </a:r>
          </a:p>
        </p:txBody>
      </p:sp>
      <p:sp>
        <p:nvSpPr>
          <p:cNvPr id="3" name="Content Placeholder 2"/>
          <p:cNvSpPr>
            <a:spLocks noGrp="1"/>
          </p:cNvSpPr>
          <p:nvPr>
            <p:ph sz="half" idx="1"/>
          </p:nvPr>
        </p:nvSpPr>
        <p:spPr/>
        <p:txBody>
          <a:bodyPr>
            <a:normAutofit fontScale="77500" lnSpcReduction="20000"/>
          </a:bodyPr>
          <a:lstStyle/>
          <a:p>
            <a:pPr>
              <a:defRPr/>
            </a:pPr>
            <a:r>
              <a:rPr lang="en-US" b="1" u="sng" dirty="0">
                <a:solidFill>
                  <a:srgbClr val="002060"/>
                </a:solidFill>
              </a:rPr>
              <a:t>The imaging study of choice </a:t>
            </a:r>
            <a:r>
              <a:rPr lang="en-US" dirty="0"/>
              <a:t>with fine coronal sections at the level of the ostiomeatal complex.</a:t>
            </a:r>
          </a:p>
          <a:p>
            <a:pPr>
              <a:defRPr/>
            </a:pPr>
            <a:endParaRPr lang="en-US" dirty="0"/>
          </a:p>
          <a:p>
            <a:pPr>
              <a:defRPr/>
            </a:pPr>
            <a:r>
              <a:rPr lang="en-US" dirty="0"/>
              <a:t>After failure of maximal medical therapy.</a:t>
            </a:r>
          </a:p>
          <a:p>
            <a:pPr>
              <a:defRPr/>
            </a:pPr>
            <a:endParaRPr lang="en-US" dirty="0"/>
          </a:p>
          <a:p>
            <a:pPr>
              <a:defRPr/>
            </a:pPr>
            <a:r>
              <a:rPr lang="en-US" dirty="0"/>
              <a:t>Before surgical procedures.</a:t>
            </a:r>
          </a:p>
          <a:p>
            <a:pPr>
              <a:defRPr/>
            </a:pPr>
            <a:endParaRPr lang="en-US" dirty="0"/>
          </a:p>
          <a:p>
            <a:pPr>
              <a:defRPr/>
            </a:pPr>
            <a:r>
              <a:rPr lang="en-US" dirty="0"/>
              <a:t>For evaluation of suspected complications.</a:t>
            </a:r>
          </a:p>
          <a:p>
            <a:pPr>
              <a:defRPr/>
            </a:pPr>
            <a:endParaRPr lang="en-US" dirty="0"/>
          </a:p>
          <a:p>
            <a:pPr>
              <a:defRPr/>
            </a:pPr>
            <a:r>
              <a:rPr lang="en-US" dirty="0"/>
              <a:t>When neoplasm is a possibility.</a:t>
            </a:r>
          </a:p>
          <a:p>
            <a:pPr>
              <a:defRPr/>
            </a:pPr>
            <a:endParaRPr lang="en-US" dirty="0"/>
          </a:p>
          <a:p>
            <a:pPr>
              <a:defRPr/>
            </a:pPr>
            <a:endParaRPr lang="en-US" dirty="0"/>
          </a:p>
        </p:txBody>
      </p:sp>
      <p:pic>
        <p:nvPicPr>
          <p:cNvPr id="26630" name="Picture 2" descr="http://www.medscape.com/content/1997/00/40/87/408719/art-mrc3100.fig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324079" y="1690688"/>
            <a:ext cx="5178092" cy="4351338"/>
          </a:xfrm>
          <a:noFill/>
        </p:spPr>
      </p:pic>
    </p:spTree>
    <p:extLst>
      <p:ext uri="{BB962C8B-B14F-4D97-AF65-F5344CB8AC3E}">
        <p14:creationId xmlns:p14="http://schemas.microsoft.com/office/powerpoint/2010/main" val="407153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MRI</a:t>
            </a:r>
          </a:p>
        </p:txBody>
      </p:sp>
      <p:sp>
        <p:nvSpPr>
          <p:cNvPr id="27651" name="Content Placeholder 2"/>
          <p:cNvSpPr>
            <a:spLocks noGrp="1"/>
          </p:cNvSpPr>
          <p:nvPr>
            <p:ph sz="half" idx="1"/>
          </p:nvPr>
        </p:nvSpPr>
        <p:spPr/>
        <p:txBody>
          <a:bodyPr/>
          <a:lstStyle/>
          <a:p>
            <a:r>
              <a:rPr lang="en-US" altLang="en-US" dirty="0"/>
              <a:t>MRI is generally reserved for complex cases, (</a:t>
            </a:r>
            <a:r>
              <a:rPr lang="en-US" altLang="en-US" dirty="0">
                <a:solidFill>
                  <a:srgbClr val="002060"/>
                </a:solidFill>
              </a:rPr>
              <a:t>better evaluation of soft tissue</a:t>
            </a:r>
            <a:r>
              <a:rPr lang="en-US" altLang="en-US" dirty="0"/>
              <a:t>)</a:t>
            </a:r>
          </a:p>
          <a:p>
            <a:endParaRPr lang="en-US" altLang="en-US" dirty="0"/>
          </a:p>
          <a:p>
            <a:pPr marL="514350" indent="-514350">
              <a:buFont typeface="+mj-lt"/>
              <a:buAutoNum type="arabicPeriod"/>
            </a:pPr>
            <a:r>
              <a:rPr lang="en-US" altLang="en-US" dirty="0"/>
              <a:t>Paranasal sinus tumors.</a:t>
            </a:r>
          </a:p>
          <a:p>
            <a:pPr marL="514350" indent="-514350">
              <a:buFont typeface="+mj-lt"/>
              <a:buAutoNum type="arabicPeriod"/>
            </a:pPr>
            <a:r>
              <a:rPr lang="en-US" altLang="en-US" dirty="0"/>
              <a:t>Cases with cranial base and orbital involvement.</a:t>
            </a:r>
          </a:p>
          <a:p>
            <a:pPr marL="514350" indent="-514350">
              <a:buFont typeface="+mj-lt"/>
              <a:buAutoNum type="arabicPeriod"/>
            </a:pPr>
            <a:r>
              <a:rPr lang="en-US" altLang="en-US" dirty="0"/>
              <a:t>Fungal sinusitis</a:t>
            </a:r>
          </a:p>
          <a:p>
            <a:endParaRPr lang="en-US" altLang="en-US" dirty="0"/>
          </a:p>
        </p:txBody>
      </p:sp>
      <p:pic>
        <p:nvPicPr>
          <p:cNvPr id="3" name="Picture 2"/>
          <p:cNvPicPr>
            <a:picLocks noChangeAspect="1"/>
          </p:cNvPicPr>
          <p:nvPr/>
        </p:nvPicPr>
        <p:blipFill rotWithShape="1">
          <a:blip r:embed="rId2"/>
          <a:srcRect l="1344" t="44773" r="47388" b="10827"/>
          <a:stretch/>
        </p:blipFill>
        <p:spPr>
          <a:xfrm>
            <a:off x="6096000" y="1904775"/>
            <a:ext cx="5718412" cy="4193038"/>
          </a:xfrm>
          <a:prstGeom prst="rect">
            <a:avLst/>
          </a:prstGeom>
        </p:spPr>
      </p:pic>
    </p:spTree>
    <p:extLst>
      <p:ext uri="{BB962C8B-B14F-4D97-AF65-F5344CB8AC3E}">
        <p14:creationId xmlns:p14="http://schemas.microsoft.com/office/powerpoint/2010/main" val="301089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Cultures and biopsies</a:t>
            </a:r>
          </a:p>
        </p:txBody>
      </p:sp>
      <p:sp>
        <p:nvSpPr>
          <p:cNvPr id="28675" name="Content Placeholder 2"/>
          <p:cNvSpPr>
            <a:spLocks noGrp="1"/>
          </p:cNvSpPr>
          <p:nvPr>
            <p:ph idx="1"/>
          </p:nvPr>
        </p:nvSpPr>
        <p:spPr/>
        <p:txBody>
          <a:bodyPr/>
          <a:lstStyle/>
          <a:p>
            <a:r>
              <a:rPr lang="en-US" dirty="0"/>
              <a:t>Maxillary sinus tap, endoscopically directed middle meatal culture</a:t>
            </a:r>
          </a:p>
          <a:p>
            <a:pPr marL="0" indent="0">
              <a:buNone/>
            </a:pPr>
            <a:endParaRPr lang="en-US" dirty="0"/>
          </a:p>
          <a:p>
            <a:r>
              <a:rPr lang="en-US" dirty="0"/>
              <a:t>Biopsy samples from the maxillary sinus mucosa of patients with chronic sinusitis show </a:t>
            </a:r>
            <a:r>
              <a:rPr lang="en-US" dirty="0">
                <a:solidFill>
                  <a:srgbClr val="002060"/>
                </a:solidFill>
              </a:rPr>
              <a:t>basement membrane thickening, atypical gland formation, goblet cell hyperplasia, mononuclear cell infiltration, and sub-epithelial edema. </a:t>
            </a:r>
            <a:r>
              <a:rPr lang="en-US" dirty="0"/>
              <a:t>The mononuclear cell infiltrate often predominantly demonstrates neutrophils in acute disease and </a:t>
            </a:r>
            <a:r>
              <a:rPr lang="en-US" dirty="0">
                <a:solidFill>
                  <a:srgbClr val="002060"/>
                </a:solidFill>
              </a:rPr>
              <a:t>eosinophils in chronic disease</a:t>
            </a:r>
            <a:r>
              <a:rPr lang="en-US" dirty="0"/>
              <a:t>. Rarely, squamous cell metaplasia may be seen.</a:t>
            </a:r>
          </a:p>
          <a:p>
            <a:endParaRPr lang="en-US" dirty="0"/>
          </a:p>
          <a:p>
            <a:endParaRPr lang="en-US" dirty="0"/>
          </a:p>
          <a:p>
            <a:endParaRPr lang="en-US" altLang="en-US" dirty="0"/>
          </a:p>
        </p:txBody>
      </p:sp>
    </p:spTree>
    <p:extLst>
      <p:ext uri="{BB962C8B-B14F-4D97-AF65-F5344CB8AC3E}">
        <p14:creationId xmlns:p14="http://schemas.microsoft.com/office/powerpoint/2010/main" val="54959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01"/>
            <a:ext cx="10515600" cy="1325563"/>
          </a:xfrm>
        </p:spPr>
        <p:txBody>
          <a:bodyPr>
            <a:normAutofit/>
          </a:bodyPr>
          <a:lstStyle/>
          <a:p>
            <a:r>
              <a:rPr lang="en-US" dirty="0"/>
              <a:t>Management</a:t>
            </a:r>
          </a:p>
        </p:txBody>
      </p:sp>
      <p:sp>
        <p:nvSpPr>
          <p:cNvPr id="3" name="Content Placeholder 2"/>
          <p:cNvSpPr>
            <a:spLocks noGrp="1"/>
          </p:cNvSpPr>
          <p:nvPr>
            <p:ph idx="1"/>
          </p:nvPr>
        </p:nvSpPr>
        <p:spPr>
          <a:xfrm>
            <a:off x="838200" y="2603547"/>
            <a:ext cx="10612272" cy="2446125"/>
          </a:xfrm>
        </p:spPr>
        <p:txBody>
          <a:bodyPr>
            <a:normAutofit/>
          </a:bodyPr>
          <a:lstStyle/>
          <a:p>
            <a:r>
              <a:rPr lang="en-US" sz="2000" dirty="0"/>
              <a:t>Assess patients with CRS or recurrent acute rhinosinusitis for multiple chronic conditions that would modify management (e.g., asthma, cystic fibrosis, immunodeficiency, ciliary dyskinesia)</a:t>
            </a:r>
          </a:p>
          <a:p>
            <a:r>
              <a:rPr lang="en-US" sz="2000" dirty="0"/>
              <a:t>Assess for nasal polyps in patients with CRS</a:t>
            </a:r>
          </a:p>
          <a:p>
            <a:r>
              <a:rPr lang="en-US" sz="2000" dirty="0"/>
              <a:t>Recommend </a:t>
            </a:r>
            <a:r>
              <a:rPr lang="en-US" sz="2000" b="1" u="sng" dirty="0"/>
              <a:t>saline nasal irrigation</a:t>
            </a:r>
            <a:r>
              <a:rPr lang="en-US" sz="2000" dirty="0"/>
              <a:t>, t</a:t>
            </a:r>
            <a:r>
              <a:rPr lang="en-US" sz="2000" b="1" u="sng" dirty="0"/>
              <a:t>opical intranasal corticosteroids</a:t>
            </a:r>
            <a:r>
              <a:rPr lang="en-US" sz="2000" dirty="0"/>
              <a:t>, or both for symptomatic relief of CRS</a:t>
            </a:r>
          </a:p>
        </p:txBody>
      </p:sp>
      <p:sp>
        <p:nvSpPr>
          <p:cNvPr id="4" name="Rectangle 3"/>
          <p:cNvSpPr/>
          <p:nvPr/>
        </p:nvSpPr>
        <p:spPr>
          <a:xfrm>
            <a:off x="955344" y="5188989"/>
            <a:ext cx="10590662" cy="646331"/>
          </a:xfrm>
          <a:prstGeom prst="rect">
            <a:avLst/>
          </a:prstGeom>
        </p:spPr>
        <p:txBody>
          <a:bodyPr wrap="square">
            <a:spAutoFit/>
          </a:bodyPr>
          <a:lstStyle/>
          <a:p>
            <a:r>
              <a:rPr lang="en-US" b="1" dirty="0">
                <a:solidFill>
                  <a:srgbClr val="C00000"/>
                </a:solidFill>
              </a:rPr>
              <a:t>According to recommendations of last update2015 guidelines by the American Academy of Otolaryngology--Head and Neck Surgery Foundation</a:t>
            </a:r>
            <a:r>
              <a:rPr lang="en-US" dirty="0"/>
              <a:t> </a:t>
            </a:r>
          </a:p>
        </p:txBody>
      </p:sp>
    </p:spTree>
    <p:extLst>
      <p:ext uri="{BB962C8B-B14F-4D97-AF65-F5344CB8AC3E}">
        <p14:creationId xmlns:p14="http://schemas.microsoft.com/office/powerpoint/2010/main" val="243830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8289" y="450376"/>
            <a:ext cx="8229600" cy="1143000"/>
          </a:xfrm>
        </p:spPr>
        <p:txBody>
          <a:bodyPr/>
          <a:lstStyle/>
          <a:p>
            <a:r>
              <a:rPr lang="en-US" altLang="en-US" dirty="0">
                <a:solidFill>
                  <a:schemeClr val="tx1"/>
                </a:solidFill>
              </a:rPr>
              <a:t>Nasal douching (saline irrigation)</a:t>
            </a:r>
          </a:p>
        </p:txBody>
      </p:sp>
      <p:sp>
        <p:nvSpPr>
          <p:cNvPr id="3" name="Content Placeholder 2"/>
          <p:cNvSpPr>
            <a:spLocks noGrp="1"/>
          </p:cNvSpPr>
          <p:nvPr>
            <p:ph idx="1"/>
          </p:nvPr>
        </p:nvSpPr>
        <p:spPr/>
        <p:txBody>
          <a:bodyPr>
            <a:normAutofit/>
          </a:bodyPr>
          <a:lstStyle/>
          <a:p>
            <a:pPr eaLnBrk="1" hangingPunct="1">
              <a:lnSpc>
                <a:spcPct val="90000"/>
              </a:lnSpc>
              <a:defRPr/>
            </a:pPr>
            <a:r>
              <a:rPr lang="en-US" dirty="0">
                <a:latin typeface="+mj-lt"/>
              </a:rPr>
              <a:t>This    &gt; Reduces nasal symptoms.</a:t>
            </a:r>
          </a:p>
          <a:p>
            <a:pPr eaLnBrk="1" hangingPunct="1">
              <a:lnSpc>
                <a:spcPct val="90000"/>
              </a:lnSpc>
              <a:buFontTx/>
              <a:buNone/>
              <a:defRPr/>
            </a:pPr>
            <a:r>
              <a:rPr lang="en-US" dirty="0">
                <a:latin typeface="+mj-lt"/>
              </a:rPr>
              <a:t>              &gt; Improve quality of life.</a:t>
            </a:r>
          </a:p>
          <a:p>
            <a:pPr eaLnBrk="1" hangingPunct="1">
              <a:lnSpc>
                <a:spcPct val="90000"/>
              </a:lnSpc>
              <a:buFontTx/>
              <a:buNone/>
              <a:defRPr/>
            </a:pPr>
            <a:r>
              <a:rPr lang="en-US" dirty="0">
                <a:latin typeface="+mj-lt"/>
              </a:rPr>
              <a:t>              &gt; Improve endoscopic findings.</a:t>
            </a:r>
          </a:p>
          <a:p>
            <a:pPr eaLnBrk="1" hangingPunct="1">
              <a:lnSpc>
                <a:spcPct val="90000"/>
              </a:lnSpc>
              <a:buFontTx/>
              <a:buNone/>
              <a:defRPr/>
            </a:pPr>
            <a:endParaRPr lang="en-US" dirty="0">
              <a:latin typeface="+mj-lt"/>
            </a:endParaRPr>
          </a:p>
          <a:p>
            <a:pPr eaLnBrk="1" hangingPunct="1">
              <a:lnSpc>
                <a:spcPct val="90000"/>
              </a:lnSpc>
              <a:defRPr/>
            </a:pPr>
            <a:r>
              <a:rPr lang="en-US" sz="3600" dirty="0">
                <a:latin typeface="+mj-lt"/>
              </a:rPr>
              <a:t>Mechanism</a:t>
            </a:r>
            <a:r>
              <a:rPr lang="en-US" dirty="0">
                <a:latin typeface="+mj-lt"/>
              </a:rPr>
              <a:t>   </a:t>
            </a:r>
            <a:r>
              <a:rPr lang="en-US" dirty="0">
                <a:effectLst>
                  <a:outerShdw blurRad="38100" dist="38100" dir="2700000" algn="tl">
                    <a:srgbClr val="C0C0C0"/>
                  </a:outerShdw>
                </a:effectLst>
                <a:latin typeface="+mj-lt"/>
              </a:rPr>
              <a:t>- </a:t>
            </a:r>
            <a:r>
              <a:rPr lang="en-US" dirty="0">
                <a:latin typeface="+mj-lt"/>
              </a:rPr>
              <a:t>Prevents crust accumulation.</a:t>
            </a:r>
          </a:p>
          <a:p>
            <a:pPr eaLnBrk="1" hangingPunct="1">
              <a:lnSpc>
                <a:spcPct val="90000"/>
              </a:lnSpc>
              <a:buFontTx/>
              <a:buNone/>
              <a:defRPr/>
            </a:pPr>
            <a:r>
              <a:rPr lang="en-US" dirty="0">
                <a:latin typeface="+mj-lt"/>
              </a:rPr>
              <a:t>                           </a:t>
            </a:r>
            <a:r>
              <a:rPr lang="en-US" dirty="0">
                <a:effectLst>
                  <a:outerShdw blurRad="38100" dist="38100" dir="2700000" algn="tl">
                    <a:srgbClr val="C0C0C0"/>
                  </a:outerShdw>
                </a:effectLst>
                <a:latin typeface="+mj-lt"/>
              </a:rPr>
              <a:t>- </a:t>
            </a:r>
            <a:r>
              <a:rPr lang="en-US" dirty="0">
                <a:latin typeface="+mj-lt"/>
              </a:rPr>
              <a:t>Promotes mucociliary clearance</a:t>
            </a:r>
          </a:p>
          <a:p>
            <a:pPr eaLnBrk="1" hangingPunct="1">
              <a:lnSpc>
                <a:spcPct val="90000"/>
              </a:lnSpc>
              <a:buFontTx/>
              <a:buNone/>
              <a:defRPr/>
            </a:pPr>
            <a:r>
              <a:rPr lang="en-US" dirty="0">
                <a:latin typeface="+mj-lt"/>
              </a:rPr>
              <a:t>    </a:t>
            </a:r>
          </a:p>
          <a:p>
            <a:pPr eaLnBrk="1" hangingPunct="1">
              <a:lnSpc>
                <a:spcPct val="90000"/>
              </a:lnSpc>
              <a:buFontTx/>
              <a:buNone/>
              <a:defRPr/>
            </a:pPr>
            <a:endParaRPr lang="en-US" dirty="0">
              <a:latin typeface="+mj-lt"/>
            </a:endParaRPr>
          </a:p>
          <a:p>
            <a:pPr>
              <a:defRPr/>
            </a:pPr>
            <a:endParaRPr lang="en-US" dirty="0">
              <a:latin typeface="+mj-lt"/>
            </a:endParaRPr>
          </a:p>
        </p:txBody>
      </p:sp>
    </p:spTree>
    <p:extLst>
      <p:ext uri="{BB962C8B-B14F-4D97-AF65-F5344CB8AC3E}">
        <p14:creationId xmlns:p14="http://schemas.microsoft.com/office/powerpoint/2010/main" val="117756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Corticosteroids </a:t>
            </a:r>
          </a:p>
        </p:txBody>
      </p:sp>
      <p:sp>
        <p:nvSpPr>
          <p:cNvPr id="3" name="Content Placeholder 2"/>
          <p:cNvSpPr>
            <a:spLocks noGrp="1"/>
          </p:cNvSpPr>
          <p:nvPr>
            <p:ph idx="1"/>
          </p:nvPr>
        </p:nvSpPr>
        <p:spPr/>
        <p:txBody>
          <a:bodyPr>
            <a:normAutofit/>
          </a:bodyPr>
          <a:lstStyle/>
          <a:p>
            <a:r>
              <a:rPr lang="en-US" sz="2000" dirty="0"/>
              <a:t>Initial oral steroid therapy followed by topical steroid therapy was found to be more effective than topical steroid therapy alone in decreasing polyp size and improving olfaction in patients with CRS with at least moderate nasal polyposis.</a:t>
            </a:r>
          </a:p>
          <a:p>
            <a:r>
              <a:rPr lang="en-US" sz="2000" dirty="0"/>
              <a:t>For maintenance therapy topical corticosteroids are the main stay.</a:t>
            </a:r>
          </a:p>
          <a:p>
            <a:endParaRPr lang="en-US" sz="2000" dirty="0"/>
          </a:p>
          <a:p>
            <a:pPr marL="457200" indent="-457200">
              <a:lnSpc>
                <a:spcPct val="80000"/>
              </a:lnSpc>
              <a:buFont typeface="+mj-lt"/>
              <a:buAutoNum type="arabicPeriod"/>
              <a:defRPr/>
            </a:pPr>
            <a:endParaRPr lang="en-US" sz="2000" dirty="0"/>
          </a:p>
          <a:p>
            <a:pPr>
              <a:lnSpc>
                <a:spcPct val="80000"/>
              </a:lnSpc>
              <a:defRPr/>
            </a:pPr>
            <a:r>
              <a:rPr lang="en-US" sz="2000" dirty="0"/>
              <a:t>Ant leukotriene agents can be adjunctive to the effect of the steroids, especially in patients with asthma or an allergy to aspirin</a:t>
            </a:r>
          </a:p>
        </p:txBody>
      </p:sp>
    </p:spTree>
    <p:extLst>
      <p:ext uri="{BB962C8B-B14F-4D97-AF65-F5344CB8AC3E}">
        <p14:creationId xmlns:p14="http://schemas.microsoft.com/office/powerpoint/2010/main" val="4009537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Antimicrobial therapy</a:t>
            </a:r>
          </a:p>
        </p:txBody>
      </p:sp>
      <p:sp>
        <p:nvSpPr>
          <p:cNvPr id="3" name="Content Placeholder 2"/>
          <p:cNvSpPr>
            <a:spLocks noGrp="1"/>
          </p:cNvSpPr>
          <p:nvPr>
            <p:ph idx="1"/>
          </p:nvPr>
        </p:nvSpPr>
        <p:spPr/>
        <p:txBody>
          <a:bodyPr>
            <a:normAutofit/>
          </a:bodyPr>
          <a:lstStyle/>
          <a:p>
            <a:r>
              <a:rPr lang="en-US" sz="2000" dirty="0"/>
              <a:t>An adequate antibiotic trial in CRS usually consists of a minimum of 3-4 weeks of treatment, preferably culture directed.</a:t>
            </a:r>
          </a:p>
          <a:p>
            <a:endParaRPr lang="en-US" sz="2000" dirty="0"/>
          </a:p>
          <a:p>
            <a:r>
              <a:rPr lang="en-US" sz="2000" dirty="0"/>
              <a:t>Empiric therapeutic regimens include the combination of</a:t>
            </a:r>
          </a:p>
          <a:p>
            <a:r>
              <a:rPr lang="en-US" sz="2000" dirty="0">
                <a:solidFill>
                  <a:srgbClr val="002060"/>
                </a:solidFill>
              </a:rPr>
              <a:t> penicillin (</a:t>
            </a:r>
            <a:r>
              <a:rPr lang="en-US" sz="2000" dirty="0" err="1">
                <a:solidFill>
                  <a:srgbClr val="002060"/>
                </a:solidFill>
              </a:rPr>
              <a:t>eg</a:t>
            </a:r>
            <a:r>
              <a:rPr lang="en-US" sz="2000" dirty="0">
                <a:solidFill>
                  <a:srgbClr val="002060"/>
                </a:solidFill>
              </a:rPr>
              <a:t>, amoxicillin) plus a beta-lactamase inhibitor (</a:t>
            </a:r>
            <a:r>
              <a:rPr lang="en-US" sz="2000" dirty="0" err="1">
                <a:solidFill>
                  <a:srgbClr val="002060"/>
                </a:solidFill>
              </a:rPr>
              <a:t>eg</a:t>
            </a:r>
            <a:r>
              <a:rPr lang="en-US" sz="2000" dirty="0">
                <a:solidFill>
                  <a:srgbClr val="002060"/>
                </a:solidFill>
              </a:rPr>
              <a:t>, clavulanic acid)</a:t>
            </a:r>
          </a:p>
          <a:p>
            <a:r>
              <a:rPr lang="en-US" sz="2000" dirty="0">
                <a:solidFill>
                  <a:srgbClr val="002060"/>
                </a:solidFill>
              </a:rPr>
              <a:t> combination of metronidazole plus a macrolide  </a:t>
            </a:r>
          </a:p>
          <a:p>
            <a:r>
              <a:rPr lang="en-US" sz="2000" dirty="0">
                <a:solidFill>
                  <a:srgbClr val="002060"/>
                </a:solidFill>
              </a:rPr>
              <a:t>second- or third-generation cephalosporin, and the newer quinolones (</a:t>
            </a:r>
            <a:r>
              <a:rPr lang="en-US" sz="2000" dirty="0" err="1">
                <a:solidFill>
                  <a:srgbClr val="002060"/>
                </a:solidFill>
              </a:rPr>
              <a:t>eg</a:t>
            </a:r>
            <a:r>
              <a:rPr lang="en-US" sz="2000" dirty="0">
                <a:solidFill>
                  <a:srgbClr val="002060"/>
                </a:solidFill>
              </a:rPr>
              <a:t>, moxifloxacin).</a:t>
            </a:r>
          </a:p>
          <a:p>
            <a:endParaRPr lang="en-US" sz="2000" dirty="0"/>
          </a:p>
          <a:p>
            <a:r>
              <a:rPr lang="en-US" sz="2000" dirty="0"/>
              <a:t>Antibiotic therapy is often required for up to </a:t>
            </a:r>
            <a:r>
              <a:rPr lang="en-US" sz="2000" dirty="0">
                <a:solidFill>
                  <a:srgbClr val="002060"/>
                </a:solidFill>
              </a:rPr>
              <a:t>6 weeks </a:t>
            </a:r>
            <a:r>
              <a:rPr lang="en-US" sz="2000" dirty="0"/>
              <a:t>or longer and </a:t>
            </a:r>
            <a:r>
              <a:rPr lang="en-US" sz="2000" dirty="0">
                <a:solidFill>
                  <a:srgbClr val="FF0000"/>
                </a:solidFill>
              </a:rPr>
              <a:t>SHOULD NOT</a:t>
            </a:r>
            <a:r>
              <a:rPr lang="en-US" sz="2000" dirty="0"/>
              <a:t> be discontinued until the patient is asymptomatic. Discontinuation of antimicrobial therapy prior to complete resolution increases the likelihood of relapse.</a:t>
            </a:r>
          </a:p>
        </p:txBody>
      </p:sp>
    </p:spTree>
    <p:extLst>
      <p:ext uri="{BB962C8B-B14F-4D97-AF65-F5344CB8AC3E}">
        <p14:creationId xmlns:p14="http://schemas.microsoft.com/office/powerpoint/2010/main" val="410377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28038" y="518615"/>
            <a:ext cx="8229600" cy="1143000"/>
          </a:xfrm>
        </p:spPr>
        <p:txBody>
          <a:bodyPr/>
          <a:lstStyle/>
          <a:p>
            <a:r>
              <a:rPr lang="en-US" altLang="en-US" dirty="0">
                <a:solidFill>
                  <a:schemeClr val="tx1"/>
                </a:solidFill>
              </a:rPr>
              <a:t>Decongestants</a:t>
            </a:r>
          </a:p>
        </p:txBody>
      </p:sp>
      <p:sp>
        <p:nvSpPr>
          <p:cNvPr id="3" name="Content Placeholder 2"/>
          <p:cNvSpPr>
            <a:spLocks noGrp="1"/>
          </p:cNvSpPr>
          <p:nvPr>
            <p:ph idx="1"/>
          </p:nvPr>
        </p:nvSpPr>
        <p:spPr/>
        <p:txBody>
          <a:bodyPr>
            <a:normAutofit/>
          </a:bodyPr>
          <a:lstStyle/>
          <a:p>
            <a:pPr eaLnBrk="1" hangingPunct="1">
              <a:lnSpc>
                <a:spcPct val="80000"/>
              </a:lnSpc>
              <a:defRPr/>
            </a:pPr>
            <a:r>
              <a:rPr lang="en-US" dirty="0">
                <a:latin typeface="+mj-lt"/>
              </a:rPr>
              <a:t>Vasoconstriction of dilated blood vessels.</a:t>
            </a:r>
          </a:p>
          <a:p>
            <a:pPr eaLnBrk="1" hangingPunct="1">
              <a:lnSpc>
                <a:spcPct val="80000"/>
              </a:lnSpc>
              <a:defRPr/>
            </a:pPr>
            <a:endParaRPr lang="en-US" dirty="0">
              <a:latin typeface="+mj-lt"/>
            </a:endParaRPr>
          </a:p>
          <a:p>
            <a:pPr eaLnBrk="1" hangingPunct="1">
              <a:lnSpc>
                <a:spcPct val="80000"/>
              </a:lnSpc>
              <a:defRPr/>
            </a:pPr>
            <a:r>
              <a:rPr lang="en-US" dirty="0">
                <a:latin typeface="+mj-lt"/>
              </a:rPr>
              <a:t>Symptomatic relief nasal congestion.</a:t>
            </a:r>
          </a:p>
          <a:p>
            <a:pPr eaLnBrk="1" hangingPunct="1">
              <a:lnSpc>
                <a:spcPct val="80000"/>
              </a:lnSpc>
              <a:defRPr/>
            </a:pPr>
            <a:endParaRPr lang="en-US" dirty="0">
              <a:latin typeface="+mj-lt"/>
            </a:endParaRPr>
          </a:p>
          <a:p>
            <a:pPr eaLnBrk="1" hangingPunct="1">
              <a:lnSpc>
                <a:spcPct val="80000"/>
              </a:lnSpc>
              <a:defRPr/>
            </a:pPr>
            <a:r>
              <a:rPr lang="en-US" dirty="0">
                <a:latin typeface="+mj-lt"/>
              </a:rPr>
              <a:t>No therapeutic efficacy for the treatment of sinusitis or polyps.</a:t>
            </a:r>
          </a:p>
          <a:p>
            <a:pPr>
              <a:defRPr/>
            </a:pPr>
            <a:endParaRPr lang="en-US" dirty="0">
              <a:latin typeface="+mj-lt"/>
            </a:endParaRPr>
          </a:p>
        </p:txBody>
      </p:sp>
    </p:spTree>
    <p:extLst>
      <p:ext uri="{BB962C8B-B14F-4D97-AF65-F5344CB8AC3E}">
        <p14:creationId xmlns:p14="http://schemas.microsoft.com/office/powerpoint/2010/main" val="359524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14391" y="518615"/>
            <a:ext cx="8229600" cy="1143000"/>
          </a:xfrm>
        </p:spPr>
        <p:txBody>
          <a:bodyPr/>
          <a:lstStyle/>
          <a:p>
            <a:r>
              <a:rPr lang="en-US" altLang="en-US" dirty="0">
                <a:solidFill>
                  <a:schemeClr val="tx1"/>
                </a:solidFill>
              </a:rPr>
              <a:t>Classification </a:t>
            </a:r>
          </a:p>
        </p:txBody>
      </p:sp>
      <p:sp>
        <p:nvSpPr>
          <p:cNvPr id="3" name="Content Placeholder 2"/>
          <p:cNvSpPr>
            <a:spLocks noGrp="1"/>
          </p:cNvSpPr>
          <p:nvPr>
            <p:ph idx="1"/>
          </p:nvPr>
        </p:nvSpPr>
        <p:spPr>
          <a:xfrm>
            <a:off x="838200" y="1529255"/>
            <a:ext cx="10515600" cy="4647708"/>
          </a:xfrm>
        </p:spPr>
        <p:txBody>
          <a:bodyPr>
            <a:normAutofit/>
          </a:bodyPr>
          <a:lstStyle/>
          <a:p>
            <a:pPr>
              <a:defRPr/>
            </a:pPr>
            <a:r>
              <a:rPr lang="en-US" dirty="0">
                <a:latin typeface="+mj-lt"/>
              </a:rPr>
              <a:t>Rhinosinusitis task force of the American academy :</a:t>
            </a:r>
          </a:p>
          <a:p>
            <a:pPr>
              <a:buFontTx/>
              <a:buNone/>
              <a:defRPr/>
            </a:pPr>
            <a:r>
              <a:rPr lang="en-US" dirty="0">
                <a:latin typeface="+mj-lt"/>
              </a:rPr>
              <a:t>                </a:t>
            </a:r>
            <a:r>
              <a:rPr lang="en-US" dirty="0">
                <a:latin typeface="+mj-lt"/>
                <a:cs typeface="Aharoni" pitchFamily="2" charset="-79"/>
                <a:sym typeface="Wingdings 2"/>
              </a:rPr>
              <a:t> A</a:t>
            </a:r>
            <a:r>
              <a:rPr lang="en-US" dirty="0">
                <a:latin typeface="+mj-lt"/>
                <a:cs typeface="Aharoni" pitchFamily="2" charset="-79"/>
              </a:rPr>
              <a:t>cute                    </a:t>
            </a:r>
            <a:r>
              <a:rPr lang="en-US" dirty="0">
                <a:latin typeface="+mj-lt"/>
                <a:cs typeface="Angsana New" pitchFamily="18" charset="-34"/>
              </a:rPr>
              <a:t>7 days – 4 weeks.</a:t>
            </a:r>
          </a:p>
          <a:p>
            <a:pPr>
              <a:buFontTx/>
              <a:buNone/>
              <a:defRPr/>
            </a:pPr>
            <a:r>
              <a:rPr lang="en-US" dirty="0">
                <a:latin typeface="+mj-lt"/>
              </a:rPr>
              <a:t>                </a:t>
            </a:r>
            <a:r>
              <a:rPr lang="en-US" dirty="0">
                <a:latin typeface="+mj-lt"/>
                <a:cs typeface="Aharoni" pitchFamily="2" charset="-79"/>
                <a:sym typeface="Wingdings 2"/>
              </a:rPr>
              <a:t></a:t>
            </a:r>
            <a:r>
              <a:rPr lang="en-US" dirty="0">
                <a:latin typeface="+mj-lt"/>
                <a:cs typeface="Aharoni" pitchFamily="2" charset="-79"/>
              </a:rPr>
              <a:t> Subacute              </a:t>
            </a:r>
            <a:r>
              <a:rPr lang="en-US" dirty="0">
                <a:latin typeface="+mj-lt"/>
              </a:rPr>
              <a:t>4weeks </a:t>
            </a:r>
            <a:r>
              <a:rPr lang="en-US" dirty="0">
                <a:cs typeface="Angsana New" pitchFamily="18" charset="-34"/>
              </a:rPr>
              <a:t>–</a:t>
            </a:r>
            <a:r>
              <a:rPr lang="en-US" dirty="0">
                <a:latin typeface="+mj-lt"/>
              </a:rPr>
              <a:t> 12 weeks.</a:t>
            </a:r>
          </a:p>
          <a:p>
            <a:pPr>
              <a:buFontTx/>
              <a:buNone/>
              <a:defRPr/>
            </a:pPr>
            <a:r>
              <a:rPr lang="en-US" dirty="0">
                <a:latin typeface="+mj-lt"/>
              </a:rPr>
              <a:t>                </a:t>
            </a:r>
            <a:r>
              <a:rPr lang="en-US" dirty="0">
                <a:latin typeface="+mj-lt"/>
                <a:sym typeface="Wingdings 2"/>
              </a:rPr>
              <a:t> </a:t>
            </a:r>
            <a:r>
              <a:rPr lang="en-US" dirty="0">
                <a:latin typeface="+mj-lt"/>
                <a:cs typeface="Aharoni" pitchFamily="2" charset="-79"/>
                <a:sym typeface="Wingdings 2"/>
              </a:rPr>
              <a:t>R</a:t>
            </a:r>
            <a:r>
              <a:rPr lang="en-US" dirty="0">
                <a:latin typeface="+mj-lt"/>
                <a:cs typeface="Aharoni" pitchFamily="2" charset="-79"/>
              </a:rPr>
              <a:t>ecurrent ARS.</a:t>
            </a:r>
            <a:r>
              <a:rPr lang="en-US" dirty="0">
                <a:latin typeface="+mj-lt"/>
              </a:rPr>
              <a:t>     </a:t>
            </a:r>
            <a:r>
              <a:rPr lang="en-US" dirty="0">
                <a:latin typeface="+mj-lt"/>
                <a:sym typeface="Wingdings 2"/>
              </a:rPr>
              <a:t>≥ </a:t>
            </a:r>
            <a:r>
              <a:rPr lang="en-US" dirty="0">
                <a:latin typeface="+mj-lt"/>
              </a:rPr>
              <a:t>4 Episodes of ARS / Y.</a:t>
            </a:r>
          </a:p>
          <a:p>
            <a:pPr>
              <a:buFontTx/>
              <a:buNone/>
              <a:defRPr/>
            </a:pPr>
            <a:r>
              <a:rPr lang="en-US" dirty="0">
                <a:latin typeface="+mj-lt"/>
              </a:rPr>
              <a:t>                </a:t>
            </a:r>
            <a:r>
              <a:rPr lang="en-US" dirty="0">
                <a:latin typeface="+mj-lt"/>
                <a:cs typeface="Aharoni" pitchFamily="2" charset="-79"/>
                <a:sym typeface="Wingdings 2"/>
              </a:rPr>
              <a:t> C</a:t>
            </a:r>
            <a:r>
              <a:rPr lang="en-US" dirty="0">
                <a:latin typeface="+mj-lt"/>
                <a:cs typeface="Aharoni" pitchFamily="2" charset="-79"/>
              </a:rPr>
              <a:t>hronic RS.           </a:t>
            </a:r>
            <a:r>
              <a:rPr lang="en-US" dirty="0">
                <a:latin typeface="+mj-lt"/>
                <a:sym typeface="Wingdings 2"/>
              </a:rPr>
              <a:t>≥ </a:t>
            </a:r>
            <a:r>
              <a:rPr lang="en-US" dirty="0">
                <a:latin typeface="+mj-lt"/>
              </a:rPr>
              <a:t>12 weeks / Y.</a:t>
            </a:r>
          </a:p>
          <a:p>
            <a:pPr>
              <a:buFontTx/>
              <a:buNone/>
              <a:defRPr/>
            </a:pPr>
            <a:r>
              <a:rPr lang="en-US" dirty="0">
                <a:latin typeface="+mj-lt"/>
              </a:rPr>
              <a:t>                </a:t>
            </a:r>
            <a:r>
              <a:rPr lang="en-US" dirty="0">
                <a:latin typeface="+mj-lt"/>
                <a:sym typeface="Wingdings 2"/>
              </a:rPr>
              <a:t> </a:t>
            </a:r>
            <a:r>
              <a:rPr lang="en-US" dirty="0">
                <a:latin typeface="+mj-lt"/>
                <a:cs typeface="Aharoni" pitchFamily="2" charset="-79"/>
                <a:sym typeface="Wingdings 2"/>
              </a:rPr>
              <a:t>A</a:t>
            </a:r>
            <a:r>
              <a:rPr lang="en-US" dirty="0">
                <a:latin typeface="+mj-lt"/>
                <a:cs typeface="Aharoni" pitchFamily="2" charset="-79"/>
              </a:rPr>
              <a:t>cute exacerbations of CRS.</a:t>
            </a:r>
          </a:p>
          <a:p>
            <a:pPr>
              <a:defRPr/>
            </a:pPr>
            <a:endParaRPr lang="en-US" dirty="0">
              <a:latin typeface="+mj-lt"/>
            </a:endParaRPr>
          </a:p>
          <a:p>
            <a:pPr marL="0" indent="0">
              <a:buNone/>
              <a:defRPr/>
            </a:pPr>
            <a:endParaRPr lang="en-US" dirty="0">
              <a:latin typeface="+mj-lt"/>
            </a:endParaRPr>
          </a:p>
        </p:txBody>
      </p:sp>
    </p:spTree>
    <p:extLst>
      <p:ext uri="{BB962C8B-B14F-4D97-AF65-F5344CB8AC3E}">
        <p14:creationId xmlns:p14="http://schemas.microsoft.com/office/powerpoint/2010/main" val="34585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Times New Roman" panose="02020603050405020304" pitchFamily="18" charset="0"/>
              </a:rPr>
              <a:t>Surgical Treatment  of Chronic Rhinosinusitis</a:t>
            </a:r>
            <a:endParaRPr lang="en-US" dirty="0"/>
          </a:p>
        </p:txBody>
      </p:sp>
      <p:sp>
        <p:nvSpPr>
          <p:cNvPr id="3" name="Content Placeholder 2"/>
          <p:cNvSpPr>
            <a:spLocks noGrp="1"/>
          </p:cNvSpPr>
          <p:nvPr>
            <p:ph idx="1"/>
          </p:nvPr>
        </p:nvSpPr>
        <p:spPr/>
        <p:txBody>
          <a:bodyPr>
            <a:normAutofit/>
          </a:bodyPr>
          <a:lstStyle/>
          <a:p>
            <a:r>
              <a:rPr lang="en-US" sz="2000" dirty="0"/>
              <a:t>Surgical care is used as an adjunct to medical treatment in some cases. Surgical care is usually reserved for cases that are </a:t>
            </a:r>
            <a:r>
              <a:rPr lang="en-US" sz="2000" b="1" dirty="0"/>
              <a:t>refractory to medical treatment and for patients with anatomic obstruction</a:t>
            </a:r>
            <a:r>
              <a:rPr lang="en-US" sz="2000" dirty="0"/>
              <a:t>. </a:t>
            </a:r>
          </a:p>
          <a:p>
            <a:r>
              <a:rPr lang="en-US" sz="2000" dirty="0"/>
              <a:t>The goal in surgical treatment is to </a:t>
            </a:r>
            <a:r>
              <a:rPr lang="en-US" sz="2000" b="1" dirty="0"/>
              <a:t>reestablish sinus ventilation and to correct mucosal opposition in order to restore the mucociliary clearance system</a:t>
            </a:r>
            <a:r>
              <a:rPr lang="en-US" sz="2000" dirty="0"/>
              <a:t>. Surgery strives to restore the functional integrity of the inflamed mucosal lining.</a:t>
            </a:r>
          </a:p>
          <a:p>
            <a:endParaRPr lang="en-US" sz="2000" dirty="0"/>
          </a:p>
          <a:p>
            <a:r>
              <a:rPr lang="en-US" sz="2000" b="1" dirty="0">
                <a:solidFill>
                  <a:srgbClr val="FF0000"/>
                </a:solidFill>
              </a:rPr>
              <a:t>functional endoscopic sinus surgery (FESS) </a:t>
            </a:r>
            <a:r>
              <a:rPr lang="en-US" sz="2000" dirty="0"/>
              <a:t>Is the surgical procedure of choice for the treatment of chronic sinusitis</a:t>
            </a:r>
          </a:p>
        </p:txBody>
      </p:sp>
    </p:spTree>
    <p:extLst>
      <p:ext uri="{BB962C8B-B14F-4D97-AF65-F5344CB8AC3E}">
        <p14:creationId xmlns:p14="http://schemas.microsoft.com/office/powerpoint/2010/main" val="4779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t>Complications of CRS</a:t>
            </a:r>
          </a:p>
        </p:txBody>
      </p:sp>
      <p:sp>
        <p:nvSpPr>
          <p:cNvPr id="69636" name="Content Placeholder 2"/>
          <p:cNvSpPr>
            <a:spLocks noGrp="1"/>
          </p:cNvSpPr>
          <p:nvPr>
            <p:ph sz="half" idx="1"/>
          </p:nvPr>
        </p:nvSpPr>
        <p:spPr/>
        <p:txBody>
          <a:bodyPr/>
          <a:lstStyle/>
          <a:p>
            <a:r>
              <a:rPr lang="en-US" altLang="en-US" b="1" dirty="0"/>
              <a:t>Mucoceles</a:t>
            </a:r>
            <a:r>
              <a:rPr lang="en-US" altLang="en-US" dirty="0"/>
              <a:t> are chronic, slowly expanding lesions in any of the sinuses that may result in bony erosion and subsequent extension beyond the sinus. </a:t>
            </a:r>
          </a:p>
          <a:p>
            <a:r>
              <a:rPr lang="en-US" altLang="en-US" dirty="0"/>
              <a:t>If the Mucocele becomes secondarily infected and the contents purulent, it is described as a </a:t>
            </a:r>
            <a:r>
              <a:rPr lang="en-US" altLang="en-US" b="1" dirty="0">
                <a:solidFill>
                  <a:srgbClr val="FF0000"/>
                </a:solidFill>
              </a:rPr>
              <a:t>pyocele.</a:t>
            </a:r>
          </a:p>
        </p:txBody>
      </p:sp>
      <p:pic>
        <p:nvPicPr>
          <p:cNvPr id="6963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838017" y="1293362"/>
            <a:ext cx="4368582" cy="4351338"/>
          </a:xfrm>
          <a:noFill/>
        </p:spPr>
      </p:pic>
    </p:spTree>
    <p:extLst>
      <p:ext uri="{BB962C8B-B14F-4D97-AF65-F5344CB8AC3E}">
        <p14:creationId xmlns:p14="http://schemas.microsoft.com/office/powerpoint/2010/main" val="104759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Nasal polyps</a:t>
            </a:r>
          </a:p>
        </p:txBody>
      </p:sp>
      <p:sp>
        <p:nvSpPr>
          <p:cNvPr id="6" name="Text Placeholder 5"/>
          <p:cNvSpPr>
            <a:spLocks noGrp="1"/>
          </p:cNvSpPr>
          <p:nvPr>
            <p:ph type="body" idx="1"/>
          </p:nvPr>
        </p:nvSpPr>
        <p:spPr/>
        <p:txBody>
          <a:bodyPr>
            <a:normAutofit/>
          </a:bodyPr>
          <a:lstStyle/>
          <a:p>
            <a:r>
              <a:rPr lang="en-US" sz="2800" b="1" dirty="0">
                <a:solidFill>
                  <a:srgbClr val="C00000"/>
                </a:solidFill>
              </a:rPr>
              <a:t>Edematous pedunculated masses arising from the mucous lining of paranasal sinuses</a:t>
            </a:r>
          </a:p>
        </p:txBody>
      </p:sp>
      <p:pic>
        <p:nvPicPr>
          <p:cNvPr id="7" name="Picture 6"/>
          <p:cNvPicPr>
            <a:picLocks noChangeAspect="1"/>
          </p:cNvPicPr>
          <p:nvPr/>
        </p:nvPicPr>
        <p:blipFill rotWithShape="1">
          <a:blip r:embed="rId2"/>
          <a:srcRect l="43545" t="34221" r="8880" b="23569"/>
          <a:stretch/>
        </p:blipFill>
        <p:spPr>
          <a:xfrm>
            <a:off x="5295331" y="764275"/>
            <a:ext cx="5800300" cy="2893325"/>
          </a:xfrm>
          <a:prstGeom prst="rect">
            <a:avLst/>
          </a:prstGeom>
        </p:spPr>
      </p:pic>
    </p:spTree>
    <p:extLst>
      <p:ext uri="{BB962C8B-B14F-4D97-AF65-F5344CB8AC3E}">
        <p14:creationId xmlns:p14="http://schemas.microsoft.com/office/powerpoint/2010/main" val="4743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0522" t="24267" r="23097" b="12612"/>
          <a:stretch/>
        </p:blipFill>
        <p:spPr>
          <a:xfrm>
            <a:off x="4558352" y="465116"/>
            <a:ext cx="6741994" cy="5513653"/>
          </a:xfrm>
          <a:prstGeom prst="rect">
            <a:avLst/>
          </a:prstGeom>
        </p:spPr>
      </p:pic>
      <p:sp>
        <p:nvSpPr>
          <p:cNvPr id="5" name="TextBox 4"/>
          <p:cNvSpPr txBox="1"/>
          <p:nvPr/>
        </p:nvSpPr>
        <p:spPr>
          <a:xfrm>
            <a:off x="491319" y="1009934"/>
            <a:ext cx="3289111"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Glistening</a:t>
            </a:r>
            <a:r>
              <a:rPr lang="en-US" sz="2400" dirty="0"/>
              <a:t> and</a:t>
            </a:r>
            <a:r>
              <a:rPr lang="en-US" sz="2400" b="1" dirty="0"/>
              <a:t> pale </a:t>
            </a:r>
            <a:r>
              <a:rPr lang="en-US" sz="2400" dirty="0"/>
              <a:t>growth liken to peel grape appearance are characteristic features of nasal polyps.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It is </a:t>
            </a:r>
            <a:r>
              <a:rPr lang="en-US" sz="2400" b="1" dirty="0"/>
              <a:t>painles</a:t>
            </a:r>
            <a:r>
              <a:rPr lang="en-US" sz="2400" dirty="0"/>
              <a:t>s and can be quite </a:t>
            </a:r>
            <a:r>
              <a:rPr lang="en-US" sz="2400" b="1" dirty="0"/>
              <a:t>mobile</a:t>
            </a:r>
            <a:r>
              <a:rPr lang="en-US" sz="2400" dirty="0"/>
              <a:t> on probing as compared to nasal turbinates.</a:t>
            </a:r>
          </a:p>
        </p:txBody>
      </p:sp>
    </p:spTree>
    <p:extLst>
      <p:ext uri="{BB962C8B-B14F-4D97-AF65-F5344CB8AC3E}">
        <p14:creationId xmlns:p14="http://schemas.microsoft.com/office/powerpoint/2010/main" val="144724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000" t="41190" r="26343" b="15406"/>
          <a:stretch/>
        </p:blipFill>
        <p:spPr>
          <a:xfrm>
            <a:off x="3643952" y="818866"/>
            <a:ext cx="5529223" cy="4708479"/>
          </a:xfrm>
          <a:prstGeom prst="rect">
            <a:avLst/>
          </a:prstGeom>
        </p:spPr>
      </p:pic>
      <p:sp>
        <p:nvSpPr>
          <p:cNvPr id="3" name="Rectangle 2"/>
          <p:cNvSpPr/>
          <p:nvPr/>
        </p:nvSpPr>
        <p:spPr>
          <a:xfrm>
            <a:off x="941696" y="5862683"/>
            <a:ext cx="11368585" cy="369332"/>
          </a:xfrm>
          <a:prstGeom prst="rect">
            <a:avLst/>
          </a:prstGeom>
        </p:spPr>
        <p:txBody>
          <a:bodyPr wrap="square">
            <a:spAutoFit/>
          </a:bodyPr>
          <a:lstStyle/>
          <a:p>
            <a:r>
              <a:rPr lang="en-US" b="0" i="0" dirty="0">
                <a:effectLst/>
                <a:latin typeface="Arial" panose="020B0604020202020204" pitchFamily="34" charset="0"/>
              </a:rPr>
              <a:t>Close-up view of nasal polyp (P).  Compare it with the inferior turbinate appearance (IT)</a:t>
            </a:r>
            <a:endParaRPr lang="en-US" dirty="0"/>
          </a:p>
        </p:txBody>
      </p:sp>
    </p:spTree>
    <p:extLst>
      <p:ext uri="{BB962C8B-B14F-4D97-AF65-F5344CB8AC3E}">
        <p14:creationId xmlns:p14="http://schemas.microsoft.com/office/powerpoint/2010/main" val="4508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pic>
        <p:nvPicPr>
          <p:cNvPr id="5" name="Picture 4"/>
          <p:cNvPicPr>
            <a:picLocks noChangeAspect="1"/>
          </p:cNvPicPr>
          <p:nvPr/>
        </p:nvPicPr>
        <p:blipFill rotWithShape="1">
          <a:blip r:embed="rId2"/>
          <a:srcRect l="35373" t="33425" r="21082" b="16600"/>
          <a:stretch/>
        </p:blipFill>
        <p:spPr>
          <a:xfrm>
            <a:off x="1856095" y="1432348"/>
            <a:ext cx="8038533" cy="5186816"/>
          </a:xfrm>
          <a:prstGeom prst="rect">
            <a:avLst/>
          </a:prstGeom>
        </p:spPr>
      </p:pic>
    </p:spTree>
    <p:extLst>
      <p:ext uri="{BB962C8B-B14F-4D97-AF65-F5344CB8AC3E}">
        <p14:creationId xmlns:p14="http://schemas.microsoft.com/office/powerpoint/2010/main" val="592375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 </a:t>
            </a:r>
          </a:p>
        </p:txBody>
      </p:sp>
      <p:pic>
        <p:nvPicPr>
          <p:cNvPr id="3" name="Picture 2"/>
          <p:cNvPicPr>
            <a:picLocks noChangeAspect="1"/>
          </p:cNvPicPr>
          <p:nvPr/>
        </p:nvPicPr>
        <p:blipFill rotWithShape="1">
          <a:blip r:embed="rId2"/>
          <a:srcRect l="16903" t="37606" r="39776" b="16800"/>
          <a:stretch/>
        </p:blipFill>
        <p:spPr>
          <a:xfrm>
            <a:off x="1528549" y="1487607"/>
            <a:ext cx="9457899" cy="5069886"/>
          </a:xfrm>
          <a:prstGeom prst="rect">
            <a:avLst/>
          </a:prstGeom>
        </p:spPr>
      </p:pic>
    </p:spTree>
    <p:extLst>
      <p:ext uri="{BB962C8B-B14F-4D97-AF65-F5344CB8AC3E}">
        <p14:creationId xmlns:p14="http://schemas.microsoft.com/office/powerpoint/2010/main" val="420899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pic>
        <p:nvPicPr>
          <p:cNvPr id="3" name="Picture 2"/>
          <p:cNvPicPr>
            <a:picLocks noChangeAspect="1"/>
          </p:cNvPicPr>
          <p:nvPr/>
        </p:nvPicPr>
        <p:blipFill rotWithShape="1">
          <a:blip r:embed="rId2"/>
          <a:srcRect l="17240" t="39000" r="41902" b="13216"/>
          <a:stretch/>
        </p:blipFill>
        <p:spPr>
          <a:xfrm>
            <a:off x="2183641" y="1690688"/>
            <a:ext cx="7274257" cy="4783072"/>
          </a:xfrm>
          <a:prstGeom prst="rect">
            <a:avLst/>
          </a:prstGeom>
        </p:spPr>
      </p:pic>
    </p:spTree>
    <p:extLst>
      <p:ext uri="{BB962C8B-B14F-4D97-AF65-F5344CB8AC3E}">
        <p14:creationId xmlns:p14="http://schemas.microsoft.com/office/powerpoint/2010/main" val="327348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933" t="40791" r="17276" b="15008"/>
          <a:stretch/>
        </p:blipFill>
        <p:spPr>
          <a:xfrm>
            <a:off x="4271749" y="573206"/>
            <a:ext cx="7532427" cy="5888021"/>
          </a:xfrm>
          <a:prstGeom prst="rect">
            <a:avLst/>
          </a:prstGeom>
        </p:spPr>
      </p:pic>
      <p:sp>
        <p:nvSpPr>
          <p:cNvPr id="5" name="Title 4"/>
          <p:cNvSpPr>
            <a:spLocks noGrp="1"/>
          </p:cNvSpPr>
          <p:nvPr>
            <p:ph type="title"/>
          </p:nvPr>
        </p:nvSpPr>
        <p:spPr/>
        <p:txBody>
          <a:bodyPr/>
          <a:lstStyle/>
          <a:p>
            <a:r>
              <a:rPr lang="en-US" dirty="0"/>
              <a:t>Classification </a:t>
            </a:r>
          </a:p>
        </p:txBody>
      </p:sp>
      <p:sp>
        <p:nvSpPr>
          <p:cNvPr id="6" name="Rectangle 5"/>
          <p:cNvSpPr/>
          <p:nvPr/>
        </p:nvSpPr>
        <p:spPr>
          <a:xfrm>
            <a:off x="6871078" y="1475688"/>
            <a:ext cx="2333767" cy="42308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Multifactorial , Asthma is a common association</a:t>
            </a:r>
          </a:p>
        </p:txBody>
      </p:sp>
      <p:sp>
        <p:nvSpPr>
          <p:cNvPr id="7" name="TextBox 6"/>
          <p:cNvSpPr txBox="1"/>
          <p:nvPr/>
        </p:nvSpPr>
        <p:spPr>
          <a:xfrm>
            <a:off x="368490" y="2238233"/>
            <a:ext cx="3575713" cy="1015663"/>
          </a:xfrm>
          <a:prstGeom prst="rect">
            <a:avLst/>
          </a:prstGeom>
          <a:noFill/>
        </p:spPr>
        <p:txBody>
          <a:bodyPr wrap="square" rtlCol="0">
            <a:spAutoFit/>
          </a:bodyPr>
          <a:lstStyle/>
          <a:p>
            <a:r>
              <a:rPr lang="en-US" sz="2000" b="1" u="sng" dirty="0"/>
              <a:t>Polyps can also be a presenting feature </a:t>
            </a:r>
            <a:r>
              <a:rPr lang="en-US" sz="2000" b="1" u="sng" dirty="0">
                <a:solidFill>
                  <a:srgbClr val="C00000"/>
                </a:solidFill>
              </a:rPr>
              <a:t>of fungal sinusitis or Sino nasal malignancy</a:t>
            </a:r>
          </a:p>
        </p:txBody>
      </p:sp>
    </p:spTree>
    <p:extLst>
      <p:ext uri="{BB962C8B-B14F-4D97-AF65-F5344CB8AC3E}">
        <p14:creationId xmlns:p14="http://schemas.microsoft.com/office/powerpoint/2010/main" val="357539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Antrochoanal polyp</a:t>
            </a:r>
          </a:p>
        </p:txBody>
      </p:sp>
      <p:pic>
        <p:nvPicPr>
          <p:cNvPr id="3" name="Picture 2"/>
          <p:cNvPicPr>
            <a:picLocks noChangeAspect="1"/>
          </p:cNvPicPr>
          <p:nvPr/>
        </p:nvPicPr>
        <p:blipFill rotWithShape="1">
          <a:blip r:embed="rId2"/>
          <a:srcRect l="37724" t="42783" r="4179" b="28745"/>
          <a:stretch/>
        </p:blipFill>
        <p:spPr>
          <a:xfrm>
            <a:off x="582304" y="3205476"/>
            <a:ext cx="11027391" cy="3652524"/>
          </a:xfrm>
          <a:prstGeom prst="rect">
            <a:avLst/>
          </a:prstGeom>
        </p:spPr>
      </p:pic>
      <p:sp>
        <p:nvSpPr>
          <p:cNvPr id="4" name="Right Arrow 3"/>
          <p:cNvSpPr/>
          <p:nvPr/>
        </p:nvSpPr>
        <p:spPr>
          <a:xfrm>
            <a:off x="795502" y="5031738"/>
            <a:ext cx="1392071" cy="516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542577" y="4120265"/>
            <a:ext cx="1419367" cy="736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199" y="1188259"/>
            <a:ext cx="9614483" cy="2308324"/>
          </a:xfrm>
          <a:prstGeom prst="rect">
            <a:avLst/>
          </a:prstGeom>
          <a:noFill/>
        </p:spPr>
        <p:txBody>
          <a:bodyPr wrap="square" rtlCol="0">
            <a:spAutoFit/>
          </a:bodyPr>
          <a:lstStyle/>
          <a:p>
            <a:r>
              <a:rPr lang="en-US" dirty="0"/>
              <a:t>Seen more commonly in adolescents and young children</a:t>
            </a:r>
          </a:p>
          <a:p>
            <a:r>
              <a:rPr lang="en-US" u="sng" dirty="0"/>
              <a:t>Management:</a:t>
            </a:r>
          </a:p>
          <a:p>
            <a:endParaRPr lang="en-US" u="sng" dirty="0"/>
          </a:p>
          <a:p>
            <a:r>
              <a:rPr lang="en-US" dirty="0"/>
              <a:t>Simple polypectomy (avulsion from the stalk ) </a:t>
            </a:r>
          </a:p>
          <a:p>
            <a:endParaRPr lang="en-US" dirty="0"/>
          </a:p>
          <a:p>
            <a:r>
              <a:rPr lang="en-US" dirty="0"/>
              <a:t>FEES: not only removes the polyps but also opens the cleft in the middle meatus ,where they mostly from which helps in decrease the recurrence </a:t>
            </a:r>
          </a:p>
          <a:p>
            <a:r>
              <a:rPr lang="en-US" dirty="0"/>
              <a:t> </a:t>
            </a:r>
          </a:p>
        </p:txBody>
      </p:sp>
      <p:pic>
        <p:nvPicPr>
          <p:cNvPr id="7" name="Picture 6"/>
          <p:cNvPicPr>
            <a:picLocks noChangeAspect="1"/>
          </p:cNvPicPr>
          <p:nvPr/>
        </p:nvPicPr>
        <p:blipFill>
          <a:blip r:embed="rId3"/>
          <a:stretch>
            <a:fillRect/>
          </a:stretch>
        </p:blipFill>
        <p:spPr>
          <a:xfrm>
            <a:off x="9860896" y="645984"/>
            <a:ext cx="2122233" cy="1867838"/>
          </a:xfrm>
          <a:prstGeom prst="rect">
            <a:avLst/>
          </a:prstGeom>
        </p:spPr>
      </p:pic>
    </p:spTree>
    <p:extLst>
      <p:ext uri="{BB962C8B-B14F-4D97-AF65-F5344CB8AC3E}">
        <p14:creationId xmlns:p14="http://schemas.microsoft.com/office/powerpoint/2010/main" val="239704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Other classification of Chronic Rhinosinusitis</a:t>
            </a:r>
          </a:p>
        </p:txBody>
      </p:sp>
      <p:sp>
        <p:nvSpPr>
          <p:cNvPr id="6147" name="Rectangle 3"/>
          <p:cNvSpPr>
            <a:spLocks noGrp="1" noChangeArrowheads="1"/>
          </p:cNvSpPr>
          <p:nvPr>
            <p:ph idx="1"/>
          </p:nvPr>
        </p:nvSpPr>
        <p:spPr>
          <a:xfrm>
            <a:off x="2133600" y="1600200"/>
            <a:ext cx="7772400" cy="4114800"/>
          </a:xfrm>
        </p:spPr>
        <p:txBody>
          <a:bodyPr/>
          <a:lstStyle/>
          <a:p>
            <a:pPr>
              <a:buFontTx/>
              <a:buNone/>
            </a:pPr>
            <a:endParaRPr lang="en-US" altLang="en-US" dirty="0"/>
          </a:p>
          <a:p>
            <a:pPr lvl="1"/>
            <a:r>
              <a:rPr lang="en-US" altLang="en-US" sz="3200" dirty="0"/>
              <a:t>Symptoms for &gt; 12 weeks</a:t>
            </a:r>
          </a:p>
          <a:p>
            <a:pPr lvl="1"/>
            <a:r>
              <a:rPr lang="en-US" altLang="en-US" sz="3200" dirty="0"/>
              <a:t>Two main subtypes:</a:t>
            </a:r>
          </a:p>
          <a:p>
            <a:pPr lvl="2"/>
            <a:r>
              <a:rPr lang="en-US" altLang="en-US" sz="3200" dirty="0"/>
              <a:t>CRS without nasal polyps (CRSsNP)</a:t>
            </a:r>
          </a:p>
          <a:p>
            <a:pPr lvl="2"/>
            <a:r>
              <a:rPr lang="en-US" altLang="en-US" sz="3200" dirty="0"/>
              <a:t>CRS with nasal polyps (CRSwNP)</a:t>
            </a:r>
          </a:p>
          <a:p>
            <a:pPr marL="914400" lvl="2" indent="0">
              <a:buNone/>
            </a:pPr>
            <a:endParaRPr lang="en-US" altLang="en-US" sz="3200" dirty="0"/>
          </a:p>
          <a:p>
            <a:pPr lvl="1"/>
            <a:endParaRPr lang="en-US" altLang="en-US" sz="3200" dirty="0"/>
          </a:p>
        </p:txBody>
      </p:sp>
      <p:sp>
        <p:nvSpPr>
          <p:cNvPr id="6148" name="Text Box 4"/>
          <p:cNvSpPr txBox="1">
            <a:spLocks noChangeArrowheads="1"/>
          </p:cNvSpPr>
          <p:nvPr/>
        </p:nvSpPr>
        <p:spPr bwMode="auto">
          <a:xfrm>
            <a:off x="1524000" y="6019800"/>
            <a:ext cx="4349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ar-JO" altLang="en-US" sz="1200"/>
          </a:p>
        </p:txBody>
      </p:sp>
      <p:sp>
        <p:nvSpPr>
          <p:cNvPr id="6149" name="Text Box 5"/>
          <p:cNvSpPr txBox="1">
            <a:spLocks noChangeArrowheads="1"/>
          </p:cNvSpPr>
          <p:nvPr/>
        </p:nvSpPr>
        <p:spPr bwMode="auto">
          <a:xfrm>
            <a:off x="1524000" y="6430964"/>
            <a:ext cx="4191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t>Meltzer et al. JACI 2004;114:155</a:t>
            </a:r>
          </a:p>
          <a:p>
            <a:pPr eaLnBrk="1" hangingPunct="1">
              <a:spcBef>
                <a:spcPct val="50000"/>
              </a:spcBef>
            </a:pPr>
            <a:endParaRPr lang="en-US" altLang="en-US" sz="2000"/>
          </a:p>
        </p:txBody>
      </p:sp>
    </p:spTree>
    <p:extLst>
      <p:ext uri="{BB962C8B-B14F-4D97-AF65-F5344CB8AC3E}">
        <p14:creationId xmlns:p14="http://schemas.microsoft.com/office/powerpoint/2010/main" val="261866561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657"/>
            <a:ext cx="10515600" cy="1325563"/>
          </a:xfrm>
        </p:spPr>
        <p:txBody>
          <a:bodyPr>
            <a:normAutofit/>
          </a:bodyPr>
          <a:lstStyle/>
          <a:p>
            <a:r>
              <a:rPr lang="en-US" sz="4000" dirty="0"/>
              <a:t>Ethmoid polyps</a:t>
            </a:r>
          </a:p>
        </p:txBody>
      </p:sp>
      <p:pic>
        <p:nvPicPr>
          <p:cNvPr id="3" name="Picture 2"/>
          <p:cNvPicPr>
            <a:picLocks noChangeAspect="1"/>
          </p:cNvPicPr>
          <p:nvPr/>
        </p:nvPicPr>
        <p:blipFill rotWithShape="1">
          <a:blip r:embed="rId2"/>
          <a:srcRect l="47239" t="39199" r="14030" b="25759"/>
          <a:stretch/>
        </p:blipFill>
        <p:spPr>
          <a:xfrm>
            <a:off x="5813733" y="2897533"/>
            <a:ext cx="6311155" cy="3845704"/>
          </a:xfrm>
          <a:prstGeom prst="rect">
            <a:avLst/>
          </a:prstGeom>
        </p:spPr>
      </p:pic>
      <p:pic>
        <p:nvPicPr>
          <p:cNvPr id="4" name="Picture 3"/>
          <p:cNvPicPr>
            <a:picLocks noChangeAspect="1"/>
          </p:cNvPicPr>
          <p:nvPr/>
        </p:nvPicPr>
        <p:blipFill rotWithShape="1">
          <a:blip r:embed="rId3"/>
          <a:srcRect l="54067" t="34420" r="19851" b="21578"/>
          <a:stretch/>
        </p:blipFill>
        <p:spPr>
          <a:xfrm>
            <a:off x="1764169" y="2991776"/>
            <a:ext cx="3903260" cy="3751462"/>
          </a:xfrm>
          <a:prstGeom prst="rect">
            <a:avLst/>
          </a:prstGeom>
        </p:spPr>
      </p:pic>
      <p:sp>
        <p:nvSpPr>
          <p:cNvPr id="5" name="TextBox 4"/>
          <p:cNvSpPr txBox="1"/>
          <p:nvPr/>
        </p:nvSpPr>
        <p:spPr>
          <a:xfrm>
            <a:off x="0" y="658574"/>
            <a:ext cx="11816080" cy="1754326"/>
          </a:xfrm>
          <a:prstGeom prst="rect">
            <a:avLst/>
          </a:prstGeom>
          <a:noFill/>
        </p:spPr>
        <p:txBody>
          <a:bodyPr wrap="square" rtlCol="0">
            <a:spAutoFit/>
          </a:bodyPr>
          <a:lstStyle/>
          <a:p>
            <a:r>
              <a:rPr lang="en-US" dirty="0"/>
              <a:t>Usually presents in middle aged adults </a:t>
            </a:r>
          </a:p>
          <a:p>
            <a:r>
              <a:rPr lang="en-US" u="sng" dirty="0">
                <a:solidFill>
                  <a:srgbClr val="FF0000"/>
                </a:solidFill>
              </a:rPr>
              <a:t>Management </a:t>
            </a:r>
          </a:p>
          <a:p>
            <a:r>
              <a:rPr lang="en-US" dirty="0"/>
              <a:t> *Aggressive medical </a:t>
            </a:r>
            <a:r>
              <a:rPr lang="en-US" dirty="0" err="1"/>
              <a:t>Tx</a:t>
            </a:r>
            <a:r>
              <a:rPr lang="en-US" dirty="0"/>
              <a:t> as mentioned in </a:t>
            </a:r>
            <a:r>
              <a:rPr lang="en-US" dirty="0" err="1"/>
              <a:t>CRSwNP</a:t>
            </a:r>
            <a:endParaRPr lang="en-US" dirty="0"/>
          </a:p>
          <a:p>
            <a:r>
              <a:rPr lang="en-US" dirty="0"/>
              <a:t> *If refractory : FEES + polypectomy </a:t>
            </a:r>
          </a:p>
          <a:p>
            <a:r>
              <a:rPr lang="en-US" dirty="0"/>
              <a:t>Surgery improves olfaction and the quality of life </a:t>
            </a:r>
          </a:p>
          <a:p>
            <a:r>
              <a:rPr lang="en-US" u="sng" dirty="0"/>
              <a:t>Recurrence is common </a:t>
            </a:r>
          </a:p>
        </p:txBody>
      </p:sp>
    </p:spTree>
    <p:extLst>
      <p:ext uri="{BB962C8B-B14F-4D97-AF65-F5344CB8AC3E}">
        <p14:creationId xmlns:p14="http://schemas.microsoft.com/office/powerpoint/2010/main" val="447610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455" t="46565" r="41119" b="6845"/>
          <a:stretch/>
        </p:blipFill>
        <p:spPr>
          <a:xfrm>
            <a:off x="341193" y="668743"/>
            <a:ext cx="5058421" cy="4831307"/>
          </a:xfrm>
          <a:prstGeom prst="rect">
            <a:avLst/>
          </a:prstGeom>
        </p:spPr>
      </p:pic>
      <p:pic>
        <p:nvPicPr>
          <p:cNvPr id="5" name="Picture 4"/>
          <p:cNvPicPr>
            <a:picLocks noChangeAspect="1"/>
          </p:cNvPicPr>
          <p:nvPr/>
        </p:nvPicPr>
        <p:blipFill rotWithShape="1">
          <a:blip r:embed="rId3"/>
          <a:srcRect l="31567" t="28646" r="41343" b="26954"/>
          <a:stretch/>
        </p:blipFill>
        <p:spPr>
          <a:xfrm>
            <a:off x="6084696" y="668743"/>
            <a:ext cx="5242945" cy="4831307"/>
          </a:xfrm>
          <a:prstGeom prst="rect">
            <a:avLst/>
          </a:prstGeom>
        </p:spPr>
      </p:pic>
    </p:spTree>
    <p:extLst>
      <p:ext uri="{BB962C8B-B14F-4D97-AF65-F5344CB8AC3E}">
        <p14:creationId xmlns:p14="http://schemas.microsoft.com/office/powerpoint/2010/main" val="560269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lgerian" pitchFamily="82" charset="0"/>
              </a:rPr>
              <a:t>Fungal sinusitis</a:t>
            </a:r>
          </a:p>
        </p:txBody>
      </p:sp>
      <p:sp>
        <p:nvSpPr>
          <p:cNvPr id="3" name="Text Placeholder 2"/>
          <p:cNvSpPr>
            <a:spLocks noGrp="1"/>
          </p:cNvSpPr>
          <p:nvPr>
            <p:ph type="body" idx="1"/>
          </p:nvPr>
        </p:nvSpPr>
        <p:spPr/>
        <p:txBody>
          <a:bodyPr/>
          <a:lstStyle/>
          <a:p>
            <a:r>
              <a:rPr lang="en-US" b="1" dirty="0">
                <a:solidFill>
                  <a:srgbClr val="C00000"/>
                </a:solidFill>
              </a:rPr>
              <a:t>Classification </a:t>
            </a:r>
          </a:p>
        </p:txBody>
      </p:sp>
    </p:spTree>
    <p:extLst>
      <p:ext uri="{BB962C8B-B14F-4D97-AF65-F5344CB8AC3E}">
        <p14:creationId xmlns:p14="http://schemas.microsoft.com/office/powerpoint/2010/main" val="2689561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lgn="ctr">
              <a:defRPr/>
            </a:pPr>
            <a:r>
              <a:rPr lang="en-US" dirty="0">
                <a:latin typeface="Algerian" pitchFamily="82" charset="0"/>
              </a:rPr>
              <a:t>Classification of Infection</a:t>
            </a:r>
          </a:p>
        </p:txBody>
      </p:sp>
      <p:sp>
        <p:nvSpPr>
          <p:cNvPr id="15363" name="Content Placeholder 2"/>
          <p:cNvSpPr>
            <a:spLocks noGrp="1"/>
          </p:cNvSpPr>
          <p:nvPr>
            <p:ph idx="1"/>
          </p:nvPr>
        </p:nvSpPr>
        <p:spPr>
          <a:xfrm>
            <a:off x="1981200" y="1720681"/>
            <a:ext cx="8229600" cy="4525963"/>
          </a:xfrm>
        </p:spPr>
        <p:txBody>
          <a:bodyPr>
            <a:normAutofit/>
          </a:bodyPr>
          <a:lstStyle/>
          <a:p>
            <a:pPr algn="l" rtl="0" eaLnBrk="1" hangingPunct="1"/>
            <a:r>
              <a:rPr lang="en-US" sz="2000" b="1" dirty="0"/>
              <a:t>Non-invasive</a:t>
            </a:r>
          </a:p>
          <a:p>
            <a:pPr lvl="1" algn="l" rtl="0" eaLnBrk="1" hangingPunct="1"/>
            <a:r>
              <a:rPr lang="en-US" sz="2000" i="1" dirty="0"/>
              <a:t>Sinus fungal ball (Mycetoma)</a:t>
            </a:r>
          </a:p>
          <a:p>
            <a:pPr lvl="1" algn="l" rtl="0" eaLnBrk="1" hangingPunct="1"/>
            <a:r>
              <a:rPr lang="en-US" sz="2000" i="1" dirty="0"/>
              <a:t>Allergic fungal RS</a:t>
            </a:r>
          </a:p>
          <a:p>
            <a:pPr algn="l" rtl="0" eaLnBrk="1" hangingPunct="1"/>
            <a:endParaRPr lang="en-US" sz="2000" dirty="0"/>
          </a:p>
          <a:p>
            <a:pPr algn="l" rtl="0" eaLnBrk="1" hangingPunct="1"/>
            <a:r>
              <a:rPr lang="en-US" sz="2000" b="1" dirty="0"/>
              <a:t>Invasive</a:t>
            </a:r>
          </a:p>
          <a:p>
            <a:pPr lvl="1" algn="l" rtl="0" eaLnBrk="1" hangingPunct="1"/>
            <a:r>
              <a:rPr lang="en-US" sz="2000" i="1" dirty="0"/>
              <a:t>Acute fulminant invasive fungal sinusitis</a:t>
            </a:r>
          </a:p>
          <a:p>
            <a:pPr lvl="1" algn="l" rtl="0" eaLnBrk="1" hangingPunct="1"/>
            <a:r>
              <a:rPr lang="en-US" sz="2000" dirty="0"/>
              <a:t>Chronic invasive fungal sinusitis</a:t>
            </a:r>
          </a:p>
          <a:p>
            <a:pPr lvl="1" algn="l" rtl="0" eaLnBrk="1" hangingPunct="1"/>
            <a:r>
              <a:rPr lang="en-US" sz="2000" dirty="0"/>
              <a:t>Granulomatous invasive fungal sinusitis</a:t>
            </a:r>
          </a:p>
        </p:txBody>
      </p:sp>
    </p:spTree>
    <p:extLst>
      <p:ext uri="{BB962C8B-B14F-4D97-AF65-F5344CB8AC3E}">
        <p14:creationId xmlns:p14="http://schemas.microsoft.com/office/powerpoint/2010/main" val="3693805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a:defRPr/>
            </a:pPr>
            <a:r>
              <a:rPr lang="en-US" dirty="0">
                <a:latin typeface="Algerian" pitchFamily="82" charset="0"/>
              </a:rPr>
              <a:t>Sinus Fungal Ball </a:t>
            </a:r>
          </a:p>
        </p:txBody>
      </p:sp>
      <p:sp>
        <p:nvSpPr>
          <p:cNvPr id="17411" name="Content Placeholder 2"/>
          <p:cNvSpPr>
            <a:spLocks noGrp="1"/>
          </p:cNvSpPr>
          <p:nvPr>
            <p:ph idx="1"/>
          </p:nvPr>
        </p:nvSpPr>
        <p:spPr>
          <a:xfrm>
            <a:off x="838200" y="1825625"/>
            <a:ext cx="4170528" cy="4351338"/>
          </a:xfrm>
        </p:spPr>
        <p:txBody>
          <a:bodyPr/>
          <a:lstStyle/>
          <a:p>
            <a:pPr algn="l" rtl="0" eaLnBrk="1" hangingPunct="1"/>
            <a:r>
              <a:rPr lang="en-US" sz="2000" dirty="0"/>
              <a:t>Sequestration without invasion </a:t>
            </a:r>
            <a:endParaRPr lang="en-US" sz="2000" dirty="0">
              <a:sym typeface="Wingdings" pitchFamily="2" charset="2"/>
            </a:endParaRPr>
          </a:p>
          <a:p>
            <a:pPr algn="l" rtl="0" eaLnBrk="1" hangingPunct="1"/>
            <a:r>
              <a:rPr lang="en-US" sz="2000" dirty="0">
                <a:sym typeface="Wingdings" pitchFamily="2" charset="2"/>
              </a:rPr>
              <a:t>Aspergillus </a:t>
            </a:r>
          </a:p>
          <a:p>
            <a:pPr algn="l" rtl="0" eaLnBrk="1" hangingPunct="1"/>
            <a:r>
              <a:rPr lang="en-US" sz="2000" dirty="0">
                <a:sym typeface="Wingdings" pitchFamily="2" charset="2"/>
              </a:rPr>
              <a:t>Maxillary sinus  (70-80% )</a:t>
            </a:r>
          </a:p>
          <a:p>
            <a:pPr algn="l" rtl="0" eaLnBrk="1" hangingPunct="1"/>
            <a:r>
              <a:rPr lang="en-US" sz="2000" dirty="0">
                <a:sym typeface="Wingdings" pitchFamily="2" charset="2"/>
              </a:rPr>
              <a:t>concomitant in southern India.</a:t>
            </a:r>
          </a:p>
          <a:p>
            <a:r>
              <a:rPr lang="en-US" sz="2000" dirty="0"/>
              <a:t>normal immunologic status and in immunocompromised as well</a:t>
            </a:r>
          </a:p>
          <a:p>
            <a:r>
              <a:rPr lang="en-US" sz="2000" dirty="0"/>
              <a:t>Treatment : surgical (FESS)</a:t>
            </a:r>
          </a:p>
          <a:p>
            <a:pPr marL="420624" indent="-384048">
              <a:buFont typeface="Wingdings 2"/>
              <a:buChar char=""/>
              <a:defRPr/>
            </a:pPr>
            <a:r>
              <a:rPr lang="en-US" sz="2000" dirty="0"/>
              <a:t>surgical removal of the fungus ball </a:t>
            </a:r>
          </a:p>
          <a:p>
            <a:pPr marL="420624" indent="-384048">
              <a:buFont typeface="Wingdings 2"/>
              <a:buChar char=""/>
              <a:defRPr/>
            </a:pPr>
            <a:r>
              <a:rPr lang="en-US" sz="2000" dirty="0"/>
              <a:t>No medical treatment is required </a:t>
            </a:r>
          </a:p>
          <a:p>
            <a:pPr marL="420624" indent="-384048">
              <a:buFont typeface="Wingdings 2"/>
              <a:buChar char=""/>
              <a:defRPr/>
            </a:pPr>
            <a:r>
              <a:rPr lang="en-US" sz="2000" dirty="0"/>
              <a:t>recurrence or relapse is exceptional.</a:t>
            </a:r>
          </a:p>
          <a:p>
            <a:endParaRPr lang="en-US" sz="2000" dirty="0"/>
          </a:p>
          <a:p>
            <a:pPr marL="36512" indent="0">
              <a:buNone/>
            </a:pPr>
            <a:endParaRPr lang="en-US" sz="2000" dirty="0">
              <a:sym typeface="Wingdings" pitchFamily="2" charset="2"/>
            </a:endParaRPr>
          </a:p>
          <a:p>
            <a:pPr lvl="1" algn="l" rtl="0" eaLnBrk="1" hangingPunct="1"/>
            <a:endParaRPr lang="en-US" sz="2000" dirty="0"/>
          </a:p>
        </p:txBody>
      </p:sp>
      <p:pic>
        <p:nvPicPr>
          <p:cNvPr id="2" name="Picture 1"/>
          <p:cNvPicPr>
            <a:picLocks noChangeAspect="1"/>
          </p:cNvPicPr>
          <p:nvPr/>
        </p:nvPicPr>
        <p:blipFill rotWithShape="1">
          <a:blip r:embed="rId2"/>
          <a:srcRect l="19029" t="35216" r="33173" b="16203"/>
          <a:stretch/>
        </p:blipFill>
        <p:spPr>
          <a:xfrm>
            <a:off x="5904932" y="1351129"/>
            <a:ext cx="5827595" cy="333005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513" y="4144595"/>
            <a:ext cx="3054287" cy="271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39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Algerian" pitchFamily="82" charset="0"/>
              </a:rPr>
              <a:t>Allergic Fungal Rhinosinusitis (AFRS)</a:t>
            </a:r>
            <a:endParaRPr lang="ar-JO" dirty="0">
              <a:latin typeface="Algerian" pitchFamily="82" charset="0"/>
            </a:endParaRPr>
          </a:p>
        </p:txBody>
      </p:sp>
      <p:sp>
        <p:nvSpPr>
          <p:cNvPr id="3" name="Content Placeholder 2"/>
          <p:cNvSpPr>
            <a:spLocks noGrp="1"/>
          </p:cNvSpPr>
          <p:nvPr>
            <p:ph idx="1"/>
          </p:nvPr>
        </p:nvSpPr>
        <p:spPr>
          <a:xfrm>
            <a:off x="707225" y="1896309"/>
            <a:ext cx="11319933" cy="4525963"/>
          </a:xfrm>
        </p:spPr>
        <p:txBody>
          <a:bodyPr>
            <a:normAutofit/>
          </a:bodyPr>
          <a:lstStyle/>
          <a:p>
            <a:pPr algn="l" rtl="0"/>
            <a:r>
              <a:rPr lang="en-US" sz="2000" dirty="0"/>
              <a:t>A distinct subtype of CRS as a result of localized allergic reaction to non invasive fungal growth in areas of compromised nasal drainage </a:t>
            </a:r>
          </a:p>
          <a:p>
            <a:pPr algn="l" rtl="0"/>
            <a:r>
              <a:rPr lang="en-US" sz="2000" dirty="0"/>
              <a:t>Culture : variety of fungal species.</a:t>
            </a:r>
          </a:p>
          <a:p>
            <a:pPr algn="l" rtl="0"/>
            <a:r>
              <a:rPr lang="en-US" sz="2000" dirty="0"/>
              <a:t>vary geographically:</a:t>
            </a:r>
          </a:p>
          <a:p>
            <a:pPr marL="36512" indent="0">
              <a:buNone/>
            </a:pPr>
            <a:r>
              <a:rPr lang="en-US" sz="2000" dirty="0"/>
              <a:t>** </a:t>
            </a:r>
            <a:r>
              <a:rPr lang="en-US" sz="2000" dirty="0">
                <a:solidFill>
                  <a:srgbClr val="FF0000"/>
                </a:solidFill>
              </a:rPr>
              <a:t>In North America </a:t>
            </a:r>
            <a:r>
              <a:rPr lang="en-US" sz="2000" dirty="0"/>
              <a:t>: Bipolaris and Alternaria and Curvularia .</a:t>
            </a:r>
          </a:p>
          <a:p>
            <a:pPr marL="36512" indent="0">
              <a:buNone/>
            </a:pPr>
            <a:r>
              <a:rPr lang="en-US" sz="2000" dirty="0"/>
              <a:t>** </a:t>
            </a:r>
            <a:r>
              <a:rPr lang="en-US" sz="2000" dirty="0">
                <a:solidFill>
                  <a:srgbClr val="FF0000"/>
                </a:solidFill>
              </a:rPr>
              <a:t>In northern India </a:t>
            </a:r>
            <a:r>
              <a:rPr lang="en-US" sz="2000" dirty="0"/>
              <a:t>: Aspergillus flavus</a:t>
            </a:r>
          </a:p>
          <a:p>
            <a:pPr marL="379412" indent="-342900"/>
            <a:r>
              <a:rPr lang="en-US" sz="2000" dirty="0"/>
              <a:t>Diagnosis :  high IgE  + no invasion</a:t>
            </a:r>
          </a:p>
          <a:p>
            <a:pPr marL="379412" indent="-342900"/>
            <a:r>
              <a:rPr lang="en-US" sz="2000" dirty="0"/>
              <a:t>Treatment :</a:t>
            </a:r>
          </a:p>
          <a:p>
            <a:pPr marL="493712" indent="-457200">
              <a:buFont typeface="+mj-lt"/>
              <a:buAutoNum type="arabicPeriod"/>
            </a:pPr>
            <a:r>
              <a:rPr lang="en-US" sz="2000" dirty="0"/>
              <a:t>Surgery (FESS)</a:t>
            </a:r>
          </a:p>
          <a:p>
            <a:pPr marL="493712" indent="-457200">
              <a:buFont typeface="+mj-lt"/>
              <a:buAutoNum type="arabicPeriod"/>
            </a:pPr>
            <a:r>
              <a:rPr lang="en-US" sz="2000" dirty="0"/>
              <a:t>Post operative topical +/- systemic steroids</a:t>
            </a:r>
          </a:p>
          <a:p>
            <a:pPr marL="493712" indent="-457200">
              <a:buFont typeface="+mj-lt"/>
              <a:buAutoNum type="arabicPeriod"/>
            </a:pPr>
            <a:r>
              <a:rPr lang="en-US" sz="2000" dirty="0"/>
              <a:t>Immunotherapy </a:t>
            </a:r>
          </a:p>
          <a:p>
            <a:pPr marL="379412" indent="-342900"/>
            <a:endParaRPr lang="en-US" sz="2000" dirty="0"/>
          </a:p>
        </p:txBody>
      </p:sp>
    </p:spTree>
    <p:extLst>
      <p:ext uri="{BB962C8B-B14F-4D97-AF65-F5344CB8AC3E}">
        <p14:creationId xmlns:p14="http://schemas.microsoft.com/office/powerpoint/2010/main" val="253320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Algerian" pitchFamily="82" charset="0"/>
              </a:rPr>
              <a:t>Diagnostic criteria of AFRS </a:t>
            </a:r>
          </a:p>
        </p:txBody>
      </p:sp>
      <p:sp>
        <p:nvSpPr>
          <p:cNvPr id="6" name="Content Placeholder 5"/>
          <p:cNvSpPr>
            <a:spLocks noGrp="1"/>
          </p:cNvSpPr>
          <p:nvPr>
            <p:ph sz="half" idx="1"/>
          </p:nvPr>
        </p:nvSpPr>
        <p:spPr/>
        <p:txBody>
          <a:bodyPr/>
          <a:lstStyle/>
          <a:p>
            <a:endParaRPr lang="en-US"/>
          </a:p>
        </p:txBody>
      </p:sp>
      <p:pic>
        <p:nvPicPr>
          <p:cNvPr id="4" name="Picture 3"/>
          <p:cNvPicPr>
            <a:picLocks noChangeAspect="1"/>
          </p:cNvPicPr>
          <p:nvPr/>
        </p:nvPicPr>
        <p:blipFill rotWithShape="1">
          <a:blip r:embed="rId2"/>
          <a:srcRect l="45112" t="27253" r="33059" b="15207"/>
          <a:stretch/>
        </p:blipFill>
        <p:spPr>
          <a:xfrm>
            <a:off x="6810234" y="1257419"/>
            <a:ext cx="4804011" cy="4919544"/>
          </a:xfrm>
          <a:prstGeom prst="rect">
            <a:avLst/>
          </a:prstGeom>
        </p:spPr>
      </p:pic>
      <p:pic>
        <p:nvPicPr>
          <p:cNvPr id="9" name="Picture 8"/>
          <p:cNvPicPr>
            <a:picLocks noChangeAspect="1"/>
          </p:cNvPicPr>
          <p:nvPr/>
        </p:nvPicPr>
        <p:blipFill rotWithShape="1">
          <a:blip r:embed="rId3"/>
          <a:srcRect l="53954" t="37208" r="19292" b="22175"/>
          <a:stretch/>
        </p:blipFill>
        <p:spPr>
          <a:xfrm>
            <a:off x="562401" y="1542197"/>
            <a:ext cx="5788124" cy="4940490"/>
          </a:xfrm>
          <a:prstGeom prst="rect">
            <a:avLst/>
          </a:prstGeom>
        </p:spPr>
      </p:pic>
    </p:spTree>
    <p:extLst>
      <p:ext uri="{BB962C8B-B14F-4D97-AF65-F5344CB8AC3E}">
        <p14:creationId xmlns:p14="http://schemas.microsoft.com/office/powerpoint/2010/main" val="1783912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70" y="365125"/>
            <a:ext cx="11211818" cy="1325563"/>
          </a:xfrm>
        </p:spPr>
        <p:txBody>
          <a:bodyPr>
            <a:normAutofit/>
          </a:bodyPr>
          <a:lstStyle/>
          <a:p>
            <a:pPr algn="ctr"/>
            <a:r>
              <a:rPr lang="en-GB" dirty="0">
                <a:latin typeface="Algerian" pitchFamily="82" charset="0"/>
              </a:rPr>
              <a:t>Acute fulminant Invasive Fungal Rhinosinusitis</a:t>
            </a:r>
            <a:endParaRPr lang="ar-JO" dirty="0">
              <a:latin typeface="Algerian" pitchFamily="82" charset="0"/>
            </a:endParaRPr>
          </a:p>
        </p:txBody>
      </p:sp>
      <p:sp>
        <p:nvSpPr>
          <p:cNvPr id="3" name="Content Placeholder 2"/>
          <p:cNvSpPr>
            <a:spLocks noGrp="1"/>
          </p:cNvSpPr>
          <p:nvPr>
            <p:ph idx="1"/>
          </p:nvPr>
        </p:nvSpPr>
        <p:spPr>
          <a:xfrm>
            <a:off x="220717" y="1813518"/>
            <a:ext cx="7326018" cy="4495800"/>
          </a:xfrm>
        </p:spPr>
        <p:txBody>
          <a:bodyPr>
            <a:normAutofit fontScale="85000" lnSpcReduction="20000"/>
          </a:bodyPr>
          <a:lstStyle/>
          <a:p>
            <a:pPr algn="l" rtl="0"/>
            <a:r>
              <a:rPr lang="en-US" sz="2000" dirty="0"/>
              <a:t>Altered host defenses : </a:t>
            </a:r>
          </a:p>
          <a:p>
            <a:pPr marL="36512" indent="0">
              <a:buNone/>
            </a:pPr>
            <a:r>
              <a:rPr lang="en-US" sz="2000" dirty="0"/>
              <a:t>**  transplantation</a:t>
            </a:r>
          </a:p>
          <a:p>
            <a:pPr marL="36512" indent="0">
              <a:buNone/>
            </a:pPr>
            <a:r>
              <a:rPr lang="en-US" sz="2000" dirty="0"/>
              <a:t>**  DKA</a:t>
            </a:r>
          </a:p>
          <a:p>
            <a:pPr marL="36512" indent="0">
              <a:buNone/>
            </a:pPr>
            <a:r>
              <a:rPr lang="en-US" sz="2000" dirty="0"/>
              <a:t>**  leukemia.</a:t>
            </a:r>
          </a:p>
          <a:p>
            <a:pPr marL="379412" indent="-342900"/>
            <a:r>
              <a:rPr lang="en-US" sz="2000" dirty="0"/>
              <a:t>Mainly due to </a:t>
            </a:r>
            <a:r>
              <a:rPr lang="en-GB" sz="2000" dirty="0"/>
              <a:t>Aspergillus (A. fumigatus or A. </a:t>
            </a:r>
            <a:r>
              <a:rPr lang="en-GB" sz="2000" dirty="0" err="1"/>
              <a:t>flavus</a:t>
            </a:r>
            <a:r>
              <a:rPr lang="en-GB" sz="2000" dirty="0"/>
              <a:t>.), Mucormycosis</a:t>
            </a:r>
            <a:endParaRPr lang="en-US" sz="2000" dirty="0"/>
          </a:p>
          <a:p>
            <a:pPr algn="l" rtl="0"/>
            <a:r>
              <a:rPr lang="en-US" sz="2000" dirty="0"/>
              <a:t> The time course is rapid, and on histopathologic inspection, the fungus can be seen invading tissue.</a:t>
            </a:r>
          </a:p>
          <a:p>
            <a:r>
              <a:rPr lang="en-US" sz="2000" b="1" dirty="0">
                <a:solidFill>
                  <a:srgbClr val="FF0000"/>
                </a:solidFill>
              </a:rPr>
              <a:t>Invasive FRS may be present  </a:t>
            </a:r>
            <a:r>
              <a:rPr lang="en-US" sz="2000" b="1" dirty="0"/>
              <a:t>:</a:t>
            </a:r>
          </a:p>
          <a:p>
            <a:pPr marL="36512" indent="0">
              <a:buNone/>
            </a:pPr>
            <a:r>
              <a:rPr lang="en-US" sz="2000" dirty="0"/>
              <a:t>     **  Ophthalmoplegia, orbital swelling</a:t>
            </a:r>
          </a:p>
          <a:p>
            <a:pPr marL="36512" indent="0">
              <a:buNone/>
            </a:pPr>
            <a:r>
              <a:rPr lang="en-US" sz="2000" dirty="0"/>
              <a:t>     **  proptosis, and visual loss</a:t>
            </a:r>
          </a:p>
          <a:p>
            <a:pPr marL="36512" indent="0">
              <a:buNone/>
            </a:pPr>
            <a:endParaRPr lang="en-US" sz="2000" dirty="0"/>
          </a:p>
          <a:p>
            <a:r>
              <a:rPr lang="en-US" sz="2000" b="1" dirty="0">
                <a:solidFill>
                  <a:srgbClr val="FF0000"/>
                </a:solidFill>
              </a:rPr>
              <a:t>Nasal endoscopy </a:t>
            </a:r>
            <a:r>
              <a:rPr lang="en-US" sz="2000" dirty="0"/>
              <a:t>: necrosis of the nasal mucosa, only edema and pallor </a:t>
            </a:r>
          </a:p>
          <a:p>
            <a:r>
              <a:rPr lang="en-US" sz="2000" b="1" dirty="0">
                <a:solidFill>
                  <a:srgbClr val="FF0000"/>
                </a:solidFill>
              </a:rPr>
              <a:t>Management</a:t>
            </a:r>
            <a:r>
              <a:rPr lang="en-US" sz="2000" dirty="0">
                <a:solidFill>
                  <a:srgbClr val="FF0000"/>
                </a:solidFill>
              </a:rPr>
              <a:t> :</a:t>
            </a:r>
          </a:p>
          <a:p>
            <a:pPr marL="457200" indent="-457200">
              <a:buFont typeface="+mj-lt"/>
              <a:buAutoNum type="arabicPeriod"/>
            </a:pPr>
            <a:r>
              <a:rPr lang="en-US" sz="2000" b="1" dirty="0"/>
              <a:t>Urgent Endoscopic debridement.</a:t>
            </a:r>
          </a:p>
          <a:p>
            <a:pPr marL="457200" indent="-457200">
              <a:buFont typeface="+mj-lt"/>
              <a:buAutoNum type="arabicPeriod"/>
            </a:pPr>
            <a:r>
              <a:rPr lang="en-US" sz="2000" b="1" dirty="0"/>
              <a:t>Combined with systemic antifungal therapy (Amphotericin B)</a:t>
            </a:r>
          </a:p>
          <a:p>
            <a:pPr marL="0" indent="0">
              <a:buNone/>
            </a:pPr>
            <a:endParaRPr lang="en-US" sz="2000" dirty="0"/>
          </a:p>
          <a:p>
            <a:pPr algn="l" rtl="0"/>
            <a:endParaRPr lang="ar-JO" sz="2000" dirty="0"/>
          </a:p>
        </p:txBody>
      </p:sp>
      <p:pic>
        <p:nvPicPr>
          <p:cNvPr id="4" name="Picture 3"/>
          <p:cNvPicPr>
            <a:picLocks noChangeAspect="1"/>
          </p:cNvPicPr>
          <p:nvPr/>
        </p:nvPicPr>
        <p:blipFill rotWithShape="1">
          <a:blip r:embed="rId2"/>
          <a:srcRect l="50597" t="33823" r="17053" b="21578"/>
          <a:stretch/>
        </p:blipFill>
        <p:spPr>
          <a:xfrm>
            <a:off x="7861111" y="1690688"/>
            <a:ext cx="4053386" cy="4408227"/>
          </a:xfrm>
          <a:prstGeom prst="rect">
            <a:avLst/>
          </a:prstGeom>
        </p:spPr>
      </p:pic>
    </p:spTree>
    <p:extLst>
      <p:ext uri="{BB962C8B-B14F-4D97-AF65-F5344CB8AC3E}">
        <p14:creationId xmlns:p14="http://schemas.microsoft.com/office/powerpoint/2010/main" val="417844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a:t>
            </a:r>
          </a:p>
        </p:txBody>
      </p:sp>
      <p:sp>
        <p:nvSpPr>
          <p:cNvPr id="3" name="Subtitle 2"/>
          <p:cNvSpPr>
            <a:spLocks noGrp="1"/>
          </p:cNvSpPr>
          <p:nvPr>
            <p:ph type="subTitle" idx="1"/>
          </p:nvPr>
        </p:nvSpPr>
        <p:spPr/>
        <p:txBody>
          <a:bodyPr>
            <a:normAutofit/>
          </a:bodyPr>
          <a:lstStyle/>
          <a:p>
            <a:r>
              <a:rPr lang="en-US" sz="4000" dirty="0"/>
              <a:t>Good luck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0106" cy="6857999"/>
          </a:xfrm>
          <a:prstGeom prst="rect">
            <a:avLst/>
          </a:prstGeom>
        </p:spPr>
      </p:pic>
    </p:spTree>
    <p:extLst>
      <p:ext uri="{BB962C8B-B14F-4D97-AF65-F5344CB8AC3E}">
        <p14:creationId xmlns:p14="http://schemas.microsoft.com/office/powerpoint/2010/main" val="207780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82881" y="423080"/>
            <a:ext cx="8229600" cy="1143000"/>
          </a:xfrm>
        </p:spPr>
        <p:txBody>
          <a:bodyPr/>
          <a:lstStyle/>
          <a:p>
            <a:r>
              <a:rPr lang="en-US" altLang="en-US" dirty="0">
                <a:solidFill>
                  <a:schemeClr val="tx1"/>
                </a:solidFill>
              </a:rPr>
              <a:t>Epidemiology </a:t>
            </a:r>
          </a:p>
        </p:txBody>
      </p:sp>
      <p:sp>
        <p:nvSpPr>
          <p:cNvPr id="3" name="Content Placeholder 2"/>
          <p:cNvSpPr>
            <a:spLocks noGrp="1"/>
          </p:cNvSpPr>
          <p:nvPr>
            <p:ph idx="1"/>
          </p:nvPr>
        </p:nvSpPr>
        <p:spPr>
          <a:xfrm>
            <a:off x="838200" y="1466193"/>
            <a:ext cx="10515600" cy="4710770"/>
          </a:xfrm>
        </p:spPr>
        <p:txBody>
          <a:bodyPr>
            <a:normAutofit/>
          </a:bodyPr>
          <a:lstStyle/>
          <a:p>
            <a:pPr>
              <a:defRPr/>
            </a:pPr>
            <a:r>
              <a:rPr lang="en-US" dirty="0"/>
              <a:t>Chronic sinusitis is one of the more prevalent chronic illnesses in the United States, affecting persons of all age groups. </a:t>
            </a:r>
          </a:p>
          <a:p>
            <a:pPr>
              <a:defRPr/>
            </a:pPr>
            <a:r>
              <a:rPr lang="en-US" dirty="0"/>
              <a:t>The overall prevalence of CRS in the United States is 146 per 1000 population. </a:t>
            </a:r>
          </a:p>
          <a:p>
            <a:pPr>
              <a:defRPr/>
            </a:pPr>
            <a:r>
              <a:rPr lang="en-US" dirty="0"/>
              <a:t>For unknown reasons, the incidence of this disease appears to be increasing yearly. This results in a conservative estimate of 18-22 million physician visits in the United States each year and a direct treatment cost of $3.4-5 billion annually.</a:t>
            </a:r>
            <a:endParaRPr lang="en-US" baseline="30000" dirty="0"/>
          </a:p>
          <a:p>
            <a:pPr>
              <a:defRPr/>
            </a:pPr>
            <a:r>
              <a:rPr lang="en-US" baseline="30000" dirty="0"/>
              <a:t> </a:t>
            </a:r>
            <a:r>
              <a:rPr lang="en-US" dirty="0"/>
              <a:t>Chronic sinusitis is the </a:t>
            </a:r>
            <a:r>
              <a:rPr lang="en-US" u="sng" dirty="0">
                <a:solidFill>
                  <a:srgbClr val="002060"/>
                </a:solidFill>
              </a:rPr>
              <a:t>fifth most common disease treated with antibiotics</a:t>
            </a:r>
            <a:r>
              <a:rPr lang="en-US" dirty="0"/>
              <a:t>. Up to 64% of patients with AIDS develop chronic sinusitis</a:t>
            </a:r>
          </a:p>
        </p:txBody>
      </p:sp>
    </p:spTree>
    <p:extLst>
      <p:ext uri="{BB962C8B-B14F-4D97-AF65-F5344CB8AC3E}">
        <p14:creationId xmlns:p14="http://schemas.microsoft.com/office/powerpoint/2010/main" val="67982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69" y="1"/>
            <a:ext cx="10515600" cy="606490"/>
          </a:xfrm>
        </p:spPr>
        <p:txBody>
          <a:bodyPr>
            <a:normAutofit fontScale="90000"/>
          </a:bodyPr>
          <a:lstStyle/>
          <a:p>
            <a:r>
              <a:rPr lang="en-US" altLang="en-US" dirty="0">
                <a:solidFill>
                  <a:schemeClr val="tx1"/>
                </a:solidFill>
              </a:rPr>
              <a:t>Predisposing factors to CRS</a:t>
            </a:r>
            <a:endParaRPr lang="en-US" dirty="0"/>
          </a:p>
        </p:txBody>
      </p:sp>
      <p:sp>
        <p:nvSpPr>
          <p:cNvPr id="3" name="Content Placeholder 2"/>
          <p:cNvSpPr>
            <a:spLocks noGrp="1"/>
          </p:cNvSpPr>
          <p:nvPr>
            <p:ph idx="1"/>
          </p:nvPr>
        </p:nvSpPr>
        <p:spPr>
          <a:xfrm>
            <a:off x="0" y="541176"/>
            <a:ext cx="12985960" cy="6251509"/>
          </a:xfrm>
        </p:spPr>
        <p:txBody>
          <a:bodyPr>
            <a:normAutofit fontScale="62500" lnSpcReduction="20000"/>
          </a:bodyPr>
          <a:lstStyle/>
          <a:p>
            <a:r>
              <a:rPr lang="en-US" b="1" dirty="0">
                <a:solidFill>
                  <a:srgbClr val="FF0000"/>
                </a:solidFill>
              </a:rPr>
              <a:t>The following conditions and risk factors predispose patients to the development of chronic sinusitis:</a:t>
            </a:r>
          </a:p>
          <a:p>
            <a:pPr marL="514350" indent="-514350">
              <a:buFont typeface="+mj-lt"/>
              <a:buAutoNum type="arabicPeriod"/>
            </a:pPr>
            <a:r>
              <a:rPr lang="en-US" sz="2100" dirty="0"/>
              <a:t>Anatomic abnormalities of the ostiomeatal complex (e.g., septal deviation, concha bullosa, deviation of uncinate process, Haller cells)</a:t>
            </a:r>
          </a:p>
          <a:p>
            <a:pPr marL="514350" indent="-514350">
              <a:buFont typeface="+mj-lt"/>
              <a:buAutoNum type="arabicPeriod"/>
            </a:pPr>
            <a:r>
              <a:rPr lang="en-US" sz="2100" dirty="0"/>
              <a:t>Allergic rhinitis </a:t>
            </a:r>
          </a:p>
          <a:p>
            <a:pPr marL="514350" indent="-514350">
              <a:buFont typeface="+mj-lt"/>
              <a:buAutoNum type="arabicPeriod"/>
            </a:pPr>
            <a:r>
              <a:rPr lang="en-US" sz="2100" dirty="0"/>
              <a:t>Aspirin sensitivity</a:t>
            </a:r>
          </a:p>
          <a:p>
            <a:pPr marL="514350" indent="-514350">
              <a:buFont typeface="+mj-lt"/>
              <a:buAutoNum type="arabicPeriod"/>
            </a:pPr>
            <a:r>
              <a:rPr lang="en-US" sz="2100" dirty="0"/>
              <a:t>Asthma</a:t>
            </a:r>
          </a:p>
          <a:p>
            <a:pPr marL="514350" indent="-514350">
              <a:buFont typeface="+mj-lt"/>
              <a:buAutoNum type="arabicPeriod"/>
            </a:pPr>
            <a:r>
              <a:rPr lang="en-US" sz="2100" dirty="0"/>
              <a:t>Nasal polyps</a:t>
            </a:r>
          </a:p>
          <a:p>
            <a:pPr marL="514350" indent="-514350">
              <a:buFont typeface="+mj-lt"/>
              <a:buAutoNum type="arabicPeriod"/>
            </a:pPr>
            <a:r>
              <a:rPr lang="en-US" sz="2100" dirty="0"/>
              <a:t>Nonallergic rhinitis (e.g., vasomotor rhinitis, rhinitis Medicamentosa, cocaine abuse)</a:t>
            </a:r>
          </a:p>
          <a:p>
            <a:pPr marL="514350" indent="-514350">
              <a:buFont typeface="+mj-lt"/>
              <a:buAutoNum type="arabicPeriod"/>
            </a:pPr>
            <a:r>
              <a:rPr lang="en-US" sz="2100" dirty="0"/>
              <a:t>Defects in mucociliary clearance</a:t>
            </a:r>
          </a:p>
          <a:p>
            <a:pPr marL="514350" indent="-514350">
              <a:buFont typeface="+mj-lt"/>
              <a:buAutoNum type="arabicPeriod"/>
            </a:pPr>
            <a:r>
              <a:rPr lang="en-US" sz="2100" dirty="0"/>
              <a:t>Nasotracheal intubation</a:t>
            </a:r>
          </a:p>
          <a:p>
            <a:pPr marL="514350" indent="-514350">
              <a:buFont typeface="+mj-lt"/>
              <a:buAutoNum type="arabicPeriod"/>
            </a:pPr>
            <a:r>
              <a:rPr lang="en-US" sz="2100" dirty="0"/>
              <a:t>Nasogastric intubation</a:t>
            </a:r>
          </a:p>
          <a:p>
            <a:pPr marL="514350" indent="-514350">
              <a:buFont typeface="+mj-lt"/>
              <a:buAutoNum type="arabicPeriod"/>
            </a:pPr>
            <a:r>
              <a:rPr lang="en-US" sz="2100" dirty="0"/>
              <a:t>Hormonal (e.g., puberty, pregnancy, oral contraception)</a:t>
            </a:r>
          </a:p>
          <a:p>
            <a:pPr marL="514350" indent="-514350">
              <a:buFont typeface="+mj-lt"/>
              <a:buAutoNum type="arabicPeriod"/>
            </a:pPr>
            <a:r>
              <a:rPr lang="en-US" sz="2100" dirty="0"/>
              <a:t>Obstruction by tumor</a:t>
            </a:r>
          </a:p>
          <a:p>
            <a:pPr marL="514350" indent="-514350">
              <a:buFont typeface="+mj-lt"/>
              <a:buAutoNum type="arabicPeriod"/>
            </a:pPr>
            <a:r>
              <a:rPr lang="en-US" sz="2100" dirty="0"/>
              <a:t>Immunologic disorders (e.g., common variable immunodeficiency, immunoglobulin A [IgA] deficiency, IgG subclass deficiency, AIDS)</a:t>
            </a:r>
          </a:p>
          <a:p>
            <a:pPr marL="514350" indent="-514350">
              <a:buFont typeface="+mj-lt"/>
              <a:buAutoNum type="arabicPeriod"/>
            </a:pPr>
            <a:r>
              <a:rPr lang="en-US" sz="2100" dirty="0"/>
              <a:t>Cystic fibrosis</a:t>
            </a:r>
          </a:p>
          <a:p>
            <a:pPr marL="514350" indent="-514350">
              <a:buFont typeface="+mj-lt"/>
              <a:buAutoNum type="arabicPeriod"/>
            </a:pPr>
            <a:r>
              <a:rPr lang="en-US" sz="2100" dirty="0"/>
              <a:t>Primary ciliary dyskinesia, Kartagener syndrome</a:t>
            </a:r>
          </a:p>
          <a:p>
            <a:pPr marL="514350" indent="-514350">
              <a:buFont typeface="+mj-lt"/>
              <a:buAutoNum type="arabicPeriod"/>
            </a:pPr>
            <a:r>
              <a:rPr lang="en-US" sz="2100" dirty="0"/>
              <a:t>Wegener granulomatosis</a:t>
            </a:r>
          </a:p>
          <a:p>
            <a:pPr marL="514350" indent="-514350">
              <a:buFont typeface="+mj-lt"/>
              <a:buAutoNum type="arabicPeriod"/>
            </a:pPr>
            <a:r>
              <a:rPr lang="en-US" sz="2100" dirty="0"/>
              <a:t>Repeated viral upper respiratory tract infections</a:t>
            </a:r>
          </a:p>
          <a:p>
            <a:pPr marL="514350" indent="-514350">
              <a:buFont typeface="+mj-lt"/>
              <a:buAutoNum type="arabicPeriod"/>
            </a:pPr>
            <a:r>
              <a:rPr lang="en-US" sz="2100" dirty="0"/>
              <a:t>Smoking</a:t>
            </a:r>
          </a:p>
          <a:p>
            <a:pPr marL="514350" indent="-514350">
              <a:buFont typeface="+mj-lt"/>
              <a:buAutoNum type="arabicPeriod"/>
            </a:pPr>
            <a:r>
              <a:rPr lang="en-US" sz="2100" dirty="0"/>
              <a:t>Environmental irritants and pollutants</a:t>
            </a:r>
          </a:p>
          <a:p>
            <a:pPr marL="514350" indent="-514350">
              <a:buFont typeface="+mj-lt"/>
              <a:buAutoNum type="arabicPeriod"/>
            </a:pPr>
            <a:r>
              <a:rPr lang="en-US" sz="2100" dirty="0"/>
              <a:t>Gastroesophageal reflux disease (GERD). d</a:t>
            </a:r>
          </a:p>
          <a:p>
            <a:pPr marL="514350" indent="-514350">
              <a:buFont typeface="+mj-lt"/>
              <a:buAutoNum type="arabicPeriod"/>
            </a:pPr>
            <a:r>
              <a:rPr lang="en-US" sz="2100" dirty="0"/>
              <a:t>Periodontitis/significant dental disease</a:t>
            </a:r>
          </a:p>
          <a:p>
            <a:pPr marL="514350" indent="-514350">
              <a:buFont typeface="+mj-lt"/>
              <a:buAutoNum type="arabicPeriod"/>
            </a:pPr>
            <a:r>
              <a:rPr lang="en-US" sz="2100" dirty="0"/>
              <a:t>Systemic diseases (</a:t>
            </a:r>
            <a:r>
              <a:rPr lang="en-US" sz="2100" dirty="0" err="1"/>
              <a:t>ie</a:t>
            </a:r>
            <a:r>
              <a:rPr lang="en-US" sz="2100" dirty="0"/>
              <a:t>, granulomatosis with </a:t>
            </a:r>
            <a:r>
              <a:rPr lang="en-US" sz="2100" dirty="0" err="1"/>
              <a:t>polyangiitis</a:t>
            </a:r>
            <a:r>
              <a:rPr lang="en-US" sz="2100" dirty="0"/>
              <a:t> (Wegener granulomatosis), </a:t>
            </a:r>
            <a:r>
              <a:rPr lang="en-US" sz="2100" dirty="0" err="1"/>
              <a:t>Churg</a:t>
            </a:r>
            <a:r>
              <a:rPr lang="en-US" sz="2100" dirty="0"/>
              <a:t>-Strauss vasculitis, sarcoidosis</a:t>
            </a:r>
          </a:p>
          <a:p>
            <a:pPr marL="514350" indent="-514350">
              <a:buFont typeface="+mj-lt"/>
              <a:buAutoNum type="arabicPeriod"/>
            </a:pPr>
            <a:endParaRPr lang="en-US" sz="2100" dirty="0"/>
          </a:p>
          <a:p>
            <a:endParaRPr lang="en-US" dirty="0"/>
          </a:p>
        </p:txBody>
      </p:sp>
    </p:spTree>
    <p:extLst>
      <p:ext uri="{BB962C8B-B14F-4D97-AF65-F5344CB8AC3E}">
        <p14:creationId xmlns:p14="http://schemas.microsoft.com/office/powerpoint/2010/main" val="381523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60301" y="208129"/>
            <a:ext cx="8229600" cy="1143000"/>
          </a:xfrm>
        </p:spPr>
        <p:txBody>
          <a:bodyPr/>
          <a:lstStyle/>
          <a:p>
            <a:r>
              <a:rPr lang="en-US" altLang="en-US" dirty="0">
                <a:solidFill>
                  <a:schemeClr val="tx1"/>
                </a:solidFill>
              </a:rPr>
              <a:t>Predisposing factors </a:t>
            </a:r>
            <a:r>
              <a:rPr lang="en-US" altLang="en-US" dirty="0"/>
              <a:t>to</a:t>
            </a:r>
            <a:r>
              <a:rPr lang="en-US" altLang="en-US" dirty="0">
                <a:solidFill>
                  <a:schemeClr val="tx1"/>
                </a:solidFill>
              </a:rPr>
              <a:t> CRS</a:t>
            </a:r>
          </a:p>
        </p:txBody>
      </p:sp>
      <p:pic>
        <p:nvPicPr>
          <p:cNvPr id="2" name="Picture 1"/>
          <p:cNvPicPr>
            <a:picLocks noChangeAspect="1"/>
          </p:cNvPicPr>
          <p:nvPr/>
        </p:nvPicPr>
        <p:blipFill rotWithShape="1">
          <a:blip r:embed="rId2"/>
          <a:srcRect l="48918" t="36411" r="15261" b="22574"/>
          <a:stretch/>
        </p:blipFill>
        <p:spPr>
          <a:xfrm>
            <a:off x="2508326" y="1351129"/>
            <a:ext cx="6178474" cy="5227092"/>
          </a:xfrm>
          <a:prstGeom prst="rect">
            <a:avLst/>
          </a:prstGeom>
        </p:spPr>
      </p:pic>
    </p:spTree>
    <p:extLst>
      <p:ext uri="{BB962C8B-B14F-4D97-AF65-F5344CB8AC3E}">
        <p14:creationId xmlns:p14="http://schemas.microsoft.com/office/powerpoint/2010/main" val="14195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19107" y="409432"/>
            <a:ext cx="8229600" cy="1143000"/>
          </a:xfrm>
        </p:spPr>
        <p:txBody>
          <a:bodyPr/>
          <a:lstStyle/>
          <a:p>
            <a:r>
              <a:rPr lang="en-US" altLang="en-US" dirty="0">
                <a:solidFill>
                  <a:schemeClr val="tx1"/>
                </a:solidFill>
              </a:rPr>
              <a:t>Pathophysiology of CRS </a:t>
            </a:r>
          </a:p>
        </p:txBody>
      </p:sp>
      <p:sp>
        <p:nvSpPr>
          <p:cNvPr id="3" name="Content Placeholder 2"/>
          <p:cNvSpPr>
            <a:spLocks noGrp="1"/>
          </p:cNvSpPr>
          <p:nvPr>
            <p:ph idx="1"/>
          </p:nvPr>
        </p:nvSpPr>
        <p:spPr/>
        <p:txBody>
          <a:bodyPr>
            <a:normAutofit fontScale="85000" lnSpcReduction="20000"/>
          </a:bodyPr>
          <a:lstStyle/>
          <a:p>
            <a:pPr>
              <a:defRPr/>
            </a:pPr>
            <a:r>
              <a:rPr lang="en-US" dirty="0"/>
              <a:t>CRS is a proliferative process with remarkable  thickening of  the mucosa and lamina propria, eosinophils being the predominant infiltrative cell  in CRS.</a:t>
            </a:r>
          </a:p>
          <a:p>
            <a:pPr>
              <a:defRPr/>
            </a:pPr>
            <a:endParaRPr lang="en-US" dirty="0"/>
          </a:p>
          <a:p>
            <a:pPr>
              <a:defRPr/>
            </a:pPr>
            <a:r>
              <a:rPr lang="en-US" dirty="0"/>
              <a:t>T-cell</a:t>
            </a:r>
            <a:r>
              <a:rPr lang="en-US" dirty="0">
                <a:sym typeface="Wingdings"/>
              </a:rPr>
              <a:t> </a:t>
            </a:r>
            <a:r>
              <a:rPr lang="en-US" dirty="0">
                <a:effectLst>
                  <a:outerShdw blurRad="38100" dist="38100" dir="2700000" algn="tl">
                    <a:srgbClr val="000000">
                      <a:alpha val="43137"/>
                    </a:srgbClr>
                  </a:outerShdw>
                </a:effectLst>
                <a:sym typeface="Wingdings"/>
              </a:rPr>
              <a:t></a:t>
            </a:r>
            <a:r>
              <a:rPr lang="en-US" dirty="0">
                <a:effectLst>
                  <a:outerShdw blurRad="38100" dist="38100" dir="2700000" algn="tl">
                    <a:srgbClr val="000000">
                      <a:alpha val="43137"/>
                    </a:srgbClr>
                  </a:outerShdw>
                </a:effectLst>
              </a:rPr>
              <a:t> </a:t>
            </a:r>
            <a:r>
              <a:rPr lang="en-US" dirty="0">
                <a:sym typeface="Wingdings"/>
              </a:rPr>
              <a:t>Cytokines </a:t>
            </a:r>
            <a:r>
              <a:rPr lang="en-US" b="1" dirty="0">
                <a:effectLst>
                  <a:outerShdw blurRad="38100" dist="38100" dir="2700000" algn="tl">
                    <a:srgbClr val="000000">
                      <a:alpha val="43137"/>
                    </a:srgbClr>
                  </a:outerShdw>
                </a:effectLst>
                <a:sym typeface="Wingdings"/>
              </a:rPr>
              <a:t></a:t>
            </a:r>
            <a:r>
              <a:rPr lang="en-US" dirty="0">
                <a:effectLst>
                  <a:outerShdw blurRad="38100" dist="38100" dir="2700000" algn="tl">
                    <a:srgbClr val="000000">
                      <a:alpha val="43137"/>
                    </a:srgbClr>
                  </a:outerShdw>
                </a:effectLst>
                <a:sym typeface="Wingdings"/>
              </a:rPr>
              <a:t> </a:t>
            </a:r>
            <a:r>
              <a:rPr lang="en-US" dirty="0">
                <a:sym typeface="Wingdings"/>
              </a:rPr>
              <a:t>Stimulation of various cell type </a:t>
            </a:r>
            <a:r>
              <a:rPr lang="en-US" b="1" dirty="0">
                <a:effectLst>
                  <a:outerShdw blurRad="38100" dist="38100" dir="2700000" algn="tl">
                    <a:srgbClr val="000000">
                      <a:alpha val="43137"/>
                    </a:srgbClr>
                  </a:outerShdw>
                </a:effectLst>
                <a:sym typeface="Wingdings"/>
              </a:rPr>
              <a:t></a:t>
            </a:r>
            <a:r>
              <a:rPr lang="en-US" dirty="0">
                <a:effectLst>
                  <a:outerShdw blurRad="38100" dist="38100" dir="2700000" algn="tl">
                    <a:srgbClr val="000000">
                      <a:alpha val="43137"/>
                    </a:srgbClr>
                  </a:outerShdw>
                </a:effectLst>
                <a:sym typeface="Wingdings"/>
              </a:rPr>
              <a:t> </a:t>
            </a:r>
            <a:r>
              <a:rPr lang="en-US" dirty="0">
                <a:sym typeface="Wingdings"/>
              </a:rPr>
              <a:t>Chemokines </a:t>
            </a:r>
            <a:r>
              <a:rPr lang="en-US" b="1" dirty="0">
                <a:effectLst>
                  <a:outerShdw blurRad="38100" dist="38100" dir="2700000" algn="tl">
                    <a:srgbClr val="000000">
                      <a:alpha val="43137"/>
                    </a:srgbClr>
                  </a:outerShdw>
                </a:effectLst>
                <a:sym typeface="Wingdings"/>
              </a:rPr>
              <a:t></a:t>
            </a:r>
            <a:r>
              <a:rPr lang="en-US" dirty="0">
                <a:effectLst>
                  <a:outerShdw blurRad="38100" dist="38100" dir="2700000" algn="tl">
                    <a:srgbClr val="000000">
                      <a:alpha val="43137"/>
                    </a:srgbClr>
                  </a:outerShdw>
                </a:effectLst>
                <a:sym typeface="Wingdings"/>
              </a:rPr>
              <a:t> </a:t>
            </a:r>
            <a:r>
              <a:rPr lang="en-US" dirty="0">
                <a:sym typeface="Wingdings"/>
              </a:rPr>
              <a:t>Attract eosinophils.</a:t>
            </a:r>
          </a:p>
          <a:p>
            <a:pPr>
              <a:defRPr/>
            </a:pPr>
            <a:endParaRPr lang="en-US" dirty="0">
              <a:sym typeface="Wingdings"/>
            </a:endParaRPr>
          </a:p>
          <a:p>
            <a:pPr>
              <a:defRPr/>
            </a:pPr>
            <a:r>
              <a:rPr lang="en-US" dirty="0">
                <a:sym typeface="Wingdings"/>
              </a:rPr>
              <a:t>↑ Levels of </a:t>
            </a:r>
            <a:r>
              <a:rPr lang="en-US" dirty="0">
                <a:solidFill>
                  <a:srgbClr val="002060"/>
                </a:solidFill>
                <a:sym typeface="Wingdings"/>
              </a:rPr>
              <a:t>IL-4 &amp; IL-5</a:t>
            </a:r>
            <a:r>
              <a:rPr lang="en-US" dirty="0">
                <a:sym typeface="Wingdings"/>
              </a:rPr>
              <a:t> in sinonasal tract </a:t>
            </a:r>
            <a:r>
              <a:rPr lang="en-US" b="1" dirty="0">
                <a:effectLst>
                  <a:outerShdw blurRad="38100" dist="38100" dir="2700000" algn="tl">
                    <a:srgbClr val="000000">
                      <a:alpha val="43137"/>
                    </a:srgbClr>
                  </a:outerShdw>
                </a:effectLst>
                <a:sym typeface="Wingdings"/>
              </a:rPr>
              <a:t></a:t>
            </a:r>
            <a:r>
              <a:rPr lang="en-US" dirty="0">
                <a:effectLst>
                  <a:outerShdw blurRad="38100" dist="38100" dir="2700000" algn="tl">
                    <a:srgbClr val="000000">
                      <a:alpha val="43137"/>
                    </a:srgbClr>
                  </a:outerShdw>
                </a:effectLst>
                <a:sym typeface="Wingdings"/>
              </a:rPr>
              <a:t> </a:t>
            </a:r>
            <a:r>
              <a:rPr lang="en-US" dirty="0">
                <a:sym typeface="Wingdings"/>
              </a:rPr>
              <a:t>↑ Life &amp; proliferation of eosinophils.</a:t>
            </a:r>
          </a:p>
          <a:p>
            <a:pPr>
              <a:defRPr/>
            </a:pPr>
            <a:endParaRPr lang="en-US" dirty="0">
              <a:sym typeface="Wingdings"/>
            </a:endParaRPr>
          </a:p>
          <a:p>
            <a:pPr>
              <a:defRPr/>
            </a:pPr>
            <a:r>
              <a:rPr lang="en-US" dirty="0">
                <a:sym typeface="Wingdings"/>
              </a:rPr>
              <a:t>Degranulation of eosinophils </a:t>
            </a:r>
            <a:r>
              <a:rPr lang="en-US" b="1" dirty="0">
                <a:effectLst>
                  <a:outerShdw blurRad="38100" dist="38100" dir="2700000" algn="tl">
                    <a:srgbClr val="000000">
                      <a:alpha val="43137"/>
                    </a:srgbClr>
                  </a:outerShdw>
                </a:effectLst>
                <a:sym typeface="Wingdings"/>
              </a:rPr>
              <a:t></a:t>
            </a:r>
            <a:r>
              <a:rPr lang="en-US" dirty="0">
                <a:sym typeface="Wingdings"/>
              </a:rPr>
              <a:t>Release of a number of destructive enzymes </a:t>
            </a:r>
            <a:r>
              <a:rPr lang="en-US" b="1" dirty="0">
                <a:effectLst>
                  <a:outerShdw blurRad="38100" dist="38100" dir="2700000" algn="tl">
                    <a:srgbClr val="000000">
                      <a:alpha val="43137"/>
                    </a:srgbClr>
                  </a:outerShdw>
                </a:effectLst>
                <a:sym typeface="Wingdings"/>
              </a:rPr>
              <a:t></a:t>
            </a:r>
            <a:r>
              <a:rPr lang="en-US" dirty="0">
                <a:effectLst>
                  <a:outerShdw blurRad="38100" dist="38100" dir="2700000" algn="tl">
                    <a:srgbClr val="000000">
                      <a:alpha val="43137"/>
                    </a:srgbClr>
                  </a:outerShdw>
                </a:effectLst>
                <a:sym typeface="Wingdings"/>
              </a:rPr>
              <a:t> </a:t>
            </a:r>
            <a:r>
              <a:rPr lang="en-US" dirty="0">
                <a:sym typeface="Wingdings"/>
              </a:rPr>
              <a:t>Epithelial damage </a:t>
            </a:r>
            <a:r>
              <a:rPr lang="en-US" b="1" dirty="0">
                <a:effectLst>
                  <a:outerShdw blurRad="38100" dist="38100" dir="2700000" algn="tl">
                    <a:srgbClr val="000000">
                      <a:alpha val="43137"/>
                    </a:srgbClr>
                  </a:outerShdw>
                </a:effectLst>
                <a:sym typeface="Wingdings"/>
              </a:rPr>
              <a:t></a:t>
            </a:r>
            <a:r>
              <a:rPr lang="en-US" dirty="0">
                <a:effectLst>
                  <a:outerShdw blurRad="38100" dist="38100" dir="2700000" algn="tl">
                    <a:srgbClr val="000000">
                      <a:alpha val="43137"/>
                    </a:srgbClr>
                  </a:outerShdw>
                </a:effectLst>
                <a:sym typeface="Wingdings"/>
              </a:rPr>
              <a:t> </a:t>
            </a:r>
            <a:r>
              <a:rPr lang="en-US" dirty="0">
                <a:sym typeface="Wingdings"/>
              </a:rPr>
              <a:t>Disruption of the normal  barrier + M.C. clearance activity </a:t>
            </a:r>
            <a:r>
              <a:rPr lang="en-US" b="1" dirty="0">
                <a:effectLst>
                  <a:outerShdw blurRad="38100" dist="38100" dir="2700000" algn="tl">
                    <a:srgbClr val="000000">
                      <a:alpha val="43137"/>
                    </a:srgbClr>
                  </a:outerShdw>
                </a:effectLst>
                <a:sym typeface="Wingdings"/>
              </a:rPr>
              <a:t></a:t>
            </a:r>
          </a:p>
          <a:p>
            <a:pPr>
              <a:buFontTx/>
              <a:buNone/>
              <a:defRPr/>
            </a:pPr>
            <a:r>
              <a:rPr lang="en-US" dirty="0">
                <a:sym typeface="Wingdings"/>
              </a:rPr>
              <a:t>                      </a:t>
            </a:r>
            <a:r>
              <a:rPr lang="en-US" dirty="0">
                <a:sym typeface="Wingdings 2"/>
              </a:rPr>
              <a:t></a:t>
            </a:r>
            <a:r>
              <a:rPr lang="en-US" dirty="0">
                <a:sym typeface="Wingdings"/>
              </a:rPr>
              <a:t> Bacteria &amp; fungi colonizing the sinus cavity, </a:t>
            </a:r>
          </a:p>
          <a:p>
            <a:pPr>
              <a:buFontTx/>
              <a:buNone/>
              <a:defRPr/>
            </a:pPr>
            <a:r>
              <a:rPr lang="en-US" dirty="0">
                <a:sym typeface="Wingdings"/>
              </a:rPr>
              <a:t>                      </a:t>
            </a:r>
            <a:r>
              <a:rPr lang="en-US" dirty="0">
                <a:sym typeface="Wingdings 2"/>
              </a:rPr>
              <a:t> </a:t>
            </a:r>
            <a:r>
              <a:rPr lang="en-US" dirty="0">
                <a:sym typeface="Wingdings"/>
              </a:rPr>
              <a:t>Irritation of sensory nerve endings </a:t>
            </a:r>
            <a:r>
              <a:rPr lang="en-US" b="1" dirty="0">
                <a:effectLst>
                  <a:outerShdw blurRad="38100" dist="38100" dir="2700000" algn="tl">
                    <a:srgbClr val="000000">
                      <a:alpha val="43137"/>
                    </a:srgbClr>
                  </a:outerShdw>
                </a:effectLst>
                <a:sym typeface="Wingdings"/>
              </a:rPr>
              <a:t>.</a:t>
            </a:r>
            <a:endParaRPr lang="en-US" dirty="0"/>
          </a:p>
          <a:p>
            <a:pPr>
              <a:defRPr/>
            </a:pPr>
            <a:endParaRPr lang="en-US" dirty="0"/>
          </a:p>
        </p:txBody>
      </p:sp>
    </p:spTree>
    <p:extLst>
      <p:ext uri="{BB962C8B-B14F-4D97-AF65-F5344CB8AC3E}">
        <p14:creationId xmlns:p14="http://schemas.microsoft.com/office/powerpoint/2010/main" val="42777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381" t="33624" r="17724" b="19985"/>
          <a:stretch/>
        </p:blipFill>
        <p:spPr>
          <a:xfrm>
            <a:off x="1630906" y="440395"/>
            <a:ext cx="9099298" cy="5811115"/>
          </a:xfrm>
          <a:prstGeom prst="rect">
            <a:avLst/>
          </a:prstGeom>
        </p:spPr>
      </p:pic>
    </p:spTree>
    <p:extLst>
      <p:ext uri="{BB962C8B-B14F-4D97-AF65-F5344CB8AC3E}">
        <p14:creationId xmlns:p14="http://schemas.microsoft.com/office/powerpoint/2010/main" val="75658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8565"/>
          </a:xfrm>
        </p:spPr>
        <p:txBody>
          <a:bodyPr/>
          <a:lstStyle/>
          <a:p>
            <a:r>
              <a:rPr lang="en-US" dirty="0"/>
              <a:t>Diagnosis </a:t>
            </a:r>
          </a:p>
        </p:txBody>
      </p:sp>
      <p:sp>
        <p:nvSpPr>
          <p:cNvPr id="3" name="Content Placeholder 2"/>
          <p:cNvSpPr>
            <a:spLocks noGrp="1"/>
          </p:cNvSpPr>
          <p:nvPr>
            <p:ph idx="1"/>
          </p:nvPr>
        </p:nvSpPr>
        <p:spPr>
          <a:xfrm>
            <a:off x="796119" y="1063690"/>
            <a:ext cx="10515600" cy="5226751"/>
          </a:xfrm>
        </p:spPr>
        <p:txBody>
          <a:bodyPr>
            <a:normAutofit/>
          </a:bodyPr>
          <a:lstStyle/>
          <a:p>
            <a:r>
              <a:rPr lang="en-US" b="1" dirty="0">
                <a:solidFill>
                  <a:srgbClr val="FF0000"/>
                </a:solidFill>
              </a:rPr>
              <a:t>2 symptoms </a:t>
            </a:r>
            <a:r>
              <a:rPr lang="en-US" dirty="0"/>
              <a:t>for more than 12 weeks</a:t>
            </a:r>
          </a:p>
          <a:p>
            <a:pPr marL="514350" indent="-514350">
              <a:lnSpc>
                <a:spcPct val="80000"/>
              </a:lnSpc>
              <a:buFont typeface="+mj-lt"/>
              <a:buAutoNum type="arabicPeriod"/>
              <a:defRPr/>
            </a:pPr>
            <a:r>
              <a:rPr lang="en-US" sz="2400" dirty="0"/>
              <a:t> nasal obstruction/Blockage/congestion.</a:t>
            </a:r>
          </a:p>
          <a:p>
            <a:pPr marL="514350" indent="-514350">
              <a:lnSpc>
                <a:spcPct val="80000"/>
              </a:lnSpc>
              <a:buFont typeface="+mj-lt"/>
              <a:buAutoNum type="arabicPeriod"/>
              <a:defRPr/>
            </a:pPr>
            <a:r>
              <a:rPr lang="en-US" sz="2400" dirty="0"/>
              <a:t>Discharge anterior/posterior (discolored)</a:t>
            </a:r>
          </a:p>
          <a:p>
            <a:pPr marL="0" indent="0">
              <a:buNone/>
            </a:pPr>
            <a:r>
              <a:rPr lang="en-US" sz="2400" dirty="0"/>
              <a:t>3.   facial pain, pressure ,fullness</a:t>
            </a:r>
          </a:p>
          <a:p>
            <a:pPr marL="514350" indent="-514350">
              <a:buAutoNum type="arabicPeriod" startAt="4"/>
            </a:pPr>
            <a:r>
              <a:rPr lang="en-US" sz="2400" dirty="0"/>
              <a:t>Reduction or loss of sense of smell </a:t>
            </a:r>
          </a:p>
          <a:p>
            <a:pPr marL="0" indent="0">
              <a:buNone/>
            </a:pPr>
            <a:r>
              <a:rPr lang="en-US" sz="2400" dirty="0">
                <a:solidFill>
                  <a:srgbClr val="FF0000"/>
                </a:solidFill>
              </a:rPr>
              <a:t>Plus</a:t>
            </a:r>
            <a:r>
              <a:rPr lang="en-US" sz="2400" dirty="0"/>
              <a:t>: objective measures of mucosal inflammation</a:t>
            </a:r>
          </a:p>
          <a:p>
            <a:pPr marL="0" indent="0">
              <a:buNone/>
            </a:pPr>
            <a:r>
              <a:rPr lang="en-US" sz="2400" dirty="0"/>
              <a:t> ( nasal endoscopy ,CT ,MRI )</a:t>
            </a:r>
          </a:p>
        </p:txBody>
      </p:sp>
      <p:pic>
        <p:nvPicPr>
          <p:cNvPr id="4" name="Picture 3"/>
          <p:cNvPicPr>
            <a:picLocks noChangeAspect="1"/>
          </p:cNvPicPr>
          <p:nvPr/>
        </p:nvPicPr>
        <p:blipFill>
          <a:blip r:embed="rId2"/>
          <a:stretch>
            <a:fillRect/>
          </a:stretch>
        </p:blipFill>
        <p:spPr>
          <a:xfrm>
            <a:off x="7595022" y="941160"/>
            <a:ext cx="3562835" cy="3686823"/>
          </a:xfrm>
          <a:prstGeom prst="rect">
            <a:avLst/>
          </a:prstGeom>
        </p:spPr>
      </p:pic>
    </p:spTree>
    <p:extLst>
      <p:ext uri="{BB962C8B-B14F-4D97-AF65-F5344CB8AC3E}">
        <p14:creationId xmlns:p14="http://schemas.microsoft.com/office/powerpoint/2010/main" val="2613653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E71F5D498A7468AA2A262088F09E7" ma:contentTypeVersion="0" ma:contentTypeDescription="Create a new document." ma:contentTypeScope="" ma:versionID="7c9094f9616c984d2365d1c3e2dcdf9f">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33EF77-434B-4619-AB66-DC78D03DF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9D8EE5B-770F-4F8B-B265-3A49F17DF427}">
  <ds:schemaRefs>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24427C-182E-4E36-BFBB-517FB22D4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798</TotalTime>
  <Words>1610</Words>
  <Application>Microsoft Office PowerPoint</Application>
  <PresentationFormat>Widescreen</PresentationFormat>
  <Paragraphs>219</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Algerian</vt:lpstr>
      <vt:lpstr>Arial</vt:lpstr>
      <vt:lpstr>Calibri</vt:lpstr>
      <vt:lpstr>Calibri Light</vt:lpstr>
      <vt:lpstr>Wingdings 2</vt:lpstr>
      <vt:lpstr>Office Theme</vt:lpstr>
      <vt:lpstr>Chronic Rhinosinusitis (CRS) Nasal polyps &amp; Fungal RS</vt:lpstr>
      <vt:lpstr>Classification </vt:lpstr>
      <vt:lpstr>Other classification of Chronic Rhinosinusitis</vt:lpstr>
      <vt:lpstr>Epidemiology </vt:lpstr>
      <vt:lpstr>Predisposing factors to CRS</vt:lpstr>
      <vt:lpstr>Predisposing factors to CRS</vt:lpstr>
      <vt:lpstr>Pathophysiology of CRS </vt:lpstr>
      <vt:lpstr>PowerPoint Presentation</vt:lpstr>
      <vt:lpstr>Diagnosis </vt:lpstr>
      <vt:lpstr>Physical examination</vt:lpstr>
      <vt:lpstr>Plain Films</vt:lpstr>
      <vt:lpstr>CT scans</vt:lpstr>
      <vt:lpstr>MRI</vt:lpstr>
      <vt:lpstr>Cultures and biopsies</vt:lpstr>
      <vt:lpstr>Management</vt:lpstr>
      <vt:lpstr>Nasal douching (saline irrigation)</vt:lpstr>
      <vt:lpstr>Corticosteroids </vt:lpstr>
      <vt:lpstr>Antimicrobial therapy</vt:lpstr>
      <vt:lpstr>Decongestants</vt:lpstr>
      <vt:lpstr>Surgical Treatment  of Chronic Rhinosinusitis</vt:lpstr>
      <vt:lpstr>Complications of CRS</vt:lpstr>
      <vt:lpstr>Nasal polyps</vt:lpstr>
      <vt:lpstr>PowerPoint Presentation</vt:lpstr>
      <vt:lpstr>PowerPoint Presentation</vt:lpstr>
      <vt:lpstr>Clinical presentation</vt:lpstr>
      <vt:lpstr>Physical exam </vt:lpstr>
      <vt:lpstr>Diagnosis </vt:lpstr>
      <vt:lpstr>Classification </vt:lpstr>
      <vt:lpstr>Antrochoanal polyp</vt:lpstr>
      <vt:lpstr>Ethmoid polyps</vt:lpstr>
      <vt:lpstr>PowerPoint Presentation</vt:lpstr>
      <vt:lpstr>Fungal sinusitis</vt:lpstr>
      <vt:lpstr>Classification of Infection</vt:lpstr>
      <vt:lpstr>Sinus Fungal Ball </vt:lpstr>
      <vt:lpstr>Allergic Fungal Rhinosinusitis (AFRS)</vt:lpstr>
      <vt:lpstr>Diagnostic criteria of AFRS </vt:lpstr>
      <vt:lpstr>Acute fulminant Invasive Fungal Rhinosinusitis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Rhinosinusitis (CRS)</dc:title>
  <dc:creator>User</dc:creator>
  <cp:lastModifiedBy>Lenovo</cp:lastModifiedBy>
  <cp:revision>40</cp:revision>
  <dcterms:created xsi:type="dcterms:W3CDTF">2019-07-21T21:23:47Z</dcterms:created>
  <dcterms:modified xsi:type="dcterms:W3CDTF">2021-04-19T20:11:46Z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0x01010095DE71F5D498A7468AA2A262088F09E7</vt:lpwstr>
  </property>
</Properties>
</file>