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40"/>
  </p:notesMasterIdLst>
  <p:sldIdLst>
    <p:sldId id="426" r:id="rId2"/>
    <p:sldId id="259" r:id="rId3"/>
    <p:sldId id="397" r:id="rId4"/>
    <p:sldId id="398" r:id="rId5"/>
    <p:sldId id="406" r:id="rId6"/>
    <p:sldId id="407" r:id="rId7"/>
    <p:sldId id="427" r:id="rId8"/>
    <p:sldId id="399" r:id="rId9"/>
    <p:sldId id="401" r:id="rId10"/>
    <p:sldId id="402" r:id="rId11"/>
    <p:sldId id="261" r:id="rId12"/>
    <p:sldId id="270" r:id="rId13"/>
    <p:sldId id="408" r:id="rId14"/>
    <p:sldId id="272" r:id="rId15"/>
    <p:sldId id="413" r:id="rId16"/>
    <p:sldId id="410" r:id="rId17"/>
    <p:sldId id="411" r:id="rId18"/>
    <p:sldId id="412" r:id="rId19"/>
    <p:sldId id="274" r:id="rId20"/>
    <p:sldId id="414" r:id="rId21"/>
    <p:sldId id="416" r:id="rId22"/>
    <p:sldId id="273" r:id="rId23"/>
    <p:sldId id="417" r:id="rId24"/>
    <p:sldId id="418" r:id="rId25"/>
    <p:sldId id="419" r:id="rId26"/>
    <p:sldId id="421" r:id="rId27"/>
    <p:sldId id="422" r:id="rId28"/>
    <p:sldId id="423" r:id="rId29"/>
    <p:sldId id="424" r:id="rId30"/>
    <p:sldId id="425" r:id="rId31"/>
    <p:sldId id="275" r:id="rId32"/>
    <p:sldId id="276" r:id="rId33"/>
    <p:sldId id="279" r:id="rId34"/>
    <p:sldId id="280" r:id="rId35"/>
    <p:sldId id="281" r:id="rId36"/>
    <p:sldId id="292" r:id="rId37"/>
    <p:sldId id="283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32AC9-7393-47B3-B5CB-40581B2A6FF1}" v="1" dt="2022-03-29T18:24:32.6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50" autoAdjust="0"/>
    <p:restoredTop sz="91388" autoAdjust="0"/>
  </p:normalViewPr>
  <p:slideViewPr>
    <p:cSldViewPr>
      <p:cViewPr varScale="1">
        <p:scale>
          <a:sx n="67" d="100"/>
          <a:sy n="67" d="100"/>
        </p:scale>
        <p:origin x="166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89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90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sher Haddadin" userId="d333f6d8d6402257" providerId="LiveId" clId="{0C032AC9-7393-47B3-B5CB-40581B2A6FF1}"/>
    <pc:docChg chg="custSel addSld modSld addMainMaster">
      <pc:chgData name="Bisher Haddadin" userId="d333f6d8d6402257" providerId="LiveId" clId="{0C032AC9-7393-47B3-B5CB-40581B2A6FF1}" dt="2022-03-29T18:27:37.791" v="124" actId="20577"/>
      <pc:docMkLst>
        <pc:docMk/>
      </pc:docMkLst>
      <pc:sldChg chg="modSp mod">
        <pc:chgData name="Bisher Haddadin" userId="d333f6d8d6402257" providerId="LiveId" clId="{0C032AC9-7393-47B3-B5CB-40581B2A6FF1}" dt="2022-03-29T18:24:32.808" v="91" actId="27636"/>
        <pc:sldMkLst>
          <pc:docMk/>
          <pc:sldMk cId="2414585201" sldId="332"/>
        </pc:sldMkLst>
        <pc:spChg chg="mod">
          <ac:chgData name="Bisher Haddadin" userId="d333f6d8d6402257" providerId="LiveId" clId="{0C032AC9-7393-47B3-B5CB-40581B2A6FF1}" dt="2022-03-29T18:24:32.808" v="91" actId="27636"/>
          <ac:spMkLst>
            <pc:docMk/>
            <pc:sldMk cId="2414585201" sldId="332"/>
            <ac:spMk id="3" creationId="{00000000-0000-0000-0000-000000000000}"/>
          </ac:spMkLst>
        </pc:spChg>
      </pc:sldChg>
      <pc:sldChg chg="add">
        <pc:chgData name="Bisher Haddadin" userId="d333f6d8d6402257" providerId="LiveId" clId="{0C032AC9-7393-47B3-B5CB-40581B2A6FF1}" dt="2022-03-29T18:19:37.193" v="1"/>
        <pc:sldMkLst>
          <pc:docMk/>
          <pc:sldMk cId="1866652508" sldId="369"/>
        </pc:sldMkLst>
      </pc:sldChg>
      <pc:sldChg chg="modSp add mod">
        <pc:chgData name="Bisher Haddadin" userId="d333f6d8d6402257" providerId="LiveId" clId="{0C032AC9-7393-47B3-B5CB-40581B2A6FF1}" dt="2022-03-29T18:19:39.509" v="4" actId="27636"/>
        <pc:sldMkLst>
          <pc:docMk/>
          <pc:sldMk cId="1586902460" sldId="370"/>
        </pc:sldMkLst>
        <pc:spChg chg="mod">
          <ac:chgData name="Bisher Haddadin" userId="d333f6d8d6402257" providerId="LiveId" clId="{0C032AC9-7393-47B3-B5CB-40581B2A6FF1}" dt="2022-03-29T18:19:39.509" v="4" actId="27636"/>
          <ac:spMkLst>
            <pc:docMk/>
            <pc:sldMk cId="1586902460" sldId="370"/>
            <ac:spMk id="3" creationId="{542D96B9-6E42-4171-B1D5-1DD1E502838E}"/>
          </ac:spMkLst>
        </pc:spChg>
      </pc:sldChg>
      <pc:sldChg chg="add">
        <pc:chgData name="Bisher Haddadin" userId="d333f6d8d6402257" providerId="LiveId" clId="{0C032AC9-7393-47B3-B5CB-40581B2A6FF1}" dt="2022-03-29T18:19:42.592" v="6"/>
        <pc:sldMkLst>
          <pc:docMk/>
          <pc:sldMk cId="2233267765" sldId="371"/>
        </pc:sldMkLst>
      </pc:sldChg>
      <pc:sldChg chg="delSp modSp add mod">
        <pc:chgData name="Bisher Haddadin" userId="d333f6d8d6402257" providerId="LiveId" clId="{0C032AC9-7393-47B3-B5CB-40581B2A6FF1}" dt="2022-03-29T18:20:37.583" v="69" actId="14100"/>
        <pc:sldMkLst>
          <pc:docMk/>
          <pc:sldMk cId="609482045" sldId="372"/>
        </pc:sldMkLst>
        <pc:spChg chg="del">
          <ac:chgData name="Bisher Haddadin" userId="d333f6d8d6402257" providerId="LiveId" clId="{0C032AC9-7393-47B3-B5CB-40581B2A6FF1}" dt="2022-03-29T18:20:31.592" v="66" actId="478"/>
          <ac:spMkLst>
            <pc:docMk/>
            <pc:sldMk cId="609482045" sldId="372"/>
            <ac:spMk id="2" creationId="{C24D25AD-3EA4-4C8D-BE17-7EC718EFF682}"/>
          </ac:spMkLst>
        </pc:spChg>
        <pc:picChg chg="mod">
          <ac:chgData name="Bisher Haddadin" userId="d333f6d8d6402257" providerId="LiveId" clId="{0C032AC9-7393-47B3-B5CB-40581B2A6FF1}" dt="2022-03-29T18:20:37.583" v="69" actId="14100"/>
          <ac:picMkLst>
            <pc:docMk/>
            <pc:sldMk cId="609482045" sldId="372"/>
            <ac:picMk id="8" creationId="{39E0CE41-6FEC-4D66-BA43-427DD0D9F097}"/>
          </ac:picMkLst>
        </pc:picChg>
      </pc:sldChg>
      <pc:sldChg chg="modSp add mod">
        <pc:chgData name="Bisher Haddadin" userId="d333f6d8d6402257" providerId="LiveId" clId="{0C032AC9-7393-47B3-B5CB-40581B2A6FF1}" dt="2022-03-29T18:19:44.939" v="11" actId="27636"/>
        <pc:sldMkLst>
          <pc:docMk/>
          <pc:sldMk cId="4111640562" sldId="373"/>
        </pc:sldMkLst>
        <pc:spChg chg="mod">
          <ac:chgData name="Bisher Haddadin" userId="d333f6d8d6402257" providerId="LiveId" clId="{0C032AC9-7393-47B3-B5CB-40581B2A6FF1}" dt="2022-03-29T18:19:44.939" v="11" actId="27636"/>
          <ac:spMkLst>
            <pc:docMk/>
            <pc:sldMk cId="4111640562" sldId="373"/>
            <ac:spMk id="3" creationId="{A7F2884D-FB3A-4BE4-8274-C42B6A9C6D72}"/>
          </ac:spMkLst>
        </pc:spChg>
      </pc:sldChg>
      <pc:sldChg chg="modSp add mod">
        <pc:chgData name="Bisher Haddadin" userId="d333f6d8d6402257" providerId="LiveId" clId="{0C032AC9-7393-47B3-B5CB-40581B2A6FF1}" dt="2022-03-29T18:26:36.106" v="114" actId="1036"/>
        <pc:sldMkLst>
          <pc:docMk/>
          <pc:sldMk cId="1307791717" sldId="374"/>
        </pc:sldMkLst>
        <pc:spChg chg="mod">
          <ac:chgData name="Bisher Haddadin" userId="d333f6d8d6402257" providerId="LiveId" clId="{0C032AC9-7393-47B3-B5CB-40581B2A6FF1}" dt="2022-03-29T18:26:36.106" v="114" actId="1036"/>
          <ac:spMkLst>
            <pc:docMk/>
            <pc:sldMk cId="1307791717" sldId="374"/>
            <ac:spMk id="2" creationId="{3B3DE585-A6AF-41F5-90C5-95F1042E05F1}"/>
          </ac:spMkLst>
        </pc:spChg>
        <pc:spChg chg="mod">
          <ac:chgData name="Bisher Haddadin" userId="d333f6d8d6402257" providerId="LiveId" clId="{0C032AC9-7393-47B3-B5CB-40581B2A6FF1}" dt="2022-03-29T18:22:38.642" v="87" actId="27636"/>
          <ac:spMkLst>
            <pc:docMk/>
            <pc:sldMk cId="1307791717" sldId="374"/>
            <ac:spMk id="3" creationId="{E72F10E4-08D0-4A9D-A8B1-87BA001615A4}"/>
          </ac:spMkLst>
        </pc:spChg>
      </pc:sldChg>
      <pc:sldChg chg="modSp add mod">
        <pc:chgData name="Bisher Haddadin" userId="d333f6d8d6402257" providerId="LiveId" clId="{0C032AC9-7393-47B3-B5CB-40581B2A6FF1}" dt="2022-03-29T18:26:11.947" v="110" actId="20577"/>
        <pc:sldMkLst>
          <pc:docMk/>
          <pc:sldMk cId="2337859781" sldId="375"/>
        </pc:sldMkLst>
        <pc:spChg chg="mod">
          <ac:chgData name="Bisher Haddadin" userId="d333f6d8d6402257" providerId="LiveId" clId="{0C032AC9-7393-47B3-B5CB-40581B2A6FF1}" dt="2022-03-29T18:26:11.947" v="110" actId="20577"/>
          <ac:spMkLst>
            <pc:docMk/>
            <pc:sldMk cId="2337859781" sldId="375"/>
            <ac:spMk id="2" creationId="{72EF896E-8426-48C9-8FAC-090D1D698EF6}"/>
          </ac:spMkLst>
        </pc:spChg>
      </pc:sldChg>
      <pc:sldChg chg="modSp add mod">
        <pc:chgData name="Bisher Haddadin" userId="d333f6d8d6402257" providerId="LiveId" clId="{0C032AC9-7393-47B3-B5CB-40581B2A6FF1}" dt="2022-03-29T18:22:17.805" v="81" actId="255"/>
        <pc:sldMkLst>
          <pc:docMk/>
          <pc:sldMk cId="427381864" sldId="376"/>
        </pc:sldMkLst>
        <pc:spChg chg="mod">
          <ac:chgData name="Bisher Haddadin" userId="d333f6d8d6402257" providerId="LiveId" clId="{0C032AC9-7393-47B3-B5CB-40581B2A6FF1}" dt="2022-03-29T18:22:17.805" v="81" actId="255"/>
          <ac:spMkLst>
            <pc:docMk/>
            <pc:sldMk cId="427381864" sldId="376"/>
            <ac:spMk id="3" creationId="{4FE993FB-5368-4C61-9310-F2EB8872F084}"/>
          </ac:spMkLst>
        </pc:spChg>
      </pc:sldChg>
      <pc:sldChg chg="modSp add mod">
        <pc:chgData name="Bisher Haddadin" userId="d333f6d8d6402257" providerId="LiveId" clId="{0C032AC9-7393-47B3-B5CB-40581B2A6FF1}" dt="2022-03-29T18:26:53.895" v="116" actId="20577"/>
        <pc:sldMkLst>
          <pc:docMk/>
          <pc:sldMk cId="337114263" sldId="377"/>
        </pc:sldMkLst>
        <pc:spChg chg="mod">
          <ac:chgData name="Bisher Haddadin" userId="d333f6d8d6402257" providerId="LiveId" clId="{0C032AC9-7393-47B3-B5CB-40581B2A6FF1}" dt="2022-03-29T18:26:53.895" v="116" actId="20577"/>
          <ac:spMkLst>
            <pc:docMk/>
            <pc:sldMk cId="337114263" sldId="377"/>
            <ac:spMk id="2" creationId="{DB9BC689-725F-4B76-9DED-74FF6AD00C5E}"/>
          </ac:spMkLst>
        </pc:spChg>
      </pc:sldChg>
      <pc:sldChg chg="modSp add mod">
        <pc:chgData name="Bisher Haddadin" userId="d333f6d8d6402257" providerId="LiveId" clId="{0C032AC9-7393-47B3-B5CB-40581B2A6FF1}" dt="2022-03-29T18:21:59.484" v="78" actId="1076"/>
        <pc:sldMkLst>
          <pc:docMk/>
          <pc:sldMk cId="166739583" sldId="378"/>
        </pc:sldMkLst>
        <pc:spChg chg="mod">
          <ac:chgData name="Bisher Haddadin" userId="d333f6d8d6402257" providerId="LiveId" clId="{0C032AC9-7393-47B3-B5CB-40581B2A6FF1}" dt="2022-03-29T18:21:59.484" v="78" actId="1076"/>
          <ac:spMkLst>
            <pc:docMk/>
            <pc:sldMk cId="166739583" sldId="378"/>
            <ac:spMk id="3" creationId="{CD93FE86-075D-4334-9B6D-474098D57C83}"/>
          </ac:spMkLst>
        </pc:spChg>
      </pc:sldChg>
      <pc:sldChg chg="modSp add mod">
        <pc:chgData name="Bisher Haddadin" userId="d333f6d8d6402257" providerId="LiveId" clId="{0C032AC9-7393-47B3-B5CB-40581B2A6FF1}" dt="2022-03-29T18:27:06.106" v="121" actId="20577"/>
        <pc:sldMkLst>
          <pc:docMk/>
          <pc:sldMk cId="2686169753" sldId="379"/>
        </pc:sldMkLst>
        <pc:spChg chg="mod">
          <ac:chgData name="Bisher Haddadin" userId="d333f6d8d6402257" providerId="LiveId" clId="{0C032AC9-7393-47B3-B5CB-40581B2A6FF1}" dt="2022-03-29T18:27:06.106" v="121" actId="20577"/>
          <ac:spMkLst>
            <pc:docMk/>
            <pc:sldMk cId="2686169753" sldId="379"/>
            <ac:spMk id="2" creationId="{6C4D5D78-DCD2-46E2-A835-CE0DE3C4B9C2}"/>
          </ac:spMkLst>
        </pc:spChg>
      </pc:sldChg>
      <pc:sldChg chg="modSp add mod">
        <pc:chgData name="Bisher Haddadin" userId="d333f6d8d6402257" providerId="LiveId" clId="{0C032AC9-7393-47B3-B5CB-40581B2A6FF1}" dt="2022-03-29T18:21:44.326" v="75" actId="27636"/>
        <pc:sldMkLst>
          <pc:docMk/>
          <pc:sldMk cId="1399943484" sldId="380"/>
        </pc:sldMkLst>
        <pc:spChg chg="mod">
          <ac:chgData name="Bisher Haddadin" userId="d333f6d8d6402257" providerId="LiveId" clId="{0C032AC9-7393-47B3-B5CB-40581B2A6FF1}" dt="2022-03-29T18:21:44.326" v="75" actId="27636"/>
          <ac:spMkLst>
            <pc:docMk/>
            <pc:sldMk cId="1399943484" sldId="380"/>
            <ac:spMk id="3" creationId="{01986662-F87B-4E28-B2A4-EFB243BCD462}"/>
          </ac:spMkLst>
        </pc:spChg>
      </pc:sldChg>
      <pc:sldChg chg="modSp add mod">
        <pc:chgData name="Bisher Haddadin" userId="d333f6d8d6402257" providerId="LiveId" clId="{0C032AC9-7393-47B3-B5CB-40581B2A6FF1}" dt="2022-03-29T18:19:57.007" v="31" actId="27636"/>
        <pc:sldMkLst>
          <pc:docMk/>
          <pc:sldMk cId="712564799" sldId="381"/>
        </pc:sldMkLst>
        <pc:spChg chg="mod">
          <ac:chgData name="Bisher Haddadin" userId="d333f6d8d6402257" providerId="LiveId" clId="{0C032AC9-7393-47B3-B5CB-40581B2A6FF1}" dt="2022-03-29T18:19:57.007" v="31" actId="27636"/>
          <ac:spMkLst>
            <pc:docMk/>
            <pc:sldMk cId="712564799" sldId="381"/>
            <ac:spMk id="3" creationId="{5B057300-6F97-4CD4-9B2C-95078E3C6CFC}"/>
          </ac:spMkLst>
        </pc:spChg>
      </pc:sldChg>
      <pc:sldChg chg="add">
        <pc:chgData name="Bisher Haddadin" userId="d333f6d8d6402257" providerId="LiveId" clId="{0C032AC9-7393-47B3-B5CB-40581B2A6FF1}" dt="2022-03-29T18:19:58.392" v="33"/>
        <pc:sldMkLst>
          <pc:docMk/>
          <pc:sldMk cId="1825476875" sldId="382"/>
        </pc:sldMkLst>
      </pc:sldChg>
      <pc:sldChg chg="modSp add mod">
        <pc:chgData name="Bisher Haddadin" userId="d333f6d8d6402257" providerId="LiveId" clId="{0C032AC9-7393-47B3-B5CB-40581B2A6FF1}" dt="2022-03-29T18:27:21.885" v="123" actId="27636"/>
        <pc:sldMkLst>
          <pc:docMk/>
          <pc:sldMk cId="4120000979" sldId="383"/>
        </pc:sldMkLst>
        <pc:spChg chg="mod">
          <ac:chgData name="Bisher Haddadin" userId="d333f6d8d6402257" providerId="LiveId" clId="{0C032AC9-7393-47B3-B5CB-40581B2A6FF1}" dt="2022-03-29T18:27:21.885" v="123" actId="27636"/>
          <ac:spMkLst>
            <pc:docMk/>
            <pc:sldMk cId="4120000979" sldId="383"/>
            <ac:spMk id="3" creationId="{9D150893-10C8-432E-8F24-77CCF2CDA0FE}"/>
          </ac:spMkLst>
        </pc:spChg>
      </pc:sldChg>
      <pc:sldChg chg="add">
        <pc:chgData name="Bisher Haddadin" userId="d333f6d8d6402257" providerId="LiveId" clId="{0C032AC9-7393-47B3-B5CB-40581B2A6FF1}" dt="2022-03-29T18:20:01.120" v="38"/>
        <pc:sldMkLst>
          <pc:docMk/>
          <pc:sldMk cId="2040761601" sldId="384"/>
        </pc:sldMkLst>
      </pc:sldChg>
      <pc:sldChg chg="modSp add mod">
        <pc:chgData name="Bisher Haddadin" userId="d333f6d8d6402257" providerId="LiveId" clId="{0C032AC9-7393-47B3-B5CB-40581B2A6FF1}" dt="2022-03-29T18:20:02.734" v="41" actId="27636"/>
        <pc:sldMkLst>
          <pc:docMk/>
          <pc:sldMk cId="908763485" sldId="385"/>
        </pc:sldMkLst>
        <pc:spChg chg="mod">
          <ac:chgData name="Bisher Haddadin" userId="d333f6d8d6402257" providerId="LiveId" clId="{0C032AC9-7393-47B3-B5CB-40581B2A6FF1}" dt="2022-03-29T18:20:02.734" v="41" actId="27636"/>
          <ac:spMkLst>
            <pc:docMk/>
            <pc:sldMk cId="908763485" sldId="385"/>
            <ac:spMk id="3" creationId="{3AAB2AF3-9469-4244-AAC1-2B6F6135B491}"/>
          </ac:spMkLst>
        </pc:spChg>
      </pc:sldChg>
      <pc:sldChg chg="modSp add mod">
        <pc:chgData name="Bisher Haddadin" userId="d333f6d8d6402257" providerId="LiveId" clId="{0C032AC9-7393-47B3-B5CB-40581B2A6FF1}" dt="2022-03-29T18:21:18.209" v="71" actId="27636"/>
        <pc:sldMkLst>
          <pc:docMk/>
          <pc:sldMk cId="3282138041" sldId="386"/>
        </pc:sldMkLst>
        <pc:spChg chg="mod">
          <ac:chgData name="Bisher Haddadin" userId="d333f6d8d6402257" providerId="LiveId" clId="{0C032AC9-7393-47B3-B5CB-40581B2A6FF1}" dt="2022-03-29T18:21:18.209" v="71" actId="27636"/>
          <ac:spMkLst>
            <pc:docMk/>
            <pc:sldMk cId="3282138041" sldId="386"/>
            <ac:spMk id="3" creationId="{F0E4D239-4766-478F-A331-5C7ED9898CF4}"/>
          </ac:spMkLst>
        </pc:spChg>
      </pc:sldChg>
      <pc:sldChg chg="modSp add mod">
        <pc:chgData name="Bisher Haddadin" userId="d333f6d8d6402257" providerId="LiveId" clId="{0C032AC9-7393-47B3-B5CB-40581B2A6FF1}" dt="2022-03-29T18:20:05.273" v="47" actId="27636"/>
        <pc:sldMkLst>
          <pc:docMk/>
          <pc:sldMk cId="1685254219" sldId="387"/>
        </pc:sldMkLst>
        <pc:spChg chg="mod">
          <ac:chgData name="Bisher Haddadin" userId="d333f6d8d6402257" providerId="LiveId" clId="{0C032AC9-7393-47B3-B5CB-40581B2A6FF1}" dt="2022-03-29T18:20:05.273" v="47" actId="27636"/>
          <ac:spMkLst>
            <pc:docMk/>
            <pc:sldMk cId="1685254219" sldId="387"/>
            <ac:spMk id="3" creationId="{C7C01195-D12B-4009-AECB-A4E3816C813B}"/>
          </ac:spMkLst>
        </pc:spChg>
      </pc:sldChg>
      <pc:sldChg chg="add">
        <pc:chgData name="Bisher Haddadin" userId="d333f6d8d6402257" providerId="LiveId" clId="{0C032AC9-7393-47B3-B5CB-40581B2A6FF1}" dt="2022-03-29T18:20:06.809" v="49"/>
        <pc:sldMkLst>
          <pc:docMk/>
          <pc:sldMk cId="4195201211" sldId="388"/>
        </pc:sldMkLst>
      </pc:sldChg>
      <pc:sldChg chg="add">
        <pc:chgData name="Bisher Haddadin" userId="d333f6d8d6402257" providerId="LiveId" clId="{0C032AC9-7393-47B3-B5CB-40581B2A6FF1}" dt="2022-03-29T18:20:08.175" v="51"/>
        <pc:sldMkLst>
          <pc:docMk/>
          <pc:sldMk cId="2144024183" sldId="389"/>
        </pc:sldMkLst>
      </pc:sldChg>
      <pc:sldChg chg="modSp add mod">
        <pc:chgData name="Bisher Haddadin" userId="d333f6d8d6402257" providerId="LiveId" clId="{0C032AC9-7393-47B3-B5CB-40581B2A6FF1}" dt="2022-03-29T18:27:37.791" v="124" actId="20577"/>
        <pc:sldMkLst>
          <pc:docMk/>
          <pc:sldMk cId="2722625939" sldId="390"/>
        </pc:sldMkLst>
        <pc:spChg chg="mod">
          <ac:chgData name="Bisher Haddadin" userId="d333f6d8d6402257" providerId="LiveId" clId="{0C032AC9-7393-47B3-B5CB-40581B2A6FF1}" dt="2022-03-29T18:27:37.791" v="124" actId="20577"/>
          <ac:spMkLst>
            <pc:docMk/>
            <pc:sldMk cId="2722625939" sldId="390"/>
            <ac:spMk id="3" creationId="{F3527ED9-6E9E-4EE2-BD5E-5AACAA2F9000}"/>
          </ac:spMkLst>
        </pc:spChg>
      </pc:sldChg>
      <pc:sldChg chg="addSp delSp modSp add mod">
        <pc:chgData name="Bisher Haddadin" userId="d333f6d8d6402257" providerId="LiveId" clId="{0C032AC9-7393-47B3-B5CB-40581B2A6FF1}" dt="2022-03-29T18:24:58.113" v="95" actId="12"/>
        <pc:sldMkLst>
          <pc:docMk/>
          <pc:sldMk cId="1723318" sldId="391"/>
        </pc:sldMkLst>
        <pc:spChg chg="add mod">
          <ac:chgData name="Bisher Haddadin" userId="d333f6d8d6402257" providerId="LiveId" clId="{0C032AC9-7393-47B3-B5CB-40581B2A6FF1}" dt="2022-03-29T18:24:58.113" v="95" actId="12"/>
          <ac:spMkLst>
            <pc:docMk/>
            <pc:sldMk cId="1723318" sldId="391"/>
            <ac:spMk id="3" creationId="{C6B92402-F833-4B17-8C17-10FF04A4A95B}"/>
          </ac:spMkLst>
        </pc:spChg>
        <pc:spChg chg="del">
          <ac:chgData name="Bisher Haddadin" userId="d333f6d8d6402257" providerId="LiveId" clId="{0C032AC9-7393-47B3-B5CB-40581B2A6FF1}" dt="2022-03-29T18:24:27.346" v="89" actId="478"/>
          <ac:spMkLst>
            <pc:docMk/>
            <pc:sldMk cId="1723318" sldId="391"/>
            <ac:spMk id="5" creationId="{A7644966-E156-4F8A-B788-34CF241940FA}"/>
          </ac:spMkLst>
        </pc:spChg>
      </pc:sldChg>
      <pc:sldChg chg="modSp add mod">
        <pc:chgData name="Bisher Haddadin" userId="d333f6d8d6402257" providerId="LiveId" clId="{0C032AC9-7393-47B3-B5CB-40581B2A6FF1}" dt="2022-03-29T18:25:51.711" v="108" actId="27636"/>
        <pc:sldMkLst>
          <pc:docMk/>
          <pc:sldMk cId="3810417214" sldId="392"/>
        </pc:sldMkLst>
        <pc:spChg chg="mod">
          <ac:chgData name="Bisher Haddadin" userId="d333f6d8d6402257" providerId="LiveId" clId="{0C032AC9-7393-47B3-B5CB-40581B2A6FF1}" dt="2022-03-29T18:25:45.615" v="104" actId="1035"/>
          <ac:spMkLst>
            <pc:docMk/>
            <pc:sldMk cId="3810417214" sldId="392"/>
            <ac:spMk id="2" creationId="{E75625C0-1B49-43CA-A79D-33869E376AF3}"/>
          </ac:spMkLst>
        </pc:spChg>
        <pc:spChg chg="mod">
          <ac:chgData name="Bisher Haddadin" userId="d333f6d8d6402257" providerId="LiveId" clId="{0C032AC9-7393-47B3-B5CB-40581B2A6FF1}" dt="2022-03-29T18:25:51.711" v="108" actId="27636"/>
          <ac:spMkLst>
            <pc:docMk/>
            <pc:sldMk cId="3810417214" sldId="392"/>
            <ac:spMk id="3" creationId="{02007EEC-06B2-486B-9F50-17902ECE865F}"/>
          </ac:spMkLst>
        </pc:spChg>
      </pc:sldChg>
      <pc:sldChg chg="add">
        <pc:chgData name="Bisher Haddadin" userId="d333f6d8d6402257" providerId="LiveId" clId="{0C032AC9-7393-47B3-B5CB-40581B2A6FF1}" dt="2022-03-29T18:20:13.800" v="60"/>
        <pc:sldMkLst>
          <pc:docMk/>
          <pc:sldMk cId="1898502385" sldId="393"/>
        </pc:sldMkLst>
      </pc:sldChg>
      <pc:sldChg chg="modSp add mod">
        <pc:chgData name="Bisher Haddadin" userId="d333f6d8d6402257" providerId="LiveId" clId="{0C032AC9-7393-47B3-B5CB-40581B2A6FF1}" dt="2022-03-29T18:20:15.586" v="63" actId="27636"/>
        <pc:sldMkLst>
          <pc:docMk/>
          <pc:sldMk cId="449266320" sldId="394"/>
        </pc:sldMkLst>
        <pc:spChg chg="mod">
          <ac:chgData name="Bisher Haddadin" userId="d333f6d8d6402257" providerId="LiveId" clId="{0C032AC9-7393-47B3-B5CB-40581B2A6FF1}" dt="2022-03-29T18:20:15.586" v="63" actId="27636"/>
          <ac:spMkLst>
            <pc:docMk/>
            <pc:sldMk cId="449266320" sldId="394"/>
            <ac:spMk id="3" creationId="{CE4C2911-3320-406B-BE38-92E33ABCA2D9}"/>
          </ac:spMkLst>
        </pc:spChg>
      </pc:sldChg>
      <pc:sldChg chg="modSp add mod">
        <pc:chgData name="Bisher Haddadin" userId="d333f6d8d6402257" providerId="LiveId" clId="{0C032AC9-7393-47B3-B5CB-40581B2A6FF1}" dt="2022-03-29T18:23:06.181" v="88" actId="33524"/>
        <pc:sldMkLst>
          <pc:docMk/>
          <pc:sldMk cId="2985835808" sldId="395"/>
        </pc:sldMkLst>
        <pc:spChg chg="mod">
          <ac:chgData name="Bisher Haddadin" userId="d333f6d8d6402257" providerId="LiveId" clId="{0C032AC9-7393-47B3-B5CB-40581B2A6FF1}" dt="2022-03-29T18:23:06.181" v="88" actId="33524"/>
          <ac:spMkLst>
            <pc:docMk/>
            <pc:sldMk cId="2985835808" sldId="395"/>
            <ac:spMk id="3" creationId="{7CDBC06F-5C80-45C0-B5C3-9C9127B512EE}"/>
          </ac:spMkLst>
        </pc:spChg>
      </pc:sldChg>
      <pc:sldMasterChg chg="add addSldLayout">
        <pc:chgData name="Bisher Haddadin" userId="d333f6d8d6402257" providerId="LiveId" clId="{0C032AC9-7393-47B3-B5CB-40581B2A6FF1}" dt="2022-03-29T18:19:39.458" v="2" actId="27028"/>
        <pc:sldMasterMkLst>
          <pc:docMk/>
          <pc:sldMasterMk cId="4166863963" sldId="2147483648"/>
        </pc:sldMasterMkLst>
        <pc:sldLayoutChg chg="add">
          <pc:chgData name="Bisher Haddadin" userId="d333f6d8d6402257" providerId="LiveId" clId="{0C032AC9-7393-47B3-B5CB-40581B2A6FF1}" dt="2022-03-29T18:19:37.190" v="0" actId="27028"/>
          <pc:sldLayoutMkLst>
            <pc:docMk/>
            <pc:sldMasterMk cId="4166863963" sldId="2147483648"/>
            <pc:sldLayoutMk cId="3750835132" sldId="2147483649"/>
          </pc:sldLayoutMkLst>
        </pc:sldLayoutChg>
        <pc:sldLayoutChg chg="add">
          <pc:chgData name="Bisher Haddadin" userId="d333f6d8d6402257" providerId="LiveId" clId="{0C032AC9-7393-47B3-B5CB-40581B2A6FF1}" dt="2022-03-29T18:19:39.458" v="2" actId="27028"/>
          <pc:sldLayoutMkLst>
            <pc:docMk/>
            <pc:sldMasterMk cId="4166863963" sldId="2147483648"/>
            <pc:sldLayoutMk cId="245930131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588E2-909E-48FD-AD0B-19B0857C1A1A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182C5-B72B-45C2-B7D8-88942126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1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Coagulation disorders;(</a:t>
            </a:r>
            <a:r>
              <a:rPr lang="en-US" altLang="en-US" dirty="0" err="1"/>
              <a:t>Abruptio</a:t>
            </a:r>
            <a:r>
              <a:rPr lang="en-US" altLang="en-US" dirty="0"/>
              <a:t> placentae, Retained dead </a:t>
            </a:r>
            <a:r>
              <a:rPr lang="en-US" altLang="en-US" dirty="0" err="1"/>
              <a:t>fetus,Amniotic</a:t>
            </a:r>
            <a:r>
              <a:rPr lang="en-US" altLang="en-US" dirty="0"/>
              <a:t> fluid </a:t>
            </a:r>
            <a:r>
              <a:rPr lang="en-US" altLang="en-US" dirty="0" err="1"/>
              <a:t>embolism,Inherited</a:t>
            </a:r>
            <a:r>
              <a:rPr lang="en-US" altLang="en-US" dirty="0"/>
              <a:t> coagulopathy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82C5-B72B-45C2-B7D8-88942126F3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12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1200" dirty="0"/>
              <a:t>* The ergot drugs are relatively contraindicated in patients with hypertension because the smooth </a:t>
            </a:r>
          </a:p>
          <a:p>
            <a:pPr>
              <a:lnSpc>
                <a:spcPct val="90000"/>
              </a:lnSpc>
              <a:defRPr/>
            </a:pPr>
            <a:r>
              <a:rPr lang="en-US" sz="1200" dirty="0"/>
              <a:t> muscle–constricting effects of these drugs may also increase vascular tone and thus increase </a:t>
            </a:r>
            <a:r>
              <a:rPr lang="en-US" sz="1200" dirty="0" err="1"/>
              <a:t>bloodpressure</a:t>
            </a:r>
            <a:r>
              <a:rPr lang="en-US" sz="1200" dirty="0"/>
              <a:t> to dangerous levels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82C5-B72B-45C2-B7D8-88942126F3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76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bimanual compression and massage of the uterine corpus may control the bleeding and cause the uterus to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contract.This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the only method available before the use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uterotonic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82C5-B72B-45C2-B7D8-88942126F3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4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82C5-B72B-45C2-B7D8-88942126F3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8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182C5-B72B-45C2-B7D8-88942126F3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62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2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8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411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53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22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1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0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8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5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51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5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F37B812-8562-44C9-9E85-EE2910619DE5}" type="datetimeFigureOut">
              <a:rPr lang="en-US" smtClean="0"/>
              <a:t>14/09/2022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4FE5D-5C29-48E2-9AFB-B2CFB845D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3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fH0kph#Z2902ea08bfe4d834c405462f8fae0720" TargetMode="External"/><Relationship Id="rId2" Type="http://schemas.openxmlformats.org/officeDocument/2006/relationships/hyperlink" Target="https://next.amboss.com/us/article/zo0reS#Z5187178e03db14012e904aa6c4b15de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xt.amboss.com/us/article/O60IOS#Za01eee7dd508a9ffebff19996b63507a" TargetMode="External"/><Relationship Id="rId5" Type="http://schemas.openxmlformats.org/officeDocument/2006/relationships/hyperlink" Target="https://next.amboss.com/us/article/RN0lag#Zb6d3acbb912c2d5bd98269ac50d12f43" TargetMode="External"/><Relationship Id="rId4" Type="http://schemas.openxmlformats.org/officeDocument/2006/relationships/hyperlink" Target="https://next.amboss.com/us/article/UO0b7T#Zf3eb225223efbb7d58286722ef4476c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amboss.com/us/article/ZO0ZIT#Z9293de6d2bac7320d458421cb691244d" TargetMode="External"/><Relationship Id="rId2" Type="http://schemas.openxmlformats.org/officeDocument/2006/relationships/hyperlink" Target="https://next.amboss.com/us/article/LS0wZf#Z5111947ea4104f846354a787f95d302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Post-Partum Hemorrhage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Professor Adel </a:t>
            </a:r>
            <a:r>
              <a:rPr lang="en-US" dirty="0" err="1"/>
              <a:t>Abul-Heija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2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prepared</a:t>
            </a:r>
          </a:p>
          <a:p>
            <a:r>
              <a:rPr lang="en-US" dirty="0">
                <a:solidFill>
                  <a:srgbClr val="FF0000"/>
                </a:solidFill>
              </a:rPr>
              <a:t>Active management of third stage</a:t>
            </a:r>
          </a:p>
          <a:p>
            <a:r>
              <a:rPr lang="en-US" dirty="0"/>
              <a:t>Prophylactic oxytocin</a:t>
            </a:r>
          </a:p>
          <a:p>
            <a:r>
              <a:rPr lang="en-US" dirty="0"/>
              <a:t>10 U </a:t>
            </a:r>
            <a:r>
              <a:rPr lang="en-US" dirty="0" smtClean="0"/>
              <a:t>IM </a:t>
            </a:r>
            <a:endParaRPr lang="en-US" dirty="0"/>
          </a:p>
          <a:p>
            <a:r>
              <a:rPr lang="en-US" dirty="0"/>
              <a:t>5 U IV bolus</a:t>
            </a:r>
          </a:p>
          <a:p>
            <a:r>
              <a:rPr lang="en-US" dirty="0"/>
              <a:t>10-20 U/L N/S IV @ 100-150 ml/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  <a:p>
            <a:r>
              <a:rPr lang="en-US" dirty="0"/>
              <a:t>Early cord clamping and cutting</a:t>
            </a:r>
          </a:p>
          <a:p>
            <a:r>
              <a:rPr lang="en-US" dirty="0"/>
              <a:t>Gentle cord traction with </a:t>
            </a:r>
            <a:r>
              <a:rPr lang="en-US" dirty="0" err="1"/>
              <a:t>surapubic</a:t>
            </a:r>
            <a:r>
              <a:rPr lang="en-US" dirty="0"/>
              <a:t> </a:t>
            </a:r>
            <a:r>
              <a:rPr lang="en-US" dirty="0" err="1"/>
              <a:t>countertraction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45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8382000" cy="9144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Causes of Primary Post Partum Hemorrhage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990600" y="1586475"/>
            <a:ext cx="24384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Uterine (90 %)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1600200"/>
            <a:ext cx="25146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Non-uterine (10%)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2690327"/>
            <a:ext cx="4114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600" dirty="0"/>
              <a:t>Uterine </a:t>
            </a:r>
            <a:r>
              <a:rPr lang="en-US" altLang="en-US" sz="1600" dirty="0" err="1"/>
              <a:t>atony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(70-80%)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600" dirty="0"/>
              <a:t>Abnormal placental separation: Retained placental products ,</a:t>
            </a:r>
            <a:r>
              <a:rPr lang="en-US" sz="1600" b="1" dirty="0"/>
              <a:t> </a:t>
            </a:r>
            <a:r>
              <a:rPr lang="en-US" sz="1600" dirty="0"/>
              <a:t>Abnormal placentation</a:t>
            </a:r>
            <a:r>
              <a:rPr lang="en-US" sz="1600" b="1" dirty="0"/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600" dirty="0"/>
              <a:t>Uterine rupture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600" dirty="0"/>
              <a:t>Uterine inversion</a:t>
            </a: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495800" y="291273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600" dirty="0"/>
              <a:t>Lower genital tract lacerations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600" dirty="0"/>
              <a:t>Pelvic hematomas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US" altLang="en-US" sz="16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1600" dirty="0"/>
              <a:t>Coagulation disorders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0779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9144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Uterine </a:t>
            </a:r>
            <a:r>
              <a:rPr lang="en-US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Atony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114799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Failure of the uterus to effectively contract after complete or incomplete delivery of the placenta, which can lead to severe postpartum bleeding from the </a:t>
            </a:r>
            <a:r>
              <a:rPr lang="en-US" sz="2800" dirty="0" err="1"/>
              <a:t>myometrial</a:t>
            </a:r>
            <a:r>
              <a:rPr lang="en-US" sz="2800" dirty="0"/>
              <a:t> vessels. </a:t>
            </a:r>
          </a:p>
          <a:p>
            <a:pPr marL="18288" indent="0" algn="just">
              <a:buNone/>
            </a:pPr>
            <a:endParaRPr lang="en-US" sz="2800" dirty="0"/>
          </a:p>
          <a:p>
            <a:pPr algn="just"/>
            <a:r>
              <a:rPr lang="en-US" sz="2800" dirty="0"/>
              <a:t>Most common cause of PPH cases </a:t>
            </a:r>
            <a:r>
              <a:rPr lang="en-US" sz="2800" dirty="0" smtClean="0"/>
              <a:t>(70</a:t>
            </a:r>
            <a:r>
              <a:rPr lang="en-US" sz="2800" dirty="0"/>
              <a:t>%)</a:t>
            </a:r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  <a:p>
            <a:pPr marL="18288" indent="0" algn="just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911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Uterine Atony : </a:t>
            </a:r>
            <a:r>
              <a:rPr lang="en-US" dirty="0" smtClean="0"/>
              <a:t>RISK FACTORS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Risk factors:</a:t>
            </a:r>
          </a:p>
          <a:p>
            <a:pPr marL="0" indent="0">
              <a:buNone/>
            </a:pPr>
            <a:r>
              <a:rPr lang="en-US" sz="2400" dirty="0" err="1" smtClean="0"/>
              <a:t>Overdistention</a:t>
            </a:r>
            <a:r>
              <a:rPr lang="en-US" sz="2400" dirty="0" smtClean="0"/>
              <a:t> </a:t>
            </a:r>
            <a:r>
              <a:rPr lang="en-US" sz="2400" dirty="0"/>
              <a:t>of the uterus</a:t>
            </a:r>
          </a:p>
          <a:p>
            <a:pPr marL="0" indent="0">
              <a:buNone/>
            </a:pPr>
            <a:r>
              <a:rPr lang="en-US" sz="2400" dirty="0" smtClean="0"/>
              <a:t>Exhausted</a:t>
            </a:r>
            <a:r>
              <a:rPr lang="en-US" sz="2400" dirty="0"/>
              <a:t> myometrium</a:t>
            </a:r>
          </a:p>
          <a:p>
            <a:pPr marL="0" indent="0">
              <a:buNone/>
            </a:pPr>
            <a:r>
              <a:rPr lang="en-US" sz="2400" dirty="0" smtClean="0"/>
              <a:t>Anatomical </a:t>
            </a:r>
            <a:r>
              <a:rPr lang="en-US" sz="2400" dirty="0"/>
              <a:t>abnormalities</a:t>
            </a:r>
          </a:p>
          <a:p>
            <a:pPr marL="0" indent="0">
              <a:buNone/>
            </a:pPr>
            <a:r>
              <a:rPr lang="en-US" sz="2400" dirty="0" err="1" smtClean="0"/>
              <a:t>Chorioamnionitis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Others</a:t>
            </a:r>
            <a:endParaRPr lang="en-US" sz="2400" dirty="0"/>
          </a:p>
          <a:p>
            <a:r>
              <a:rPr lang="en-US" sz="2400" dirty="0"/>
              <a:t>Medications lowering contractions (e.g., anesthetics, MgSO4)</a:t>
            </a:r>
          </a:p>
          <a:p>
            <a:r>
              <a:rPr lang="en-US" sz="2400" dirty="0"/>
              <a:t>Preterm delivery</a:t>
            </a:r>
          </a:p>
          <a:p>
            <a:r>
              <a:rPr lang="en-US" sz="2400" dirty="0"/>
              <a:t>Maternal BMI &gt; 40 kg/m</a:t>
            </a:r>
          </a:p>
        </p:txBody>
      </p:sp>
    </p:spTree>
    <p:extLst>
      <p:ext uri="{BB962C8B-B14F-4D97-AF65-F5344CB8AC3E}">
        <p14:creationId xmlns:p14="http://schemas.microsoft.com/office/powerpoint/2010/main" val="2070913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066800"/>
            <a:ext cx="8001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Clinical features: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 </a:t>
            </a:r>
            <a:r>
              <a:rPr lang="en-US" sz="2800" dirty="0"/>
              <a:t>Signs of hypervolemia  and  Blood loss: decreased blood pressure, increased </a:t>
            </a:r>
            <a:r>
              <a:rPr lang="en-US" sz="2800" dirty="0">
                <a:hlinkClick r:id="rId2"/>
              </a:rPr>
              <a:t>heart rate</a:t>
            </a:r>
            <a:r>
              <a:rPr lang="en-US" sz="2800" dirty="0"/>
              <a:t>, </a:t>
            </a:r>
            <a:r>
              <a:rPr lang="en-US" sz="2800" dirty="0">
                <a:hlinkClick r:id="rId3"/>
              </a:rPr>
              <a:t>dizziness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  <a:effectLst/>
            </a:endParaRPr>
          </a:p>
          <a:p>
            <a:pPr marL="475488" indent="-457200">
              <a:buFont typeface="Arial" pitchFamily="34" charset="0"/>
              <a:buChar char="•"/>
            </a:pPr>
            <a:r>
              <a:rPr lang="en-US" sz="2800" dirty="0">
                <a:effectLst/>
              </a:rPr>
              <a:t>Profuse </a:t>
            </a:r>
            <a:r>
              <a:rPr lang="en-US" sz="2800" dirty="0">
                <a:effectLst/>
                <a:hlinkClick r:id="rId4"/>
              </a:rPr>
              <a:t>vaginal bleeding</a:t>
            </a:r>
            <a:r>
              <a:rPr lang="en-US" sz="2800" dirty="0">
                <a:effectLst/>
              </a:rPr>
              <a:t> </a:t>
            </a:r>
          </a:p>
          <a:p>
            <a:pPr marL="475488" indent="-457200">
              <a:buFont typeface="Arial" pitchFamily="34" charset="0"/>
              <a:buChar char="•"/>
            </a:pPr>
            <a:endParaRPr lang="en-US" sz="2800" dirty="0">
              <a:effectLst/>
            </a:endParaRPr>
          </a:p>
          <a:p>
            <a:pPr marL="475488" indent="-457200">
              <a:buFont typeface="Arial" pitchFamily="34" charset="0"/>
              <a:buChar char="•"/>
            </a:pPr>
            <a:r>
              <a:rPr lang="en-US" sz="2800" dirty="0">
                <a:effectLst/>
              </a:rPr>
              <a:t>Soft, enlarged (increased </a:t>
            </a:r>
            <a:r>
              <a:rPr lang="en-US" sz="2800" dirty="0">
                <a:effectLst/>
                <a:hlinkClick r:id="rId5"/>
              </a:rPr>
              <a:t>fundal height</a:t>
            </a:r>
            <a:r>
              <a:rPr lang="en-US" sz="2800" dirty="0">
                <a:effectLst/>
              </a:rPr>
              <a:t>), boggy ascending </a:t>
            </a:r>
            <a:r>
              <a:rPr lang="en-US" sz="2800" dirty="0">
                <a:effectLst/>
                <a:hlinkClick r:id="rId6"/>
              </a:rPr>
              <a:t>uterus</a:t>
            </a:r>
            <a:endParaRPr lang="en-US" sz="2800" dirty="0">
              <a:effectLst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861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talk to and assess patient</a:t>
            </a:r>
          </a:p>
          <a:p>
            <a:r>
              <a:rPr lang="en-US" dirty="0"/>
              <a:t>Get HELP!</a:t>
            </a:r>
          </a:p>
          <a:p>
            <a:r>
              <a:rPr lang="en-US" dirty="0"/>
              <a:t>Large bore IV access</a:t>
            </a:r>
          </a:p>
          <a:p>
            <a:r>
              <a:rPr lang="en-US" dirty="0"/>
              <a:t>Crystalloid-lots!</a:t>
            </a:r>
          </a:p>
          <a:p>
            <a:r>
              <a:rPr lang="en-US" dirty="0"/>
              <a:t>CBC/cross-match and type</a:t>
            </a:r>
          </a:p>
          <a:p>
            <a:r>
              <a:rPr lang="en-US" dirty="0"/>
              <a:t>Foley catheter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Resuscitation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Two large-bore IV access </a:t>
            </a:r>
            <a:r>
              <a:rPr lang="en-US" dirty="0" smtClean="0"/>
              <a:t>(12 </a:t>
            </a:r>
            <a:r>
              <a:rPr lang="en-US" dirty="0"/>
              <a:t>gauge) </a:t>
            </a:r>
          </a:p>
          <a:p>
            <a:endParaRPr lang="en-US" dirty="0"/>
          </a:p>
          <a:p>
            <a:r>
              <a:rPr lang="en-US" dirty="0"/>
              <a:t> Fluid therapy (with IV crystalloid )</a:t>
            </a:r>
          </a:p>
          <a:p>
            <a:endParaRPr lang="en-US" dirty="0"/>
          </a:p>
          <a:p>
            <a:r>
              <a:rPr lang="en-US" dirty="0"/>
              <a:t> Monitoring of vital signs  and urine output</a:t>
            </a:r>
          </a:p>
          <a:p>
            <a:endParaRPr lang="en-US" dirty="0"/>
          </a:p>
          <a:p>
            <a:r>
              <a:rPr lang="en-US" dirty="0"/>
              <a:t>O2 mask 8 </a:t>
            </a:r>
            <a:r>
              <a:rPr lang="en-US" dirty="0" err="1"/>
              <a:t>Litres</a:t>
            </a:r>
            <a:r>
              <a:rPr lang="en-US" dirty="0"/>
              <a:t>/ min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Blood transfusion, if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70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 etiology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Palpate uterine fundus</a:t>
            </a:r>
          </a:p>
          <a:p>
            <a:r>
              <a:rPr lang="en-US" dirty="0"/>
              <a:t> ( atony , uterine inversion)</a:t>
            </a:r>
          </a:p>
          <a:p>
            <a:r>
              <a:rPr lang="en-US" dirty="0"/>
              <a:t>Explore birth canal &amp; uterine cavity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828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Laboratory tests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CBC ; </a:t>
            </a:r>
            <a:endParaRPr lang="en-US" dirty="0" smtClean="0"/>
          </a:p>
          <a:p>
            <a:r>
              <a:rPr lang="en-US" dirty="0" smtClean="0"/>
              <a:t>Coagulation </a:t>
            </a:r>
            <a:r>
              <a:rPr lang="en-US" dirty="0"/>
              <a:t>screen </a:t>
            </a:r>
            <a:r>
              <a:rPr lang="en-US" dirty="0" smtClean="0"/>
              <a:t>;</a:t>
            </a:r>
          </a:p>
          <a:p>
            <a:r>
              <a:rPr lang="en-US" dirty="0" smtClean="0"/>
              <a:t>Group </a:t>
            </a:r>
            <a:r>
              <a:rPr lang="en-US" dirty="0"/>
              <a:t>&amp; X-match </a:t>
            </a:r>
          </a:p>
        </p:txBody>
      </p:sp>
    </p:spTree>
    <p:extLst>
      <p:ext uri="{BB962C8B-B14F-4D97-AF65-F5344CB8AC3E}">
        <p14:creationId xmlns:p14="http://schemas.microsoft.com/office/powerpoint/2010/main" val="74954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990600"/>
            <a:ext cx="47355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Administer </a:t>
            </a:r>
            <a:r>
              <a:rPr lang="en-US" sz="3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Uterotonics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1905000"/>
            <a:ext cx="64008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Oxytocin </a:t>
            </a:r>
            <a:r>
              <a:rPr lang="en-US" altLang="en-US" sz="2400" dirty="0"/>
              <a:t>: (</a:t>
            </a:r>
            <a:r>
              <a:rPr lang="en-US" sz="2400" dirty="0"/>
              <a:t>40 to 80 U in 1 L of normal saline) should be given to increase uterine tone</a:t>
            </a:r>
            <a:endParaRPr lang="en-US" alt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85800" y="2879706"/>
            <a:ext cx="69342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0.2 mg of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ergonovine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maleate or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methylergonovinemay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( IM) </a:t>
            </a:r>
            <a:r>
              <a:rPr lang="en-US" sz="2400" dirty="0"/>
              <a:t>: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4350412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PGs such as 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Misoprostol</a:t>
            </a:r>
            <a:r>
              <a:rPr lang="en-US" sz="2400" dirty="0"/>
              <a:t> : useful when injectable </a:t>
            </a:r>
            <a:r>
              <a:rPr lang="en-US" sz="2400" dirty="0" err="1"/>
              <a:t>uterotonic</a:t>
            </a:r>
            <a:r>
              <a:rPr lang="en-US" sz="2400" dirty="0"/>
              <a:t> agents are unavailable or contraindicated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3733800"/>
            <a:ext cx="592662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en-US" sz="3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Syntometrine</a:t>
            </a:r>
            <a:r>
              <a:rPr lang="en-US" alt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IV if available</a:t>
            </a:r>
            <a:r>
              <a:rPr lang="en-US" alt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1952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7543800" cy="914400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Post Partum Hemorrhage 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191000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sz="2400" dirty="0" smtClean="0"/>
              <a:t>PPH is d</a:t>
            </a:r>
            <a:r>
              <a:rPr lang="en-US" sz="2400" dirty="0" smtClean="0">
                <a:effectLst/>
              </a:rPr>
              <a:t>efined as:</a:t>
            </a:r>
            <a:endParaRPr lang="en-US" sz="2400" dirty="0" smtClean="0">
              <a:effectLst/>
            </a:endParaRPr>
          </a:p>
          <a:p>
            <a:pPr marL="18288" indent="0">
              <a:buNone/>
            </a:pPr>
            <a:r>
              <a:rPr lang="en-US" sz="2400" dirty="0" smtClean="0">
                <a:effectLst/>
              </a:rPr>
              <a:t>blood </a:t>
            </a:r>
            <a:r>
              <a:rPr lang="en-US" sz="2400" dirty="0">
                <a:effectLst/>
              </a:rPr>
              <a:t>loss </a:t>
            </a:r>
            <a:r>
              <a:rPr lang="en-US" sz="2400" dirty="0">
                <a:solidFill>
                  <a:srgbClr val="FF0000"/>
                </a:solidFill>
                <a:effectLst/>
              </a:rPr>
              <a:t>≥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500cc </a:t>
            </a:r>
            <a:r>
              <a:rPr lang="en-US" altLang="en-US" sz="2400" dirty="0">
                <a:effectLst/>
              </a:rPr>
              <a:t>after  normal vaginal delivery,  </a:t>
            </a:r>
            <a:endParaRPr lang="en-US" altLang="en-US" sz="2400" dirty="0" smtClean="0">
              <a:effectLst/>
            </a:endParaRPr>
          </a:p>
          <a:p>
            <a:pPr marL="18288" indent="0">
              <a:buNone/>
            </a:pPr>
            <a:r>
              <a:rPr lang="en-US" altLang="en-US" sz="2400" dirty="0" smtClean="0">
                <a:solidFill>
                  <a:srgbClr val="FF0000"/>
                </a:solidFill>
                <a:effectLst/>
              </a:rPr>
              <a:t>&gt;</a:t>
            </a:r>
            <a:r>
              <a:rPr lang="en-US" altLang="en-US" sz="2400" dirty="0">
                <a:solidFill>
                  <a:srgbClr val="FF0000"/>
                </a:solidFill>
                <a:effectLst/>
              </a:rPr>
              <a:t>1000cc </a:t>
            </a:r>
            <a:r>
              <a:rPr lang="en-US" altLang="en-US" sz="2400" dirty="0">
                <a:effectLst/>
              </a:rPr>
              <a:t>blood loss after cesarean section or </a:t>
            </a:r>
            <a:endParaRPr lang="en-US" altLang="en-US" sz="2400" dirty="0" smtClean="0">
              <a:effectLst/>
            </a:endParaRPr>
          </a:p>
          <a:p>
            <a:pPr marL="18288" indent="0">
              <a:buNone/>
            </a:pPr>
            <a:r>
              <a:rPr lang="en-US" altLang="en-US" sz="2400" dirty="0" smtClean="0">
                <a:solidFill>
                  <a:srgbClr val="FF0000"/>
                </a:solidFill>
                <a:effectLst/>
              </a:rPr>
              <a:t>&gt;</a:t>
            </a:r>
            <a:r>
              <a:rPr lang="en-US" altLang="en-US" sz="2400" dirty="0">
                <a:solidFill>
                  <a:srgbClr val="FF0000"/>
                </a:solidFill>
                <a:effectLst/>
              </a:rPr>
              <a:t>1500cc </a:t>
            </a:r>
            <a:r>
              <a:rPr lang="en-US" altLang="en-US" sz="2400" dirty="0">
                <a:effectLst/>
              </a:rPr>
              <a:t>blood loss after </a:t>
            </a:r>
            <a:r>
              <a:rPr lang="en-US" altLang="en-US" sz="2400" dirty="0" smtClean="0">
                <a:effectLst/>
              </a:rPr>
              <a:t>elective CS </a:t>
            </a:r>
            <a:r>
              <a:rPr lang="en-US" altLang="en-US" sz="2400" dirty="0">
                <a:effectLst/>
              </a:rPr>
              <a:t>hysterectomy</a:t>
            </a:r>
            <a:r>
              <a:rPr lang="en-US" altLang="en-US" sz="2400" dirty="0" smtClean="0">
                <a:effectLst/>
              </a:rPr>
              <a:t>.</a:t>
            </a:r>
          </a:p>
          <a:p>
            <a:pPr marL="18288" lv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&gt;</a:t>
            </a:r>
            <a:r>
              <a:rPr lang="en-US" altLang="en-US" sz="2400" dirty="0" smtClean="0">
                <a:solidFill>
                  <a:srgbClr val="FF0000"/>
                </a:solidFill>
              </a:rPr>
              <a:t>3000-3500ccl </a:t>
            </a:r>
            <a:r>
              <a:rPr lang="en-US" altLang="en-US" sz="2400" dirty="0">
                <a:solidFill>
                  <a:prstClr val="white"/>
                </a:solidFill>
              </a:rPr>
              <a:t>for emergent </a:t>
            </a:r>
            <a:r>
              <a:rPr lang="en-US" altLang="en-US" sz="2400" dirty="0" smtClean="0">
                <a:solidFill>
                  <a:prstClr val="white"/>
                </a:solidFill>
              </a:rPr>
              <a:t>Cesarean-hysterectomy</a:t>
            </a:r>
            <a:endParaRPr lang="en-US" altLang="en-US" sz="2400" dirty="0">
              <a:solidFill>
                <a:prstClr val="white"/>
              </a:solidFill>
            </a:endParaRPr>
          </a:p>
          <a:p>
            <a:pPr marL="18288" indent="0">
              <a:buNone/>
            </a:pPr>
            <a:r>
              <a:rPr lang="en-US" altLang="en-US" sz="2400" dirty="0" smtClean="0">
                <a:effectLst/>
              </a:rPr>
              <a:t> </a:t>
            </a:r>
            <a:endParaRPr lang="en-US" altLang="en-US" sz="2400" dirty="0">
              <a:effectLst/>
            </a:endParaRPr>
          </a:p>
          <a:p>
            <a:endParaRPr lang="en-US" altLang="en-US" sz="2400" dirty="0">
              <a:effectLst/>
            </a:endParaRPr>
          </a:p>
          <a:p>
            <a:pPr>
              <a:spcBef>
                <a:spcPct val="0"/>
              </a:spcBef>
            </a:pPr>
            <a:r>
              <a:rPr lang="en-US" altLang="en-US" sz="2400" dirty="0">
                <a:effectLst/>
              </a:rPr>
              <a:t>ACOG </a:t>
            </a:r>
            <a:r>
              <a:rPr lang="en-US" altLang="en-US" sz="2400" dirty="0">
                <a:solidFill>
                  <a:srgbClr val="FF0000"/>
                </a:solidFill>
                <a:effectLst/>
              </a:rPr>
              <a:t>10%</a:t>
            </a: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altLang="en-US" sz="2400" dirty="0">
                <a:effectLst/>
              </a:rPr>
              <a:t>drop in hematocrit value between admission &amp; PP period, or a need for </a:t>
            </a:r>
            <a:r>
              <a:rPr lang="en-US" altLang="en-US" sz="2400" dirty="0">
                <a:solidFill>
                  <a:srgbClr val="FF0000"/>
                </a:solidFill>
                <a:effectLst/>
              </a:rPr>
              <a:t>blood transfusion.</a:t>
            </a:r>
          </a:p>
          <a:p>
            <a:pPr marL="18288" indent="0">
              <a:spcBef>
                <a:spcPct val="0"/>
              </a:spcBef>
              <a:buNone/>
            </a:pPr>
            <a:endParaRPr lang="en-US" altLang="en-US" sz="2400" dirty="0" smtClean="0"/>
          </a:p>
          <a:p>
            <a:pPr marL="18288" indent="0">
              <a:spcBef>
                <a:spcPct val="0"/>
              </a:spcBef>
              <a:buNone/>
            </a:pPr>
            <a:endParaRPr lang="en-US" alt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0082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 in the fundus</a:t>
            </a:r>
          </a:p>
          <a:p>
            <a:r>
              <a:rPr lang="en-US" dirty="0"/>
              <a:t>Inspect the lower genital tract</a:t>
            </a:r>
          </a:p>
          <a:p>
            <a:r>
              <a:rPr lang="en-US" dirty="0"/>
              <a:t>Explore the uterus</a:t>
            </a:r>
          </a:p>
          <a:p>
            <a:r>
              <a:rPr lang="en-US" dirty="0"/>
              <a:t>Retained placental fragments</a:t>
            </a:r>
          </a:p>
          <a:p>
            <a:r>
              <a:rPr lang="en-US" dirty="0"/>
              <a:t>Uterine rupture</a:t>
            </a:r>
          </a:p>
          <a:p>
            <a:r>
              <a:rPr lang="en-US" dirty="0"/>
              <a:t>Uterine inversion</a:t>
            </a:r>
          </a:p>
          <a:p>
            <a:r>
              <a:rPr lang="en-US" dirty="0"/>
              <a:t>Assess coagulation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81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Management- Assess the fundus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Simultaneous with Airway Breathing Circulations</a:t>
            </a:r>
          </a:p>
          <a:p>
            <a:r>
              <a:rPr lang="en-US" dirty="0"/>
              <a:t>Atony is the leading case of PPH 70% of PPH CASES</a:t>
            </a:r>
          </a:p>
          <a:p>
            <a:r>
              <a:rPr lang="en-US" dirty="0"/>
              <a:t>Bimanual massage</a:t>
            </a:r>
          </a:p>
          <a:p>
            <a:r>
              <a:rPr lang="en-US" dirty="0"/>
              <a:t>Rules out uterine inversion</a:t>
            </a:r>
          </a:p>
          <a:p>
            <a:r>
              <a:rPr lang="en-US" dirty="0"/>
              <a:t>May feel lower tract injury</a:t>
            </a:r>
          </a:p>
          <a:p>
            <a:r>
              <a:rPr lang="en-US" dirty="0"/>
              <a:t>Evacuate clot from vagina and/ or cervix </a:t>
            </a:r>
          </a:p>
          <a:p>
            <a:r>
              <a:rPr lang="en-US" dirty="0"/>
              <a:t>May consider manual exploration at this time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27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990600"/>
            <a:ext cx="7543800" cy="914400"/>
          </a:xfrm>
        </p:spPr>
        <p:txBody>
          <a:bodyPr/>
          <a:lstStyle/>
          <a:p>
            <a:r>
              <a:rPr lang="en-US" sz="3200" dirty="0">
                <a:effectLst/>
              </a:rPr>
              <a:t>If these pharmacologic treatments fail</a:t>
            </a:r>
            <a:endParaRPr lang="en-US" sz="3200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AF9B4594-CC52-084E-9559-BBE2990E3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5974" y="2052638"/>
            <a:ext cx="4114177" cy="41957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347857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b="1" dirty="0"/>
          </a:p>
          <a:p>
            <a:r>
              <a:rPr lang="en-US" alt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Bimanual compression of the uterus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09800" y="2286000"/>
            <a:ext cx="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5619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Management- Manual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exploration will:</a:t>
            </a:r>
          </a:p>
          <a:p>
            <a:r>
              <a:rPr lang="en-US" dirty="0"/>
              <a:t>Rule out the uterine inversion </a:t>
            </a:r>
          </a:p>
          <a:p>
            <a:r>
              <a:rPr lang="en-US" dirty="0"/>
              <a:t>Palpate cervical injury</a:t>
            </a:r>
          </a:p>
          <a:p>
            <a:r>
              <a:rPr lang="en-US" dirty="0"/>
              <a:t>Remove retained placenta or clot from uterus</a:t>
            </a:r>
          </a:p>
          <a:p>
            <a:r>
              <a:rPr lang="en-US" dirty="0"/>
              <a:t>Rule out uterine rupture or dehiscence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954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Replacement of Inverted Uterus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088" y="2174284"/>
            <a:ext cx="6711950" cy="395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51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Management- Oxytocin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 units IV bolus </a:t>
            </a:r>
          </a:p>
          <a:p>
            <a:r>
              <a:rPr lang="en-US" dirty="0"/>
              <a:t>20 units per L N/S IV wide open</a:t>
            </a:r>
          </a:p>
          <a:p>
            <a:r>
              <a:rPr lang="en-US" dirty="0"/>
              <a:t>10 units </a:t>
            </a:r>
            <a:r>
              <a:rPr lang="en-US" dirty="0" err="1"/>
              <a:t>intramyometrial</a:t>
            </a:r>
            <a:r>
              <a:rPr lang="en-US" dirty="0"/>
              <a:t> given </a:t>
            </a:r>
            <a:r>
              <a:rPr lang="en-US" dirty="0" err="1"/>
              <a:t>transabdominally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266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therapy for PPH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447800"/>
            <a:ext cx="760094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74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Management- Bleeding with Firm Uterus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Explore the lower genital tract </a:t>
            </a:r>
          </a:p>
          <a:p>
            <a:r>
              <a:rPr lang="en-US" sz="3200" dirty="0"/>
              <a:t>Requirements </a:t>
            </a:r>
          </a:p>
          <a:p>
            <a:r>
              <a:rPr lang="en-US" sz="3200" dirty="0"/>
              <a:t>Appropriate analgesia </a:t>
            </a:r>
          </a:p>
          <a:p>
            <a:r>
              <a:rPr lang="en-US" sz="3200" dirty="0"/>
              <a:t>Good exposure and lighting </a:t>
            </a:r>
          </a:p>
          <a:p>
            <a:r>
              <a:rPr lang="en-US" sz="3200" dirty="0"/>
              <a:t>Appropriate surgical repair</a:t>
            </a:r>
          </a:p>
          <a:p>
            <a:r>
              <a:rPr lang="en-US" sz="3200" dirty="0"/>
              <a:t>May temporize with packing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30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– ABC’s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THAT YOU ARE ALWAYS AHEAD WITH YOUR RESUSCITATION!!!!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Consider need for Foley catheter, CVP, arterial line, etc.</a:t>
            </a:r>
          </a:p>
          <a:p>
            <a:r>
              <a:rPr lang="en-US" dirty="0"/>
              <a:t>Consider need for more expert help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6531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PPH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0689"/>
            <a:ext cx="8229599" cy="43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5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/>
              </a:rPr>
              <a:t>Post Partum Hemorrhage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/>
              <a:t>Definition of PPH depends on </a:t>
            </a:r>
            <a:r>
              <a:rPr lang="en-US" altLang="en-US" sz="2400" dirty="0">
                <a:latin typeface="Arial" pitchFamily="34" charset="0"/>
              </a:rPr>
              <a:t>‘</a:t>
            </a:r>
            <a:r>
              <a:rPr lang="en-US" altLang="en-US" sz="2400" dirty="0"/>
              <a:t> clinician</a:t>
            </a:r>
            <a:r>
              <a:rPr lang="en-US" altLang="en-US" sz="2400" dirty="0">
                <a:latin typeface="Arial" pitchFamily="34" charset="0"/>
              </a:rPr>
              <a:t>’</a:t>
            </a:r>
            <a:r>
              <a:rPr lang="en-US" altLang="en-US" sz="2400" dirty="0"/>
              <a:t>s judgment that enough blood loss has occurred.</a:t>
            </a:r>
          </a:p>
          <a:p>
            <a:pPr>
              <a:spcBef>
                <a:spcPct val="0"/>
              </a:spcBef>
            </a:pPr>
            <a:endParaRPr lang="en-US" altLang="en-US" sz="2400" dirty="0"/>
          </a:p>
          <a:p>
            <a:pPr>
              <a:spcBef>
                <a:spcPct val="0"/>
              </a:spcBef>
            </a:pPr>
            <a:r>
              <a:rPr lang="en-US" alt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Classification</a:t>
            </a:r>
            <a:r>
              <a:rPr lang="en-US" altLang="en-US" sz="2400" dirty="0"/>
              <a:t> of PPH :  </a:t>
            </a:r>
          </a:p>
          <a:p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Primary: Blood 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loss within 1</a:t>
            </a:r>
            <a:r>
              <a:rPr lang="en-US" altLang="en-US" sz="2400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st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24 hours of delivery. (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EARLY)</a:t>
            </a:r>
            <a:endParaRPr lang="en-US" altLang="en-US" sz="2400" dirty="0"/>
          </a:p>
          <a:p>
            <a:pPr marL="0" indent="0">
              <a:buNone/>
            </a:pPr>
            <a:r>
              <a:rPr lang="en-US" sz="2400" dirty="0" smtClean="0"/>
              <a:t>Secondary: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Blood loss from 24 hours to 12 weeks postpartum</a:t>
            </a:r>
            <a:r>
              <a:rPr lang="en-US" alt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(</a:t>
            </a:r>
            <a:r>
              <a:rPr lang="en-US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LATE)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1882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Management- Continued Uterine Bleeding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coagulopathy </a:t>
            </a:r>
          </a:p>
          <a:p>
            <a:r>
              <a:rPr lang="en-US" dirty="0"/>
              <a:t>Correct coagulopathy</a:t>
            </a:r>
          </a:p>
          <a:p>
            <a:r>
              <a:rPr lang="en-US" dirty="0"/>
              <a:t>FFP, cryoprecipitate, platelets</a:t>
            </a:r>
          </a:p>
          <a:p>
            <a:r>
              <a:rPr lang="en-US" dirty="0"/>
              <a:t>If coagulation is normal</a:t>
            </a:r>
          </a:p>
          <a:p>
            <a:r>
              <a:rPr lang="en-US" dirty="0"/>
              <a:t>Consider embolization</a:t>
            </a:r>
          </a:p>
          <a:p>
            <a:r>
              <a:rPr lang="en-US" dirty="0"/>
              <a:t>Prepare for O.R.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618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9702" y="2819400"/>
            <a:ext cx="723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lvl="1"/>
            <a:r>
              <a:rPr lang="en-US" dirty="0"/>
              <a:t>1- Uterine </a:t>
            </a:r>
            <a:r>
              <a:rPr lang="en-US" dirty="0">
                <a:hlinkClick r:id="rId2"/>
              </a:rPr>
              <a:t>balloon </a:t>
            </a:r>
            <a:r>
              <a:rPr lang="en-US" dirty="0" err="1">
                <a:hlinkClick r:id="rId2"/>
              </a:rPr>
              <a:t>tamponade</a:t>
            </a:r>
            <a:r>
              <a:rPr lang="en-US" dirty="0"/>
              <a:t> or packing: if severe bleeding persists, regardless of adequate general measures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2- Compression sutures (e.g., B-Lynch suture)</a:t>
            </a:r>
          </a:p>
          <a:p>
            <a:pPr lvl="1"/>
            <a:endParaRPr lang="en-US" dirty="0"/>
          </a:p>
          <a:p>
            <a:pPr lvl="1"/>
            <a:r>
              <a:rPr lang="en-US" altLang="en-US" dirty="0"/>
              <a:t>3- Angiographic Selective Embolization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4-Surgical ligation of uterine or internal iliac arteries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5- Last resort: </a:t>
            </a:r>
            <a:r>
              <a:rPr lang="en-US" dirty="0">
                <a:hlinkClick r:id="rId3"/>
              </a:rPr>
              <a:t>hysterectomy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990599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/>
              <a:t>If intractable atonic PPH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38600" y="1376065"/>
            <a:ext cx="0" cy="6217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895600" y="2133600"/>
            <a:ext cx="2362200" cy="44056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Surgical procedures</a:t>
            </a:r>
          </a:p>
        </p:txBody>
      </p:sp>
    </p:spTree>
    <p:extLst>
      <p:ext uri="{BB962C8B-B14F-4D97-AF65-F5344CB8AC3E}">
        <p14:creationId xmlns:p14="http://schemas.microsoft.com/office/powerpoint/2010/main" val="3771728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458200" cy="914400"/>
          </a:xfrm>
        </p:spPr>
        <p:txBody>
          <a:bodyPr/>
          <a:lstStyle/>
          <a:p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Uterine balloon 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temponade</a:t>
            </a: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 or packing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054967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1. Gauze Uterine Packing                            2. Balloon </a:t>
            </a:r>
            <a:r>
              <a:rPr lang="en-US" dirty="0" err="1"/>
              <a:t>Tamponade</a:t>
            </a:r>
            <a:r>
              <a:rPr lang="en-US" dirty="0"/>
              <a:t> </a:t>
            </a:r>
          </a:p>
        </p:txBody>
      </p:sp>
      <p:sp>
        <p:nvSpPr>
          <p:cNvPr id="5" name="AutoShape 2" descr="PPH 2nd edn #23.v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PPH 2nd edn #23.v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PPH 2nd edn #23.v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JaypeeDigital | eBook R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486" y="2971799"/>
            <a:ext cx="2737914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0" descr="PPH 2nd edn #23.v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PPH 2nd edn #23.v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971800"/>
            <a:ext cx="2847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962400" y="4191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69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0D7263-9E18-4493-A64D-166818D75467}"/>
              </a:ext>
            </a:extLst>
          </p:cNvPr>
          <p:cNvSpPr txBox="1"/>
          <p:nvPr/>
        </p:nvSpPr>
        <p:spPr>
          <a:xfrm>
            <a:off x="294807" y="640061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/>
              <a:t>Stepwise Uterine Devascularization Technique</a:t>
            </a:r>
            <a:r>
              <a:rPr lang="en-US" altLang="en-US" sz="3200" dirty="0"/>
              <a:t> 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B8E1EB-1990-4D07-8B7F-BF93F86863A2}"/>
              </a:ext>
            </a:extLst>
          </p:cNvPr>
          <p:cNvSpPr txBox="1"/>
          <p:nvPr/>
        </p:nvSpPr>
        <p:spPr>
          <a:xfrm>
            <a:off x="685800" y="2209800"/>
            <a:ext cx="8001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hangingPunct="1">
              <a:defRPr/>
            </a:pPr>
            <a:r>
              <a:rPr lang="en-US" altLang="en-US" sz="2800" dirty="0"/>
              <a:t>* Unilateral uterine vessel ligation .</a:t>
            </a:r>
          </a:p>
          <a:p>
            <a:pPr algn="l" rtl="0" eaLnBrk="1" hangingPunct="1">
              <a:defRPr/>
            </a:pPr>
            <a:r>
              <a:rPr lang="en-US" altLang="en-US" sz="2800" dirty="0"/>
              <a:t>* Bilateral uterine vessel ligation .</a:t>
            </a:r>
          </a:p>
          <a:p>
            <a:pPr algn="l" rtl="0" eaLnBrk="1" hangingPunct="1">
              <a:defRPr/>
            </a:pPr>
            <a:r>
              <a:rPr lang="en-US" altLang="en-US" sz="2800" dirty="0"/>
              <a:t>* Bilateral low uterine vessel ligation .</a:t>
            </a:r>
          </a:p>
          <a:p>
            <a:pPr algn="l" rtl="0" eaLnBrk="1" hangingPunct="1">
              <a:defRPr/>
            </a:pPr>
            <a:r>
              <a:rPr lang="en-US" altLang="en-US" sz="2800" dirty="0"/>
              <a:t>* Unilateral ovarian vessel ligation .</a:t>
            </a:r>
          </a:p>
          <a:p>
            <a:pPr algn="l" rtl="0" eaLnBrk="1" hangingPunct="1">
              <a:defRPr/>
            </a:pPr>
            <a:r>
              <a:rPr lang="en-US" altLang="en-US" sz="2800" dirty="0"/>
              <a:t>* Bilateral ovarian vessel ligation .</a:t>
            </a:r>
          </a:p>
          <a:p>
            <a:pPr>
              <a:defRPr/>
            </a:pPr>
            <a:r>
              <a:rPr lang="en-US" altLang="en-US" sz="2800" b="1" dirty="0"/>
              <a:t>* Internal Iliac Artery Ligation</a:t>
            </a:r>
            <a:endParaRPr lang="en-GB" altLang="en-US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741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person's mouth&#10;&#10;Description automatically generated with low confidence">
            <a:extLst>
              <a:ext uri="{FF2B5EF4-FFF2-40B4-BE49-F238E27FC236}">
                <a16:creationId xmlns:a16="http://schemas.microsoft.com/office/drawing/2014/main" id="{381684A2-5710-403B-8D36-84EFE09A9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62220"/>
            <a:ext cx="4343400" cy="3333559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823863-B89D-4CCA-9220-4D7C6CEEE009}"/>
              </a:ext>
            </a:extLst>
          </p:cNvPr>
          <p:cNvSpPr txBox="1"/>
          <p:nvPr/>
        </p:nvSpPr>
        <p:spPr>
          <a:xfrm>
            <a:off x="5867400" y="1295400"/>
            <a:ext cx="2590800" cy="502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60000"/>
            </a:pPr>
            <a:r>
              <a:rPr lang="en-US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*It’s a fertility preserving procedure.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</a:pPr>
            <a:endParaRPr 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altLang="en-US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* It is hemostatic by reducing  pulse pressure to  uterus as 90% of its blood supply is from uterine vessels.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endParaRPr lang="en-US" alt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altLang="en-US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* Collateral circulation &amp; recanalization of  uterine vessels will be established within 6-8 </a:t>
            </a:r>
            <a:r>
              <a:rPr lang="en-US" altLang="en-US" sz="21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wks</a:t>
            </a:r>
            <a:r>
              <a:rPr lang="en-US" altLang="en-US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.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endParaRPr lang="en-US" altLang="en-US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  <a:defRPr/>
            </a:pPr>
            <a:r>
              <a:rPr lang="en-US" altLang="en-US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*</a:t>
            </a:r>
            <a:r>
              <a:rPr lang="en-US" altLang="en-US" sz="21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It has a success rate of 95 %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60000"/>
            </a:pPr>
            <a:endParaRPr 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3D24D4-56B4-4255-9141-FAC506B68BDE}"/>
              </a:ext>
            </a:extLst>
          </p:cNvPr>
          <p:cNvSpPr txBox="1"/>
          <p:nvPr/>
        </p:nvSpPr>
        <p:spPr>
          <a:xfrm>
            <a:off x="800100" y="34977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9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1-Uterine artery ligation</a:t>
            </a:r>
          </a:p>
        </p:txBody>
      </p:sp>
    </p:spTree>
    <p:extLst>
      <p:ext uri="{BB962C8B-B14F-4D97-AF65-F5344CB8AC3E}">
        <p14:creationId xmlns:p14="http://schemas.microsoft.com/office/powerpoint/2010/main" val="19791946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007340-0264-4065-AEDA-A24542E6B9F2}"/>
              </a:ext>
            </a:extLst>
          </p:cNvPr>
          <p:cNvSpPr txBox="1"/>
          <p:nvPr/>
        </p:nvSpPr>
        <p:spPr>
          <a:xfrm>
            <a:off x="781438" y="49966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2-Internal iliac artery ligation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AAEF52-99A2-4BC0-9B74-D97B58D58F20}"/>
              </a:ext>
            </a:extLst>
          </p:cNvPr>
          <p:cNvSpPr txBox="1"/>
          <p:nvPr/>
        </p:nvSpPr>
        <p:spPr>
          <a:xfrm>
            <a:off x="1066800" y="1371600"/>
            <a:ext cx="3273552" cy="4929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56032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•"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sz="2000" b="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ilateral ligation of the artery reduces the pelvic arterial blood flow by 49% and pulse pressure by 85% . After bilateral ligation of IIA in the long term period, </a:t>
            </a:r>
            <a:r>
              <a:rPr lang="en-US" sz="2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collateral circulation will maintain the re-functioning of the IIA</a:t>
            </a:r>
          </a:p>
          <a:p>
            <a:pPr marL="285750" indent="-256032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•"/>
            </a:pPr>
            <a:endPara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56032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•"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40-60% success rate.</a:t>
            </a:r>
          </a:p>
          <a:p>
            <a:pPr marL="285750" indent="-256032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•"/>
            </a:pPr>
            <a:endParaRPr lang="en-US" sz="2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56032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•"/>
            </a:pPr>
            <a:r>
              <a:rPr lang="en-US" sz="2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 has fallen out of favor because of difficult techniques,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instead ,a stepwise progression of uterine-ovarian vessel ligation should be rapidly performed.</a:t>
            </a:r>
            <a:endParaRPr lang="en-US" sz="2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56032">
              <a:lnSpc>
                <a:spcPct val="90000"/>
              </a:lnSpc>
              <a:spcBef>
                <a:spcPct val="20000"/>
              </a:spcBef>
              <a:buSzPct val="60000"/>
              <a:buFont typeface="Wingdings" pitchFamily="2" charset="2"/>
              <a:buChar char="•"/>
            </a:pPr>
            <a:endParaRPr lang="en-US" sz="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 close-up of a person's mouth&#10;&#10;Description automatically generated with low confidence">
            <a:extLst>
              <a:ext uri="{FF2B5EF4-FFF2-40B4-BE49-F238E27FC236}">
                <a16:creationId xmlns:a16="http://schemas.microsoft.com/office/drawing/2014/main" id="{7886D172-521D-413A-9917-6EA7572A90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7" r="9412" b="-1"/>
          <a:stretch/>
        </p:blipFill>
        <p:spPr>
          <a:xfrm>
            <a:off x="5030450" y="1712912"/>
            <a:ext cx="3273552" cy="3432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4752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5FA17A-B5BC-4D17-8B36-0E450D0D4CE8}"/>
              </a:ext>
            </a:extLst>
          </p:cNvPr>
          <p:cNvSpPr/>
          <p:nvPr/>
        </p:nvSpPr>
        <p:spPr>
          <a:xfrm>
            <a:off x="0" y="381000"/>
            <a:ext cx="819220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3-Angiographic Selective Embolization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5D793-B275-45E7-8C75-756FCFDCC6E7}"/>
              </a:ext>
            </a:extLst>
          </p:cNvPr>
          <p:cNvSpPr txBox="1"/>
          <p:nvPr/>
        </p:nvSpPr>
        <p:spPr>
          <a:xfrm>
            <a:off x="228600" y="2133600"/>
            <a:ext cx="89154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en-US" sz="2000" b="1" dirty="0"/>
              <a:t>* 90-100 % Success.</a:t>
            </a:r>
          </a:p>
          <a:p>
            <a:pPr marL="342900" indent="-342900" algn="l" rtl="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b="1" dirty="0"/>
          </a:p>
          <a:p>
            <a:pPr marL="342900" indent="-342900" algn="l" rtl="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2000" b="1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en-US" sz="2000" dirty="0"/>
              <a:t>*ASE seems to be indicated in patients with </a:t>
            </a:r>
            <a:r>
              <a:rPr lang="en-US" altLang="en-US" sz="2000" b="1" dirty="0"/>
              <a:t>birth canal trauma or uterine atony or DIC.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en-US" sz="2000" dirty="0"/>
              <a:t>Done in centers with interventional radiologists 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en-US" sz="2000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en-US" sz="2000" dirty="0"/>
              <a:t>*</a:t>
            </a:r>
            <a:r>
              <a:rPr lang="en-US" altLang="en-US" sz="2000" b="1" dirty="0"/>
              <a:t>Complication</a:t>
            </a:r>
            <a:r>
              <a:rPr lang="en-US" altLang="en-US" sz="2000" dirty="0"/>
              <a:t>s:-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altLang="en-US" sz="2000" dirty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en-US" sz="2000" dirty="0"/>
              <a:t>     1) Fever</a:t>
            </a:r>
            <a:br>
              <a:rPr lang="en-US" altLang="en-US" sz="2000" dirty="0"/>
            </a:br>
            <a:r>
              <a:rPr lang="en-US" altLang="en-US" sz="2000" dirty="0"/>
              <a:t>     2)pelvic infection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en-US" sz="2000" dirty="0"/>
              <a:t>     3)contrast media nephrotoxicity</a:t>
            </a:r>
            <a:br>
              <a:rPr lang="en-US" altLang="en-US" sz="2000" dirty="0"/>
            </a:br>
            <a:r>
              <a:rPr lang="en-US" altLang="en-US" sz="2000" dirty="0"/>
              <a:t>     4) buttock claudication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en-US" sz="2000" dirty="0"/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altLang="en-US" sz="2000" b="1" dirty="0"/>
              <a:t>They are rare only reported in 6-7% of the cases.</a:t>
            </a:r>
          </a:p>
        </p:txBody>
      </p:sp>
    </p:spTree>
    <p:extLst>
      <p:ext uri="{BB962C8B-B14F-4D97-AF65-F5344CB8AC3E}">
        <p14:creationId xmlns:p14="http://schemas.microsoft.com/office/powerpoint/2010/main" val="24276908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E0FA71F-F07D-47E8-B382-22EB337BC843}"/>
              </a:ext>
            </a:extLst>
          </p:cNvPr>
          <p:cNvSpPr txBox="1"/>
          <p:nvPr/>
        </p:nvSpPr>
        <p:spPr>
          <a:xfrm>
            <a:off x="318541" y="328136"/>
            <a:ext cx="746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4-B-Lynch Suture</a:t>
            </a:r>
            <a:endParaRPr lang="en-GB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1E36D-811E-479D-8EC6-793DA79384BD}"/>
              </a:ext>
            </a:extLst>
          </p:cNvPr>
          <p:cNvSpPr txBox="1"/>
          <p:nvPr/>
        </p:nvSpPr>
        <p:spPr>
          <a:xfrm>
            <a:off x="623341" y="106680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i="0" dirty="0">
                <a:effectLst/>
                <a:latin typeface="arial" panose="020B0604020202020204" pitchFamily="34" charset="0"/>
              </a:rPr>
              <a:t> * </a:t>
            </a:r>
            <a:r>
              <a:rPr lang="en-GB" sz="2000" b="0" i="0" dirty="0">
                <a:effectLst/>
              </a:rPr>
              <a:t>B-Lynch is a </a:t>
            </a:r>
            <a:r>
              <a:rPr lang="en-GB" sz="2000" b="1" i="0" dirty="0">
                <a:effectLst/>
              </a:rPr>
              <a:t>uterine compression suture</a:t>
            </a:r>
            <a:r>
              <a:rPr lang="en-GB" sz="2000" b="0" i="0" dirty="0">
                <a:effectLst/>
              </a:rPr>
              <a:t>, which apposes the anterior and posterior wall through a pair of vertical brace sutures which are put around the uterus.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70B375-F5C3-4DC0-80E8-403B9BD454F2}"/>
              </a:ext>
            </a:extLst>
          </p:cNvPr>
          <p:cNvSpPr txBox="1"/>
          <p:nvPr/>
        </p:nvSpPr>
        <p:spPr>
          <a:xfrm>
            <a:off x="609600" y="5432099"/>
            <a:ext cx="64107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2000" dirty="0"/>
              <a:t>* It helps us effectively to avoid </a:t>
            </a:r>
            <a:r>
              <a:rPr lang="en-US" altLang="en-US" sz="2000" dirty="0">
                <a:latin typeface="Arial" panose="020B0604020202020204" pitchFamily="34" charset="0"/>
              </a:rPr>
              <a:t>the </a:t>
            </a:r>
            <a:r>
              <a:rPr lang="en-US" altLang="en-US" sz="2000" dirty="0"/>
              <a:t> need for hysterectomy in patients in whom medical treatment  have failed to stop intractable PPH due to uterine atony.</a:t>
            </a:r>
            <a:endParaRPr lang="en-GB" sz="2000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405023C-10D9-4236-BF4B-1CDF5408B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22967"/>
            <a:ext cx="6858000" cy="30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67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ED4C20-E172-48A4-86EA-83E27EFE20B7}"/>
              </a:ext>
            </a:extLst>
          </p:cNvPr>
          <p:cNvSpPr txBox="1"/>
          <p:nvPr/>
        </p:nvSpPr>
        <p:spPr>
          <a:xfrm>
            <a:off x="741002" y="762000"/>
            <a:ext cx="7467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If patient doesn’t want to preserve fertility :</a:t>
            </a:r>
          </a:p>
          <a:p>
            <a:pPr algn="ctr"/>
            <a:r>
              <a:rPr lang="en-US" sz="2000" b="1" dirty="0"/>
              <a:t>Hysterectomy is done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D770F0A0-A7B6-4AE4-8888-DE1DB7A2D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05000"/>
            <a:ext cx="6206404" cy="409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7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Partum Hemorrhage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woman with normal </a:t>
            </a:r>
            <a:r>
              <a:rPr lang="en-US" sz="3200" dirty="0" smtClean="0"/>
              <a:t>pregnancy-HAS </a:t>
            </a:r>
            <a:r>
              <a:rPr lang="en-US" sz="3200" dirty="0" smtClean="0"/>
              <a:t>hypervolemia, </a:t>
            </a:r>
            <a:r>
              <a:rPr lang="en-US" sz="3200" dirty="0"/>
              <a:t>increases blood-volume by </a:t>
            </a:r>
            <a:r>
              <a:rPr lang="en-US" sz="3200" dirty="0">
                <a:solidFill>
                  <a:srgbClr val="FF0000"/>
                </a:solidFill>
              </a:rPr>
              <a:t>30-60% = 1-2L</a:t>
            </a:r>
          </a:p>
          <a:p>
            <a:r>
              <a:rPr lang="en-US" sz="3200" dirty="0" err="1"/>
              <a:t>therfore</a:t>
            </a:r>
            <a:r>
              <a:rPr lang="en-US" sz="3200" dirty="0"/>
              <a:t>, tolerates similar amount of blood loss at delivery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0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7543800" cy="914400"/>
          </a:xfrm>
        </p:spPr>
        <p:txBody>
          <a:bodyPr/>
          <a:lstStyle/>
          <a:p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Epidemiology</a:t>
            </a: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752600"/>
            <a:ext cx="7391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2000" dirty="0"/>
              <a:t>Approx.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5%</a:t>
            </a:r>
            <a:r>
              <a:rPr lang="en-US" sz="2000" dirty="0"/>
              <a:t> of obstetric patients experience PPH.</a:t>
            </a:r>
          </a:p>
          <a:p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/>
              <a:t>Leading cause of maternal mortality worldwide</a:t>
            </a:r>
          </a:p>
          <a:p>
            <a:endParaRPr lang="en-US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en-US" sz="2000" dirty="0"/>
              <a:t>PPH represents </a:t>
            </a:r>
            <a:r>
              <a:rPr 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12% </a:t>
            </a:r>
            <a:r>
              <a:rPr lang="en-US" sz="2000" dirty="0"/>
              <a:t>of maternal deaths in the US.</a:t>
            </a:r>
          </a:p>
          <a:p>
            <a:pPr marL="285750" indent="-285750">
              <a:buFont typeface="Courier New" pitchFamily="49" charset="0"/>
              <a:buChar char="o"/>
            </a:pPr>
            <a:endParaRPr lang="en-US" sz="2000" dirty="0"/>
          </a:p>
          <a:p>
            <a:pPr>
              <a:defRPr/>
            </a:pPr>
            <a:r>
              <a:rPr lang="en-US" sz="2000" dirty="0"/>
              <a:t>Maternal morbidity: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Transient or permanent renal damage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Acute respiratory dysfunction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Abscess formation 2ry to infection of pelvic hematomas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Frequent need for additional surgical procedures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Transfusion related hepatitis &amp; AIDS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Long term sequel: Sheehan</a:t>
            </a:r>
            <a:r>
              <a:rPr lang="en-US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’</a:t>
            </a:r>
            <a:r>
              <a:rPr lang="en-US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 Syndrome  </a:t>
            </a:r>
            <a:endParaRPr lang="en-GB" altLang="en-US" sz="2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607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4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Predisposing Factors- Antepartum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Previous PPH or manual </a:t>
            </a:r>
            <a:r>
              <a:rPr lang="en-US" sz="3200" dirty="0" smtClean="0"/>
              <a:t>removal of placenta</a:t>
            </a:r>
            <a:endParaRPr lang="en-US" sz="3200" dirty="0"/>
          </a:p>
          <a:p>
            <a:r>
              <a:rPr lang="en-US" sz="3200" dirty="0"/>
              <a:t>Abruption/</a:t>
            </a:r>
            <a:r>
              <a:rPr lang="en-US" sz="3200" dirty="0" err="1"/>
              <a:t>previa</a:t>
            </a:r>
            <a:endParaRPr lang="en-US" sz="3200" dirty="0"/>
          </a:p>
          <a:p>
            <a:r>
              <a:rPr lang="en-US" sz="3200" dirty="0"/>
              <a:t>Fetal demise</a:t>
            </a:r>
          </a:p>
          <a:p>
            <a:r>
              <a:rPr lang="en-US" sz="3200" dirty="0"/>
              <a:t>Gestational hypertension</a:t>
            </a:r>
          </a:p>
          <a:p>
            <a:r>
              <a:rPr lang="en-US" sz="3200" dirty="0"/>
              <a:t>Over distended uterus </a:t>
            </a:r>
          </a:p>
          <a:p>
            <a:r>
              <a:rPr lang="en-US" sz="3200" dirty="0"/>
              <a:t>Bleeding disorder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518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Predisposing factors- Intrapartum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Operative delivery</a:t>
            </a:r>
          </a:p>
          <a:p>
            <a:r>
              <a:rPr lang="en-US" sz="3200" dirty="0"/>
              <a:t>Prolonged or rapid </a:t>
            </a:r>
            <a:r>
              <a:rPr lang="en-US" sz="3200" dirty="0" err="1"/>
              <a:t>labour</a:t>
            </a:r>
            <a:endParaRPr lang="en-US" sz="3200" dirty="0"/>
          </a:p>
          <a:p>
            <a:r>
              <a:rPr lang="en-US" sz="3200" dirty="0"/>
              <a:t>Induction or </a:t>
            </a:r>
            <a:r>
              <a:rPr lang="en-US" sz="3200" dirty="0" err="1"/>
              <a:t>agumentation</a:t>
            </a:r>
            <a:endParaRPr lang="en-US" sz="3200" dirty="0"/>
          </a:p>
          <a:p>
            <a:r>
              <a:rPr lang="en-US" sz="3200" dirty="0" err="1"/>
              <a:t>Choriomnionitis</a:t>
            </a:r>
            <a:endParaRPr lang="en-US" sz="3200" dirty="0"/>
          </a:p>
          <a:p>
            <a:r>
              <a:rPr lang="en-US" sz="3200" dirty="0"/>
              <a:t>Shoulder dystocia</a:t>
            </a:r>
          </a:p>
          <a:p>
            <a:r>
              <a:rPr lang="en-US" sz="3200" dirty="0"/>
              <a:t>Internal </a:t>
            </a:r>
            <a:r>
              <a:rPr lang="en-US" sz="3200" dirty="0" err="1"/>
              <a:t>podalic</a:t>
            </a:r>
            <a:r>
              <a:rPr lang="en-US" sz="3200" dirty="0"/>
              <a:t> version</a:t>
            </a:r>
          </a:p>
          <a:p>
            <a:r>
              <a:rPr lang="en-US" sz="3200" dirty="0" smtClean="0"/>
              <a:t>Coagulopathy 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329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Lacerations or episiotomy</a:t>
            </a:r>
          </a:p>
          <a:p>
            <a:r>
              <a:rPr lang="en-US" sz="3600" dirty="0"/>
              <a:t>Retained placental/ placental abnormalities</a:t>
            </a:r>
          </a:p>
          <a:p>
            <a:r>
              <a:rPr lang="en-US" sz="3600" dirty="0"/>
              <a:t>Uterine rupture / inversion</a:t>
            </a:r>
          </a:p>
          <a:p>
            <a:r>
              <a:rPr lang="en-US" sz="3600" dirty="0"/>
              <a:t>Coagulopathy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48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4844</TotalTime>
  <Words>905</Words>
  <Application>Microsoft Office PowerPoint</Application>
  <PresentationFormat>On-screen Show (4:3)</PresentationFormat>
  <Paragraphs>246</Paragraphs>
  <Slides>38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Arial</vt:lpstr>
      <vt:lpstr>Calibri</vt:lpstr>
      <vt:lpstr>Century Gothic</vt:lpstr>
      <vt:lpstr>Courier New</vt:lpstr>
      <vt:lpstr>Palatino Linotype</vt:lpstr>
      <vt:lpstr>Wingdings</vt:lpstr>
      <vt:lpstr>Wingdings 3</vt:lpstr>
      <vt:lpstr>Ion</vt:lpstr>
      <vt:lpstr>Post-Partum Hemorrhage </vt:lpstr>
      <vt:lpstr>Post Partum Hemorrhage </vt:lpstr>
      <vt:lpstr>Post Partum Hemorrhage </vt:lpstr>
      <vt:lpstr>Post Partum Hemorrhage </vt:lpstr>
      <vt:lpstr>Epidemiology </vt:lpstr>
      <vt:lpstr>PowerPoint Presentation</vt:lpstr>
      <vt:lpstr>Predisposing Factors- Antepartum</vt:lpstr>
      <vt:lpstr>Predisposing factors- Intrapartum</vt:lpstr>
      <vt:lpstr>Postpartum causes</vt:lpstr>
      <vt:lpstr>Prevention</vt:lpstr>
      <vt:lpstr>Causes of Primary Post Partum Hemorrhage </vt:lpstr>
      <vt:lpstr>Uterine Atony </vt:lpstr>
      <vt:lpstr>Uterine Atony : RISK FACTORS </vt:lpstr>
      <vt:lpstr>PowerPoint Presentation</vt:lpstr>
      <vt:lpstr>Management </vt:lpstr>
      <vt:lpstr>Resuscitation </vt:lpstr>
      <vt:lpstr>Assess etiology </vt:lpstr>
      <vt:lpstr>Laboratory tests  </vt:lpstr>
      <vt:lpstr>PowerPoint Presentation</vt:lpstr>
      <vt:lpstr>Diagnosis ?</vt:lpstr>
      <vt:lpstr>Management- Assess the fundus</vt:lpstr>
      <vt:lpstr>If these pharmacologic treatments fail</vt:lpstr>
      <vt:lpstr>Management- Manual Exploration</vt:lpstr>
      <vt:lpstr>Replacement of Inverted Uterus </vt:lpstr>
      <vt:lpstr>Management- Oxytocin</vt:lpstr>
      <vt:lpstr>Drug therapy for PPH</vt:lpstr>
      <vt:lpstr>Management- Bleeding with Firm Uterus  </vt:lpstr>
      <vt:lpstr>Management – ABC’s</vt:lpstr>
      <vt:lpstr>MANAGEMENT OF PPH</vt:lpstr>
      <vt:lpstr>Management- Continued Uterine Bleeding </vt:lpstr>
      <vt:lpstr>PowerPoint Presentation</vt:lpstr>
      <vt:lpstr>Uterine balloon temponade  or packing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Complications of third stage of labor &amp; Obstetric shock</dc:title>
  <dc:creator>Reema Abed</dc:creator>
  <cp:lastModifiedBy>Admin</cp:lastModifiedBy>
  <cp:revision>105</cp:revision>
  <dcterms:created xsi:type="dcterms:W3CDTF">2022-03-25T08:23:51Z</dcterms:created>
  <dcterms:modified xsi:type="dcterms:W3CDTF">2022-09-14T09:44:06Z</dcterms:modified>
</cp:coreProperties>
</file>