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7"/>
  </p:notesMasterIdLst>
  <p:sldIdLst>
    <p:sldId id="256" r:id="rId5"/>
    <p:sldId id="271" r:id="rId6"/>
    <p:sldId id="272" r:id="rId7"/>
    <p:sldId id="281" r:id="rId8"/>
    <p:sldId id="273" r:id="rId9"/>
    <p:sldId id="274" r:id="rId10"/>
    <p:sldId id="257" r:id="rId11"/>
    <p:sldId id="258" r:id="rId12"/>
    <p:sldId id="264" r:id="rId13"/>
    <p:sldId id="259" r:id="rId14"/>
    <p:sldId id="275" r:id="rId15"/>
    <p:sldId id="263" r:id="rId16"/>
    <p:sldId id="260" r:id="rId17"/>
    <p:sldId id="282" r:id="rId18"/>
    <p:sldId id="280" r:id="rId19"/>
    <p:sldId id="261" r:id="rId20"/>
    <p:sldId id="262" r:id="rId21"/>
    <p:sldId id="266" r:id="rId22"/>
    <p:sldId id="267" r:id="rId23"/>
    <p:sldId id="268" r:id="rId24"/>
    <p:sldId id="269" r:id="rId25"/>
    <p:sldId id="270" r:id="rId26"/>
    <p:sldId id="276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9" Type="http://schemas.openxmlformats.org/officeDocument/2006/relationships/viewProps" Target="viewProps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34" Type="http://schemas.openxmlformats.org/officeDocument/2006/relationships/slide" Target="slides/slide30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presProps" Target="pres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41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notesMaster" Target="notesMasters/notesMaster1.xml" /><Relationship Id="rId40" Type="http://schemas.openxmlformats.org/officeDocument/2006/relationships/theme" Target="theme/theme1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slide" Target="slides/slide32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slide" Target="slides/slide3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1938AC-6941-412E-B53D-094CFCD7613B}" type="datetimeFigureOut">
              <a:rPr lang="ar-JO" smtClean="0"/>
              <a:pPr/>
              <a:t>28/05/1443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BB21E13-89DF-49B8-9A18-658BE16E6D37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12</a:t>
            </a:fld>
            <a:endParaRPr lang="ar-J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20</a:t>
            </a:fld>
            <a:endParaRPr lang="ar-J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24</a:t>
            </a:fld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89F932-04F6-4808-8973-95EA831A1286}" type="datetime1">
              <a:rPr lang="en-US" smtClean="0"/>
              <a:t>1/1/2022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8BF-98D6-4011-A151-3DC00CB59D66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C9543-4BFD-4728-9946-A2C0274ADA06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1F20A3-C791-408E-85F5-248B7D25187A}" type="datetime1">
              <a:rPr lang="en-US" smtClean="0"/>
              <a:t>1/1/2022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24601E8-F571-4C91-AA2D-A65602EC5876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B58A-30F4-4964-943C-3D6077984D4D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ADB4-AA64-4D86-97B7-FF3A4E450EDD}" type="datetime1">
              <a:rPr lang="en-US" smtClean="0"/>
              <a:t>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40400F-4686-4B41-AEFC-21B5368B0C25}" type="datetime1">
              <a:rPr lang="en-US" smtClean="0"/>
              <a:t>1/1/2022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C199-825F-442C-8905-5B0FE52C4E13}" type="datetime1">
              <a:rPr lang="en-US" smtClean="0"/>
              <a:t>1/1/2022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67EB0F-4DE6-49EB-9050-3F61C9969136}" type="datetime1">
              <a:rPr lang="en-US" smtClean="0"/>
              <a:t>1/1/2022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E50BAFE-0A85-42AF-817D-E9D250AC7821}" type="datetime1">
              <a:rPr lang="en-US" smtClean="0"/>
              <a:t>1/1/2022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590967-C26B-4C58-91A2-1908C5FA1561}" type="datetime1">
              <a:rPr lang="en-US" smtClean="0"/>
              <a:t>1/1/2022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667000"/>
            <a:ext cx="7315200" cy="609600"/>
          </a:xfrm>
        </p:spPr>
        <p:txBody>
          <a:bodyPr>
            <a:noAutofit/>
          </a:bodyPr>
          <a:lstStyle/>
          <a:p>
            <a:pPr algn="ctr"/>
            <a:r>
              <a:rPr lang="sr-Cyrl-CS" sz="4800" cap="all" dirty="0">
                <a:solidFill>
                  <a:schemeClr val="tx1"/>
                </a:solidFill>
              </a:rPr>
              <a:t>Agents Used in </a:t>
            </a:r>
            <a:r>
              <a:rPr lang="en-GB" sz="4800" dirty="0">
                <a:solidFill>
                  <a:schemeClr val="tx1"/>
                </a:solidFill>
              </a:rPr>
              <a:t>Parkinson's Disease</a:t>
            </a:r>
            <a:endParaRPr lang="ar-JO" sz="4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038600"/>
            <a:ext cx="6172200" cy="13716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Dr. </a:t>
            </a:r>
            <a:r>
              <a:rPr lang="en-US" sz="2000" dirty="0" err="1">
                <a:solidFill>
                  <a:schemeClr val="tx1"/>
                </a:solidFill>
              </a:rPr>
              <a:t>Yousef</a:t>
            </a:r>
            <a:r>
              <a:rPr lang="en-US" sz="2000" dirty="0">
                <a:solidFill>
                  <a:schemeClr val="tx1"/>
                </a:solidFill>
              </a:rPr>
              <a:t> Al-</a:t>
            </a:r>
            <a:r>
              <a:rPr lang="en-US" sz="2000" dirty="0" err="1">
                <a:solidFill>
                  <a:schemeClr val="tx1"/>
                </a:solidFill>
              </a:rPr>
              <a:t>saraireh</a:t>
            </a:r>
            <a:endParaRPr lang="en-US" sz="20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Associate Professor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Faculty of Medicine </a:t>
            </a:r>
          </a:p>
          <a:p>
            <a:pPr algn="ctr"/>
            <a:endParaRPr lang="ar-JO" sz="20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76200"/>
            <a:ext cx="31242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76200" y="304800"/>
            <a:ext cx="5943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UcPeriod"/>
            </a:pPr>
            <a:r>
              <a:rPr lang="en-US" sz="2400" b="1" dirty="0" err="1"/>
              <a:t>Levodopa</a:t>
            </a:r>
            <a:r>
              <a:rPr lang="en-US" sz="2400" b="1" dirty="0"/>
              <a:t> and </a:t>
            </a:r>
            <a:r>
              <a:rPr lang="en-US" sz="2400" b="1" dirty="0" err="1"/>
              <a:t>carbidopa</a:t>
            </a:r>
            <a:endParaRPr lang="en-US" sz="2400" b="1" dirty="0"/>
          </a:p>
          <a:p>
            <a:pPr marL="457200" indent="-457200"/>
            <a:endParaRPr lang="en-US" sz="2400" b="1" dirty="0"/>
          </a:p>
          <a:p>
            <a:r>
              <a:rPr lang="en-US" sz="2400" b="1" dirty="0"/>
              <a:t>B. Monoamine-</a:t>
            </a:r>
            <a:r>
              <a:rPr lang="en-US" sz="2400" b="1" dirty="0" err="1"/>
              <a:t>oxidase</a:t>
            </a:r>
            <a:r>
              <a:rPr lang="en-US" sz="2400" b="1" dirty="0"/>
              <a:t>-B inhibitors</a:t>
            </a:r>
            <a:r>
              <a:rPr lang="en-US" sz="2400" dirty="0"/>
              <a:t> (</a:t>
            </a:r>
            <a:r>
              <a:rPr lang="en-US" sz="2400" dirty="0" err="1"/>
              <a:t>Selegiline</a:t>
            </a:r>
            <a:r>
              <a:rPr lang="en-US" sz="2400" dirty="0"/>
              <a:t> &amp; </a:t>
            </a:r>
            <a:r>
              <a:rPr lang="en-US" sz="2400" dirty="0" err="1"/>
              <a:t>rasagiline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b="1" dirty="0"/>
              <a:t>C. </a:t>
            </a:r>
            <a:r>
              <a:rPr lang="en-US" sz="2400" b="1" dirty="0" err="1"/>
              <a:t>Catechol</a:t>
            </a:r>
            <a:r>
              <a:rPr lang="en-US" sz="2400" b="1" dirty="0"/>
              <a:t>-O-</a:t>
            </a:r>
            <a:r>
              <a:rPr lang="en-US" sz="2400" b="1" dirty="0" err="1"/>
              <a:t>methyltransferase</a:t>
            </a:r>
            <a:r>
              <a:rPr lang="en-US" sz="2400" b="1" dirty="0"/>
              <a:t> inhibitors </a:t>
            </a:r>
            <a:r>
              <a:rPr lang="en-US" sz="2400" dirty="0"/>
              <a:t>(</a:t>
            </a:r>
            <a:r>
              <a:rPr lang="en-US" sz="2400" dirty="0" err="1"/>
              <a:t>Entacapone</a:t>
            </a:r>
            <a:r>
              <a:rPr lang="en-US" sz="2400" dirty="0"/>
              <a:t> &amp; </a:t>
            </a:r>
            <a:r>
              <a:rPr lang="en-US" sz="2400" dirty="0" err="1"/>
              <a:t>tolcapone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b="1" dirty="0"/>
              <a:t>D. Dopamine-receptor agonists </a:t>
            </a:r>
            <a:r>
              <a:rPr lang="en-US" sz="2400" dirty="0"/>
              <a:t>(</a:t>
            </a:r>
            <a:r>
              <a:rPr lang="en-US" sz="2400" dirty="0" err="1"/>
              <a:t>Bromocriptine</a:t>
            </a:r>
            <a:r>
              <a:rPr lang="en-US" sz="2400" dirty="0"/>
              <a:t>, </a:t>
            </a:r>
            <a:r>
              <a:rPr lang="en-US" sz="2400" dirty="0" err="1"/>
              <a:t>ropinirole</a:t>
            </a:r>
            <a:r>
              <a:rPr lang="en-US" sz="2400" dirty="0"/>
              <a:t>, </a:t>
            </a:r>
            <a:r>
              <a:rPr lang="en-US" sz="2400" dirty="0" err="1"/>
              <a:t>pramipexole</a:t>
            </a:r>
            <a:r>
              <a:rPr lang="en-US" sz="2400" dirty="0"/>
              <a:t> &amp; </a:t>
            </a:r>
            <a:r>
              <a:rPr lang="en-US" sz="2400" dirty="0" err="1"/>
              <a:t>rotigotine</a:t>
            </a:r>
            <a:r>
              <a:rPr lang="en-US" sz="2400" dirty="0"/>
              <a:t>, </a:t>
            </a:r>
            <a:r>
              <a:rPr lang="en-US" sz="2400" dirty="0" err="1"/>
              <a:t>apomorphine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b="1" dirty="0"/>
              <a:t>E. </a:t>
            </a:r>
            <a:r>
              <a:rPr lang="en-US" sz="2400" b="1" dirty="0" err="1"/>
              <a:t>Amantadine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F. </a:t>
            </a:r>
            <a:r>
              <a:rPr lang="en-US" sz="2400" b="1" dirty="0" err="1"/>
              <a:t>Antimuscarinic</a:t>
            </a:r>
            <a:r>
              <a:rPr lang="en-US" sz="2400" b="1" dirty="0"/>
              <a:t> agents</a:t>
            </a:r>
            <a:endParaRPr lang="ar-JO" sz="2400" b="1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-76200" y="-76200"/>
            <a:ext cx="9448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AutoNum type="alphaUcPeriod"/>
            </a:pPr>
            <a:r>
              <a:rPr lang="en-US" sz="3600" b="1" dirty="0"/>
              <a:t> </a:t>
            </a:r>
            <a:r>
              <a:rPr lang="en-US" sz="3600" b="1" dirty="0" err="1"/>
              <a:t>Levodopa</a:t>
            </a:r>
            <a:r>
              <a:rPr lang="en-US" sz="3600" b="1" dirty="0"/>
              <a:t> and </a:t>
            </a:r>
            <a:r>
              <a:rPr lang="en-US" sz="3600" b="1" dirty="0" err="1"/>
              <a:t>Carbidopa</a:t>
            </a:r>
            <a:endParaRPr lang="en-US" sz="3600" b="1" dirty="0"/>
          </a:p>
        </p:txBody>
      </p:sp>
      <p:sp>
        <p:nvSpPr>
          <p:cNvPr id="6" name="مستطيل 5"/>
          <p:cNvSpPr/>
          <p:nvPr/>
        </p:nvSpPr>
        <p:spPr>
          <a:xfrm>
            <a:off x="152400" y="685800"/>
            <a:ext cx="883920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Levodopa</a:t>
            </a:r>
            <a:r>
              <a:rPr lang="en-US" sz="2800" dirty="0"/>
              <a:t> is a metabolic </a:t>
            </a:r>
            <a:r>
              <a:rPr lang="en-US" sz="2800" b="1" dirty="0"/>
              <a:t>precursor of dopamine</a:t>
            </a:r>
          </a:p>
          <a:p>
            <a:r>
              <a:rPr lang="en-US" sz="2800" b="1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It restores </a:t>
            </a:r>
            <a:r>
              <a:rPr lang="en-US" sz="2800" dirty="0" err="1"/>
              <a:t>dopaminergic</a:t>
            </a:r>
            <a:r>
              <a:rPr lang="en-US" sz="2800" dirty="0"/>
              <a:t> by </a:t>
            </a:r>
            <a:r>
              <a:rPr lang="en-US" sz="2800" b="1" dirty="0"/>
              <a:t>enhancing synthesis of dopamine in surviving neurons of </a:t>
            </a:r>
            <a:r>
              <a:rPr lang="en-US" sz="2800" b="1" dirty="0" err="1"/>
              <a:t>substantia</a:t>
            </a:r>
            <a:r>
              <a:rPr lang="en-US" sz="2800" b="1" dirty="0"/>
              <a:t> </a:t>
            </a:r>
            <a:r>
              <a:rPr lang="en-US" sz="2800" b="1" dirty="0" err="1"/>
              <a:t>nigra</a:t>
            </a:r>
            <a:r>
              <a:rPr lang="en-US" sz="2800" b="1" dirty="0"/>
              <a:t> </a:t>
            </a:r>
          </a:p>
          <a:p>
            <a:pPr>
              <a:buFont typeface="Wingdings" pitchFamily="2" charset="2"/>
              <a:buChar char="Ø"/>
            </a:pPr>
            <a:endParaRPr lang="ar-JO" sz="2800" b="1" dirty="0"/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In patients with early disease</a:t>
            </a:r>
            <a:r>
              <a:rPr lang="en-US" sz="2800" dirty="0"/>
              <a:t>, number of </a:t>
            </a:r>
            <a:r>
              <a:rPr lang="en-US" sz="2800" dirty="0" err="1"/>
              <a:t>dopaminergic</a:t>
            </a:r>
            <a:r>
              <a:rPr lang="en-US" sz="2800" dirty="0"/>
              <a:t> neurons in </a:t>
            </a:r>
            <a:r>
              <a:rPr lang="en-US" sz="2800" dirty="0" err="1"/>
              <a:t>substantia</a:t>
            </a:r>
            <a:r>
              <a:rPr lang="en-US" sz="2800" dirty="0"/>
              <a:t> </a:t>
            </a:r>
            <a:r>
              <a:rPr lang="en-US" sz="2800" dirty="0" err="1"/>
              <a:t>nigra</a:t>
            </a:r>
            <a:r>
              <a:rPr lang="en-US" sz="2800" dirty="0"/>
              <a:t> (about 20% of normal) is adequate for conversion of </a:t>
            </a:r>
            <a:r>
              <a:rPr lang="en-US" sz="2800" dirty="0" err="1"/>
              <a:t>levodopa</a:t>
            </a:r>
            <a:r>
              <a:rPr lang="en-US" sz="2800" dirty="0"/>
              <a:t> to dopamine</a:t>
            </a:r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Thus, </a:t>
            </a:r>
            <a:r>
              <a:rPr lang="en-US" sz="2800" b="1" dirty="0"/>
              <a:t>in new patients</a:t>
            </a:r>
            <a:r>
              <a:rPr lang="en-US" sz="2800" dirty="0"/>
              <a:t>, </a:t>
            </a:r>
            <a:r>
              <a:rPr lang="en-US" sz="2800" b="1" dirty="0"/>
              <a:t>therapeutic response to </a:t>
            </a:r>
            <a:r>
              <a:rPr lang="en-US" sz="2800" b="1" dirty="0" err="1"/>
              <a:t>levodopa</a:t>
            </a:r>
            <a:r>
              <a:rPr lang="en-US" sz="2800" b="1" dirty="0"/>
              <a:t> is consistent</a:t>
            </a:r>
            <a:endParaRPr lang="ar-JO" sz="2800" dirty="0"/>
          </a:p>
          <a:p>
            <a:pPr>
              <a:buFont typeface="Wingdings" pitchFamily="2" charset="2"/>
              <a:buChar char="Ø"/>
            </a:pPr>
            <a:endParaRPr lang="ar-JO" sz="2800" dirty="0"/>
          </a:p>
          <a:p>
            <a:endParaRPr lang="ar-JO" sz="2800" dirty="0"/>
          </a:p>
          <a:p>
            <a:pPr>
              <a:buFont typeface="Wingdings" pitchFamily="2" charset="2"/>
              <a:buChar char="Ø"/>
            </a:pPr>
            <a:endParaRPr lang="en-US" sz="2800" b="1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28600" y="381000"/>
            <a:ext cx="8686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/>
              <a:t>Unfortunately, </a:t>
            </a:r>
            <a:r>
              <a:rPr lang="en-US" sz="3200" b="1" dirty="0"/>
              <a:t>with time, number of neurons decreases </a:t>
            </a:r>
            <a:r>
              <a:rPr lang="en-US" sz="3200" dirty="0"/>
              <a:t>&amp; fewer cells are capable of taking up exogenously administered </a:t>
            </a:r>
            <a:r>
              <a:rPr lang="en-US" sz="3200" dirty="0" err="1"/>
              <a:t>levodopa</a:t>
            </a:r>
            <a:r>
              <a:rPr lang="en-US" sz="3200" dirty="0"/>
              <a:t> &amp; converting it to dopamine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Consequently, </a:t>
            </a:r>
            <a:r>
              <a:rPr lang="en-US" sz="3200" b="1" dirty="0"/>
              <a:t>motor control fluctuation develops</a:t>
            </a:r>
          </a:p>
          <a:p>
            <a:pPr>
              <a:buFont typeface="Wingdings" pitchFamily="2" charset="2"/>
              <a:buChar char="Ø"/>
            </a:pPr>
            <a:endParaRPr lang="en-US" sz="3200" b="1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Relief provided by </a:t>
            </a:r>
            <a:r>
              <a:rPr lang="en-US" sz="3200" dirty="0" err="1"/>
              <a:t>levodopa</a:t>
            </a:r>
            <a:r>
              <a:rPr lang="en-US" sz="3200" dirty="0"/>
              <a:t> is only </a:t>
            </a:r>
            <a:r>
              <a:rPr lang="en-US" sz="3200" dirty="0" err="1"/>
              <a:t>symp-tomatic</a:t>
            </a:r>
            <a:r>
              <a:rPr lang="en-US" sz="3200" dirty="0"/>
              <a:t> &amp; it lasts only while drug is present in body</a:t>
            </a:r>
            <a:endParaRPr lang="ar-JO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152400"/>
            <a:ext cx="8991600" cy="86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  <a:defRPr/>
            </a:pPr>
            <a:r>
              <a:rPr lang="en-GB" sz="3600" b="1" dirty="0"/>
              <a:t>Mechanism of action:</a:t>
            </a:r>
          </a:p>
          <a:p>
            <a:pPr marL="342900" indent="-342900">
              <a:buAutoNum type="alphaUcPeriod"/>
              <a:defRPr/>
            </a:pPr>
            <a:r>
              <a:rPr lang="en-US" sz="3200" b="1" dirty="0"/>
              <a:t> </a:t>
            </a:r>
            <a:r>
              <a:rPr lang="en-US" sz="3200" b="1" dirty="0" err="1"/>
              <a:t>Levodopa</a:t>
            </a:r>
            <a:r>
              <a:rPr lang="en-US" sz="3200" b="1" dirty="0"/>
              <a:t>: </a:t>
            </a:r>
            <a:r>
              <a:rPr lang="en-US" sz="3200" dirty="0"/>
              <a:t>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3200" dirty="0"/>
              <a:t>Dopamine itself does not cross the blood-brain barrier, but its immediate precursor, </a:t>
            </a:r>
            <a:r>
              <a:rPr lang="en-US" sz="3200" dirty="0" err="1"/>
              <a:t>levodopa</a:t>
            </a:r>
            <a:r>
              <a:rPr lang="en-US" sz="3200" dirty="0"/>
              <a:t>, is actively transported into the CNS and is converted to dopamine in the brain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3200" dirty="0"/>
              <a:t>Large doses of </a:t>
            </a:r>
            <a:r>
              <a:rPr lang="en-US" sz="3200" dirty="0" err="1"/>
              <a:t>levodopa</a:t>
            </a:r>
            <a:r>
              <a:rPr lang="en-US" sz="3200" dirty="0"/>
              <a:t> are required, because much of the drug is </a:t>
            </a:r>
            <a:r>
              <a:rPr lang="en-US" sz="3200" dirty="0" err="1"/>
              <a:t>decarboxylated</a:t>
            </a:r>
            <a:r>
              <a:rPr lang="en-US" sz="3200" dirty="0"/>
              <a:t> to dopamine in the periphery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3200" dirty="0"/>
              <a:t>This results in side effects that include nausea, vomiting, cardiac arrhythmias, and hypotension</a:t>
            </a:r>
            <a:r>
              <a:rPr lang="en-US" dirty="0"/>
              <a:t>.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u="sng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-304800" y="15240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3200" b="1" dirty="0"/>
              <a:t>2. </a:t>
            </a:r>
            <a:r>
              <a:rPr lang="en-US" sz="3200" b="1" dirty="0" err="1"/>
              <a:t>Carbidopa</a:t>
            </a:r>
            <a:r>
              <a:rPr lang="en-US" sz="3200" b="1" dirty="0"/>
              <a:t>: 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The effects of </a:t>
            </a:r>
            <a:r>
              <a:rPr lang="en-US" sz="2400" dirty="0" err="1"/>
              <a:t>levodopa</a:t>
            </a:r>
            <a:r>
              <a:rPr lang="en-US" sz="2400" dirty="0"/>
              <a:t> on the CNS can be greatly enhanced by </a:t>
            </a:r>
            <a:r>
              <a:rPr lang="en-US" sz="2400" dirty="0" err="1"/>
              <a:t>coadministering</a:t>
            </a:r>
            <a:r>
              <a:rPr lang="en-US" sz="2400" dirty="0"/>
              <a:t> </a:t>
            </a:r>
            <a:r>
              <a:rPr lang="en-US" sz="2400" dirty="0" err="1"/>
              <a:t>carbidopa</a:t>
            </a:r>
            <a:r>
              <a:rPr lang="en-US" sz="2400" dirty="0"/>
              <a:t>, 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It is a </a:t>
            </a:r>
            <a:r>
              <a:rPr lang="en-US" sz="2400" dirty="0" err="1"/>
              <a:t>dopa</a:t>
            </a:r>
            <a:r>
              <a:rPr lang="en-US" sz="2400" dirty="0"/>
              <a:t> </a:t>
            </a:r>
            <a:r>
              <a:rPr lang="en-US" sz="2400" dirty="0" err="1"/>
              <a:t>decarboxylase</a:t>
            </a:r>
            <a:r>
              <a:rPr lang="en-US" sz="2400" dirty="0"/>
              <a:t> inhibitor that does not cross the blood-brain barrier.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err="1"/>
              <a:t>Carbidopa</a:t>
            </a:r>
            <a:r>
              <a:rPr lang="en-US" sz="2400" dirty="0"/>
              <a:t> diminishes the metabolism of </a:t>
            </a:r>
            <a:r>
              <a:rPr lang="en-US" sz="2400" dirty="0" err="1"/>
              <a:t>levodopa</a:t>
            </a:r>
            <a:r>
              <a:rPr lang="en-US" sz="2400" dirty="0"/>
              <a:t> in the gastrointestinal tract and peripheral tissues; 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Thus, it increases the availability of </a:t>
            </a:r>
            <a:r>
              <a:rPr lang="en-US" sz="2400" dirty="0" err="1"/>
              <a:t>levodopa</a:t>
            </a:r>
            <a:r>
              <a:rPr lang="en-US" sz="2400" dirty="0"/>
              <a:t> to the CNS.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The addition of </a:t>
            </a:r>
            <a:r>
              <a:rPr lang="en-US" sz="2400" dirty="0" err="1"/>
              <a:t>carbidopa</a:t>
            </a:r>
            <a:r>
              <a:rPr lang="en-US" sz="2400" dirty="0"/>
              <a:t> lowers the dose of </a:t>
            </a:r>
            <a:r>
              <a:rPr lang="en-US" sz="2400" dirty="0" err="1"/>
              <a:t>levodopa</a:t>
            </a:r>
            <a:r>
              <a:rPr lang="en-US" sz="2400" dirty="0"/>
              <a:t> needed by four- to five-fold and,</a:t>
            </a:r>
          </a:p>
          <a:p>
            <a:pPr lvl="1"/>
            <a:r>
              <a:rPr lang="en-US" sz="2400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 Therefore, it decreases the severity of the side effects arising from peripherally formed dopamine.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8867775" cy="64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152400" y="381000"/>
            <a:ext cx="8610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 2. Therapeutic uses: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/>
              <a:t>Levodopa</a:t>
            </a:r>
            <a:r>
              <a:rPr lang="en-US" sz="2800" dirty="0"/>
              <a:t> decreases the rigidity, tremors, and other symptoms of parkinsonism.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In approximately two-thirds of patients with Parkinson's disease, </a:t>
            </a:r>
            <a:r>
              <a:rPr lang="en-US" sz="2800" dirty="0" err="1"/>
              <a:t>levodopa</a:t>
            </a:r>
            <a:r>
              <a:rPr lang="en-US" sz="2800" dirty="0"/>
              <a:t> and </a:t>
            </a:r>
            <a:r>
              <a:rPr lang="en-US" sz="2800" dirty="0" err="1"/>
              <a:t>carbidopa</a:t>
            </a:r>
            <a:r>
              <a:rPr lang="en-US" sz="2800" dirty="0"/>
              <a:t> treatment substantially reduces the severity of the disease for the first few years of treatment. 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Patients then typically experience a decline in response during the third to fifth year of therapy.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196752"/>
            <a:ext cx="8100392" cy="5184576"/>
          </a:xfrm>
        </p:spPr>
        <p:txBody>
          <a:bodyPr>
            <a:normAutofit/>
          </a:bodyPr>
          <a:lstStyle/>
          <a:p>
            <a:pPr algn="l" rtl="0"/>
            <a:r>
              <a:rPr lang="en-US" sz="3200" dirty="0"/>
              <a:t>The drug is absorbed rapidly from small intestine (when empty of food)</a:t>
            </a:r>
          </a:p>
          <a:p>
            <a:pPr algn="l" rtl="0"/>
            <a:r>
              <a:rPr lang="en-US" sz="3200" dirty="0"/>
              <a:t>Levodopa should be taken on empty stomach, typically </a:t>
            </a:r>
            <a:r>
              <a:rPr lang="en-US" sz="3200" b="1" dirty="0"/>
              <a:t>45 minutes before a meal</a:t>
            </a:r>
          </a:p>
          <a:p>
            <a:pPr algn="l" rtl="0"/>
            <a:r>
              <a:rPr lang="en-US" sz="3200" dirty="0"/>
              <a:t>Levodopa has </a:t>
            </a:r>
            <a:r>
              <a:rPr lang="en-US" sz="3200" b="1" dirty="0"/>
              <a:t>short half-life (1-2 hours), which causes fluctuations in plasma concentration.</a:t>
            </a:r>
            <a:r>
              <a:rPr lang="en-US" sz="3200" dirty="0"/>
              <a:t> This may produce </a:t>
            </a:r>
            <a:r>
              <a:rPr lang="en-US" sz="3200" b="1" dirty="0"/>
              <a:t>fluctuations in motor response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-152400"/>
            <a:ext cx="826008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3. Absorption &amp; Metabolism</a:t>
            </a:r>
            <a:endParaRPr lang="ar-JO" sz="4000" b="1" dirty="0">
              <a:solidFill>
                <a:schemeClr val="tx1"/>
              </a:solidFill>
            </a:endParaRPr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-3048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4. Adverse Effects</a:t>
            </a:r>
            <a:endParaRPr lang="ar-JO" sz="40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2578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/>
              <a:t>a. Peripheral effects: </a:t>
            </a:r>
          </a:p>
          <a:p>
            <a:pPr algn="l" rtl="0"/>
            <a:r>
              <a:rPr lang="en-US" sz="2800" dirty="0"/>
              <a:t>Anorexia, nausea, &amp; vomiting occur because of stimulation of chemoreceptor trigger zone of medulla</a:t>
            </a:r>
          </a:p>
          <a:p>
            <a:pPr algn="l" rtl="0"/>
            <a:r>
              <a:rPr lang="en-US" sz="2800" dirty="0"/>
              <a:t>Tachycardia &amp; ventricular extra systoles result from dopaminergic action on heart</a:t>
            </a:r>
          </a:p>
          <a:p>
            <a:pPr algn="l" rtl="0"/>
            <a:r>
              <a:rPr lang="en-US" sz="2800" dirty="0"/>
              <a:t>Hypotension </a:t>
            </a:r>
          </a:p>
          <a:p>
            <a:pPr algn="l" rtl="0"/>
            <a:r>
              <a:rPr lang="en-US" sz="2800" dirty="0"/>
              <a:t>Adrenergic action on iris causes mydriasis</a:t>
            </a:r>
          </a:p>
          <a:p>
            <a:pPr algn="l" rtl="0"/>
            <a:r>
              <a:rPr lang="en-US" sz="2800" dirty="0"/>
              <a:t>Saliva &amp; urine are a brownish color because of melanin pigment produced from catecholamine oxidation</a:t>
            </a:r>
            <a:endParaRPr lang="ar-JO" sz="2800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52400" y="76200"/>
            <a:ext cx="8915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b. CNS: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Visual and auditory hallucinations &amp; abnormal involuntary movements (</a:t>
            </a:r>
            <a:r>
              <a:rPr lang="en-US" sz="3200" dirty="0" err="1"/>
              <a:t>dyskinesias</a:t>
            </a:r>
            <a:r>
              <a:rPr lang="en-US" sz="3200" dirty="0"/>
              <a:t>).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These CNS effects are opposite of </a:t>
            </a:r>
            <a:r>
              <a:rPr lang="en-US" sz="3200" dirty="0" err="1"/>
              <a:t>parkinsonian</a:t>
            </a:r>
            <a:r>
              <a:rPr lang="en-US" sz="3200" dirty="0"/>
              <a:t> symptoms &amp; reflect </a:t>
            </a:r>
            <a:r>
              <a:rPr lang="en-US" sz="3200" dirty="0" err="1"/>
              <a:t>overactivity</a:t>
            </a:r>
            <a:r>
              <a:rPr lang="en-US" sz="3200" dirty="0"/>
              <a:t> of dopamine at receptors in basal ganglia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Mood changes, depression, psychosis &amp; anxiety</a:t>
            </a:r>
            <a:endParaRPr lang="ar-JO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-3048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1. Overview of Parkinson's Disease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686800" cy="4873752"/>
          </a:xfrm>
        </p:spPr>
        <p:txBody>
          <a:bodyPr>
            <a:no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sz="3200" dirty="0"/>
              <a:t>Parkinsonism is a progressive neurological disorder of muscle movement, characterized by tremors, muscular rigidity, </a:t>
            </a:r>
            <a:r>
              <a:rPr lang="en-US" sz="3200" dirty="0" err="1"/>
              <a:t>bradykinesia</a:t>
            </a:r>
            <a:r>
              <a:rPr lang="en-US" sz="3200" dirty="0"/>
              <a:t> (slowness in initiating and carrying out voluntary movements), and postural and gait abnormalities.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3200" dirty="0"/>
              <a:t>Most cases involve people over the age of 65, among whom the incidence is about 1 in 100 individuals.</a:t>
            </a:r>
          </a:p>
          <a:p>
            <a:pPr algn="l" rtl="0">
              <a:buFont typeface="Wingdings" pitchFamily="2" charset="2"/>
              <a:buChar char="Ø"/>
            </a:pPr>
            <a:endParaRPr lang="en-US" sz="3200" dirty="0"/>
          </a:p>
          <a:p>
            <a:pPr algn="l" rtl="0">
              <a:buFont typeface="Wingdings" pitchFamily="2" charset="2"/>
              <a:buChar char="Ø"/>
            </a:pPr>
            <a:endParaRPr lang="ar-JO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152400"/>
            <a:ext cx="8839200" cy="1066800"/>
          </a:xfrm>
        </p:spPr>
        <p:txBody>
          <a:bodyPr>
            <a:normAutofit fontScale="90000"/>
          </a:bodyPr>
          <a:lstStyle/>
          <a:p>
            <a:pPr rtl="0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 5. Drug interactions and contraindications: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b="1" u="sng" dirty="0">
              <a:solidFill>
                <a:schemeClr val="tx1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52400" y="533400"/>
            <a:ext cx="8991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en-US" sz="2400" dirty="0"/>
              <a:t>The vitamin pyridoxine (B</a:t>
            </a:r>
            <a:r>
              <a:rPr lang="en-US" sz="2400" baseline="-25000" dirty="0"/>
              <a:t>6</a:t>
            </a:r>
            <a:r>
              <a:rPr lang="en-US" sz="2400" dirty="0"/>
              <a:t>) increases the peripheral breakdown of </a:t>
            </a:r>
            <a:r>
              <a:rPr lang="en-US" sz="2400" dirty="0" err="1"/>
              <a:t>levodopa</a:t>
            </a:r>
            <a:r>
              <a:rPr lang="en-US" sz="2400" dirty="0"/>
              <a:t> and diminishes its effectiveness </a:t>
            </a:r>
          </a:p>
          <a:p>
            <a:pPr marL="342900" indent="-342900">
              <a:buAutoNum type="alphaUcPeriod"/>
            </a:pPr>
            <a:r>
              <a:rPr lang="en-US" sz="2400" dirty="0"/>
              <a:t> Concomitant administration of </a:t>
            </a:r>
            <a:r>
              <a:rPr lang="en-US" sz="2400" dirty="0" err="1"/>
              <a:t>levodopa</a:t>
            </a:r>
            <a:r>
              <a:rPr lang="en-US" sz="2400" dirty="0"/>
              <a:t> and monoamine </a:t>
            </a:r>
            <a:r>
              <a:rPr lang="en-US" sz="2400" dirty="0" err="1"/>
              <a:t>oxidase</a:t>
            </a:r>
            <a:r>
              <a:rPr lang="en-US" sz="2400" dirty="0"/>
              <a:t> (MAO) inhibitors, such as </a:t>
            </a:r>
            <a:r>
              <a:rPr lang="en-US" sz="2400" dirty="0" err="1"/>
              <a:t>phenelzine</a:t>
            </a:r>
            <a:r>
              <a:rPr lang="en-US" sz="2400" dirty="0"/>
              <a:t>, can produce a hypertensive crisis caused by enhanced catecholamine production</a:t>
            </a:r>
          </a:p>
          <a:p>
            <a:pPr marL="342900" indent="-342900">
              <a:buAutoNum type="alphaUcPeriod"/>
            </a:pPr>
            <a:r>
              <a:rPr lang="en-US" sz="2400" dirty="0"/>
              <a:t> In many psychotic patients, </a:t>
            </a:r>
            <a:r>
              <a:rPr lang="en-US" sz="2400" dirty="0" err="1"/>
              <a:t>levodopa</a:t>
            </a:r>
            <a:r>
              <a:rPr lang="en-US" sz="2400" dirty="0"/>
              <a:t> exacerbates symptoms, possibly through the buildup of central </a:t>
            </a:r>
            <a:r>
              <a:rPr lang="en-US" sz="2400" dirty="0" err="1"/>
              <a:t>catecholamines</a:t>
            </a:r>
            <a:r>
              <a:rPr lang="en-US" sz="2400" dirty="0"/>
              <a:t>. </a:t>
            </a:r>
          </a:p>
          <a:p>
            <a:pPr marL="342900" indent="-342900">
              <a:buAutoNum type="alphaUcPeriod"/>
            </a:pPr>
            <a:r>
              <a:rPr lang="en-US" sz="2400" dirty="0"/>
              <a:t>In patients with glaucoma, the drug can cause an increase in intraocular pressure. </a:t>
            </a:r>
          </a:p>
          <a:p>
            <a:pPr marL="342900" indent="-342900">
              <a:buAutoNum type="alphaUcPeriod"/>
            </a:pPr>
            <a:r>
              <a:rPr lang="en-US" sz="2400" dirty="0"/>
              <a:t>Cardiac patients should be carefully monitored because of the possible development of cardiac arrhythmias.</a:t>
            </a:r>
          </a:p>
          <a:p>
            <a:pPr marL="342900" indent="-342900">
              <a:buAutoNum type="alphaUcPeriod"/>
            </a:pPr>
            <a:r>
              <a:rPr lang="en-US" sz="2400" dirty="0"/>
              <a:t> Antipsychotic drugs are generally contraindicated in </a:t>
            </a:r>
            <a:r>
              <a:rPr lang="en-US" sz="2400" dirty="0" err="1"/>
              <a:t>parkinsonian</a:t>
            </a:r>
            <a:r>
              <a:rPr lang="en-US" sz="2400" dirty="0"/>
              <a:t> patients, because these potently block dopamine receptors and produce a </a:t>
            </a:r>
            <a:r>
              <a:rPr lang="en-US" sz="2400" dirty="0" err="1"/>
              <a:t>parkinsonian</a:t>
            </a:r>
            <a:r>
              <a:rPr lang="en-US" sz="2400" dirty="0"/>
              <a:t> syndrome themselves..</a:t>
            </a:r>
            <a:endParaRPr lang="ar-JO" sz="2400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52400" y="152400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B. Monoamine-</a:t>
            </a:r>
            <a:r>
              <a:rPr lang="en-US" sz="3600" b="1" dirty="0" err="1"/>
              <a:t>oxidase</a:t>
            </a:r>
            <a:r>
              <a:rPr lang="en-US" sz="3600" b="1" dirty="0"/>
              <a:t>-B inhibitors</a:t>
            </a:r>
            <a:r>
              <a:rPr lang="en-US" sz="3600" dirty="0"/>
              <a:t> </a:t>
            </a:r>
            <a:endParaRPr lang="ar-JO" sz="3600" dirty="0"/>
          </a:p>
        </p:txBody>
      </p:sp>
      <p:sp>
        <p:nvSpPr>
          <p:cNvPr id="4" name="مستطيل 3"/>
          <p:cNvSpPr/>
          <p:nvPr/>
        </p:nvSpPr>
        <p:spPr>
          <a:xfrm>
            <a:off x="228600" y="762000"/>
            <a:ext cx="6096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err="1"/>
              <a:t>Selegiline</a:t>
            </a:r>
            <a:r>
              <a:rPr lang="en-US" sz="3200" b="1" dirty="0"/>
              <a:t> and </a:t>
            </a:r>
            <a:r>
              <a:rPr lang="en-US" sz="3200" b="1" dirty="0" err="1"/>
              <a:t>rasagiline</a:t>
            </a:r>
            <a:endParaRPr lang="en-US" sz="3200" b="1" dirty="0"/>
          </a:p>
          <a:p>
            <a:endParaRPr lang="en-US" sz="3200" b="1" dirty="0"/>
          </a:p>
          <a:p>
            <a:pPr>
              <a:buFont typeface="Wingdings" pitchFamily="2" charset="2"/>
              <a:buChar char="Ø"/>
            </a:pPr>
            <a:r>
              <a:rPr lang="en-US" sz="3200" b="1" dirty="0" err="1"/>
              <a:t>Selegiline</a:t>
            </a:r>
            <a:r>
              <a:rPr lang="en-US" sz="3200" dirty="0"/>
              <a:t> (also called </a:t>
            </a:r>
            <a:r>
              <a:rPr lang="en-US" sz="3200" b="1" dirty="0" err="1"/>
              <a:t>deprenyl</a:t>
            </a:r>
            <a:r>
              <a:rPr lang="en-US" sz="3200" dirty="0"/>
              <a:t>) selectively inhibits MAO Type B (which metabolizes dopamine)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Thus </a:t>
            </a:r>
            <a:r>
              <a:rPr lang="en-US" sz="3200" b="1" dirty="0"/>
              <a:t>decreasing metabolism of dopamine</a:t>
            </a:r>
            <a:r>
              <a:rPr lang="en-US" sz="3200" dirty="0"/>
              <a:t>, </a:t>
            </a:r>
            <a:r>
              <a:rPr lang="en-US" sz="3200" b="1" dirty="0"/>
              <a:t>increases dopamine levels in brain</a:t>
            </a:r>
          </a:p>
          <a:p>
            <a:endParaRPr lang="en-US" sz="3200" b="1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133600"/>
            <a:ext cx="26574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28600" y="4572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en-US" sz="2400" b="1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Enhances actions of </a:t>
            </a:r>
            <a:r>
              <a:rPr lang="en-US" sz="2400" dirty="0" err="1"/>
              <a:t>levodopa</a:t>
            </a:r>
            <a:r>
              <a:rPr lang="en-US" sz="2400" dirty="0"/>
              <a:t> when these drugs are administered together</a:t>
            </a:r>
          </a:p>
          <a:p>
            <a:pPr>
              <a:buFont typeface="Wingdings" pitchFamily="2" charset="2"/>
              <a:buChar char="Ø"/>
            </a:pPr>
            <a:endParaRPr lang="en-US" sz="2400" b="1" dirty="0"/>
          </a:p>
          <a:p>
            <a:pPr>
              <a:buFont typeface="Wingdings" pitchFamily="2" charset="2"/>
              <a:buChar char="Ø"/>
            </a:pPr>
            <a:r>
              <a:rPr lang="en-US" sz="2400" b="1" dirty="0" err="1"/>
              <a:t>Selegiline</a:t>
            </a:r>
            <a:r>
              <a:rPr lang="en-US" sz="2400" dirty="0"/>
              <a:t> is metabolized to methamphetamine and amphetamine, whose stimulating properties may produce insomnia if the drug is administered later than </a:t>
            </a:r>
            <a:r>
              <a:rPr lang="en-US" sz="2400" dirty="0" err="1"/>
              <a:t>midafternoon</a:t>
            </a:r>
            <a:r>
              <a:rPr lang="en-US" sz="2400" dirty="0"/>
              <a:t>.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b="1" dirty="0" err="1"/>
              <a:t>Rasagiline</a:t>
            </a:r>
            <a:r>
              <a:rPr lang="en-US" sz="2400" dirty="0"/>
              <a:t> an irreversible and selective inhibitor of brain (MAO) Type B, has five times the potency of </a:t>
            </a:r>
            <a:r>
              <a:rPr lang="en-US" sz="2400" dirty="0" err="1"/>
              <a:t>selegiline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Unlike </a:t>
            </a:r>
            <a:r>
              <a:rPr lang="en-US" sz="2400" dirty="0" err="1"/>
              <a:t>selegiline</a:t>
            </a:r>
            <a:r>
              <a:rPr lang="en-US" sz="2400" dirty="0"/>
              <a:t>, it is not metabolized to an amphetamine-like substance.</a:t>
            </a:r>
            <a:endParaRPr lang="ar-JO" sz="240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304800" y="76200"/>
            <a:ext cx="937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C. </a:t>
            </a:r>
            <a:r>
              <a:rPr lang="en-GB" sz="2800" b="1" dirty="0" err="1"/>
              <a:t>Catechol</a:t>
            </a:r>
            <a:r>
              <a:rPr lang="en-GB" sz="2800" b="1" dirty="0"/>
              <a:t>-O-</a:t>
            </a:r>
            <a:r>
              <a:rPr lang="en-GB" sz="2800" b="1" dirty="0" err="1"/>
              <a:t>methyltransferase</a:t>
            </a:r>
            <a:r>
              <a:rPr lang="en-GB" sz="2800" b="1" dirty="0"/>
              <a:t> inhibitors</a:t>
            </a:r>
            <a:endParaRPr lang="ar-JO" sz="2800" b="1" dirty="0"/>
          </a:p>
        </p:txBody>
      </p:sp>
      <p:sp>
        <p:nvSpPr>
          <p:cNvPr id="4" name="مستطيل 3"/>
          <p:cNvSpPr/>
          <p:nvPr/>
        </p:nvSpPr>
        <p:spPr>
          <a:xfrm>
            <a:off x="228600" y="1187708"/>
            <a:ext cx="8763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Entacapone</a:t>
            </a:r>
            <a:r>
              <a:rPr lang="en-US" sz="2800" b="1" dirty="0"/>
              <a:t> and </a:t>
            </a:r>
            <a:r>
              <a:rPr lang="en-US" sz="2800" b="1" dirty="0" err="1"/>
              <a:t>tolcapone</a:t>
            </a:r>
            <a:endParaRPr lang="en-US" sz="2800" b="1" dirty="0"/>
          </a:p>
          <a:p>
            <a:endParaRPr lang="en-US" sz="2800" b="1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Normally, </a:t>
            </a:r>
            <a:r>
              <a:rPr lang="en-US" sz="2800" dirty="0" err="1"/>
              <a:t>methylation</a:t>
            </a:r>
            <a:r>
              <a:rPr lang="en-US" sz="2800" dirty="0"/>
              <a:t> of </a:t>
            </a:r>
            <a:r>
              <a:rPr lang="en-US" sz="2800" dirty="0" err="1"/>
              <a:t>levodopa</a:t>
            </a:r>
            <a:r>
              <a:rPr lang="en-US" sz="2800" dirty="0"/>
              <a:t> by </a:t>
            </a:r>
            <a:r>
              <a:rPr lang="en-US" sz="2800" b="1" dirty="0" err="1"/>
              <a:t>catechol</a:t>
            </a:r>
            <a:r>
              <a:rPr lang="en-US" sz="2800" b="1" dirty="0"/>
              <a:t>-O-</a:t>
            </a:r>
            <a:r>
              <a:rPr lang="en-US" sz="2800" b="1" dirty="0" err="1"/>
              <a:t>methyltransferase</a:t>
            </a:r>
            <a:r>
              <a:rPr lang="en-US" sz="2800" b="1" dirty="0"/>
              <a:t> (COMT) </a:t>
            </a:r>
            <a:r>
              <a:rPr lang="en-US" sz="2800" dirty="0"/>
              <a:t>to </a:t>
            </a:r>
            <a:r>
              <a:rPr lang="en-US" sz="2800" b="1" dirty="0"/>
              <a:t>3-O-methyldopa </a:t>
            </a:r>
            <a:r>
              <a:rPr lang="en-US" sz="2800" dirty="0"/>
              <a:t>is pathway for </a:t>
            </a:r>
            <a:r>
              <a:rPr lang="en-US" sz="2800" dirty="0" err="1"/>
              <a:t>levodopa</a:t>
            </a:r>
            <a:r>
              <a:rPr lang="en-US" sz="2800" dirty="0"/>
              <a:t> metabolism</a:t>
            </a:r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However, when peripheral dopamine </a:t>
            </a:r>
            <a:r>
              <a:rPr lang="en-US" sz="2800" dirty="0" err="1"/>
              <a:t>decarboxylase</a:t>
            </a:r>
            <a:r>
              <a:rPr lang="en-US" sz="2800" dirty="0"/>
              <a:t> activity is inhibited by </a:t>
            </a:r>
            <a:r>
              <a:rPr lang="en-US" sz="2800" dirty="0" err="1"/>
              <a:t>carbidopa</a:t>
            </a:r>
            <a:r>
              <a:rPr lang="en-US" sz="2800" dirty="0"/>
              <a:t>, </a:t>
            </a:r>
            <a:r>
              <a:rPr lang="en-US" sz="2800" b="1" dirty="0"/>
              <a:t>a significant concentration of 3-O-methyldopa is formed </a:t>
            </a:r>
            <a:r>
              <a:rPr lang="en-US" sz="2800" dirty="0"/>
              <a:t>that </a:t>
            </a:r>
            <a:r>
              <a:rPr lang="en-US" sz="2800" b="1" dirty="0"/>
              <a:t>competes with </a:t>
            </a:r>
            <a:r>
              <a:rPr lang="en-US" sz="2800" b="1" dirty="0" err="1"/>
              <a:t>levodopa</a:t>
            </a:r>
            <a:r>
              <a:rPr lang="en-US" sz="2800" dirty="0"/>
              <a:t> for active transport into CNS </a:t>
            </a:r>
            <a:endParaRPr lang="ar-JO" sz="2800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84963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52400" y="533400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/>
              <a:t>Inhibition of COMT </a:t>
            </a:r>
            <a:r>
              <a:rPr lang="en-US" sz="2800" dirty="0"/>
              <a:t>by </a:t>
            </a:r>
            <a:r>
              <a:rPr lang="en-US" sz="2800" dirty="0" err="1"/>
              <a:t>entacapone</a:t>
            </a:r>
            <a:r>
              <a:rPr lang="en-US" sz="2800" dirty="0"/>
              <a:t> or </a:t>
            </a:r>
            <a:r>
              <a:rPr lang="en-US" sz="2800" dirty="0" err="1"/>
              <a:t>tol-capone</a:t>
            </a:r>
            <a:r>
              <a:rPr lang="en-US" sz="2800" dirty="0"/>
              <a:t> leads to </a:t>
            </a:r>
            <a:r>
              <a:rPr lang="en-US" sz="2800" b="1" dirty="0"/>
              <a:t>decreased plasma concentrations of 3-O-methyldopa</a:t>
            </a:r>
            <a:r>
              <a:rPr lang="en-US" sz="2800" dirty="0"/>
              <a:t>, </a:t>
            </a:r>
            <a:r>
              <a:rPr lang="en-US" sz="2800" b="1" dirty="0"/>
              <a:t>increased central uptake of </a:t>
            </a:r>
            <a:r>
              <a:rPr lang="en-US" sz="2800" b="1" dirty="0" err="1"/>
              <a:t>levodopa</a:t>
            </a:r>
            <a:r>
              <a:rPr lang="en-US" sz="2800" b="1" dirty="0"/>
              <a:t> </a:t>
            </a:r>
            <a:r>
              <a:rPr lang="en-US" sz="2800" dirty="0"/>
              <a:t>&amp; greater concentrations of brain dopamine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Both of these agents have been demonstrated to </a:t>
            </a:r>
            <a:r>
              <a:rPr lang="en-US" sz="2800" b="1" dirty="0"/>
              <a:t>reduce symptoms of “wearing-of ” </a:t>
            </a:r>
            <a:r>
              <a:rPr lang="en-US" sz="2800" dirty="0"/>
              <a:t>phenomena seen in patients on </a:t>
            </a:r>
            <a:r>
              <a:rPr lang="en-US" sz="2800" dirty="0" err="1"/>
              <a:t>levodopa–carbidopa</a:t>
            </a:r>
            <a:endParaRPr lang="en-US" sz="2800" dirty="0"/>
          </a:p>
          <a:p>
            <a:endParaRPr lang="en-US" sz="2800" b="1" dirty="0"/>
          </a:p>
          <a:p>
            <a:endParaRPr lang="en-US" sz="2800" b="1" dirty="0"/>
          </a:p>
          <a:p>
            <a:r>
              <a:rPr lang="en-US" sz="2800" b="1" dirty="0" err="1"/>
              <a:t>Levodopa</a:t>
            </a:r>
            <a:r>
              <a:rPr lang="en-US" sz="2800" b="1" dirty="0"/>
              <a:t> + </a:t>
            </a:r>
            <a:r>
              <a:rPr lang="en-US" sz="2800" b="1" dirty="0" err="1"/>
              <a:t>carbidopa</a:t>
            </a:r>
            <a:r>
              <a:rPr lang="en-US" sz="2800" b="1" dirty="0"/>
              <a:t> + </a:t>
            </a:r>
            <a:r>
              <a:rPr lang="en-US" sz="2800" b="1" dirty="0" err="1"/>
              <a:t>Entacapone</a:t>
            </a:r>
            <a:r>
              <a:rPr lang="en-US" sz="2800" b="1" dirty="0"/>
              <a:t>= </a:t>
            </a:r>
            <a:r>
              <a:rPr lang="en-US" sz="2800" b="1" dirty="0" err="1"/>
              <a:t>Stalevo</a:t>
            </a:r>
            <a:endParaRPr lang="ar-JO" sz="28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304800" y="457200"/>
            <a:ext cx="86868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Adverse effects: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Diarrhea, postural hypotension, nausea, anorexia, </a:t>
            </a:r>
            <a:r>
              <a:rPr lang="en-US" sz="3200" dirty="0" err="1"/>
              <a:t>dyskinesias</a:t>
            </a:r>
            <a:r>
              <a:rPr lang="en-US" sz="3200" dirty="0"/>
              <a:t>, hallucinations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Most seriously, </a:t>
            </a:r>
            <a:r>
              <a:rPr lang="en-US" sz="3200" b="1" dirty="0"/>
              <a:t>fulminating hepatic necrosis is associated with </a:t>
            </a:r>
            <a:r>
              <a:rPr lang="en-US" sz="3200" b="1" dirty="0" err="1"/>
              <a:t>tolcapone</a:t>
            </a:r>
            <a:r>
              <a:rPr lang="en-US" sz="3200" b="1" dirty="0"/>
              <a:t> use</a:t>
            </a:r>
            <a:r>
              <a:rPr lang="en-US" sz="3200" dirty="0"/>
              <a:t>. Therefore, it should be used with appropriate hepatic function monitoring only in patients in whom other modalities have failed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err="1"/>
              <a:t>Entacapone</a:t>
            </a:r>
            <a:r>
              <a:rPr lang="en-US" sz="3200" dirty="0"/>
              <a:t> does not exhibit this toxicity &amp; has largely replaced </a:t>
            </a:r>
            <a:r>
              <a:rPr lang="en-US" sz="3200" dirty="0" err="1"/>
              <a:t>tolcapone</a:t>
            </a:r>
            <a:endParaRPr lang="ar-JO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685800" y="39469"/>
            <a:ext cx="8458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D. Dopamine-receptor agonists</a:t>
            </a:r>
            <a:endParaRPr lang="ar-JO" sz="36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943600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Bromocriptine and new drugs </a:t>
            </a:r>
            <a:r>
              <a:rPr lang="en-US" sz="2800" b="1" dirty="0" err="1"/>
              <a:t>ropinirole</a:t>
            </a:r>
            <a:r>
              <a:rPr lang="en-US" sz="2800" b="1" dirty="0"/>
              <a:t>,  </a:t>
            </a:r>
            <a:r>
              <a:rPr lang="en-US" sz="2800" b="1" dirty="0" err="1"/>
              <a:t>pramipexole</a:t>
            </a:r>
            <a:r>
              <a:rPr lang="en-US" sz="2800" b="1" dirty="0"/>
              <a:t> and </a:t>
            </a:r>
            <a:r>
              <a:rPr lang="en-US" sz="2800" b="1" dirty="0" err="1"/>
              <a:t>rotigotine</a:t>
            </a:r>
            <a:endParaRPr lang="en-US" sz="2800" b="1" dirty="0"/>
          </a:p>
          <a:p>
            <a:pPr algn="l" rtl="0"/>
            <a:r>
              <a:rPr lang="en-US" sz="2800" dirty="0"/>
              <a:t>These agents </a:t>
            </a:r>
            <a:r>
              <a:rPr lang="en-US" sz="2800" b="1" dirty="0"/>
              <a:t>have durations of action longer than that of levodopa</a:t>
            </a:r>
            <a:r>
              <a:rPr lang="en-US" sz="2800" dirty="0"/>
              <a:t> and, thus, have been effective in patients exhibiting fluctuations in their response to levodopa</a:t>
            </a:r>
          </a:p>
          <a:p>
            <a:pPr algn="l" rtl="0"/>
            <a:r>
              <a:rPr lang="en-US" sz="2800" b="1" dirty="0"/>
              <a:t>Initial therapy with newer drugs </a:t>
            </a:r>
            <a:r>
              <a:rPr lang="en-US" sz="2800" dirty="0"/>
              <a:t>is associated with </a:t>
            </a:r>
            <a:r>
              <a:rPr lang="en-US" sz="2800" b="1" dirty="0"/>
              <a:t>less risk of developing </a:t>
            </a:r>
            <a:r>
              <a:rPr lang="en-US" sz="2800" b="1" dirty="0" err="1"/>
              <a:t>dyskinesia</a:t>
            </a:r>
            <a:r>
              <a:rPr lang="en-US" sz="2800" b="1" dirty="0"/>
              <a:t> and motor fluctuations </a:t>
            </a:r>
            <a:r>
              <a:rPr lang="en-US" sz="2800" dirty="0"/>
              <a:t>when compared to patients started with </a:t>
            </a:r>
            <a:r>
              <a:rPr lang="en-US" sz="2800" dirty="0" err="1"/>
              <a:t>levodopa</a:t>
            </a:r>
            <a:r>
              <a:rPr lang="en-US" sz="2800" dirty="0"/>
              <a:t> therapy</a:t>
            </a:r>
          </a:p>
          <a:p>
            <a:pPr algn="l" rtl="0"/>
            <a:r>
              <a:rPr lang="en-US" sz="2800" dirty="0"/>
              <a:t>Effective </a:t>
            </a:r>
            <a:r>
              <a:rPr lang="en-US" sz="2800" b="1" dirty="0"/>
              <a:t>in patients with advanced Parkinson’s disease complicated by motor fluctuations and </a:t>
            </a:r>
            <a:r>
              <a:rPr lang="en-US" sz="2800" b="1" dirty="0" err="1"/>
              <a:t>dyskinesias</a:t>
            </a:r>
            <a:endParaRPr lang="en-US" sz="2800" b="1" dirty="0"/>
          </a:p>
          <a:p>
            <a:pPr algn="l" rtl="0"/>
            <a:endParaRPr lang="ar-JO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52400" y="304800"/>
            <a:ext cx="8610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Bromocriptine</a:t>
            </a:r>
            <a:r>
              <a:rPr lang="en-US" sz="2800" b="1" dirty="0"/>
              <a:t> Side effects severely limit utility of dopamine agonists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The </a:t>
            </a:r>
            <a:r>
              <a:rPr lang="en-US" sz="2800" b="1" dirty="0"/>
              <a:t>actions of </a:t>
            </a:r>
            <a:r>
              <a:rPr lang="en-US" sz="2800" b="1" dirty="0" err="1"/>
              <a:t>bromocriptine</a:t>
            </a:r>
            <a:r>
              <a:rPr lang="en-US" sz="2800" b="1" dirty="0"/>
              <a:t> are similar to those of </a:t>
            </a:r>
            <a:r>
              <a:rPr lang="en-US" sz="2800" b="1" dirty="0" err="1"/>
              <a:t>levodopa</a:t>
            </a:r>
            <a:r>
              <a:rPr lang="en-US" sz="2800" dirty="0"/>
              <a:t>, except hallucinations, confusion, delirium, nausea &amp; orthostatic hypotension are more common, whereas </a:t>
            </a:r>
            <a:r>
              <a:rPr lang="en-US" sz="2800" dirty="0" err="1"/>
              <a:t>dyskinesia</a:t>
            </a:r>
            <a:r>
              <a:rPr lang="en-US" sz="2800" dirty="0"/>
              <a:t> is less prominent</a:t>
            </a:r>
          </a:p>
          <a:p>
            <a:pPr>
              <a:buFont typeface="Wingdings" pitchFamily="2" charset="2"/>
              <a:buChar char="Ø"/>
            </a:pPr>
            <a:endParaRPr lang="ar-JO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52400" y="228600"/>
            <a:ext cx="8610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Apomorphine</a:t>
            </a:r>
            <a:r>
              <a:rPr lang="en-US" sz="2800" b="1" dirty="0"/>
              <a:t>, </a:t>
            </a:r>
            <a:r>
              <a:rPr lang="en-US" sz="2800" b="1" dirty="0" err="1"/>
              <a:t>pramipexole</a:t>
            </a:r>
            <a:r>
              <a:rPr lang="en-US" sz="2800" b="1" dirty="0"/>
              <a:t>, </a:t>
            </a:r>
            <a:r>
              <a:rPr lang="en-US" sz="2800" b="1" dirty="0" err="1"/>
              <a:t>ropinirole</a:t>
            </a:r>
            <a:r>
              <a:rPr lang="en-US" sz="2800" b="1" dirty="0"/>
              <a:t>, &amp; </a:t>
            </a:r>
            <a:r>
              <a:rPr lang="en-US" sz="2800" b="1" dirty="0" err="1"/>
              <a:t>rotigotine</a:t>
            </a:r>
            <a:endParaRPr lang="en-US" sz="2800" b="1" dirty="0"/>
          </a:p>
          <a:p>
            <a:endParaRPr lang="en-US" sz="2800" b="1" dirty="0"/>
          </a:p>
          <a:p>
            <a:pPr>
              <a:buFont typeface="Wingdings" pitchFamily="2" charset="2"/>
              <a:buChar char="Ø"/>
            </a:pPr>
            <a:r>
              <a:rPr lang="en-US" sz="2800" b="1" dirty="0" err="1"/>
              <a:t>Apomorphine</a:t>
            </a:r>
            <a:r>
              <a:rPr lang="en-US" sz="2800" b="1" dirty="0"/>
              <a:t> &amp; </a:t>
            </a:r>
            <a:r>
              <a:rPr lang="en-US" sz="2800" b="1" dirty="0" err="1"/>
              <a:t>rotigotine</a:t>
            </a:r>
            <a:r>
              <a:rPr lang="en-US" sz="2800" b="1" dirty="0"/>
              <a:t> </a:t>
            </a:r>
            <a:r>
              <a:rPr lang="en-US" sz="2800" dirty="0"/>
              <a:t>are newer dopamine agonists available in </a:t>
            </a:r>
            <a:r>
              <a:rPr lang="en-US" sz="2800" b="1" dirty="0" err="1"/>
              <a:t>injectable</a:t>
            </a:r>
            <a:r>
              <a:rPr lang="en-US" sz="2800" b="1" dirty="0"/>
              <a:t> &amp; </a:t>
            </a:r>
            <a:r>
              <a:rPr lang="en-US" sz="2800" b="1" dirty="0" err="1"/>
              <a:t>transdermal</a:t>
            </a:r>
            <a:r>
              <a:rPr lang="en-US" sz="2800" b="1" dirty="0"/>
              <a:t> delivery systems</a:t>
            </a:r>
            <a:r>
              <a:rPr lang="en-US" sz="2800" dirty="0"/>
              <a:t>, respectively</a:t>
            </a:r>
          </a:p>
          <a:p>
            <a:endParaRPr lang="en-US" sz="2800" b="1" dirty="0"/>
          </a:p>
          <a:p>
            <a:r>
              <a:rPr lang="en-US" sz="2800" b="1" dirty="0"/>
              <a:t>Side effects: </a:t>
            </a:r>
          </a:p>
          <a:p>
            <a:r>
              <a:rPr lang="en-US" sz="2800" dirty="0"/>
              <a:t>Nausea, hallucinations, insomnia, dizziness, constipation, and orthostatic hypotension</a:t>
            </a:r>
            <a:endParaRPr lang="ar-JO" sz="2800" dirty="0"/>
          </a:p>
          <a:p>
            <a:pPr>
              <a:buFont typeface="Wingdings" pitchFamily="2" charset="2"/>
              <a:buChar char="Ø"/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s.sciencetimes.com/data/images/full/1328/parkinsons-symptom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"/>
            <a:ext cx="5712295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عنصر نائب لرقم الشريحة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7467600" cy="1143000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tx1"/>
                </a:solidFill>
              </a:rPr>
              <a:t>E. </a:t>
            </a:r>
            <a:r>
              <a:rPr lang="en-GB" sz="4000" b="1" dirty="0" err="1">
                <a:solidFill>
                  <a:schemeClr val="tx1"/>
                </a:solidFill>
              </a:rPr>
              <a:t>Amantadine</a:t>
            </a:r>
            <a:endParaRPr lang="ar-JO" sz="4000" b="1" dirty="0">
              <a:solidFill>
                <a:schemeClr val="tx1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228600" y="914400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>
                <a:solidFill>
                  <a:srgbClr val="C00000"/>
                </a:solidFill>
              </a:rPr>
              <a:t>PK-MERZ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Antiviral drug effective in treatment of influenza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Has an </a:t>
            </a:r>
            <a:r>
              <a:rPr lang="en-US" sz="2800" dirty="0" err="1"/>
              <a:t>antiparkinsonism</a:t>
            </a:r>
            <a:r>
              <a:rPr lang="en-US" sz="2800" dirty="0"/>
              <a:t> action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 err="1"/>
              <a:t>Amantadine</a:t>
            </a:r>
            <a:r>
              <a:rPr lang="en-US" sz="2800" dirty="0"/>
              <a:t> has several effects on a number of neurotransmitters implicated in causing parkinsonism, including: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/>
              <a:t>Increasing release of dopamine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/>
              <a:t> Blockading cholinergic receptors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/>
              <a:t> Inhibiting N-methyl-D-</a:t>
            </a:r>
            <a:r>
              <a:rPr lang="en-US" sz="2800" b="1" dirty="0" err="1"/>
              <a:t>aspartate</a:t>
            </a:r>
            <a:r>
              <a:rPr lang="en-US" sz="2800" b="1" dirty="0"/>
              <a:t> (NMDA)  </a:t>
            </a:r>
          </a:p>
          <a:p>
            <a:pPr lvl="1"/>
            <a:r>
              <a:rPr lang="en-US" sz="2800" b="1" dirty="0"/>
              <a:t>    type of glutamate receptors</a:t>
            </a:r>
            <a:endParaRPr lang="ar-JO" sz="28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066801" y="76200"/>
            <a:ext cx="7543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F. </a:t>
            </a:r>
            <a:r>
              <a:rPr lang="en-GB" sz="3600" b="1" dirty="0" err="1"/>
              <a:t>Antimuscarinic</a:t>
            </a:r>
            <a:r>
              <a:rPr lang="en-GB" sz="3600" b="1" dirty="0"/>
              <a:t> agents</a:t>
            </a:r>
            <a:endParaRPr lang="ar-JO" sz="3600" b="1" dirty="0"/>
          </a:p>
        </p:txBody>
      </p:sp>
      <p:sp>
        <p:nvSpPr>
          <p:cNvPr id="6" name="مستطيل 5"/>
          <p:cNvSpPr/>
          <p:nvPr/>
        </p:nvSpPr>
        <p:spPr>
          <a:xfrm>
            <a:off x="228600" y="762000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The </a:t>
            </a:r>
            <a:r>
              <a:rPr lang="en-US" sz="2400" dirty="0" err="1"/>
              <a:t>antimuscarinic</a:t>
            </a:r>
            <a:r>
              <a:rPr lang="en-US" sz="2400" dirty="0"/>
              <a:t> agents are much less efficacious than </a:t>
            </a:r>
            <a:r>
              <a:rPr lang="en-US" sz="2400" dirty="0" err="1"/>
              <a:t>levodopa</a:t>
            </a:r>
            <a:r>
              <a:rPr lang="en-US" sz="2400" dirty="0"/>
              <a:t> and play only an adjuvant role in </a:t>
            </a:r>
            <a:r>
              <a:rPr lang="en-US" sz="2400" dirty="0" err="1"/>
              <a:t>antiparkinsonism</a:t>
            </a:r>
            <a:r>
              <a:rPr lang="en-US" sz="2400" dirty="0"/>
              <a:t> therapy. 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err="1"/>
              <a:t>benztropine</a:t>
            </a:r>
            <a:r>
              <a:rPr lang="en-US" sz="2400" b="1" dirty="0"/>
              <a:t>, </a:t>
            </a:r>
            <a:r>
              <a:rPr lang="en-US" sz="2400" b="1" dirty="0" err="1"/>
              <a:t>trihexyphenidyl</a:t>
            </a:r>
            <a:r>
              <a:rPr lang="en-US" sz="2400" b="1" dirty="0"/>
              <a:t>, </a:t>
            </a:r>
            <a:r>
              <a:rPr lang="en-US" sz="2400" b="1" dirty="0" err="1"/>
              <a:t>procyclidine</a:t>
            </a:r>
            <a:r>
              <a:rPr lang="en-US" sz="2400" b="1" dirty="0"/>
              <a:t> and </a:t>
            </a:r>
            <a:r>
              <a:rPr lang="en-US" sz="2400" b="1" dirty="0" err="1"/>
              <a:t>biperiden</a:t>
            </a:r>
            <a:r>
              <a:rPr lang="en-US" sz="2400" b="1" dirty="0"/>
              <a:t> 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All of these drugs can induce mood changes and produce </a:t>
            </a:r>
            <a:r>
              <a:rPr lang="en-US" sz="2400" dirty="0" err="1"/>
              <a:t>xerostomia</a:t>
            </a:r>
            <a:r>
              <a:rPr lang="en-US" sz="2400" dirty="0"/>
              <a:t> and visual problems, as do all </a:t>
            </a:r>
            <a:r>
              <a:rPr lang="en-US" sz="2400" dirty="0" err="1"/>
              <a:t>muscarinic</a:t>
            </a:r>
            <a:r>
              <a:rPr lang="en-US" sz="2400" dirty="0"/>
              <a:t> blockers.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They interfere with gastrointestinal peristalsis and are contraindicated in patients with glaucoma, prostatic hyperplasia, or pyloric </a:t>
            </a:r>
            <a:r>
              <a:rPr lang="en-US" sz="2400" dirty="0" err="1"/>
              <a:t>stenosis</a:t>
            </a:r>
            <a:r>
              <a:rPr lang="en-US" sz="2400" dirty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Adverse effects are similar to those caused by high doses of atropine for example, </a:t>
            </a:r>
            <a:r>
              <a:rPr lang="en-US" sz="2400" dirty="0" err="1"/>
              <a:t>pupillary</a:t>
            </a:r>
            <a:r>
              <a:rPr lang="en-US" sz="2400" dirty="0"/>
              <a:t> dilation, confusion, hallucination, sinus tachycardia, urinary retention, constipation, and dry mouth.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86800" cy="734144"/>
          </a:xfrm>
        </p:spPr>
        <p:txBody>
          <a:bodyPr/>
          <a:lstStyle/>
          <a:p>
            <a:pPr algn="ctr" rtl="0">
              <a:defRPr/>
            </a:pPr>
            <a:r>
              <a:rPr lang="en-GB" sz="4000" b="1" dirty="0">
                <a:solidFill>
                  <a:schemeClr val="tx1"/>
                </a:solidFill>
              </a:rPr>
              <a:t>2. </a:t>
            </a:r>
            <a:r>
              <a:rPr lang="en-GB" sz="4000" b="1" dirty="0" err="1">
                <a:solidFill>
                  <a:schemeClr val="tx1"/>
                </a:solidFill>
              </a:rPr>
              <a:t>Etiology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1066800"/>
            <a:ext cx="8443913" cy="49339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/>
              <a:t>The cause of Parkinson’s disease is </a:t>
            </a:r>
            <a:r>
              <a:rPr lang="en-US" sz="2800" b="1" dirty="0"/>
              <a:t>unknown</a:t>
            </a:r>
            <a:r>
              <a:rPr lang="en-US" sz="2800" dirty="0"/>
              <a:t> 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The disease is correlated with </a:t>
            </a:r>
            <a:r>
              <a:rPr lang="en-US" sz="2800" b="1" dirty="0"/>
              <a:t>destruction of </a:t>
            </a:r>
            <a:r>
              <a:rPr lang="en-US" sz="2800" b="1" dirty="0" err="1"/>
              <a:t>dopaminergic</a:t>
            </a:r>
            <a:r>
              <a:rPr lang="en-US" sz="2800" b="1" dirty="0"/>
              <a:t> neurons in </a:t>
            </a:r>
            <a:r>
              <a:rPr lang="en-US" sz="2800" b="1" dirty="0" err="1"/>
              <a:t>substantia</a:t>
            </a:r>
            <a:r>
              <a:rPr lang="en-US" sz="2800" b="1" dirty="0"/>
              <a:t> </a:t>
            </a:r>
            <a:r>
              <a:rPr lang="en-US" sz="2800" b="1" dirty="0" err="1"/>
              <a:t>nigra</a:t>
            </a:r>
            <a:r>
              <a:rPr lang="en-US" sz="2800" dirty="0"/>
              <a:t> with reduction of dopamine actions in </a:t>
            </a:r>
            <a:r>
              <a:rPr lang="en-US" sz="2800" b="1" dirty="0"/>
              <a:t>corpus striatum </a:t>
            </a:r>
            <a:r>
              <a:rPr lang="en-US" sz="2800" dirty="0"/>
              <a:t>(parts of brain’s basal ganglia system that are involved in motor control)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229600" cy="499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76200" y="5429071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b="1" dirty="0"/>
              <a:t>Top:</a:t>
            </a:r>
            <a:r>
              <a:rPr lang="sr-Cyrl-CS" dirty="0"/>
              <a:t> Dopaminergic neurons (color) originating in the substantia nigra normally inhibit the GABAergic output from the striatum, whereas cholinergic neurons (gray) exert an excitatory effect. </a:t>
            </a:r>
            <a:r>
              <a:rPr lang="sr-Cyrl-CS" b="1" dirty="0"/>
              <a:t>Middle:</a:t>
            </a:r>
            <a:r>
              <a:rPr lang="sr-Cyrl-CS" dirty="0"/>
              <a:t> In parkinsonism, there is a selective loss of dopaminergic neurons (dashed, color)</a:t>
            </a:r>
            <a:endParaRPr lang="ar-JO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228600"/>
            <a:ext cx="5715000" cy="6477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/>
              <a:t>Normally, the </a:t>
            </a:r>
            <a:r>
              <a:rPr lang="en-US" sz="2400" dirty="0" err="1"/>
              <a:t>neostriatum</a:t>
            </a:r>
            <a:r>
              <a:rPr lang="en-US" sz="2400" dirty="0"/>
              <a:t> is connected to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 by neurons (shown as orange) that secrete the inhibitory transmitter GABA at their termini in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. 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dirty="0"/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/>
              <a:t>In turn, cells of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 send neurons (shown red ) back to the </a:t>
            </a:r>
            <a:r>
              <a:rPr lang="en-US" sz="2400" dirty="0" err="1"/>
              <a:t>neostriatum</a:t>
            </a:r>
            <a:r>
              <a:rPr lang="en-US" sz="2400" dirty="0"/>
              <a:t>, secreting the inhibitory transmitter dopamine at their termini. 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lang="en-US" sz="2400" dirty="0"/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/>
              <a:t>This mutual inhibitory pathway normally maintains a degree of inhibition of the two separate areas.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481" name="AutoShape 1" descr="mk:@MSITStore:C:\Users\setup\Desktop\Lippincott's%20Illustrated%20Reviews-Pharmacology%204th.CHM::/Chapter%208%20-%20Neurodegenerative%20Diseases_files/DA3C8FF6.png"/>
          <p:cNvSpPr>
            <a:spLocks noChangeAspect="1" noChangeArrowheads="1"/>
          </p:cNvSpPr>
          <p:nvPr/>
        </p:nvSpPr>
        <p:spPr bwMode="auto">
          <a:xfrm>
            <a:off x="0" y="0"/>
            <a:ext cx="2038350" cy="3048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76200"/>
            <a:ext cx="3267075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عنصر نائب لرقم الشريحة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2286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In Parkinson's disease, destruction of cells in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 results in the degeneration of the nerve terminals responsible for secreting dopamine in the </a:t>
            </a:r>
            <a:r>
              <a:rPr lang="en-US" sz="2400" dirty="0" err="1"/>
              <a:t>neostriatum</a:t>
            </a:r>
            <a:r>
              <a:rPr lang="en-US" sz="2400" dirty="0"/>
              <a:t>.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Thus, the normal modulating inhibitory influence of dopamine on cholinergic neurons in the </a:t>
            </a:r>
            <a:r>
              <a:rPr lang="en-US" sz="2400" dirty="0" err="1"/>
              <a:t>neostriatum</a:t>
            </a:r>
            <a:r>
              <a:rPr lang="en-US" sz="2400" dirty="0"/>
              <a:t> is significantly diminished, resulting in overproduction or a relative </a:t>
            </a:r>
            <a:r>
              <a:rPr lang="en-US" sz="2400" dirty="0" err="1"/>
              <a:t>overactivity</a:t>
            </a:r>
            <a:r>
              <a:rPr lang="en-US" sz="2400" dirty="0"/>
              <a:t> of acetylcholine by the stimulatory neurons (shown as green).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This triggers a chain of abnormal signaling, resulting in loss of the control of muscle movements</a:t>
            </a:r>
            <a:endParaRPr lang="ar-JO" sz="2400" dirty="0"/>
          </a:p>
        </p:txBody>
      </p:sp>
      <p:sp>
        <p:nvSpPr>
          <p:cNvPr id="19457" name="AutoShape 1" descr="mk:@MSITStore:C:\Users\setup\Desktop\Lippincott's%20Illustrated%20Reviews-Pharmacology%204th.CHM::/Chapter%208%20-%20Neurodegenerative%20Diseases_files/DA3C8FF6.png"/>
          <p:cNvSpPr>
            <a:spLocks noChangeAspect="1" noChangeArrowheads="1"/>
          </p:cNvSpPr>
          <p:nvPr/>
        </p:nvSpPr>
        <p:spPr bwMode="auto">
          <a:xfrm>
            <a:off x="0" y="0"/>
            <a:ext cx="2038350" cy="3048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6200" y="838200"/>
            <a:ext cx="8915400" cy="57150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r>
              <a:rPr lang="en-US" sz="3600" b="1" dirty="0"/>
              <a:t>It can be caused by:</a:t>
            </a:r>
          </a:p>
          <a:p>
            <a:endParaRPr lang="en-US" sz="3600" dirty="0"/>
          </a:p>
          <a:p>
            <a:pPr marL="742950" indent="-742950">
              <a:buAutoNum type="arabicPeriod"/>
            </a:pPr>
            <a:r>
              <a:rPr lang="en-US" sz="3600" dirty="0"/>
              <a:t>Following </a:t>
            </a:r>
            <a:r>
              <a:rPr lang="en-US" sz="3600" b="1" dirty="0"/>
              <a:t>viral encephalitis</a:t>
            </a:r>
          </a:p>
          <a:p>
            <a:pPr marL="742950" indent="-742950"/>
            <a:endParaRPr lang="en-US" sz="3600" b="1" dirty="0"/>
          </a:p>
          <a:p>
            <a:r>
              <a:rPr lang="en-US" sz="3600" dirty="0"/>
              <a:t>2. Multiple small vascular lesions</a:t>
            </a:r>
          </a:p>
          <a:p>
            <a:endParaRPr lang="en-US" sz="3600" dirty="0"/>
          </a:p>
          <a:p>
            <a:r>
              <a:rPr lang="en-US" sz="3600" b="1" dirty="0"/>
              <a:t>3. Drugs such as </a:t>
            </a:r>
            <a:r>
              <a:rPr lang="en-US" sz="3600" b="1" dirty="0" err="1"/>
              <a:t>phenothiazines</a:t>
            </a:r>
            <a:r>
              <a:rPr lang="en-US" sz="3600" b="1" dirty="0"/>
              <a:t> &amp; haloperidol</a:t>
            </a:r>
            <a:r>
              <a:rPr lang="en-US" sz="3600" dirty="0"/>
              <a:t>, whose major pharmacologic action is </a:t>
            </a:r>
            <a:r>
              <a:rPr lang="en-US" sz="3600" b="1" dirty="0"/>
              <a:t>blockade of dopamine receptors in brain</a:t>
            </a:r>
            <a:r>
              <a:rPr lang="en-US" sz="3600" dirty="0"/>
              <a:t>, may also produce </a:t>
            </a:r>
            <a:r>
              <a:rPr lang="en-US" sz="3600" dirty="0" err="1"/>
              <a:t>parkinsonian</a:t>
            </a:r>
            <a:r>
              <a:rPr lang="en-US" sz="3600" dirty="0"/>
              <a:t> symptoms. These drugs should not be used in </a:t>
            </a:r>
            <a:r>
              <a:rPr lang="en-US" sz="3600" dirty="0" err="1"/>
              <a:t>parkinsonian</a:t>
            </a:r>
            <a:r>
              <a:rPr lang="en-US" sz="3600" dirty="0"/>
              <a:t> patients</a:t>
            </a:r>
            <a:endParaRPr lang="ar-JO" sz="3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-381000"/>
            <a:ext cx="749808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Secondary Parkinsonism</a:t>
            </a:r>
            <a:endParaRPr kumimoji="0" lang="ar-JO" sz="4000" b="1" i="0" u="none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0" y="-3810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Strategy of treatment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610600" cy="55626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Many of symptoms of parkinsonism reflect an </a:t>
            </a:r>
            <a:r>
              <a:rPr lang="en-US" b="1" dirty="0"/>
              <a:t>imbalance between excitatory cholinergic neurons &amp; diminished number of inhibitory dopaminergic neurons</a:t>
            </a:r>
          </a:p>
          <a:p>
            <a:pPr algn="l" rtl="0"/>
            <a:r>
              <a:rPr lang="en-US" b="1" u="sng" dirty="0"/>
              <a:t>Therapy is aimed at:</a:t>
            </a:r>
          </a:p>
          <a:p>
            <a:pPr lvl="1" algn="l" rtl="0"/>
            <a:r>
              <a:rPr lang="en-US" sz="3200" b="1" dirty="0"/>
              <a:t>Restoring dopamine in basal ganglia</a:t>
            </a:r>
          </a:p>
          <a:p>
            <a:pPr lvl="1" algn="l" rtl="0"/>
            <a:r>
              <a:rPr lang="en-US" sz="3200" dirty="0"/>
              <a:t> </a:t>
            </a:r>
            <a:r>
              <a:rPr lang="en-US" sz="3200" b="1" dirty="0"/>
              <a:t>Antagonizing excitatory effect of cholinergic neurons</a:t>
            </a:r>
          </a:p>
          <a:p>
            <a:pPr lvl="1" algn="l" rtl="0"/>
            <a:endParaRPr lang="en-US" sz="3200" b="1" dirty="0"/>
          </a:p>
          <a:p>
            <a:pPr algn="l" rtl="0"/>
            <a:r>
              <a:rPr lang="en-US" dirty="0"/>
              <a:t>Currently available </a:t>
            </a:r>
            <a:r>
              <a:rPr lang="en-US" b="1" dirty="0"/>
              <a:t>drugs offer temporary relief from symptoms </a:t>
            </a:r>
            <a:r>
              <a:rPr lang="en-US" dirty="0"/>
              <a:t>of disorder</a:t>
            </a:r>
          </a:p>
          <a:p>
            <a:pPr algn="l" rtl="0"/>
            <a:r>
              <a:rPr lang="en-US" dirty="0"/>
              <a:t>But they </a:t>
            </a:r>
            <a:r>
              <a:rPr lang="en-US" b="1" dirty="0"/>
              <a:t>do not arrest or reverse neuronal degeneration </a:t>
            </a:r>
            <a:r>
              <a:rPr lang="en-US" dirty="0"/>
              <a:t>caused by disease</a:t>
            </a:r>
            <a:endParaRPr lang="ar-JO" dirty="0"/>
          </a:p>
          <a:p>
            <a:pPr lvl="1" algn="l" rtl="0"/>
            <a:endParaRPr lang="ar-JO" sz="3200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628BCE2FBAD340B56B2A0F64962C1C" ma:contentTypeVersion="5" ma:contentTypeDescription="Create a new document." ma:contentTypeScope="" ma:versionID="131883e42c113939174d959d81351c9f">
  <xsd:schema xmlns:xsd="http://www.w3.org/2001/XMLSchema" xmlns:xs="http://www.w3.org/2001/XMLSchema" xmlns:p="http://schemas.microsoft.com/office/2006/metadata/properties" xmlns:ns2="15cfeffd-ee9c-41ab-a5d7-1e72fc5efa65" targetNamespace="http://schemas.microsoft.com/office/2006/metadata/properties" ma:root="true" ma:fieldsID="2bbb2499c544d649ffceb038792b3fd6" ns2:_="">
    <xsd:import namespace="15cfeffd-ee9c-41ab-a5d7-1e72fc5ef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feffd-ee9c-41ab-a5d7-1e72fc5efa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FCC900-DC34-46BA-A183-66B6C650D4DD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3B3B3373-ED28-4FAD-8754-4002911938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50C28B-4146-473C-A8F8-8484EA4D4C6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5cfeffd-ee9c-41ab-a5d7-1e72fc5efa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1151</TotalTime>
  <Words>1716</Words>
  <Application>Microsoft Office PowerPoint</Application>
  <PresentationFormat>On-screen Show (4:3)</PresentationFormat>
  <Paragraphs>209</Paragraphs>
  <Slides>32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Oriel</vt:lpstr>
      <vt:lpstr>Agents Used in Parkinson's Disease</vt:lpstr>
      <vt:lpstr>1. Overview of Parkinson's Disease</vt:lpstr>
      <vt:lpstr>PowerPoint Presentation</vt:lpstr>
      <vt:lpstr>2. Etiology</vt:lpstr>
      <vt:lpstr>PowerPoint Presentation</vt:lpstr>
      <vt:lpstr>PowerPoint Presentation</vt:lpstr>
      <vt:lpstr>PowerPoint Presentation</vt:lpstr>
      <vt:lpstr>PowerPoint Presentation</vt:lpstr>
      <vt:lpstr>Strategy of treatment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Absorption &amp; Metabolism</vt:lpstr>
      <vt:lpstr>4. Adverse Effects</vt:lpstr>
      <vt:lpstr>PowerPoint Presentation</vt:lpstr>
      <vt:lpstr> 5. Drug interactions and contraindications: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E. Amantadine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WhatsApp</dc:creator>
  <cp:lastModifiedBy>Sanabil Hassanat</cp:lastModifiedBy>
  <cp:revision>187</cp:revision>
  <dcterms:created xsi:type="dcterms:W3CDTF">2006-08-16T00:00:00Z</dcterms:created>
  <dcterms:modified xsi:type="dcterms:W3CDTF">2022-01-01T15:29:17Z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0x010100CE628BCE2FBAD340B56B2A0F64962C1C</vt:lpwstr>
  </property>
</Properties>
</file>