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ucida Sans" panose="020B06020305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000000"/>
          </p15:clr>
        </p15:guide>
        <p15:guide id="3" orient="horz" pos="226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IJCKsfqqtYTDABJPWLjZipx6y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34" y="78"/>
      </p:cViewPr>
      <p:guideLst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9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06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8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5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3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5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3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493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75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2117124" y="826529"/>
            <a:ext cx="5251622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Lucida Sans"/>
              <a:buNone/>
            </a:pPr>
            <a:r>
              <a:rPr lang="en-GB" b="1" i="1">
                <a:solidFill>
                  <a:srgbClr val="FF0000"/>
                </a:solidFill>
              </a:rPr>
              <a:t>behcet’s syndrom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9DB7C-8DBB-79F6-15DB-7C868264E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156" y="3073467"/>
            <a:ext cx="4072128" cy="287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265023128_440961580942746_8183237987903746521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36292"/>
            <a:ext cx="3295459" cy="33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1294362" y="623802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 sz="4400" dirty="0"/>
              <a:t>Musculoskeletal</a:t>
            </a:r>
            <a:r>
              <a:rPr lang="en-GB" dirty="0"/>
              <a:t> </a:t>
            </a:r>
            <a:br>
              <a:rPr lang="en-GB" dirty="0"/>
            </a:br>
            <a:endParaRPr dirty="0"/>
          </a:p>
        </p:txBody>
      </p:sp>
      <p:sp>
        <p:nvSpPr>
          <p:cNvPr id="172" name="Google Shape;172;p10"/>
          <p:cNvSpPr txBox="1">
            <a:spLocks noGrp="1"/>
          </p:cNvSpPr>
          <p:nvPr>
            <p:ph idx="1"/>
          </p:nvPr>
        </p:nvSpPr>
        <p:spPr>
          <a:xfrm>
            <a:off x="350107" y="1899724"/>
            <a:ext cx="12151690" cy="455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2628" lvl="0" indent="-342900" algn="l" rtl="0">
              <a:spcBef>
                <a:spcPts val="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dirty="0"/>
              <a:t>50% of patients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dirty="0"/>
              <a:t> • Generally effects only 1 or few joints at a time 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dirty="0"/>
              <a:t>• Not deforming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dirty="0"/>
              <a:t> • Most frequent joints include: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dirty="0"/>
              <a:t> • Knees • Ankles • Wrists • Elbows 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dirty="0"/>
              <a:t>• </a:t>
            </a:r>
            <a:r>
              <a:rPr lang="en-GB" dirty="0" err="1"/>
              <a:t>Enthesitis</a:t>
            </a:r>
            <a:r>
              <a:rPr lang="en-GB" dirty="0"/>
              <a:t> (inflammation at the attachment of tendon to bone)</a:t>
            </a:r>
            <a:endParaRPr dirty="0"/>
          </a:p>
          <a:p>
            <a:pPr marL="452628" lvl="0" indent="-342900" algn="l" rtl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Arthritis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(30–70%)Non-erosive, non-deforming, asymmetric mono-/</a:t>
            </a:r>
            <a:r>
              <a:rPr lang="en-GB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oligoarthritis</a:t>
            </a:r>
            <a:endParaRPr dirty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452628" lvl="0" indent="-342900" algn="l" rtl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Usually affects the knee, ankles, hands, and/or wrists</a:t>
            </a:r>
            <a:endParaRPr dirty="0"/>
          </a:p>
          <a:p>
            <a:pPr marL="452628" lvl="0" indent="-342900" algn="l" rtl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Vasculopathy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endParaRPr dirty="0"/>
          </a:p>
          <a:p>
            <a:pPr lvl="1" algn="l" rtl="1">
              <a:spcBef>
                <a:spcPts val="324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Superficial </a:t>
            </a:r>
            <a:r>
              <a:rPr lang="en-GB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thrombophlibitis</a:t>
            </a:r>
            <a:endParaRPr dirty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lvl="1" algn="l" rtl="1">
              <a:spcBef>
                <a:spcPts val="324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Thrombosis of large veins  (e.g., </a:t>
            </a:r>
            <a:r>
              <a:rPr lang="en-GB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DVT,Budd-ciarry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syndrome)</a:t>
            </a:r>
            <a:endParaRPr dirty="0"/>
          </a:p>
          <a:p>
            <a:pPr lvl="1" algn="l" rtl="1">
              <a:spcBef>
                <a:spcPts val="324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Arterial thrombosis</a:t>
            </a:r>
            <a:endParaRPr dirty="0"/>
          </a:p>
          <a:p>
            <a:pPr lvl="1" algn="l" rtl="1">
              <a:spcBef>
                <a:spcPts val="324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aneursym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(e.g., </a:t>
            </a:r>
            <a:r>
              <a:rPr lang="en-GB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pulm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GB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Artrey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anursym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) </a:t>
            </a:r>
            <a:endParaRPr dirty="0"/>
          </a:p>
          <a:p>
            <a:pPr marL="365760" lvl="0" indent="-156933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 sz="4000"/>
              <a:t>How is Behcet’s Disease Diagnosed</a:t>
            </a:r>
            <a:br>
              <a:rPr lang="en-GB"/>
            </a:br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3F20F-C858-9FC4-6B92-28EFEA8D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94" y="1853754"/>
            <a:ext cx="7210269" cy="47914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idx="1"/>
          </p:nvPr>
        </p:nvSpPr>
        <p:spPr>
          <a:xfrm>
            <a:off x="141394" y="681242"/>
            <a:ext cx="11541209" cy="628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628" lvl="0" indent="-342900" algn="l" rtl="0">
              <a:spcBef>
                <a:spcPts val="0"/>
              </a:spcBef>
              <a:spcAft>
                <a:spcPts val="0"/>
              </a:spcAft>
              <a:buSzPts val="1836"/>
            </a:pPr>
            <a:r>
              <a:rPr lang="en-GB" b="1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Diagnostic criteria (International Study Group criteria)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836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Recurrent oral ulceration at least three times within a 12-month period</a:t>
            </a:r>
            <a:b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b="0" i="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836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≥ 2 of the following</a:t>
            </a:r>
            <a:endParaRPr dirty="0"/>
          </a:p>
          <a:p>
            <a:pPr lvl="1" algn="l" rtl="0">
              <a:spcBef>
                <a:spcPts val="324"/>
              </a:spcBef>
              <a:spcAft>
                <a:spcPts val="0"/>
              </a:spcAft>
              <a:buSzPts val="2300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Recurrent genital ulceration</a:t>
            </a:r>
            <a:endParaRPr dirty="0"/>
          </a:p>
          <a:p>
            <a:pPr lvl="1" algn="l" rtl="0">
              <a:spcBef>
                <a:spcPts val="324"/>
              </a:spcBef>
              <a:spcAft>
                <a:spcPts val="0"/>
              </a:spcAft>
              <a:buSzPts val="2300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Eye lesions</a:t>
            </a:r>
            <a:endParaRPr dirty="0"/>
          </a:p>
          <a:p>
            <a:pPr lvl="1" algn="l" rtl="0">
              <a:spcBef>
                <a:spcPts val="324"/>
              </a:spcBef>
              <a:spcAft>
                <a:spcPts val="0"/>
              </a:spcAft>
              <a:buSzPts val="2300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Skin lesions</a:t>
            </a:r>
            <a:endParaRPr dirty="0"/>
          </a:p>
          <a:p>
            <a:pPr lvl="1" algn="l" rtl="0">
              <a:spcBef>
                <a:spcPts val="324"/>
              </a:spcBef>
              <a:spcAft>
                <a:spcPts val="0"/>
              </a:spcAft>
              <a:buSzPts val="2300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Positive </a:t>
            </a:r>
            <a:r>
              <a:rPr lang="en-GB" b="0" i="0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pathrgy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test</a:t>
            </a: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pic>
        <p:nvPicPr>
          <p:cNvPr id="185" name="Google Shape;185;p12" descr="nbgfcdddss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4155" y="1597308"/>
            <a:ext cx="4535049" cy="378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 descr="dervfdedxss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588" y="3691288"/>
            <a:ext cx="3433572" cy="316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idx="1"/>
          </p:nvPr>
        </p:nvSpPr>
        <p:spPr>
          <a:xfrm>
            <a:off x="294806" y="1991395"/>
            <a:ext cx="514502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53" algn="l" rtl="0">
              <a:spcBef>
                <a:spcPts val="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Positive </a:t>
            </a:r>
            <a:r>
              <a:rPr lang="en-GB" b="1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pathergy skin test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: </a:t>
            </a:r>
            <a:r>
              <a:rPr lang="en-GB" b="0" i="0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erthymatous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papule or pustule  24–48 hours after a needle prick to a depth of 5 mm </a:t>
            </a:r>
            <a:endParaRPr dirty="0"/>
          </a:p>
          <a:p>
            <a:pPr marL="365760" lvl="0" indent="-256053" algn="l" rtl="0">
              <a:spcBef>
                <a:spcPts val="40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Autoantibodies  (e.g., ANA, </a:t>
            </a:r>
            <a:r>
              <a:rPr lang="en-GB" b="0" i="0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ANCA,R.factor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) are usually absent.</a:t>
            </a:r>
            <a:endParaRPr dirty="0"/>
          </a:p>
          <a:p>
            <a:pPr marL="365760" lvl="0" indent="-256053" algn="l" rtl="0">
              <a:spcBef>
                <a:spcPts val="40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Nonspecific markers of inflammation may be present during flares (e.g., ↑ESR, ↑ CRP).</a:t>
            </a:r>
            <a:endParaRPr dirty="0"/>
          </a:p>
          <a:p>
            <a:pPr marL="365760" lvl="0" indent="-148211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dirty="0"/>
          </a:p>
        </p:txBody>
      </p:sp>
      <p:pic>
        <p:nvPicPr>
          <p:cNvPr id="192" name="Google Shape;192;p13" descr="Picture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816" y="0"/>
            <a:ext cx="64052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628" lvl="0" indent="-342900" algn="l" rtl="0">
              <a:spcBef>
                <a:spcPts val="0"/>
              </a:spcBef>
              <a:spcAft>
                <a:spcPts val="0"/>
              </a:spcAft>
              <a:buSzPts val="1836"/>
              <a:buFont typeface="Wingdings" panose="05000000000000000000" pitchFamily="2" charset="2"/>
              <a:buChar char="§"/>
            </a:pPr>
            <a:r>
              <a:rPr lang="en-GB" b="1" i="0" dirty="0">
                <a:solidFill>
                  <a:srgbClr val="364149"/>
                </a:solidFill>
                <a:latin typeface="Lato"/>
                <a:ea typeface="Lato"/>
                <a:cs typeface="Lato"/>
                <a:sym typeface="Lato"/>
              </a:rPr>
              <a:t>Pathergy skin testing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836"/>
              <a:buFont typeface="Wingdings" panose="05000000000000000000" pitchFamily="2" charset="2"/>
              <a:buChar char="§"/>
            </a:pPr>
            <a:r>
              <a:rPr lang="en-GB" b="0" i="1" dirty="0">
                <a:solidFill>
                  <a:srgbClr val="364149"/>
                </a:solidFill>
                <a:latin typeface="Lato"/>
                <a:ea typeface="Lato"/>
                <a:cs typeface="Lato"/>
                <a:sym typeface="Lato"/>
              </a:rPr>
              <a:t>Pathergy reaction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836"/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4C5B66"/>
                </a:solidFill>
                <a:latin typeface="Lato"/>
                <a:ea typeface="Lato"/>
                <a:cs typeface="Lato"/>
                <a:sym typeface="Lato"/>
              </a:rPr>
              <a:t>A reactive skin response to local injury (e.g., trauma, needle puncture, surgical incision). In patients with </a:t>
            </a:r>
            <a:r>
              <a:rPr lang="en-GB" b="0" i="0" dirty="0" err="1">
                <a:solidFill>
                  <a:srgbClr val="4C5B66"/>
                </a:solidFill>
                <a:latin typeface="Lato"/>
                <a:ea typeface="Lato"/>
                <a:cs typeface="Lato"/>
                <a:sym typeface="Lato"/>
              </a:rPr>
              <a:t>Behçet</a:t>
            </a:r>
            <a:r>
              <a:rPr lang="en-GB" b="0" i="0" dirty="0">
                <a:solidFill>
                  <a:srgbClr val="4C5B66"/>
                </a:solidFill>
                <a:latin typeface="Lato"/>
                <a:ea typeface="Lato"/>
                <a:cs typeface="Lato"/>
                <a:sym typeface="Lato"/>
              </a:rPr>
              <a:t> disease, this can manifest as an erythematous papulopustular response. In patients with </a:t>
            </a:r>
            <a:r>
              <a:rPr lang="en-GB" b="0" i="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pyoderma gangrenosum,</a:t>
            </a:r>
            <a:r>
              <a:rPr lang="en-GB" b="0" i="0" dirty="0">
                <a:solidFill>
                  <a:srgbClr val="4C5B66"/>
                </a:solidFill>
                <a:latin typeface="Lato"/>
                <a:ea typeface="Lato"/>
                <a:cs typeface="Lato"/>
                <a:sym typeface="Lato"/>
              </a:rPr>
              <a:t> this can manifest as ulcerative lesions.</a:t>
            </a: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idx="1"/>
          </p:nvPr>
        </p:nvSpPr>
        <p:spPr>
          <a:xfrm>
            <a:off x="98853" y="1873770"/>
            <a:ext cx="9075127" cy="498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Oral ulcers and/or genital ulcers :  topical corticosteroid </a:t>
            </a: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Topical lidocaine for pain relief</a:t>
            </a: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skin lesions</a:t>
            </a:r>
            <a:endParaRPr dirty="0"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Papulopustular lesions: See "Treatment“ of acne </a:t>
            </a:r>
            <a:r>
              <a:rPr lang="en-GB" b="0" i="0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valgaris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”.</a:t>
            </a:r>
            <a:endParaRPr dirty="0"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Erythema </a:t>
            </a:r>
            <a:r>
              <a:rPr lang="en-GB" b="0" i="0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nodusm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:  colchicine </a:t>
            </a:r>
            <a:endParaRPr dirty="0"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Arthritis: colchicine </a:t>
            </a: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Ocular disease, CNS disease, and/or vasculopathy</a:t>
            </a:r>
            <a:endParaRPr dirty="0"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Systmic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corticosteroids </a:t>
            </a:r>
            <a:endParaRPr dirty="0"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Immunosuppressant therapy 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(e.g., 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azathioprine 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infliximab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cyclosporine A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cyclophosphamide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IFN-α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methotrexate</a:t>
            </a:r>
            <a:r>
              <a:rPr lang="en-GB" b="0" i="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EAB1D-714C-6FBC-25F2-E2F7774996E0}"/>
              </a:ext>
            </a:extLst>
          </p:cNvPr>
          <p:cNvSpPr txBox="1"/>
          <p:nvPr/>
        </p:nvSpPr>
        <p:spPr>
          <a:xfrm>
            <a:off x="1813810" y="479685"/>
            <a:ext cx="8634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Treatment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294362" y="5675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Lucida Sans"/>
              <a:buNone/>
            </a:pPr>
            <a:r>
              <a:rPr lang="en-GB" sz="5400" b="1" dirty="0" err="1">
                <a:solidFill>
                  <a:srgbClr val="FF0000"/>
                </a:solidFill>
              </a:rPr>
              <a:t>Behcet</a:t>
            </a:r>
            <a:r>
              <a:rPr lang="en-GB" sz="5400" b="1" dirty="0">
                <a:solidFill>
                  <a:srgbClr val="FF0000"/>
                </a:solidFill>
              </a:rPr>
              <a:t> syndrome  </a:t>
            </a:r>
            <a:endParaRPr sz="5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idx="1"/>
          </p:nvPr>
        </p:nvSpPr>
        <p:spPr>
          <a:xfrm>
            <a:off x="86497" y="1317232"/>
            <a:ext cx="11936627" cy="464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66928" lvl="0" indent="-457200" algn="l" rtl="0">
              <a:spcBef>
                <a:spcPts val="0"/>
              </a:spcBef>
              <a:spcAft>
                <a:spcPts val="0"/>
              </a:spcAft>
              <a:buSzPts val="2244"/>
              <a:buFont typeface="Wingdings" panose="05000000000000000000" pitchFamily="2" charset="2"/>
              <a:buChar char="v"/>
            </a:pPr>
            <a:r>
              <a:rPr lang="en-GB" sz="3300" b="1" dirty="0">
                <a:latin typeface="Calibri"/>
                <a:ea typeface="Calibri"/>
                <a:cs typeface="Calibri"/>
                <a:sym typeface="Calibri"/>
              </a:rPr>
              <a:t>Its auto inflammatory and auto immune disorder </a:t>
            </a:r>
            <a:endParaRPr dirty="0"/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SzPts val="2244"/>
              <a:buFont typeface="Wingdings" panose="05000000000000000000" pitchFamily="2" charset="2"/>
              <a:buChar char="v"/>
            </a:pPr>
            <a:r>
              <a:rPr lang="en-GB" sz="3300" b="1" dirty="0">
                <a:latin typeface="Calibri"/>
                <a:ea typeface="Calibri"/>
                <a:cs typeface="Calibri"/>
                <a:sym typeface="Calibri"/>
              </a:rPr>
              <a:t> is rare and poorly understood condition that result in inflammation of blood vessels </a:t>
            </a:r>
            <a:endParaRPr dirty="0"/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SzPts val="2244"/>
              <a:buFont typeface="Wingdings" panose="05000000000000000000" pitchFamily="2" charset="2"/>
              <a:buChar char="v"/>
            </a:pPr>
            <a:r>
              <a:rPr lang="en-GB" sz="3300" b="1" dirty="0">
                <a:latin typeface="Calibri"/>
                <a:ea typeface="Calibri"/>
                <a:cs typeface="Calibri"/>
                <a:sym typeface="Calibri"/>
              </a:rPr>
              <a:t> A systemic vasculitis that is characterized by the deposition of immune complexes in arteries and veins of </a:t>
            </a:r>
            <a:r>
              <a:rPr lang="en-GB" sz="5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sizes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SzPts val="2176"/>
              <a:buFont typeface="Wingdings" panose="05000000000000000000" pitchFamily="2" charset="2"/>
              <a:buChar char="v"/>
            </a:pPr>
            <a:r>
              <a:rPr lang="en-GB" sz="3200" b="1" dirty="0">
                <a:latin typeface="Calibri"/>
                <a:ea typeface="Calibri"/>
                <a:cs typeface="Calibri"/>
                <a:sym typeface="Calibri"/>
              </a:rPr>
              <a:t>Chronic </a:t>
            </a:r>
            <a:endParaRPr dirty="0"/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SzPts val="2176"/>
              <a:buFont typeface="Wingdings" panose="05000000000000000000" pitchFamily="2" charset="2"/>
              <a:buChar char="v"/>
            </a:pPr>
            <a:r>
              <a:rPr lang="en-GB" sz="3200" b="1" dirty="0">
                <a:latin typeface="Calibri"/>
                <a:ea typeface="Calibri"/>
                <a:cs typeface="Calibri"/>
                <a:sym typeface="Calibri"/>
              </a:rPr>
              <a:t>Relapsing _remitting </a:t>
            </a:r>
            <a:endParaRPr dirty="0"/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SzPts val="2176"/>
              <a:buFont typeface="Wingdings" panose="05000000000000000000" pitchFamily="2" charset="2"/>
              <a:buChar char="v"/>
            </a:pPr>
            <a:r>
              <a:rPr lang="en-GB" sz="3200" b="1" dirty="0">
                <a:latin typeface="Calibri"/>
                <a:ea typeface="Calibri"/>
                <a:cs typeface="Calibri"/>
                <a:sym typeface="Calibri"/>
              </a:rPr>
              <a:t>Occlusive vasculitis affecting multiple organ systems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idx="1"/>
          </p:nvPr>
        </p:nvSpPr>
        <p:spPr>
          <a:xfrm>
            <a:off x="0" y="1304144"/>
            <a:ext cx="12192000" cy="468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0363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76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§"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Most common from the Mediterranean region to eastern Asia, with the highest prevalence observed in Turkey and Japan </a:t>
            </a:r>
            <a:endParaRPr dirty="0"/>
          </a:p>
          <a:p>
            <a:pPr marR="0" lvl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§"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Peak incidence: 20–40 year</a:t>
            </a:r>
            <a:endParaRPr dirty="0"/>
          </a:p>
          <a:p>
            <a:pPr marR="0" lvl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§"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§"/>
            </a:pP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Etiology</a:t>
            </a: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: the </a:t>
            </a: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undrlining</a:t>
            </a: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 cause is unknown </a:t>
            </a:r>
            <a:endParaRPr dirty="0"/>
          </a:p>
          <a:p>
            <a:pPr marL="452628" lvl="0" indent="-342900" algn="l" rtl="0">
              <a:spcBef>
                <a:spcPts val="120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§"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 immunogenetics ,bacterial ,viral infection  may have role(hsv_1 , hepatitis virus , streptococcal infection )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§"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Associated with HLA-B51</a:t>
            </a:r>
            <a:endParaRPr b="1" dirty="0"/>
          </a:p>
          <a:p>
            <a:pPr marL="365760" lvl="0" indent="-152400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B91F8-85CA-B263-9648-25453E1CBF0E}"/>
              </a:ext>
            </a:extLst>
          </p:cNvPr>
          <p:cNvSpPr txBox="1"/>
          <p:nvPr/>
        </p:nvSpPr>
        <p:spPr>
          <a:xfrm>
            <a:off x="1948721" y="554636"/>
            <a:ext cx="806470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5400" b="1" dirty="0">
                <a:latin typeface="Calibri"/>
                <a:ea typeface="Calibri"/>
                <a:cs typeface="Calibri"/>
                <a:sym typeface="Calibri"/>
              </a:rPr>
              <a:t>Epidemiology</a:t>
            </a:r>
            <a:endParaRPr lang="en-GB" sz="54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1294362" y="133390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 dirty="0" err="1"/>
              <a:t>Clincal</a:t>
            </a:r>
            <a:r>
              <a:rPr lang="en-GB" dirty="0"/>
              <a:t> findings ;</a:t>
            </a:r>
            <a:endParaRPr dirty="0"/>
          </a:p>
        </p:txBody>
      </p:sp>
      <p:sp>
        <p:nvSpPr>
          <p:cNvPr id="122" name="Google Shape;122;p4"/>
          <p:cNvSpPr txBox="1">
            <a:spLocks noGrp="1"/>
          </p:cNvSpPr>
          <p:nvPr>
            <p:ph idx="1"/>
          </p:nvPr>
        </p:nvSpPr>
        <p:spPr>
          <a:xfrm>
            <a:off x="120721" y="1707281"/>
            <a:ext cx="12336105" cy="478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628" lvl="0" indent="-342900" algn="l" rtl="0">
              <a:spcBef>
                <a:spcPts val="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q"/>
            </a:pPr>
            <a:r>
              <a:rPr lang="en-GB" sz="2400" dirty="0"/>
              <a:t>Recurrent ora</a:t>
            </a:r>
            <a:r>
              <a:rPr lang="en-GB" dirty="0"/>
              <a:t>l &amp; genital ulcers, ocular lesions skin manifestations &amp; arthritis / arthropathy most frequent clinical manifestations.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836"/>
              <a:buFont typeface="Wingdings" panose="05000000000000000000" pitchFamily="2" charset="2"/>
              <a:buChar char="q"/>
            </a:pPr>
            <a:r>
              <a:rPr lang="en-GB" dirty="0" err="1"/>
              <a:t>Behcet’s</a:t>
            </a:r>
            <a:r>
              <a:rPr lang="en-GB" dirty="0"/>
              <a:t> may occur at many sites throughout the body but the disease has a predilection for certain organs and tissues: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00000"/>
                </a:solidFill>
              </a:rPr>
              <a:t>Mouth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00000"/>
                </a:solidFill>
              </a:rPr>
              <a:t>Genitals</a:t>
            </a:r>
            <a:endParaRPr sz="2000" b="1" dirty="0">
              <a:solidFill>
                <a:srgbClr val="C00000"/>
              </a:solidFill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00000"/>
                </a:solidFill>
              </a:rPr>
              <a:t>Eye </a:t>
            </a:r>
            <a:r>
              <a:rPr lang="en-GB" b="1" u="sng" dirty="0">
                <a:solidFill>
                  <a:srgbClr val="C00000"/>
                </a:solidFill>
              </a:rPr>
              <a:t>, </a:t>
            </a:r>
            <a:r>
              <a:rPr lang="en-GB" sz="2000" b="1" u="sng" dirty="0">
                <a:solidFill>
                  <a:srgbClr val="C00000"/>
                </a:solidFill>
              </a:rPr>
              <a:t>Skin</a:t>
            </a:r>
            <a:endParaRPr sz="2000" b="1" dirty="0">
              <a:solidFill>
                <a:srgbClr val="C00000"/>
              </a:solidFill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00000"/>
                </a:solidFill>
              </a:rPr>
              <a:t>Lungs</a:t>
            </a:r>
            <a:endParaRPr sz="2000" b="1" dirty="0">
              <a:solidFill>
                <a:srgbClr val="C00000"/>
              </a:solidFill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00000"/>
                </a:solidFill>
              </a:rPr>
              <a:t>Joints</a:t>
            </a:r>
            <a:endParaRPr sz="2000" b="1" dirty="0">
              <a:solidFill>
                <a:srgbClr val="C00000"/>
              </a:solidFill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00000"/>
                </a:solidFill>
              </a:rPr>
              <a:t>Brain</a:t>
            </a:r>
            <a:endParaRPr sz="2000" b="1" dirty="0">
              <a:solidFill>
                <a:srgbClr val="C00000"/>
              </a:solidFill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C00000"/>
                </a:solidFill>
              </a:rPr>
              <a:t>Gastrointestinal Tract</a:t>
            </a: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pic>
        <p:nvPicPr>
          <p:cNvPr id="124" name="Google Shape;124;p4" descr="265073235_954066122199266_2440678285906317893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9935" y="3243272"/>
            <a:ext cx="6181344" cy="297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idx="1"/>
          </p:nvPr>
        </p:nvSpPr>
        <p:spPr>
          <a:xfrm>
            <a:off x="380056" y="1334324"/>
            <a:ext cx="5888736" cy="568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78307" algn="l" rtl="0"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sz="18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5478" marR="0" lvl="0" indent="-285750" algn="l" rtl="0">
              <a:spcBef>
                <a:spcPts val="400"/>
              </a:spcBef>
              <a:spcAft>
                <a:spcPts val="0"/>
              </a:spcAft>
              <a:buSzPts val="1224"/>
              <a:buFont typeface="Wingdings" panose="05000000000000000000" pitchFamily="2" charset="2"/>
              <a:buChar char="§"/>
            </a:pPr>
            <a:r>
              <a:rPr lang="en-GB" sz="3600" b="1" i="0" u="none" strike="noStrike" dirty="0">
                <a:latin typeface="Calibri"/>
                <a:ea typeface="Calibri"/>
                <a:cs typeface="Calibri"/>
                <a:sym typeface="Calibri"/>
              </a:rPr>
              <a:t>Mouth</a:t>
            </a:r>
            <a:r>
              <a:rPr lang="en-GB" sz="32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95478" lvl="0" indent="-285750" algn="l" rtl="0">
              <a:spcBef>
                <a:spcPts val="400"/>
              </a:spcBef>
              <a:spcAft>
                <a:spcPts val="0"/>
              </a:spcAft>
              <a:buSzPts val="1224"/>
              <a:buFont typeface="Wingdings" panose="05000000000000000000" pitchFamily="2" charset="2"/>
              <a:buChar char="§"/>
            </a:pPr>
            <a:r>
              <a:rPr lang="en-GB" b="1" dirty="0" err="1">
                <a:solidFill>
                  <a:srgbClr val="C00000"/>
                </a:solidFill>
              </a:rPr>
              <a:t>Aphthus</a:t>
            </a:r>
            <a:r>
              <a:rPr lang="en-GB" b="1" dirty="0">
                <a:solidFill>
                  <a:srgbClr val="C00000"/>
                </a:solidFill>
              </a:rPr>
              <a:t> users :</a:t>
            </a:r>
            <a:r>
              <a:rPr lang="en-GB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 the initial presenting symptom </a:t>
            </a:r>
            <a:endParaRPr b="1" i="0" u="none" strike="noStrik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§"/>
            </a:pPr>
            <a:r>
              <a:rPr lang="en-GB" sz="2400" b="1" u="none" strike="noStrik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painful lesions </a:t>
            </a:r>
            <a:endParaRPr sz="2400"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 types : minor , major ,</a:t>
            </a:r>
            <a:r>
              <a:rPr lang="en-GB" sz="2400" b="1" dirty="0"/>
              <a:t> </a:t>
            </a:r>
            <a:r>
              <a:rPr lang="en-GB" sz="2400" dirty="0">
                <a:solidFill>
                  <a:srgbClr val="C00000"/>
                </a:solidFill>
              </a:rPr>
              <a:t>Herpetiform ulcer</a:t>
            </a:r>
            <a:endParaRPr sz="2400" dirty="0"/>
          </a:p>
          <a:p>
            <a:pPr marL="365760" lvl="0" indent="-169671" algn="l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endParaRPr sz="2000" b="1" u="none" strike="noStrik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endParaRPr sz="1800" dirty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1800" b="0" i="0" dirty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5" descr="265428305_392657485968042_1500511066759624884_n.jpg"/>
          <p:cNvPicPr preferRelativeResize="0"/>
          <p:nvPr/>
        </p:nvPicPr>
        <p:blipFill rotWithShape="1">
          <a:blip r:embed="rId3">
            <a:alphaModFix/>
          </a:blip>
          <a:srcRect l="64678"/>
          <a:stretch/>
        </p:blipFill>
        <p:spPr>
          <a:xfrm>
            <a:off x="9555426" y="5234"/>
            <a:ext cx="19558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258845401_944382446487831_6592369940428105430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7396" y="4672253"/>
            <a:ext cx="29432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Picture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130" y="2283283"/>
            <a:ext cx="3114901" cy="20238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" name="Google Shape;133;p5" descr="Picture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3593" y="4672253"/>
            <a:ext cx="3163667" cy="19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Picture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75277"/>
            <a:ext cx="3791399" cy="185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idx="1"/>
          </p:nvPr>
        </p:nvSpPr>
        <p:spPr>
          <a:xfrm>
            <a:off x="146468" y="1851469"/>
            <a:ext cx="5815584" cy="501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6385" marR="5080" lvl="0" indent="-274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 dirty="0"/>
              <a:t>Genital ulcers (M&gt;F)  resemble their oral ulcer but </a:t>
            </a:r>
            <a:r>
              <a:rPr lang="en-GB" sz="2400" b="1" u="sng" dirty="0">
                <a:solidFill>
                  <a:srgbClr val="C00000"/>
                </a:solidFill>
              </a:rPr>
              <a:t>cause  greater  scarring.</a:t>
            </a:r>
            <a:endParaRPr sz="2400" b="1" u="sng" dirty="0">
              <a:solidFill>
                <a:srgbClr val="C00000"/>
              </a:solidFill>
            </a:endParaRPr>
          </a:p>
          <a:p>
            <a:pPr marL="286385" marR="560705" lvl="0" indent="-274319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 dirty="0"/>
              <a:t>In males, usually occur on  scrotum, penis, and groin.</a:t>
            </a:r>
            <a:endParaRPr sz="2400" dirty="0"/>
          </a:p>
          <a:p>
            <a:pPr marL="286385" marR="521969" lvl="0" indent="-274319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 dirty="0"/>
              <a:t>In females, occur on  vulva, vagina, groin, and cervix</a:t>
            </a:r>
            <a:endParaRPr dirty="0"/>
          </a:p>
          <a:p>
            <a:pPr marL="286385" marR="216534" lvl="0" indent="-274319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 dirty="0"/>
              <a:t>Ulcers may be found in urethral  orifice and perianal area.</a:t>
            </a:r>
            <a:endParaRPr sz="2400" dirty="0"/>
          </a:p>
          <a:p>
            <a:pPr marL="287020" lvl="0" indent="-2743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 dirty="0"/>
              <a:t>Epididymitis may arise in men</a:t>
            </a:r>
            <a:endParaRPr sz="2400"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sp>
        <p:nvSpPr>
          <p:cNvPr id="140" name="Google Shape;140;p6"/>
          <p:cNvSpPr/>
          <p:nvPr/>
        </p:nvSpPr>
        <p:spPr>
          <a:xfrm>
            <a:off x="256033" y="402336"/>
            <a:ext cx="50780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Genital manifestations:</a:t>
            </a:r>
            <a:endParaRPr sz="32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41" name="Google Shape;141;p6" descr="Picture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1268" y="3426069"/>
            <a:ext cx="3974264" cy="283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 descr="Picture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63" y="164721"/>
            <a:ext cx="4010837" cy="313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 descr="265874163_265441318904600_3327479670183775138_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5284" y="3252596"/>
            <a:ext cx="2207324" cy="313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 descr="265963091_929166881297401_5804087494452016165_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3406" y="536448"/>
            <a:ext cx="2037969" cy="263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134112" y="140526"/>
            <a:ext cx="80101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ucida Sans"/>
              <a:buNone/>
            </a:pPr>
            <a:r>
              <a:rPr lang="en-GB" sz="4400"/>
              <a:t> eye : Ocular manifestations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377952" y="2083801"/>
            <a:ext cx="6973824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Eye : 50% of patients • More frequent/severe in males and younger patients</a:t>
            </a:r>
            <a:endParaRPr sz="2000" dirty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Uveitis</a:t>
            </a:r>
            <a:r>
              <a:rPr lang="en-GB" sz="200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: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*Typically bilateral , ant and </a:t>
            </a:r>
            <a:r>
              <a:rPr lang="en-GB" sz="2000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pos</a:t>
            </a:r>
            <a:r>
              <a:rPr lang="en-GB" sz="200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uveitis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-GB" sz="2000" dirty="0" err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Hypopon</a:t>
            </a:r>
            <a:r>
              <a:rPr lang="en-GB" sz="200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( the inflammatory cells enter the ant. Chamber of the eye even no infection present )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000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- ***Usually occurs 2–3 years after the onset of oral and/or genital </a:t>
            </a:r>
            <a:r>
              <a:rPr lang="en-GB" sz="2000" u="sng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ulcer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Concerning symptoms: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Redness, pain, light sensitivity, blurred vision</a:t>
            </a:r>
            <a:endParaRPr sz="20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51" name="Google Shape;151;p7" descr="264638266_160101539660714_3778184124003923542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5424" y="2085681"/>
            <a:ext cx="4401312" cy="473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 descr="Picture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9203" y="0"/>
            <a:ext cx="4297533" cy="199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1031854" y="152400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 dirty="0"/>
              <a:t>Mucocutaneous:</a:t>
            </a:r>
            <a:endParaRPr dirty="0"/>
          </a:p>
        </p:txBody>
      </p:sp>
      <p:sp>
        <p:nvSpPr>
          <p:cNvPr id="157" name="Google Shape;157;p8"/>
          <p:cNvSpPr txBox="1">
            <a:spLocks noGrp="1"/>
          </p:cNvSpPr>
          <p:nvPr>
            <p:ph idx="1"/>
          </p:nvPr>
        </p:nvSpPr>
        <p:spPr>
          <a:xfrm>
            <a:off x="582583" y="1768024"/>
            <a:ext cx="52791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2607" lvl="0" indent="-342900" algn="l" rtl="0">
              <a:spcBef>
                <a:spcPts val="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sz="4300" dirty="0"/>
              <a:t>Skin</a:t>
            </a:r>
            <a:r>
              <a:rPr lang="en-GB" dirty="0"/>
              <a:t> :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sz="2400" dirty="0"/>
              <a:t> Erythema nodosum–like  lesions.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endParaRPr sz="2400" dirty="0"/>
          </a:p>
          <a:p>
            <a:pPr lvl="0" algn="l" rtl="0">
              <a:spcBef>
                <a:spcPts val="1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sz="2400" dirty="0"/>
              <a:t>  Papulopustular  eruptions</a:t>
            </a:r>
            <a:r>
              <a:rPr lang="en-GB" sz="2400" b="1" dirty="0"/>
              <a:t>.</a:t>
            </a:r>
            <a:endParaRPr dirty="0"/>
          </a:p>
          <a:p>
            <a:pPr lvl="0" algn="l" rtl="0">
              <a:spcBef>
                <a:spcPts val="1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endParaRPr sz="2400" b="1" dirty="0"/>
          </a:p>
          <a:p>
            <a:pPr lvl="0" algn="l" rtl="0">
              <a:spcBef>
                <a:spcPts val="1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GB" sz="2400" dirty="0"/>
              <a:t>  Sweet syndrome</a:t>
            </a:r>
            <a:r>
              <a:rPr lang="en-GB" sz="2400" dirty="0">
                <a:latin typeface="Constantia"/>
                <a:ea typeface="Constantia"/>
                <a:cs typeface="Constantia"/>
                <a:sym typeface="Constantia"/>
              </a:rPr>
              <a:t>–</a:t>
            </a:r>
            <a:r>
              <a:rPr lang="en-GB" sz="2400" dirty="0"/>
              <a:t>like  lesion</a:t>
            </a:r>
            <a:r>
              <a:rPr lang="en-GB" sz="2400" b="1" dirty="0"/>
              <a:t>.</a:t>
            </a:r>
            <a:endParaRPr dirty="0"/>
          </a:p>
          <a:p>
            <a:pPr lvl="0" algn="l" rtl="0">
              <a:spcBef>
                <a:spcPts val="1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endParaRPr sz="2400" b="1" dirty="0"/>
          </a:p>
          <a:p>
            <a:pPr marL="3556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AD0D9"/>
              </a:buClr>
              <a:buSzPct val="93750"/>
              <a:buFont typeface="Wingdings" panose="05000000000000000000" pitchFamily="2" charset="2"/>
              <a:buChar char="§"/>
            </a:pPr>
            <a:r>
              <a:rPr lang="en-GB" sz="2400" dirty="0"/>
              <a:t>  Erythema multiforme–like lesions</a:t>
            </a:r>
            <a:endParaRPr dirty="0"/>
          </a:p>
          <a:p>
            <a:pPr marL="3556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AD0D9"/>
              </a:buClr>
              <a:buSzPct val="93750"/>
              <a:buFont typeface="Wingdings" panose="05000000000000000000" pitchFamily="2" charset="2"/>
              <a:buChar char="§"/>
            </a:pPr>
            <a:endParaRPr sz="2400" dirty="0"/>
          </a:p>
          <a:p>
            <a:pPr marL="3556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D0D9"/>
              </a:buClr>
              <a:buSzPct val="93750"/>
              <a:buFont typeface="Wingdings" panose="05000000000000000000" pitchFamily="2" charset="2"/>
              <a:buChar char="§"/>
            </a:pPr>
            <a:r>
              <a:rPr lang="en-GB" sz="2400" dirty="0"/>
              <a:t>  Ulcers</a:t>
            </a:r>
            <a:endParaRPr dirty="0"/>
          </a:p>
          <a:p>
            <a:pPr marL="3556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D0D9"/>
              </a:buClr>
              <a:buSzPct val="93750"/>
              <a:buFont typeface="Wingdings" panose="05000000000000000000" pitchFamily="2" charset="2"/>
              <a:buChar char="§"/>
            </a:pPr>
            <a:endParaRPr sz="2400" dirty="0"/>
          </a:p>
          <a:p>
            <a:pPr marL="3556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D0D9"/>
              </a:buClr>
              <a:buSzPct val="93750"/>
              <a:buFont typeface="Wingdings" panose="05000000000000000000" pitchFamily="2" charset="2"/>
              <a:buChar char="§"/>
            </a:pPr>
            <a:r>
              <a:rPr lang="en-GB" sz="2400" dirty="0"/>
              <a:t>  Pyoderma gangrenosum</a:t>
            </a:r>
            <a:endParaRPr sz="2400" dirty="0"/>
          </a:p>
          <a:p>
            <a:pPr marL="365760" lvl="0" indent="-256053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endParaRPr dirty="0"/>
          </a:p>
        </p:txBody>
      </p:sp>
      <p:pic>
        <p:nvPicPr>
          <p:cNvPr id="159" name="Google Shape;159;p8" descr="Pictur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401" y="3530600"/>
            <a:ext cx="2247900" cy="3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 descr="Picture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081" y="190500"/>
            <a:ext cx="2249238" cy="308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 descr="Picture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5871" y="233822"/>
            <a:ext cx="2493058" cy="297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Picture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5855" y="3218322"/>
            <a:ext cx="2316289" cy="344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idx="1"/>
          </p:nvPr>
        </p:nvSpPr>
        <p:spPr>
          <a:xfrm>
            <a:off x="504669" y="179882"/>
            <a:ext cx="10972800" cy="600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1229" lvl="0" indent="-571500" algn="l" rtl="0">
              <a:spcBef>
                <a:spcPts val="0"/>
              </a:spcBef>
              <a:spcAft>
                <a:spcPts val="0"/>
              </a:spcAft>
              <a:buSzPts val="2448"/>
              <a:buFont typeface="Wingdings" panose="05000000000000000000" pitchFamily="2" charset="2"/>
              <a:buChar char="§"/>
            </a:pPr>
            <a:r>
              <a:rPr lang="en-GB" sz="3600" dirty="0"/>
              <a:t> </a:t>
            </a:r>
            <a:r>
              <a:rPr lang="en-GB" sz="3600" b="1" dirty="0">
                <a:solidFill>
                  <a:srgbClr val="FF0000"/>
                </a:solidFill>
              </a:rPr>
              <a:t>Gastrointestinal involvement</a:t>
            </a:r>
            <a:endParaRPr sz="3600" b="1" dirty="0">
              <a:solidFill>
                <a:srgbClr val="FF0000"/>
              </a:solidFill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§"/>
            </a:pPr>
            <a:r>
              <a:rPr lang="en-GB" sz="2000" dirty="0"/>
              <a:t> Clinical spectrum is enormously varied • Anorexia, vomiting, dyspepsia, diarrhoea, abdominal distension, abdominal pain and  intestinal ulcers, occurring primarily in the ileum and colon and closely resembling Crohn disease, may occur</a:t>
            </a:r>
            <a:r>
              <a:rPr lang="en-GB" sz="2400" dirty="0"/>
              <a:t>.</a:t>
            </a:r>
            <a:endParaRPr dirty="0"/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SzPts val="1904"/>
              <a:buFont typeface="Wingdings" panose="05000000000000000000" pitchFamily="2" charset="2"/>
              <a:buChar char="§"/>
            </a:pPr>
            <a:r>
              <a:rPr lang="en-GB" sz="2800" dirty="0"/>
              <a:t> </a:t>
            </a:r>
            <a:r>
              <a:rPr lang="en-GB" sz="3600" b="1" dirty="0">
                <a:solidFill>
                  <a:srgbClr val="FF0000"/>
                </a:solidFill>
              </a:rPr>
              <a:t>Cardiac manifestations</a:t>
            </a:r>
            <a:endParaRPr sz="3600" b="1" dirty="0">
              <a:solidFill>
                <a:srgbClr val="FF0000"/>
              </a:solidFill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n-GB" sz="2000" dirty="0"/>
              <a:t>Coronary vasculitis and thrombosis, pericarditis, myocarditis, endocarditis with granulomatous changes or fibrosis, regurgitation, and diastolic dysfunction</a:t>
            </a:r>
            <a:endParaRPr dirty="0"/>
          </a:p>
          <a:p>
            <a:pPr marL="681229" lvl="0" indent="-571500" algn="l" rtl="0">
              <a:spcBef>
                <a:spcPts val="400"/>
              </a:spcBef>
              <a:spcAft>
                <a:spcPts val="0"/>
              </a:spcAft>
              <a:buSzPts val="2448"/>
              <a:buFont typeface="Wingdings" panose="05000000000000000000" pitchFamily="2" charset="2"/>
              <a:buChar char="§"/>
            </a:pPr>
            <a:r>
              <a:rPr lang="en-GB" sz="3600" b="1" dirty="0"/>
              <a:t> </a:t>
            </a:r>
            <a:r>
              <a:rPr lang="en-GB" sz="3600" b="1" dirty="0">
                <a:solidFill>
                  <a:srgbClr val="FF0000"/>
                </a:solidFill>
              </a:rPr>
              <a:t>Lung involvement</a:t>
            </a:r>
            <a:endParaRPr sz="3600" b="1" dirty="0">
              <a:solidFill>
                <a:srgbClr val="FF0000"/>
              </a:solidFill>
            </a:endParaRPr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360"/>
              <a:buFont typeface="Wingdings" panose="05000000000000000000" pitchFamily="2" charset="2"/>
              <a:buChar char="§"/>
            </a:pPr>
            <a:r>
              <a:rPr lang="en-GB" sz="2000" dirty="0"/>
              <a:t> Pulmonary vasculitis, hypertension, pleural effusions and Aneurysms</a:t>
            </a:r>
            <a:endParaRPr dirty="0"/>
          </a:p>
          <a:p>
            <a:pPr marL="566929" lvl="0" indent="-457200" algn="l" rtl="0">
              <a:spcBef>
                <a:spcPts val="400"/>
              </a:spcBef>
              <a:spcAft>
                <a:spcPts val="0"/>
              </a:spcAft>
              <a:buSzPts val="2380"/>
              <a:buFont typeface="Wingdings" panose="05000000000000000000" pitchFamily="2" charset="2"/>
              <a:buChar char="§"/>
            </a:pPr>
            <a:r>
              <a:rPr lang="en-GB" sz="3500" b="1" dirty="0">
                <a:solidFill>
                  <a:srgbClr val="FF0000"/>
                </a:solidFill>
              </a:rPr>
              <a:t>Neurologic manifestations</a:t>
            </a:r>
            <a:endParaRPr dirty="0"/>
          </a:p>
          <a:p>
            <a:pPr marL="452628" lvl="0" indent="-342900" algn="l" rtl="0">
              <a:spcBef>
                <a:spcPts val="400"/>
              </a:spcBef>
              <a:spcAft>
                <a:spcPts val="0"/>
              </a:spcAft>
              <a:buSzPts val="1632"/>
              <a:buFont typeface="Wingdings" panose="05000000000000000000" pitchFamily="2" charset="2"/>
              <a:buChar char="§"/>
            </a:pPr>
            <a:r>
              <a:rPr lang="en-GB" sz="2400" dirty="0"/>
              <a:t>May present as meningoencephalitis, a multiple sclerosis–like illness, acute myelitis, stroke, or pseudotumor cerebri. Cerebral venous sinus thrombosis, Cranial nerve palsies, Brainstem lesions</a:t>
            </a: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800</Words>
  <Application>Microsoft Office PowerPoint</Application>
  <PresentationFormat>Widescreen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Lucida Sans</vt:lpstr>
      <vt:lpstr>Constantia</vt:lpstr>
      <vt:lpstr>Gill Sans MT</vt:lpstr>
      <vt:lpstr>Calibri</vt:lpstr>
      <vt:lpstr>Arial</vt:lpstr>
      <vt:lpstr>Wingdings</vt:lpstr>
      <vt:lpstr>Lato</vt:lpstr>
      <vt:lpstr>Gallery</vt:lpstr>
      <vt:lpstr>behcet’s syndrom</vt:lpstr>
      <vt:lpstr>Behcet syndrome  </vt:lpstr>
      <vt:lpstr>PowerPoint Presentation</vt:lpstr>
      <vt:lpstr>Clincal findings ;</vt:lpstr>
      <vt:lpstr>PowerPoint Presentation</vt:lpstr>
      <vt:lpstr>PowerPoint Presentation</vt:lpstr>
      <vt:lpstr> eye : Ocular manifestations</vt:lpstr>
      <vt:lpstr>Mucocutaneous:</vt:lpstr>
      <vt:lpstr>PowerPoint Presentation</vt:lpstr>
      <vt:lpstr>Musculoskeletal  </vt:lpstr>
      <vt:lpstr>How is Behcet’s Disease Diagnosed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behcet’s syndrom</dc:title>
  <dc:creator>المثنى عفنان التخاينه</dc:creator>
  <cp:lastModifiedBy>فراس احمد ابراهيم احمد</cp:lastModifiedBy>
  <cp:revision>2</cp:revision>
  <dcterms:created xsi:type="dcterms:W3CDTF">2021-12-11T17:52:36Z</dcterms:created>
  <dcterms:modified xsi:type="dcterms:W3CDTF">2023-04-18T08:53:06Z</dcterms:modified>
</cp:coreProperties>
</file>