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258" r:id="rId7"/>
    <p:sldId id="260" r:id="rId8"/>
    <p:sldId id="261" r:id="rId9"/>
    <p:sldId id="262" r:id="rId10"/>
    <p:sldId id="263" r:id="rId11"/>
    <p:sldId id="266" r:id="rId12"/>
    <p:sldId id="264" r:id="rId13"/>
    <p:sldId id="265" r:id="rId14"/>
    <p:sldId id="267" r:id="rId15"/>
    <p:sldId id="268" r:id="rId16"/>
    <p:sldId id="270" r:id="rId17"/>
    <p:sldId id="274" r:id="rId18"/>
    <p:sldId id="271" r:id="rId19"/>
    <p:sldId id="272" r:id="rId20"/>
    <p:sldId id="273" r:id="rId21"/>
    <p:sldId id="275" r:id="rId22"/>
    <p:sldId id="276" r:id="rId23"/>
    <p:sldId id="289" r:id="rId24"/>
    <p:sldId id="277" r:id="rId25"/>
    <p:sldId id="278" r:id="rId26"/>
    <p:sldId id="279" r:id="rId27"/>
    <p:sldId id="280" r:id="rId28"/>
    <p:sldId id="288" r:id="rId29"/>
    <p:sldId id="281" r:id="rId30"/>
    <p:sldId id="282" r:id="rId31"/>
    <p:sldId id="283" r:id="rId32"/>
    <p:sldId id="284" r:id="rId33"/>
    <p:sldId id="286" r:id="rId34"/>
    <p:sldId id="287"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p:scale>
          <a:sx n="70" d="100"/>
          <a:sy n="70" d="100"/>
        </p:scale>
        <p:origin x="-63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viewProps" Target="viewProps.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slide" Target="slides/slide30.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18AA5-7FBB-455E-906B-4C5909277BBA}"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AA4B7-4D0C-411A-A2A9-6E7807525523}" type="slidenum">
              <a:rPr lang="en-US" smtClean="0"/>
              <a:t>‹#›</a:t>
            </a:fld>
            <a:endParaRPr lang="en-US"/>
          </a:p>
        </p:txBody>
      </p:sp>
    </p:spTree>
    <p:extLst>
      <p:ext uri="{BB962C8B-B14F-4D97-AF65-F5344CB8AC3E}">
        <p14:creationId xmlns:p14="http://schemas.microsoft.com/office/powerpoint/2010/main" val="204476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AA4B7-4D0C-411A-A2A9-6E7807525523}" type="slidenum">
              <a:rPr lang="en-US" smtClean="0"/>
              <a:t>9</a:t>
            </a:fld>
            <a:endParaRPr lang="en-US"/>
          </a:p>
        </p:txBody>
      </p:sp>
    </p:spTree>
    <p:extLst>
      <p:ext uri="{BB962C8B-B14F-4D97-AF65-F5344CB8AC3E}">
        <p14:creationId xmlns:p14="http://schemas.microsoft.com/office/powerpoint/2010/main" val="29012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Other muscular dystrophies are caused by mutations affecting genes</a:t>
            </a:r>
          </a:p>
          <a:p>
            <a:r>
              <a:rPr lang="en-US" sz="1200" b="0" i="0" u="none" strike="noStrike" kern="1200" baseline="0" dirty="0">
                <a:solidFill>
                  <a:schemeClr val="tx1"/>
                </a:solidFill>
                <a:latin typeface="+mn-lt"/>
                <a:ea typeface="+mn-ea"/>
                <a:cs typeface="+mn-cs"/>
              </a:rPr>
              <a:t>besides dystrophin; specific diagnosis is based largely on the patterns</a:t>
            </a:r>
          </a:p>
          <a:p>
            <a:r>
              <a:rPr lang="en-US" sz="1200" b="0" i="0" u="none" strike="noStrike" kern="1200" baseline="0" dirty="0">
                <a:solidFill>
                  <a:schemeClr val="tx1"/>
                </a:solidFill>
                <a:latin typeface="+mn-lt"/>
                <a:ea typeface="+mn-ea"/>
                <a:cs typeface="+mn-cs"/>
              </a:rPr>
              <a:t>of inheritance and muscle weakness (Table 27-4). Limb girdle muscular</a:t>
            </a:r>
          </a:p>
          <a:p>
            <a:r>
              <a:rPr lang="en-US" sz="1200" b="0" i="0" u="none" strike="noStrike" kern="1200" baseline="0" dirty="0">
                <a:solidFill>
                  <a:schemeClr val="tx1"/>
                </a:solidFill>
                <a:latin typeface="+mn-lt"/>
                <a:ea typeface="+mn-ea"/>
                <a:cs typeface="+mn-cs"/>
              </a:rPr>
              <a:t>dystrophies are a group of autosomal muscular dystrophies that</a:t>
            </a:r>
          </a:p>
          <a:p>
            <a:r>
              <a:rPr lang="en-US" sz="1200" b="0" i="0" u="none" strike="noStrike" kern="1200" baseline="0" dirty="0">
                <a:solidFill>
                  <a:schemeClr val="tx1"/>
                </a:solidFill>
                <a:latin typeface="+mn-lt"/>
                <a:ea typeface="+mn-ea"/>
                <a:cs typeface="+mn-cs"/>
              </a:rPr>
              <a:t>affect the proximal trunk and limb musculature; they are frequently</a:t>
            </a:r>
          </a:p>
          <a:p>
            <a:r>
              <a:rPr lang="en-US" sz="1200" b="0" i="0" u="none" strike="noStrike" kern="1200" baseline="0" dirty="0">
                <a:solidFill>
                  <a:schemeClr val="tx1"/>
                </a:solidFill>
                <a:latin typeface="+mn-lt"/>
                <a:ea typeface="+mn-ea"/>
                <a:cs typeface="+mn-cs"/>
              </a:rPr>
              <a:t>caused by mutations of the transmembrane </a:t>
            </a:r>
            <a:r>
              <a:rPr lang="en-US" sz="1200" b="0" i="0" u="none" strike="noStrike" kern="1200" baseline="0" dirty="0" err="1">
                <a:solidFill>
                  <a:schemeClr val="tx1"/>
                </a:solidFill>
                <a:latin typeface="+mn-lt"/>
                <a:ea typeface="+mn-ea"/>
                <a:cs typeface="+mn-cs"/>
              </a:rPr>
              <a:t>sarcoglycan</a:t>
            </a:r>
            <a:r>
              <a:rPr lang="en-US" sz="1200" b="0" i="0" u="none" strike="noStrike" kern="1200" baseline="0" dirty="0">
                <a:solidFill>
                  <a:schemeClr val="tx1"/>
                </a:solidFill>
                <a:latin typeface="+mn-lt"/>
                <a:ea typeface="+mn-ea"/>
                <a:cs typeface="+mn-cs"/>
              </a:rPr>
              <a:t> complex of</a:t>
            </a:r>
          </a:p>
          <a:p>
            <a:r>
              <a:rPr lang="en-US" sz="1200" b="0" i="0" u="none" strike="noStrike" kern="1200" baseline="0" dirty="0">
                <a:solidFill>
                  <a:schemeClr val="tx1"/>
                </a:solidFill>
                <a:latin typeface="+mn-lt"/>
                <a:ea typeface="+mn-ea"/>
                <a:cs typeface="+mn-cs"/>
              </a:rPr>
              <a:t>proteins that link dystrophin with the extracellular matrix.</a:t>
            </a:r>
            <a:endParaRPr lang="en-US" dirty="0"/>
          </a:p>
        </p:txBody>
      </p:sp>
      <p:sp>
        <p:nvSpPr>
          <p:cNvPr id="4" name="Slide Number Placeholder 3"/>
          <p:cNvSpPr>
            <a:spLocks noGrp="1"/>
          </p:cNvSpPr>
          <p:nvPr>
            <p:ph type="sldNum" sz="quarter" idx="10"/>
          </p:nvPr>
        </p:nvSpPr>
        <p:spPr/>
        <p:txBody>
          <a:bodyPr/>
          <a:lstStyle/>
          <a:p>
            <a:fld id="{EACAA4B7-4D0C-411A-A2A9-6E7807525523}" type="slidenum">
              <a:rPr lang="en-US" smtClean="0"/>
              <a:t>16</a:t>
            </a:fld>
            <a:endParaRPr lang="en-US"/>
          </a:p>
        </p:txBody>
      </p:sp>
    </p:spTree>
    <p:extLst>
      <p:ext uri="{BB962C8B-B14F-4D97-AF65-F5344CB8AC3E}">
        <p14:creationId xmlns:p14="http://schemas.microsoft.com/office/powerpoint/2010/main" val="198757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58DA9D-001A-41B8-868C-637CDFEFCB34}"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C0E6-5D51-4167-BF10-8219086132E6}" type="slidenum">
              <a:rPr lang="en-US" smtClean="0"/>
              <a:t>‹#›</a:t>
            </a:fld>
            <a:endParaRPr lang="en-US"/>
          </a:p>
        </p:txBody>
      </p:sp>
    </p:spTree>
    <p:extLst>
      <p:ext uri="{BB962C8B-B14F-4D97-AF65-F5344CB8AC3E}">
        <p14:creationId xmlns:p14="http://schemas.microsoft.com/office/powerpoint/2010/main" val="375148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8DA9D-001A-41B8-868C-637CDFEFCB34}"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C0E6-5D51-4167-BF10-8219086132E6}" type="slidenum">
              <a:rPr lang="en-US" smtClean="0"/>
              <a:t>‹#›</a:t>
            </a:fld>
            <a:endParaRPr lang="en-US"/>
          </a:p>
        </p:txBody>
      </p:sp>
    </p:spTree>
    <p:extLst>
      <p:ext uri="{BB962C8B-B14F-4D97-AF65-F5344CB8AC3E}">
        <p14:creationId xmlns:p14="http://schemas.microsoft.com/office/powerpoint/2010/main" val="166877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8DA9D-001A-41B8-868C-637CDFEFCB34}"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C0E6-5D51-4167-BF10-8219086132E6}" type="slidenum">
              <a:rPr lang="en-US" smtClean="0"/>
              <a:t>‹#›</a:t>
            </a:fld>
            <a:endParaRPr lang="en-US"/>
          </a:p>
        </p:txBody>
      </p:sp>
    </p:spTree>
    <p:extLst>
      <p:ext uri="{BB962C8B-B14F-4D97-AF65-F5344CB8AC3E}">
        <p14:creationId xmlns:p14="http://schemas.microsoft.com/office/powerpoint/2010/main" val="379222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8DA9D-001A-41B8-868C-637CDFEFCB34}"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C0E6-5D51-4167-BF10-8219086132E6}" type="slidenum">
              <a:rPr lang="en-US" smtClean="0"/>
              <a:t>‹#›</a:t>
            </a:fld>
            <a:endParaRPr lang="en-US"/>
          </a:p>
        </p:txBody>
      </p:sp>
    </p:spTree>
    <p:extLst>
      <p:ext uri="{BB962C8B-B14F-4D97-AF65-F5344CB8AC3E}">
        <p14:creationId xmlns:p14="http://schemas.microsoft.com/office/powerpoint/2010/main" val="74550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8DA9D-001A-41B8-868C-637CDFEFCB34}"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C0E6-5D51-4167-BF10-8219086132E6}" type="slidenum">
              <a:rPr lang="en-US" smtClean="0"/>
              <a:t>‹#›</a:t>
            </a:fld>
            <a:endParaRPr lang="en-US"/>
          </a:p>
        </p:txBody>
      </p:sp>
    </p:spTree>
    <p:extLst>
      <p:ext uri="{BB962C8B-B14F-4D97-AF65-F5344CB8AC3E}">
        <p14:creationId xmlns:p14="http://schemas.microsoft.com/office/powerpoint/2010/main" val="299095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58DA9D-001A-41B8-868C-637CDFEFCB34}"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EC0E6-5D51-4167-BF10-8219086132E6}" type="slidenum">
              <a:rPr lang="en-US" smtClean="0"/>
              <a:t>‹#›</a:t>
            </a:fld>
            <a:endParaRPr lang="en-US"/>
          </a:p>
        </p:txBody>
      </p:sp>
    </p:spTree>
    <p:extLst>
      <p:ext uri="{BB962C8B-B14F-4D97-AF65-F5344CB8AC3E}">
        <p14:creationId xmlns:p14="http://schemas.microsoft.com/office/powerpoint/2010/main" val="155150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58DA9D-001A-41B8-868C-637CDFEFCB34}"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EC0E6-5D51-4167-BF10-8219086132E6}" type="slidenum">
              <a:rPr lang="en-US" smtClean="0"/>
              <a:t>‹#›</a:t>
            </a:fld>
            <a:endParaRPr lang="en-US"/>
          </a:p>
        </p:txBody>
      </p:sp>
    </p:spTree>
    <p:extLst>
      <p:ext uri="{BB962C8B-B14F-4D97-AF65-F5344CB8AC3E}">
        <p14:creationId xmlns:p14="http://schemas.microsoft.com/office/powerpoint/2010/main" val="147761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58DA9D-001A-41B8-868C-637CDFEFCB34}" type="datetimeFigureOut">
              <a:rPr lang="en-US" smtClean="0"/>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EC0E6-5D51-4167-BF10-8219086132E6}" type="slidenum">
              <a:rPr lang="en-US" smtClean="0"/>
              <a:t>‹#›</a:t>
            </a:fld>
            <a:endParaRPr lang="en-US"/>
          </a:p>
        </p:txBody>
      </p:sp>
    </p:spTree>
    <p:extLst>
      <p:ext uri="{BB962C8B-B14F-4D97-AF65-F5344CB8AC3E}">
        <p14:creationId xmlns:p14="http://schemas.microsoft.com/office/powerpoint/2010/main" val="27883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8DA9D-001A-41B8-868C-637CDFEFCB34}" type="datetimeFigureOut">
              <a:rPr lang="en-US" smtClean="0"/>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8EC0E6-5D51-4167-BF10-8219086132E6}" type="slidenum">
              <a:rPr lang="en-US" smtClean="0"/>
              <a:t>‹#›</a:t>
            </a:fld>
            <a:endParaRPr lang="en-US"/>
          </a:p>
        </p:txBody>
      </p:sp>
    </p:spTree>
    <p:extLst>
      <p:ext uri="{BB962C8B-B14F-4D97-AF65-F5344CB8AC3E}">
        <p14:creationId xmlns:p14="http://schemas.microsoft.com/office/powerpoint/2010/main" val="375633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58DA9D-001A-41B8-868C-637CDFEFCB34}"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EC0E6-5D51-4167-BF10-8219086132E6}" type="slidenum">
              <a:rPr lang="en-US" smtClean="0"/>
              <a:t>‹#›</a:t>
            </a:fld>
            <a:endParaRPr lang="en-US"/>
          </a:p>
        </p:txBody>
      </p:sp>
    </p:spTree>
    <p:extLst>
      <p:ext uri="{BB962C8B-B14F-4D97-AF65-F5344CB8AC3E}">
        <p14:creationId xmlns:p14="http://schemas.microsoft.com/office/powerpoint/2010/main" val="269383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58DA9D-001A-41B8-868C-637CDFEFCB34}"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EC0E6-5D51-4167-BF10-8219086132E6}" type="slidenum">
              <a:rPr lang="en-US" smtClean="0"/>
              <a:t>‹#›</a:t>
            </a:fld>
            <a:endParaRPr lang="en-US"/>
          </a:p>
        </p:txBody>
      </p:sp>
    </p:spTree>
    <p:extLst>
      <p:ext uri="{BB962C8B-B14F-4D97-AF65-F5344CB8AC3E}">
        <p14:creationId xmlns:p14="http://schemas.microsoft.com/office/powerpoint/2010/main" val="234950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8DA9D-001A-41B8-868C-637CDFEFCB34}" type="datetimeFigureOut">
              <a:rPr lang="en-US" smtClean="0"/>
              <a:t>2/26/2021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EC0E6-5D51-4167-BF10-8219086132E6}" type="slidenum">
              <a:rPr lang="en-US" smtClean="0"/>
              <a:t>‹#›</a:t>
            </a:fld>
            <a:endParaRPr lang="en-US"/>
          </a:p>
        </p:txBody>
      </p:sp>
    </p:spTree>
    <p:extLst>
      <p:ext uri="{BB962C8B-B14F-4D97-AF65-F5344CB8AC3E}">
        <p14:creationId xmlns:p14="http://schemas.microsoft.com/office/powerpoint/2010/main" val="3302621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Diseases of skeletal muscle</a:t>
            </a:r>
          </a:p>
        </p:txBody>
      </p:sp>
      <p:sp>
        <p:nvSpPr>
          <p:cNvPr id="3" name="Subtitle 2"/>
          <p:cNvSpPr>
            <a:spLocks noGrp="1"/>
          </p:cNvSpPr>
          <p:nvPr>
            <p:ph type="subTitle" idx="1"/>
          </p:nvPr>
        </p:nvSpPr>
        <p:spPr/>
        <p:txBody>
          <a:bodyPr>
            <a:normAutofit fontScale="92500" lnSpcReduction="10000"/>
          </a:bodyPr>
          <a:lstStyle/>
          <a:p>
            <a:r>
              <a:rPr lang="en-US" b="1" dirty="0"/>
              <a:t>Dr. </a:t>
            </a:r>
            <a:r>
              <a:rPr lang="en-US" b="1" dirty="0" err="1"/>
              <a:t>Bushra</a:t>
            </a:r>
            <a:r>
              <a:rPr lang="en-US" b="1" dirty="0"/>
              <a:t> </a:t>
            </a:r>
            <a:r>
              <a:rPr lang="en-US" b="1" dirty="0" err="1"/>
              <a:t>AlTarawneh</a:t>
            </a:r>
            <a:r>
              <a:rPr lang="en-US" b="1"/>
              <a:t>, MD</a:t>
            </a:r>
            <a:endParaRPr lang="en-US" b="1" dirty="0"/>
          </a:p>
          <a:p>
            <a:r>
              <a:rPr lang="en-US" b="1" dirty="0"/>
              <a:t>Anatomical pathology </a:t>
            </a:r>
            <a:br>
              <a:rPr lang="en-US" b="1" dirty="0"/>
            </a:br>
            <a:r>
              <a:rPr lang="en-US" b="1" dirty="0"/>
              <a:t>Mutah University</a:t>
            </a:r>
            <a:br>
              <a:rPr lang="en-US" b="1" dirty="0"/>
            </a:br>
            <a:r>
              <a:rPr lang="en-US" b="1" dirty="0"/>
              <a:t>School of Medicine- Department of Laboratory medicine &amp; Pathology</a:t>
            </a:r>
            <a:br>
              <a:rPr lang="en-US" dirty="0"/>
            </a:br>
            <a:r>
              <a:rPr lang="en-US" b="1" dirty="0"/>
              <a:t>MSS lectures 2021</a:t>
            </a:r>
          </a:p>
        </p:txBody>
      </p:sp>
      <p:pic>
        <p:nvPicPr>
          <p:cNvPr id="4" name="Picture 3"/>
          <p:cNvPicPr>
            <a:picLocks noChangeAspect="1"/>
          </p:cNvPicPr>
          <p:nvPr/>
        </p:nvPicPr>
        <p:blipFill rotWithShape="1">
          <a:blip r:embed="rId2"/>
          <a:srcRect l="53620" t="35615" r="19515" b="22573"/>
          <a:stretch/>
        </p:blipFill>
        <p:spPr>
          <a:xfrm>
            <a:off x="9627358" y="4100521"/>
            <a:ext cx="2081284" cy="2149523"/>
          </a:xfrm>
          <a:prstGeom prst="rect">
            <a:avLst/>
          </a:prstGeom>
        </p:spPr>
      </p:pic>
    </p:spTree>
    <p:extLst>
      <p:ext uri="{BB962C8B-B14F-4D97-AF65-F5344CB8AC3E}">
        <p14:creationId xmlns:p14="http://schemas.microsoft.com/office/powerpoint/2010/main" val="266672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Pathogenesis</a:t>
            </a:r>
          </a:p>
        </p:txBody>
      </p:sp>
      <p:sp>
        <p:nvSpPr>
          <p:cNvPr id="4" name="Content Placeholder 3"/>
          <p:cNvSpPr>
            <a:spLocks noGrp="1"/>
          </p:cNvSpPr>
          <p:nvPr>
            <p:ph idx="1"/>
          </p:nvPr>
        </p:nvSpPr>
        <p:spPr/>
        <p:txBody>
          <a:bodyPr>
            <a:normAutofit/>
          </a:bodyPr>
          <a:lstStyle/>
          <a:p>
            <a:r>
              <a:rPr lang="en-US" dirty="0"/>
              <a:t>The responsible DMD gene at Xp21 encodes the 427-kD dystrophin protein responsible for transducing contractile forces from the intracellular sarcomeres to the extracellular matrix. </a:t>
            </a:r>
          </a:p>
          <a:p>
            <a:r>
              <a:rPr lang="en-US" dirty="0"/>
              <a:t>Most mutations are deletions, with frameshift and point mutations accounting for the rest.</a:t>
            </a:r>
          </a:p>
          <a:p>
            <a:r>
              <a:rPr lang="en-US" dirty="0"/>
              <a:t>Muscle from DMD patients has almost no detectable dystrophin; muscle from BMD patients has diminished amounts of dystrophin.</a:t>
            </a:r>
          </a:p>
        </p:txBody>
      </p:sp>
    </p:spTree>
    <p:extLst>
      <p:ext uri="{BB962C8B-B14F-4D97-AF65-F5344CB8AC3E}">
        <p14:creationId xmlns:p14="http://schemas.microsoft.com/office/powerpoint/2010/main" val="1739368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365" t="24465" r="19179" b="9433"/>
          <a:stretch/>
        </p:blipFill>
        <p:spPr>
          <a:xfrm>
            <a:off x="806531" y="327547"/>
            <a:ext cx="10784967" cy="6312089"/>
          </a:xfrm>
          <a:prstGeom prst="rect">
            <a:avLst/>
          </a:prstGeom>
          <a:ln>
            <a:noFill/>
          </a:ln>
          <a:effectLst>
            <a:softEdge rad="112500"/>
          </a:effectLst>
        </p:spPr>
      </p:pic>
      <p:sp>
        <p:nvSpPr>
          <p:cNvPr id="4" name="Rectangle 3"/>
          <p:cNvSpPr/>
          <p:nvPr/>
        </p:nvSpPr>
        <p:spPr>
          <a:xfrm>
            <a:off x="668740" y="232012"/>
            <a:ext cx="1064526" cy="518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83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a:t>
            </a:r>
          </a:p>
        </p:txBody>
      </p:sp>
      <p:sp>
        <p:nvSpPr>
          <p:cNvPr id="3" name="Content Placeholder 2"/>
          <p:cNvSpPr>
            <a:spLocks noGrp="1"/>
          </p:cNvSpPr>
          <p:nvPr>
            <p:ph idx="1"/>
          </p:nvPr>
        </p:nvSpPr>
        <p:spPr>
          <a:xfrm>
            <a:off x="838200" y="1825625"/>
            <a:ext cx="7241275" cy="4351338"/>
          </a:xfrm>
        </p:spPr>
        <p:txBody>
          <a:bodyPr>
            <a:normAutofit fontScale="85000" lnSpcReduction="20000"/>
          </a:bodyPr>
          <a:lstStyle/>
          <a:p>
            <a:r>
              <a:rPr lang="en-US" dirty="0"/>
              <a:t>DMD cases can exhibit enlarged, rounded, hyaline fibers lacking normal cross striations. Both DMD and BMD muscles show:</a:t>
            </a:r>
          </a:p>
          <a:p>
            <a:r>
              <a:rPr lang="en-US" dirty="0"/>
              <a:t>Variation in myofiber diameter, with both small and giant fibers, sometimes with fiber splitting</a:t>
            </a:r>
          </a:p>
          <a:p>
            <a:r>
              <a:rPr lang="en-US" dirty="0"/>
              <a:t>Increased numbers of internalized nuclei degeneration, necrosis, and phagocytosis of muscle fibers</a:t>
            </a:r>
          </a:p>
          <a:p>
            <a:r>
              <a:rPr lang="en-US" dirty="0"/>
              <a:t>Regeneration of muscle fibers</a:t>
            </a:r>
          </a:p>
          <a:p>
            <a:r>
              <a:rPr lang="en-US" dirty="0"/>
              <a:t>Proliferation of endomysial connective tissue</a:t>
            </a:r>
          </a:p>
          <a:p>
            <a:r>
              <a:rPr lang="en-US" dirty="0"/>
              <a:t>In late stages, muscles are entirely replaced by fat and connective tissue</a:t>
            </a:r>
          </a:p>
          <a:p>
            <a:r>
              <a:rPr lang="en-US" dirty="0"/>
              <a:t>Both type 1 and type 2 fibers are involved, without change in relative distribution.</a:t>
            </a:r>
          </a:p>
        </p:txBody>
      </p:sp>
      <p:pic>
        <p:nvPicPr>
          <p:cNvPr id="4" name="Picture 3"/>
          <p:cNvPicPr>
            <a:picLocks noChangeAspect="1"/>
          </p:cNvPicPr>
          <p:nvPr/>
        </p:nvPicPr>
        <p:blipFill rotWithShape="1">
          <a:blip r:embed="rId2"/>
          <a:srcRect l="65597" t="25461" r="9888" b="15804"/>
          <a:stretch/>
        </p:blipFill>
        <p:spPr>
          <a:xfrm>
            <a:off x="8079475" y="791570"/>
            <a:ext cx="3867963" cy="5210270"/>
          </a:xfrm>
          <a:prstGeom prst="rect">
            <a:avLst/>
          </a:prstGeom>
        </p:spPr>
      </p:pic>
    </p:spTree>
    <p:extLst>
      <p:ext uri="{BB962C8B-B14F-4D97-AF65-F5344CB8AC3E}">
        <p14:creationId xmlns:p14="http://schemas.microsoft.com/office/powerpoint/2010/main" val="233568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Course</a:t>
            </a:r>
          </a:p>
        </p:txBody>
      </p:sp>
      <p:sp>
        <p:nvSpPr>
          <p:cNvPr id="3" name="Content Placeholder 2"/>
          <p:cNvSpPr>
            <a:spLocks noGrp="1"/>
          </p:cNvSpPr>
          <p:nvPr>
            <p:ph idx="1"/>
          </p:nvPr>
        </p:nvSpPr>
        <p:spPr/>
        <p:txBody>
          <a:bodyPr/>
          <a:lstStyle/>
          <a:p>
            <a:r>
              <a:rPr lang="en-US" dirty="0"/>
              <a:t>Weakness begins in the pelvic girdle muscles, extending to the shoulder girdle; the lower leg is hypertrophied associated with weakness (pseudo hypertrophy). </a:t>
            </a:r>
          </a:p>
          <a:p>
            <a:r>
              <a:rPr lang="en-US" dirty="0"/>
              <a:t>Pathologic changes are also found in the heart (failure and arrhythmia), and cognitive impairment is a component of the disease.</a:t>
            </a:r>
          </a:p>
          <a:p>
            <a:r>
              <a:rPr lang="en-US" dirty="0"/>
              <a:t>Female carriers and affected males are at risk for developing dilated cardiomyopathy. </a:t>
            </a:r>
          </a:p>
          <a:p>
            <a:r>
              <a:rPr lang="en-US" dirty="0"/>
              <a:t>Death results from respiratory insufficiency, pulmonary infection, and cardiac decompensation.</a:t>
            </a:r>
          </a:p>
        </p:txBody>
      </p:sp>
    </p:spTree>
    <p:extLst>
      <p:ext uri="{BB962C8B-B14F-4D97-AF65-F5344CB8AC3E}">
        <p14:creationId xmlns:p14="http://schemas.microsoft.com/office/powerpoint/2010/main" val="105369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604" t="19886" r="22090" b="30737"/>
          <a:stretch/>
        </p:blipFill>
        <p:spPr>
          <a:xfrm>
            <a:off x="1183229" y="532263"/>
            <a:ext cx="10103470" cy="5500047"/>
          </a:xfrm>
          <a:prstGeom prst="rect">
            <a:avLst/>
          </a:prstGeom>
        </p:spPr>
      </p:pic>
    </p:spTree>
    <p:extLst>
      <p:ext uri="{BB962C8B-B14F-4D97-AF65-F5344CB8AC3E}">
        <p14:creationId xmlns:p14="http://schemas.microsoft.com/office/powerpoint/2010/main" val="85417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589" t="14312" r="59142" b="20980"/>
          <a:stretch/>
        </p:blipFill>
        <p:spPr>
          <a:xfrm>
            <a:off x="1055625" y="423083"/>
            <a:ext cx="9616924" cy="5977718"/>
          </a:xfrm>
          <a:prstGeom prst="rect">
            <a:avLst/>
          </a:prstGeom>
        </p:spPr>
      </p:pic>
      <p:sp>
        <p:nvSpPr>
          <p:cNvPr id="5" name="Rectangle 4"/>
          <p:cNvSpPr/>
          <p:nvPr/>
        </p:nvSpPr>
        <p:spPr>
          <a:xfrm>
            <a:off x="10044752" y="272955"/>
            <a:ext cx="1255594" cy="46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5910" y="259307"/>
            <a:ext cx="1255594" cy="764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34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7537" t="28447" r="6977" b="22176"/>
          <a:stretch/>
        </p:blipFill>
        <p:spPr>
          <a:xfrm>
            <a:off x="634234" y="491320"/>
            <a:ext cx="11171081" cy="5636525"/>
          </a:xfrm>
          <a:prstGeom prst="rect">
            <a:avLst/>
          </a:prstGeom>
        </p:spPr>
      </p:pic>
    </p:spTree>
    <p:extLst>
      <p:ext uri="{BB962C8B-B14F-4D97-AF65-F5344CB8AC3E}">
        <p14:creationId xmlns:p14="http://schemas.microsoft.com/office/powerpoint/2010/main" val="2403703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Inflammatory Myopathies</a:t>
            </a:r>
          </a:p>
        </p:txBody>
      </p:sp>
      <p:sp>
        <p:nvSpPr>
          <p:cNvPr id="3" name="Content Placeholder 2"/>
          <p:cNvSpPr>
            <a:spLocks noGrp="1"/>
          </p:cNvSpPr>
          <p:nvPr>
            <p:ph idx="1"/>
          </p:nvPr>
        </p:nvSpPr>
        <p:spPr/>
        <p:txBody>
          <a:bodyPr/>
          <a:lstStyle/>
          <a:p>
            <a:r>
              <a:rPr lang="en-US" dirty="0"/>
              <a:t>Noninfectious Inflammatory Myopathies are a heterogeneous group of immune-mediated disorders characterized by skeletal muscle inflammation and injury.</a:t>
            </a:r>
          </a:p>
        </p:txBody>
      </p:sp>
    </p:spTree>
    <p:extLst>
      <p:ext uri="{BB962C8B-B14F-4D97-AF65-F5344CB8AC3E}">
        <p14:creationId xmlns:p14="http://schemas.microsoft.com/office/powerpoint/2010/main" val="1397752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Dermatomyositis</a:t>
            </a:r>
          </a:p>
        </p:txBody>
      </p:sp>
      <p:sp>
        <p:nvSpPr>
          <p:cNvPr id="3" name="Content Placeholder 2"/>
          <p:cNvSpPr>
            <a:spLocks noGrp="1"/>
          </p:cNvSpPr>
          <p:nvPr>
            <p:ph idx="1"/>
          </p:nvPr>
        </p:nvSpPr>
        <p:spPr>
          <a:xfrm>
            <a:off x="838199" y="1825625"/>
            <a:ext cx="9957179" cy="4351338"/>
          </a:xfrm>
        </p:spPr>
        <p:txBody>
          <a:bodyPr>
            <a:normAutofit fontScale="92500" lnSpcReduction="10000"/>
          </a:bodyPr>
          <a:lstStyle/>
          <a:p>
            <a:r>
              <a:rPr lang="en-US" dirty="0"/>
              <a:t>Involves skin and muscle. Classically, discoloration of upper eyelids and periorbital edema accompanies or precedes weakness; scaling, erythematous patches are also present over knuckles, elbows, and knees (</a:t>
            </a:r>
            <a:r>
              <a:rPr lang="en-US" dirty="0" err="1"/>
              <a:t>Grotton</a:t>
            </a:r>
            <a:r>
              <a:rPr lang="en-US" dirty="0"/>
              <a:t> lesions).</a:t>
            </a:r>
          </a:p>
          <a:p>
            <a:r>
              <a:rPr lang="en-US" dirty="0"/>
              <a:t>Muscle weakness is slow in onset and bilaterally symmetric, affecting proximal muscles first; dysphagia occurs in a third of patients.</a:t>
            </a:r>
          </a:p>
          <a:p>
            <a:r>
              <a:rPr lang="en-US" dirty="0"/>
              <a:t>Interstitial lung disease, vasculitis, and myocarditis can also be present. Nearly 25% of adult patients have cancer; juvenile patients more characteristically exhibit gastrointestinal symptoms, and a third have calcinosis. </a:t>
            </a:r>
          </a:p>
          <a:p>
            <a:r>
              <a:rPr lang="en-US" dirty="0"/>
              <a:t>Capillaries appear to be the primary target of immunologic attack. Immune suppressive therapy is beneficial.</a:t>
            </a:r>
          </a:p>
        </p:txBody>
      </p:sp>
    </p:spTree>
    <p:extLst>
      <p:ext uri="{BB962C8B-B14F-4D97-AF65-F5344CB8AC3E}">
        <p14:creationId xmlns:p14="http://schemas.microsoft.com/office/powerpoint/2010/main" val="191631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739" t="11922" r="26343" b="19189"/>
          <a:stretch/>
        </p:blipFill>
        <p:spPr>
          <a:xfrm>
            <a:off x="2156347" y="389978"/>
            <a:ext cx="7246961" cy="5737867"/>
          </a:xfrm>
          <a:prstGeom prst="rect">
            <a:avLst/>
          </a:prstGeom>
        </p:spPr>
      </p:pic>
      <p:sp>
        <p:nvSpPr>
          <p:cNvPr id="5" name="TextBox 4"/>
          <p:cNvSpPr txBox="1"/>
          <p:nvPr/>
        </p:nvSpPr>
        <p:spPr>
          <a:xfrm>
            <a:off x="1528549" y="6127845"/>
            <a:ext cx="9498841" cy="646331"/>
          </a:xfrm>
          <a:prstGeom prst="rect">
            <a:avLst/>
          </a:prstGeom>
          <a:noFill/>
        </p:spPr>
        <p:txBody>
          <a:bodyPr wrap="square" rtlCol="0">
            <a:spAutoFit/>
          </a:bodyPr>
          <a:lstStyle/>
          <a:p>
            <a:pPr algn="ctr"/>
            <a:r>
              <a:rPr lang="en-US" dirty="0"/>
              <a:t> </a:t>
            </a:r>
            <a:r>
              <a:rPr lang="en-US" dirty="0" err="1"/>
              <a:t>Gottron's</a:t>
            </a:r>
            <a:r>
              <a:rPr lang="en-US" dirty="0"/>
              <a:t> papules. Discrete erythematous papules overlying the metacarpal and interphalangeal joints in a patient with juvenile dermatomyositis</a:t>
            </a:r>
          </a:p>
        </p:txBody>
      </p:sp>
    </p:spTree>
    <p:extLst>
      <p:ext uri="{BB962C8B-B14F-4D97-AF65-F5344CB8AC3E}">
        <p14:creationId xmlns:p14="http://schemas.microsoft.com/office/powerpoint/2010/main" val="57401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Denervation Atrophy</a:t>
            </a:r>
          </a:p>
        </p:txBody>
      </p:sp>
      <p:sp>
        <p:nvSpPr>
          <p:cNvPr id="3" name="Content Placeholder 2"/>
          <p:cNvSpPr>
            <a:spLocks noGrp="1"/>
          </p:cNvSpPr>
          <p:nvPr>
            <p:ph idx="1"/>
          </p:nvPr>
        </p:nvSpPr>
        <p:spPr>
          <a:xfrm>
            <a:off x="838200" y="1825625"/>
            <a:ext cx="5589896" cy="4351338"/>
          </a:xfrm>
        </p:spPr>
        <p:txBody>
          <a:bodyPr/>
          <a:lstStyle/>
          <a:p>
            <a:r>
              <a:rPr lang="en-US" dirty="0"/>
              <a:t>Denervation atrophy of skeletal muscle occurs with any disorder that affects motor neurons.</a:t>
            </a:r>
          </a:p>
          <a:p>
            <a:endParaRPr lang="en-US" dirty="0"/>
          </a:p>
        </p:txBody>
      </p:sp>
      <p:pic>
        <p:nvPicPr>
          <p:cNvPr id="4" name="Picture 3"/>
          <p:cNvPicPr>
            <a:picLocks noChangeAspect="1"/>
          </p:cNvPicPr>
          <p:nvPr/>
        </p:nvPicPr>
        <p:blipFill rotWithShape="1">
          <a:blip r:embed="rId2"/>
          <a:srcRect l="5262" t="21280" r="59029" b="35117"/>
          <a:stretch/>
        </p:blipFill>
        <p:spPr>
          <a:xfrm>
            <a:off x="6237027" y="1064526"/>
            <a:ext cx="5844608" cy="4012442"/>
          </a:xfrm>
          <a:prstGeom prst="rect">
            <a:avLst/>
          </a:prstGeom>
        </p:spPr>
      </p:pic>
    </p:spTree>
    <p:extLst>
      <p:ext uri="{BB962C8B-B14F-4D97-AF65-F5344CB8AC3E}">
        <p14:creationId xmlns:p14="http://schemas.microsoft.com/office/powerpoint/2010/main" val="4267125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originals/84/62/fe/8462fe01333e0889da4e81f64e7897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73" y="327569"/>
            <a:ext cx="11361456" cy="634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00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Polymyositis</a:t>
            </a:r>
          </a:p>
        </p:txBody>
      </p:sp>
      <p:sp>
        <p:nvSpPr>
          <p:cNvPr id="3" name="Content Placeholder 2"/>
          <p:cNvSpPr>
            <a:spLocks noGrp="1"/>
          </p:cNvSpPr>
          <p:nvPr>
            <p:ph idx="1"/>
          </p:nvPr>
        </p:nvSpPr>
        <p:spPr/>
        <p:txBody>
          <a:bodyPr/>
          <a:lstStyle/>
          <a:p>
            <a:r>
              <a:rPr lang="en-US" dirty="0"/>
              <a:t>It is similar to dermatomyositis but lacks cutaneous involvement; it occurs primarily in adults. </a:t>
            </a:r>
          </a:p>
          <a:p>
            <a:r>
              <a:rPr lang="en-US" dirty="0"/>
              <a:t>The pathogenesis involves cytotoxic T-cell–driven myocyte damage; various autoantibodies against </a:t>
            </a:r>
            <a:r>
              <a:rPr lang="en-US" dirty="0" err="1"/>
              <a:t>tRNA</a:t>
            </a:r>
            <a:r>
              <a:rPr lang="en-US" dirty="0"/>
              <a:t> </a:t>
            </a:r>
            <a:r>
              <a:rPr lang="en-US" dirty="0" err="1"/>
              <a:t>synthetases</a:t>
            </a:r>
            <a:r>
              <a:rPr lang="en-US" dirty="0"/>
              <a:t> are also present.</a:t>
            </a:r>
          </a:p>
          <a:p>
            <a:r>
              <a:rPr lang="en-US" dirty="0"/>
              <a:t>Immune suppressive therapy is beneficial.</a:t>
            </a:r>
          </a:p>
        </p:txBody>
      </p:sp>
    </p:spTree>
    <p:extLst>
      <p:ext uri="{BB962C8B-B14F-4D97-AF65-F5344CB8AC3E}">
        <p14:creationId xmlns:p14="http://schemas.microsoft.com/office/powerpoint/2010/main" val="30375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Inclusion body myositis</a:t>
            </a:r>
          </a:p>
        </p:txBody>
      </p:sp>
      <p:sp>
        <p:nvSpPr>
          <p:cNvPr id="3" name="Content Placeholder 2"/>
          <p:cNvSpPr>
            <a:spLocks noGrp="1"/>
          </p:cNvSpPr>
          <p:nvPr>
            <p:ph idx="1"/>
          </p:nvPr>
        </p:nvSpPr>
        <p:spPr/>
        <p:txBody>
          <a:bodyPr/>
          <a:lstStyle/>
          <a:p>
            <a:r>
              <a:rPr lang="en-US" dirty="0"/>
              <a:t>begins with distal muscle involvement, especially extensors of the knee and flexors of the wrists, and can be asymmetric. It has an insidious onset, typically affecting individuals older than 50 years. Although cytotoxic CD8þ T cells are present, immunosuppressive therapy is generally not beneficial. </a:t>
            </a:r>
          </a:p>
          <a:p>
            <a:r>
              <a:rPr lang="en-US" dirty="0"/>
              <a:t>Intracellular depositions of b-amyloid protein and </a:t>
            </a:r>
            <a:r>
              <a:rPr lang="en-US" dirty="0" err="1"/>
              <a:t>hyperphosphorylated</a:t>
            </a:r>
            <a:r>
              <a:rPr lang="en-US" dirty="0"/>
              <a:t> tau proteins suggest abnormal protein folding as an etiology.</a:t>
            </a:r>
          </a:p>
        </p:txBody>
      </p:sp>
    </p:spTree>
    <p:extLst>
      <p:ext uri="{BB962C8B-B14F-4D97-AF65-F5344CB8AC3E}">
        <p14:creationId xmlns:p14="http://schemas.microsoft.com/office/powerpoint/2010/main" val="3813234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a:t>
            </a:r>
          </a:p>
        </p:txBody>
      </p:sp>
      <p:sp>
        <p:nvSpPr>
          <p:cNvPr id="3" name="Content Placeholder 2"/>
          <p:cNvSpPr>
            <a:spLocks noGrp="1"/>
          </p:cNvSpPr>
          <p:nvPr>
            <p:ph idx="1"/>
          </p:nvPr>
        </p:nvSpPr>
        <p:spPr/>
        <p:txBody>
          <a:bodyPr>
            <a:normAutofit fontScale="92500"/>
          </a:bodyPr>
          <a:lstStyle/>
          <a:p>
            <a:r>
              <a:rPr lang="en-US" b="1" dirty="0">
                <a:solidFill>
                  <a:srgbClr val="FF0000"/>
                </a:solidFill>
              </a:rPr>
              <a:t>Dermatomyositis: </a:t>
            </a:r>
            <a:r>
              <a:rPr lang="en-US" dirty="0"/>
              <a:t>Perivascular inflammatory infiltrates are associated with scattered necrotic muscle fibers and muscle fiber atrophy, especially at the periphery of fascicles (“</a:t>
            </a:r>
            <a:r>
              <a:rPr lang="en-US" dirty="0" err="1"/>
              <a:t>perifascicular</a:t>
            </a:r>
            <a:r>
              <a:rPr lang="en-US" dirty="0"/>
              <a:t> atrophy”)—likely related to </a:t>
            </a:r>
            <a:r>
              <a:rPr lang="en-US" dirty="0" err="1"/>
              <a:t>hypoperfusion</a:t>
            </a:r>
            <a:r>
              <a:rPr lang="en-US" dirty="0"/>
              <a:t>.</a:t>
            </a:r>
          </a:p>
          <a:p>
            <a:r>
              <a:rPr lang="en-US" b="1" dirty="0">
                <a:solidFill>
                  <a:srgbClr val="FF0000"/>
                </a:solidFill>
              </a:rPr>
              <a:t>Polymyositis: </a:t>
            </a:r>
            <a:r>
              <a:rPr lang="en-US" dirty="0"/>
              <a:t>There is endomysial inflammation and scattered necrotic muscle fibers, but no apparent vascular injury (</a:t>
            </a:r>
            <a:r>
              <a:rPr lang="en-US" dirty="0" err="1"/>
              <a:t>perifascicular</a:t>
            </a:r>
            <a:r>
              <a:rPr lang="en-US" dirty="0"/>
              <a:t> atrophy).</a:t>
            </a:r>
          </a:p>
          <a:p>
            <a:r>
              <a:rPr lang="en-US" b="1" dirty="0">
                <a:solidFill>
                  <a:srgbClr val="FF0000"/>
                </a:solidFill>
              </a:rPr>
              <a:t>Inclusion body myositis: </a:t>
            </a:r>
            <a:r>
              <a:rPr lang="en-US" dirty="0"/>
              <a:t>Endomysial inflammatory infiltrates are associated with diagnostic “rimmed vacuoles”—clear cytoplasmic vacuoles in myocytes surrounded by a thin rim of basophilic material; myocytes can also contain amyloid deposits highlighted by Congo red staining.</a:t>
            </a:r>
          </a:p>
        </p:txBody>
      </p:sp>
    </p:spTree>
    <p:extLst>
      <p:ext uri="{BB962C8B-B14F-4D97-AF65-F5344CB8AC3E}">
        <p14:creationId xmlns:p14="http://schemas.microsoft.com/office/powerpoint/2010/main" val="3408594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784" t="19886" r="18060" b="17994"/>
          <a:stretch/>
        </p:blipFill>
        <p:spPr>
          <a:xfrm>
            <a:off x="832251" y="545909"/>
            <a:ext cx="10509038" cy="5882185"/>
          </a:xfrm>
          <a:prstGeom prst="rect">
            <a:avLst/>
          </a:prstGeom>
          <a:ln>
            <a:noFill/>
          </a:ln>
          <a:effectLst>
            <a:softEdge rad="112500"/>
          </a:effectLst>
        </p:spPr>
      </p:pic>
    </p:spTree>
    <p:extLst>
      <p:ext uri="{BB962C8B-B14F-4D97-AF65-F5344CB8AC3E}">
        <p14:creationId xmlns:p14="http://schemas.microsoft.com/office/powerpoint/2010/main" val="2158807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93" t="16956" r="59342" b="42065"/>
          <a:stretch/>
        </p:blipFill>
        <p:spPr>
          <a:xfrm>
            <a:off x="764275" y="678170"/>
            <a:ext cx="10536072" cy="5490620"/>
          </a:xfrm>
          <a:prstGeom prst="rect">
            <a:avLst/>
          </a:prstGeom>
        </p:spPr>
      </p:pic>
    </p:spTree>
    <p:extLst>
      <p:ext uri="{BB962C8B-B14F-4D97-AF65-F5344CB8AC3E}">
        <p14:creationId xmlns:p14="http://schemas.microsoft.com/office/powerpoint/2010/main" val="3570689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of the Neuromuscular Junction</a:t>
            </a:r>
            <a:br>
              <a:rPr lang="en-US" dirty="0"/>
            </a:br>
            <a:r>
              <a:rPr lang="en-US" dirty="0"/>
              <a:t>Myasthenia Gravis</a:t>
            </a:r>
          </a:p>
        </p:txBody>
      </p:sp>
      <p:sp>
        <p:nvSpPr>
          <p:cNvPr id="3" name="Content Placeholder 2"/>
          <p:cNvSpPr>
            <a:spLocks noGrp="1"/>
          </p:cNvSpPr>
          <p:nvPr>
            <p:ph idx="1"/>
          </p:nvPr>
        </p:nvSpPr>
        <p:spPr/>
        <p:txBody>
          <a:bodyPr>
            <a:normAutofit/>
          </a:bodyPr>
          <a:lstStyle/>
          <a:p>
            <a:r>
              <a:rPr lang="en-US" dirty="0"/>
              <a:t>Myasthenia gravis is due to autoantibodies directed against skeletal muscle acetylcholine receptors (AChR); it is more common in women younger than 40 years, but it has equal gender predilection in older age groups.</a:t>
            </a:r>
          </a:p>
          <a:p>
            <a:r>
              <a:rPr lang="en-US" dirty="0"/>
              <a:t>Pathogenesis:</a:t>
            </a:r>
          </a:p>
          <a:p>
            <a:r>
              <a:rPr lang="en-US" dirty="0"/>
              <a:t>AChR autoantibodies can mediate complement fixation and direct postsynaptic membrane damage leads to down-regulation of the AChR, or block ACh binding.</a:t>
            </a:r>
          </a:p>
        </p:txBody>
      </p:sp>
    </p:spTree>
    <p:extLst>
      <p:ext uri="{BB962C8B-B14F-4D97-AF65-F5344CB8AC3E}">
        <p14:creationId xmlns:p14="http://schemas.microsoft.com/office/powerpoint/2010/main" val="45071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82" t="12718" r="59589" b="40294"/>
          <a:stretch/>
        </p:blipFill>
        <p:spPr>
          <a:xfrm>
            <a:off x="1146411" y="764275"/>
            <a:ext cx="9416957" cy="5213444"/>
          </a:xfrm>
          <a:prstGeom prst="rect">
            <a:avLst/>
          </a:prstGeom>
        </p:spPr>
      </p:pic>
      <p:sp>
        <p:nvSpPr>
          <p:cNvPr id="5" name="Rectangle 4"/>
          <p:cNvSpPr/>
          <p:nvPr/>
        </p:nvSpPr>
        <p:spPr>
          <a:xfrm>
            <a:off x="9880979" y="504967"/>
            <a:ext cx="1187355" cy="1037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55343" y="37532"/>
            <a:ext cx="1569493" cy="1194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183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a:t>
            </a:r>
          </a:p>
        </p:txBody>
      </p:sp>
      <p:sp>
        <p:nvSpPr>
          <p:cNvPr id="3" name="Content Placeholder 2"/>
          <p:cNvSpPr>
            <a:spLocks noGrp="1"/>
          </p:cNvSpPr>
          <p:nvPr>
            <p:ph idx="1"/>
          </p:nvPr>
        </p:nvSpPr>
        <p:spPr>
          <a:xfrm>
            <a:off x="838200" y="1825625"/>
            <a:ext cx="10107304" cy="4351338"/>
          </a:xfrm>
        </p:spPr>
        <p:txBody>
          <a:bodyPr/>
          <a:lstStyle/>
          <a:p>
            <a:r>
              <a:rPr lang="en-US" dirty="0"/>
              <a:t>Light microscopic examination of muscle is ordinarily unremarkable; ultra-structurally, junctional folds are greatly reduced at the neuromuscular junction, and there is diminished AChR expression.</a:t>
            </a:r>
          </a:p>
        </p:txBody>
      </p:sp>
    </p:spTree>
    <p:extLst>
      <p:ext uri="{BB962C8B-B14F-4D97-AF65-F5344CB8AC3E}">
        <p14:creationId xmlns:p14="http://schemas.microsoft.com/office/powerpoint/2010/main" val="2244232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Course</a:t>
            </a:r>
          </a:p>
        </p:txBody>
      </p:sp>
      <p:sp>
        <p:nvSpPr>
          <p:cNvPr id="3" name="Content Placeholder 2"/>
          <p:cNvSpPr>
            <a:spLocks noGrp="1"/>
          </p:cNvSpPr>
          <p:nvPr>
            <p:ph idx="1"/>
          </p:nvPr>
        </p:nvSpPr>
        <p:spPr>
          <a:xfrm>
            <a:off x="838200" y="1948454"/>
            <a:ext cx="10515600" cy="4351338"/>
          </a:xfrm>
        </p:spPr>
        <p:txBody>
          <a:bodyPr/>
          <a:lstStyle/>
          <a:p>
            <a:r>
              <a:rPr lang="en-US" dirty="0"/>
              <a:t>Patients classically present with easy fatigability, ptosis, and diplopia; symptoms worsen with repeated stimulation. </a:t>
            </a:r>
          </a:p>
          <a:p>
            <a:r>
              <a:rPr lang="en-US" dirty="0"/>
              <a:t>Treatments include anticholinesterase agents, prednisone, and plasmapheresis.</a:t>
            </a:r>
          </a:p>
          <a:p>
            <a:r>
              <a:rPr lang="en-US" dirty="0"/>
              <a:t>Thymic hyperplasia occurs in 65% of patients and </a:t>
            </a:r>
            <a:r>
              <a:rPr lang="en-US" dirty="0" err="1"/>
              <a:t>thymomas</a:t>
            </a:r>
            <a:r>
              <a:rPr lang="en-US" dirty="0"/>
              <a:t> in 15%; thymic resection can improve symptoms.</a:t>
            </a:r>
          </a:p>
        </p:txBody>
      </p:sp>
    </p:spTree>
    <p:extLst>
      <p:ext uri="{BB962C8B-B14F-4D97-AF65-F5344CB8AC3E}">
        <p14:creationId xmlns:p14="http://schemas.microsoft.com/office/powerpoint/2010/main" val="134979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Spinal Muscular Atrophy </a:t>
            </a:r>
            <a:br>
              <a:rPr lang="en-US" dirty="0"/>
            </a:br>
            <a:r>
              <a:rPr lang="en-US" dirty="0"/>
              <a:t>(Infantile Motor Neuron Disease)</a:t>
            </a:r>
          </a:p>
        </p:txBody>
      </p:sp>
      <p:sp>
        <p:nvSpPr>
          <p:cNvPr id="3" name="Content Placeholder 2"/>
          <p:cNvSpPr>
            <a:spLocks noGrp="1"/>
          </p:cNvSpPr>
          <p:nvPr>
            <p:ph idx="1"/>
          </p:nvPr>
        </p:nvSpPr>
        <p:spPr/>
        <p:txBody>
          <a:bodyPr>
            <a:normAutofit/>
          </a:bodyPr>
          <a:lstStyle/>
          <a:p>
            <a:r>
              <a:rPr lang="en-US" dirty="0"/>
              <a:t>Spinal muscular atrophy (SMA) refers to a group of autosomal recessive motor neuron diseases with onset in childhood or adolescence.</a:t>
            </a:r>
          </a:p>
          <a:p>
            <a:r>
              <a:rPr lang="en-US" dirty="0"/>
              <a:t>All forms of SMA are associated with mutations of the SMN1 gene on chromosome 5.</a:t>
            </a:r>
          </a:p>
          <a:p>
            <a:r>
              <a:rPr lang="en-US" dirty="0"/>
              <a:t>The SMN protein is important in axonal transport and neuromuscular junction integrity, so that loss leads to neuronal cell death.</a:t>
            </a:r>
          </a:p>
        </p:txBody>
      </p:sp>
    </p:spTree>
    <p:extLst>
      <p:ext uri="{BB962C8B-B14F-4D97-AF65-F5344CB8AC3E}">
        <p14:creationId xmlns:p14="http://schemas.microsoft.com/office/powerpoint/2010/main" val="59702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11" t="19489" r="54216" b="29515"/>
          <a:stretch/>
        </p:blipFill>
        <p:spPr>
          <a:xfrm>
            <a:off x="1351128" y="655092"/>
            <a:ext cx="9389659" cy="5928587"/>
          </a:xfrm>
          <a:prstGeom prst="rect">
            <a:avLst/>
          </a:prstGeom>
          <a:ln>
            <a:noFill/>
          </a:ln>
          <a:effectLst>
            <a:softEdge rad="112500"/>
          </a:effectLst>
        </p:spPr>
      </p:pic>
    </p:spTree>
    <p:extLst>
      <p:ext uri="{BB962C8B-B14F-4D97-AF65-F5344CB8AC3E}">
        <p14:creationId xmlns:p14="http://schemas.microsoft.com/office/powerpoint/2010/main" val="2756045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4590" t="43977" r="15484" b="19189"/>
          <a:stretch/>
        </p:blipFill>
        <p:spPr>
          <a:xfrm>
            <a:off x="884004" y="1201003"/>
            <a:ext cx="10429990" cy="4326341"/>
          </a:xfrm>
          <a:prstGeom prst="rect">
            <a:avLst/>
          </a:prstGeom>
        </p:spPr>
      </p:pic>
    </p:spTree>
    <p:extLst>
      <p:ext uri="{BB962C8B-B14F-4D97-AF65-F5344CB8AC3E}">
        <p14:creationId xmlns:p14="http://schemas.microsoft.com/office/powerpoint/2010/main" val="929649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Lambert-Eaton </a:t>
            </a:r>
            <a:r>
              <a:rPr lang="en-US" dirty="0" err="1"/>
              <a:t>Myasthenic</a:t>
            </a:r>
            <a:r>
              <a:rPr lang="en-US" dirty="0"/>
              <a:t> Syndrome</a:t>
            </a:r>
          </a:p>
        </p:txBody>
      </p:sp>
      <p:sp>
        <p:nvSpPr>
          <p:cNvPr id="3" name="Content Placeholder 2"/>
          <p:cNvSpPr>
            <a:spLocks noGrp="1"/>
          </p:cNvSpPr>
          <p:nvPr>
            <p:ph idx="1"/>
          </p:nvPr>
        </p:nvSpPr>
        <p:spPr/>
        <p:txBody>
          <a:bodyPr/>
          <a:lstStyle/>
          <a:p>
            <a:r>
              <a:rPr lang="en-US" dirty="0"/>
              <a:t>Lambert-Eaton </a:t>
            </a:r>
            <a:r>
              <a:rPr lang="en-US" dirty="0" err="1"/>
              <a:t>myasthenic</a:t>
            </a:r>
            <a:r>
              <a:rPr lang="en-US" dirty="0"/>
              <a:t> syndrome presents with weakness and autonomic dysfunction. Most cases (i.e., 60%) are paraneoplastic and are classically associated with small cell lung carcinoma; the syndrome can also occur in the absence of malignancy. </a:t>
            </a:r>
          </a:p>
          <a:p>
            <a:r>
              <a:rPr lang="en-US" dirty="0"/>
              <a:t>The causal autoantibody is directed against a pre-synaptic voltage-gated calcium channel; each presynaptic action potential releases fewer synaptic vesicles than normal; as compared to myasthenia gravis, neurotransmission improves with repeated stimulation.</a:t>
            </a:r>
          </a:p>
        </p:txBody>
      </p:sp>
    </p:spTree>
    <p:extLst>
      <p:ext uri="{BB962C8B-B14F-4D97-AF65-F5344CB8AC3E}">
        <p14:creationId xmlns:p14="http://schemas.microsoft.com/office/powerpoint/2010/main" val="262924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Morphology </a:t>
            </a:r>
          </a:p>
        </p:txBody>
      </p:sp>
      <p:sp>
        <p:nvSpPr>
          <p:cNvPr id="5" name="Content Placeholder 4"/>
          <p:cNvSpPr>
            <a:spLocks noGrp="1"/>
          </p:cNvSpPr>
          <p:nvPr>
            <p:ph idx="1"/>
          </p:nvPr>
        </p:nvSpPr>
        <p:spPr>
          <a:xfrm>
            <a:off x="838200" y="1690688"/>
            <a:ext cx="10515600" cy="4486275"/>
          </a:xfrm>
        </p:spPr>
        <p:txBody>
          <a:bodyPr/>
          <a:lstStyle/>
          <a:p>
            <a:r>
              <a:rPr lang="en-US" dirty="0"/>
              <a:t>Histology typically exhibits large numbers of extremely atrophic muscle fibers, often involving an entire fascicle of a muscle.</a:t>
            </a:r>
          </a:p>
        </p:txBody>
      </p:sp>
      <p:pic>
        <p:nvPicPr>
          <p:cNvPr id="6" name="Picture 5"/>
          <p:cNvPicPr>
            <a:picLocks noChangeAspect="1"/>
          </p:cNvPicPr>
          <p:nvPr/>
        </p:nvPicPr>
        <p:blipFill rotWithShape="1">
          <a:blip r:embed="rId2"/>
          <a:srcRect l="3694" t="15904" r="61380" b="36312"/>
          <a:stretch/>
        </p:blipFill>
        <p:spPr>
          <a:xfrm>
            <a:off x="2156346" y="2642192"/>
            <a:ext cx="7397087" cy="3854142"/>
          </a:xfrm>
          <a:prstGeom prst="rect">
            <a:avLst/>
          </a:prstGeom>
        </p:spPr>
      </p:pic>
    </p:spTree>
    <p:extLst>
      <p:ext uri="{BB962C8B-B14F-4D97-AF65-F5344CB8AC3E}">
        <p14:creationId xmlns:p14="http://schemas.microsoft.com/office/powerpoint/2010/main" val="263125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Course</a:t>
            </a:r>
          </a:p>
        </p:txBody>
      </p:sp>
      <p:sp>
        <p:nvSpPr>
          <p:cNvPr id="3" name="Content Placeholder 2"/>
          <p:cNvSpPr>
            <a:spLocks noGrp="1"/>
          </p:cNvSpPr>
          <p:nvPr>
            <p:ph idx="1"/>
          </p:nvPr>
        </p:nvSpPr>
        <p:spPr/>
        <p:txBody>
          <a:bodyPr/>
          <a:lstStyle/>
          <a:p>
            <a:r>
              <a:rPr lang="en-US" dirty="0"/>
              <a:t>The most common form (Werdnig-Hoffmann disease, SMA type 1) presents within the first 4 months of life with hypotonia and death within the first 3 years. </a:t>
            </a:r>
          </a:p>
          <a:p>
            <a:r>
              <a:rPr lang="en-US" dirty="0"/>
              <a:t>SMA 2 and SMA 3 present at later ages; SMA 2 patients usually die in childhood (after age 4 years), whereas SMA 3 patients survive into adulthood.</a:t>
            </a:r>
          </a:p>
        </p:txBody>
      </p:sp>
    </p:spTree>
    <p:extLst>
      <p:ext uri="{BB962C8B-B14F-4D97-AF65-F5344CB8AC3E}">
        <p14:creationId xmlns:p14="http://schemas.microsoft.com/office/powerpoint/2010/main" val="318389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Muscular dystrophies </a:t>
            </a:r>
          </a:p>
        </p:txBody>
      </p:sp>
      <p:sp>
        <p:nvSpPr>
          <p:cNvPr id="3" name="Content Placeholder 2"/>
          <p:cNvSpPr>
            <a:spLocks noGrp="1"/>
          </p:cNvSpPr>
          <p:nvPr>
            <p:ph idx="1"/>
          </p:nvPr>
        </p:nvSpPr>
        <p:spPr/>
        <p:txBody>
          <a:bodyPr/>
          <a:lstStyle/>
          <a:p>
            <a:r>
              <a:rPr lang="en-US" dirty="0"/>
              <a:t>These are a heterogeneous group of inherited disorders, often beginning in childhood and characterized clinically by progressive muscular weakness and wasting.</a:t>
            </a:r>
          </a:p>
        </p:txBody>
      </p:sp>
      <p:pic>
        <p:nvPicPr>
          <p:cNvPr id="4" name="Picture 3"/>
          <p:cNvPicPr>
            <a:picLocks noChangeAspect="1"/>
          </p:cNvPicPr>
          <p:nvPr/>
        </p:nvPicPr>
        <p:blipFill rotWithShape="1">
          <a:blip r:embed="rId2"/>
          <a:srcRect l="3358" t="14510" r="59142" b="43679"/>
          <a:stretch/>
        </p:blipFill>
        <p:spPr>
          <a:xfrm>
            <a:off x="6259773" y="2904036"/>
            <a:ext cx="5436358" cy="3407864"/>
          </a:xfrm>
          <a:prstGeom prst="rect">
            <a:avLst/>
          </a:prstGeom>
          <a:ln>
            <a:noFill/>
          </a:ln>
          <a:effectLst>
            <a:softEdge rad="112500"/>
          </a:effectLst>
        </p:spPr>
      </p:pic>
      <p:sp>
        <p:nvSpPr>
          <p:cNvPr id="5" name="Rectangle 4"/>
          <p:cNvSpPr/>
          <p:nvPr/>
        </p:nvSpPr>
        <p:spPr>
          <a:xfrm>
            <a:off x="11353800" y="2606722"/>
            <a:ext cx="574343" cy="58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6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X-Linked Muscular Dystrophy </a:t>
            </a:r>
            <a:br>
              <a:rPr lang="en-US" dirty="0"/>
            </a:br>
            <a:r>
              <a:rPr lang="en-US" sz="3100" b="1" dirty="0"/>
              <a:t>(Duchenne Muscular Dystrophy and Becker Muscular Dystrophy)</a:t>
            </a:r>
          </a:p>
        </p:txBody>
      </p:sp>
      <p:sp>
        <p:nvSpPr>
          <p:cNvPr id="3" name="Content Placeholder 2"/>
          <p:cNvSpPr>
            <a:spLocks noGrp="1"/>
          </p:cNvSpPr>
          <p:nvPr>
            <p:ph idx="1"/>
          </p:nvPr>
        </p:nvSpPr>
        <p:spPr/>
        <p:txBody>
          <a:bodyPr/>
          <a:lstStyle/>
          <a:p>
            <a:r>
              <a:rPr lang="en-US" b="1" dirty="0">
                <a:solidFill>
                  <a:srgbClr val="FF0000"/>
                </a:solidFill>
              </a:rPr>
              <a:t>Duchenne muscular dystrophy (DMD) </a:t>
            </a:r>
            <a:r>
              <a:rPr lang="en-US" dirty="0"/>
              <a:t>is the most severe and most common form of muscular dystrophy; the incidence is 1 in 3500 live-born males. It is clinically manifest by age 5 years; and patients are wheelchair bound by age 10 to 12 years; the disease progresses relentlessly until death in the early 20s. </a:t>
            </a:r>
          </a:p>
          <a:p>
            <a:endParaRPr lang="en-US" b="1" dirty="0">
              <a:solidFill>
                <a:srgbClr val="FF0000"/>
              </a:solidFill>
            </a:endParaRPr>
          </a:p>
          <a:p>
            <a:r>
              <a:rPr lang="en-US" b="1" dirty="0">
                <a:solidFill>
                  <a:srgbClr val="FF0000"/>
                </a:solidFill>
              </a:rPr>
              <a:t>Becker muscular dystrophy (BMD) </a:t>
            </a:r>
            <a:r>
              <a:rPr lang="en-US" dirty="0"/>
              <a:t>involves the same genetic locus but is less common and less severe, with later onset and a slower rate of progression.</a:t>
            </a:r>
          </a:p>
        </p:txBody>
      </p:sp>
    </p:spTree>
    <p:extLst>
      <p:ext uri="{BB962C8B-B14F-4D97-AF65-F5344CB8AC3E}">
        <p14:creationId xmlns:p14="http://schemas.microsoft.com/office/powerpoint/2010/main" val="405635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761" t="17298" r="23992" b="21379"/>
          <a:stretch/>
        </p:blipFill>
        <p:spPr>
          <a:xfrm>
            <a:off x="1801504" y="486696"/>
            <a:ext cx="8065828" cy="5763979"/>
          </a:xfrm>
          <a:prstGeom prst="rect">
            <a:avLst/>
          </a:prstGeom>
        </p:spPr>
      </p:pic>
    </p:spTree>
    <p:extLst>
      <p:ext uri="{BB962C8B-B14F-4D97-AF65-F5344CB8AC3E}">
        <p14:creationId xmlns:p14="http://schemas.microsoft.com/office/powerpoint/2010/main" val="68530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3918" t="9333" r="34291" b="6048"/>
          <a:stretch/>
        </p:blipFill>
        <p:spPr>
          <a:xfrm>
            <a:off x="518616" y="0"/>
            <a:ext cx="6141494" cy="6646460"/>
          </a:xfrm>
          <a:prstGeom prst="rect">
            <a:avLst/>
          </a:prstGeom>
        </p:spPr>
      </p:pic>
      <p:pic>
        <p:nvPicPr>
          <p:cNvPr id="6" name="Picture 5"/>
          <p:cNvPicPr>
            <a:picLocks noChangeAspect="1"/>
          </p:cNvPicPr>
          <p:nvPr/>
        </p:nvPicPr>
        <p:blipFill rotWithShape="1">
          <a:blip r:embed="rId4"/>
          <a:srcRect l="30224" t="30240" r="23881" b="22175"/>
          <a:stretch/>
        </p:blipFill>
        <p:spPr>
          <a:xfrm>
            <a:off x="6951258" y="1392071"/>
            <a:ext cx="5240742" cy="4954137"/>
          </a:xfrm>
          <a:prstGeom prst="rect">
            <a:avLst/>
          </a:prstGeom>
        </p:spPr>
      </p:pic>
    </p:spTree>
    <p:extLst>
      <p:ext uri="{BB962C8B-B14F-4D97-AF65-F5344CB8AC3E}">
        <p14:creationId xmlns:p14="http://schemas.microsoft.com/office/powerpoint/2010/main" val="487101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44E5D5E6FD0640B03A4C36A36CCC48" ma:contentTypeVersion="2" ma:contentTypeDescription="Create a new document." ma:contentTypeScope="" ma:versionID="0a261ae55af15d1f4d425a45099986ed">
  <xsd:schema xmlns:xsd="http://www.w3.org/2001/XMLSchema" xmlns:xs="http://www.w3.org/2001/XMLSchema" xmlns:p="http://schemas.microsoft.com/office/2006/metadata/properties" xmlns:ns2="f813cc38-748d-45e5-8a1e-18a9340b0733" targetNamespace="http://schemas.microsoft.com/office/2006/metadata/properties" ma:root="true" ma:fieldsID="3219db038919e52e4afa6beb8faee7ee" ns2:_="">
    <xsd:import namespace="f813cc38-748d-45e5-8a1e-18a9340b07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3cc38-748d-45e5-8a1e-18a9340b07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78647D-256C-4EBF-B3AF-6A0120F55879}">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6869B2AF-C7AF-4558-9873-AEDC50CE83CB}">
  <ds:schemaRefs>
    <ds:schemaRef ds:uri="http://schemas.microsoft.com/sharepoint/v3/contenttype/forms"/>
  </ds:schemaRefs>
</ds:datastoreItem>
</file>

<file path=customXml/itemProps3.xml><?xml version="1.0" encoding="utf-8"?>
<ds:datastoreItem xmlns:ds="http://schemas.openxmlformats.org/officeDocument/2006/customXml" ds:itemID="{043263CC-E009-4EA1-9364-DD0F1832260C}">
  <ds:schemaRefs>
    <ds:schemaRef ds:uri="http://schemas.microsoft.com/office/2006/metadata/contentType"/>
    <ds:schemaRef ds:uri="http://schemas.microsoft.com/office/2006/metadata/properties/metaAttributes"/>
    <ds:schemaRef ds:uri="http://www.w3.org/2000/xmlns/"/>
    <ds:schemaRef ds:uri="http://www.w3.org/2001/XMLSchema"/>
    <ds:schemaRef ds:uri="f813cc38-748d-45e5-8a1e-18a9340b0733"/>
  </ds:schemaRefs>
</ds:datastoreItem>
</file>

<file path=docProps/app.xml><?xml version="1.0" encoding="utf-8"?>
<Properties xmlns="http://schemas.openxmlformats.org/officeDocument/2006/extended-properties" xmlns:vt="http://schemas.openxmlformats.org/officeDocument/2006/docPropsVTypes">
  <TotalTime>624</TotalTime>
  <Words>1156</Words>
  <Application>Microsoft Office PowerPoint</Application>
  <PresentationFormat>شاشة عريضة</PresentationFormat>
  <Paragraphs>78</Paragraphs>
  <Slides>32</Slides>
  <Notes>2</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Office Theme</vt:lpstr>
      <vt:lpstr>Diseases of skeletal muscle</vt:lpstr>
      <vt:lpstr>Denervation Atrophy</vt:lpstr>
      <vt:lpstr>Spinal Muscular Atrophy  (Infantile Motor Neuron Disease)</vt:lpstr>
      <vt:lpstr>Morphology </vt:lpstr>
      <vt:lpstr>Clinical Course</vt:lpstr>
      <vt:lpstr>Muscular dystrophies </vt:lpstr>
      <vt:lpstr>X-Linked Muscular Dystrophy  (Duchenne Muscular Dystrophy and Becker Muscular Dystrophy)</vt:lpstr>
      <vt:lpstr>عرض تقديمي في PowerPoint</vt:lpstr>
      <vt:lpstr>عرض تقديمي في PowerPoint</vt:lpstr>
      <vt:lpstr>Pathogenesis</vt:lpstr>
      <vt:lpstr>عرض تقديمي في PowerPoint</vt:lpstr>
      <vt:lpstr>Morphology </vt:lpstr>
      <vt:lpstr>Clinical Course</vt:lpstr>
      <vt:lpstr>عرض تقديمي في PowerPoint</vt:lpstr>
      <vt:lpstr>عرض تقديمي في PowerPoint</vt:lpstr>
      <vt:lpstr>عرض تقديمي في PowerPoint</vt:lpstr>
      <vt:lpstr>Inflammatory Myopathies</vt:lpstr>
      <vt:lpstr>Dermatomyositis</vt:lpstr>
      <vt:lpstr>عرض تقديمي في PowerPoint</vt:lpstr>
      <vt:lpstr>عرض تقديمي في PowerPoint</vt:lpstr>
      <vt:lpstr>Polymyositis</vt:lpstr>
      <vt:lpstr>Inclusion body myositis</vt:lpstr>
      <vt:lpstr>Morphology </vt:lpstr>
      <vt:lpstr>عرض تقديمي في PowerPoint</vt:lpstr>
      <vt:lpstr>عرض تقديمي في PowerPoint</vt:lpstr>
      <vt:lpstr>Diseases of the Neuromuscular Junction Myasthenia Gravis</vt:lpstr>
      <vt:lpstr>عرض تقديمي في PowerPoint</vt:lpstr>
      <vt:lpstr>Morphology </vt:lpstr>
      <vt:lpstr>Clinical Course</vt:lpstr>
      <vt:lpstr>عرض تقديمي في PowerPoint</vt:lpstr>
      <vt:lpstr>عرض تقديمي في PowerPoint</vt:lpstr>
      <vt:lpstr>Lambert-Eaton Myasthenic Syndrome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Diseases of skeletal muscle</dc:title>
  <dc:creator>User</dc:creator>
  <cp:lastModifiedBy>Ahmad Maaitah</cp:lastModifiedBy>
  <cp:revision>24</cp:revision>
  <dcterms:created xsi:type="dcterms:W3CDTF">2020-01-21T17:26:03Z</dcterms:created>
  <dcterms:modified xsi:type="dcterms:W3CDTF">2021-02-26T15:43:46Z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0x010100EA44E5D5E6FD0640B03A4C36A36CCC48</vt:lpwstr>
  </property>
</Properties>
</file>