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 id="2147483684" r:id="rId2"/>
    <p:sldMasterId id="2147483696" r:id="rId3"/>
  </p:sldMasterIdLst>
  <p:notesMasterIdLst>
    <p:notesMasterId r:id="rId95"/>
  </p:notesMasterIdLst>
  <p:sldIdLst>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298" r:id="rId21"/>
    <p:sldId id="299" r:id="rId22"/>
    <p:sldId id="300" r:id="rId23"/>
    <p:sldId id="301" r:id="rId24"/>
    <p:sldId id="303" r:id="rId25"/>
    <p:sldId id="302" r:id="rId26"/>
    <p:sldId id="304" r:id="rId27"/>
    <p:sldId id="305" r:id="rId28"/>
    <p:sldId id="306" r:id="rId29"/>
    <p:sldId id="307" r:id="rId30"/>
    <p:sldId id="308" r:id="rId31"/>
    <p:sldId id="309" r:id="rId32"/>
    <p:sldId id="310" r:id="rId33"/>
    <p:sldId id="311" r:id="rId34"/>
    <p:sldId id="312" r:id="rId35"/>
    <p:sldId id="313" r:id="rId36"/>
    <p:sldId id="274" r:id="rId37"/>
    <p:sldId id="296" r:id="rId38"/>
    <p:sldId id="275" r:id="rId39"/>
    <p:sldId id="292" r:id="rId40"/>
    <p:sldId id="276" r:id="rId41"/>
    <p:sldId id="277" r:id="rId42"/>
    <p:sldId id="278" r:id="rId43"/>
    <p:sldId id="279" r:id="rId44"/>
    <p:sldId id="280" r:id="rId45"/>
    <p:sldId id="297" r:id="rId46"/>
    <p:sldId id="281" r:id="rId47"/>
    <p:sldId id="282" r:id="rId48"/>
    <p:sldId id="283" r:id="rId49"/>
    <p:sldId id="284" r:id="rId50"/>
    <p:sldId id="285" r:id="rId51"/>
    <p:sldId id="286" r:id="rId52"/>
    <p:sldId id="287" r:id="rId53"/>
    <p:sldId id="273" r:id="rId54"/>
    <p:sldId id="314" r:id="rId55"/>
    <p:sldId id="342" r:id="rId56"/>
    <p:sldId id="343" r:id="rId57"/>
    <p:sldId id="344" r:id="rId58"/>
    <p:sldId id="345" r:id="rId59"/>
    <p:sldId id="341" r:id="rId60"/>
    <p:sldId id="346" r:id="rId61"/>
    <p:sldId id="347" r:id="rId62"/>
    <p:sldId id="348" r:id="rId63"/>
    <p:sldId id="349" r:id="rId64"/>
    <p:sldId id="350" r:id="rId65"/>
    <p:sldId id="351" r:id="rId66"/>
    <p:sldId id="352" r:id="rId67"/>
    <p:sldId id="353" r:id="rId68"/>
    <p:sldId id="288" r:id="rId69"/>
    <p:sldId id="289" r:id="rId70"/>
    <p:sldId id="290" r:id="rId71"/>
    <p:sldId id="291" r:id="rId72"/>
    <p:sldId id="354" r:id="rId73"/>
    <p:sldId id="355" r:id="rId74"/>
    <p:sldId id="293" r:id="rId75"/>
    <p:sldId id="294" r:id="rId76"/>
    <p:sldId id="295" r:id="rId77"/>
    <p:sldId id="356" r:id="rId78"/>
    <p:sldId id="357" r:id="rId79"/>
    <p:sldId id="358" r:id="rId80"/>
    <p:sldId id="359" r:id="rId81"/>
    <p:sldId id="360" r:id="rId82"/>
    <p:sldId id="315" r:id="rId83"/>
    <p:sldId id="316" r:id="rId84"/>
    <p:sldId id="361" r:id="rId85"/>
    <p:sldId id="362" r:id="rId86"/>
    <p:sldId id="363" r:id="rId87"/>
    <p:sldId id="364" r:id="rId88"/>
    <p:sldId id="365" r:id="rId89"/>
    <p:sldId id="366" r:id="rId90"/>
    <p:sldId id="367" r:id="rId91"/>
    <p:sldId id="333" r:id="rId92"/>
    <p:sldId id="368" r:id="rId93"/>
    <p:sldId id="334"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0053" autoAdjust="0"/>
  </p:normalViewPr>
  <p:slideViewPr>
    <p:cSldViewPr>
      <p:cViewPr varScale="1">
        <p:scale>
          <a:sx n="70" d="100"/>
          <a:sy n="70" d="100"/>
        </p:scale>
        <p:origin x="139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_rels/data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5.xml.rels><?xml version="1.0" encoding="UTF-8" standalone="yes"?>
<Relationships xmlns="http://schemas.openxmlformats.org/package/2006/relationships"><Relationship Id="rId1" Type="http://schemas.openxmlformats.org/officeDocument/2006/relationships/hyperlink" Target="https://www.uptodate.com/contents/oxytocin-drug-information?search=labor+dystocia&amp;topicRef=4464&amp;source=see_link"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hyperlink" Target="https://www.uptodate.com/contents/oxytocin-drug-information?search=labor+dystocia&amp;topicRef=4464&amp;source=see_link" TargetMode="External"/></Relationships>
</file>

<file path=ppt/diagrams/_rels/drawing6.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3374240-4160-4925-BEF7-615A4081D39B}"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286EC4C4-7504-4F1B-B7A3-CBE56A6A9DAC}">
      <dgm:prSet/>
      <dgm:spPr/>
      <dgm:t>
        <a:bodyPr/>
        <a:lstStyle/>
        <a:p>
          <a:r>
            <a:rPr lang="en-US" b="1" dirty="0">
              <a:solidFill>
                <a:srgbClr val="FF0000"/>
              </a:solidFill>
            </a:rPr>
            <a:t>Abnormal pelvis:-</a:t>
          </a:r>
          <a:r>
            <a:rPr lang="en-US" b="1" dirty="0"/>
            <a:t> </a:t>
          </a:r>
          <a:r>
            <a:rPr lang="en-US" dirty="0"/>
            <a:t>android, anthropoid, Contracted pelvis</a:t>
          </a:r>
        </a:p>
      </dgm:t>
    </dgm:pt>
    <dgm:pt modelId="{FE427E68-F629-495A-A41F-4D18376B3AC6}" type="parTrans" cxnId="{FB4AFAAA-3646-4B86-B20B-F0505C38EA81}">
      <dgm:prSet/>
      <dgm:spPr/>
      <dgm:t>
        <a:bodyPr/>
        <a:lstStyle/>
        <a:p>
          <a:endParaRPr lang="en-US"/>
        </a:p>
      </dgm:t>
    </dgm:pt>
    <dgm:pt modelId="{A385C732-AFAF-456A-BEEB-F58874B85401}" type="sibTrans" cxnId="{FB4AFAAA-3646-4B86-B20B-F0505C38EA81}">
      <dgm:prSet/>
      <dgm:spPr/>
      <dgm:t>
        <a:bodyPr/>
        <a:lstStyle/>
        <a:p>
          <a:endParaRPr lang="en-US"/>
        </a:p>
      </dgm:t>
    </dgm:pt>
    <dgm:pt modelId="{E3EA3988-64D7-4390-B26C-EDABD0A87B40}">
      <dgm:prSet/>
      <dgm:spPr/>
      <dgm:t>
        <a:bodyPr/>
        <a:lstStyle/>
        <a:p>
          <a:r>
            <a:rPr lang="en-US" b="1" dirty="0">
              <a:solidFill>
                <a:srgbClr val="FF0000"/>
              </a:solidFill>
            </a:rPr>
            <a:t>Pelvic tumor</a:t>
          </a:r>
          <a:r>
            <a:rPr lang="en-US" b="1" dirty="0"/>
            <a:t>:- </a:t>
          </a:r>
          <a:r>
            <a:rPr lang="en-US" dirty="0"/>
            <a:t>fibroid, ovarian tumor</a:t>
          </a:r>
        </a:p>
      </dgm:t>
    </dgm:pt>
    <dgm:pt modelId="{55A4BCBC-A726-454D-9C09-316A70B27AA0}" type="parTrans" cxnId="{5EFA14A5-8489-4121-A9EC-CA3B67B94F2F}">
      <dgm:prSet/>
      <dgm:spPr/>
      <dgm:t>
        <a:bodyPr/>
        <a:lstStyle/>
        <a:p>
          <a:endParaRPr lang="en-US"/>
        </a:p>
      </dgm:t>
    </dgm:pt>
    <dgm:pt modelId="{1518488B-1A33-4E38-A0F9-EC582288031C}" type="sibTrans" cxnId="{5EFA14A5-8489-4121-A9EC-CA3B67B94F2F}">
      <dgm:prSet/>
      <dgm:spPr/>
      <dgm:t>
        <a:bodyPr/>
        <a:lstStyle/>
        <a:p>
          <a:endParaRPr lang="en-US"/>
        </a:p>
      </dgm:t>
    </dgm:pt>
    <dgm:pt modelId="{492352C0-5BCE-43FD-B02C-754FB8DD6E2A}">
      <dgm:prSet/>
      <dgm:spPr/>
      <dgm:t>
        <a:bodyPr/>
        <a:lstStyle/>
        <a:p>
          <a:r>
            <a:rPr lang="en-US" dirty="0">
              <a:solidFill>
                <a:srgbClr val="FF0000"/>
              </a:solidFill>
            </a:rPr>
            <a:t>Tumor</a:t>
          </a:r>
          <a:r>
            <a:rPr lang="en-US" dirty="0"/>
            <a:t> of rectum, bladder or pelvic bone.</a:t>
          </a:r>
        </a:p>
      </dgm:t>
    </dgm:pt>
    <dgm:pt modelId="{23055B46-1F88-4ADD-BB37-30A603DB615B}" type="parTrans" cxnId="{1E555958-84F2-48CA-A2D4-FD6E474B1C90}">
      <dgm:prSet/>
      <dgm:spPr/>
      <dgm:t>
        <a:bodyPr/>
        <a:lstStyle/>
        <a:p>
          <a:endParaRPr lang="en-US"/>
        </a:p>
      </dgm:t>
    </dgm:pt>
    <dgm:pt modelId="{19BCC099-9E18-4C9E-A948-F0FAD859A97C}" type="sibTrans" cxnId="{1E555958-84F2-48CA-A2D4-FD6E474B1C90}">
      <dgm:prSet/>
      <dgm:spPr/>
      <dgm:t>
        <a:bodyPr/>
        <a:lstStyle/>
        <a:p>
          <a:endParaRPr lang="en-US"/>
        </a:p>
      </dgm:t>
    </dgm:pt>
    <dgm:pt modelId="{2EE0B81F-4FCB-4DB8-80CA-B13B2F7BE8FD}">
      <dgm:prSet/>
      <dgm:spPr/>
      <dgm:t>
        <a:bodyPr/>
        <a:lstStyle/>
        <a:p>
          <a:r>
            <a:rPr lang="en-US" dirty="0"/>
            <a:t>Abnormality in uterus &amp; vagina, stenosis in cx. &amp; vagina, contraction ring in uterus, vaginal septum, rigid perineum.</a:t>
          </a:r>
        </a:p>
      </dgm:t>
    </dgm:pt>
    <dgm:pt modelId="{234E5479-3E47-4BBF-9D7D-876384386674}" type="parTrans" cxnId="{BF32E6DE-7B37-4B2C-9B5A-C5670B209B24}">
      <dgm:prSet/>
      <dgm:spPr/>
      <dgm:t>
        <a:bodyPr/>
        <a:lstStyle/>
        <a:p>
          <a:endParaRPr lang="en-US"/>
        </a:p>
      </dgm:t>
    </dgm:pt>
    <dgm:pt modelId="{07B8FD10-1B3D-4229-B661-D68B11B5F8A8}" type="sibTrans" cxnId="{BF32E6DE-7B37-4B2C-9B5A-C5670B209B24}">
      <dgm:prSet/>
      <dgm:spPr/>
      <dgm:t>
        <a:bodyPr/>
        <a:lstStyle/>
        <a:p>
          <a:endParaRPr lang="en-US"/>
        </a:p>
      </dgm:t>
    </dgm:pt>
    <dgm:pt modelId="{B9DF891E-7B99-48BB-972D-7AE270AF3001}" type="pres">
      <dgm:prSet presAssocID="{03374240-4160-4925-BEF7-615A4081D39B}" presName="vert0" presStyleCnt="0">
        <dgm:presLayoutVars>
          <dgm:dir/>
          <dgm:animOne val="branch"/>
          <dgm:animLvl val="lvl"/>
        </dgm:presLayoutVars>
      </dgm:prSet>
      <dgm:spPr/>
    </dgm:pt>
    <dgm:pt modelId="{E451BC40-F60E-441D-82E0-447B0482A292}" type="pres">
      <dgm:prSet presAssocID="{286EC4C4-7504-4F1B-B7A3-CBE56A6A9DAC}" presName="thickLine" presStyleLbl="alignNode1" presStyleIdx="0" presStyleCnt="4"/>
      <dgm:spPr/>
    </dgm:pt>
    <dgm:pt modelId="{B4806199-E837-4651-9BF8-617903EA8BC5}" type="pres">
      <dgm:prSet presAssocID="{286EC4C4-7504-4F1B-B7A3-CBE56A6A9DAC}" presName="horz1" presStyleCnt="0"/>
      <dgm:spPr/>
    </dgm:pt>
    <dgm:pt modelId="{3D17B523-8951-45CA-962E-1B195BEB1631}" type="pres">
      <dgm:prSet presAssocID="{286EC4C4-7504-4F1B-B7A3-CBE56A6A9DAC}" presName="tx1" presStyleLbl="revTx" presStyleIdx="0" presStyleCnt="4"/>
      <dgm:spPr/>
    </dgm:pt>
    <dgm:pt modelId="{05E785F5-3D0E-4DF3-B48C-4C88142E723B}" type="pres">
      <dgm:prSet presAssocID="{286EC4C4-7504-4F1B-B7A3-CBE56A6A9DAC}" presName="vert1" presStyleCnt="0"/>
      <dgm:spPr/>
    </dgm:pt>
    <dgm:pt modelId="{99EE9B0B-8E46-4A1F-9861-D6C9CAE6507C}" type="pres">
      <dgm:prSet presAssocID="{E3EA3988-64D7-4390-B26C-EDABD0A87B40}" presName="thickLine" presStyleLbl="alignNode1" presStyleIdx="1" presStyleCnt="4"/>
      <dgm:spPr/>
    </dgm:pt>
    <dgm:pt modelId="{F025F4CA-0F76-4C14-A2AF-73AC1EB9A044}" type="pres">
      <dgm:prSet presAssocID="{E3EA3988-64D7-4390-B26C-EDABD0A87B40}" presName="horz1" presStyleCnt="0"/>
      <dgm:spPr/>
    </dgm:pt>
    <dgm:pt modelId="{6E624526-CA65-4822-AD31-AFE9E812E453}" type="pres">
      <dgm:prSet presAssocID="{E3EA3988-64D7-4390-B26C-EDABD0A87B40}" presName="tx1" presStyleLbl="revTx" presStyleIdx="1" presStyleCnt="4"/>
      <dgm:spPr/>
    </dgm:pt>
    <dgm:pt modelId="{565336EE-9BF8-4D34-AC15-49231B682A1A}" type="pres">
      <dgm:prSet presAssocID="{E3EA3988-64D7-4390-B26C-EDABD0A87B40}" presName="vert1" presStyleCnt="0"/>
      <dgm:spPr/>
    </dgm:pt>
    <dgm:pt modelId="{F3F27004-A598-41EB-9D4B-0FC8CE85E3C5}" type="pres">
      <dgm:prSet presAssocID="{492352C0-5BCE-43FD-B02C-754FB8DD6E2A}" presName="thickLine" presStyleLbl="alignNode1" presStyleIdx="2" presStyleCnt="4"/>
      <dgm:spPr/>
    </dgm:pt>
    <dgm:pt modelId="{BA9CF77E-F0C2-4A08-A875-DBAF27911D57}" type="pres">
      <dgm:prSet presAssocID="{492352C0-5BCE-43FD-B02C-754FB8DD6E2A}" presName="horz1" presStyleCnt="0"/>
      <dgm:spPr/>
    </dgm:pt>
    <dgm:pt modelId="{518D6F87-20BF-4C44-9B83-83F9B9AC8A6A}" type="pres">
      <dgm:prSet presAssocID="{492352C0-5BCE-43FD-B02C-754FB8DD6E2A}" presName="tx1" presStyleLbl="revTx" presStyleIdx="2" presStyleCnt="4"/>
      <dgm:spPr/>
    </dgm:pt>
    <dgm:pt modelId="{775D55EF-57D1-4228-8C8C-CE321FB2D82F}" type="pres">
      <dgm:prSet presAssocID="{492352C0-5BCE-43FD-B02C-754FB8DD6E2A}" presName="vert1" presStyleCnt="0"/>
      <dgm:spPr/>
    </dgm:pt>
    <dgm:pt modelId="{A4E679A7-84CF-4C01-803A-8D4529703592}" type="pres">
      <dgm:prSet presAssocID="{2EE0B81F-4FCB-4DB8-80CA-B13B2F7BE8FD}" presName="thickLine" presStyleLbl="alignNode1" presStyleIdx="3" presStyleCnt="4"/>
      <dgm:spPr/>
    </dgm:pt>
    <dgm:pt modelId="{2DAE9CFE-C7BC-40F3-9B89-DFE2B7F94F59}" type="pres">
      <dgm:prSet presAssocID="{2EE0B81F-4FCB-4DB8-80CA-B13B2F7BE8FD}" presName="horz1" presStyleCnt="0"/>
      <dgm:spPr/>
    </dgm:pt>
    <dgm:pt modelId="{54EF0574-8ABA-4FA5-A9AE-19335B367055}" type="pres">
      <dgm:prSet presAssocID="{2EE0B81F-4FCB-4DB8-80CA-B13B2F7BE8FD}" presName="tx1" presStyleLbl="revTx" presStyleIdx="3" presStyleCnt="4"/>
      <dgm:spPr/>
    </dgm:pt>
    <dgm:pt modelId="{713262D9-B6F0-4888-9A6A-C255E238F8D7}" type="pres">
      <dgm:prSet presAssocID="{2EE0B81F-4FCB-4DB8-80CA-B13B2F7BE8FD}" presName="vert1" presStyleCnt="0"/>
      <dgm:spPr/>
    </dgm:pt>
  </dgm:ptLst>
  <dgm:cxnLst>
    <dgm:cxn modelId="{41061E29-60A1-4857-B831-CBC392E6D761}" type="presOf" srcId="{286EC4C4-7504-4F1B-B7A3-CBE56A6A9DAC}" destId="{3D17B523-8951-45CA-962E-1B195BEB1631}" srcOrd="0" destOrd="0" presId="urn:microsoft.com/office/officeart/2008/layout/LinedList"/>
    <dgm:cxn modelId="{A42B8D56-017D-4E4D-83E4-7E7FC33876D1}" type="presOf" srcId="{2EE0B81F-4FCB-4DB8-80CA-B13B2F7BE8FD}" destId="{54EF0574-8ABA-4FA5-A9AE-19335B367055}" srcOrd="0" destOrd="0" presId="urn:microsoft.com/office/officeart/2008/layout/LinedList"/>
    <dgm:cxn modelId="{1E555958-84F2-48CA-A2D4-FD6E474B1C90}" srcId="{03374240-4160-4925-BEF7-615A4081D39B}" destId="{492352C0-5BCE-43FD-B02C-754FB8DD6E2A}" srcOrd="2" destOrd="0" parTransId="{23055B46-1F88-4ADD-BB37-30A603DB615B}" sibTransId="{19BCC099-9E18-4C9E-A948-F0FAD859A97C}"/>
    <dgm:cxn modelId="{5EFA14A5-8489-4121-A9EC-CA3B67B94F2F}" srcId="{03374240-4160-4925-BEF7-615A4081D39B}" destId="{E3EA3988-64D7-4390-B26C-EDABD0A87B40}" srcOrd="1" destOrd="0" parTransId="{55A4BCBC-A726-454D-9C09-316A70B27AA0}" sibTransId="{1518488B-1A33-4E38-A0F9-EC582288031C}"/>
    <dgm:cxn modelId="{FB4AFAAA-3646-4B86-B20B-F0505C38EA81}" srcId="{03374240-4160-4925-BEF7-615A4081D39B}" destId="{286EC4C4-7504-4F1B-B7A3-CBE56A6A9DAC}" srcOrd="0" destOrd="0" parTransId="{FE427E68-F629-495A-A41F-4D18376B3AC6}" sibTransId="{A385C732-AFAF-456A-BEEB-F58874B85401}"/>
    <dgm:cxn modelId="{2E3DA3BA-72EB-4CE4-858C-CFB703BE7560}" type="presOf" srcId="{03374240-4160-4925-BEF7-615A4081D39B}" destId="{B9DF891E-7B99-48BB-972D-7AE270AF3001}" srcOrd="0" destOrd="0" presId="urn:microsoft.com/office/officeart/2008/layout/LinedList"/>
    <dgm:cxn modelId="{13D46ED0-7AD2-46E1-AFA5-2A7C224F55E2}" type="presOf" srcId="{492352C0-5BCE-43FD-B02C-754FB8DD6E2A}" destId="{518D6F87-20BF-4C44-9B83-83F9B9AC8A6A}" srcOrd="0" destOrd="0" presId="urn:microsoft.com/office/officeart/2008/layout/LinedList"/>
    <dgm:cxn modelId="{5A84CAD9-7C4B-472F-9201-9031D5E533B8}" type="presOf" srcId="{E3EA3988-64D7-4390-B26C-EDABD0A87B40}" destId="{6E624526-CA65-4822-AD31-AFE9E812E453}" srcOrd="0" destOrd="0" presId="urn:microsoft.com/office/officeart/2008/layout/LinedList"/>
    <dgm:cxn modelId="{BF32E6DE-7B37-4B2C-9B5A-C5670B209B24}" srcId="{03374240-4160-4925-BEF7-615A4081D39B}" destId="{2EE0B81F-4FCB-4DB8-80CA-B13B2F7BE8FD}" srcOrd="3" destOrd="0" parTransId="{234E5479-3E47-4BBF-9D7D-876384386674}" sibTransId="{07B8FD10-1B3D-4229-B661-D68B11B5F8A8}"/>
    <dgm:cxn modelId="{7C4BE2FB-5B1B-433D-AB10-59B408C2A8DE}" type="presParOf" srcId="{B9DF891E-7B99-48BB-972D-7AE270AF3001}" destId="{E451BC40-F60E-441D-82E0-447B0482A292}" srcOrd="0" destOrd="0" presId="urn:microsoft.com/office/officeart/2008/layout/LinedList"/>
    <dgm:cxn modelId="{7028DFF7-214F-40A7-8164-1826329D327E}" type="presParOf" srcId="{B9DF891E-7B99-48BB-972D-7AE270AF3001}" destId="{B4806199-E837-4651-9BF8-617903EA8BC5}" srcOrd="1" destOrd="0" presId="urn:microsoft.com/office/officeart/2008/layout/LinedList"/>
    <dgm:cxn modelId="{2D96FA0A-562D-43FC-A411-781E1A50D838}" type="presParOf" srcId="{B4806199-E837-4651-9BF8-617903EA8BC5}" destId="{3D17B523-8951-45CA-962E-1B195BEB1631}" srcOrd="0" destOrd="0" presId="urn:microsoft.com/office/officeart/2008/layout/LinedList"/>
    <dgm:cxn modelId="{8FC88F87-7B90-4285-9E58-39B9DC01A587}" type="presParOf" srcId="{B4806199-E837-4651-9BF8-617903EA8BC5}" destId="{05E785F5-3D0E-4DF3-B48C-4C88142E723B}" srcOrd="1" destOrd="0" presId="urn:microsoft.com/office/officeart/2008/layout/LinedList"/>
    <dgm:cxn modelId="{3D63144E-DA25-4CCE-AA3F-DBA3A781238F}" type="presParOf" srcId="{B9DF891E-7B99-48BB-972D-7AE270AF3001}" destId="{99EE9B0B-8E46-4A1F-9861-D6C9CAE6507C}" srcOrd="2" destOrd="0" presId="urn:microsoft.com/office/officeart/2008/layout/LinedList"/>
    <dgm:cxn modelId="{E40C47B9-1A09-4E9F-BCA9-F39C3D936A2B}" type="presParOf" srcId="{B9DF891E-7B99-48BB-972D-7AE270AF3001}" destId="{F025F4CA-0F76-4C14-A2AF-73AC1EB9A044}" srcOrd="3" destOrd="0" presId="urn:microsoft.com/office/officeart/2008/layout/LinedList"/>
    <dgm:cxn modelId="{EDA4BDBB-3F3D-4FF3-9332-E7AE3D8FF4CA}" type="presParOf" srcId="{F025F4CA-0F76-4C14-A2AF-73AC1EB9A044}" destId="{6E624526-CA65-4822-AD31-AFE9E812E453}" srcOrd="0" destOrd="0" presId="urn:microsoft.com/office/officeart/2008/layout/LinedList"/>
    <dgm:cxn modelId="{8AE34D95-40A7-4327-91DD-6D51E8969F9F}" type="presParOf" srcId="{F025F4CA-0F76-4C14-A2AF-73AC1EB9A044}" destId="{565336EE-9BF8-4D34-AC15-49231B682A1A}" srcOrd="1" destOrd="0" presId="urn:microsoft.com/office/officeart/2008/layout/LinedList"/>
    <dgm:cxn modelId="{31504E93-F992-4437-99B1-3FC0624E07D0}" type="presParOf" srcId="{B9DF891E-7B99-48BB-972D-7AE270AF3001}" destId="{F3F27004-A598-41EB-9D4B-0FC8CE85E3C5}" srcOrd="4" destOrd="0" presId="urn:microsoft.com/office/officeart/2008/layout/LinedList"/>
    <dgm:cxn modelId="{F09A9DC6-6BC3-4343-B372-23042A9C0A82}" type="presParOf" srcId="{B9DF891E-7B99-48BB-972D-7AE270AF3001}" destId="{BA9CF77E-F0C2-4A08-A875-DBAF27911D57}" srcOrd="5" destOrd="0" presId="urn:microsoft.com/office/officeart/2008/layout/LinedList"/>
    <dgm:cxn modelId="{2E56A7C7-B7D6-40C5-A716-14E11363B782}" type="presParOf" srcId="{BA9CF77E-F0C2-4A08-A875-DBAF27911D57}" destId="{518D6F87-20BF-4C44-9B83-83F9B9AC8A6A}" srcOrd="0" destOrd="0" presId="urn:microsoft.com/office/officeart/2008/layout/LinedList"/>
    <dgm:cxn modelId="{150C13CE-08D5-41A3-9502-C058BEBE3AC6}" type="presParOf" srcId="{BA9CF77E-F0C2-4A08-A875-DBAF27911D57}" destId="{775D55EF-57D1-4228-8C8C-CE321FB2D82F}" srcOrd="1" destOrd="0" presId="urn:microsoft.com/office/officeart/2008/layout/LinedList"/>
    <dgm:cxn modelId="{590BBD8F-A3A7-4B80-9B47-CD147F873ECC}" type="presParOf" srcId="{B9DF891E-7B99-48BB-972D-7AE270AF3001}" destId="{A4E679A7-84CF-4C01-803A-8D4529703592}" srcOrd="6" destOrd="0" presId="urn:microsoft.com/office/officeart/2008/layout/LinedList"/>
    <dgm:cxn modelId="{B045837E-853A-4611-9EDE-2F0C06C0DF6C}" type="presParOf" srcId="{B9DF891E-7B99-48BB-972D-7AE270AF3001}" destId="{2DAE9CFE-C7BC-40F3-9B89-DFE2B7F94F59}" srcOrd="7" destOrd="0" presId="urn:microsoft.com/office/officeart/2008/layout/LinedList"/>
    <dgm:cxn modelId="{D42671A1-7C32-4D2A-B9B9-461D6DF85C7D}" type="presParOf" srcId="{2DAE9CFE-C7BC-40F3-9B89-DFE2B7F94F59}" destId="{54EF0574-8ABA-4FA5-A9AE-19335B367055}" srcOrd="0" destOrd="0" presId="urn:microsoft.com/office/officeart/2008/layout/LinedList"/>
    <dgm:cxn modelId="{4F744369-1331-47C8-8275-653DA272C251}" type="presParOf" srcId="{2DAE9CFE-C7BC-40F3-9B89-DFE2B7F94F59}" destId="{713262D9-B6F0-4888-9A6A-C255E238F8D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5D5381-A994-4A8C-9554-F08E912EBC1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36EDB25-8CF8-4D8A-A406-402692482779}">
      <dgm:prSet/>
      <dgm:spPr/>
      <dgm:t>
        <a:bodyPr/>
        <a:lstStyle/>
        <a:p>
          <a:pPr>
            <a:defRPr cap="all"/>
          </a:pPr>
          <a:r>
            <a:rPr lang="en-GB" b="1"/>
            <a:t>1)What is your diagnosis?</a:t>
          </a:r>
          <a:endParaRPr lang="en-US"/>
        </a:p>
      </dgm:t>
    </dgm:pt>
    <dgm:pt modelId="{DBF5A384-EAA2-48D1-A661-9DAC217D1244}" type="parTrans" cxnId="{719B746C-1E69-4BD6-A838-9F647BBDE895}">
      <dgm:prSet/>
      <dgm:spPr/>
      <dgm:t>
        <a:bodyPr/>
        <a:lstStyle/>
        <a:p>
          <a:endParaRPr lang="en-US"/>
        </a:p>
      </dgm:t>
    </dgm:pt>
    <dgm:pt modelId="{F84F2C28-A7C8-49BD-907C-692F8D35800D}" type="sibTrans" cxnId="{719B746C-1E69-4BD6-A838-9F647BBDE895}">
      <dgm:prSet/>
      <dgm:spPr/>
      <dgm:t>
        <a:bodyPr/>
        <a:lstStyle/>
        <a:p>
          <a:endParaRPr lang="en-US"/>
        </a:p>
      </dgm:t>
    </dgm:pt>
    <dgm:pt modelId="{4228FCF5-BCB0-4DB5-8DC3-9D47ABD0E0D3}">
      <dgm:prSet/>
      <dgm:spPr/>
      <dgm:t>
        <a:bodyPr/>
        <a:lstStyle/>
        <a:p>
          <a:pPr>
            <a:defRPr cap="all"/>
          </a:pPr>
          <a:r>
            <a:rPr lang="en-GB" b="1"/>
            <a:t>2)What is the cause?</a:t>
          </a:r>
          <a:endParaRPr lang="en-US"/>
        </a:p>
      </dgm:t>
    </dgm:pt>
    <dgm:pt modelId="{0BCD06AB-7E2C-4C95-B38D-29C2104CCA72}" type="parTrans" cxnId="{2E031725-BCF2-45A6-A66C-0E677228A026}">
      <dgm:prSet/>
      <dgm:spPr/>
      <dgm:t>
        <a:bodyPr/>
        <a:lstStyle/>
        <a:p>
          <a:endParaRPr lang="en-US"/>
        </a:p>
      </dgm:t>
    </dgm:pt>
    <dgm:pt modelId="{944762F2-47F3-423B-921B-3716E00E2564}" type="sibTrans" cxnId="{2E031725-BCF2-45A6-A66C-0E677228A026}">
      <dgm:prSet/>
      <dgm:spPr/>
      <dgm:t>
        <a:bodyPr/>
        <a:lstStyle/>
        <a:p>
          <a:endParaRPr lang="en-US"/>
        </a:p>
      </dgm:t>
    </dgm:pt>
    <dgm:pt modelId="{45D70CCA-C54D-46B8-B237-F51B9F173554}">
      <dgm:prSet/>
      <dgm:spPr/>
      <dgm:t>
        <a:bodyPr/>
        <a:lstStyle/>
        <a:p>
          <a:pPr>
            <a:defRPr cap="all"/>
          </a:pPr>
          <a:r>
            <a:rPr lang="en-GB" b="1"/>
            <a:t>3)How you will manage this</a:t>
          </a:r>
          <a:r>
            <a:rPr lang="ar-JO" b="1"/>
            <a:t> </a:t>
          </a:r>
          <a:r>
            <a:rPr lang="en-GB" b="1"/>
            <a:t>patient?  </a:t>
          </a:r>
          <a:endParaRPr lang="en-US"/>
        </a:p>
      </dgm:t>
    </dgm:pt>
    <dgm:pt modelId="{66DE4C08-1D6D-465F-859A-E48F87A6A6D0}" type="parTrans" cxnId="{0CBE922D-993F-43B5-8040-1CDEA0054FA0}">
      <dgm:prSet/>
      <dgm:spPr/>
      <dgm:t>
        <a:bodyPr/>
        <a:lstStyle/>
        <a:p>
          <a:endParaRPr lang="en-US"/>
        </a:p>
      </dgm:t>
    </dgm:pt>
    <dgm:pt modelId="{856A37F8-C32A-44A2-A1D0-E5847C07C4CC}" type="sibTrans" cxnId="{0CBE922D-993F-43B5-8040-1CDEA0054FA0}">
      <dgm:prSet/>
      <dgm:spPr/>
      <dgm:t>
        <a:bodyPr/>
        <a:lstStyle/>
        <a:p>
          <a:endParaRPr lang="en-US"/>
        </a:p>
      </dgm:t>
    </dgm:pt>
    <dgm:pt modelId="{193C89A0-0680-4942-A3BD-FDE79F6ABD1F}" type="pres">
      <dgm:prSet presAssocID="{C05D5381-A994-4A8C-9554-F08E912EBC18}" presName="root" presStyleCnt="0">
        <dgm:presLayoutVars>
          <dgm:dir/>
          <dgm:resizeHandles val="exact"/>
        </dgm:presLayoutVars>
      </dgm:prSet>
      <dgm:spPr/>
    </dgm:pt>
    <dgm:pt modelId="{92D63165-FB4F-4996-B023-FDA43F56BB07}" type="pres">
      <dgm:prSet presAssocID="{A36EDB25-8CF8-4D8A-A406-402692482779}" presName="compNode" presStyleCnt="0"/>
      <dgm:spPr/>
    </dgm:pt>
    <dgm:pt modelId="{D4EEC081-D157-48C8-BE2B-F0709D8B20DF}" type="pres">
      <dgm:prSet presAssocID="{A36EDB25-8CF8-4D8A-A406-402692482779}" presName="iconBgRect" presStyleLbl="bgShp" presStyleIdx="0" presStyleCnt="3"/>
      <dgm:spPr/>
    </dgm:pt>
    <dgm:pt modelId="{0B008DF9-FA5F-431D-9C5E-87AF509E8FFA}" type="pres">
      <dgm:prSet presAssocID="{A36EDB25-8CF8-4D8A-A406-40269248277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CB835C9C-947A-4D34-8682-DB9C88694E6B}" type="pres">
      <dgm:prSet presAssocID="{A36EDB25-8CF8-4D8A-A406-402692482779}" presName="spaceRect" presStyleCnt="0"/>
      <dgm:spPr/>
    </dgm:pt>
    <dgm:pt modelId="{1B39914E-498B-40D6-884B-6423EA480421}" type="pres">
      <dgm:prSet presAssocID="{A36EDB25-8CF8-4D8A-A406-402692482779}" presName="textRect" presStyleLbl="revTx" presStyleIdx="0" presStyleCnt="3">
        <dgm:presLayoutVars>
          <dgm:chMax val="1"/>
          <dgm:chPref val="1"/>
        </dgm:presLayoutVars>
      </dgm:prSet>
      <dgm:spPr/>
    </dgm:pt>
    <dgm:pt modelId="{C068E31A-E486-4E33-A3F3-EA85C551E594}" type="pres">
      <dgm:prSet presAssocID="{F84F2C28-A7C8-49BD-907C-692F8D35800D}" presName="sibTrans" presStyleCnt="0"/>
      <dgm:spPr/>
    </dgm:pt>
    <dgm:pt modelId="{42094F69-2019-4140-80E3-321E9EBB1439}" type="pres">
      <dgm:prSet presAssocID="{4228FCF5-BCB0-4DB5-8DC3-9D47ABD0E0D3}" presName="compNode" presStyleCnt="0"/>
      <dgm:spPr/>
    </dgm:pt>
    <dgm:pt modelId="{A089D3B6-9587-4249-B884-FB992D1C2CFE}" type="pres">
      <dgm:prSet presAssocID="{4228FCF5-BCB0-4DB5-8DC3-9D47ABD0E0D3}" presName="iconBgRect" presStyleLbl="bgShp" presStyleIdx="1" presStyleCnt="3"/>
      <dgm:spPr/>
    </dgm:pt>
    <dgm:pt modelId="{628F6C61-C433-4A23-99E8-EC91F958F15F}" type="pres">
      <dgm:prSet presAssocID="{4228FCF5-BCB0-4DB5-8DC3-9D47ABD0E0D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D0F5E758-89C0-4AE3-B466-FD06B3543C21}" type="pres">
      <dgm:prSet presAssocID="{4228FCF5-BCB0-4DB5-8DC3-9D47ABD0E0D3}" presName="spaceRect" presStyleCnt="0"/>
      <dgm:spPr/>
    </dgm:pt>
    <dgm:pt modelId="{53E0430E-E935-4F0A-8208-C6D711BB6290}" type="pres">
      <dgm:prSet presAssocID="{4228FCF5-BCB0-4DB5-8DC3-9D47ABD0E0D3}" presName="textRect" presStyleLbl="revTx" presStyleIdx="1" presStyleCnt="3">
        <dgm:presLayoutVars>
          <dgm:chMax val="1"/>
          <dgm:chPref val="1"/>
        </dgm:presLayoutVars>
      </dgm:prSet>
      <dgm:spPr/>
    </dgm:pt>
    <dgm:pt modelId="{FE09CB17-5FA9-4DAE-8C95-46C81AD534DC}" type="pres">
      <dgm:prSet presAssocID="{944762F2-47F3-423B-921B-3716E00E2564}" presName="sibTrans" presStyleCnt="0"/>
      <dgm:spPr/>
    </dgm:pt>
    <dgm:pt modelId="{3BFECFAB-EE8A-4612-B18F-5E08ADBF9F93}" type="pres">
      <dgm:prSet presAssocID="{45D70CCA-C54D-46B8-B237-F51B9F173554}" presName="compNode" presStyleCnt="0"/>
      <dgm:spPr/>
    </dgm:pt>
    <dgm:pt modelId="{55B46B99-BC56-4619-B74A-E43FF73EACC0}" type="pres">
      <dgm:prSet presAssocID="{45D70CCA-C54D-46B8-B237-F51B9F173554}" presName="iconBgRect" presStyleLbl="bgShp" presStyleIdx="2" presStyleCnt="3"/>
      <dgm:spPr/>
    </dgm:pt>
    <dgm:pt modelId="{2CCB2FB4-E9D0-4C3E-93A5-114B62DDA27C}" type="pres">
      <dgm:prSet presAssocID="{45D70CCA-C54D-46B8-B237-F51B9F1735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6977BD9A-1996-4FFA-B094-B76110684334}" type="pres">
      <dgm:prSet presAssocID="{45D70CCA-C54D-46B8-B237-F51B9F173554}" presName="spaceRect" presStyleCnt="0"/>
      <dgm:spPr/>
    </dgm:pt>
    <dgm:pt modelId="{FC652C02-0492-4E9E-9470-41FF8DC61B92}" type="pres">
      <dgm:prSet presAssocID="{45D70CCA-C54D-46B8-B237-F51B9F173554}" presName="textRect" presStyleLbl="revTx" presStyleIdx="2" presStyleCnt="3">
        <dgm:presLayoutVars>
          <dgm:chMax val="1"/>
          <dgm:chPref val="1"/>
        </dgm:presLayoutVars>
      </dgm:prSet>
      <dgm:spPr/>
    </dgm:pt>
  </dgm:ptLst>
  <dgm:cxnLst>
    <dgm:cxn modelId="{2E031725-BCF2-45A6-A66C-0E677228A026}" srcId="{C05D5381-A994-4A8C-9554-F08E912EBC18}" destId="{4228FCF5-BCB0-4DB5-8DC3-9D47ABD0E0D3}" srcOrd="1" destOrd="0" parTransId="{0BCD06AB-7E2C-4C95-B38D-29C2104CCA72}" sibTransId="{944762F2-47F3-423B-921B-3716E00E2564}"/>
    <dgm:cxn modelId="{0CBE922D-993F-43B5-8040-1CDEA0054FA0}" srcId="{C05D5381-A994-4A8C-9554-F08E912EBC18}" destId="{45D70CCA-C54D-46B8-B237-F51B9F173554}" srcOrd="2" destOrd="0" parTransId="{66DE4C08-1D6D-465F-859A-E48F87A6A6D0}" sibTransId="{856A37F8-C32A-44A2-A1D0-E5847C07C4CC}"/>
    <dgm:cxn modelId="{D948B52E-9A38-4B46-9464-052FA0157107}" type="presOf" srcId="{4228FCF5-BCB0-4DB5-8DC3-9D47ABD0E0D3}" destId="{53E0430E-E935-4F0A-8208-C6D711BB6290}" srcOrd="0" destOrd="0" presId="urn:microsoft.com/office/officeart/2018/5/layout/IconCircleLabelList"/>
    <dgm:cxn modelId="{BFA18443-D377-4933-9521-97173139A83B}" type="presOf" srcId="{45D70CCA-C54D-46B8-B237-F51B9F173554}" destId="{FC652C02-0492-4E9E-9470-41FF8DC61B92}" srcOrd="0" destOrd="0" presId="urn:microsoft.com/office/officeart/2018/5/layout/IconCircleLabelList"/>
    <dgm:cxn modelId="{719B746C-1E69-4BD6-A838-9F647BBDE895}" srcId="{C05D5381-A994-4A8C-9554-F08E912EBC18}" destId="{A36EDB25-8CF8-4D8A-A406-402692482779}" srcOrd="0" destOrd="0" parTransId="{DBF5A384-EAA2-48D1-A661-9DAC217D1244}" sibTransId="{F84F2C28-A7C8-49BD-907C-692F8D35800D}"/>
    <dgm:cxn modelId="{9626F97F-B22F-4043-9ABE-81830DDF59DC}" type="presOf" srcId="{A36EDB25-8CF8-4D8A-A406-402692482779}" destId="{1B39914E-498B-40D6-884B-6423EA480421}" srcOrd="0" destOrd="0" presId="urn:microsoft.com/office/officeart/2018/5/layout/IconCircleLabelList"/>
    <dgm:cxn modelId="{79AD11EA-641E-4AF7-A7E2-32E4F04D1E27}" type="presOf" srcId="{C05D5381-A994-4A8C-9554-F08E912EBC18}" destId="{193C89A0-0680-4942-A3BD-FDE79F6ABD1F}" srcOrd="0" destOrd="0" presId="urn:microsoft.com/office/officeart/2018/5/layout/IconCircleLabelList"/>
    <dgm:cxn modelId="{8D094837-C7DE-444A-A4C8-CEFF94B006D2}" type="presParOf" srcId="{193C89A0-0680-4942-A3BD-FDE79F6ABD1F}" destId="{92D63165-FB4F-4996-B023-FDA43F56BB07}" srcOrd="0" destOrd="0" presId="urn:microsoft.com/office/officeart/2018/5/layout/IconCircleLabelList"/>
    <dgm:cxn modelId="{9FB83BD6-C7A1-4382-8804-FCC12FA84892}" type="presParOf" srcId="{92D63165-FB4F-4996-B023-FDA43F56BB07}" destId="{D4EEC081-D157-48C8-BE2B-F0709D8B20DF}" srcOrd="0" destOrd="0" presId="urn:microsoft.com/office/officeart/2018/5/layout/IconCircleLabelList"/>
    <dgm:cxn modelId="{FC449687-69E4-454F-86FC-D9E18E5DE21C}" type="presParOf" srcId="{92D63165-FB4F-4996-B023-FDA43F56BB07}" destId="{0B008DF9-FA5F-431D-9C5E-87AF509E8FFA}" srcOrd="1" destOrd="0" presId="urn:microsoft.com/office/officeart/2018/5/layout/IconCircleLabelList"/>
    <dgm:cxn modelId="{5D0899C0-9EF6-463D-BB68-C82F033B0A5C}" type="presParOf" srcId="{92D63165-FB4F-4996-B023-FDA43F56BB07}" destId="{CB835C9C-947A-4D34-8682-DB9C88694E6B}" srcOrd="2" destOrd="0" presId="urn:microsoft.com/office/officeart/2018/5/layout/IconCircleLabelList"/>
    <dgm:cxn modelId="{4FED8D5A-DBF9-4470-AEC7-42250A281D2A}" type="presParOf" srcId="{92D63165-FB4F-4996-B023-FDA43F56BB07}" destId="{1B39914E-498B-40D6-884B-6423EA480421}" srcOrd="3" destOrd="0" presId="urn:microsoft.com/office/officeart/2018/5/layout/IconCircleLabelList"/>
    <dgm:cxn modelId="{3E2CFDE5-BBC0-4DC3-AFA8-C20088565EC3}" type="presParOf" srcId="{193C89A0-0680-4942-A3BD-FDE79F6ABD1F}" destId="{C068E31A-E486-4E33-A3F3-EA85C551E594}" srcOrd="1" destOrd="0" presId="urn:microsoft.com/office/officeart/2018/5/layout/IconCircleLabelList"/>
    <dgm:cxn modelId="{DDD43F2E-6C59-49DE-B251-62FA114DB0F6}" type="presParOf" srcId="{193C89A0-0680-4942-A3BD-FDE79F6ABD1F}" destId="{42094F69-2019-4140-80E3-321E9EBB1439}" srcOrd="2" destOrd="0" presId="urn:microsoft.com/office/officeart/2018/5/layout/IconCircleLabelList"/>
    <dgm:cxn modelId="{4F6F0612-8DFB-4443-A46F-2310E55F4A51}" type="presParOf" srcId="{42094F69-2019-4140-80E3-321E9EBB1439}" destId="{A089D3B6-9587-4249-B884-FB992D1C2CFE}" srcOrd="0" destOrd="0" presId="urn:microsoft.com/office/officeart/2018/5/layout/IconCircleLabelList"/>
    <dgm:cxn modelId="{1814C9E2-732E-4D38-A390-95BCC2779302}" type="presParOf" srcId="{42094F69-2019-4140-80E3-321E9EBB1439}" destId="{628F6C61-C433-4A23-99E8-EC91F958F15F}" srcOrd="1" destOrd="0" presId="urn:microsoft.com/office/officeart/2018/5/layout/IconCircleLabelList"/>
    <dgm:cxn modelId="{82F1CAE4-E51E-4155-9E97-27385E13E5F6}" type="presParOf" srcId="{42094F69-2019-4140-80E3-321E9EBB1439}" destId="{D0F5E758-89C0-4AE3-B466-FD06B3543C21}" srcOrd="2" destOrd="0" presId="urn:microsoft.com/office/officeart/2018/5/layout/IconCircleLabelList"/>
    <dgm:cxn modelId="{A99346BA-10B8-4E73-997F-47C93EAB9DFD}" type="presParOf" srcId="{42094F69-2019-4140-80E3-321E9EBB1439}" destId="{53E0430E-E935-4F0A-8208-C6D711BB6290}" srcOrd="3" destOrd="0" presId="urn:microsoft.com/office/officeart/2018/5/layout/IconCircleLabelList"/>
    <dgm:cxn modelId="{DD8AB8B3-1315-4E01-8A39-F26B44BF85A0}" type="presParOf" srcId="{193C89A0-0680-4942-A3BD-FDE79F6ABD1F}" destId="{FE09CB17-5FA9-4DAE-8C95-46C81AD534DC}" srcOrd="3" destOrd="0" presId="urn:microsoft.com/office/officeart/2018/5/layout/IconCircleLabelList"/>
    <dgm:cxn modelId="{7EBAD004-2CF4-4D8C-A711-6D3174EC7EED}" type="presParOf" srcId="{193C89A0-0680-4942-A3BD-FDE79F6ABD1F}" destId="{3BFECFAB-EE8A-4612-B18F-5E08ADBF9F93}" srcOrd="4" destOrd="0" presId="urn:microsoft.com/office/officeart/2018/5/layout/IconCircleLabelList"/>
    <dgm:cxn modelId="{8F60DB3E-401F-4F55-96FB-88EAA7A1B9BF}" type="presParOf" srcId="{3BFECFAB-EE8A-4612-B18F-5E08ADBF9F93}" destId="{55B46B99-BC56-4619-B74A-E43FF73EACC0}" srcOrd="0" destOrd="0" presId="urn:microsoft.com/office/officeart/2018/5/layout/IconCircleLabelList"/>
    <dgm:cxn modelId="{6F3E5004-65F4-4B8C-A836-D1758C835293}" type="presParOf" srcId="{3BFECFAB-EE8A-4612-B18F-5E08ADBF9F93}" destId="{2CCB2FB4-E9D0-4C3E-93A5-114B62DDA27C}" srcOrd="1" destOrd="0" presId="urn:microsoft.com/office/officeart/2018/5/layout/IconCircleLabelList"/>
    <dgm:cxn modelId="{F0BF7ADB-BFCE-484B-97B5-AA4D401F2CD7}" type="presParOf" srcId="{3BFECFAB-EE8A-4612-B18F-5E08ADBF9F93}" destId="{6977BD9A-1996-4FFA-B094-B76110684334}" srcOrd="2" destOrd="0" presId="urn:microsoft.com/office/officeart/2018/5/layout/IconCircleLabelList"/>
    <dgm:cxn modelId="{1F9F1CD5-D20C-48AD-9B7B-16954F03EBBC}" type="presParOf" srcId="{3BFECFAB-EE8A-4612-B18F-5E08ADBF9F93}" destId="{FC652C02-0492-4E9E-9470-41FF8DC61B9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ADC45C-B5F2-4AD0-8005-6BD316E43F86}"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D24E69C0-1928-4A95-A080-EB51587F8221}">
      <dgm:prSet/>
      <dgm:spPr/>
      <dgm:t>
        <a:bodyPr/>
        <a:lstStyle/>
        <a:p>
          <a:r>
            <a:rPr lang="en-GB" b="1"/>
            <a:t>1) Active phase arrest</a:t>
          </a:r>
          <a:endParaRPr lang="en-US"/>
        </a:p>
      </dgm:t>
    </dgm:pt>
    <dgm:pt modelId="{175D3E19-D077-4538-ABA7-C031771EAC54}" type="parTrans" cxnId="{171F8B88-E316-4809-927D-9A9968BB3F8A}">
      <dgm:prSet/>
      <dgm:spPr/>
      <dgm:t>
        <a:bodyPr/>
        <a:lstStyle/>
        <a:p>
          <a:endParaRPr lang="en-US"/>
        </a:p>
      </dgm:t>
    </dgm:pt>
    <dgm:pt modelId="{531AECFB-04DC-465B-810F-A96D393EF8E1}" type="sibTrans" cxnId="{171F8B88-E316-4809-927D-9A9968BB3F8A}">
      <dgm:prSet/>
      <dgm:spPr/>
      <dgm:t>
        <a:bodyPr/>
        <a:lstStyle/>
        <a:p>
          <a:endParaRPr lang="en-US"/>
        </a:p>
      </dgm:t>
    </dgm:pt>
    <dgm:pt modelId="{062ACFD3-001E-402B-B25F-2C66BE5AA587}">
      <dgm:prSet/>
      <dgm:spPr/>
      <dgm:t>
        <a:bodyPr/>
        <a:lstStyle/>
        <a:p>
          <a:r>
            <a:rPr lang="en-GB" b="1"/>
            <a:t>2) insufficient uterine contractions</a:t>
          </a:r>
          <a:endParaRPr lang="en-US"/>
        </a:p>
      </dgm:t>
    </dgm:pt>
    <dgm:pt modelId="{D10FD28D-C911-4B7D-9D28-207301F4CD71}" type="parTrans" cxnId="{6CDAE9AD-86B3-44F3-BC49-BFBB6A201FFE}">
      <dgm:prSet/>
      <dgm:spPr/>
      <dgm:t>
        <a:bodyPr/>
        <a:lstStyle/>
        <a:p>
          <a:endParaRPr lang="en-US"/>
        </a:p>
      </dgm:t>
    </dgm:pt>
    <dgm:pt modelId="{60F00361-9DD9-4301-817E-FF6AB1E1CFA5}" type="sibTrans" cxnId="{6CDAE9AD-86B3-44F3-BC49-BFBB6A201FFE}">
      <dgm:prSet/>
      <dgm:spPr/>
      <dgm:t>
        <a:bodyPr/>
        <a:lstStyle/>
        <a:p>
          <a:endParaRPr lang="en-US"/>
        </a:p>
      </dgm:t>
    </dgm:pt>
    <dgm:pt modelId="{C10EC953-3BCD-4023-83FE-6E9B82315610}">
      <dgm:prSet/>
      <dgm:spPr/>
      <dgm:t>
        <a:bodyPr/>
        <a:lstStyle/>
        <a:p>
          <a:r>
            <a:rPr lang="en-GB" b="1"/>
            <a:t>3) augmentation of labour (artificial rupture of membrane +oxytocin)    </a:t>
          </a:r>
          <a:endParaRPr lang="en-US"/>
        </a:p>
      </dgm:t>
    </dgm:pt>
    <dgm:pt modelId="{EFBC8EF3-2351-4AC1-A3EF-D968285A39E4}" type="parTrans" cxnId="{C2EBC136-A031-4DAB-8970-E000A8AE0281}">
      <dgm:prSet/>
      <dgm:spPr/>
      <dgm:t>
        <a:bodyPr/>
        <a:lstStyle/>
        <a:p>
          <a:endParaRPr lang="en-US"/>
        </a:p>
      </dgm:t>
    </dgm:pt>
    <dgm:pt modelId="{EA71A917-84F6-44D3-8726-DC7E49111D3C}" type="sibTrans" cxnId="{C2EBC136-A031-4DAB-8970-E000A8AE0281}">
      <dgm:prSet/>
      <dgm:spPr/>
      <dgm:t>
        <a:bodyPr/>
        <a:lstStyle/>
        <a:p>
          <a:endParaRPr lang="en-US"/>
        </a:p>
      </dgm:t>
    </dgm:pt>
    <dgm:pt modelId="{6BEC1809-5C06-4C88-92CD-9C6DA1639E1F}" type="pres">
      <dgm:prSet presAssocID="{D5ADC45C-B5F2-4AD0-8005-6BD316E43F86}" presName="vert0" presStyleCnt="0">
        <dgm:presLayoutVars>
          <dgm:dir/>
          <dgm:animOne val="branch"/>
          <dgm:animLvl val="lvl"/>
        </dgm:presLayoutVars>
      </dgm:prSet>
      <dgm:spPr/>
    </dgm:pt>
    <dgm:pt modelId="{19BC62D1-08FD-4647-9A1D-561CB8D14C5E}" type="pres">
      <dgm:prSet presAssocID="{D24E69C0-1928-4A95-A080-EB51587F8221}" presName="thickLine" presStyleLbl="alignNode1" presStyleIdx="0" presStyleCnt="3"/>
      <dgm:spPr/>
    </dgm:pt>
    <dgm:pt modelId="{31350A05-7FDA-46FF-9433-0B5B3323B759}" type="pres">
      <dgm:prSet presAssocID="{D24E69C0-1928-4A95-A080-EB51587F8221}" presName="horz1" presStyleCnt="0"/>
      <dgm:spPr/>
    </dgm:pt>
    <dgm:pt modelId="{D167AED6-866F-4120-9C0D-D8367EC41590}" type="pres">
      <dgm:prSet presAssocID="{D24E69C0-1928-4A95-A080-EB51587F8221}" presName="tx1" presStyleLbl="revTx" presStyleIdx="0" presStyleCnt="3"/>
      <dgm:spPr/>
    </dgm:pt>
    <dgm:pt modelId="{72706759-5210-48FC-80A7-14B2C5668A79}" type="pres">
      <dgm:prSet presAssocID="{D24E69C0-1928-4A95-A080-EB51587F8221}" presName="vert1" presStyleCnt="0"/>
      <dgm:spPr/>
    </dgm:pt>
    <dgm:pt modelId="{8BE6389E-186B-44AB-8CB5-6F0E94E8D1E2}" type="pres">
      <dgm:prSet presAssocID="{062ACFD3-001E-402B-B25F-2C66BE5AA587}" presName="thickLine" presStyleLbl="alignNode1" presStyleIdx="1" presStyleCnt="3"/>
      <dgm:spPr/>
    </dgm:pt>
    <dgm:pt modelId="{8C1577FF-D32B-474B-9667-84AF9F1A260E}" type="pres">
      <dgm:prSet presAssocID="{062ACFD3-001E-402B-B25F-2C66BE5AA587}" presName="horz1" presStyleCnt="0"/>
      <dgm:spPr/>
    </dgm:pt>
    <dgm:pt modelId="{CA82F79C-DB7B-4042-A8C5-6828654577E3}" type="pres">
      <dgm:prSet presAssocID="{062ACFD3-001E-402B-B25F-2C66BE5AA587}" presName="tx1" presStyleLbl="revTx" presStyleIdx="1" presStyleCnt="3"/>
      <dgm:spPr/>
    </dgm:pt>
    <dgm:pt modelId="{4491BAEC-A88D-4375-958C-365FB5130576}" type="pres">
      <dgm:prSet presAssocID="{062ACFD3-001E-402B-B25F-2C66BE5AA587}" presName="vert1" presStyleCnt="0"/>
      <dgm:spPr/>
    </dgm:pt>
    <dgm:pt modelId="{D862B08E-1A9F-4C6C-BE65-743359E35F0B}" type="pres">
      <dgm:prSet presAssocID="{C10EC953-3BCD-4023-83FE-6E9B82315610}" presName="thickLine" presStyleLbl="alignNode1" presStyleIdx="2" presStyleCnt="3"/>
      <dgm:spPr/>
    </dgm:pt>
    <dgm:pt modelId="{67F7E5E3-5B5A-49BF-85C6-3A5C41E9019D}" type="pres">
      <dgm:prSet presAssocID="{C10EC953-3BCD-4023-83FE-6E9B82315610}" presName="horz1" presStyleCnt="0"/>
      <dgm:spPr/>
    </dgm:pt>
    <dgm:pt modelId="{E38345E8-76E5-4DA4-9CB2-F7793BE3E295}" type="pres">
      <dgm:prSet presAssocID="{C10EC953-3BCD-4023-83FE-6E9B82315610}" presName="tx1" presStyleLbl="revTx" presStyleIdx="2" presStyleCnt="3"/>
      <dgm:spPr/>
    </dgm:pt>
    <dgm:pt modelId="{2F3E77D1-13DA-421B-9B52-82CB9F130C30}" type="pres">
      <dgm:prSet presAssocID="{C10EC953-3BCD-4023-83FE-6E9B82315610}" presName="vert1" presStyleCnt="0"/>
      <dgm:spPr/>
    </dgm:pt>
  </dgm:ptLst>
  <dgm:cxnLst>
    <dgm:cxn modelId="{5A085804-7388-4CFA-B1D7-343DCA58434E}" type="presOf" srcId="{C10EC953-3BCD-4023-83FE-6E9B82315610}" destId="{E38345E8-76E5-4DA4-9CB2-F7793BE3E295}" srcOrd="0" destOrd="0" presId="urn:microsoft.com/office/officeart/2008/layout/LinedList"/>
    <dgm:cxn modelId="{C833332F-E113-42B5-9E4B-A45B637B17E7}" type="presOf" srcId="{D5ADC45C-B5F2-4AD0-8005-6BD316E43F86}" destId="{6BEC1809-5C06-4C88-92CD-9C6DA1639E1F}" srcOrd="0" destOrd="0" presId="urn:microsoft.com/office/officeart/2008/layout/LinedList"/>
    <dgm:cxn modelId="{C2EBC136-A031-4DAB-8970-E000A8AE0281}" srcId="{D5ADC45C-B5F2-4AD0-8005-6BD316E43F86}" destId="{C10EC953-3BCD-4023-83FE-6E9B82315610}" srcOrd="2" destOrd="0" parTransId="{EFBC8EF3-2351-4AC1-A3EF-D968285A39E4}" sibTransId="{EA71A917-84F6-44D3-8726-DC7E49111D3C}"/>
    <dgm:cxn modelId="{171F8B88-E316-4809-927D-9A9968BB3F8A}" srcId="{D5ADC45C-B5F2-4AD0-8005-6BD316E43F86}" destId="{D24E69C0-1928-4A95-A080-EB51587F8221}" srcOrd="0" destOrd="0" parTransId="{175D3E19-D077-4538-ABA7-C031771EAC54}" sibTransId="{531AECFB-04DC-465B-810F-A96D393EF8E1}"/>
    <dgm:cxn modelId="{7EE89EA0-FE13-4402-9C0B-522A369B036C}" type="presOf" srcId="{D24E69C0-1928-4A95-A080-EB51587F8221}" destId="{D167AED6-866F-4120-9C0D-D8367EC41590}" srcOrd="0" destOrd="0" presId="urn:microsoft.com/office/officeart/2008/layout/LinedList"/>
    <dgm:cxn modelId="{6CDAE9AD-86B3-44F3-BC49-BFBB6A201FFE}" srcId="{D5ADC45C-B5F2-4AD0-8005-6BD316E43F86}" destId="{062ACFD3-001E-402B-B25F-2C66BE5AA587}" srcOrd="1" destOrd="0" parTransId="{D10FD28D-C911-4B7D-9D28-207301F4CD71}" sibTransId="{60F00361-9DD9-4301-817E-FF6AB1E1CFA5}"/>
    <dgm:cxn modelId="{AEC355AE-1263-4A42-81A4-6E2B6818067E}" type="presOf" srcId="{062ACFD3-001E-402B-B25F-2C66BE5AA587}" destId="{CA82F79C-DB7B-4042-A8C5-6828654577E3}" srcOrd="0" destOrd="0" presId="urn:microsoft.com/office/officeart/2008/layout/LinedList"/>
    <dgm:cxn modelId="{B6A81372-C35D-4249-B9A6-BDB3EA142DD4}" type="presParOf" srcId="{6BEC1809-5C06-4C88-92CD-9C6DA1639E1F}" destId="{19BC62D1-08FD-4647-9A1D-561CB8D14C5E}" srcOrd="0" destOrd="0" presId="urn:microsoft.com/office/officeart/2008/layout/LinedList"/>
    <dgm:cxn modelId="{B133E15A-BD6F-40F1-9CD6-D1D3E514E07E}" type="presParOf" srcId="{6BEC1809-5C06-4C88-92CD-9C6DA1639E1F}" destId="{31350A05-7FDA-46FF-9433-0B5B3323B759}" srcOrd="1" destOrd="0" presId="urn:microsoft.com/office/officeart/2008/layout/LinedList"/>
    <dgm:cxn modelId="{0A9CE462-2F34-4159-B880-E2BE0D098E17}" type="presParOf" srcId="{31350A05-7FDA-46FF-9433-0B5B3323B759}" destId="{D167AED6-866F-4120-9C0D-D8367EC41590}" srcOrd="0" destOrd="0" presId="urn:microsoft.com/office/officeart/2008/layout/LinedList"/>
    <dgm:cxn modelId="{A71DC02C-A137-4611-9287-22634FE0EFE6}" type="presParOf" srcId="{31350A05-7FDA-46FF-9433-0B5B3323B759}" destId="{72706759-5210-48FC-80A7-14B2C5668A79}" srcOrd="1" destOrd="0" presId="urn:microsoft.com/office/officeart/2008/layout/LinedList"/>
    <dgm:cxn modelId="{14CA93DA-DE35-4ABD-B5F2-AE737B056DC8}" type="presParOf" srcId="{6BEC1809-5C06-4C88-92CD-9C6DA1639E1F}" destId="{8BE6389E-186B-44AB-8CB5-6F0E94E8D1E2}" srcOrd="2" destOrd="0" presId="urn:microsoft.com/office/officeart/2008/layout/LinedList"/>
    <dgm:cxn modelId="{E7773D84-47F5-40F5-ABF5-86C168BEA1D2}" type="presParOf" srcId="{6BEC1809-5C06-4C88-92CD-9C6DA1639E1F}" destId="{8C1577FF-D32B-474B-9667-84AF9F1A260E}" srcOrd="3" destOrd="0" presId="urn:microsoft.com/office/officeart/2008/layout/LinedList"/>
    <dgm:cxn modelId="{E0F57254-249D-4A68-BF63-9155BD1F9A2E}" type="presParOf" srcId="{8C1577FF-D32B-474B-9667-84AF9F1A260E}" destId="{CA82F79C-DB7B-4042-A8C5-6828654577E3}" srcOrd="0" destOrd="0" presId="urn:microsoft.com/office/officeart/2008/layout/LinedList"/>
    <dgm:cxn modelId="{B2BAA087-D55A-4377-9627-869803C9ABFB}" type="presParOf" srcId="{8C1577FF-D32B-474B-9667-84AF9F1A260E}" destId="{4491BAEC-A88D-4375-958C-365FB5130576}" srcOrd="1" destOrd="0" presId="urn:microsoft.com/office/officeart/2008/layout/LinedList"/>
    <dgm:cxn modelId="{3E4B083E-7DAC-4B8B-9019-F9B7316C788A}" type="presParOf" srcId="{6BEC1809-5C06-4C88-92CD-9C6DA1639E1F}" destId="{D862B08E-1A9F-4C6C-BE65-743359E35F0B}" srcOrd="4" destOrd="0" presId="urn:microsoft.com/office/officeart/2008/layout/LinedList"/>
    <dgm:cxn modelId="{F93D5530-FAC3-4B03-9E3D-9491448B32C9}" type="presParOf" srcId="{6BEC1809-5C06-4C88-92CD-9C6DA1639E1F}" destId="{67F7E5E3-5B5A-49BF-85C6-3A5C41E9019D}" srcOrd="5" destOrd="0" presId="urn:microsoft.com/office/officeart/2008/layout/LinedList"/>
    <dgm:cxn modelId="{27FC1C3C-6F48-4182-B08B-A985300A1C61}" type="presParOf" srcId="{67F7E5E3-5B5A-49BF-85C6-3A5C41E9019D}" destId="{E38345E8-76E5-4DA4-9CB2-F7793BE3E295}" srcOrd="0" destOrd="0" presId="urn:microsoft.com/office/officeart/2008/layout/LinedList"/>
    <dgm:cxn modelId="{327934C5-C4B6-4223-B0E4-0A4B00A4B2D7}" type="presParOf" srcId="{67F7E5E3-5B5A-49BF-85C6-3A5C41E9019D}" destId="{2F3E77D1-13DA-421B-9B52-82CB9F130C3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A55435-0065-45CD-B48D-6B3A514B5DBB}" type="doc">
      <dgm:prSet loTypeId="urn:microsoft.com/office/officeart/2005/8/layout/default" loCatId="list" qsTypeId="urn:microsoft.com/office/officeart/2005/8/quickstyle/simple5" qsCatId="simple" csTypeId="urn:microsoft.com/office/officeart/2005/8/colors/colorful2" csCatId="colorful"/>
      <dgm:spPr/>
      <dgm:t>
        <a:bodyPr/>
        <a:lstStyle/>
        <a:p>
          <a:endParaRPr lang="en-US"/>
        </a:p>
      </dgm:t>
    </dgm:pt>
    <dgm:pt modelId="{6B94EDFB-CD41-4E1F-8F37-42197F62857C}">
      <dgm:prSet/>
      <dgm:spPr/>
      <dgm:t>
        <a:bodyPr/>
        <a:lstStyle/>
        <a:p>
          <a:r>
            <a:rPr lang="en-US" dirty="0">
              <a:solidFill>
                <a:schemeClr val="tx1"/>
              </a:solidFill>
            </a:rPr>
            <a:t>Macrocosmic baby</a:t>
          </a:r>
        </a:p>
      </dgm:t>
    </dgm:pt>
    <dgm:pt modelId="{B74FB519-2994-4435-8815-6AEB390E78D2}" type="parTrans" cxnId="{E8ED4612-5854-4F0C-B4FB-3A991F2D2F75}">
      <dgm:prSet/>
      <dgm:spPr/>
      <dgm:t>
        <a:bodyPr/>
        <a:lstStyle/>
        <a:p>
          <a:endParaRPr lang="en-US"/>
        </a:p>
      </dgm:t>
    </dgm:pt>
    <dgm:pt modelId="{4DB3794B-7549-49C6-97D3-C5B810B5BAA5}" type="sibTrans" cxnId="{E8ED4612-5854-4F0C-B4FB-3A991F2D2F75}">
      <dgm:prSet/>
      <dgm:spPr/>
      <dgm:t>
        <a:bodyPr/>
        <a:lstStyle/>
        <a:p>
          <a:endParaRPr lang="en-US"/>
        </a:p>
      </dgm:t>
    </dgm:pt>
    <dgm:pt modelId="{D740FE32-DE5A-4478-9F0B-BF2D8A38DA77}">
      <dgm:prSet/>
      <dgm:spPr/>
      <dgm:t>
        <a:bodyPr/>
        <a:lstStyle/>
        <a:p>
          <a:r>
            <a:rPr lang="en-US" dirty="0">
              <a:solidFill>
                <a:schemeClr val="tx1"/>
              </a:solidFill>
            </a:rPr>
            <a:t>Mal-presentation</a:t>
          </a:r>
        </a:p>
      </dgm:t>
    </dgm:pt>
    <dgm:pt modelId="{C7E0C05E-44BE-4C9A-A385-43C4D2835512}" type="parTrans" cxnId="{43B17600-DF2A-46B4-9F90-6494A9DA381F}">
      <dgm:prSet/>
      <dgm:spPr/>
      <dgm:t>
        <a:bodyPr/>
        <a:lstStyle/>
        <a:p>
          <a:endParaRPr lang="en-US"/>
        </a:p>
      </dgm:t>
    </dgm:pt>
    <dgm:pt modelId="{9B5BDD86-B8E2-4E3F-A04A-C1F2E3093B95}" type="sibTrans" cxnId="{43B17600-DF2A-46B4-9F90-6494A9DA381F}">
      <dgm:prSet/>
      <dgm:spPr/>
      <dgm:t>
        <a:bodyPr/>
        <a:lstStyle/>
        <a:p>
          <a:endParaRPr lang="en-US"/>
        </a:p>
      </dgm:t>
    </dgm:pt>
    <dgm:pt modelId="{F36E62F3-209D-4B12-89E8-D06A1365570C}">
      <dgm:prSet/>
      <dgm:spPr/>
      <dgm:t>
        <a:bodyPr/>
        <a:lstStyle/>
        <a:p>
          <a:r>
            <a:rPr lang="en-US" dirty="0">
              <a:solidFill>
                <a:schemeClr val="tx1"/>
              </a:solidFill>
            </a:rPr>
            <a:t>Malposition</a:t>
          </a:r>
          <a:r>
            <a:rPr lang="en-US" dirty="0"/>
            <a:t>:- Persistent </a:t>
          </a:r>
          <a:r>
            <a:rPr lang="en-US" dirty="0" err="1"/>
            <a:t>occiputo</a:t>
          </a:r>
          <a:r>
            <a:rPr lang="en-US" dirty="0"/>
            <a:t>-posterior, </a:t>
          </a:r>
          <a:r>
            <a:rPr lang="en-US" dirty="0" err="1"/>
            <a:t>occiputo</a:t>
          </a:r>
          <a:r>
            <a:rPr lang="en-US" dirty="0"/>
            <a:t>-transverse</a:t>
          </a:r>
        </a:p>
      </dgm:t>
    </dgm:pt>
    <dgm:pt modelId="{0ACA629C-81A0-470F-A782-092BDED5A403}" type="parTrans" cxnId="{B9B4D41B-8EB9-4894-9254-2CE204013AD9}">
      <dgm:prSet/>
      <dgm:spPr/>
      <dgm:t>
        <a:bodyPr/>
        <a:lstStyle/>
        <a:p>
          <a:endParaRPr lang="en-US"/>
        </a:p>
      </dgm:t>
    </dgm:pt>
    <dgm:pt modelId="{7A2DB31D-A51C-4149-9945-02311989CFFE}" type="sibTrans" cxnId="{B9B4D41B-8EB9-4894-9254-2CE204013AD9}">
      <dgm:prSet/>
      <dgm:spPr/>
      <dgm:t>
        <a:bodyPr/>
        <a:lstStyle/>
        <a:p>
          <a:endParaRPr lang="en-US"/>
        </a:p>
      </dgm:t>
    </dgm:pt>
    <dgm:pt modelId="{75F50859-B416-4207-8C34-81059C0A52B7}">
      <dgm:prSet/>
      <dgm:spPr/>
      <dgm:t>
        <a:bodyPr/>
        <a:lstStyle/>
        <a:p>
          <a:r>
            <a:rPr lang="en-US" dirty="0">
              <a:solidFill>
                <a:schemeClr val="tx1"/>
              </a:solidFill>
            </a:rPr>
            <a:t>Malformed fetus:-</a:t>
          </a:r>
          <a:r>
            <a:rPr lang="en-US" dirty="0"/>
            <a:t> hydrocephalus, fetal </a:t>
          </a:r>
          <a:r>
            <a:rPr lang="en-US" dirty="0" err="1"/>
            <a:t>Ascitis</a:t>
          </a:r>
          <a:r>
            <a:rPr lang="en-US" dirty="0"/>
            <a:t>, conjoint twins.</a:t>
          </a:r>
        </a:p>
      </dgm:t>
    </dgm:pt>
    <dgm:pt modelId="{9ACD3516-B55C-480A-991C-1EB10E713488}" type="parTrans" cxnId="{52AC2E64-3A40-4FA6-8BF9-0A3CA41B7474}">
      <dgm:prSet/>
      <dgm:spPr/>
      <dgm:t>
        <a:bodyPr/>
        <a:lstStyle/>
        <a:p>
          <a:endParaRPr lang="en-US"/>
        </a:p>
      </dgm:t>
    </dgm:pt>
    <dgm:pt modelId="{403F1D61-0C3D-4B37-8F8D-9278C1674F43}" type="sibTrans" cxnId="{52AC2E64-3A40-4FA6-8BF9-0A3CA41B7474}">
      <dgm:prSet/>
      <dgm:spPr/>
      <dgm:t>
        <a:bodyPr/>
        <a:lstStyle/>
        <a:p>
          <a:endParaRPr lang="en-US"/>
        </a:p>
      </dgm:t>
    </dgm:pt>
    <dgm:pt modelId="{ABDE2027-29B4-4E02-A5EC-BB55BA2AD26A}">
      <dgm:prSet/>
      <dgm:spPr/>
      <dgm:t>
        <a:bodyPr/>
        <a:lstStyle/>
        <a:p>
          <a:r>
            <a:rPr lang="en-US" dirty="0">
              <a:solidFill>
                <a:schemeClr val="tx1"/>
              </a:solidFill>
            </a:rPr>
            <a:t>Locked twins</a:t>
          </a:r>
        </a:p>
      </dgm:t>
    </dgm:pt>
    <dgm:pt modelId="{7FF8A6BB-C155-444E-855D-378973E61385}" type="parTrans" cxnId="{24BB59F4-91DE-48B0-8B80-7751415B03F7}">
      <dgm:prSet/>
      <dgm:spPr/>
      <dgm:t>
        <a:bodyPr/>
        <a:lstStyle/>
        <a:p>
          <a:endParaRPr lang="en-US"/>
        </a:p>
      </dgm:t>
    </dgm:pt>
    <dgm:pt modelId="{16C9BF8A-5403-4176-B772-8E3565F82513}" type="sibTrans" cxnId="{24BB59F4-91DE-48B0-8B80-7751415B03F7}">
      <dgm:prSet/>
      <dgm:spPr/>
      <dgm:t>
        <a:bodyPr/>
        <a:lstStyle/>
        <a:p>
          <a:endParaRPr lang="en-US"/>
        </a:p>
      </dgm:t>
    </dgm:pt>
    <dgm:pt modelId="{C0DE27BD-FF55-48CF-A48A-20528FDED07C}" type="pres">
      <dgm:prSet presAssocID="{8FA55435-0065-45CD-B48D-6B3A514B5DBB}" presName="diagram" presStyleCnt="0">
        <dgm:presLayoutVars>
          <dgm:dir/>
          <dgm:resizeHandles val="exact"/>
        </dgm:presLayoutVars>
      </dgm:prSet>
      <dgm:spPr/>
    </dgm:pt>
    <dgm:pt modelId="{570598CB-42B9-4C62-837B-589AC7F6A9A7}" type="pres">
      <dgm:prSet presAssocID="{6B94EDFB-CD41-4E1F-8F37-42197F62857C}" presName="node" presStyleLbl="node1" presStyleIdx="0" presStyleCnt="5">
        <dgm:presLayoutVars>
          <dgm:bulletEnabled val="1"/>
        </dgm:presLayoutVars>
      </dgm:prSet>
      <dgm:spPr/>
    </dgm:pt>
    <dgm:pt modelId="{E850ED01-E03A-4698-A018-119138A478E3}" type="pres">
      <dgm:prSet presAssocID="{4DB3794B-7549-49C6-97D3-C5B810B5BAA5}" presName="sibTrans" presStyleCnt="0"/>
      <dgm:spPr/>
    </dgm:pt>
    <dgm:pt modelId="{520286B1-01B2-43BA-B961-E022C9108337}" type="pres">
      <dgm:prSet presAssocID="{D740FE32-DE5A-4478-9F0B-BF2D8A38DA77}" presName="node" presStyleLbl="node1" presStyleIdx="1" presStyleCnt="5">
        <dgm:presLayoutVars>
          <dgm:bulletEnabled val="1"/>
        </dgm:presLayoutVars>
      </dgm:prSet>
      <dgm:spPr/>
    </dgm:pt>
    <dgm:pt modelId="{2362C4A7-0888-4997-8F15-7ABD5AB16977}" type="pres">
      <dgm:prSet presAssocID="{9B5BDD86-B8E2-4E3F-A04A-C1F2E3093B95}" presName="sibTrans" presStyleCnt="0"/>
      <dgm:spPr/>
    </dgm:pt>
    <dgm:pt modelId="{76A37869-EC1B-46DE-BB2D-433431DE0537}" type="pres">
      <dgm:prSet presAssocID="{F36E62F3-209D-4B12-89E8-D06A1365570C}" presName="node" presStyleLbl="node1" presStyleIdx="2" presStyleCnt="5">
        <dgm:presLayoutVars>
          <dgm:bulletEnabled val="1"/>
        </dgm:presLayoutVars>
      </dgm:prSet>
      <dgm:spPr/>
    </dgm:pt>
    <dgm:pt modelId="{7DBF3D08-D32B-4219-BBB5-43C00483A171}" type="pres">
      <dgm:prSet presAssocID="{7A2DB31D-A51C-4149-9945-02311989CFFE}" presName="sibTrans" presStyleCnt="0"/>
      <dgm:spPr/>
    </dgm:pt>
    <dgm:pt modelId="{18C5E948-45DD-435D-A380-AF39F137C1F8}" type="pres">
      <dgm:prSet presAssocID="{75F50859-B416-4207-8C34-81059C0A52B7}" presName="node" presStyleLbl="node1" presStyleIdx="3" presStyleCnt="5">
        <dgm:presLayoutVars>
          <dgm:bulletEnabled val="1"/>
        </dgm:presLayoutVars>
      </dgm:prSet>
      <dgm:spPr/>
    </dgm:pt>
    <dgm:pt modelId="{81E41913-DE9C-4EEC-835D-3DB44EEC687A}" type="pres">
      <dgm:prSet presAssocID="{403F1D61-0C3D-4B37-8F8D-9278C1674F43}" presName="sibTrans" presStyleCnt="0"/>
      <dgm:spPr/>
    </dgm:pt>
    <dgm:pt modelId="{4E9025C0-E21E-4134-898B-7132D8629D1F}" type="pres">
      <dgm:prSet presAssocID="{ABDE2027-29B4-4E02-A5EC-BB55BA2AD26A}" presName="node" presStyleLbl="node1" presStyleIdx="4" presStyleCnt="5">
        <dgm:presLayoutVars>
          <dgm:bulletEnabled val="1"/>
        </dgm:presLayoutVars>
      </dgm:prSet>
      <dgm:spPr/>
    </dgm:pt>
  </dgm:ptLst>
  <dgm:cxnLst>
    <dgm:cxn modelId="{43B17600-DF2A-46B4-9F90-6494A9DA381F}" srcId="{8FA55435-0065-45CD-B48D-6B3A514B5DBB}" destId="{D740FE32-DE5A-4478-9F0B-BF2D8A38DA77}" srcOrd="1" destOrd="0" parTransId="{C7E0C05E-44BE-4C9A-A385-43C4D2835512}" sibTransId="{9B5BDD86-B8E2-4E3F-A04A-C1F2E3093B95}"/>
    <dgm:cxn modelId="{E8ED4612-5854-4F0C-B4FB-3A991F2D2F75}" srcId="{8FA55435-0065-45CD-B48D-6B3A514B5DBB}" destId="{6B94EDFB-CD41-4E1F-8F37-42197F62857C}" srcOrd="0" destOrd="0" parTransId="{B74FB519-2994-4435-8815-6AEB390E78D2}" sibTransId="{4DB3794B-7549-49C6-97D3-C5B810B5BAA5}"/>
    <dgm:cxn modelId="{63ED7914-07F6-4114-B000-08BC0277EDA5}" type="presOf" srcId="{F36E62F3-209D-4B12-89E8-D06A1365570C}" destId="{76A37869-EC1B-46DE-BB2D-433431DE0537}" srcOrd="0" destOrd="0" presId="urn:microsoft.com/office/officeart/2005/8/layout/default"/>
    <dgm:cxn modelId="{B9B4D41B-8EB9-4894-9254-2CE204013AD9}" srcId="{8FA55435-0065-45CD-B48D-6B3A514B5DBB}" destId="{F36E62F3-209D-4B12-89E8-D06A1365570C}" srcOrd="2" destOrd="0" parTransId="{0ACA629C-81A0-470F-A782-092BDED5A403}" sibTransId="{7A2DB31D-A51C-4149-9945-02311989CFFE}"/>
    <dgm:cxn modelId="{9BB0961C-948D-4D65-8B2D-CA0A9690B97C}" type="presOf" srcId="{75F50859-B416-4207-8C34-81059C0A52B7}" destId="{18C5E948-45DD-435D-A380-AF39F137C1F8}" srcOrd="0" destOrd="0" presId="urn:microsoft.com/office/officeart/2005/8/layout/default"/>
    <dgm:cxn modelId="{52AC2E64-3A40-4FA6-8BF9-0A3CA41B7474}" srcId="{8FA55435-0065-45CD-B48D-6B3A514B5DBB}" destId="{75F50859-B416-4207-8C34-81059C0A52B7}" srcOrd="3" destOrd="0" parTransId="{9ACD3516-B55C-480A-991C-1EB10E713488}" sibTransId="{403F1D61-0C3D-4B37-8F8D-9278C1674F43}"/>
    <dgm:cxn modelId="{D22DBF44-5725-4626-AE75-616B9B3D28DD}" type="presOf" srcId="{8FA55435-0065-45CD-B48D-6B3A514B5DBB}" destId="{C0DE27BD-FF55-48CF-A48A-20528FDED07C}" srcOrd="0" destOrd="0" presId="urn:microsoft.com/office/officeart/2005/8/layout/default"/>
    <dgm:cxn modelId="{9CA43C74-F831-4BF8-903B-C9191098FB1B}" type="presOf" srcId="{ABDE2027-29B4-4E02-A5EC-BB55BA2AD26A}" destId="{4E9025C0-E21E-4134-898B-7132D8629D1F}" srcOrd="0" destOrd="0" presId="urn:microsoft.com/office/officeart/2005/8/layout/default"/>
    <dgm:cxn modelId="{577817EE-643B-43A7-914B-FE947A985754}" type="presOf" srcId="{6B94EDFB-CD41-4E1F-8F37-42197F62857C}" destId="{570598CB-42B9-4C62-837B-589AC7F6A9A7}" srcOrd="0" destOrd="0" presId="urn:microsoft.com/office/officeart/2005/8/layout/default"/>
    <dgm:cxn modelId="{7CE9A6F3-9300-41F3-8ED6-37A71B1448C5}" type="presOf" srcId="{D740FE32-DE5A-4478-9F0B-BF2D8A38DA77}" destId="{520286B1-01B2-43BA-B961-E022C9108337}" srcOrd="0" destOrd="0" presId="urn:microsoft.com/office/officeart/2005/8/layout/default"/>
    <dgm:cxn modelId="{24BB59F4-91DE-48B0-8B80-7751415B03F7}" srcId="{8FA55435-0065-45CD-B48D-6B3A514B5DBB}" destId="{ABDE2027-29B4-4E02-A5EC-BB55BA2AD26A}" srcOrd="4" destOrd="0" parTransId="{7FF8A6BB-C155-444E-855D-378973E61385}" sibTransId="{16C9BF8A-5403-4176-B772-8E3565F82513}"/>
    <dgm:cxn modelId="{8887BDA3-F232-4409-A74C-1C873DA5B732}" type="presParOf" srcId="{C0DE27BD-FF55-48CF-A48A-20528FDED07C}" destId="{570598CB-42B9-4C62-837B-589AC7F6A9A7}" srcOrd="0" destOrd="0" presId="urn:microsoft.com/office/officeart/2005/8/layout/default"/>
    <dgm:cxn modelId="{4B4371F4-219C-44F2-B401-9B9A96260CD1}" type="presParOf" srcId="{C0DE27BD-FF55-48CF-A48A-20528FDED07C}" destId="{E850ED01-E03A-4698-A018-119138A478E3}" srcOrd="1" destOrd="0" presId="urn:microsoft.com/office/officeart/2005/8/layout/default"/>
    <dgm:cxn modelId="{4D89CC45-65D5-4234-B81C-CF912ADD7467}" type="presParOf" srcId="{C0DE27BD-FF55-48CF-A48A-20528FDED07C}" destId="{520286B1-01B2-43BA-B961-E022C9108337}" srcOrd="2" destOrd="0" presId="urn:microsoft.com/office/officeart/2005/8/layout/default"/>
    <dgm:cxn modelId="{83D109A3-7C64-4C4D-A2AF-CA7C849E5801}" type="presParOf" srcId="{C0DE27BD-FF55-48CF-A48A-20528FDED07C}" destId="{2362C4A7-0888-4997-8F15-7ABD5AB16977}" srcOrd="3" destOrd="0" presId="urn:microsoft.com/office/officeart/2005/8/layout/default"/>
    <dgm:cxn modelId="{22C304F8-C174-4E37-8A02-988B6069CF03}" type="presParOf" srcId="{C0DE27BD-FF55-48CF-A48A-20528FDED07C}" destId="{76A37869-EC1B-46DE-BB2D-433431DE0537}" srcOrd="4" destOrd="0" presId="urn:microsoft.com/office/officeart/2005/8/layout/default"/>
    <dgm:cxn modelId="{48213789-17A0-4167-9826-5B3E9E40DC88}" type="presParOf" srcId="{C0DE27BD-FF55-48CF-A48A-20528FDED07C}" destId="{7DBF3D08-D32B-4219-BBB5-43C00483A171}" srcOrd="5" destOrd="0" presId="urn:microsoft.com/office/officeart/2005/8/layout/default"/>
    <dgm:cxn modelId="{6F21F5DD-0B02-4144-82EC-A9EB812BB63C}" type="presParOf" srcId="{C0DE27BD-FF55-48CF-A48A-20528FDED07C}" destId="{18C5E948-45DD-435D-A380-AF39F137C1F8}" srcOrd="6" destOrd="0" presId="urn:microsoft.com/office/officeart/2005/8/layout/default"/>
    <dgm:cxn modelId="{D6420061-1A56-441D-92DF-95194532CFD9}" type="presParOf" srcId="{C0DE27BD-FF55-48CF-A48A-20528FDED07C}" destId="{81E41913-DE9C-4EEC-835D-3DB44EEC687A}" srcOrd="7" destOrd="0" presId="urn:microsoft.com/office/officeart/2005/8/layout/default"/>
    <dgm:cxn modelId="{80616161-8958-487F-B44A-8D4F457F7B57}" type="presParOf" srcId="{C0DE27BD-FF55-48CF-A48A-20528FDED07C}" destId="{4E9025C0-E21E-4134-898B-7132D8629D1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0EBFD0-546B-4293-9886-DC1000CF2E39}"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DF928B0A-4C3F-4FE6-8464-428110E1D2AD}">
      <dgm:prSet/>
      <dgm:spPr/>
      <dgm:t>
        <a:bodyPr/>
        <a:lstStyle/>
        <a:p>
          <a:r>
            <a:rPr lang="en-US" b="1"/>
            <a:t>Features of maternal distress.</a:t>
          </a:r>
          <a:endParaRPr lang="en-US"/>
        </a:p>
      </dgm:t>
    </dgm:pt>
    <dgm:pt modelId="{A3FB8CA1-1AA7-46AB-9B63-F484B9534088}" type="parTrans" cxnId="{9860E942-B2EB-48F6-9CFC-E806C0C68356}">
      <dgm:prSet/>
      <dgm:spPr/>
      <dgm:t>
        <a:bodyPr/>
        <a:lstStyle/>
        <a:p>
          <a:endParaRPr lang="en-US"/>
        </a:p>
      </dgm:t>
    </dgm:pt>
    <dgm:pt modelId="{719FD8D3-9DC1-4FC3-97E2-ADED9EB48031}" type="sibTrans" cxnId="{9860E942-B2EB-48F6-9CFC-E806C0C68356}">
      <dgm:prSet/>
      <dgm:spPr/>
      <dgm:t>
        <a:bodyPr/>
        <a:lstStyle/>
        <a:p>
          <a:endParaRPr lang="en-US"/>
        </a:p>
      </dgm:t>
    </dgm:pt>
    <dgm:pt modelId="{2A14CC1C-03D5-4C57-ABE4-1D0E2B9C9613}">
      <dgm:prSet/>
      <dgm:spPr/>
      <dgm:t>
        <a:bodyPr/>
        <a:lstStyle/>
        <a:p>
          <a:r>
            <a:rPr lang="en-US"/>
            <a:t>Exhaustion &amp; ketoacidosis</a:t>
          </a:r>
        </a:p>
      </dgm:t>
    </dgm:pt>
    <dgm:pt modelId="{9A29FA91-DD56-4261-8070-87C5D1B8BC0F}" type="parTrans" cxnId="{BE3F75A8-4164-4EB4-A174-2039681C987A}">
      <dgm:prSet/>
      <dgm:spPr/>
      <dgm:t>
        <a:bodyPr/>
        <a:lstStyle/>
        <a:p>
          <a:endParaRPr lang="en-US"/>
        </a:p>
      </dgm:t>
    </dgm:pt>
    <dgm:pt modelId="{540C6A2A-5A8A-4D8A-92BE-D35634A2A9A6}" type="sibTrans" cxnId="{BE3F75A8-4164-4EB4-A174-2039681C987A}">
      <dgm:prSet/>
      <dgm:spPr/>
      <dgm:t>
        <a:bodyPr/>
        <a:lstStyle/>
        <a:p>
          <a:endParaRPr lang="en-US"/>
        </a:p>
      </dgm:t>
    </dgm:pt>
    <dgm:pt modelId="{F54D3F63-42D9-439B-8A04-B4401229735A}">
      <dgm:prSet/>
      <dgm:spPr/>
      <dgm:t>
        <a:bodyPr/>
        <a:lstStyle/>
        <a:p>
          <a:r>
            <a:rPr lang="en-US"/>
            <a:t>Dehydration   </a:t>
          </a:r>
        </a:p>
      </dgm:t>
    </dgm:pt>
    <dgm:pt modelId="{22F4B00E-A611-4571-90FB-1FC4C3986F6E}" type="parTrans" cxnId="{A2F93C0B-B6C3-4FE7-926F-555CBB6FB812}">
      <dgm:prSet/>
      <dgm:spPr/>
      <dgm:t>
        <a:bodyPr/>
        <a:lstStyle/>
        <a:p>
          <a:endParaRPr lang="en-US"/>
        </a:p>
      </dgm:t>
    </dgm:pt>
    <dgm:pt modelId="{F494DA08-B5BD-429D-9496-9261758EBC9C}" type="sibTrans" cxnId="{A2F93C0B-B6C3-4FE7-926F-555CBB6FB812}">
      <dgm:prSet/>
      <dgm:spPr/>
      <dgm:t>
        <a:bodyPr/>
        <a:lstStyle/>
        <a:p>
          <a:endParaRPr lang="en-US"/>
        </a:p>
      </dgm:t>
    </dgm:pt>
    <dgm:pt modelId="{2C7BDF2F-2A8B-4E44-9248-E4B8917B8B2D}">
      <dgm:prSet/>
      <dgm:spPr/>
      <dgm:t>
        <a:bodyPr/>
        <a:lstStyle/>
        <a:p>
          <a:r>
            <a:rPr lang="en-US"/>
            <a:t>Tachycardia &gt;100/m</a:t>
          </a:r>
        </a:p>
      </dgm:t>
    </dgm:pt>
    <dgm:pt modelId="{FD5DCCDC-CED2-40C6-848C-061699D69F0A}" type="parTrans" cxnId="{466D7C88-CBEF-46D8-BF3F-B84EF062EA99}">
      <dgm:prSet/>
      <dgm:spPr/>
      <dgm:t>
        <a:bodyPr/>
        <a:lstStyle/>
        <a:p>
          <a:endParaRPr lang="en-US"/>
        </a:p>
      </dgm:t>
    </dgm:pt>
    <dgm:pt modelId="{BF0B4088-46CA-423C-94EC-D645D43AB93C}" type="sibTrans" cxnId="{466D7C88-CBEF-46D8-BF3F-B84EF062EA99}">
      <dgm:prSet/>
      <dgm:spPr/>
      <dgm:t>
        <a:bodyPr/>
        <a:lstStyle/>
        <a:p>
          <a:endParaRPr lang="en-US"/>
        </a:p>
      </dgm:t>
    </dgm:pt>
    <dgm:pt modelId="{CB8E2837-DF29-488C-9916-65C8FBF34631}">
      <dgm:prSet/>
      <dgm:spPr/>
      <dgm:t>
        <a:bodyPr/>
        <a:lstStyle/>
        <a:p>
          <a:r>
            <a:rPr lang="en-US"/>
            <a:t>Raised temperature</a:t>
          </a:r>
        </a:p>
      </dgm:t>
    </dgm:pt>
    <dgm:pt modelId="{373BA64F-41A4-4F2E-A403-B4502B66ED9D}" type="parTrans" cxnId="{F143B44E-7990-4637-9B46-05E63BA6E8B5}">
      <dgm:prSet/>
      <dgm:spPr/>
      <dgm:t>
        <a:bodyPr/>
        <a:lstStyle/>
        <a:p>
          <a:endParaRPr lang="en-US"/>
        </a:p>
      </dgm:t>
    </dgm:pt>
    <dgm:pt modelId="{8F9C265A-EC4C-48E5-A026-49AB59338CE0}" type="sibTrans" cxnId="{F143B44E-7990-4637-9B46-05E63BA6E8B5}">
      <dgm:prSet/>
      <dgm:spPr/>
      <dgm:t>
        <a:bodyPr/>
        <a:lstStyle/>
        <a:p>
          <a:endParaRPr lang="en-US"/>
        </a:p>
      </dgm:t>
    </dgm:pt>
    <dgm:pt modelId="{9954BFD0-AFE3-44BD-BAC0-FBBF26D2B8B9}">
      <dgm:prSet/>
      <dgm:spPr/>
      <dgm:t>
        <a:bodyPr/>
        <a:lstStyle/>
        <a:p>
          <a:r>
            <a:rPr lang="en-US"/>
            <a:t>Scanty Hematuria</a:t>
          </a:r>
        </a:p>
      </dgm:t>
    </dgm:pt>
    <dgm:pt modelId="{F5691B40-8FB4-4FF8-9F7C-034C35827DD5}" type="parTrans" cxnId="{335E067F-0F2D-4C89-A643-ADD75F2A56CF}">
      <dgm:prSet/>
      <dgm:spPr/>
      <dgm:t>
        <a:bodyPr/>
        <a:lstStyle/>
        <a:p>
          <a:endParaRPr lang="en-US"/>
        </a:p>
      </dgm:t>
    </dgm:pt>
    <dgm:pt modelId="{5EE5A947-80D6-41BC-B7BF-DEEC9659C6A4}" type="sibTrans" cxnId="{335E067F-0F2D-4C89-A643-ADD75F2A56CF}">
      <dgm:prSet/>
      <dgm:spPr/>
      <dgm:t>
        <a:bodyPr/>
        <a:lstStyle/>
        <a:p>
          <a:endParaRPr lang="en-US"/>
        </a:p>
      </dgm:t>
    </dgm:pt>
    <dgm:pt modelId="{512B6B2E-768F-4AFB-B8DD-BBFC4FBA378F}" type="pres">
      <dgm:prSet presAssocID="{650EBFD0-546B-4293-9886-DC1000CF2E39}" presName="linear" presStyleCnt="0">
        <dgm:presLayoutVars>
          <dgm:animLvl val="lvl"/>
          <dgm:resizeHandles val="exact"/>
        </dgm:presLayoutVars>
      </dgm:prSet>
      <dgm:spPr/>
    </dgm:pt>
    <dgm:pt modelId="{5A6DFE69-26A9-435E-9F7C-64F6618B6FB0}" type="pres">
      <dgm:prSet presAssocID="{DF928B0A-4C3F-4FE6-8464-428110E1D2AD}" presName="parentText" presStyleLbl="node1" presStyleIdx="0" presStyleCnt="6">
        <dgm:presLayoutVars>
          <dgm:chMax val="0"/>
          <dgm:bulletEnabled val="1"/>
        </dgm:presLayoutVars>
      </dgm:prSet>
      <dgm:spPr/>
    </dgm:pt>
    <dgm:pt modelId="{19B7B2DE-3E77-45D5-82D2-9AE3C6311D38}" type="pres">
      <dgm:prSet presAssocID="{719FD8D3-9DC1-4FC3-97E2-ADED9EB48031}" presName="spacer" presStyleCnt="0"/>
      <dgm:spPr/>
    </dgm:pt>
    <dgm:pt modelId="{0085875A-DAD6-4655-8BE6-4154ADC217B9}" type="pres">
      <dgm:prSet presAssocID="{2A14CC1C-03D5-4C57-ABE4-1D0E2B9C9613}" presName="parentText" presStyleLbl="node1" presStyleIdx="1" presStyleCnt="6">
        <dgm:presLayoutVars>
          <dgm:chMax val="0"/>
          <dgm:bulletEnabled val="1"/>
        </dgm:presLayoutVars>
      </dgm:prSet>
      <dgm:spPr/>
    </dgm:pt>
    <dgm:pt modelId="{811EC412-B908-4A07-B719-EE003EDBAB99}" type="pres">
      <dgm:prSet presAssocID="{540C6A2A-5A8A-4D8A-92BE-D35634A2A9A6}" presName="spacer" presStyleCnt="0"/>
      <dgm:spPr/>
    </dgm:pt>
    <dgm:pt modelId="{FDBE8312-3526-431C-B77F-59681824C6B4}" type="pres">
      <dgm:prSet presAssocID="{F54D3F63-42D9-439B-8A04-B4401229735A}" presName="parentText" presStyleLbl="node1" presStyleIdx="2" presStyleCnt="6">
        <dgm:presLayoutVars>
          <dgm:chMax val="0"/>
          <dgm:bulletEnabled val="1"/>
        </dgm:presLayoutVars>
      </dgm:prSet>
      <dgm:spPr/>
    </dgm:pt>
    <dgm:pt modelId="{7169AE74-39CF-427B-9EEA-72CA931FC386}" type="pres">
      <dgm:prSet presAssocID="{F494DA08-B5BD-429D-9496-9261758EBC9C}" presName="spacer" presStyleCnt="0"/>
      <dgm:spPr/>
    </dgm:pt>
    <dgm:pt modelId="{CA192B19-D906-4654-9692-DCB344F2EBB3}" type="pres">
      <dgm:prSet presAssocID="{2C7BDF2F-2A8B-4E44-9248-E4B8917B8B2D}" presName="parentText" presStyleLbl="node1" presStyleIdx="3" presStyleCnt="6">
        <dgm:presLayoutVars>
          <dgm:chMax val="0"/>
          <dgm:bulletEnabled val="1"/>
        </dgm:presLayoutVars>
      </dgm:prSet>
      <dgm:spPr/>
    </dgm:pt>
    <dgm:pt modelId="{1EBCCB32-1589-4B76-86E5-36F77D975FED}" type="pres">
      <dgm:prSet presAssocID="{BF0B4088-46CA-423C-94EC-D645D43AB93C}" presName="spacer" presStyleCnt="0"/>
      <dgm:spPr/>
    </dgm:pt>
    <dgm:pt modelId="{F25B2312-EE65-4EE9-A7B8-A55C44381F19}" type="pres">
      <dgm:prSet presAssocID="{CB8E2837-DF29-488C-9916-65C8FBF34631}" presName="parentText" presStyleLbl="node1" presStyleIdx="4" presStyleCnt="6">
        <dgm:presLayoutVars>
          <dgm:chMax val="0"/>
          <dgm:bulletEnabled val="1"/>
        </dgm:presLayoutVars>
      </dgm:prSet>
      <dgm:spPr/>
    </dgm:pt>
    <dgm:pt modelId="{91D5058B-5F12-4A60-A872-8951BED9BFEF}" type="pres">
      <dgm:prSet presAssocID="{8F9C265A-EC4C-48E5-A026-49AB59338CE0}" presName="spacer" presStyleCnt="0"/>
      <dgm:spPr/>
    </dgm:pt>
    <dgm:pt modelId="{BAC5F6F8-9DC6-4093-BBB8-B4766FE4A599}" type="pres">
      <dgm:prSet presAssocID="{9954BFD0-AFE3-44BD-BAC0-FBBF26D2B8B9}" presName="parentText" presStyleLbl="node1" presStyleIdx="5" presStyleCnt="6">
        <dgm:presLayoutVars>
          <dgm:chMax val="0"/>
          <dgm:bulletEnabled val="1"/>
        </dgm:presLayoutVars>
      </dgm:prSet>
      <dgm:spPr/>
    </dgm:pt>
  </dgm:ptLst>
  <dgm:cxnLst>
    <dgm:cxn modelId="{554CD900-BDAA-4F84-8649-AF009B569B46}" type="presOf" srcId="{F54D3F63-42D9-439B-8A04-B4401229735A}" destId="{FDBE8312-3526-431C-B77F-59681824C6B4}" srcOrd="0" destOrd="0" presId="urn:microsoft.com/office/officeart/2005/8/layout/vList2"/>
    <dgm:cxn modelId="{A2F93C0B-B6C3-4FE7-926F-555CBB6FB812}" srcId="{650EBFD0-546B-4293-9886-DC1000CF2E39}" destId="{F54D3F63-42D9-439B-8A04-B4401229735A}" srcOrd="2" destOrd="0" parTransId="{22F4B00E-A611-4571-90FB-1FC4C3986F6E}" sibTransId="{F494DA08-B5BD-429D-9496-9261758EBC9C}"/>
    <dgm:cxn modelId="{6C60492A-3C1A-4D9D-B6E2-6033B126073D}" type="presOf" srcId="{DF928B0A-4C3F-4FE6-8464-428110E1D2AD}" destId="{5A6DFE69-26A9-435E-9F7C-64F6618B6FB0}" srcOrd="0" destOrd="0" presId="urn:microsoft.com/office/officeart/2005/8/layout/vList2"/>
    <dgm:cxn modelId="{5B5AFF37-C80B-44CA-9331-0FFF29E211D5}" type="presOf" srcId="{CB8E2837-DF29-488C-9916-65C8FBF34631}" destId="{F25B2312-EE65-4EE9-A7B8-A55C44381F19}" srcOrd="0" destOrd="0" presId="urn:microsoft.com/office/officeart/2005/8/layout/vList2"/>
    <dgm:cxn modelId="{9860E942-B2EB-48F6-9CFC-E806C0C68356}" srcId="{650EBFD0-546B-4293-9886-DC1000CF2E39}" destId="{DF928B0A-4C3F-4FE6-8464-428110E1D2AD}" srcOrd="0" destOrd="0" parTransId="{A3FB8CA1-1AA7-46AB-9B63-F484B9534088}" sibTransId="{719FD8D3-9DC1-4FC3-97E2-ADED9EB48031}"/>
    <dgm:cxn modelId="{F143B44E-7990-4637-9B46-05E63BA6E8B5}" srcId="{650EBFD0-546B-4293-9886-DC1000CF2E39}" destId="{CB8E2837-DF29-488C-9916-65C8FBF34631}" srcOrd="4" destOrd="0" parTransId="{373BA64F-41A4-4F2E-A403-B4502B66ED9D}" sibTransId="{8F9C265A-EC4C-48E5-A026-49AB59338CE0}"/>
    <dgm:cxn modelId="{335E067F-0F2D-4C89-A643-ADD75F2A56CF}" srcId="{650EBFD0-546B-4293-9886-DC1000CF2E39}" destId="{9954BFD0-AFE3-44BD-BAC0-FBBF26D2B8B9}" srcOrd="5" destOrd="0" parTransId="{F5691B40-8FB4-4FF8-9F7C-034C35827DD5}" sibTransId="{5EE5A947-80D6-41BC-B7BF-DEEC9659C6A4}"/>
    <dgm:cxn modelId="{DAECAE86-905C-40C2-BBC7-D15F689204B0}" type="presOf" srcId="{2A14CC1C-03D5-4C57-ABE4-1D0E2B9C9613}" destId="{0085875A-DAD6-4655-8BE6-4154ADC217B9}" srcOrd="0" destOrd="0" presId="urn:microsoft.com/office/officeart/2005/8/layout/vList2"/>
    <dgm:cxn modelId="{466D7C88-CBEF-46D8-BF3F-B84EF062EA99}" srcId="{650EBFD0-546B-4293-9886-DC1000CF2E39}" destId="{2C7BDF2F-2A8B-4E44-9248-E4B8917B8B2D}" srcOrd="3" destOrd="0" parTransId="{FD5DCCDC-CED2-40C6-848C-061699D69F0A}" sibTransId="{BF0B4088-46CA-423C-94EC-D645D43AB93C}"/>
    <dgm:cxn modelId="{BE3F75A8-4164-4EB4-A174-2039681C987A}" srcId="{650EBFD0-546B-4293-9886-DC1000CF2E39}" destId="{2A14CC1C-03D5-4C57-ABE4-1D0E2B9C9613}" srcOrd="1" destOrd="0" parTransId="{9A29FA91-DD56-4261-8070-87C5D1B8BC0F}" sibTransId="{540C6A2A-5A8A-4D8A-92BE-D35634A2A9A6}"/>
    <dgm:cxn modelId="{DE3360B1-6436-4967-B1D5-BF66222A6AC7}" type="presOf" srcId="{2C7BDF2F-2A8B-4E44-9248-E4B8917B8B2D}" destId="{CA192B19-D906-4654-9692-DCB344F2EBB3}" srcOrd="0" destOrd="0" presId="urn:microsoft.com/office/officeart/2005/8/layout/vList2"/>
    <dgm:cxn modelId="{EE1C6ACF-A847-4561-AD05-7226D5EEE5AE}" type="presOf" srcId="{650EBFD0-546B-4293-9886-DC1000CF2E39}" destId="{512B6B2E-768F-4AFB-B8DD-BBFC4FBA378F}" srcOrd="0" destOrd="0" presId="urn:microsoft.com/office/officeart/2005/8/layout/vList2"/>
    <dgm:cxn modelId="{FBF2B3FB-0B3C-4D02-88FF-8DFCB8344DD0}" type="presOf" srcId="{9954BFD0-AFE3-44BD-BAC0-FBBF26D2B8B9}" destId="{BAC5F6F8-9DC6-4093-BBB8-B4766FE4A599}" srcOrd="0" destOrd="0" presId="urn:microsoft.com/office/officeart/2005/8/layout/vList2"/>
    <dgm:cxn modelId="{31BB8B1F-E56E-4722-BC8C-0B5ED8329DAA}" type="presParOf" srcId="{512B6B2E-768F-4AFB-B8DD-BBFC4FBA378F}" destId="{5A6DFE69-26A9-435E-9F7C-64F6618B6FB0}" srcOrd="0" destOrd="0" presId="urn:microsoft.com/office/officeart/2005/8/layout/vList2"/>
    <dgm:cxn modelId="{6E6AC6C9-7202-4140-81CF-381B230C0ACD}" type="presParOf" srcId="{512B6B2E-768F-4AFB-B8DD-BBFC4FBA378F}" destId="{19B7B2DE-3E77-45D5-82D2-9AE3C6311D38}" srcOrd="1" destOrd="0" presId="urn:microsoft.com/office/officeart/2005/8/layout/vList2"/>
    <dgm:cxn modelId="{88A2EC06-DF8C-4C6C-91D1-2607B03F769F}" type="presParOf" srcId="{512B6B2E-768F-4AFB-B8DD-BBFC4FBA378F}" destId="{0085875A-DAD6-4655-8BE6-4154ADC217B9}" srcOrd="2" destOrd="0" presId="urn:microsoft.com/office/officeart/2005/8/layout/vList2"/>
    <dgm:cxn modelId="{8AD95B6C-82C6-4ED5-A571-846D91A94CF1}" type="presParOf" srcId="{512B6B2E-768F-4AFB-B8DD-BBFC4FBA378F}" destId="{811EC412-B908-4A07-B719-EE003EDBAB99}" srcOrd="3" destOrd="0" presId="urn:microsoft.com/office/officeart/2005/8/layout/vList2"/>
    <dgm:cxn modelId="{C4B01A2F-DCA4-4DB4-97F3-992E94BAE534}" type="presParOf" srcId="{512B6B2E-768F-4AFB-B8DD-BBFC4FBA378F}" destId="{FDBE8312-3526-431C-B77F-59681824C6B4}" srcOrd="4" destOrd="0" presId="urn:microsoft.com/office/officeart/2005/8/layout/vList2"/>
    <dgm:cxn modelId="{5CC3724D-FCF7-4068-9B81-D6D42C9F7BCE}" type="presParOf" srcId="{512B6B2E-768F-4AFB-B8DD-BBFC4FBA378F}" destId="{7169AE74-39CF-427B-9EEA-72CA931FC386}" srcOrd="5" destOrd="0" presId="urn:microsoft.com/office/officeart/2005/8/layout/vList2"/>
    <dgm:cxn modelId="{22C6273E-A94A-4C7B-AB85-591673111B64}" type="presParOf" srcId="{512B6B2E-768F-4AFB-B8DD-BBFC4FBA378F}" destId="{CA192B19-D906-4654-9692-DCB344F2EBB3}" srcOrd="6" destOrd="0" presId="urn:microsoft.com/office/officeart/2005/8/layout/vList2"/>
    <dgm:cxn modelId="{B07D2ED4-F82B-4EF5-BB63-CA066D27B234}" type="presParOf" srcId="{512B6B2E-768F-4AFB-B8DD-BBFC4FBA378F}" destId="{1EBCCB32-1589-4B76-86E5-36F77D975FED}" srcOrd="7" destOrd="0" presId="urn:microsoft.com/office/officeart/2005/8/layout/vList2"/>
    <dgm:cxn modelId="{AC6DF0BD-4AB8-48D4-B876-1D8141E05DDE}" type="presParOf" srcId="{512B6B2E-768F-4AFB-B8DD-BBFC4FBA378F}" destId="{F25B2312-EE65-4EE9-A7B8-A55C44381F19}" srcOrd="8" destOrd="0" presId="urn:microsoft.com/office/officeart/2005/8/layout/vList2"/>
    <dgm:cxn modelId="{13B65CFE-B19E-4073-ACD6-B6F2B45B119F}" type="presParOf" srcId="{512B6B2E-768F-4AFB-B8DD-BBFC4FBA378F}" destId="{91D5058B-5F12-4A60-A872-8951BED9BFEF}" srcOrd="9" destOrd="0" presId="urn:microsoft.com/office/officeart/2005/8/layout/vList2"/>
    <dgm:cxn modelId="{3FF0490B-D4EA-4F46-9701-9AC92BFACF54}" type="presParOf" srcId="{512B6B2E-768F-4AFB-B8DD-BBFC4FBA378F}" destId="{BAC5F6F8-9DC6-4093-BBB8-B4766FE4A59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B5AC53-827B-481D-959D-BF577BF7C7E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4FE5519-EA60-48DE-9353-D4CE4DEFB677}">
      <dgm:prSet/>
      <dgm:spPr/>
      <dgm:t>
        <a:bodyPr/>
        <a:lstStyle/>
        <a:p>
          <a:r>
            <a:rPr lang="en-US"/>
            <a:t>The </a:t>
          </a:r>
          <a:r>
            <a:rPr lang="en-US" b="1"/>
            <a:t>vulva</a:t>
          </a:r>
          <a:r>
            <a:rPr lang="en-US"/>
            <a:t> usually swollen and edematous.</a:t>
          </a:r>
        </a:p>
      </dgm:t>
    </dgm:pt>
    <dgm:pt modelId="{BE92C09B-7C6A-47FF-9279-A6BEC39DC120}" type="parTrans" cxnId="{DA5F52DE-CECF-47EB-B9DE-8CB0C6D6F636}">
      <dgm:prSet/>
      <dgm:spPr/>
      <dgm:t>
        <a:bodyPr/>
        <a:lstStyle/>
        <a:p>
          <a:endParaRPr lang="en-US"/>
        </a:p>
      </dgm:t>
    </dgm:pt>
    <dgm:pt modelId="{10AFF145-89A0-461A-A99F-08C129676C4F}" type="sibTrans" cxnId="{DA5F52DE-CECF-47EB-B9DE-8CB0C6D6F636}">
      <dgm:prSet/>
      <dgm:spPr/>
      <dgm:t>
        <a:bodyPr/>
        <a:lstStyle/>
        <a:p>
          <a:endParaRPr lang="en-US"/>
        </a:p>
      </dgm:t>
    </dgm:pt>
    <dgm:pt modelId="{F0679A65-7C08-400A-908D-B218224570AB}">
      <dgm:prSet/>
      <dgm:spPr/>
      <dgm:t>
        <a:bodyPr/>
        <a:lstStyle/>
        <a:p>
          <a:r>
            <a:rPr lang="en-US"/>
            <a:t>The </a:t>
          </a:r>
          <a:r>
            <a:rPr lang="en-US" b="1"/>
            <a:t>vagina</a:t>
          </a:r>
          <a:r>
            <a:rPr lang="en-US"/>
            <a:t> is dry, hot and occasionally offensive and purulent discharge.</a:t>
          </a:r>
        </a:p>
      </dgm:t>
    </dgm:pt>
    <dgm:pt modelId="{C4E5F64B-392D-4687-BD0E-DABA066B4CDC}" type="parTrans" cxnId="{F3555728-FEF5-4477-90E5-608757EFC108}">
      <dgm:prSet/>
      <dgm:spPr/>
      <dgm:t>
        <a:bodyPr/>
        <a:lstStyle/>
        <a:p>
          <a:endParaRPr lang="en-US"/>
        </a:p>
      </dgm:t>
    </dgm:pt>
    <dgm:pt modelId="{94586C3D-58CD-43EE-85A7-019D03A9B62C}" type="sibTrans" cxnId="{F3555728-FEF5-4477-90E5-608757EFC108}">
      <dgm:prSet/>
      <dgm:spPr/>
      <dgm:t>
        <a:bodyPr/>
        <a:lstStyle/>
        <a:p>
          <a:endParaRPr lang="en-US"/>
        </a:p>
      </dgm:t>
    </dgm:pt>
    <dgm:pt modelId="{457E4C3E-CE27-49B7-8F1A-9202BF7A6327}">
      <dgm:prSet/>
      <dgm:spPr/>
      <dgm:t>
        <a:bodyPr/>
        <a:lstStyle/>
        <a:p>
          <a:r>
            <a:rPr lang="en-US"/>
            <a:t>The </a:t>
          </a:r>
          <a:r>
            <a:rPr lang="en-US" b="1"/>
            <a:t>cervix</a:t>
          </a:r>
          <a:r>
            <a:rPr lang="en-US"/>
            <a:t> is almost fully dilated or hanging like a curtain.</a:t>
          </a:r>
        </a:p>
      </dgm:t>
    </dgm:pt>
    <dgm:pt modelId="{A81DA789-9FCC-4B28-AE4D-71E7538D3CD1}" type="parTrans" cxnId="{E209F57B-19FA-4880-8F08-E2290CE15AFF}">
      <dgm:prSet/>
      <dgm:spPr/>
      <dgm:t>
        <a:bodyPr/>
        <a:lstStyle/>
        <a:p>
          <a:endParaRPr lang="en-US"/>
        </a:p>
      </dgm:t>
    </dgm:pt>
    <dgm:pt modelId="{9E13A792-5581-4E57-8B34-DB0697EF9292}" type="sibTrans" cxnId="{E209F57B-19FA-4880-8F08-E2290CE15AFF}">
      <dgm:prSet/>
      <dgm:spPr/>
      <dgm:t>
        <a:bodyPr/>
        <a:lstStyle/>
        <a:p>
          <a:endParaRPr lang="en-US"/>
        </a:p>
      </dgm:t>
    </dgm:pt>
    <dgm:pt modelId="{7BFFEAB5-EC65-456A-A6A6-B68804D74BB0}">
      <dgm:prSet/>
      <dgm:spPr/>
      <dgm:t>
        <a:bodyPr/>
        <a:lstStyle/>
        <a:p>
          <a:r>
            <a:rPr lang="en-US"/>
            <a:t>The </a:t>
          </a:r>
          <a:r>
            <a:rPr lang="en-US" b="1"/>
            <a:t>presenting part </a:t>
          </a:r>
          <a:r>
            <a:rPr lang="en-US"/>
            <a:t>is extremely molded and jammed in the pelvis.</a:t>
          </a:r>
        </a:p>
      </dgm:t>
    </dgm:pt>
    <dgm:pt modelId="{460C13D6-BC65-4E34-8154-7A86DBCE925A}" type="parTrans" cxnId="{AACB9C4C-B94D-4DB7-B09F-3CCFB625EB61}">
      <dgm:prSet/>
      <dgm:spPr/>
      <dgm:t>
        <a:bodyPr/>
        <a:lstStyle/>
        <a:p>
          <a:endParaRPr lang="en-US"/>
        </a:p>
      </dgm:t>
    </dgm:pt>
    <dgm:pt modelId="{C953B9A5-0090-4F1E-9EB9-525EE537A4C0}" type="sibTrans" cxnId="{AACB9C4C-B94D-4DB7-B09F-3CCFB625EB61}">
      <dgm:prSet/>
      <dgm:spPr/>
      <dgm:t>
        <a:bodyPr/>
        <a:lstStyle/>
        <a:p>
          <a:endParaRPr lang="en-US"/>
        </a:p>
      </dgm:t>
    </dgm:pt>
    <dgm:pt modelId="{62C34EE5-5135-4E35-898B-17A2BC83DD87}">
      <dgm:prSet/>
      <dgm:spPr/>
      <dgm:t>
        <a:bodyPr/>
        <a:lstStyle/>
        <a:p>
          <a:r>
            <a:rPr lang="en-US"/>
            <a:t>There is usually large caput formation.</a:t>
          </a:r>
        </a:p>
      </dgm:t>
    </dgm:pt>
    <dgm:pt modelId="{11DEB2FD-68A7-4D4D-91E0-AEA06B304D89}" type="parTrans" cxnId="{44D64F85-84B0-4601-86E5-0D8ECF044163}">
      <dgm:prSet/>
      <dgm:spPr/>
      <dgm:t>
        <a:bodyPr/>
        <a:lstStyle/>
        <a:p>
          <a:endParaRPr lang="en-US"/>
        </a:p>
      </dgm:t>
    </dgm:pt>
    <dgm:pt modelId="{B9639384-F8A2-48C3-8E49-13994AF4C45A}" type="sibTrans" cxnId="{44D64F85-84B0-4601-86E5-0D8ECF044163}">
      <dgm:prSet/>
      <dgm:spPr/>
      <dgm:t>
        <a:bodyPr/>
        <a:lstStyle/>
        <a:p>
          <a:endParaRPr lang="en-US"/>
        </a:p>
      </dgm:t>
    </dgm:pt>
    <dgm:pt modelId="{AF06102E-EED4-4AF9-AEC4-A4D92856268E}" type="pres">
      <dgm:prSet presAssocID="{32B5AC53-827B-481D-959D-BF577BF7C7E5}" presName="linear" presStyleCnt="0">
        <dgm:presLayoutVars>
          <dgm:animLvl val="lvl"/>
          <dgm:resizeHandles val="exact"/>
        </dgm:presLayoutVars>
      </dgm:prSet>
      <dgm:spPr/>
    </dgm:pt>
    <dgm:pt modelId="{7EA79B3E-60B5-49BA-A45C-5A9D62DF1535}" type="pres">
      <dgm:prSet presAssocID="{F4FE5519-EA60-48DE-9353-D4CE4DEFB677}" presName="parentText" presStyleLbl="node1" presStyleIdx="0" presStyleCnt="5">
        <dgm:presLayoutVars>
          <dgm:chMax val="0"/>
          <dgm:bulletEnabled val="1"/>
        </dgm:presLayoutVars>
      </dgm:prSet>
      <dgm:spPr/>
    </dgm:pt>
    <dgm:pt modelId="{2FDE0B63-8367-41C2-B23B-4885BAE124CD}" type="pres">
      <dgm:prSet presAssocID="{10AFF145-89A0-461A-A99F-08C129676C4F}" presName="spacer" presStyleCnt="0"/>
      <dgm:spPr/>
    </dgm:pt>
    <dgm:pt modelId="{4FA69D11-9576-404A-82BA-3E80FD6B6057}" type="pres">
      <dgm:prSet presAssocID="{F0679A65-7C08-400A-908D-B218224570AB}" presName="parentText" presStyleLbl="node1" presStyleIdx="1" presStyleCnt="5">
        <dgm:presLayoutVars>
          <dgm:chMax val="0"/>
          <dgm:bulletEnabled val="1"/>
        </dgm:presLayoutVars>
      </dgm:prSet>
      <dgm:spPr/>
    </dgm:pt>
    <dgm:pt modelId="{FB925D59-5A35-4C57-9242-93855CFE2AD7}" type="pres">
      <dgm:prSet presAssocID="{94586C3D-58CD-43EE-85A7-019D03A9B62C}" presName="spacer" presStyleCnt="0"/>
      <dgm:spPr/>
    </dgm:pt>
    <dgm:pt modelId="{DF1E7FDF-40F2-4D0D-87E5-2BE564A868D5}" type="pres">
      <dgm:prSet presAssocID="{457E4C3E-CE27-49B7-8F1A-9202BF7A6327}" presName="parentText" presStyleLbl="node1" presStyleIdx="2" presStyleCnt="5">
        <dgm:presLayoutVars>
          <dgm:chMax val="0"/>
          <dgm:bulletEnabled val="1"/>
        </dgm:presLayoutVars>
      </dgm:prSet>
      <dgm:spPr/>
    </dgm:pt>
    <dgm:pt modelId="{D1AB96AA-AE8A-42F3-9C60-A4E16E4589DE}" type="pres">
      <dgm:prSet presAssocID="{9E13A792-5581-4E57-8B34-DB0697EF9292}" presName="spacer" presStyleCnt="0"/>
      <dgm:spPr/>
    </dgm:pt>
    <dgm:pt modelId="{DB093573-C2B7-4B9E-A51C-3BDBAE0895E6}" type="pres">
      <dgm:prSet presAssocID="{7BFFEAB5-EC65-456A-A6A6-B68804D74BB0}" presName="parentText" presStyleLbl="node1" presStyleIdx="3" presStyleCnt="5">
        <dgm:presLayoutVars>
          <dgm:chMax val="0"/>
          <dgm:bulletEnabled val="1"/>
        </dgm:presLayoutVars>
      </dgm:prSet>
      <dgm:spPr/>
    </dgm:pt>
    <dgm:pt modelId="{72357E0A-1CB3-452F-A53B-854CEB73C6AE}" type="pres">
      <dgm:prSet presAssocID="{C953B9A5-0090-4F1E-9EB9-525EE537A4C0}" presName="spacer" presStyleCnt="0"/>
      <dgm:spPr/>
    </dgm:pt>
    <dgm:pt modelId="{68D914C0-5E0F-410E-A652-E539BE1E382B}" type="pres">
      <dgm:prSet presAssocID="{62C34EE5-5135-4E35-898B-17A2BC83DD87}" presName="parentText" presStyleLbl="node1" presStyleIdx="4" presStyleCnt="5">
        <dgm:presLayoutVars>
          <dgm:chMax val="0"/>
          <dgm:bulletEnabled val="1"/>
        </dgm:presLayoutVars>
      </dgm:prSet>
      <dgm:spPr/>
    </dgm:pt>
  </dgm:ptLst>
  <dgm:cxnLst>
    <dgm:cxn modelId="{4CBB9812-950B-4D22-9FF6-12041AC52C9A}" type="presOf" srcId="{7BFFEAB5-EC65-456A-A6A6-B68804D74BB0}" destId="{DB093573-C2B7-4B9E-A51C-3BDBAE0895E6}" srcOrd="0" destOrd="0" presId="urn:microsoft.com/office/officeart/2005/8/layout/vList2"/>
    <dgm:cxn modelId="{F3555728-FEF5-4477-90E5-608757EFC108}" srcId="{32B5AC53-827B-481D-959D-BF577BF7C7E5}" destId="{F0679A65-7C08-400A-908D-B218224570AB}" srcOrd="1" destOrd="0" parTransId="{C4E5F64B-392D-4687-BD0E-DABA066B4CDC}" sibTransId="{94586C3D-58CD-43EE-85A7-019D03A9B62C}"/>
    <dgm:cxn modelId="{4999EA62-3439-4819-AB30-585F2F7C7E89}" type="presOf" srcId="{F4FE5519-EA60-48DE-9353-D4CE4DEFB677}" destId="{7EA79B3E-60B5-49BA-A45C-5A9D62DF1535}" srcOrd="0" destOrd="0" presId="urn:microsoft.com/office/officeart/2005/8/layout/vList2"/>
    <dgm:cxn modelId="{AACB9C4C-B94D-4DB7-B09F-3CCFB625EB61}" srcId="{32B5AC53-827B-481D-959D-BF577BF7C7E5}" destId="{7BFFEAB5-EC65-456A-A6A6-B68804D74BB0}" srcOrd="3" destOrd="0" parTransId="{460C13D6-BC65-4E34-8154-7A86DBCE925A}" sibTransId="{C953B9A5-0090-4F1E-9EB9-525EE537A4C0}"/>
    <dgm:cxn modelId="{0906204D-F699-41CD-B7F8-3B68953CA8AE}" type="presOf" srcId="{457E4C3E-CE27-49B7-8F1A-9202BF7A6327}" destId="{DF1E7FDF-40F2-4D0D-87E5-2BE564A868D5}" srcOrd="0" destOrd="0" presId="urn:microsoft.com/office/officeart/2005/8/layout/vList2"/>
    <dgm:cxn modelId="{F522A071-CC48-472F-9D9B-6C8945C6D0EA}" type="presOf" srcId="{32B5AC53-827B-481D-959D-BF577BF7C7E5}" destId="{AF06102E-EED4-4AF9-AEC4-A4D92856268E}" srcOrd="0" destOrd="0" presId="urn:microsoft.com/office/officeart/2005/8/layout/vList2"/>
    <dgm:cxn modelId="{E209F57B-19FA-4880-8F08-E2290CE15AFF}" srcId="{32B5AC53-827B-481D-959D-BF577BF7C7E5}" destId="{457E4C3E-CE27-49B7-8F1A-9202BF7A6327}" srcOrd="2" destOrd="0" parTransId="{A81DA789-9FCC-4B28-AE4D-71E7538D3CD1}" sibTransId="{9E13A792-5581-4E57-8B34-DB0697EF9292}"/>
    <dgm:cxn modelId="{44D64F85-84B0-4601-86E5-0D8ECF044163}" srcId="{32B5AC53-827B-481D-959D-BF577BF7C7E5}" destId="{62C34EE5-5135-4E35-898B-17A2BC83DD87}" srcOrd="4" destOrd="0" parTransId="{11DEB2FD-68A7-4D4D-91E0-AEA06B304D89}" sibTransId="{B9639384-F8A2-48C3-8E49-13994AF4C45A}"/>
    <dgm:cxn modelId="{0B2EAEC3-AFAA-419E-BE52-81A81AE387B0}" type="presOf" srcId="{F0679A65-7C08-400A-908D-B218224570AB}" destId="{4FA69D11-9576-404A-82BA-3E80FD6B6057}" srcOrd="0" destOrd="0" presId="urn:microsoft.com/office/officeart/2005/8/layout/vList2"/>
    <dgm:cxn modelId="{DA5F52DE-CECF-47EB-B9DE-8CB0C6D6F636}" srcId="{32B5AC53-827B-481D-959D-BF577BF7C7E5}" destId="{F4FE5519-EA60-48DE-9353-D4CE4DEFB677}" srcOrd="0" destOrd="0" parTransId="{BE92C09B-7C6A-47FF-9279-A6BEC39DC120}" sibTransId="{10AFF145-89A0-461A-A99F-08C129676C4F}"/>
    <dgm:cxn modelId="{97C792ED-AF63-4E8A-96B9-8CCF1AFAF6EC}" type="presOf" srcId="{62C34EE5-5135-4E35-898B-17A2BC83DD87}" destId="{68D914C0-5E0F-410E-A652-E539BE1E382B}" srcOrd="0" destOrd="0" presId="urn:microsoft.com/office/officeart/2005/8/layout/vList2"/>
    <dgm:cxn modelId="{B92EC53A-75C4-4F30-8DF8-80F8185B9D5C}" type="presParOf" srcId="{AF06102E-EED4-4AF9-AEC4-A4D92856268E}" destId="{7EA79B3E-60B5-49BA-A45C-5A9D62DF1535}" srcOrd="0" destOrd="0" presId="urn:microsoft.com/office/officeart/2005/8/layout/vList2"/>
    <dgm:cxn modelId="{91CB241F-D976-4F00-9D2A-BE85D5E9500D}" type="presParOf" srcId="{AF06102E-EED4-4AF9-AEC4-A4D92856268E}" destId="{2FDE0B63-8367-41C2-B23B-4885BAE124CD}" srcOrd="1" destOrd="0" presId="urn:microsoft.com/office/officeart/2005/8/layout/vList2"/>
    <dgm:cxn modelId="{8B716BDE-4DE2-48FB-B08B-EFBBC38EFF1C}" type="presParOf" srcId="{AF06102E-EED4-4AF9-AEC4-A4D92856268E}" destId="{4FA69D11-9576-404A-82BA-3E80FD6B6057}" srcOrd="2" destOrd="0" presId="urn:microsoft.com/office/officeart/2005/8/layout/vList2"/>
    <dgm:cxn modelId="{77EA5731-86B2-4D9D-BDD2-7671A7E9628B}" type="presParOf" srcId="{AF06102E-EED4-4AF9-AEC4-A4D92856268E}" destId="{FB925D59-5A35-4C57-9242-93855CFE2AD7}" srcOrd="3" destOrd="0" presId="urn:microsoft.com/office/officeart/2005/8/layout/vList2"/>
    <dgm:cxn modelId="{FDD07CD1-499F-4F8F-8252-253977636DF6}" type="presParOf" srcId="{AF06102E-EED4-4AF9-AEC4-A4D92856268E}" destId="{DF1E7FDF-40F2-4D0D-87E5-2BE564A868D5}" srcOrd="4" destOrd="0" presId="urn:microsoft.com/office/officeart/2005/8/layout/vList2"/>
    <dgm:cxn modelId="{5993B24D-DF01-45CA-A723-96CE7B66951E}" type="presParOf" srcId="{AF06102E-EED4-4AF9-AEC4-A4D92856268E}" destId="{D1AB96AA-AE8A-42F3-9C60-A4E16E4589DE}" srcOrd="5" destOrd="0" presId="urn:microsoft.com/office/officeart/2005/8/layout/vList2"/>
    <dgm:cxn modelId="{ABEF0B91-B9BD-40FB-B602-7BC61D08F95B}" type="presParOf" srcId="{AF06102E-EED4-4AF9-AEC4-A4D92856268E}" destId="{DB093573-C2B7-4B9E-A51C-3BDBAE0895E6}" srcOrd="6" destOrd="0" presId="urn:microsoft.com/office/officeart/2005/8/layout/vList2"/>
    <dgm:cxn modelId="{664CA7FA-2106-4C17-8538-D30DFAD0DFBE}" type="presParOf" srcId="{AF06102E-EED4-4AF9-AEC4-A4D92856268E}" destId="{72357E0A-1CB3-452F-A53B-854CEB73C6AE}" srcOrd="7" destOrd="0" presId="urn:microsoft.com/office/officeart/2005/8/layout/vList2"/>
    <dgm:cxn modelId="{7A32CB2F-05B3-4166-9DCE-3CA113B4E2BE}" type="presParOf" srcId="{AF06102E-EED4-4AF9-AEC4-A4D92856268E}" destId="{68D914C0-5E0F-410E-A652-E539BE1E382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7C1EDA-9B87-4BB9-B414-AD60E5AE7B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B0EDD75-7FBA-4C44-96BE-A803E54A848B}">
      <dgm:prSet/>
      <dgm:spPr/>
      <dgm:t>
        <a:bodyPr/>
        <a:lstStyle/>
        <a:p>
          <a:r>
            <a:rPr lang="en-US" dirty="0"/>
            <a:t>Proper assessment of pregnant woman during ANC.</a:t>
          </a:r>
        </a:p>
      </dgm:t>
    </dgm:pt>
    <dgm:pt modelId="{7B4C11D5-8C86-4FD7-8AE7-5991429299F1}" type="parTrans" cxnId="{23492485-5101-4D4E-8557-4E5C2CD3ACD5}">
      <dgm:prSet/>
      <dgm:spPr/>
      <dgm:t>
        <a:bodyPr/>
        <a:lstStyle/>
        <a:p>
          <a:endParaRPr lang="en-US"/>
        </a:p>
      </dgm:t>
    </dgm:pt>
    <dgm:pt modelId="{9CAA3FDE-ED01-423A-85CA-1EF203A18B1A}" type="sibTrans" cxnId="{23492485-5101-4D4E-8557-4E5C2CD3ACD5}">
      <dgm:prSet/>
      <dgm:spPr/>
      <dgm:t>
        <a:bodyPr/>
        <a:lstStyle/>
        <a:p>
          <a:endParaRPr lang="en-US"/>
        </a:p>
      </dgm:t>
    </dgm:pt>
    <dgm:pt modelId="{9C994E2F-235A-4FC5-9E4E-E3BC175B935E}">
      <dgm:prSet/>
      <dgm:spPr/>
      <dgm:t>
        <a:bodyPr/>
        <a:lstStyle/>
        <a:p>
          <a:r>
            <a:rPr lang="en-US" dirty="0"/>
            <a:t>Regular ANC visit.</a:t>
          </a:r>
        </a:p>
      </dgm:t>
    </dgm:pt>
    <dgm:pt modelId="{3139FDE0-64A1-4455-B0AB-4DEF5BAD78F8}" type="parTrans" cxnId="{85746121-53CC-4DBE-9213-78752B732B68}">
      <dgm:prSet/>
      <dgm:spPr/>
      <dgm:t>
        <a:bodyPr/>
        <a:lstStyle/>
        <a:p>
          <a:endParaRPr lang="en-US"/>
        </a:p>
      </dgm:t>
    </dgm:pt>
    <dgm:pt modelId="{3FE314DD-F9D7-4D94-BC57-09B874D5AAC2}" type="sibTrans" cxnId="{85746121-53CC-4DBE-9213-78752B732B68}">
      <dgm:prSet/>
      <dgm:spPr/>
      <dgm:t>
        <a:bodyPr/>
        <a:lstStyle/>
        <a:p>
          <a:endParaRPr lang="en-US"/>
        </a:p>
      </dgm:t>
    </dgm:pt>
    <dgm:pt modelId="{D1DAF411-B46D-4A58-9645-49FDB99CC772}">
      <dgm:prSet/>
      <dgm:spPr/>
      <dgm:t>
        <a:bodyPr/>
        <a:lstStyle/>
        <a:p>
          <a:r>
            <a:rPr lang="en-US" dirty="0"/>
            <a:t>Proper assessment in early labor to detect the cause if any.</a:t>
          </a:r>
        </a:p>
      </dgm:t>
    </dgm:pt>
    <dgm:pt modelId="{2E08C9B6-7CA7-452A-8825-B40A6D159B23}" type="parTrans" cxnId="{DFED4F81-472B-42DB-8D8D-DEF3FDCA0750}">
      <dgm:prSet/>
      <dgm:spPr/>
      <dgm:t>
        <a:bodyPr/>
        <a:lstStyle/>
        <a:p>
          <a:endParaRPr lang="en-US"/>
        </a:p>
      </dgm:t>
    </dgm:pt>
    <dgm:pt modelId="{BCF56F7F-D58B-45A8-96A8-7F87513122CE}" type="sibTrans" cxnId="{DFED4F81-472B-42DB-8D8D-DEF3FDCA0750}">
      <dgm:prSet/>
      <dgm:spPr/>
      <dgm:t>
        <a:bodyPr/>
        <a:lstStyle/>
        <a:p>
          <a:endParaRPr lang="en-US"/>
        </a:p>
      </dgm:t>
    </dgm:pt>
    <dgm:pt modelId="{6D7F9E8D-7010-492F-956A-62D7E11BC8F7}">
      <dgm:prSet/>
      <dgm:spPr/>
      <dgm:t>
        <a:bodyPr/>
        <a:lstStyle/>
        <a:p>
          <a:r>
            <a:rPr lang="en-US" dirty="0"/>
            <a:t>Partograph have to strictly follow.</a:t>
          </a:r>
        </a:p>
      </dgm:t>
    </dgm:pt>
    <dgm:pt modelId="{4891DB9D-DA34-433D-AF2C-3ED00B13E503}" type="parTrans" cxnId="{9A2715F6-A8A4-48DD-9F52-C3B63F1EF00E}">
      <dgm:prSet/>
      <dgm:spPr/>
      <dgm:t>
        <a:bodyPr/>
        <a:lstStyle/>
        <a:p>
          <a:endParaRPr lang="en-US"/>
        </a:p>
      </dgm:t>
    </dgm:pt>
    <dgm:pt modelId="{EFA9C1C7-E598-4D48-ABE3-6D82756FC708}" type="sibTrans" cxnId="{9A2715F6-A8A4-48DD-9F52-C3B63F1EF00E}">
      <dgm:prSet/>
      <dgm:spPr/>
      <dgm:t>
        <a:bodyPr/>
        <a:lstStyle/>
        <a:p>
          <a:endParaRPr lang="en-US"/>
        </a:p>
      </dgm:t>
    </dgm:pt>
    <dgm:pt modelId="{2323CF09-C05E-41CB-AF86-4EFDE01A3456}">
      <dgm:prSet/>
      <dgm:spPr/>
      <dgm:t>
        <a:bodyPr/>
        <a:lstStyle/>
        <a:p>
          <a:r>
            <a:rPr lang="en-US" b="1" dirty="0"/>
            <a:t>Amniotomy + early</a:t>
          </a:r>
          <a:r>
            <a:rPr lang="en-US" b="1" dirty="0">
              <a:solidFill>
                <a:srgbClr val="FF0000"/>
              </a:solidFill>
            </a:rPr>
            <a:t> </a:t>
          </a:r>
          <a:r>
            <a:rPr lang="en-US" b="1" u="sng" dirty="0">
              <a:solidFill>
                <a:srgbClr val="FF0000"/>
              </a:solidFill>
              <a:hlinkClick xmlns:r="http://schemas.openxmlformats.org/officeDocument/2006/relationships" r:id="rId1">
                <a:extLst>
                  <a:ext uri="{A12FA001-AC4F-418D-AE19-62706E023703}">
                    <ahyp:hlinkClr xmlns:ahyp="http://schemas.microsoft.com/office/drawing/2018/hyperlinkcolor" val="tx"/>
                  </a:ext>
                </a:extLst>
              </a:hlinkClick>
            </a:rPr>
            <a:t>oxytocin</a:t>
          </a:r>
          <a:r>
            <a:rPr lang="en-US" b="1" dirty="0"/>
            <a:t> administration ( active phase )  </a:t>
          </a:r>
          <a:r>
            <a:rPr lang="en-US" dirty="0"/>
            <a:t>.</a:t>
          </a:r>
        </a:p>
      </dgm:t>
    </dgm:pt>
    <dgm:pt modelId="{2D9344EF-0176-47EE-9E7B-0FD462465CE3}" type="parTrans" cxnId="{C5A14FCC-2397-49CB-BC7A-0240A35DA03E}">
      <dgm:prSet/>
      <dgm:spPr/>
      <dgm:t>
        <a:bodyPr/>
        <a:lstStyle/>
        <a:p>
          <a:endParaRPr lang="en-US"/>
        </a:p>
      </dgm:t>
    </dgm:pt>
    <dgm:pt modelId="{2D3AF62C-592A-4821-9462-27654C6C5646}" type="sibTrans" cxnId="{C5A14FCC-2397-49CB-BC7A-0240A35DA03E}">
      <dgm:prSet/>
      <dgm:spPr/>
      <dgm:t>
        <a:bodyPr/>
        <a:lstStyle/>
        <a:p>
          <a:endParaRPr lang="en-US"/>
        </a:p>
      </dgm:t>
    </dgm:pt>
    <dgm:pt modelId="{43F5D48F-28F0-4A07-B041-F54B7DD50F49}">
      <dgm:prSet/>
      <dgm:spPr/>
      <dgm:t>
        <a:bodyPr/>
        <a:lstStyle/>
        <a:p>
          <a:r>
            <a:rPr lang="en-US" dirty="0"/>
            <a:t>Avoiding or delaying neuraxial anesthesia</a:t>
          </a:r>
        </a:p>
      </dgm:t>
    </dgm:pt>
    <dgm:pt modelId="{F151D082-EF19-4B7C-897D-0E8FFDF94179}" type="parTrans" cxnId="{40926DB7-82DA-4F49-9126-B52FCBB1CEF0}">
      <dgm:prSet/>
      <dgm:spPr/>
      <dgm:t>
        <a:bodyPr/>
        <a:lstStyle/>
        <a:p>
          <a:endParaRPr lang="en-US"/>
        </a:p>
      </dgm:t>
    </dgm:pt>
    <dgm:pt modelId="{4F29201A-B4B1-4DFB-BE51-A479C1271862}" type="sibTrans" cxnId="{40926DB7-82DA-4F49-9126-B52FCBB1CEF0}">
      <dgm:prSet/>
      <dgm:spPr/>
      <dgm:t>
        <a:bodyPr/>
        <a:lstStyle/>
        <a:p>
          <a:endParaRPr lang="en-US"/>
        </a:p>
      </dgm:t>
    </dgm:pt>
    <dgm:pt modelId="{3E1AEE48-B2AF-4455-AD2D-7B79C6C36C27}" type="pres">
      <dgm:prSet presAssocID="{0D7C1EDA-9B87-4BB9-B414-AD60E5AE7BA8}" presName="linear" presStyleCnt="0">
        <dgm:presLayoutVars>
          <dgm:animLvl val="lvl"/>
          <dgm:resizeHandles val="exact"/>
        </dgm:presLayoutVars>
      </dgm:prSet>
      <dgm:spPr/>
    </dgm:pt>
    <dgm:pt modelId="{7861E80C-1076-431E-AD50-F17837779135}" type="pres">
      <dgm:prSet presAssocID="{1B0EDD75-7FBA-4C44-96BE-A803E54A848B}" presName="parentText" presStyleLbl="node1" presStyleIdx="0" presStyleCnt="6">
        <dgm:presLayoutVars>
          <dgm:chMax val="0"/>
          <dgm:bulletEnabled val="1"/>
        </dgm:presLayoutVars>
      </dgm:prSet>
      <dgm:spPr/>
    </dgm:pt>
    <dgm:pt modelId="{B8F638FE-DD6A-41FE-A93B-12FF86A6282E}" type="pres">
      <dgm:prSet presAssocID="{9CAA3FDE-ED01-423A-85CA-1EF203A18B1A}" presName="spacer" presStyleCnt="0"/>
      <dgm:spPr/>
    </dgm:pt>
    <dgm:pt modelId="{7BF22152-1B1A-4DE5-9EDF-179BB7F002B3}" type="pres">
      <dgm:prSet presAssocID="{9C994E2F-235A-4FC5-9E4E-E3BC175B935E}" presName="parentText" presStyleLbl="node1" presStyleIdx="1" presStyleCnt="6">
        <dgm:presLayoutVars>
          <dgm:chMax val="0"/>
          <dgm:bulletEnabled val="1"/>
        </dgm:presLayoutVars>
      </dgm:prSet>
      <dgm:spPr/>
    </dgm:pt>
    <dgm:pt modelId="{1B65C3EB-0A1C-4560-9C96-BA6EA400989B}" type="pres">
      <dgm:prSet presAssocID="{3FE314DD-F9D7-4D94-BC57-09B874D5AAC2}" presName="spacer" presStyleCnt="0"/>
      <dgm:spPr/>
    </dgm:pt>
    <dgm:pt modelId="{1D3EC718-5319-43FB-BB92-A994344E61A9}" type="pres">
      <dgm:prSet presAssocID="{D1DAF411-B46D-4A58-9645-49FDB99CC772}" presName="parentText" presStyleLbl="node1" presStyleIdx="2" presStyleCnt="6">
        <dgm:presLayoutVars>
          <dgm:chMax val="0"/>
          <dgm:bulletEnabled val="1"/>
        </dgm:presLayoutVars>
      </dgm:prSet>
      <dgm:spPr/>
    </dgm:pt>
    <dgm:pt modelId="{D8D47D3B-E9BA-4067-9684-E81670870692}" type="pres">
      <dgm:prSet presAssocID="{BCF56F7F-D58B-45A8-96A8-7F87513122CE}" presName="spacer" presStyleCnt="0"/>
      <dgm:spPr/>
    </dgm:pt>
    <dgm:pt modelId="{C252FE98-FBFC-4976-87A0-AD3782FF4E08}" type="pres">
      <dgm:prSet presAssocID="{6D7F9E8D-7010-492F-956A-62D7E11BC8F7}" presName="parentText" presStyleLbl="node1" presStyleIdx="3" presStyleCnt="6">
        <dgm:presLayoutVars>
          <dgm:chMax val="0"/>
          <dgm:bulletEnabled val="1"/>
        </dgm:presLayoutVars>
      </dgm:prSet>
      <dgm:spPr/>
    </dgm:pt>
    <dgm:pt modelId="{999D7F41-497D-4A7D-9E85-5BED404BC8E4}" type="pres">
      <dgm:prSet presAssocID="{EFA9C1C7-E598-4D48-ABE3-6D82756FC708}" presName="spacer" presStyleCnt="0"/>
      <dgm:spPr/>
    </dgm:pt>
    <dgm:pt modelId="{9D46D7D8-05AE-4B39-8C23-249C00E4A35C}" type="pres">
      <dgm:prSet presAssocID="{2323CF09-C05E-41CB-AF86-4EFDE01A3456}" presName="parentText" presStyleLbl="node1" presStyleIdx="4" presStyleCnt="6">
        <dgm:presLayoutVars>
          <dgm:chMax val="0"/>
          <dgm:bulletEnabled val="1"/>
        </dgm:presLayoutVars>
      </dgm:prSet>
      <dgm:spPr/>
    </dgm:pt>
    <dgm:pt modelId="{D30FACB0-5445-4A2F-B29C-790D1B04F61A}" type="pres">
      <dgm:prSet presAssocID="{2D3AF62C-592A-4821-9462-27654C6C5646}" presName="spacer" presStyleCnt="0"/>
      <dgm:spPr/>
    </dgm:pt>
    <dgm:pt modelId="{89CCBD3E-655A-4338-916B-26553C01FB3B}" type="pres">
      <dgm:prSet presAssocID="{43F5D48F-28F0-4A07-B041-F54B7DD50F49}" presName="parentText" presStyleLbl="node1" presStyleIdx="5" presStyleCnt="6">
        <dgm:presLayoutVars>
          <dgm:chMax val="0"/>
          <dgm:bulletEnabled val="1"/>
        </dgm:presLayoutVars>
      </dgm:prSet>
      <dgm:spPr/>
    </dgm:pt>
  </dgm:ptLst>
  <dgm:cxnLst>
    <dgm:cxn modelId="{C3D4841B-8639-4FAC-991A-AAACF6FC19B6}" type="presOf" srcId="{43F5D48F-28F0-4A07-B041-F54B7DD50F49}" destId="{89CCBD3E-655A-4338-916B-26553C01FB3B}" srcOrd="0" destOrd="0" presId="urn:microsoft.com/office/officeart/2005/8/layout/vList2"/>
    <dgm:cxn modelId="{85746121-53CC-4DBE-9213-78752B732B68}" srcId="{0D7C1EDA-9B87-4BB9-B414-AD60E5AE7BA8}" destId="{9C994E2F-235A-4FC5-9E4E-E3BC175B935E}" srcOrd="1" destOrd="0" parTransId="{3139FDE0-64A1-4455-B0AB-4DEF5BAD78F8}" sibTransId="{3FE314DD-F9D7-4D94-BC57-09B874D5AAC2}"/>
    <dgm:cxn modelId="{0D35B921-A099-4B70-8DAC-0F2ADD420C4F}" type="presOf" srcId="{1B0EDD75-7FBA-4C44-96BE-A803E54A848B}" destId="{7861E80C-1076-431E-AD50-F17837779135}" srcOrd="0" destOrd="0" presId="urn:microsoft.com/office/officeart/2005/8/layout/vList2"/>
    <dgm:cxn modelId="{A01E862E-0AD3-4CAA-BEC2-560B20DFF9DA}" type="presOf" srcId="{9C994E2F-235A-4FC5-9E4E-E3BC175B935E}" destId="{7BF22152-1B1A-4DE5-9EDF-179BB7F002B3}" srcOrd="0" destOrd="0" presId="urn:microsoft.com/office/officeart/2005/8/layout/vList2"/>
    <dgm:cxn modelId="{8A79E02E-D468-4CD1-B1A2-14582A8E42F6}" type="presOf" srcId="{2323CF09-C05E-41CB-AF86-4EFDE01A3456}" destId="{9D46D7D8-05AE-4B39-8C23-249C00E4A35C}" srcOrd="0" destOrd="0" presId="urn:microsoft.com/office/officeart/2005/8/layout/vList2"/>
    <dgm:cxn modelId="{5FB64F62-1A9F-41A4-90CE-A87D64E1A79C}" type="presOf" srcId="{6D7F9E8D-7010-492F-956A-62D7E11BC8F7}" destId="{C252FE98-FBFC-4976-87A0-AD3782FF4E08}" srcOrd="0" destOrd="0" presId="urn:microsoft.com/office/officeart/2005/8/layout/vList2"/>
    <dgm:cxn modelId="{DFED4F81-472B-42DB-8D8D-DEF3FDCA0750}" srcId="{0D7C1EDA-9B87-4BB9-B414-AD60E5AE7BA8}" destId="{D1DAF411-B46D-4A58-9645-49FDB99CC772}" srcOrd="2" destOrd="0" parTransId="{2E08C9B6-7CA7-452A-8825-B40A6D159B23}" sibTransId="{BCF56F7F-D58B-45A8-96A8-7F87513122CE}"/>
    <dgm:cxn modelId="{23492485-5101-4D4E-8557-4E5C2CD3ACD5}" srcId="{0D7C1EDA-9B87-4BB9-B414-AD60E5AE7BA8}" destId="{1B0EDD75-7FBA-4C44-96BE-A803E54A848B}" srcOrd="0" destOrd="0" parTransId="{7B4C11D5-8C86-4FD7-8AE7-5991429299F1}" sibTransId="{9CAA3FDE-ED01-423A-85CA-1EF203A18B1A}"/>
    <dgm:cxn modelId="{40926DB7-82DA-4F49-9126-B52FCBB1CEF0}" srcId="{0D7C1EDA-9B87-4BB9-B414-AD60E5AE7BA8}" destId="{43F5D48F-28F0-4A07-B041-F54B7DD50F49}" srcOrd="5" destOrd="0" parTransId="{F151D082-EF19-4B7C-897D-0E8FFDF94179}" sibTransId="{4F29201A-B4B1-4DFB-BE51-A479C1271862}"/>
    <dgm:cxn modelId="{52F93AB9-F6D3-4BAE-84E2-9CE339DC27B7}" type="presOf" srcId="{0D7C1EDA-9B87-4BB9-B414-AD60E5AE7BA8}" destId="{3E1AEE48-B2AF-4455-AD2D-7B79C6C36C27}" srcOrd="0" destOrd="0" presId="urn:microsoft.com/office/officeart/2005/8/layout/vList2"/>
    <dgm:cxn modelId="{137D36BC-BC87-48D0-B564-5D9927775322}" type="presOf" srcId="{D1DAF411-B46D-4A58-9645-49FDB99CC772}" destId="{1D3EC718-5319-43FB-BB92-A994344E61A9}" srcOrd="0" destOrd="0" presId="urn:microsoft.com/office/officeart/2005/8/layout/vList2"/>
    <dgm:cxn modelId="{C5A14FCC-2397-49CB-BC7A-0240A35DA03E}" srcId="{0D7C1EDA-9B87-4BB9-B414-AD60E5AE7BA8}" destId="{2323CF09-C05E-41CB-AF86-4EFDE01A3456}" srcOrd="4" destOrd="0" parTransId="{2D9344EF-0176-47EE-9E7B-0FD462465CE3}" sibTransId="{2D3AF62C-592A-4821-9462-27654C6C5646}"/>
    <dgm:cxn modelId="{9A2715F6-A8A4-48DD-9F52-C3B63F1EF00E}" srcId="{0D7C1EDA-9B87-4BB9-B414-AD60E5AE7BA8}" destId="{6D7F9E8D-7010-492F-956A-62D7E11BC8F7}" srcOrd="3" destOrd="0" parTransId="{4891DB9D-DA34-433D-AF2C-3ED00B13E503}" sibTransId="{EFA9C1C7-E598-4D48-ABE3-6D82756FC708}"/>
    <dgm:cxn modelId="{6E945075-8D84-4EDA-9D5B-34D52E740D88}" type="presParOf" srcId="{3E1AEE48-B2AF-4455-AD2D-7B79C6C36C27}" destId="{7861E80C-1076-431E-AD50-F17837779135}" srcOrd="0" destOrd="0" presId="urn:microsoft.com/office/officeart/2005/8/layout/vList2"/>
    <dgm:cxn modelId="{637B48E7-31EE-4A23-8E5E-138508D09FF3}" type="presParOf" srcId="{3E1AEE48-B2AF-4455-AD2D-7B79C6C36C27}" destId="{B8F638FE-DD6A-41FE-A93B-12FF86A6282E}" srcOrd="1" destOrd="0" presId="urn:microsoft.com/office/officeart/2005/8/layout/vList2"/>
    <dgm:cxn modelId="{3874C05D-C21D-4CC2-9536-F0BE6A2092C7}" type="presParOf" srcId="{3E1AEE48-B2AF-4455-AD2D-7B79C6C36C27}" destId="{7BF22152-1B1A-4DE5-9EDF-179BB7F002B3}" srcOrd="2" destOrd="0" presId="urn:microsoft.com/office/officeart/2005/8/layout/vList2"/>
    <dgm:cxn modelId="{416EB19A-DB06-494D-8266-28FA78DECFC9}" type="presParOf" srcId="{3E1AEE48-B2AF-4455-AD2D-7B79C6C36C27}" destId="{1B65C3EB-0A1C-4560-9C96-BA6EA400989B}" srcOrd="3" destOrd="0" presId="urn:microsoft.com/office/officeart/2005/8/layout/vList2"/>
    <dgm:cxn modelId="{BB518511-F223-43DA-9FE4-2EC2CF004C2B}" type="presParOf" srcId="{3E1AEE48-B2AF-4455-AD2D-7B79C6C36C27}" destId="{1D3EC718-5319-43FB-BB92-A994344E61A9}" srcOrd="4" destOrd="0" presId="urn:microsoft.com/office/officeart/2005/8/layout/vList2"/>
    <dgm:cxn modelId="{748F0E71-B53A-49E3-9AFC-4AEBF06AB336}" type="presParOf" srcId="{3E1AEE48-B2AF-4455-AD2D-7B79C6C36C27}" destId="{D8D47D3B-E9BA-4067-9684-E81670870692}" srcOrd="5" destOrd="0" presId="urn:microsoft.com/office/officeart/2005/8/layout/vList2"/>
    <dgm:cxn modelId="{6A219710-582F-43C1-831C-4CBF71D8D3FC}" type="presParOf" srcId="{3E1AEE48-B2AF-4455-AD2D-7B79C6C36C27}" destId="{C252FE98-FBFC-4976-87A0-AD3782FF4E08}" srcOrd="6" destOrd="0" presId="urn:microsoft.com/office/officeart/2005/8/layout/vList2"/>
    <dgm:cxn modelId="{22982E6A-E146-4FD3-9AC8-51A77679CFD6}" type="presParOf" srcId="{3E1AEE48-B2AF-4455-AD2D-7B79C6C36C27}" destId="{999D7F41-497D-4A7D-9E85-5BED404BC8E4}" srcOrd="7" destOrd="0" presId="urn:microsoft.com/office/officeart/2005/8/layout/vList2"/>
    <dgm:cxn modelId="{51C06238-69F8-4019-ACDB-3F6CA097D888}" type="presParOf" srcId="{3E1AEE48-B2AF-4455-AD2D-7B79C6C36C27}" destId="{9D46D7D8-05AE-4B39-8C23-249C00E4A35C}" srcOrd="8" destOrd="0" presId="urn:microsoft.com/office/officeart/2005/8/layout/vList2"/>
    <dgm:cxn modelId="{6B6EB17C-7D5C-427B-A3C3-6966C7DD8F41}" type="presParOf" srcId="{3E1AEE48-B2AF-4455-AD2D-7B79C6C36C27}" destId="{D30FACB0-5445-4A2F-B29C-790D1B04F61A}" srcOrd="9" destOrd="0" presId="urn:microsoft.com/office/officeart/2005/8/layout/vList2"/>
    <dgm:cxn modelId="{E977A363-4279-4001-9AE7-D4CEE169F315}" type="presParOf" srcId="{3E1AEE48-B2AF-4455-AD2D-7B79C6C36C27}" destId="{89CCBD3E-655A-4338-916B-26553C01FB3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B1C0E5-278C-4D86-B7F0-E36568F2BA35}"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073ABF82-ED7C-40C2-8007-45815C9BA09A}">
      <dgm:prSet/>
      <dgm:spPr/>
      <dgm:t>
        <a:bodyPr/>
        <a:lstStyle/>
        <a:p>
          <a:r>
            <a:rPr lang="en-US"/>
            <a:t>Correct maternal dehydration</a:t>
          </a:r>
        </a:p>
      </dgm:t>
    </dgm:pt>
    <dgm:pt modelId="{AE0E9704-F159-42C9-91FC-1843109CDE2E}" type="parTrans" cxnId="{208D09EB-8C3B-4DFF-A11C-C614B185556A}">
      <dgm:prSet/>
      <dgm:spPr/>
      <dgm:t>
        <a:bodyPr/>
        <a:lstStyle/>
        <a:p>
          <a:endParaRPr lang="en-US"/>
        </a:p>
      </dgm:t>
    </dgm:pt>
    <dgm:pt modelId="{4CBB07AB-4CB2-47D3-9956-DA77BDE40499}" type="sibTrans" cxnId="{208D09EB-8C3B-4DFF-A11C-C614B185556A}">
      <dgm:prSet/>
      <dgm:spPr/>
      <dgm:t>
        <a:bodyPr/>
        <a:lstStyle/>
        <a:p>
          <a:endParaRPr lang="en-US"/>
        </a:p>
      </dgm:t>
    </dgm:pt>
    <dgm:pt modelId="{EAC01C2E-5E80-41B9-A673-5AA1003A455F}">
      <dgm:prSet/>
      <dgm:spPr/>
      <dgm:t>
        <a:bodyPr/>
        <a:lstStyle/>
        <a:p>
          <a:r>
            <a:rPr lang="en-US"/>
            <a:t>Contraction  is prevented by </a:t>
          </a:r>
          <a:r>
            <a:rPr lang="en-US" b="1"/>
            <a:t>tocolytic drugs</a:t>
          </a:r>
          <a:r>
            <a:rPr lang="en-US"/>
            <a:t>.</a:t>
          </a:r>
        </a:p>
      </dgm:t>
    </dgm:pt>
    <dgm:pt modelId="{16436999-9830-4ED8-ACE3-8F60DFE1AECD}" type="parTrans" cxnId="{A4C05D1A-AA80-46FD-920F-CDBFE12F10F9}">
      <dgm:prSet/>
      <dgm:spPr/>
      <dgm:t>
        <a:bodyPr/>
        <a:lstStyle/>
        <a:p>
          <a:endParaRPr lang="en-US"/>
        </a:p>
      </dgm:t>
    </dgm:pt>
    <dgm:pt modelId="{F2B00DCC-F04D-4EC2-B12B-C5223BE39C5A}" type="sibTrans" cxnId="{A4C05D1A-AA80-46FD-920F-CDBFE12F10F9}">
      <dgm:prSet/>
      <dgm:spPr/>
      <dgm:t>
        <a:bodyPr/>
        <a:lstStyle/>
        <a:p>
          <a:endParaRPr lang="en-US"/>
        </a:p>
      </dgm:t>
    </dgm:pt>
    <dgm:pt modelId="{4E1C96BB-6C8F-43E4-AD73-8ECDACDF2105}">
      <dgm:prSet/>
      <dgm:spPr/>
      <dgm:t>
        <a:bodyPr/>
        <a:lstStyle/>
        <a:p>
          <a:r>
            <a:rPr lang="en-US"/>
            <a:t>Blood sample send for grouping and cross matching.</a:t>
          </a:r>
        </a:p>
      </dgm:t>
    </dgm:pt>
    <dgm:pt modelId="{133FEC3C-4D29-4C0E-8426-752E0D7C26E1}" type="parTrans" cxnId="{DEE53249-C2ED-4239-8BDF-1056FDA63EE3}">
      <dgm:prSet/>
      <dgm:spPr/>
      <dgm:t>
        <a:bodyPr/>
        <a:lstStyle/>
        <a:p>
          <a:endParaRPr lang="en-US"/>
        </a:p>
      </dgm:t>
    </dgm:pt>
    <dgm:pt modelId="{FBFF2EC0-AE83-4CD1-B844-E2BD9629C981}" type="sibTrans" cxnId="{DEE53249-C2ED-4239-8BDF-1056FDA63EE3}">
      <dgm:prSet/>
      <dgm:spPr/>
      <dgm:t>
        <a:bodyPr/>
        <a:lstStyle/>
        <a:p>
          <a:endParaRPr lang="en-US"/>
        </a:p>
      </dgm:t>
    </dgm:pt>
    <dgm:pt modelId="{B4A35DA8-4751-4184-929B-282327339754}" type="pres">
      <dgm:prSet presAssocID="{F4B1C0E5-278C-4D86-B7F0-E36568F2BA35}" presName="vert0" presStyleCnt="0">
        <dgm:presLayoutVars>
          <dgm:dir/>
          <dgm:animOne val="branch"/>
          <dgm:animLvl val="lvl"/>
        </dgm:presLayoutVars>
      </dgm:prSet>
      <dgm:spPr/>
    </dgm:pt>
    <dgm:pt modelId="{08C59E44-3299-4439-A2E4-213ED5527A90}" type="pres">
      <dgm:prSet presAssocID="{073ABF82-ED7C-40C2-8007-45815C9BA09A}" presName="thickLine" presStyleLbl="alignNode1" presStyleIdx="0" presStyleCnt="3"/>
      <dgm:spPr/>
    </dgm:pt>
    <dgm:pt modelId="{5116CDA4-5648-4EA7-951F-14EF2427F9A6}" type="pres">
      <dgm:prSet presAssocID="{073ABF82-ED7C-40C2-8007-45815C9BA09A}" presName="horz1" presStyleCnt="0"/>
      <dgm:spPr/>
    </dgm:pt>
    <dgm:pt modelId="{4BD5F15E-D266-4941-92E0-D0C2814D1AED}" type="pres">
      <dgm:prSet presAssocID="{073ABF82-ED7C-40C2-8007-45815C9BA09A}" presName="tx1" presStyleLbl="revTx" presStyleIdx="0" presStyleCnt="3"/>
      <dgm:spPr/>
    </dgm:pt>
    <dgm:pt modelId="{F1BCB7B4-717B-467E-B4C2-4C292292105F}" type="pres">
      <dgm:prSet presAssocID="{073ABF82-ED7C-40C2-8007-45815C9BA09A}" presName="vert1" presStyleCnt="0"/>
      <dgm:spPr/>
    </dgm:pt>
    <dgm:pt modelId="{4246A340-5760-4E1D-A839-37412A946F31}" type="pres">
      <dgm:prSet presAssocID="{EAC01C2E-5E80-41B9-A673-5AA1003A455F}" presName="thickLine" presStyleLbl="alignNode1" presStyleIdx="1" presStyleCnt="3"/>
      <dgm:spPr/>
    </dgm:pt>
    <dgm:pt modelId="{A0E5271B-E079-4691-8A0D-0085F7F36A4D}" type="pres">
      <dgm:prSet presAssocID="{EAC01C2E-5E80-41B9-A673-5AA1003A455F}" presName="horz1" presStyleCnt="0"/>
      <dgm:spPr/>
    </dgm:pt>
    <dgm:pt modelId="{4091EB99-7F67-46B0-99A7-AEE1DD616A01}" type="pres">
      <dgm:prSet presAssocID="{EAC01C2E-5E80-41B9-A673-5AA1003A455F}" presName="tx1" presStyleLbl="revTx" presStyleIdx="1" presStyleCnt="3"/>
      <dgm:spPr/>
    </dgm:pt>
    <dgm:pt modelId="{16ACA619-DA01-4084-BFE0-2E1EBAA22FDD}" type="pres">
      <dgm:prSet presAssocID="{EAC01C2E-5E80-41B9-A673-5AA1003A455F}" presName="vert1" presStyleCnt="0"/>
      <dgm:spPr/>
    </dgm:pt>
    <dgm:pt modelId="{33311315-AD27-4584-B756-9192BC9A5D8A}" type="pres">
      <dgm:prSet presAssocID="{4E1C96BB-6C8F-43E4-AD73-8ECDACDF2105}" presName="thickLine" presStyleLbl="alignNode1" presStyleIdx="2" presStyleCnt="3"/>
      <dgm:spPr/>
    </dgm:pt>
    <dgm:pt modelId="{6FE135F2-CB00-42C7-BE14-9BA12FF0D726}" type="pres">
      <dgm:prSet presAssocID="{4E1C96BB-6C8F-43E4-AD73-8ECDACDF2105}" presName="horz1" presStyleCnt="0"/>
      <dgm:spPr/>
    </dgm:pt>
    <dgm:pt modelId="{CF040047-6995-475F-BE55-F517E59A0258}" type="pres">
      <dgm:prSet presAssocID="{4E1C96BB-6C8F-43E4-AD73-8ECDACDF2105}" presName="tx1" presStyleLbl="revTx" presStyleIdx="2" presStyleCnt="3"/>
      <dgm:spPr/>
    </dgm:pt>
    <dgm:pt modelId="{29EFCDB6-7CFA-49F6-90D0-AB5124F435F5}" type="pres">
      <dgm:prSet presAssocID="{4E1C96BB-6C8F-43E4-AD73-8ECDACDF2105}" presName="vert1" presStyleCnt="0"/>
      <dgm:spPr/>
    </dgm:pt>
  </dgm:ptLst>
  <dgm:cxnLst>
    <dgm:cxn modelId="{A4C05D1A-AA80-46FD-920F-CDBFE12F10F9}" srcId="{F4B1C0E5-278C-4D86-B7F0-E36568F2BA35}" destId="{EAC01C2E-5E80-41B9-A673-5AA1003A455F}" srcOrd="1" destOrd="0" parTransId="{16436999-9830-4ED8-ACE3-8F60DFE1AECD}" sibTransId="{F2B00DCC-F04D-4EC2-B12B-C5223BE39C5A}"/>
    <dgm:cxn modelId="{DEE53249-C2ED-4239-8BDF-1056FDA63EE3}" srcId="{F4B1C0E5-278C-4D86-B7F0-E36568F2BA35}" destId="{4E1C96BB-6C8F-43E4-AD73-8ECDACDF2105}" srcOrd="2" destOrd="0" parTransId="{133FEC3C-4D29-4C0E-8426-752E0D7C26E1}" sibTransId="{FBFF2EC0-AE83-4CD1-B844-E2BD9629C981}"/>
    <dgm:cxn modelId="{9275176D-3DF1-489F-A279-C60B9ACE3987}" type="presOf" srcId="{EAC01C2E-5E80-41B9-A673-5AA1003A455F}" destId="{4091EB99-7F67-46B0-99A7-AEE1DD616A01}" srcOrd="0" destOrd="0" presId="urn:microsoft.com/office/officeart/2008/layout/LinedList"/>
    <dgm:cxn modelId="{01D2F5D8-3C8D-43D6-BD30-8AF0EF68F4F6}" type="presOf" srcId="{F4B1C0E5-278C-4D86-B7F0-E36568F2BA35}" destId="{B4A35DA8-4751-4184-929B-282327339754}" srcOrd="0" destOrd="0" presId="urn:microsoft.com/office/officeart/2008/layout/LinedList"/>
    <dgm:cxn modelId="{208D09EB-8C3B-4DFF-A11C-C614B185556A}" srcId="{F4B1C0E5-278C-4D86-B7F0-E36568F2BA35}" destId="{073ABF82-ED7C-40C2-8007-45815C9BA09A}" srcOrd="0" destOrd="0" parTransId="{AE0E9704-F159-42C9-91FC-1843109CDE2E}" sibTransId="{4CBB07AB-4CB2-47D3-9956-DA77BDE40499}"/>
    <dgm:cxn modelId="{D0460BEE-5D52-4778-932E-64ED2C4C3F01}" type="presOf" srcId="{073ABF82-ED7C-40C2-8007-45815C9BA09A}" destId="{4BD5F15E-D266-4941-92E0-D0C2814D1AED}" srcOrd="0" destOrd="0" presId="urn:microsoft.com/office/officeart/2008/layout/LinedList"/>
    <dgm:cxn modelId="{D8BD04F8-081D-45E1-A34D-DC461A7197CB}" type="presOf" srcId="{4E1C96BB-6C8F-43E4-AD73-8ECDACDF2105}" destId="{CF040047-6995-475F-BE55-F517E59A0258}" srcOrd="0" destOrd="0" presId="urn:microsoft.com/office/officeart/2008/layout/LinedList"/>
    <dgm:cxn modelId="{805D9529-8D21-4AFE-9310-81FEB4188226}" type="presParOf" srcId="{B4A35DA8-4751-4184-929B-282327339754}" destId="{08C59E44-3299-4439-A2E4-213ED5527A90}" srcOrd="0" destOrd="0" presId="urn:microsoft.com/office/officeart/2008/layout/LinedList"/>
    <dgm:cxn modelId="{14059448-4926-4FFD-BA97-6F3EE2A703D1}" type="presParOf" srcId="{B4A35DA8-4751-4184-929B-282327339754}" destId="{5116CDA4-5648-4EA7-951F-14EF2427F9A6}" srcOrd="1" destOrd="0" presId="urn:microsoft.com/office/officeart/2008/layout/LinedList"/>
    <dgm:cxn modelId="{F36430D0-089B-4EFC-B47D-4406A8227202}" type="presParOf" srcId="{5116CDA4-5648-4EA7-951F-14EF2427F9A6}" destId="{4BD5F15E-D266-4941-92E0-D0C2814D1AED}" srcOrd="0" destOrd="0" presId="urn:microsoft.com/office/officeart/2008/layout/LinedList"/>
    <dgm:cxn modelId="{CBFF4AC3-5FC6-41E3-BF76-F77356446977}" type="presParOf" srcId="{5116CDA4-5648-4EA7-951F-14EF2427F9A6}" destId="{F1BCB7B4-717B-467E-B4C2-4C292292105F}" srcOrd="1" destOrd="0" presId="urn:microsoft.com/office/officeart/2008/layout/LinedList"/>
    <dgm:cxn modelId="{ACA293BF-B630-48FD-A7F8-E0CF7EDAA8F3}" type="presParOf" srcId="{B4A35DA8-4751-4184-929B-282327339754}" destId="{4246A340-5760-4E1D-A839-37412A946F31}" srcOrd="2" destOrd="0" presId="urn:microsoft.com/office/officeart/2008/layout/LinedList"/>
    <dgm:cxn modelId="{195872D6-7990-4ABF-A664-696C2103F7DC}" type="presParOf" srcId="{B4A35DA8-4751-4184-929B-282327339754}" destId="{A0E5271B-E079-4691-8A0D-0085F7F36A4D}" srcOrd="3" destOrd="0" presId="urn:microsoft.com/office/officeart/2008/layout/LinedList"/>
    <dgm:cxn modelId="{7AE793C2-6856-4D20-9A0E-CE05E7DC8761}" type="presParOf" srcId="{A0E5271B-E079-4691-8A0D-0085F7F36A4D}" destId="{4091EB99-7F67-46B0-99A7-AEE1DD616A01}" srcOrd="0" destOrd="0" presId="urn:microsoft.com/office/officeart/2008/layout/LinedList"/>
    <dgm:cxn modelId="{B034ACA1-CE9C-42D9-9DE1-2DEFCAE74C79}" type="presParOf" srcId="{A0E5271B-E079-4691-8A0D-0085F7F36A4D}" destId="{16ACA619-DA01-4084-BFE0-2E1EBAA22FDD}" srcOrd="1" destOrd="0" presId="urn:microsoft.com/office/officeart/2008/layout/LinedList"/>
    <dgm:cxn modelId="{2722D361-7CA8-4297-87D3-DFA3B4BF55F0}" type="presParOf" srcId="{B4A35DA8-4751-4184-929B-282327339754}" destId="{33311315-AD27-4584-B756-9192BC9A5D8A}" srcOrd="4" destOrd="0" presId="urn:microsoft.com/office/officeart/2008/layout/LinedList"/>
    <dgm:cxn modelId="{9D1D2D79-A312-4A0B-A2B0-673A1EFE31F9}" type="presParOf" srcId="{B4A35DA8-4751-4184-929B-282327339754}" destId="{6FE135F2-CB00-42C7-BE14-9BA12FF0D726}" srcOrd="5" destOrd="0" presId="urn:microsoft.com/office/officeart/2008/layout/LinedList"/>
    <dgm:cxn modelId="{531964F9-6B12-457D-B761-9F1532D903BA}" type="presParOf" srcId="{6FE135F2-CB00-42C7-BE14-9BA12FF0D726}" destId="{CF040047-6995-475F-BE55-F517E59A0258}" srcOrd="0" destOrd="0" presId="urn:microsoft.com/office/officeart/2008/layout/LinedList"/>
    <dgm:cxn modelId="{5D501169-DDAF-4960-AE86-BC210F9FACFA}" type="presParOf" srcId="{6FE135F2-CB00-42C7-BE14-9BA12FF0D726}" destId="{29EFCDB6-7CFA-49F6-90D0-AB5124F435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24822D-215A-4CD1-8224-D7B7F03216CF}"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0900B76-53EB-44EE-AA6A-A262DF88EFCF}">
      <dgm:prSet/>
      <dgm:spPr/>
      <dgm:t>
        <a:bodyPr/>
        <a:lstStyle/>
        <a:p>
          <a:r>
            <a:rPr lang="en-US" b="1"/>
            <a:t>Neonatal sepsis</a:t>
          </a:r>
          <a:endParaRPr lang="en-US"/>
        </a:p>
      </dgm:t>
    </dgm:pt>
    <dgm:pt modelId="{D2FDC447-364E-42AA-86A4-876F4C32415F}" type="parTrans" cxnId="{AED98658-DF82-464B-9A37-6C2C831DA1EA}">
      <dgm:prSet/>
      <dgm:spPr/>
      <dgm:t>
        <a:bodyPr/>
        <a:lstStyle/>
        <a:p>
          <a:endParaRPr lang="en-US"/>
        </a:p>
      </dgm:t>
    </dgm:pt>
    <dgm:pt modelId="{8AB4579B-7702-4891-94BB-03E14A981D2D}" type="sibTrans" cxnId="{AED98658-DF82-464B-9A37-6C2C831DA1EA}">
      <dgm:prSet/>
      <dgm:spPr/>
      <dgm:t>
        <a:bodyPr/>
        <a:lstStyle/>
        <a:p>
          <a:endParaRPr lang="en-US"/>
        </a:p>
      </dgm:t>
    </dgm:pt>
    <dgm:pt modelId="{EC3927CA-46C5-4596-9BC2-4E9362636F56}">
      <dgm:prSet/>
      <dgm:spPr/>
      <dgm:t>
        <a:bodyPr/>
        <a:lstStyle/>
        <a:p>
          <a:r>
            <a:rPr lang="en-US" b="1"/>
            <a:t>Intracranial hemorrhage</a:t>
          </a:r>
          <a:endParaRPr lang="en-US"/>
        </a:p>
      </dgm:t>
    </dgm:pt>
    <dgm:pt modelId="{AE4462BF-EC21-4F40-A8E1-586937E62A33}" type="parTrans" cxnId="{4FD7D76F-3503-4000-9FD2-8283AF6841B9}">
      <dgm:prSet/>
      <dgm:spPr/>
      <dgm:t>
        <a:bodyPr/>
        <a:lstStyle/>
        <a:p>
          <a:endParaRPr lang="en-US"/>
        </a:p>
      </dgm:t>
    </dgm:pt>
    <dgm:pt modelId="{5B96ED44-8CCE-472F-85F2-328A809638CC}" type="sibTrans" cxnId="{4FD7D76F-3503-4000-9FD2-8283AF6841B9}">
      <dgm:prSet/>
      <dgm:spPr/>
      <dgm:t>
        <a:bodyPr/>
        <a:lstStyle/>
        <a:p>
          <a:endParaRPr lang="en-US"/>
        </a:p>
      </dgm:t>
    </dgm:pt>
    <dgm:pt modelId="{7797328F-C77A-43CA-BACB-B1F9E12C05BD}">
      <dgm:prSet/>
      <dgm:spPr/>
      <dgm:t>
        <a:bodyPr/>
        <a:lstStyle/>
        <a:p>
          <a:r>
            <a:rPr lang="en-US" b="1"/>
            <a:t>Acidosis</a:t>
          </a:r>
          <a:endParaRPr lang="en-US"/>
        </a:p>
      </dgm:t>
    </dgm:pt>
    <dgm:pt modelId="{B4D0C7BD-92DE-4B0A-AFEA-4706C9490777}" type="parTrans" cxnId="{E8EA7B36-07BD-425F-8E78-3D5AE849A2A8}">
      <dgm:prSet/>
      <dgm:spPr/>
      <dgm:t>
        <a:bodyPr/>
        <a:lstStyle/>
        <a:p>
          <a:endParaRPr lang="en-US"/>
        </a:p>
      </dgm:t>
    </dgm:pt>
    <dgm:pt modelId="{5E362395-B9EA-4F79-A7BA-39B129FAB8D6}" type="sibTrans" cxnId="{E8EA7B36-07BD-425F-8E78-3D5AE849A2A8}">
      <dgm:prSet/>
      <dgm:spPr/>
      <dgm:t>
        <a:bodyPr/>
        <a:lstStyle/>
        <a:p>
          <a:endParaRPr lang="en-US"/>
        </a:p>
      </dgm:t>
    </dgm:pt>
    <dgm:pt modelId="{ED1F6A53-105E-480D-8383-F62F85DFFEE6}">
      <dgm:prSet/>
      <dgm:spPr/>
      <dgm:t>
        <a:bodyPr/>
        <a:lstStyle/>
        <a:p>
          <a:r>
            <a:rPr lang="en-US" b="1"/>
            <a:t>Convulsions (fits)</a:t>
          </a:r>
          <a:endParaRPr lang="en-US"/>
        </a:p>
      </dgm:t>
    </dgm:pt>
    <dgm:pt modelId="{C8C4C8E5-405E-47A0-8D4F-A8B0C68C0705}" type="parTrans" cxnId="{B40A3B74-BE17-47B7-BEC7-17E9696C371A}">
      <dgm:prSet/>
      <dgm:spPr/>
      <dgm:t>
        <a:bodyPr/>
        <a:lstStyle/>
        <a:p>
          <a:endParaRPr lang="en-US"/>
        </a:p>
      </dgm:t>
    </dgm:pt>
    <dgm:pt modelId="{F4B831D3-AD24-4988-99F3-A5AE4784A5CA}" type="sibTrans" cxnId="{B40A3B74-BE17-47B7-BEC7-17E9696C371A}">
      <dgm:prSet/>
      <dgm:spPr/>
      <dgm:t>
        <a:bodyPr/>
        <a:lstStyle/>
        <a:p>
          <a:endParaRPr lang="en-US"/>
        </a:p>
      </dgm:t>
    </dgm:pt>
    <dgm:pt modelId="{9D07AADA-613C-4D08-B684-9A9E329781E5}">
      <dgm:prSet/>
      <dgm:spPr/>
      <dgm:t>
        <a:bodyPr/>
        <a:lstStyle/>
        <a:p>
          <a:r>
            <a:rPr lang="en-US" b="1"/>
            <a:t>Facial injury</a:t>
          </a:r>
          <a:endParaRPr lang="en-US"/>
        </a:p>
      </dgm:t>
    </dgm:pt>
    <dgm:pt modelId="{088D763E-87D6-4E56-BF80-DD65BC6944B7}" type="parTrans" cxnId="{E6315566-D7E1-430C-8D93-4620A6678940}">
      <dgm:prSet/>
      <dgm:spPr/>
      <dgm:t>
        <a:bodyPr/>
        <a:lstStyle/>
        <a:p>
          <a:endParaRPr lang="en-US"/>
        </a:p>
      </dgm:t>
    </dgm:pt>
    <dgm:pt modelId="{3AE18820-45C1-46EB-BA51-145BABA656E9}" type="sibTrans" cxnId="{E6315566-D7E1-430C-8D93-4620A6678940}">
      <dgm:prSet/>
      <dgm:spPr/>
      <dgm:t>
        <a:bodyPr/>
        <a:lstStyle/>
        <a:p>
          <a:endParaRPr lang="en-US"/>
        </a:p>
      </dgm:t>
    </dgm:pt>
    <dgm:pt modelId="{BB664419-59ED-411B-BA4A-B7EE8EE11597}">
      <dgm:prSet/>
      <dgm:spPr/>
      <dgm:t>
        <a:bodyPr/>
        <a:lstStyle/>
        <a:p>
          <a:r>
            <a:rPr lang="en-US" b="1"/>
            <a:t>Severe asphyxia (life-threatening lack of oxygen)</a:t>
          </a:r>
          <a:endParaRPr lang="en-US"/>
        </a:p>
      </dgm:t>
    </dgm:pt>
    <dgm:pt modelId="{8059FE4A-54DB-42B1-9F43-C5B2E5FF579E}" type="parTrans" cxnId="{4E7FEC3A-28E1-4369-9926-97CC9AA2F6D6}">
      <dgm:prSet/>
      <dgm:spPr/>
      <dgm:t>
        <a:bodyPr/>
        <a:lstStyle/>
        <a:p>
          <a:endParaRPr lang="en-US"/>
        </a:p>
      </dgm:t>
    </dgm:pt>
    <dgm:pt modelId="{A60D5282-D8A3-4186-87B4-BBD5FEADF58D}" type="sibTrans" cxnId="{4E7FEC3A-28E1-4369-9926-97CC9AA2F6D6}">
      <dgm:prSet/>
      <dgm:spPr/>
      <dgm:t>
        <a:bodyPr/>
        <a:lstStyle/>
        <a:p>
          <a:endParaRPr lang="en-US"/>
        </a:p>
      </dgm:t>
    </dgm:pt>
    <dgm:pt modelId="{6E701C01-0CEC-4CC5-A10C-38D4DBFAF9F2}">
      <dgm:prSet/>
      <dgm:spPr/>
      <dgm:t>
        <a:bodyPr/>
        <a:lstStyle/>
        <a:p>
          <a:r>
            <a:rPr lang="en-US" b="1"/>
            <a:t>Death.</a:t>
          </a:r>
          <a:endParaRPr lang="en-US"/>
        </a:p>
      </dgm:t>
    </dgm:pt>
    <dgm:pt modelId="{52E0799E-047D-4EEA-87C1-B7EA385436D5}" type="parTrans" cxnId="{6F034280-2924-4083-B7E9-18BAF308C70B}">
      <dgm:prSet/>
      <dgm:spPr/>
      <dgm:t>
        <a:bodyPr/>
        <a:lstStyle/>
        <a:p>
          <a:endParaRPr lang="en-US"/>
        </a:p>
      </dgm:t>
    </dgm:pt>
    <dgm:pt modelId="{77FDD1C6-60BD-4382-A89F-0CC3C6F729FB}" type="sibTrans" cxnId="{6F034280-2924-4083-B7E9-18BAF308C70B}">
      <dgm:prSet/>
      <dgm:spPr/>
      <dgm:t>
        <a:bodyPr/>
        <a:lstStyle/>
        <a:p>
          <a:endParaRPr lang="en-US"/>
        </a:p>
      </dgm:t>
    </dgm:pt>
    <dgm:pt modelId="{94A136C8-4BE3-45BD-9725-67D9EC21217A}" type="pres">
      <dgm:prSet presAssocID="{2E24822D-215A-4CD1-8224-D7B7F03216CF}" presName="diagram" presStyleCnt="0">
        <dgm:presLayoutVars>
          <dgm:dir/>
          <dgm:resizeHandles val="exact"/>
        </dgm:presLayoutVars>
      </dgm:prSet>
      <dgm:spPr/>
    </dgm:pt>
    <dgm:pt modelId="{04147460-FDAF-480F-84B0-4016F773E74A}" type="pres">
      <dgm:prSet presAssocID="{30900B76-53EB-44EE-AA6A-A262DF88EFCF}" presName="node" presStyleLbl="node1" presStyleIdx="0" presStyleCnt="7">
        <dgm:presLayoutVars>
          <dgm:bulletEnabled val="1"/>
        </dgm:presLayoutVars>
      </dgm:prSet>
      <dgm:spPr/>
    </dgm:pt>
    <dgm:pt modelId="{E61F009C-E80D-47F7-A520-2D68D92D8A0C}" type="pres">
      <dgm:prSet presAssocID="{8AB4579B-7702-4891-94BB-03E14A981D2D}" presName="sibTrans" presStyleCnt="0"/>
      <dgm:spPr/>
    </dgm:pt>
    <dgm:pt modelId="{B8143145-A2B9-4AB4-BF92-A14832D728C0}" type="pres">
      <dgm:prSet presAssocID="{EC3927CA-46C5-4596-9BC2-4E9362636F56}" presName="node" presStyleLbl="node1" presStyleIdx="1" presStyleCnt="7">
        <dgm:presLayoutVars>
          <dgm:bulletEnabled val="1"/>
        </dgm:presLayoutVars>
      </dgm:prSet>
      <dgm:spPr/>
    </dgm:pt>
    <dgm:pt modelId="{C59980A3-C4FF-4AEA-90F7-BB5B193501D6}" type="pres">
      <dgm:prSet presAssocID="{5B96ED44-8CCE-472F-85F2-328A809638CC}" presName="sibTrans" presStyleCnt="0"/>
      <dgm:spPr/>
    </dgm:pt>
    <dgm:pt modelId="{CED9AE24-B4BF-494B-992B-B9F7B38F40E4}" type="pres">
      <dgm:prSet presAssocID="{7797328F-C77A-43CA-BACB-B1F9E12C05BD}" presName="node" presStyleLbl="node1" presStyleIdx="2" presStyleCnt="7">
        <dgm:presLayoutVars>
          <dgm:bulletEnabled val="1"/>
        </dgm:presLayoutVars>
      </dgm:prSet>
      <dgm:spPr/>
    </dgm:pt>
    <dgm:pt modelId="{4BC89393-F655-4C18-8605-9F9C0CEF0B28}" type="pres">
      <dgm:prSet presAssocID="{5E362395-B9EA-4F79-A7BA-39B129FAB8D6}" presName="sibTrans" presStyleCnt="0"/>
      <dgm:spPr/>
    </dgm:pt>
    <dgm:pt modelId="{FF8DCA71-CF1E-4A37-849E-69714C8D1C1D}" type="pres">
      <dgm:prSet presAssocID="{ED1F6A53-105E-480D-8383-F62F85DFFEE6}" presName="node" presStyleLbl="node1" presStyleIdx="3" presStyleCnt="7">
        <dgm:presLayoutVars>
          <dgm:bulletEnabled val="1"/>
        </dgm:presLayoutVars>
      </dgm:prSet>
      <dgm:spPr/>
    </dgm:pt>
    <dgm:pt modelId="{C5EEC6E8-BE4E-441A-A81F-AAEE136E97BE}" type="pres">
      <dgm:prSet presAssocID="{F4B831D3-AD24-4988-99F3-A5AE4784A5CA}" presName="sibTrans" presStyleCnt="0"/>
      <dgm:spPr/>
    </dgm:pt>
    <dgm:pt modelId="{7AFD4AA8-AD9B-4448-8794-3F3FD754BE63}" type="pres">
      <dgm:prSet presAssocID="{9D07AADA-613C-4D08-B684-9A9E329781E5}" presName="node" presStyleLbl="node1" presStyleIdx="4" presStyleCnt="7">
        <dgm:presLayoutVars>
          <dgm:bulletEnabled val="1"/>
        </dgm:presLayoutVars>
      </dgm:prSet>
      <dgm:spPr/>
    </dgm:pt>
    <dgm:pt modelId="{348EF80C-9D98-444B-8C88-520B1BDF6A75}" type="pres">
      <dgm:prSet presAssocID="{3AE18820-45C1-46EB-BA51-145BABA656E9}" presName="sibTrans" presStyleCnt="0"/>
      <dgm:spPr/>
    </dgm:pt>
    <dgm:pt modelId="{7962D330-1A3E-47AA-8870-CC11CDA6D5F8}" type="pres">
      <dgm:prSet presAssocID="{BB664419-59ED-411B-BA4A-B7EE8EE11597}" presName="node" presStyleLbl="node1" presStyleIdx="5" presStyleCnt="7">
        <dgm:presLayoutVars>
          <dgm:bulletEnabled val="1"/>
        </dgm:presLayoutVars>
      </dgm:prSet>
      <dgm:spPr/>
    </dgm:pt>
    <dgm:pt modelId="{D1063B89-29A7-4213-B227-17AA46A7E2E0}" type="pres">
      <dgm:prSet presAssocID="{A60D5282-D8A3-4186-87B4-BBD5FEADF58D}" presName="sibTrans" presStyleCnt="0"/>
      <dgm:spPr/>
    </dgm:pt>
    <dgm:pt modelId="{AE9C1141-4737-44D0-B641-9CF092FDEA60}" type="pres">
      <dgm:prSet presAssocID="{6E701C01-0CEC-4CC5-A10C-38D4DBFAF9F2}" presName="node" presStyleLbl="node1" presStyleIdx="6" presStyleCnt="7">
        <dgm:presLayoutVars>
          <dgm:bulletEnabled val="1"/>
        </dgm:presLayoutVars>
      </dgm:prSet>
      <dgm:spPr/>
    </dgm:pt>
  </dgm:ptLst>
  <dgm:cxnLst>
    <dgm:cxn modelId="{F8C05024-AF98-4879-9D9B-CFC0A53DF588}" type="presOf" srcId="{9D07AADA-613C-4D08-B684-9A9E329781E5}" destId="{7AFD4AA8-AD9B-4448-8794-3F3FD754BE63}" srcOrd="0" destOrd="0" presId="urn:microsoft.com/office/officeart/2005/8/layout/default"/>
    <dgm:cxn modelId="{991B3428-DD2F-4D9F-A6AC-1867AF8F73CF}" type="presOf" srcId="{6E701C01-0CEC-4CC5-A10C-38D4DBFAF9F2}" destId="{AE9C1141-4737-44D0-B641-9CF092FDEA60}" srcOrd="0" destOrd="0" presId="urn:microsoft.com/office/officeart/2005/8/layout/default"/>
    <dgm:cxn modelId="{E8EA7B36-07BD-425F-8E78-3D5AE849A2A8}" srcId="{2E24822D-215A-4CD1-8224-D7B7F03216CF}" destId="{7797328F-C77A-43CA-BACB-B1F9E12C05BD}" srcOrd="2" destOrd="0" parTransId="{B4D0C7BD-92DE-4B0A-AFEA-4706C9490777}" sibTransId="{5E362395-B9EA-4F79-A7BA-39B129FAB8D6}"/>
    <dgm:cxn modelId="{4E7FEC3A-28E1-4369-9926-97CC9AA2F6D6}" srcId="{2E24822D-215A-4CD1-8224-D7B7F03216CF}" destId="{BB664419-59ED-411B-BA4A-B7EE8EE11597}" srcOrd="5" destOrd="0" parTransId="{8059FE4A-54DB-42B1-9F43-C5B2E5FF579E}" sibTransId="{A60D5282-D8A3-4186-87B4-BBD5FEADF58D}"/>
    <dgm:cxn modelId="{E6315566-D7E1-430C-8D93-4620A6678940}" srcId="{2E24822D-215A-4CD1-8224-D7B7F03216CF}" destId="{9D07AADA-613C-4D08-B684-9A9E329781E5}" srcOrd="4" destOrd="0" parTransId="{088D763E-87D6-4E56-BF80-DD65BC6944B7}" sibTransId="{3AE18820-45C1-46EB-BA51-145BABA656E9}"/>
    <dgm:cxn modelId="{4FD7D76F-3503-4000-9FD2-8283AF6841B9}" srcId="{2E24822D-215A-4CD1-8224-D7B7F03216CF}" destId="{EC3927CA-46C5-4596-9BC2-4E9362636F56}" srcOrd="1" destOrd="0" parTransId="{AE4462BF-EC21-4F40-A8E1-586937E62A33}" sibTransId="{5B96ED44-8CCE-472F-85F2-328A809638CC}"/>
    <dgm:cxn modelId="{B40A3B74-BE17-47B7-BEC7-17E9696C371A}" srcId="{2E24822D-215A-4CD1-8224-D7B7F03216CF}" destId="{ED1F6A53-105E-480D-8383-F62F85DFFEE6}" srcOrd="3" destOrd="0" parTransId="{C8C4C8E5-405E-47A0-8D4F-A8B0C68C0705}" sibTransId="{F4B831D3-AD24-4988-99F3-A5AE4784A5CA}"/>
    <dgm:cxn modelId="{C35DC176-E786-4952-B358-5390380C90C1}" type="presOf" srcId="{EC3927CA-46C5-4596-9BC2-4E9362636F56}" destId="{B8143145-A2B9-4AB4-BF92-A14832D728C0}" srcOrd="0" destOrd="0" presId="urn:microsoft.com/office/officeart/2005/8/layout/default"/>
    <dgm:cxn modelId="{AED98658-DF82-464B-9A37-6C2C831DA1EA}" srcId="{2E24822D-215A-4CD1-8224-D7B7F03216CF}" destId="{30900B76-53EB-44EE-AA6A-A262DF88EFCF}" srcOrd="0" destOrd="0" parTransId="{D2FDC447-364E-42AA-86A4-876F4C32415F}" sibTransId="{8AB4579B-7702-4891-94BB-03E14A981D2D}"/>
    <dgm:cxn modelId="{BB68AC7C-F845-4A7D-955B-7DDA3DE3267D}" type="presOf" srcId="{2E24822D-215A-4CD1-8224-D7B7F03216CF}" destId="{94A136C8-4BE3-45BD-9725-67D9EC21217A}" srcOrd="0" destOrd="0" presId="urn:microsoft.com/office/officeart/2005/8/layout/default"/>
    <dgm:cxn modelId="{6F034280-2924-4083-B7E9-18BAF308C70B}" srcId="{2E24822D-215A-4CD1-8224-D7B7F03216CF}" destId="{6E701C01-0CEC-4CC5-A10C-38D4DBFAF9F2}" srcOrd="6" destOrd="0" parTransId="{52E0799E-047D-4EEA-87C1-B7EA385436D5}" sibTransId="{77FDD1C6-60BD-4382-A89F-0CC3C6F729FB}"/>
    <dgm:cxn modelId="{E1EE29BD-8AA2-4D6A-8E35-473D59913FA5}" type="presOf" srcId="{BB664419-59ED-411B-BA4A-B7EE8EE11597}" destId="{7962D330-1A3E-47AA-8870-CC11CDA6D5F8}" srcOrd="0" destOrd="0" presId="urn:microsoft.com/office/officeart/2005/8/layout/default"/>
    <dgm:cxn modelId="{3B93CED0-DAAC-4547-A326-90CD4C32FCB8}" type="presOf" srcId="{ED1F6A53-105E-480D-8383-F62F85DFFEE6}" destId="{FF8DCA71-CF1E-4A37-849E-69714C8D1C1D}" srcOrd="0" destOrd="0" presId="urn:microsoft.com/office/officeart/2005/8/layout/default"/>
    <dgm:cxn modelId="{CE3DB6EB-676A-4B1A-BDCC-15780B182344}" type="presOf" srcId="{7797328F-C77A-43CA-BACB-B1F9E12C05BD}" destId="{CED9AE24-B4BF-494B-992B-B9F7B38F40E4}" srcOrd="0" destOrd="0" presId="urn:microsoft.com/office/officeart/2005/8/layout/default"/>
    <dgm:cxn modelId="{2E627EF3-E34F-41EF-923E-30C796D77EED}" type="presOf" srcId="{30900B76-53EB-44EE-AA6A-A262DF88EFCF}" destId="{04147460-FDAF-480F-84B0-4016F773E74A}" srcOrd="0" destOrd="0" presId="urn:microsoft.com/office/officeart/2005/8/layout/default"/>
    <dgm:cxn modelId="{D322E4BA-1156-49F4-89E8-03EEBAE11884}" type="presParOf" srcId="{94A136C8-4BE3-45BD-9725-67D9EC21217A}" destId="{04147460-FDAF-480F-84B0-4016F773E74A}" srcOrd="0" destOrd="0" presId="urn:microsoft.com/office/officeart/2005/8/layout/default"/>
    <dgm:cxn modelId="{8F568A15-AB68-40A4-AC29-15A1553F6CDB}" type="presParOf" srcId="{94A136C8-4BE3-45BD-9725-67D9EC21217A}" destId="{E61F009C-E80D-47F7-A520-2D68D92D8A0C}" srcOrd="1" destOrd="0" presId="urn:microsoft.com/office/officeart/2005/8/layout/default"/>
    <dgm:cxn modelId="{01F9CF96-D39D-4033-A105-FAF34CDCA6E3}" type="presParOf" srcId="{94A136C8-4BE3-45BD-9725-67D9EC21217A}" destId="{B8143145-A2B9-4AB4-BF92-A14832D728C0}" srcOrd="2" destOrd="0" presId="urn:microsoft.com/office/officeart/2005/8/layout/default"/>
    <dgm:cxn modelId="{2345E130-D110-4112-AA2B-CE0B1DAD66AD}" type="presParOf" srcId="{94A136C8-4BE3-45BD-9725-67D9EC21217A}" destId="{C59980A3-C4FF-4AEA-90F7-BB5B193501D6}" srcOrd="3" destOrd="0" presId="urn:microsoft.com/office/officeart/2005/8/layout/default"/>
    <dgm:cxn modelId="{FE60EEE1-8EC9-4392-ABA0-BC96E5F9CCC0}" type="presParOf" srcId="{94A136C8-4BE3-45BD-9725-67D9EC21217A}" destId="{CED9AE24-B4BF-494B-992B-B9F7B38F40E4}" srcOrd="4" destOrd="0" presId="urn:microsoft.com/office/officeart/2005/8/layout/default"/>
    <dgm:cxn modelId="{6D0C9186-4427-4BFB-B125-7D1F189C3A1B}" type="presParOf" srcId="{94A136C8-4BE3-45BD-9725-67D9EC21217A}" destId="{4BC89393-F655-4C18-8605-9F9C0CEF0B28}" srcOrd="5" destOrd="0" presId="urn:microsoft.com/office/officeart/2005/8/layout/default"/>
    <dgm:cxn modelId="{4FD3BC1B-C74B-4F1F-B0FC-A4B2352986D8}" type="presParOf" srcId="{94A136C8-4BE3-45BD-9725-67D9EC21217A}" destId="{FF8DCA71-CF1E-4A37-849E-69714C8D1C1D}" srcOrd="6" destOrd="0" presId="urn:microsoft.com/office/officeart/2005/8/layout/default"/>
    <dgm:cxn modelId="{EE13C50B-19D6-49F0-8363-266C10D85FD5}" type="presParOf" srcId="{94A136C8-4BE3-45BD-9725-67D9EC21217A}" destId="{C5EEC6E8-BE4E-441A-A81F-AAEE136E97BE}" srcOrd="7" destOrd="0" presId="urn:microsoft.com/office/officeart/2005/8/layout/default"/>
    <dgm:cxn modelId="{D50395E2-8CBA-4493-86B1-F250C9906201}" type="presParOf" srcId="{94A136C8-4BE3-45BD-9725-67D9EC21217A}" destId="{7AFD4AA8-AD9B-4448-8794-3F3FD754BE63}" srcOrd="8" destOrd="0" presId="urn:microsoft.com/office/officeart/2005/8/layout/default"/>
    <dgm:cxn modelId="{80D0D29E-EF0D-4144-827C-3D1698DF50EC}" type="presParOf" srcId="{94A136C8-4BE3-45BD-9725-67D9EC21217A}" destId="{348EF80C-9D98-444B-8C88-520B1BDF6A75}" srcOrd="9" destOrd="0" presId="urn:microsoft.com/office/officeart/2005/8/layout/default"/>
    <dgm:cxn modelId="{8A2CA0D3-94F9-4F5A-805F-26842AE01058}" type="presParOf" srcId="{94A136C8-4BE3-45BD-9725-67D9EC21217A}" destId="{7962D330-1A3E-47AA-8870-CC11CDA6D5F8}" srcOrd="10" destOrd="0" presId="urn:microsoft.com/office/officeart/2005/8/layout/default"/>
    <dgm:cxn modelId="{B63C7349-C755-43D4-8D9F-445EF5D884DC}" type="presParOf" srcId="{94A136C8-4BE3-45BD-9725-67D9EC21217A}" destId="{D1063B89-29A7-4213-B227-17AA46A7E2E0}" srcOrd="11" destOrd="0" presId="urn:microsoft.com/office/officeart/2005/8/layout/default"/>
    <dgm:cxn modelId="{75797C21-C635-4771-BC1A-17569B974491}" type="presParOf" srcId="{94A136C8-4BE3-45BD-9725-67D9EC21217A}" destId="{AE9C1141-4737-44D0-B641-9CF092FDEA6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932DB4-10A6-4B26-96BE-6F12E49CF3B7}"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D223637-2EAD-4D6F-8786-A114890DEC1B}">
      <dgm:prSet/>
      <dgm:spPr/>
      <dgm:t>
        <a:bodyPr/>
        <a:lstStyle/>
        <a:p>
          <a:r>
            <a:rPr lang="en-US" b="1"/>
            <a:t>What was her diagnosis on partogram </a:t>
          </a:r>
          <a:endParaRPr lang="en-US"/>
        </a:p>
      </dgm:t>
    </dgm:pt>
    <dgm:pt modelId="{7C84E99F-D5F2-4D53-A7B2-94F68933ED62}" type="parTrans" cxnId="{B49B2099-32F1-4947-9E51-D165C109D068}">
      <dgm:prSet/>
      <dgm:spPr/>
      <dgm:t>
        <a:bodyPr/>
        <a:lstStyle/>
        <a:p>
          <a:endParaRPr lang="en-US"/>
        </a:p>
      </dgm:t>
    </dgm:pt>
    <dgm:pt modelId="{B377E88D-8868-4C97-AEF8-06FCBB65F961}" type="sibTrans" cxnId="{B49B2099-32F1-4947-9E51-D165C109D068}">
      <dgm:prSet/>
      <dgm:spPr/>
      <dgm:t>
        <a:bodyPr/>
        <a:lstStyle/>
        <a:p>
          <a:endParaRPr lang="en-US"/>
        </a:p>
      </dgm:t>
    </dgm:pt>
    <dgm:pt modelId="{A413B4B8-C844-433E-B6C9-95A3D70209BB}">
      <dgm:prSet/>
      <dgm:spPr/>
      <dgm:t>
        <a:bodyPr/>
        <a:lstStyle/>
        <a:p>
          <a:r>
            <a:rPr lang="en-US" b="1"/>
            <a:t>how they managed it? </a:t>
          </a:r>
          <a:endParaRPr lang="en-US"/>
        </a:p>
      </dgm:t>
    </dgm:pt>
    <dgm:pt modelId="{9114F1E4-ED7D-445A-BECA-E0A1FA7AF700}" type="parTrans" cxnId="{FF6298F6-8B7D-4778-9D2E-A937C7AB1388}">
      <dgm:prSet/>
      <dgm:spPr/>
      <dgm:t>
        <a:bodyPr/>
        <a:lstStyle/>
        <a:p>
          <a:endParaRPr lang="en-US"/>
        </a:p>
      </dgm:t>
    </dgm:pt>
    <dgm:pt modelId="{F8EEA19A-C7E8-43C6-B8E6-3A5301DC10EC}" type="sibTrans" cxnId="{FF6298F6-8B7D-4778-9D2E-A937C7AB1388}">
      <dgm:prSet/>
      <dgm:spPr/>
      <dgm:t>
        <a:bodyPr/>
        <a:lstStyle/>
        <a:p>
          <a:endParaRPr lang="en-US"/>
        </a:p>
      </dgm:t>
    </dgm:pt>
    <dgm:pt modelId="{3AFA1807-5124-4A54-9733-1057CDF07189}" type="pres">
      <dgm:prSet presAssocID="{2E932DB4-10A6-4B26-96BE-6F12E49CF3B7}" presName="outerComposite" presStyleCnt="0">
        <dgm:presLayoutVars>
          <dgm:chMax val="5"/>
          <dgm:dir/>
          <dgm:resizeHandles val="exact"/>
        </dgm:presLayoutVars>
      </dgm:prSet>
      <dgm:spPr/>
    </dgm:pt>
    <dgm:pt modelId="{10CDCE22-56C2-4316-8D4D-F4D5C0947C88}" type="pres">
      <dgm:prSet presAssocID="{2E932DB4-10A6-4B26-96BE-6F12E49CF3B7}" presName="dummyMaxCanvas" presStyleCnt="0">
        <dgm:presLayoutVars/>
      </dgm:prSet>
      <dgm:spPr/>
    </dgm:pt>
    <dgm:pt modelId="{53E5ABE6-B25F-4EE9-958E-462EBC18CE7E}" type="pres">
      <dgm:prSet presAssocID="{2E932DB4-10A6-4B26-96BE-6F12E49CF3B7}" presName="TwoNodes_1" presStyleLbl="node1" presStyleIdx="0" presStyleCnt="2">
        <dgm:presLayoutVars>
          <dgm:bulletEnabled val="1"/>
        </dgm:presLayoutVars>
      </dgm:prSet>
      <dgm:spPr/>
    </dgm:pt>
    <dgm:pt modelId="{B1163F3F-E72B-4F49-BD5C-AAAF48C11F0D}" type="pres">
      <dgm:prSet presAssocID="{2E932DB4-10A6-4B26-96BE-6F12E49CF3B7}" presName="TwoNodes_2" presStyleLbl="node1" presStyleIdx="1" presStyleCnt="2">
        <dgm:presLayoutVars>
          <dgm:bulletEnabled val="1"/>
        </dgm:presLayoutVars>
      </dgm:prSet>
      <dgm:spPr/>
    </dgm:pt>
    <dgm:pt modelId="{ABE82338-4679-4226-87FE-138116BA9F36}" type="pres">
      <dgm:prSet presAssocID="{2E932DB4-10A6-4B26-96BE-6F12E49CF3B7}" presName="TwoConn_1-2" presStyleLbl="fgAccFollowNode1" presStyleIdx="0" presStyleCnt="1">
        <dgm:presLayoutVars>
          <dgm:bulletEnabled val="1"/>
        </dgm:presLayoutVars>
      </dgm:prSet>
      <dgm:spPr/>
    </dgm:pt>
    <dgm:pt modelId="{523F0C17-4CA5-4D31-A27D-B075CDCA2A8F}" type="pres">
      <dgm:prSet presAssocID="{2E932DB4-10A6-4B26-96BE-6F12E49CF3B7}" presName="TwoNodes_1_text" presStyleLbl="node1" presStyleIdx="1" presStyleCnt="2">
        <dgm:presLayoutVars>
          <dgm:bulletEnabled val="1"/>
        </dgm:presLayoutVars>
      </dgm:prSet>
      <dgm:spPr/>
    </dgm:pt>
    <dgm:pt modelId="{670FE155-9830-4F83-93A7-F3C2CE1D3892}" type="pres">
      <dgm:prSet presAssocID="{2E932DB4-10A6-4B26-96BE-6F12E49CF3B7}" presName="TwoNodes_2_text" presStyleLbl="node1" presStyleIdx="1" presStyleCnt="2">
        <dgm:presLayoutVars>
          <dgm:bulletEnabled val="1"/>
        </dgm:presLayoutVars>
      </dgm:prSet>
      <dgm:spPr/>
    </dgm:pt>
  </dgm:ptLst>
  <dgm:cxnLst>
    <dgm:cxn modelId="{C4A68924-03A3-4AAC-9129-6E7F47C022D9}" type="presOf" srcId="{8D223637-2EAD-4D6F-8786-A114890DEC1B}" destId="{53E5ABE6-B25F-4EE9-958E-462EBC18CE7E}" srcOrd="0" destOrd="0" presId="urn:microsoft.com/office/officeart/2005/8/layout/vProcess5"/>
    <dgm:cxn modelId="{2B09E35C-B8D6-4882-9237-5556FCBA60FA}" type="presOf" srcId="{B377E88D-8868-4C97-AEF8-06FCBB65F961}" destId="{ABE82338-4679-4226-87FE-138116BA9F36}" srcOrd="0" destOrd="0" presId="urn:microsoft.com/office/officeart/2005/8/layout/vProcess5"/>
    <dgm:cxn modelId="{83FECB41-B410-4A2E-A38F-B0C4F4180417}" type="presOf" srcId="{2E932DB4-10A6-4B26-96BE-6F12E49CF3B7}" destId="{3AFA1807-5124-4A54-9733-1057CDF07189}" srcOrd="0" destOrd="0" presId="urn:microsoft.com/office/officeart/2005/8/layout/vProcess5"/>
    <dgm:cxn modelId="{B49B2099-32F1-4947-9E51-D165C109D068}" srcId="{2E932DB4-10A6-4B26-96BE-6F12E49CF3B7}" destId="{8D223637-2EAD-4D6F-8786-A114890DEC1B}" srcOrd="0" destOrd="0" parTransId="{7C84E99F-D5F2-4D53-A7B2-94F68933ED62}" sibTransId="{B377E88D-8868-4C97-AEF8-06FCBB65F961}"/>
    <dgm:cxn modelId="{5B05F2B7-EA60-416C-A1DC-BD825183C9C0}" type="presOf" srcId="{8D223637-2EAD-4D6F-8786-A114890DEC1B}" destId="{523F0C17-4CA5-4D31-A27D-B075CDCA2A8F}" srcOrd="1" destOrd="0" presId="urn:microsoft.com/office/officeart/2005/8/layout/vProcess5"/>
    <dgm:cxn modelId="{700DECF3-529E-4AA3-B7B3-8AC0824F9A08}" type="presOf" srcId="{A413B4B8-C844-433E-B6C9-95A3D70209BB}" destId="{670FE155-9830-4F83-93A7-F3C2CE1D3892}" srcOrd="1" destOrd="0" presId="urn:microsoft.com/office/officeart/2005/8/layout/vProcess5"/>
    <dgm:cxn modelId="{FF6298F6-8B7D-4778-9D2E-A937C7AB1388}" srcId="{2E932DB4-10A6-4B26-96BE-6F12E49CF3B7}" destId="{A413B4B8-C844-433E-B6C9-95A3D70209BB}" srcOrd="1" destOrd="0" parTransId="{9114F1E4-ED7D-445A-BECA-E0A1FA7AF700}" sibTransId="{F8EEA19A-C7E8-43C6-B8E6-3A5301DC10EC}"/>
    <dgm:cxn modelId="{52D183FF-F2F1-457F-8994-82D8871E5667}" type="presOf" srcId="{A413B4B8-C844-433E-B6C9-95A3D70209BB}" destId="{B1163F3F-E72B-4F49-BD5C-AAAF48C11F0D}" srcOrd="0" destOrd="0" presId="urn:microsoft.com/office/officeart/2005/8/layout/vProcess5"/>
    <dgm:cxn modelId="{B5A2B0D4-3E1E-4CDB-9A32-DB08B43661B3}" type="presParOf" srcId="{3AFA1807-5124-4A54-9733-1057CDF07189}" destId="{10CDCE22-56C2-4316-8D4D-F4D5C0947C88}" srcOrd="0" destOrd="0" presId="urn:microsoft.com/office/officeart/2005/8/layout/vProcess5"/>
    <dgm:cxn modelId="{736C68B9-6808-4DDD-B2AE-71D0FDCC1625}" type="presParOf" srcId="{3AFA1807-5124-4A54-9733-1057CDF07189}" destId="{53E5ABE6-B25F-4EE9-958E-462EBC18CE7E}" srcOrd="1" destOrd="0" presId="urn:microsoft.com/office/officeart/2005/8/layout/vProcess5"/>
    <dgm:cxn modelId="{343BB1BC-C624-423D-AA8F-5686ADCBB695}" type="presParOf" srcId="{3AFA1807-5124-4A54-9733-1057CDF07189}" destId="{B1163F3F-E72B-4F49-BD5C-AAAF48C11F0D}" srcOrd="2" destOrd="0" presId="urn:microsoft.com/office/officeart/2005/8/layout/vProcess5"/>
    <dgm:cxn modelId="{052C9852-3500-4605-B8CA-8DA76B8BB826}" type="presParOf" srcId="{3AFA1807-5124-4A54-9733-1057CDF07189}" destId="{ABE82338-4679-4226-87FE-138116BA9F36}" srcOrd="3" destOrd="0" presId="urn:microsoft.com/office/officeart/2005/8/layout/vProcess5"/>
    <dgm:cxn modelId="{16134879-3557-48BE-AE09-BD8F547F1F97}" type="presParOf" srcId="{3AFA1807-5124-4A54-9733-1057CDF07189}" destId="{523F0C17-4CA5-4D31-A27D-B075CDCA2A8F}" srcOrd="4" destOrd="0" presId="urn:microsoft.com/office/officeart/2005/8/layout/vProcess5"/>
    <dgm:cxn modelId="{FBF20F7C-B9BC-48BE-953B-BD33FA7FC5F5}" type="presParOf" srcId="{3AFA1807-5124-4A54-9733-1057CDF07189}" destId="{670FE155-9830-4F83-93A7-F3C2CE1D3892}" srcOrd="5"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C5921D-7472-4E02-88DE-2BCEDD08962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4E0043A-A039-4794-9CE3-97EA5DC4DD7B}">
      <dgm:prSet/>
      <dgm:spPr/>
      <dgm:t>
        <a:bodyPr/>
        <a:lstStyle/>
        <a:p>
          <a:r>
            <a:rPr lang="en-US" b="1"/>
            <a:t>What is the final diagnosis? </a:t>
          </a:r>
          <a:endParaRPr lang="en-US"/>
        </a:p>
      </dgm:t>
    </dgm:pt>
    <dgm:pt modelId="{39A7DA1E-CA3E-47E0-B383-3D042CD789B4}" type="parTrans" cxnId="{8600F985-37A2-4F8E-873C-717F24F09B1D}">
      <dgm:prSet/>
      <dgm:spPr/>
      <dgm:t>
        <a:bodyPr/>
        <a:lstStyle/>
        <a:p>
          <a:endParaRPr lang="en-US"/>
        </a:p>
      </dgm:t>
    </dgm:pt>
    <dgm:pt modelId="{5E06EDC4-B490-4AB1-B1A3-5205532D7CE1}" type="sibTrans" cxnId="{8600F985-37A2-4F8E-873C-717F24F09B1D}">
      <dgm:prSet/>
      <dgm:spPr/>
      <dgm:t>
        <a:bodyPr/>
        <a:lstStyle/>
        <a:p>
          <a:endParaRPr lang="en-US"/>
        </a:p>
      </dgm:t>
    </dgm:pt>
    <dgm:pt modelId="{65A4F843-1843-4E6B-8839-AE8E278B0BEE}">
      <dgm:prSet/>
      <dgm:spPr/>
      <dgm:t>
        <a:bodyPr/>
        <a:lstStyle/>
        <a:p>
          <a:r>
            <a:rPr lang="en-US" b="1"/>
            <a:t>At 17.00, a decision was taken to do a cesarean section, and this was rapidly done. Was this a correct action? And why?</a:t>
          </a:r>
          <a:r>
            <a:rPr lang="en-US"/>
            <a:t> </a:t>
          </a:r>
        </a:p>
      </dgm:t>
    </dgm:pt>
    <dgm:pt modelId="{ADDD91E8-BCCD-4597-A388-E6CB923FDA1D}" type="parTrans" cxnId="{F2AF7294-96A4-4121-8028-CEAD7A81C781}">
      <dgm:prSet/>
      <dgm:spPr/>
      <dgm:t>
        <a:bodyPr/>
        <a:lstStyle/>
        <a:p>
          <a:endParaRPr lang="en-US"/>
        </a:p>
      </dgm:t>
    </dgm:pt>
    <dgm:pt modelId="{F9836F55-CC31-468C-B236-453A2D723404}" type="sibTrans" cxnId="{F2AF7294-96A4-4121-8028-CEAD7A81C781}">
      <dgm:prSet/>
      <dgm:spPr/>
      <dgm:t>
        <a:bodyPr/>
        <a:lstStyle/>
        <a:p>
          <a:endParaRPr lang="en-US"/>
        </a:p>
      </dgm:t>
    </dgm:pt>
    <dgm:pt modelId="{4FD07252-9717-4B4D-93F6-26D5279C83B7}" type="pres">
      <dgm:prSet presAssocID="{5CC5921D-7472-4E02-88DE-2BCEDD089629}" presName="root" presStyleCnt="0">
        <dgm:presLayoutVars>
          <dgm:dir/>
          <dgm:resizeHandles val="exact"/>
        </dgm:presLayoutVars>
      </dgm:prSet>
      <dgm:spPr/>
    </dgm:pt>
    <dgm:pt modelId="{1EA8B2E1-8739-4EFC-B328-BA71811720B7}" type="pres">
      <dgm:prSet presAssocID="{94E0043A-A039-4794-9CE3-97EA5DC4DD7B}" presName="compNode" presStyleCnt="0"/>
      <dgm:spPr/>
    </dgm:pt>
    <dgm:pt modelId="{94AB87EB-41F3-4DFE-9B94-8D0A6F696A93}" type="pres">
      <dgm:prSet presAssocID="{94E0043A-A039-4794-9CE3-97EA5DC4DD7B}" presName="bgRect" presStyleLbl="bgShp" presStyleIdx="0" presStyleCnt="2"/>
      <dgm:spPr/>
    </dgm:pt>
    <dgm:pt modelId="{058B0E21-73D7-4AC5-B709-CFD0C3372841}" type="pres">
      <dgm:prSet presAssocID="{94E0043A-A039-4794-9CE3-97EA5DC4DD7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8DEDA419-E10F-46BB-B72C-73A618682325}" type="pres">
      <dgm:prSet presAssocID="{94E0043A-A039-4794-9CE3-97EA5DC4DD7B}" presName="spaceRect" presStyleCnt="0"/>
      <dgm:spPr/>
    </dgm:pt>
    <dgm:pt modelId="{84FA5948-106C-40BB-A4BC-EA18A84805B9}" type="pres">
      <dgm:prSet presAssocID="{94E0043A-A039-4794-9CE3-97EA5DC4DD7B}" presName="parTx" presStyleLbl="revTx" presStyleIdx="0" presStyleCnt="2">
        <dgm:presLayoutVars>
          <dgm:chMax val="0"/>
          <dgm:chPref val="0"/>
        </dgm:presLayoutVars>
      </dgm:prSet>
      <dgm:spPr/>
    </dgm:pt>
    <dgm:pt modelId="{1F206578-AC0D-473A-84A2-614E9A058AA7}" type="pres">
      <dgm:prSet presAssocID="{5E06EDC4-B490-4AB1-B1A3-5205532D7CE1}" presName="sibTrans" presStyleCnt="0"/>
      <dgm:spPr/>
    </dgm:pt>
    <dgm:pt modelId="{4873002B-CB5A-4A11-BE33-78603F7B07D8}" type="pres">
      <dgm:prSet presAssocID="{65A4F843-1843-4E6B-8839-AE8E278B0BEE}" presName="compNode" presStyleCnt="0"/>
      <dgm:spPr/>
    </dgm:pt>
    <dgm:pt modelId="{DA5251BE-847F-4810-AE25-8F22FDFFFF9D}" type="pres">
      <dgm:prSet presAssocID="{65A4F843-1843-4E6B-8839-AE8E278B0BEE}" presName="bgRect" presStyleLbl="bgShp" presStyleIdx="1" presStyleCnt="2"/>
      <dgm:spPr/>
    </dgm:pt>
    <dgm:pt modelId="{B1148843-2157-4B6F-A4D6-94146F55B5D4}" type="pres">
      <dgm:prSet presAssocID="{65A4F843-1843-4E6B-8839-AE8E278B0BE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955AF3E4-D30D-4BCC-A910-2BB6D6479661}" type="pres">
      <dgm:prSet presAssocID="{65A4F843-1843-4E6B-8839-AE8E278B0BEE}" presName="spaceRect" presStyleCnt="0"/>
      <dgm:spPr/>
    </dgm:pt>
    <dgm:pt modelId="{76918DB2-129F-47E2-8035-A7E3889A9B65}" type="pres">
      <dgm:prSet presAssocID="{65A4F843-1843-4E6B-8839-AE8E278B0BEE}" presName="parTx" presStyleLbl="revTx" presStyleIdx="1" presStyleCnt="2">
        <dgm:presLayoutVars>
          <dgm:chMax val="0"/>
          <dgm:chPref val="0"/>
        </dgm:presLayoutVars>
      </dgm:prSet>
      <dgm:spPr/>
    </dgm:pt>
  </dgm:ptLst>
  <dgm:cxnLst>
    <dgm:cxn modelId="{A1925421-B140-44BA-91F1-4791185D2638}" type="presOf" srcId="{5CC5921D-7472-4E02-88DE-2BCEDD089629}" destId="{4FD07252-9717-4B4D-93F6-26D5279C83B7}" srcOrd="0" destOrd="0" presId="urn:microsoft.com/office/officeart/2018/2/layout/IconVerticalSolidList"/>
    <dgm:cxn modelId="{66447A32-52AE-4624-ABBE-BBB7FD6B2737}" type="presOf" srcId="{65A4F843-1843-4E6B-8839-AE8E278B0BEE}" destId="{76918DB2-129F-47E2-8035-A7E3889A9B65}" srcOrd="0" destOrd="0" presId="urn:microsoft.com/office/officeart/2018/2/layout/IconVerticalSolidList"/>
    <dgm:cxn modelId="{E83D5A6D-F526-40C0-988C-684D9F1B5BB6}" type="presOf" srcId="{94E0043A-A039-4794-9CE3-97EA5DC4DD7B}" destId="{84FA5948-106C-40BB-A4BC-EA18A84805B9}" srcOrd="0" destOrd="0" presId="urn:microsoft.com/office/officeart/2018/2/layout/IconVerticalSolidList"/>
    <dgm:cxn modelId="{8600F985-37A2-4F8E-873C-717F24F09B1D}" srcId="{5CC5921D-7472-4E02-88DE-2BCEDD089629}" destId="{94E0043A-A039-4794-9CE3-97EA5DC4DD7B}" srcOrd="0" destOrd="0" parTransId="{39A7DA1E-CA3E-47E0-B383-3D042CD789B4}" sibTransId="{5E06EDC4-B490-4AB1-B1A3-5205532D7CE1}"/>
    <dgm:cxn modelId="{F2AF7294-96A4-4121-8028-CEAD7A81C781}" srcId="{5CC5921D-7472-4E02-88DE-2BCEDD089629}" destId="{65A4F843-1843-4E6B-8839-AE8E278B0BEE}" srcOrd="1" destOrd="0" parTransId="{ADDD91E8-BCCD-4597-A388-E6CB923FDA1D}" sibTransId="{F9836F55-CC31-468C-B236-453A2D723404}"/>
    <dgm:cxn modelId="{322E83AF-6C47-4FF8-A4D9-E64E6D77E8FC}" type="presParOf" srcId="{4FD07252-9717-4B4D-93F6-26D5279C83B7}" destId="{1EA8B2E1-8739-4EFC-B328-BA71811720B7}" srcOrd="0" destOrd="0" presId="urn:microsoft.com/office/officeart/2018/2/layout/IconVerticalSolidList"/>
    <dgm:cxn modelId="{CA1CECC3-04CA-40FA-873A-5367CA23F37E}" type="presParOf" srcId="{1EA8B2E1-8739-4EFC-B328-BA71811720B7}" destId="{94AB87EB-41F3-4DFE-9B94-8D0A6F696A93}" srcOrd="0" destOrd="0" presId="urn:microsoft.com/office/officeart/2018/2/layout/IconVerticalSolidList"/>
    <dgm:cxn modelId="{3B87DD73-6610-4E16-99F0-B0BE674C39F7}" type="presParOf" srcId="{1EA8B2E1-8739-4EFC-B328-BA71811720B7}" destId="{058B0E21-73D7-4AC5-B709-CFD0C3372841}" srcOrd="1" destOrd="0" presId="urn:microsoft.com/office/officeart/2018/2/layout/IconVerticalSolidList"/>
    <dgm:cxn modelId="{44055033-15C4-4304-AF8F-0E835AE82FD5}" type="presParOf" srcId="{1EA8B2E1-8739-4EFC-B328-BA71811720B7}" destId="{8DEDA419-E10F-46BB-B72C-73A618682325}" srcOrd="2" destOrd="0" presId="urn:microsoft.com/office/officeart/2018/2/layout/IconVerticalSolidList"/>
    <dgm:cxn modelId="{D8106ED7-6B2E-43B5-8466-74F2B497A023}" type="presParOf" srcId="{1EA8B2E1-8739-4EFC-B328-BA71811720B7}" destId="{84FA5948-106C-40BB-A4BC-EA18A84805B9}" srcOrd="3" destOrd="0" presId="urn:microsoft.com/office/officeart/2018/2/layout/IconVerticalSolidList"/>
    <dgm:cxn modelId="{7C5CF756-1C0A-42B8-9A14-6B52A6C5FA7E}" type="presParOf" srcId="{4FD07252-9717-4B4D-93F6-26D5279C83B7}" destId="{1F206578-AC0D-473A-84A2-614E9A058AA7}" srcOrd="1" destOrd="0" presId="urn:microsoft.com/office/officeart/2018/2/layout/IconVerticalSolidList"/>
    <dgm:cxn modelId="{B44AED6B-8D22-4A82-8849-0352D049A1A7}" type="presParOf" srcId="{4FD07252-9717-4B4D-93F6-26D5279C83B7}" destId="{4873002B-CB5A-4A11-BE33-78603F7B07D8}" srcOrd="2" destOrd="0" presId="urn:microsoft.com/office/officeart/2018/2/layout/IconVerticalSolidList"/>
    <dgm:cxn modelId="{5DC4D525-AC38-4759-85D7-1CA9CD8D0920}" type="presParOf" srcId="{4873002B-CB5A-4A11-BE33-78603F7B07D8}" destId="{DA5251BE-847F-4810-AE25-8F22FDFFFF9D}" srcOrd="0" destOrd="0" presId="urn:microsoft.com/office/officeart/2018/2/layout/IconVerticalSolidList"/>
    <dgm:cxn modelId="{515629EC-B76A-4E23-ADF4-426FD9B8BDE4}" type="presParOf" srcId="{4873002B-CB5A-4A11-BE33-78603F7B07D8}" destId="{B1148843-2157-4B6F-A4D6-94146F55B5D4}" srcOrd="1" destOrd="0" presId="urn:microsoft.com/office/officeart/2018/2/layout/IconVerticalSolidList"/>
    <dgm:cxn modelId="{89C3F9A4-AB66-4ECC-9D4C-6AA17F3C3E5E}" type="presParOf" srcId="{4873002B-CB5A-4A11-BE33-78603F7B07D8}" destId="{955AF3E4-D30D-4BCC-A910-2BB6D6479661}" srcOrd="2" destOrd="0" presId="urn:microsoft.com/office/officeart/2018/2/layout/IconVerticalSolidList"/>
    <dgm:cxn modelId="{8A62B055-27FA-4A4F-8FC9-EB68D4850ABA}" type="presParOf" srcId="{4873002B-CB5A-4A11-BE33-78603F7B07D8}" destId="{76918DB2-129F-47E2-8035-A7E3889A9B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1BC40-F60E-441D-82E0-447B0482A292}">
      <dsp:nvSpPr>
        <dsp:cNvPr id="0" name=""/>
        <dsp:cNvSpPr/>
      </dsp:nvSpPr>
      <dsp:spPr>
        <a:xfrm>
          <a:off x="0" y="0"/>
          <a:ext cx="4435657"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3D17B523-8951-45CA-962E-1B195BEB1631}">
      <dsp:nvSpPr>
        <dsp:cNvPr id="0" name=""/>
        <dsp:cNvSpPr/>
      </dsp:nvSpPr>
      <dsp:spPr>
        <a:xfrm>
          <a:off x="0" y="0"/>
          <a:ext cx="4435657" cy="984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FF0000"/>
              </a:solidFill>
            </a:rPr>
            <a:t>Abnormal pelvis:-</a:t>
          </a:r>
          <a:r>
            <a:rPr lang="en-US" sz="2100" b="1" kern="1200" dirty="0"/>
            <a:t> </a:t>
          </a:r>
          <a:r>
            <a:rPr lang="en-US" sz="2100" kern="1200" dirty="0"/>
            <a:t>android, anthropoid, Contracted pelvis</a:t>
          </a:r>
        </a:p>
      </dsp:txBody>
      <dsp:txXfrm>
        <a:off x="0" y="0"/>
        <a:ext cx="4435657" cy="984123"/>
      </dsp:txXfrm>
    </dsp:sp>
    <dsp:sp modelId="{99EE9B0B-8E46-4A1F-9861-D6C9CAE6507C}">
      <dsp:nvSpPr>
        <dsp:cNvPr id="0" name=""/>
        <dsp:cNvSpPr/>
      </dsp:nvSpPr>
      <dsp:spPr>
        <a:xfrm>
          <a:off x="0" y="984123"/>
          <a:ext cx="4435657"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E624526-CA65-4822-AD31-AFE9E812E453}">
      <dsp:nvSpPr>
        <dsp:cNvPr id="0" name=""/>
        <dsp:cNvSpPr/>
      </dsp:nvSpPr>
      <dsp:spPr>
        <a:xfrm>
          <a:off x="0" y="984123"/>
          <a:ext cx="4435657" cy="984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solidFill>
                <a:srgbClr val="FF0000"/>
              </a:solidFill>
            </a:rPr>
            <a:t>Pelvic tumor</a:t>
          </a:r>
          <a:r>
            <a:rPr lang="en-US" sz="2100" b="1" kern="1200" dirty="0"/>
            <a:t>:- </a:t>
          </a:r>
          <a:r>
            <a:rPr lang="en-US" sz="2100" kern="1200" dirty="0"/>
            <a:t>fibroid, ovarian tumor</a:t>
          </a:r>
        </a:p>
      </dsp:txBody>
      <dsp:txXfrm>
        <a:off x="0" y="984123"/>
        <a:ext cx="4435657" cy="984123"/>
      </dsp:txXfrm>
    </dsp:sp>
    <dsp:sp modelId="{F3F27004-A598-41EB-9D4B-0FC8CE85E3C5}">
      <dsp:nvSpPr>
        <dsp:cNvPr id="0" name=""/>
        <dsp:cNvSpPr/>
      </dsp:nvSpPr>
      <dsp:spPr>
        <a:xfrm>
          <a:off x="0" y="1968246"/>
          <a:ext cx="4435657"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18D6F87-20BF-4C44-9B83-83F9B9AC8A6A}">
      <dsp:nvSpPr>
        <dsp:cNvPr id="0" name=""/>
        <dsp:cNvSpPr/>
      </dsp:nvSpPr>
      <dsp:spPr>
        <a:xfrm>
          <a:off x="0" y="1968246"/>
          <a:ext cx="4435657" cy="984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solidFill>
                <a:srgbClr val="FF0000"/>
              </a:solidFill>
            </a:rPr>
            <a:t>Tumor</a:t>
          </a:r>
          <a:r>
            <a:rPr lang="en-US" sz="2100" kern="1200" dirty="0"/>
            <a:t> of rectum, bladder or pelvic bone.</a:t>
          </a:r>
        </a:p>
      </dsp:txBody>
      <dsp:txXfrm>
        <a:off x="0" y="1968246"/>
        <a:ext cx="4435657" cy="984123"/>
      </dsp:txXfrm>
    </dsp:sp>
    <dsp:sp modelId="{A4E679A7-84CF-4C01-803A-8D4529703592}">
      <dsp:nvSpPr>
        <dsp:cNvPr id="0" name=""/>
        <dsp:cNvSpPr/>
      </dsp:nvSpPr>
      <dsp:spPr>
        <a:xfrm>
          <a:off x="0" y="2952369"/>
          <a:ext cx="4435657"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4EF0574-8ABA-4FA5-A9AE-19335B367055}">
      <dsp:nvSpPr>
        <dsp:cNvPr id="0" name=""/>
        <dsp:cNvSpPr/>
      </dsp:nvSpPr>
      <dsp:spPr>
        <a:xfrm>
          <a:off x="0" y="2952369"/>
          <a:ext cx="4435657" cy="984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Abnormality in uterus &amp; vagina, stenosis in cx. &amp; vagina, contraction ring in uterus, vaginal septum, rigid perineum.</a:t>
          </a:r>
        </a:p>
      </dsp:txBody>
      <dsp:txXfrm>
        <a:off x="0" y="2952369"/>
        <a:ext cx="4435657" cy="9841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EC081-D157-48C8-BE2B-F0709D8B20DF}">
      <dsp:nvSpPr>
        <dsp:cNvPr id="0" name=""/>
        <dsp:cNvSpPr/>
      </dsp:nvSpPr>
      <dsp:spPr>
        <a:xfrm>
          <a:off x="941652" y="190"/>
          <a:ext cx="1095855" cy="109585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008DF9-FA5F-431D-9C5E-87AF509E8FFA}">
      <dsp:nvSpPr>
        <dsp:cNvPr id="0" name=""/>
        <dsp:cNvSpPr/>
      </dsp:nvSpPr>
      <dsp:spPr>
        <a:xfrm>
          <a:off x="1175195" y="233733"/>
          <a:ext cx="628769" cy="628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39914E-498B-40D6-884B-6423EA480421}">
      <dsp:nvSpPr>
        <dsp:cNvPr id="0" name=""/>
        <dsp:cNvSpPr/>
      </dsp:nvSpPr>
      <dsp:spPr>
        <a:xfrm>
          <a:off x="591337" y="1437377"/>
          <a:ext cx="1796484" cy="71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b="1" kern="1200"/>
            <a:t>1)What is your diagnosis?</a:t>
          </a:r>
          <a:endParaRPr lang="en-US" sz="1700" kern="1200"/>
        </a:p>
      </dsp:txBody>
      <dsp:txXfrm>
        <a:off x="591337" y="1437377"/>
        <a:ext cx="1796484" cy="718593"/>
      </dsp:txXfrm>
    </dsp:sp>
    <dsp:sp modelId="{A089D3B6-9587-4249-B884-FB992D1C2CFE}">
      <dsp:nvSpPr>
        <dsp:cNvPr id="0" name=""/>
        <dsp:cNvSpPr/>
      </dsp:nvSpPr>
      <dsp:spPr>
        <a:xfrm>
          <a:off x="3052521" y="190"/>
          <a:ext cx="1095855" cy="109585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8F6C61-C433-4A23-99E8-EC91F958F15F}">
      <dsp:nvSpPr>
        <dsp:cNvPr id="0" name=""/>
        <dsp:cNvSpPr/>
      </dsp:nvSpPr>
      <dsp:spPr>
        <a:xfrm>
          <a:off x="3286064" y="233733"/>
          <a:ext cx="628769" cy="628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E0430E-E935-4F0A-8208-C6D711BB6290}">
      <dsp:nvSpPr>
        <dsp:cNvPr id="0" name=""/>
        <dsp:cNvSpPr/>
      </dsp:nvSpPr>
      <dsp:spPr>
        <a:xfrm>
          <a:off x="2702206" y="1437377"/>
          <a:ext cx="1796484" cy="71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b="1" kern="1200"/>
            <a:t>2)What is the cause?</a:t>
          </a:r>
          <a:endParaRPr lang="en-US" sz="1700" kern="1200"/>
        </a:p>
      </dsp:txBody>
      <dsp:txXfrm>
        <a:off x="2702206" y="1437377"/>
        <a:ext cx="1796484" cy="718593"/>
      </dsp:txXfrm>
    </dsp:sp>
    <dsp:sp modelId="{55B46B99-BC56-4619-B74A-E43FF73EACC0}">
      <dsp:nvSpPr>
        <dsp:cNvPr id="0" name=""/>
        <dsp:cNvSpPr/>
      </dsp:nvSpPr>
      <dsp:spPr>
        <a:xfrm>
          <a:off x="5163390" y="190"/>
          <a:ext cx="1095855" cy="109585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CB2FB4-E9D0-4C3E-93A5-114B62DDA27C}">
      <dsp:nvSpPr>
        <dsp:cNvPr id="0" name=""/>
        <dsp:cNvSpPr/>
      </dsp:nvSpPr>
      <dsp:spPr>
        <a:xfrm>
          <a:off x="5396933" y="233733"/>
          <a:ext cx="628769" cy="628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652C02-0492-4E9E-9470-41FF8DC61B92}">
      <dsp:nvSpPr>
        <dsp:cNvPr id="0" name=""/>
        <dsp:cNvSpPr/>
      </dsp:nvSpPr>
      <dsp:spPr>
        <a:xfrm>
          <a:off x="4813075" y="1437377"/>
          <a:ext cx="1796484" cy="718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b="1" kern="1200"/>
            <a:t>3)How you will manage this</a:t>
          </a:r>
          <a:r>
            <a:rPr lang="ar-JO" sz="1700" b="1" kern="1200"/>
            <a:t> </a:t>
          </a:r>
          <a:r>
            <a:rPr lang="en-GB" sz="1700" b="1" kern="1200"/>
            <a:t>patient?  </a:t>
          </a:r>
          <a:endParaRPr lang="en-US" sz="1700" kern="1200"/>
        </a:p>
      </dsp:txBody>
      <dsp:txXfrm>
        <a:off x="4813075" y="1437377"/>
        <a:ext cx="1796484" cy="7185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C62D1-08FD-4647-9A1D-561CB8D14C5E}">
      <dsp:nvSpPr>
        <dsp:cNvPr id="0" name=""/>
        <dsp:cNvSpPr/>
      </dsp:nvSpPr>
      <dsp:spPr>
        <a:xfrm>
          <a:off x="0" y="1922"/>
          <a:ext cx="4435657"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167AED6-866F-4120-9C0D-D8367EC41590}">
      <dsp:nvSpPr>
        <dsp:cNvPr id="0" name=""/>
        <dsp:cNvSpPr/>
      </dsp:nvSpPr>
      <dsp:spPr>
        <a:xfrm>
          <a:off x="0" y="1922"/>
          <a:ext cx="4435657" cy="131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1) Active phase arrest</a:t>
          </a:r>
          <a:endParaRPr lang="en-US" sz="2800" kern="1200"/>
        </a:p>
      </dsp:txBody>
      <dsp:txXfrm>
        <a:off x="0" y="1922"/>
        <a:ext cx="4435657" cy="1310882"/>
      </dsp:txXfrm>
    </dsp:sp>
    <dsp:sp modelId="{8BE6389E-186B-44AB-8CB5-6F0E94E8D1E2}">
      <dsp:nvSpPr>
        <dsp:cNvPr id="0" name=""/>
        <dsp:cNvSpPr/>
      </dsp:nvSpPr>
      <dsp:spPr>
        <a:xfrm>
          <a:off x="0" y="1312805"/>
          <a:ext cx="4435657"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A82F79C-DB7B-4042-A8C5-6828654577E3}">
      <dsp:nvSpPr>
        <dsp:cNvPr id="0" name=""/>
        <dsp:cNvSpPr/>
      </dsp:nvSpPr>
      <dsp:spPr>
        <a:xfrm>
          <a:off x="0" y="1312805"/>
          <a:ext cx="4435657" cy="131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2) insufficient uterine contractions</a:t>
          </a:r>
          <a:endParaRPr lang="en-US" sz="2800" kern="1200"/>
        </a:p>
      </dsp:txBody>
      <dsp:txXfrm>
        <a:off x="0" y="1312805"/>
        <a:ext cx="4435657" cy="1310882"/>
      </dsp:txXfrm>
    </dsp:sp>
    <dsp:sp modelId="{D862B08E-1A9F-4C6C-BE65-743359E35F0B}">
      <dsp:nvSpPr>
        <dsp:cNvPr id="0" name=""/>
        <dsp:cNvSpPr/>
      </dsp:nvSpPr>
      <dsp:spPr>
        <a:xfrm>
          <a:off x="0" y="2623687"/>
          <a:ext cx="4435657" cy="0"/>
        </a:xfrm>
        <a:prstGeom prst="line">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E38345E8-76E5-4DA4-9CB2-F7793BE3E295}">
      <dsp:nvSpPr>
        <dsp:cNvPr id="0" name=""/>
        <dsp:cNvSpPr/>
      </dsp:nvSpPr>
      <dsp:spPr>
        <a:xfrm>
          <a:off x="0" y="2623687"/>
          <a:ext cx="4435657" cy="131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b="1" kern="1200"/>
            <a:t>3) augmentation of labour (artificial rupture of membrane +oxytocin)    </a:t>
          </a:r>
          <a:endParaRPr lang="en-US" sz="2800" kern="1200"/>
        </a:p>
      </dsp:txBody>
      <dsp:txXfrm>
        <a:off x="0" y="2623687"/>
        <a:ext cx="4435657" cy="1310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598CB-42B9-4C62-837B-589AC7F6A9A7}">
      <dsp:nvSpPr>
        <dsp:cNvPr id="0" name=""/>
        <dsp:cNvSpPr/>
      </dsp:nvSpPr>
      <dsp:spPr>
        <a:xfrm>
          <a:off x="0" y="188042"/>
          <a:ext cx="1625474" cy="975284"/>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Macrocosmic baby</a:t>
          </a:r>
        </a:p>
      </dsp:txBody>
      <dsp:txXfrm>
        <a:off x="0" y="188042"/>
        <a:ext cx="1625474" cy="975284"/>
      </dsp:txXfrm>
    </dsp:sp>
    <dsp:sp modelId="{520286B1-01B2-43BA-B961-E022C9108337}">
      <dsp:nvSpPr>
        <dsp:cNvPr id="0" name=""/>
        <dsp:cNvSpPr/>
      </dsp:nvSpPr>
      <dsp:spPr>
        <a:xfrm>
          <a:off x="1788022" y="188042"/>
          <a:ext cx="1625474" cy="975284"/>
        </a:xfrm>
        <a:prstGeom prst="rect">
          <a:avLst/>
        </a:prstGeom>
        <a:blipFill>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Mal-presentation</a:t>
          </a:r>
        </a:p>
      </dsp:txBody>
      <dsp:txXfrm>
        <a:off x="1788022" y="188042"/>
        <a:ext cx="1625474" cy="975284"/>
      </dsp:txXfrm>
    </dsp:sp>
    <dsp:sp modelId="{76A37869-EC1B-46DE-BB2D-433431DE0537}">
      <dsp:nvSpPr>
        <dsp:cNvPr id="0" name=""/>
        <dsp:cNvSpPr/>
      </dsp:nvSpPr>
      <dsp:spPr>
        <a:xfrm>
          <a:off x="3576044" y="188042"/>
          <a:ext cx="1625474" cy="975284"/>
        </a:xfrm>
        <a:prstGeom prst="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Malposition</a:t>
          </a:r>
          <a:r>
            <a:rPr lang="en-US" sz="1500" kern="1200" dirty="0"/>
            <a:t>:- Persistent </a:t>
          </a:r>
          <a:r>
            <a:rPr lang="en-US" sz="1500" kern="1200" dirty="0" err="1"/>
            <a:t>occiputo</a:t>
          </a:r>
          <a:r>
            <a:rPr lang="en-US" sz="1500" kern="1200" dirty="0"/>
            <a:t>-posterior, </a:t>
          </a:r>
          <a:r>
            <a:rPr lang="en-US" sz="1500" kern="1200" dirty="0" err="1"/>
            <a:t>occiputo</a:t>
          </a:r>
          <a:r>
            <a:rPr lang="en-US" sz="1500" kern="1200" dirty="0"/>
            <a:t>-transverse</a:t>
          </a:r>
        </a:p>
      </dsp:txBody>
      <dsp:txXfrm>
        <a:off x="3576044" y="188042"/>
        <a:ext cx="1625474" cy="975284"/>
      </dsp:txXfrm>
    </dsp:sp>
    <dsp:sp modelId="{18C5E948-45DD-435D-A380-AF39F137C1F8}">
      <dsp:nvSpPr>
        <dsp:cNvPr id="0" name=""/>
        <dsp:cNvSpPr/>
      </dsp:nvSpPr>
      <dsp:spPr>
        <a:xfrm>
          <a:off x="894011" y="1325874"/>
          <a:ext cx="1625474" cy="975284"/>
        </a:xfrm>
        <a:prstGeom prst="rect">
          <a:avLst/>
        </a:prstGeom>
        <a:blipFill>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Malformed fetus:-</a:t>
          </a:r>
          <a:r>
            <a:rPr lang="en-US" sz="1500" kern="1200" dirty="0"/>
            <a:t> hydrocephalus, fetal </a:t>
          </a:r>
          <a:r>
            <a:rPr lang="en-US" sz="1500" kern="1200" dirty="0" err="1"/>
            <a:t>Ascitis</a:t>
          </a:r>
          <a:r>
            <a:rPr lang="en-US" sz="1500" kern="1200" dirty="0"/>
            <a:t>, conjoint twins.</a:t>
          </a:r>
        </a:p>
      </dsp:txBody>
      <dsp:txXfrm>
        <a:off x="894011" y="1325874"/>
        <a:ext cx="1625474" cy="975284"/>
      </dsp:txXfrm>
    </dsp:sp>
    <dsp:sp modelId="{4E9025C0-E21E-4134-898B-7132D8629D1F}">
      <dsp:nvSpPr>
        <dsp:cNvPr id="0" name=""/>
        <dsp:cNvSpPr/>
      </dsp:nvSpPr>
      <dsp:spPr>
        <a:xfrm>
          <a:off x="2682033" y="1325874"/>
          <a:ext cx="1625474" cy="975284"/>
        </a:xfrm>
        <a:prstGeom prst="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Locked twins</a:t>
          </a:r>
        </a:p>
      </dsp:txBody>
      <dsp:txXfrm>
        <a:off x="2682033" y="1325874"/>
        <a:ext cx="1625474" cy="975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DFE69-26A9-435E-9F7C-64F6618B6FB0}">
      <dsp:nvSpPr>
        <dsp:cNvPr id="0" name=""/>
        <dsp:cNvSpPr/>
      </dsp:nvSpPr>
      <dsp:spPr>
        <a:xfrm>
          <a:off x="0" y="33246"/>
          <a:ext cx="4435657" cy="58500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Features of maternal distress.</a:t>
          </a:r>
          <a:endParaRPr lang="en-US" sz="2500" kern="1200"/>
        </a:p>
      </dsp:txBody>
      <dsp:txXfrm>
        <a:off x="28557" y="61803"/>
        <a:ext cx="4378543" cy="527886"/>
      </dsp:txXfrm>
    </dsp:sp>
    <dsp:sp modelId="{0085875A-DAD6-4655-8BE6-4154ADC217B9}">
      <dsp:nvSpPr>
        <dsp:cNvPr id="0" name=""/>
        <dsp:cNvSpPr/>
      </dsp:nvSpPr>
      <dsp:spPr>
        <a:xfrm>
          <a:off x="0" y="690246"/>
          <a:ext cx="4435657" cy="585000"/>
        </a:xfrm>
        <a:prstGeom prst="roundRect">
          <a:avLst/>
        </a:prstGeom>
        <a:blipFill>
          <a:blip xmlns:r="http://schemas.openxmlformats.org/officeDocument/2006/relationships" r:embed="rId1">
            <a:duotone>
              <a:schemeClr val="accent5">
                <a:hueOff val="198633"/>
                <a:satOff val="115"/>
                <a:lumOff val="1137"/>
                <a:alphaOff val="0"/>
                <a:shade val="74000"/>
                <a:satMod val="130000"/>
                <a:lumMod val="90000"/>
              </a:schemeClr>
              <a:schemeClr val="accent5">
                <a:hueOff val="198633"/>
                <a:satOff val="115"/>
                <a:lumOff val="113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Exhaustion &amp; ketoacidosis</a:t>
          </a:r>
        </a:p>
      </dsp:txBody>
      <dsp:txXfrm>
        <a:off x="28557" y="718803"/>
        <a:ext cx="4378543" cy="527886"/>
      </dsp:txXfrm>
    </dsp:sp>
    <dsp:sp modelId="{FDBE8312-3526-431C-B77F-59681824C6B4}">
      <dsp:nvSpPr>
        <dsp:cNvPr id="0" name=""/>
        <dsp:cNvSpPr/>
      </dsp:nvSpPr>
      <dsp:spPr>
        <a:xfrm>
          <a:off x="0" y="1347246"/>
          <a:ext cx="4435657" cy="585000"/>
        </a:xfrm>
        <a:prstGeom prst="roundRect">
          <a:avLst/>
        </a:prstGeom>
        <a:blipFill>
          <a:blip xmlns:r="http://schemas.openxmlformats.org/officeDocument/2006/relationships" r:embed="rId1">
            <a:duotone>
              <a:schemeClr val="accent5">
                <a:hueOff val="397266"/>
                <a:satOff val="230"/>
                <a:lumOff val="2274"/>
                <a:alphaOff val="0"/>
                <a:shade val="74000"/>
                <a:satMod val="130000"/>
                <a:lumMod val="90000"/>
              </a:schemeClr>
              <a:schemeClr val="accent5">
                <a:hueOff val="397266"/>
                <a:satOff val="230"/>
                <a:lumOff val="227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Dehydration   </a:t>
          </a:r>
        </a:p>
      </dsp:txBody>
      <dsp:txXfrm>
        <a:off x="28557" y="1375803"/>
        <a:ext cx="4378543" cy="527886"/>
      </dsp:txXfrm>
    </dsp:sp>
    <dsp:sp modelId="{CA192B19-D906-4654-9692-DCB344F2EBB3}">
      <dsp:nvSpPr>
        <dsp:cNvPr id="0" name=""/>
        <dsp:cNvSpPr/>
      </dsp:nvSpPr>
      <dsp:spPr>
        <a:xfrm>
          <a:off x="0" y="2004246"/>
          <a:ext cx="4435657" cy="585000"/>
        </a:xfrm>
        <a:prstGeom prst="roundRect">
          <a:avLst/>
        </a:prstGeom>
        <a:blipFill>
          <a:blip xmlns:r="http://schemas.openxmlformats.org/officeDocument/2006/relationships" r:embed="rId1">
            <a:duotone>
              <a:schemeClr val="accent5">
                <a:hueOff val="595899"/>
                <a:satOff val="346"/>
                <a:lumOff val="3412"/>
                <a:alphaOff val="0"/>
                <a:shade val="74000"/>
                <a:satMod val="130000"/>
                <a:lumMod val="90000"/>
              </a:schemeClr>
              <a:schemeClr val="accent5">
                <a:hueOff val="595899"/>
                <a:satOff val="346"/>
                <a:lumOff val="341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Tachycardia &gt;100/m</a:t>
          </a:r>
        </a:p>
      </dsp:txBody>
      <dsp:txXfrm>
        <a:off x="28557" y="2032803"/>
        <a:ext cx="4378543" cy="527886"/>
      </dsp:txXfrm>
    </dsp:sp>
    <dsp:sp modelId="{F25B2312-EE65-4EE9-A7B8-A55C44381F19}">
      <dsp:nvSpPr>
        <dsp:cNvPr id="0" name=""/>
        <dsp:cNvSpPr/>
      </dsp:nvSpPr>
      <dsp:spPr>
        <a:xfrm>
          <a:off x="0" y="2661246"/>
          <a:ext cx="4435657" cy="585000"/>
        </a:xfrm>
        <a:prstGeom prst="roundRect">
          <a:avLst/>
        </a:prstGeom>
        <a:blipFill>
          <a:blip xmlns:r="http://schemas.openxmlformats.org/officeDocument/2006/relationships" r:embed="rId1">
            <a:duotone>
              <a:schemeClr val="accent5">
                <a:hueOff val="794532"/>
                <a:satOff val="461"/>
                <a:lumOff val="4549"/>
                <a:alphaOff val="0"/>
                <a:shade val="74000"/>
                <a:satMod val="130000"/>
                <a:lumMod val="90000"/>
              </a:schemeClr>
              <a:schemeClr val="accent5">
                <a:hueOff val="794532"/>
                <a:satOff val="461"/>
                <a:lumOff val="454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Raised temperature</a:t>
          </a:r>
        </a:p>
      </dsp:txBody>
      <dsp:txXfrm>
        <a:off x="28557" y="2689803"/>
        <a:ext cx="4378543" cy="527886"/>
      </dsp:txXfrm>
    </dsp:sp>
    <dsp:sp modelId="{BAC5F6F8-9DC6-4093-BBB8-B4766FE4A599}">
      <dsp:nvSpPr>
        <dsp:cNvPr id="0" name=""/>
        <dsp:cNvSpPr/>
      </dsp:nvSpPr>
      <dsp:spPr>
        <a:xfrm>
          <a:off x="0" y="3318246"/>
          <a:ext cx="4435657" cy="585000"/>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Scanty Hematuria</a:t>
          </a:r>
        </a:p>
      </dsp:txBody>
      <dsp:txXfrm>
        <a:off x="28557" y="3346803"/>
        <a:ext cx="4378543" cy="527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79B3E-60B5-49BA-A45C-5A9D62DF1535}">
      <dsp:nvSpPr>
        <dsp:cNvPr id="0" name=""/>
        <dsp:cNvSpPr/>
      </dsp:nvSpPr>
      <dsp:spPr>
        <a:xfrm>
          <a:off x="0" y="87353"/>
          <a:ext cx="4435657" cy="708581"/>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a:t>
          </a:r>
          <a:r>
            <a:rPr lang="en-US" sz="1900" b="1" kern="1200"/>
            <a:t>vulva</a:t>
          </a:r>
          <a:r>
            <a:rPr lang="en-US" sz="1900" kern="1200"/>
            <a:t> usually swollen and edematous.</a:t>
          </a:r>
        </a:p>
      </dsp:txBody>
      <dsp:txXfrm>
        <a:off x="34590" y="121943"/>
        <a:ext cx="4366477" cy="639401"/>
      </dsp:txXfrm>
    </dsp:sp>
    <dsp:sp modelId="{4FA69D11-9576-404A-82BA-3E80FD6B6057}">
      <dsp:nvSpPr>
        <dsp:cNvPr id="0" name=""/>
        <dsp:cNvSpPr/>
      </dsp:nvSpPr>
      <dsp:spPr>
        <a:xfrm>
          <a:off x="0" y="850654"/>
          <a:ext cx="4435657" cy="708581"/>
        </a:xfrm>
        <a:prstGeom prst="roundRect">
          <a:avLst/>
        </a:prstGeom>
        <a:blipFill>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a:t>
          </a:r>
          <a:r>
            <a:rPr lang="en-US" sz="1900" b="1" kern="1200"/>
            <a:t>vagina</a:t>
          </a:r>
          <a:r>
            <a:rPr lang="en-US" sz="1900" kern="1200"/>
            <a:t> is dry, hot and occasionally offensive and purulent discharge.</a:t>
          </a:r>
        </a:p>
      </dsp:txBody>
      <dsp:txXfrm>
        <a:off x="34590" y="885244"/>
        <a:ext cx="4366477" cy="639401"/>
      </dsp:txXfrm>
    </dsp:sp>
    <dsp:sp modelId="{DF1E7FDF-40F2-4D0D-87E5-2BE564A868D5}">
      <dsp:nvSpPr>
        <dsp:cNvPr id="0" name=""/>
        <dsp:cNvSpPr/>
      </dsp:nvSpPr>
      <dsp:spPr>
        <a:xfrm>
          <a:off x="0" y="1613955"/>
          <a:ext cx="4435657" cy="708581"/>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a:t>
          </a:r>
          <a:r>
            <a:rPr lang="en-US" sz="1900" b="1" kern="1200"/>
            <a:t>cervix</a:t>
          </a:r>
          <a:r>
            <a:rPr lang="en-US" sz="1900" kern="1200"/>
            <a:t> is almost fully dilated or hanging like a curtain.</a:t>
          </a:r>
        </a:p>
      </dsp:txBody>
      <dsp:txXfrm>
        <a:off x="34590" y="1648545"/>
        <a:ext cx="4366477" cy="639401"/>
      </dsp:txXfrm>
    </dsp:sp>
    <dsp:sp modelId="{DB093573-C2B7-4B9E-A51C-3BDBAE0895E6}">
      <dsp:nvSpPr>
        <dsp:cNvPr id="0" name=""/>
        <dsp:cNvSpPr/>
      </dsp:nvSpPr>
      <dsp:spPr>
        <a:xfrm>
          <a:off x="0" y="2377257"/>
          <a:ext cx="4435657" cy="708581"/>
        </a:xfrm>
        <a:prstGeom prst="roundRect">
          <a:avLst/>
        </a:prstGeom>
        <a:blipFill>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a:t>
          </a:r>
          <a:r>
            <a:rPr lang="en-US" sz="1900" b="1" kern="1200"/>
            <a:t>presenting part </a:t>
          </a:r>
          <a:r>
            <a:rPr lang="en-US" sz="1900" kern="1200"/>
            <a:t>is extremely molded and jammed in the pelvis.</a:t>
          </a:r>
        </a:p>
      </dsp:txBody>
      <dsp:txXfrm>
        <a:off x="34590" y="2411847"/>
        <a:ext cx="4366477" cy="639401"/>
      </dsp:txXfrm>
    </dsp:sp>
    <dsp:sp modelId="{68D914C0-5E0F-410E-A652-E539BE1E382B}">
      <dsp:nvSpPr>
        <dsp:cNvPr id="0" name=""/>
        <dsp:cNvSpPr/>
      </dsp:nvSpPr>
      <dsp:spPr>
        <a:xfrm>
          <a:off x="0" y="3140558"/>
          <a:ext cx="4435657" cy="708581"/>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There is usually large caput formation.</a:t>
          </a:r>
        </a:p>
      </dsp:txBody>
      <dsp:txXfrm>
        <a:off x="34590" y="3175148"/>
        <a:ext cx="4366477" cy="639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1E80C-1076-431E-AD50-F17837779135}">
      <dsp:nvSpPr>
        <dsp:cNvPr id="0" name=""/>
        <dsp:cNvSpPr/>
      </dsp:nvSpPr>
      <dsp:spPr>
        <a:xfrm>
          <a:off x="0" y="532635"/>
          <a:ext cx="61721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Proper assessment of pregnant woman during ANC.</a:t>
          </a:r>
        </a:p>
      </dsp:txBody>
      <dsp:txXfrm>
        <a:off x="20561" y="553196"/>
        <a:ext cx="6131077" cy="380078"/>
      </dsp:txXfrm>
    </dsp:sp>
    <dsp:sp modelId="{7BF22152-1B1A-4DE5-9EDF-179BB7F002B3}">
      <dsp:nvSpPr>
        <dsp:cNvPr id="0" name=""/>
        <dsp:cNvSpPr/>
      </dsp:nvSpPr>
      <dsp:spPr>
        <a:xfrm>
          <a:off x="0" y="1005676"/>
          <a:ext cx="61721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Regular ANC visit.</a:t>
          </a:r>
        </a:p>
      </dsp:txBody>
      <dsp:txXfrm>
        <a:off x="20561" y="1026237"/>
        <a:ext cx="6131077" cy="380078"/>
      </dsp:txXfrm>
    </dsp:sp>
    <dsp:sp modelId="{1D3EC718-5319-43FB-BB92-A994344E61A9}">
      <dsp:nvSpPr>
        <dsp:cNvPr id="0" name=""/>
        <dsp:cNvSpPr/>
      </dsp:nvSpPr>
      <dsp:spPr>
        <a:xfrm>
          <a:off x="0" y="1478716"/>
          <a:ext cx="61721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Proper assessment in early labor to detect the cause if any.</a:t>
          </a:r>
        </a:p>
      </dsp:txBody>
      <dsp:txXfrm>
        <a:off x="20561" y="1499277"/>
        <a:ext cx="6131077" cy="380078"/>
      </dsp:txXfrm>
    </dsp:sp>
    <dsp:sp modelId="{C252FE98-FBFC-4976-87A0-AD3782FF4E08}">
      <dsp:nvSpPr>
        <dsp:cNvPr id="0" name=""/>
        <dsp:cNvSpPr/>
      </dsp:nvSpPr>
      <dsp:spPr>
        <a:xfrm>
          <a:off x="0" y="1951756"/>
          <a:ext cx="61721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Partograph have to strictly follow.</a:t>
          </a:r>
        </a:p>
      </dsp:txBody>
      <dsp:txXfrm>
        <a:off x="20561" y="1972317"/>
        <a:ext cx="6131077" cy="380078"/>
      </dsp:txXfrm>
    </dsp:sp>
    <dsp:sp modelId="{9D46D7D8-05AE-4B39-8C23-249C00E4A35C}">
      <dsp:nvSpPr>
        <dsp:cNvPr id="0" name=""/>
        <dsp:cNvSpPr/>
      </dsp:nvSpPr>
      <dsp:spPr>
        <a:xfrm>
          <a:off x="0" y="2424796"/>
          <a:ext cx="61721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Amniotomy + early</a:t>
          </a:r>
          <a:r>
            <a:rPr lang="en-US" sz="1800" b="1" kern="1200" dirty="0">
              <a:solidFill>
                <a:srgbClr val="FF0000"/>
              </a:solidFill>
            </a:rPr>
            <a:t> </a:t>
          </a:r>
          <a:r>
            <a:rPr lang="en-US" sz="1800" b="1" u="sng" kern="1200" dirty="0">
              <a:solidFill>
                <a:srgbClr val="FF0000"/>
              </a:solidFill>
              <a:hlinkClick xmlns:r="http://schemas.openxmlformats.org/officeDocument/2006/relationships" r:id="rId1">
                <a:extLst>
                  <a:ext uri="{A12FA001-AC4F-418D-AE19-62706E023703}">
                    <ahyp:hlinkClr xmlns:ahyp="http://schemas.microsoft.com/office/drawing/2018/hyperlinkcolor" val="tx"/>
                  </a:ext>
                </a:extLst>
              </a:hlinkClick>
            </a:rPr>
            <a:t>oxytocin</a:t>
          </a:r>
          <a:r>
            <a:rPr lang="en-US" sz="1800" b="1" kern="1200" dirty="0"/>
            <a:t> administration ( active phase )  </a:t>
          </a:r>
          <a:r>
            <a:rPr lang="en-US" sz="1800" kern="1200" dirty="0"/>
            <a:t>.</a:t>
          </a:r>
        </a:p>
      </dsp:txBody>
      <dsp:txXfrm>
        <a:off x="20561" y="2445357"/>
        <a:ext cx="6131077" cy="380078"/>
      </dsp:txXfrm>
    </dsp:sp>
    <dsp:sp modelId="{89CCBD3E-655A-4338-916B-26553C01FB3B}">
      <dsp:nvSpPr>
        <dsp:cNvPr id="0" name=""/>
        <dsp:cNvSpPr/>
      </dsp:nvSpPr>
      <dsp:spPr>
        <a:xfrm>
          <a:off x="0" y="2897836"/>
          <a:ext cx="6172199" cy="421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Avoiding or delaying neuraxial anesthesia</a:t>
          </a:r>
        </a:p>
      </dsp:txBody>
      <dsp:txXfrm>
        <a:off x="20561" y="2918397"/>
        <a:ext cx="6131077" cy="380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59E44-3299-4439-A2E4-213ED5527A90}">
      <dsp:nvSpPr>
        <dsp:cNvPr id="0" name=""/>
        <dsp:cNvSpPr/>
      </dsp:nvSpPr>
      <dsp:spPr>
        <a:xfrm>
          <a:off x="0" y="1922"/>
          <a:ext cx="4435657"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BD5F15E-D266-4941-92E0-D0C2814D1AED}">
      <dsp:nvSpPr>
        <dsp:cNvPr id="0" name=""/>
        <dsp:cNvSpPr/>
      </dsp:nvSpPr>
      <dsp:spPr>
        <a:xfrm>
          <a:off x="0" y="1922"/>
          <a:ext cx="4435657" cy="131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Correct maternal dehydration</a:t>
          </a:r>
        </a:p>
      </dsp:txBody>
      <dsp:txXfrm>
        <a:off x="0" y="1922"/>
        <a:ext cx="4435657" cy="1310882"/>
      </dsp:txXfrm>
    </dsp:sp>
    <dsp:sp modelId="{4246A340-5760-4E1D-A839-37412A946F31}">
      <dsp:nvSpPr>
        <dsp:cNvPr id="0" name=""/>
        <dsp:cNvSpPr/>
      </dsp:nvSpPr>
      <dsp:spPr>
        <a:xfrm>
          <a:off x="0" y="1312805"/>
          <a:ext cx="4435657"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4091EB99-7F67-46B0-99A7-AEE1DD616A01}">
      <dsp:nvSpPr>
        <dsp:cNvPr id="0" name=""/>
        <dsp:cNvSpPr/>
      </dsp:nvSpPr>
      <dsp:spPr>
        <a:xfrm>
          <a:off x="0" y="1312805"/>
          <a:ext cx="4435657" cy="131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Contraction  is prevented by </a:t>
          </a:r>
          <a:r>
            <a:rPr lang="en-US" sz="2900" b="1" kern="1200"/>
            <a:t>tocolytic drugs</a:t>
          </a:r>
          <a:r>
            <a:rPr lang="en-US" sz="2900" kern="1200"/>
            <a:t>.</a:t>
          </a:r>
        </a:p>
      </dsp:txBody>
      <dsp:txXfrm>
        <a:off x="0" y="1312805"/>
        <a:ext cx="4435657" cy="1310882"/>
      </dsp:txXfrm>
    </dsp:sp>
    <dsp:sp modelId="{33311315-AD27-4584-B756-9192BC9A5D8A}">
      <dsp:nvSpPr>
        <dsp:cNvPr id="0" name=""/>
        <dsp:cNvSpPr/>
      </dsp:nvSpPr>
      <dsp:spPr>
        <a:xfrm>
          <a:off x="0" y="2623687"/>
          <a:ext cx="4435657"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F040047-6995-475F-BE55-F517E59A0258}">
      <dsp:nvSpPr>
        <dsp:cNvPr id="0" name=""/>
        <dsp:cNvSpPr/>
      </dsp:nvSpPr>
      <dsp:spPr>
        <a:xfrm>
          <a:off x="0" y="2623687"/>
          <a:ext cx="4435657" cy="1310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Blood sample send for grouping and cross matching.</a:t>
          </a:r>
        </a:p>
      </dsp:txBody>
      <dsp:txXfrm>
        <a:off x="0" y="2623687"/>
        <a:ext cx="4435657" cy="13108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47460-FDAF-480F-84B0-4016F773E74A}">
      <dsp:nvSpPr>
        <dsp:cNvPr id="0" name=""/>
        <dsp:cNvSpPr/>
      </dsp:nvSpPr>
      <dsp:spPr>
        <a:xfrm>
          <a:off x="36127" y="495"/>
          <a:ext cx="1657823" cy="99469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Neonatal sepsis</a:t>
          </a:r>
          <a:endParaRPr lang="en-US" sz="1700" kern="1200"/>
        </a:p>
      </dsp:txBody>
      <dsp:txXfrm>
        <a:off x="36127" y="495"/>
        <a:ext cx="1657823" cy="994694"/>
      </dsp:txXfrm>
    </dsp:sp>
    <dsp:sp modelId="{B8143145-A2B9-4AB4-BF92-A14832D728C0}">
      <dsp:nvSpPr>
        <dsp:cNvPr id="0" name=""/>
        <dsp:cNvSpPr/>
      </dsp:nvSpPr>
      <dsp:spPr>
        <a:xfrm>
          <a:off x="1859733" y="495"/>
          <a:ext cx="1657823" cy="994694"/>
        </a:xfrm>
        <a:prstGeom prst="rect">
          <a:avLst/>
        </a:prstGeom>
        <a:solidFill>
          <a:schemeClr val="accent2">
            <a:hueOff val="560526"/>
            <a:satOff val="-595"/>
            <a:lumOff val="4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Intracranial hemorrhage</a:t>
          </a:r>
          <a:endParaRPr lang="en-US" sz="1700" kern="1200"/>
        </a:p>
      </dsp:txBody>
      <dsp:txXfrm>
        <a:off x="1859733" y="495"/>
        <a:ext cx="1657823" cy="994694"/>
      </dsp:txXfrm>
    </dsp:sp>
    <dsp:sp modelId="{CED9AE24-B4BF-494B-992B-B9F7B38F40E4}">
      <dsp:nvSpPr>
        <dsp:cNvPr id="0" name=""/>
        <dsp:cNvSpPr/>
      </dsp:nvSpPr>
      <dsp:spPr>
        <a:xfrm>
          <a:off x="3683340" y="495"/>
          <a:ext cx="1657823" cy="994694"/>
        </a:xfrm>
        <a:prstGeom prst="rect">
          <a:avLst/>
        </a:prstGeom>
        <a:solidFill>
          <a:schemeClr val="accent2">
            <a:hueOff val="1121052"/>
            <a:satOff val="-1191"/>
            <a:lumOff val="9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Acidosis</a:t>
          </a:r>
          <a:endParaRPr lang="en-US" sz="1700" kern="1200"/>
        </a:p>
      </dsp:txBody>
      <dsp:txXfrm>
        <a:off x="3683340" y="495"/>
        <a:ext cx="1657823" cy="994694"/>
      </dsp:txXfrm>
    </dsp:sp>
    <dsp:sp modelId="{FF8DCA71-CF1E-4A37-849E-69714C8D1C1D}">
      <dsp:nvSpPr>
        <dsp:cNvPr id="0" name=""/>
        <dsp:cNvSpPr/>
      </dsp:nvSpPr>
      <dsp:spPr>
        <a:xfrm>
          <a:off x="5506946" y="495"/>
          <a:ext cx="1657823" cy="994694"/>
        </a:xfrm>
        <a:prstGeom prst="rect">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Convulsions (fits)</a:t>
          </a:r>
          <a:endParaRPr lang="en-US" sz="1700" kern="1200"/>
        </a:p>
      </dsp:txBody>
      <dsp:txXfrm>
        <a:off x="5506946" y="495"/>
        <a:ext cx="1657823" cy="994694"/>
      </dsp:txXfrm>
    </dsp:sp>
    <dsp:sp modelId="{7AFD4AA8-AD9B-4448-8794-3F3FD754BE63}">
      <dsp:nvSpPr>
        <dsp:cNvPr id="0" name=""/>
        <dsp:cNvSpPr/>
      </dsp:nvSpPr>
      <dsp:spPr>
        <a:xfrm>
          <a:off x="947930" y="1160972"/>
          <a:ext cx="1657823" cy="994694"/>
        </a:xfrm>
        <a:prstGeom prst="rect">
          <a:avLst/>
        </a:prstGeom>
        <a:solidFill>
          <a:schemeClr val="accent2">
            <a:hueOff val="2242103"/>
            <a:satOff val="-2381"/>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Facial injury</a:t>
          </a:r>
          <a:endParaRPr lang="en-US" sz="1700" kern="1200"/>
        </a:p>
      </dsp:txBody>
      <dsp:txXfrm>
        <a:off x="947930" y="1160972"/>
        <a:ext cx="1657823" cy="994694"/>
      </dsp:txXfrm>
    </dsp:sp>
    <dsp:sp modelId="{7962D330-1A3E-47AA-8870-CC11CDA6D5F8}">
      <dsp:nvSpPr>
        <dsp:cNvPr id="0" name=""/>
        <dsp:cNvSpPr/>
      </dsp:nvSpPr>
      <dsp:spPr>
        <a:xfrm>
          <a:off x="2771537" y="1160972"/>
          <a:ext cx="1657823" cy="994694"/>
        </a:xfrm>
        <a:prstGeom prst="rect">
          <a:avLst/>
        </a:prstGeom>
        <a:solidFill>
          <a:schemeClr val="accent2">
            <a:hueOff val="2802629"/>
            <a:satOff val="-2977"/>
            <a:lumOff val="228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Severe asphyxia (life-threatening lack of oxygen)</a:t>
          </a:r>
          <a:endParaRPr lang="en-US" sz="1700" kern="1200"/>
        </a:p>
      </dsp:txBody>
      <dsp:txXfrm>
        <a:off x="2771537" y="1160972"/>
        <a:ext cx="1657823" cy="994694"/>
      </dsp:txXfrm>
    </dsp:sp>
    <dsp:sp modelId="{AE9C1141-4737-44D0-B641-9CF092FDEA60}">
      <dsp:nvSpPr>
        <dsp:cNvPr id="0" name=""/>
        <dsp:cNvSpPr/>
      </dsp:nvSpPr>
      <dsp:spPr>
        <a:xfrm>
          <a:off x="4595143" y="1160972"/>
          <a:ext cx="1657823" cy="994694"/>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Death.</a:t>
          </a:r>
          <a:endParaRPr lang="en-US" sz="1700" kern="1200"/>
        </a:p>
      </dsp:txBody>
      <dsp:txXfrm>
        <a:off x="4595143" y="1160972"/>
        <a:ext cx="1657823" cy="994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5ABE6-B25F-4EE9-958E-462EBC18CE7E}">
      <dsp:nvSpPr>
        <dsp:cNvPr id="0" name=""/>
        <dsp:cNvSpPr/>
      </dsp:nvSpPr>
      <dsp:spPr>
        <a:xfrm>
          <a:off x="0" y="0"/>
          <a:ext cx="6120763" cy="100766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What was her diagnosis on partogram </a:t>
          </a:r>
          <a:endParaRPr lang="en-US" sz="2800" kern="1200"/>
        </a:p>
      </dsp:txBody>
      <dsp:txXfrm>
        <a:off x="29514" y="29514"/>
        <a:ext cx="5079261" cy="948637"/>
      </dsp:txXfrm>
    </dsp:sp>
    <dsp:sp modelId="{B1163F3F-E72B-4F49-BD5C-AAAF48C11F0D}">
      <dsp:nvSpPr>
        <dsp:cNvPr id="0" name=""/>
        <dsp:cNvSpPr/>
      </dsp:nvSpPr>
      <dsp:spPr>
        <a:xfrm>
          <a:off x="1080134" y="1231590"/>
          <a:ext cx="6120763" cy="1007665"/>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how they managed it? </a:t>
          </a:r>
          <a:endParaRPr lang="en-US" sz="2800" kern="1200"/>
        </a:p>
      </dsp:txBody>
      <dsp:txXfrm>
        <a:off x="1109648" y="1261104"/>
        <a:ext cx="4326618" cy="948637"/>
      </dsp:txXfrm>
    </dsp:sp>
    <dsp:sp modelId="{ABE82338-4679-4226-87FE-138116BA9F36}">
      <dsp:nvSpPr>
        <dsp:cNvPr id="0" name=""/>
        <dsp:cNvSpPr/>
      </dsp:nvSpPr>
      <dsp:spPr>
        <a:xfrm>
          <a:off x="5465780" y="792136"/>
          <a:ext cx="654982" cy="654982"/>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613151" y="792136"/>
        <a:ext cx="360240" cy="4928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B87EB-41F3-4DFE-9B94-8D0A6F696A93}">
      <dsp:nvSpPr>
        <dsp:cNvPr id="0" name=""/>
        <dsp:cNvSpPr/>
      </dsp:nvSpPr>
      <dsp:spPr>
        <a:xfrm>
          <a:off x="0" y="639680"/>
          <a:ext cx="4435657" cy="11809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8B0E21-73D7-4AC5-B709-CFD0C3372841}">
      <dsp:nvSpPr>
        <dsp:cNvPr id="0" name=""/>
        <dsp:cNvSpPr/>
      </dsp:nvSpPr>
      <dsp:spPr>
        <a:xfrm>
          <a:off x="357236" y="905393"/>
          <a:ext cx="649521" cy="6495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FA5948-106C-40BB-A4BC-EA18A84805B9}">
      <dsp:nvSpPr>
        <dsp:cNvPr id="0" name=""/>
        <dsp:cNvSpPr/>
      </dsp:nvSpPr>
      <dsp:spPr>
        <a:xfrm>
          <a:off x="1363994" y="639680"/>
          <a:ext cx="3071662" cy="1180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84" tIns="124984" rIns="124984" bIns="124984" numCol="1" spcCol="1270" anchor="ctr" anchorCtr="0">
          <a:noAutofit/>
        </a:bodyPr>
        <a:lstStyle/>
        <a:p>
          <a:pPr marL="0" lvl="0" indent="0" algn="l" defTabSz="755650">
            <a:lnSpc>
              <a:spcPct val="90000"/>
            </a:lnSpc>
            <a:spcBef>
              <a:spcPct val="0"/>
            </a:spcBef>
            <a:spcAft>
              <a:spcPct val="35000"/>
            </a:spcAft>
            <a:buNone/>
          </a:pPr>
          <a:r>
            <a:rPr lang="en-US" sz="1700" b="1" kern="1200"/>
            <a:t>What is the final diagnosis? </a:t>
          </a:r>
          <a:endParaRPr lang="en-US" sz="1700" kern="1200"/>
        </a:p>
      </dsp:txBody>
      <dsp:txXfrm>
        <a:off x="1363994" y="639680"/>
        <a:ext cx="3071662" cy="1180947"/>
      </dsp:txXfrm>
    </dsp:sp>
    <dsp:sp modelId="{DA5251BE-847F-4810-AE25-8F22FDFFFF9D}">
      <dsp:nvSpPr>
        <dsp:cNvPr id="0" name=""/>
        <dsp:cNvSpPr/>
      </dsp:nvSpPr>
      <dsp:spPr>
        <a:xfrm>
          <a:off x="0" y="2115864"/>
          <a:ext cx="4435657" cy="11809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48843-2157-4B6F-A4D6-94146F55B5D4}">
      <dsp:nvSpPr>
        <dsp:cNvPr id="0" name=""/>
        <dsp:cNvSpPr/>
      </dsp:nvSpPr>
      <dsp:spPr>
        <a:xfrm>
          <a:off x="357236" y="2381578"/>
          <a:ext cx="649521" cy="6495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918DB2-129F-47E2-8035-A7E3889A9B65}">
      <dsp:nvSpPr>
        <dsp:cNvPr id="0" name=""/>
        <dsp:cNvSpPr/>
      </dsp:nvSpPr>
      <dsp:spPr>
        <a:xfrm>
          <a:off x="1363994" y="2115864"/>
          <a:ext cx="3071662" cy="1180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84" tIns="124984" rIns="124984" bIns="124984" numCol="1" spcCol="1270" anchor="ctr" anchorCtr="0">
          <a:noAutofit/>
        </a:bodyPr>
        <a:lstStyle/>
        <a:p>
          <a:pPr marL="0" lvl="0" indent="0" algn="l" defTabSz="755650">
            <a:lnSpc>
              <a:spcPct val="90000"/>
            </a:lnSpc>
            <a:spcBef>
              <a:spcPct val="0"/>
            </a:spcBef>
            <a:spcAft>
              <a:spcPct val="35000"/>
            </a:spcAft>
            <a:buNone/>
          </a:pPr>
          <a:r>
            <a:rPr lang="en-US" sz="1700" b="1" kern="1200"/>
            <a:t>At 17.00, a decision was taken to do a cesarean section, and this was rapidly done. Was this a correct action? And why?</a:t>
          </a:r>
          <a:r>
            <a:rPr lang="en-US" sz="1700" kern="1200"/>
            <a:t> </a:t>
          </a:r>
        </a:p>
      </dsp:txBody>
      <dsp:txXfrm>
        <a:off x="1363994" y="2115864"/>
        <a:ext cx="3071662" cy="118094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F6A779-C68F-47D7-A6A6-76D6AC4DC7CC}" type="datetimeFigureOut">
              <a:rPr lang="en-US" smtClean="0"/>
              <a:pPr/>
              <a:t>4/3/2021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7E3C0-6AAA-4268-87B2-957E218B9C72}" type="slidenum">
              <a:rPr lang="en-US" smtClean="0"/>
              <a:pPr/>
              <a:t>‹#›</a:t>
            </a:fld>
            <a:endParaRPr lang="en-US"/>
          </a:p>
        </p:txBody>
      </p:sp>
    </p:spTree>
    <p:extLst>
      <p:ext uri="{BB962C8B-B14F-4D97-AF65-F5344CB8AC3E}">
        <p14:creationId xmlns:p14="http://schemas.microsoft.com/office/powerpoint/2010/main" val="225226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Normally, in this phase, the uterine contractions are at least 3 / 10 minutes and lasting for more than 40 seconds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77E3C0-6AAA-4268-87B2-957E218B9C7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661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a:t>
            </a:r>
            <a:endParaRPr lang="ar-J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6BA9A-BF38-444F-B687-C49F4D721B5C}" type="slidenum">
              <a:rPr kumimoji="0" lang="ar-JO"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ar-JO"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 to Kaplan stage four up to 2 h</a:t>
            </a:r>
          </a:p>
        </p:txBody>
      </p:sp>
      <p:sp>
        <p:nvSpPr>
          <p:cNvPr id="4" name="Slide Number Placeholder 3"/>
          <p:cNvSpPr>
            <a:spLocks noGrp="1"/>
          </p:cNvSpPr>
          <p:nvPr>
            <p:ph type="sldNum" sz="quarter" idx="10"/>
          </p:nvPr>
        </p:nvSpPr>
        <p:spPr/>
        <p:txBody>
          <a:bodyPr/>
          <a:lstStyle/>
          <a:p>
            <a:fld id="{0D77E3C0-6AAA-4268-87B2-957E218B9C72}"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According</a:t>
            </a:r>
            <a:r>
              <a:rPr lang="en-US" baseline="0" dirty="0"/>
              <a:t> to uptodate latent phase up to 6 cm</a:t>
            </a:r>
          </a:p>
          <a:p>
            <a:r>
              <a:rPr lang="en-US" baseline="0" dirty="0"/>
              <a:t>And active phase start from 6 cm</a:t>
            </a:r>
            <a:endParaRPr lang="en-US" dirty="0"/>
          </a:p>
        </p:txBody>
      </p:sp>
      <p:sp>
        <p:nvSpPr>
          <p:cNvPr id="4" name="Slide Number Placeholder 3"/>
          <p:cNvSpPr>
            <a:spLocks noGrp="1"/>
          </p:cNvSpPr>
          <p:nvPr>
            <p:ph type="sldNum" sz="quarter" idx="10"/>
          </p:nvPr>
        </p:nvSpPr>
        <p:spPr/>
        <p:txBody>
          <a:bodyPr/>
          <a:lstStyle/>
          <a:p>
            <a:fld id="{0D77E3C0-6AAA-4268-87B2-957E218B9C72}"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Cervical</a:t>
            </a:r>
            <a:r>
              <a:rPr lang="en-US" baseline="0" dirty="0"/>
              <a:t> </a:t>
            </a:r>
            <a:r>
              <a:rPr lang="en-US" dirty="0"/>
              <a:t>Dilation according to Kaplan in PG 1.2</a:t>
            </a:r>
            <a:r>
              <a:rPr lang="en-US" baseline="0" dirty="0"/>
              <a:t> cm per hour and in MG 1.5 cm per hour</a:t>
            </a:r>
            <a:endParaRPr lang="en-US" dirty="0"/>
          </a:p>
        </p:txBody>
      </p:sp>
      <p:sp>
        <p:nvSpPr>
          <p:cNvPr id="4" name="Slide Number Placeholder 3"/>
          <p:cNvSpPr>
            <a:spLocks noGrp="1"/>
          </p:cNvSpPr>
          <p:nvPr>
            <p:ph type="sldNum" sz="quarter" idx="10"/>
          </p:nvPr>
        </p:nvSpPr>
        <p:spPr/>
        <p:txBody>
          <a:bodyPr/>
          <a:lstStyle/>
          <a:p>
            <a:fld id="{0D77E3C0-6AAA-4268-87B2-957E218B9C72}"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Normally, in this phase, the uterine contractions are at least 3 / 10 minutes and lasting for more than 40 seconds</a:t>
            </a:r>
            <a:endParaRPr lang="en-US" dirty="0"/>
          </a:p>
        </p:txBody>
      </p:sp>
      <p:sp>
        <p:nvSpPr>
          <p:cNvPr id="4" name="Slide Number Placeholder 3"/>
          <p:cNvSpPr>
            <a:spLocks noGrp="1"/>
          </p:cNvSpPr>
          <p:nvPr>
            <p:ph type="sldNum" sz="quarter" idx="10"/>
          </p:nvPr>
        </p:nvSpPr>
        <p:spPr/>
        <p:txBody>
          <a:bodyPr/>
          <a:lstStyle/>
          <a:p>
            <a:fld id="{0D77E3C0-6AAA-4268-87B2-957E218B9C72}" type="slidenum">
              <a:rPr lang="en-US" smtClean="0"/>
              <a:pPr/>
              <a:t>36</a:t>
            </a:fld>
            <a:endParaRPr lang="en-US"/>
          </a:p>
        </p:txBody>
      </p:sp>
    </p:spTree>
    <p:extLst>
      <p:ext uri="{BB962C8B-B14F-4D97-AF65-F5344CB8AC3E}">
        <p14:creationId xmlns:p14="http://schemas.microsoft.com/office/powerpoint/2010/main" val="1506610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a:t>
            </a:r>
            <a:endParaRPr lang="ar-JO" dirty="0"/>
          </a:p>
        </p:txBody>
      </p:sp>
      <p:sp>
        <p:nvSpPr>
          <p:cNvPr id="4" name="Slide Number Placeholder 3"/>
          <p:cNvSpPr>
            <a:spLocks noGrp="1"/>
          </p:cNvSpPr>
          <p:nvPr>
            <p:ph type="sldNum" sz="quarter" idx="10"/>
          </p:nvPr>
        </p:nvSpPr>
        <p:spPr/>
        <p:txBody>
          <a:bodyPr/>
          <a:lstStyle/>
          <a:p>
            <a:fld id="{E2C6BA9A-BF38-444F-B687-C49F4D721B5C}" type="slidenum">
              <a:rPr lang="ar-JO" smtClean="0"/>
              <a:pPr/>
              <a:t>49</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pelvis in which one or more of its diameters is reduced so that it interferes with the normal mechanism of </a:t>
            </a:r>
            <a:r>
              <a:rPr lang="en-US" dirty="0" err="1"/>
              <a:t>labour</a:t>
            </a:r>
            <a:endParaRPr lang="en-US" dirty="0"/>
          </a:p>
          <a:p>
            <a:endParaRPr lang="ar-JO"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190B58-23DB-47E3-8112-8029872E0463}" type="slidenum">
              <a:rPr kumimoji="0" lang="ar-JO"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ar-JO"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9239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F812F51-6490-464E-ABC0-BCF9939FFFC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3999DC8-3E06-4784-81AD-DA0A37A1EAD6}" type="slidenum">
              <a:rPr kumimoji="0" lang="ar-S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123" name="Rectangle 2">
            <a:extLst>
              <a:ext uri="{FF2B5EF4-FFF2-40B4-BE49-F238E27FC236}">
                <a16:creationId xmlns:a16="http://schemas.microsoft.com/office/drawing/2014/main" id="{F87A746C-DF48-4586-AC90-365E109B445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62D9A8AA-99D9-47DC-90A2-E958D04489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extLst>
      <p:ext uri="{BB962C8B-B14F-4D97-AF65-F5344CB8AC3E}">
        <p14:creationId xmlns:p14="http://schemas.microsoft.com/office/powerpoint/2010/main" val="2386087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C4ED5E-4747-4315-9BCD-BC1891CE5C39}"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B58E9-1F76-46CF-98F8-29E780BBD2C1}" type="slidenum">
              <a:rPr lang="en-US" smtClean="0"/>
              <a:pPr/>
              <a:t>‹#›</a:t>
            </a:fld>
            <a:endParaRPr lang="en-US"/>
          </a:p>
        </p:txBody>
      </p:sp>
    </p:spTree>
    <p:extLst>
      <p:ext uri="{BB962C8B-B14F-4D97-AF65-F5344CB8AC3E}">
        <p14:creationId xmlns:p14="http://schemas.microsoft.com/office/powerpoint/2010/main" val="76409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4ED5E-4747-4315-9BCD-BC1891CE5C39}"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B58E9-1F76-46CF-98F8-29E780BBD2C1}" type="slidenum">
              <a:rPr lang="en-US" smtClean="0"/>
              <a:pPr/>
              <a:t>‹#›</a:t>
            </a:fld>
            <a:endParaRPr lang="en-US"/>
          </a:p>
        </p:txBody>
      </p:sp>
    </p:spTree>
    <p:extLst>
      <p:ext uri="{BB962C8B-B14F-4D97-AF65-F5344CB8AC3E}">
        <p14:creationId xmlns:p14="http://schemas.microsoft.com/office/powerpoint/2010/main" val="224214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4ED5E-4747-4315-9BCD-BC1891CE5C39}"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B58E9-1F76-46CF-98F8-29E780BBD2C1}" type="slidenum">
              <a:rPr lang="en-US" smtClean="0"/>
              <a:pPr/>
              <a:t>‹#›</a:t>
            </a:fld>
            <a:endParaRPr lang="en-US"/>
          </a:p>
        </p:txBody>
      </p:sp>
    </p:spTree>
    <p:extLst>
      <p:ext uri="{BB962C8B-B14F-4D97-AF65-F5344CB8AC3E}">
        <p14:creationId xmlns:p14="http://schemas.microsoft.com/office/powerpoint/2010/main" val="1397532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0C4ED5E-4747-4315-9BCD-BC1891CE5C39}" type="datetimeFigureOut">
              <a:rPr lang="en-US" smtClean="0"/>
              <a:pPr/>
              <a:t>4/3/2021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D6B58E9-1F76-46CF-98F8-29E780BBD2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C4ED5E-4747-4315-9BCD-BC1891CE5C39}"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B58E9-1F76-46CF-98F8-29E780BBD2C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0C4ED5E-4747-4315-9BCD-BC1891CE5C39}"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B58E9-1F76-46CF-98F8-29E780BBD2C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0C4ED5E-4747-4315-9BCD-BC1891CE5C39}" type="datetimeFigureOut">
              <a:rPr lang="en-US" smtClean="0"/>
              <a:pPr/>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B58E9-1F76-46CF-98F8-29E780BBD2C1}"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0C4ED5E-4747-4315-9BCD-BC1891CE5C39}" type="datetimeFigureOut">
              <a:rPr lang="en-US" smtClean="0"/>
              <a:pPr/>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B58E9-1F76-46CF-98F8-29E780BBD2C1}"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0C4ED5E-4747-4315-9BCD-BC1891CE5C39}" type="datetimeFigureOut">
              <a:rPr lang="en-US" smtClean="0"/>
              <a:pPr/>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B58E9-1F76-46CF-98F8-29E780BBD2C1}"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4ED5E-4747-4315-9BCD-BC1891CE5C39}" type="datetimeFigureOut">
              <a:rPr lang="en-US" smtClean="0"/>
              <a:pPr/>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B58E9-1F76-46CF-98F8-29E780BBD2C1}"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0C4ED5E-4747-4315-9BCD-BC1891CE5C39}" type="datetimeFigureOut">
              <a:rPr lang="en-US" smtClean="0"/>
              <a:pPr/>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B58E9-1F76-46CF-98F8-29E780BBD2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C4ED5E-4747-4315-9BCD-BC1891CE5C39}"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B58E9-1F76-46CF-98F8-29E780BBD2C1}" type="slidenum">
              <a:rPr lang="en-US" smtClean="0"/>
              <a:pPr/>
              <a:t>‹#›</a:t>
            </a:fld>
            <a:endParaRPr lang="en-US"/>
          </a:p>
        </p:txBody>
      </p:sp>
    </p:spTree>
    <p:extLst>
      <p:ext uri="{BB962C8B-B14F-4D97-AF65-F5344CB8AC3E}">
        <p14:creationId xmlns:p14="http://schemas.microsoft.com/office/powerpoint/2010/main" val="3619473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0C4ED5E-4747-4315-9BCD-BC1891CE5C39}" type="datetimeFigureOut">
              <a:rPr lang="en-US" smtClean="0"/>
              <a:pPr/>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D6B58E9-1F76-46CF-98F8-29E780BBD2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C4ED5E-4747-4315-9BCD-BC1891CE5C39}"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B58E9-1F76-46CF-98F8-29E780BBD2C1}"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0C4ED5E-4747-4315-9BCD-BC1891CE5C39}"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B58E9-1F76-46CF-98F8-29E780BBD2C1}"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dirty="0"/>
              <a:t>Click to edit Master title style</a:t>
            </a:r>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5987425" y="5037663"/>
            <a:ext cx="673100" cy="279400"/>
          </a:xfrm>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a:xfrm>
            <a:off x="2019298" y="5037663"/>
            <a:ext cx="3910976" cy="279400"/>
          </a:xfrm>
        </p:spPr>
        <p:txBody>
          <a:bodyPr/>
          <a:lstStyle/>
          <a:p>
            <a:endParaRPr lang="en-US" dirty="0"/>
          </a:p>
        </p:txBody>
      </p:sp>
      <p:sp>
        <p:nvSpPr>
          <p:cNvPr id="6" name="Slide Number Placeholder 5"/>
          <p:cNvSpPr>
            <a:spLocks noGrp="1"/>
          </p:cNvSpPr>
          <p:nvPr>
            <p:ph type="sldNum" sz="quarter" idx="12"/>
          </p:nvPr>
        </p:nvSpPr>
        <p:spPr>
          <a:xfrm>
            <a:off x="6717676" y="5037663"/>
            <a:ext cx="413375"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5741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2042153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dirty="0"/>
              <a:t>Click to edit Master title style</a:t>
            </a:r>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132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4/3/2021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890614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9690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405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2616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C4ED5E-4747-4315-9BCD-BC1891CE5C39}" type="datetimeFigureOut">
              <a:rPr lang="en-US" smtClean="0"/>
              <a:pPr/>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B58E9-1F76-46CF-98F8-29E780BBD2C1}" type="slidenum">
              <a:rPr lang="en-US" smtClean="0"/>
              <a:pPr/>
              <a:t>‹#›</a:t>
            </a:fld>
            <a:endParaRPr lang="en-US"/>
          </a:p>
        </p:txBody>
      </p:sp>
    </p:spTree>
    <p:extLst>
      <p:ext uri="{BB962C8B-B14F-4D97-AF65-F5344CB8AC3E}">
        <p14:creationId xmlns:p14="http://schemas.microsoft.com/office/powerpoint/2010/main" val="3747029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dirty="0"/>
              <a:t>Click to edit Master title style</a:t>
            </a:r>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913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dirty="0"/>
              <a:t>Click to edit Master title style</a:t>
            </a:r>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4576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dirty="0"/>
              <a:t>Click to edit Master title style</a:t>
            </a:r>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4200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dirty="0"/>
              <a:t>Click to edit Master title style</a:t>
            </a:r>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9992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8036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dirty="0"/>
              <a:t>Click to edit Master title style</a:t>
            </a:r>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9613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287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7572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9422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34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C4ED5E-4747-4315-9BCD-BC1891CE5C39}" type="datetimeFigureOut">
              <a:rPr lang="en-US" smtClean="0"/>
              <a:pPr/>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B58E9-1F76-46CF-98F8-29E780BBD2C1}" type="slidenum">
              <a:rPr lang="en-US" smtClean="0"/>
              <a:pPr/>
              <a:t>‹#›</a:t>
            </a:fld>
            <a:endParaRPr lang="en-US"/>
          </a:p>
        </p:txBody>
      </p:sp>
    </p:spTree>
    <p:extLst>
      <p:ext uri="{BB962C8B-B14F-4D97-AF65-F5344CB8AC3E}">
        <p14:creationId xmlns:p14="http://schemas.microsoft.com/office/powerpoint/2010/main" val="58398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C4ED5E-4747-4315-9BCD-BC1891CE5C39}" type="datetimeFigureOut">
              <a:rPr lang="en-US" smtClean="0"/>
              <a:pPr/>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B58E9-1F76-46CF-98F8-29E780BBD2C1}" type="slidenum">
              <a:rPr lang="en-US" smtClean="0"/>
              <a:pPr/>
              <a:t>‹#›</a:t>
            </a:fld>
            <a:endParaRPr lang="en-US"/>
          </a:p>
        </p:txBody>
      </p:sp>
    </p:spTree>
    <p:extLst>
      <p:ext uri="{BB962C8B-B14F-4D97-AF65-F5344CB8AC3E}">
        <p14:creationId xmlns:p14="http://schemas.microsoft.com/office/powerpoint/2010/main" val="425974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C4ED5E-4747-4315-9BCD-BC1891CE5C39}" type="datetimeFigureOut">
              <a:rPr lang="en-US" smtClean="0"/>
              <a:pPr/>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B58E9-1F76-46CF-98F8-29E780BBD2C1}" type="slidenum">
              <a:rPr lang="en-US" smtClean="0"/>
              <a:pPr/>
              <a:t>‹#›</a:t>
            </a:fld>
            <a:endParaRPr lang="en-US"/>
          </a:p>
        </p:txBody>
      </p:sp>
    </p:spTree>
    <p:extLst>
      <p:ext uri="{BB962C8B-B14F-4D97-AF65-F5344CB8AC3E}">
        <p14:creationId xmlns:p14="http://schemas.microsoft.com/office/powerpoint/2010/main" val="389774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4ED5E-4747-4315-9BCD-BC1891CE5C39}" type="datetimeFigureOut">
              <a:rPr lang="en-US" smtClean="0"/>
              <a:pPr/>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B58E9-1F76-46CF-98F8-29E780BBD2C1}" type="slidenum">
              <a:rPr lang="en-US" smtClean="0"/>
              <a:pPr/>
              <a:t>‹#›</a:t>
            </a:fld>
            <a:endParaRPr lang="en-US"/>
          </a:p>
        </p:txBody>
      </p:sp>
    </p:spTree>
    <p:extLst>
      <p:ext uri="{BB962C8B-B14F-4D97-AF65-F5344CB8AC3E}">
        <p14:creationId xmlns:p14="http://schemas.microsoft.com/office/powerpoint/2010/main" val="8709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C4ED5E-4747-4315-9BCD-BC1891CE5C39}" type="datetimeFigureOut">
              <a:rPr lang="en-US" smtClean="0"/>
              <a:pPr/>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B58E9-1F76-46CF-98F8-29E780BBD2C1}" type="slidenum">
              <a:rPr lang="en-US" smtClean="0"/>
              <a:pPr/>
              <a:t>‹#›</a:t>
            </a:fld>
            <a:endParaRPr lang="en-US"/>
          </a:p>
        </p:txBody>
      </p:sp>
    </p:spTree>
    <p:extLst>
      <p:ext uri="{BB962C8B-B14F-4D97-AF65-F5344CB8AC3E}">
        <p14:creationId xmlns:p14="http://schemas.microsoft.com/office/powerpoint/2010/main" val="317646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C4ED5E-4747-4315-9BCD-BC1891CE5C39}" type="datetimeFigureOut">
              <a:rPr lang="en-US" smtClean="0"/>
              <a:pPr/>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B58E9-1F76-46CF-98F8-29E780BBD2C1}" type="slidenum">
              <a:rPr lang="en-US" smtClean="0"/>
              <a:pPr/>
              <a:t>‹#›</a:t>
            </a:fld>
            <a:endParaRPr lang="en-US"/>
          </a:p>
        </p:txBody>
      </p:sp>
    </p:spTree>
    <p:extLst>
      <p:ext uri="{BB962C8B-B14F-4D97-AF65-F5344CB8AC3E}">
        <p14:creationId xmlns:p14="http://schemas.microsoft.com/office/powerpoint/2010/main" val="271461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4ED5E-4747-4315-9BCD-BC1891CE5C39}" type="datetimeFigureOut">
              <a:rPr lang="en-US" smtClean="0"/>
              <a:pPr/>
              <a:t>4/3/2021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B58E9-1F76-46CF-98F8-29E780BBD2C1}" type="slidenum">
              <a:rPr lang="en-US" smtClean="0"/>
              <a:pPr/>
              <a:t>‹#›</a:t>
            </a:fld>
            <a:endParaRPr lang="en-US"/>
          </a:p>
        </p:txBody>
      </p:sp>
    </p:spTree>
    <p:extLst>
      <p:ext uri="{BB962C8B-B14F-4D97-AF65-F5344CB8AC3E}">
        <p14:creationId xmlns:p14="http://schemas.microsoft.com/office/powerpoint/2010/main" val="3188201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0C4ED5E-4747-4315-9BCD-BC1891CE5C39}" type="datetimeFigureOut">
              <a:rPr lang="en-US" smtClean="0"/>
              <a:pPr/>
              <a:t>4/3/2021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D6B58E9-1F76-46CF-98F8-29E780BBD2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4/3/2021</a:t>
            </a:fld>
            <a:endParaRPr lang="en-US" dirty="0"/>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980429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creativecommons.org/licenses/by/3.0/" TargetMode="External"/><Relationship Id="rId2"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hyperlink" Target="http://www.lupinepublishers.com/igwhc/volume1-issue2.php" TargetMode="External"/><Relationship Id="rId5" Type="http://schemas.openxmlformats.org/officeDocument/2006/relationships/image" Target="../media/image14.jpe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image" Target="../media/image19.jpe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hyperlink" Target="https://www.uptodate.com/contents/oxytocin-drug-information?search=labor+dystocia&amp;topicRef=4464&amp;source=see_link" TargetMode="Externa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5.png"/><Relationship Id="rId9" Type="http://schemas.microsoft.com/office/2007/relationships/diagramDrawing" Target="../diagrams/drawing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5.png"/><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rgbClr val="FF0000"/>
                </a:solidFill>
              </a:rPr>
              <a:t>Sajeda</a:t>
            </a:r>
            <a:r>
              <a:rPr lang="en-US" dirty="0">
                <a:solidFill>
                  <a:srgbClr val="FF0000"/>
                </a:solidFill>
              </a:rPr>
              <a:t> </a:t>
            </a:r>
            <a:r>
              <a:rPr lang="en-US" dirty="0" err="1">
                <a:solidFill>
                  <a:srgbClr val="FF0000"/>
                </a:solidFill>
              </a:rPr>
              <a:t>bustanji</a:t>
            </a:r>
            <a:r>
              <a:rPr lang="en-US" dirty="0">
                <a:solidFill>
                  <a:srgbClr val="FF0000"/>
                </a:solidFill>
              </a:rPr>
              <a:t> </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scene3d>
              <a:camera prst="orthographicFront"/>
              <a:lightRig rig="threePt" dir="t"/>
            </a:scene3d>
          </a:bodyPr>
          <a:lstStyle/>
          <a:p>
            <a:pPr eaLnBrk="1" hangingPunct="1"/>
            <a:r>
              <a:rPr lang="en-US" altLang="en-US" b="1" dirty="0">
                <a:ln w="22225">
                  <a:solidFill>
                    <a:schemeClr val="accent2"/>
                  </a:solidFill>
                  <a:prstDash val="solid"/>
                </a:ln>
                <a:solidFill>
                  <a:schemeClr val="accent2">
                    <a:lumMod val="40000"/>
                    <a:lumOff val="60000"/>
                  </a:schemeClr>
                </a:solidFill>
                <a:effectLst/>
              </a:rPr>
              <a:t>Prolonged 3</a:t>
            </a:r>
            <a:r>
              <a:rPr lang="en-US" altLang="en-US" b="1" baseline="30000" dirty="0">
                <a:ln w="22225">
                  <a:solidFill>
                    <a:schemeClr val="accent2"/>
                  </a:solidFill>
                  <a:prstDash val="solid"/>
                </a:ln>
                <a:solidFill>
                  <a:schemeClr val="accent2">
                    <a:lumMod val="40000"/>
                    <a:lumOff val="60000"/>
                  </a:schemeClr>
                </a:solidFill>
                <a:effectLst/>
              </a:rPr>
              <a:t>rd</a:t>
            </a:r>
            <a:r>
              <a:rPr lang="en-US" altLang="en-US" b="1" dirty="0">
                <a:ln w="22225">
                  <a:solidFill>
                    <a:schemeClr val="accent2"/>
                  </a:solidFill>
                  <a:prstDash val="solid"/>
                </a:ln>
                <a:solidFill>
                  <a:schemeClr val="accent2">
                    <a:lumMod val="40000"/>
                    <a:lumOff val="60000"/>
                  </a:schemeClr>
                </a:solidFill>
                <a:effectLst/>
              </a:rPr>
              <a:t> stage</a:t>
            </a:r>
          </a:p>
        </p:txBody>
      </p:sp>
      <p:sp>
        <p:nvSpPr>
          <p:cNvPr id="10243" name="Content Placeholder 2"/>
          <p:cNvSpPr>
            <a:spLocks noGrp="1"/>
          </p:cNvSpPr>
          <p:nvPr>
            <p:ph idx="1"/>
          </p:nvPr>
        </p:nvSpPr>
        <p:spPr>
          <a:xfrm>
            <a:off x="1295400" y="2209800"/>
            <a:ext cx="6272454" cy="4925144"/>
          </a:xfrm>
        </p:spPr>
        <p:txBody>
          <a:bodyPr/>
          <a:lstStyle/>
          <a:p>
            <a:pPr algn="l" rtl="0" eaLnBrk="1" hangingPunct="1"/>
            <a:r>
              <a:rPr lang="en-US" altLang="en-US" dirty="0">
                <a:ln/>
                <a:solidFill>
                  <a:schemeClr val="accent1"/>
                </a:solidFill>
                <a:effectLst>
                  <a:outerShdw blurRad="38100" dist="25400" dir="5400000" algn="ctr" rotWithShape="0">
                    <a:srgbClr val="6E747A">
                      <a:alpha val="43000"/>
                    </a:srgbClr>
                  </a:outerShdw>
                </a:effectLst>
              </a:rPr>
              <a:t>&gt;30 min.</a:t>
            </a:r>
          </a:p>
          <a:p>
            <a:pPr algn="l" rtl="0" eaLnBrk="1" hangingPunct="1"/>
            <a:r>
              <a:rPr lang="en-US" altLang="en-US" dirty="0">
                <a:ln/>
                <a:solidFill>
                  <a:schemeClr val="accent1"/>
                </a:solidFill>
                <a:effectLst>
                  <a:outerShdw blurRad="38100" dist="25400" dir="5400000" algn="ctr" rotWithShape="0">
                    <a:srgbClr val="6E747A">
                      <a:alpha val="43000"/>
                    </a:srgbClr>
                  </a:outerShdw>
                </a:effectLst>
              </a:rPr>
              <a:t>90% of placentas are delivered within 10 minutes and the risk of postpartum hemorrhage almost doubles by the time the duration of third stage reaches twenty minutes</a:t>
            </a:r>
            <a:r>
              <a:rPr lang="en-US" altLang="en-US" baseline="30000" dirty="0">
                <a:ln/>
                <a:solidFill>
                  <a:schemeClr val="accent1"/>
                </a:solidFill>
                <a:effectLst>
                  <a:outerShdw blurRad="38100" dist="25400" dir="5400000" algn="ctr" rotWithShape="0">
                    <a:srgbClr val="6E747A">
                      <a:alpha val="43000"/>
                    </a:srgbClr>
                  </a:outerShdw>
                </a:effectLst>
              </a:rPr>
              <a:t> </a:t>
            </a:r>
            <a:r>
              <a:rPr lang="en-US" altLang="en-US" dirty="0">
                <a:ln/>
                <a:solidFill>
                  <a:schemeClr val="accent1"/>
                </a:solidFill>
                <a:effectLst>
                  <a:outerShdw blurRad="38100" dist="25400" dir="5400000" algn="ctr" rotWithShape="0">
                    <a:srgbClr val="6E747A">
                      <a:alpha val="43000"/>
                    </a:srgbClr>
                  </a:outerShdw>
                </a:effectLst>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ln w="22225">
                  <a:solidFill>
                    <a:schemeClr val="accent2"/>
                  </a:solidFill>
                  <a:prstDash val="solid"/>
                </a:ln>
                <a:solidFill>
                  <a:schemeClr val="accent2">
                    <a:lumMod val="40000"/>
                    <a:lumOff val="60000"/>
                  </a:schemeClr>
                </a:solidFill>
                <a:effectLst/>
              </a:rPr>
              <a:t>Causes &amp; management</a:t>
            </a:r>
            <a:r>
              <a:rPr lang="en-US" altLang="en-US"/>
              <a:t> </a:t>
            </a:r>
          </a:p>
        </p:txBody>
      </p:sp>
      <p:sp>
        <p:nvSpPr>
          <p:cNvPr id="11267" name="Content Placeholder 2"/>
          <p:cNvSpPr>
            <a:spLocks noGrp="1"/>
          </p:cNvSpPr>
          <p:nvPr>
            <p:ph idx="1"/>
          </p:nvPr>
        </p:nvSpPr>
        <p:spPr/>
        <p:txBody>
          <a:bodyPr/>
          <a:lstStyle/>
          <a:p>
            <a:pPr algn="l" rtl="0" eaLnBrk="1" hangingPunct="1"/>
            <a:r>
              <a:rPr lang="en-US" altLang="en-US" b="1" dirty="0">
                <a:solidFill>
                  <a:srgbClr val="FF0000"/>
                </a:solidFill>
                <a:effectLst>
                  <a:outerShdw blurRad="38100" dist="38100" dir="2700000" algn="tl">
                    <a:srgbClr val="000000">
                      <a:alpha val="43137"/>
                    </a:srgbClr>
                  </a:outerShdw>
                </a:effectLst>
              </a:rPr>
              <a:t>Causes</a:t>
            </a:r>
            <a:r>
              <a:rPr lang="en-US" altLang="en-US" dirty="0"/>
              <a:t> :</a:t>
            </a:r>
          </a:p>
          <a:p>
            <a:pPr lvl="1" algn="l" rtl="0" eaLnBrk="1" hangingPunct="1"/>
            <a:r>
              <a:rPr lang="en-US" altLang="en-US" dirty="0">
                <a:ln/>
                <a:solidFill>
                  <a:schemeClr val="accent1"/>
                </a:solidFill>
                <a:effectLst>
                  <a:outerShdw blurRad="38100" dist="25400" dir="5400000" algn="ctr" rotWithShape="0">
                    <a:srgbClr val="6E747A">
                      <a:alpha val="43000"/>
                    </a:srgbClr>
                  </a:outerShdw>
                </a:effectLst>
              </a:rPr>
              <a:t>Insufficient UC </a:t>
            </a:r>
          </a:p>
          <a:p>
            <a:pPr lvl="1" algn="l" rtl="0" eaLnBrk="1" hangingPunct="1"/>
            <a:r>
              <a:rPr lang="en-US" altLang="en-US" dirty="0">
                <a:ln/>
                <a:solidFill>
                  <a:schemeClr val="accent1"/>
                </a:solidFill>
                <a:effectLst>
                  <a:outerShdw blurRad="38100" dist="25400" dir="5400000" algn="ctr" rotWithShape="0">
                    <a:srgbClr val="6E747A">
                      <a:alpha val="43000"/>
                    </a:srgbClr>
                  </a:outerShdw>
                </a:effectLst>
              </a:rPr>
              <a:t>Abnormal </a:t>
            </a:r>
            <a:r>
              <a:rPr lang="en-US" altLang="en-US" dirty="0" err="1">
                <a:ln/>
                <a:solidFill>
                  <a:schemeClr val="accent1"/>
                </a:solidFill>
                <a:effectLst>
                  <a:outerShdw blurRad="38100" dist="25400" dir="5400000" algn="ctr" rotWithShape="0">
                    <a:srgbClr val="6E747A">
                      <a:alpha val="43000"/>
                    </a:srgbClr>
                  </a:outerShdw>
                </a:effectLst>
              </a:rPr>
              <a:t>placentations</a:t>
            </a:r>
            <a:r>
              <a:rPr lang="en-US" altLang="en-US" dirty="0">
                <a:ln/>
                <a:solidFill>
                  <a:schemeClr val="accent1"/>
                </a:solidFill>
                <a:effectLst>
                  <a:outerShdw blurRad="38100" dist="25400" dir="5400000" algn="ctr" rotWithShape="0">
                    <a:srgbClr val="6E747A">
                      <a:alpha val="43000"/>
                    </a:srgbClr>
                  </a:outerShdw>
                </a:effectLst>
              </a:rPr>
              <a:t> (</a:t>
            </a:r>
            <a:r>
              <a:rPr lang="en-US" altLang="en-US" dirty="0" err="1">
                <a:ln/>
                <a:solidFill>
                  <a:schemeClr val="accent1"/>
                </a:solidFill>
                <a:effectLst>
                  <a:outerShdw blurRad="38100" dist="25400" dir="5400000" algn="ctr" rotWithShape="0">
                    <a:srgbClr val="6E747A">
                      <a:alpha val="43000"/>
                    </a:srgbClr>
                  </a:outerShdw>
                </a:effectLst>
              </a:rPr>
              <a:t>accreta</a:t>
            </a:r>
            <a:r>
              <a:rPr lang="en-US" altLang="en-US" dirty="0">
                <a:ln/>
                <a:solidFill>
                  <a:schemeClr val="accent1"/>
                </a:solidFill>
                <a:effectLst>
                  <a:outerShdw blurRad="38100" dist="25400" dir="5400000" algn="ctr" rotWithShape="0">
                    <a:srgbClr val="6E747A">
                      <a:alpha val="43000"/>
                    </a:srgbClr>
                  </a:outerShdw>
                </a:effectLst>
              </a:rPr>
              <a:t> , </a:t>
            </a:r>
            <a:r>
              <a:rPr lang="en-US" altLang="en-US" dirty="0" err="1">
                <a:ln/>
                <a:solidFill>
                  <a:schemeClr val="accent1"/>
                </a:solidFill>
                <a:effectLst>
                  <a:outerShdw blurRad="38100" dist="25400" dir="5400000" algn="ctr" rotWithShape="0">
                    <a:srgbClr val="6E747A">
                      <a:alpha val="43000"/>
                    </a:srgbClr>
                  </a:outerShdw>
                </a:effectLst>
              </a:rPr>
              <a:t>increta</a:t>
            </a:r>
            <a:r>
              <a:rPr lang="en-US" altLang="en-US" dirty="0">
                <a:ln/>
                <a:solidFill>
                  <a:schemeClr val="accent1"/>
                </a:solidFill>
                <a:effectLst>
                  <a:outerShdw blurRad="38100" dist="25400" dir="5400000" algn="ctr" rotWithShape="0">
                    <a:srgbClr val="6E747A">
                      <a:alpha val="43000"/>
                    </a:srgbClr>
                  </a:outerShdw>
                </a:effectLst>
              </a:rPr>
              <a:t> , </a:t>
            </a:r>
            <a:r>
              <a:rPr lang="en-US" altLang="en-US" dirty="0" err="1">
                <a:ln/>
                <a:solidFill>
                  <a:schemeClr val="accent1"/>
                </a:solidFill>
                <a:effectLst>
                  <a:outerShdw blurRad="38100" dist="25400" dir="5400000" algn="ctr" rotWithShape="0">
                    <a:srgbClr val="6E747A">
                      <a:alpha val="43000"/>
                    </a:srgbClr>
                  </a:outerShdw>
                </a:effectLst>
              </a:rPr>
              <a:t>percreta</a:t>
            </a:r>
            <a:r>
              <a:rPr lang="en-US" altLang="en-US" dirty="0">
                <a:ln/>
                <a:solidFill>
                  <a:schemeClr val="accent1"/>
                </a:solidFill>
                <a:effectLst>
                  <a:outerShdw blurRad="38100" dist="25400" dir="5400000" algn="ctr" rotWithShape="0">
                    <a:srgbClr val="6E747A">
                      <a:alpha val="43000"/>
                    </a:srgbClr>
                  </a:outerShdw>
                </a:effectLst>
              </a:rPr>
              <a:t> )</a:t>
            </a:r>
          </a:p>
          <a:p>
            <a:pPr algn="l" rtl="0" eaLnBrk="1" hangingPunct="1"/>
            <a:r>
              <a:rPr lang="en-US" altLang="en-US" b="1" dirty="0">
                <a:solidFill>
                  <a:srgbClr val="FF0000"/>
                </a:solidFill>
                <a:effectLst>
                  <a:outerShdw blurRad="38100" dist="38100" dir="2700000" algn="tl">
                    <a:srgbClr val="000000">
                      <a:alpha val="43137"/>
                    </a:srgbClr>
                  </a:outerShdw>
                </a:effectLst>
              </a:rPr>
              <a:t>Management :</a:t>
            </a:r>
          </a:p>
          <a:p>
            <a:pPr lvl="1" algn="l" rtl="0" eaLnBrk="1" hangingPunct="1"/>
            <a:r>
              <a:rPr lang="en-US" altLang="en-US" dirty="0">
                <a:ln/>
                <a:solidFill>
                  <a:schemeClr val="accent1"/>
                </a:solidFill>
                <a:effectLst>
                  <a:outerShdw blurRad="38100" dist="25400" dir="5400000" algn="ctr" rotWithShape="0">
                    <a:srgbClr val="6E747A">
                      <a:alpha val="43000"/>
                    </a:srgbClr>
                  </a:outerShdw>
                </a:effectLst>
              </a:rPr>
              <a:t>Assess UC :</a:t>
            </a:r>
          </a:p>
          <a:p>
            <a:pPr lvl="2" algn="l" rtl="0" eaLnBrk="1" hangingPunct="1"/>
            <a:r>
              <a:rPr lang="en-US" altLang="en-US" dirty="0">
                <a:ln/>
                <a:solidFill>
                  <a:schemeClr val="accent1"/>
                </a:solidFill>
                <a:effectLst>
                  <a:outerShdw blurRad="38100" dist="25400" dir="5400000" algn="ctr" rotWithShape="0">
                    <a:srgbClr val="6E747A">
                      <a:alpha val="43000"/>
                    </a:srgbClr>
                  </a:outerShdw>
                </a:effectLst>
              </a:rPr>
              <a:t>Inadequate : IV </a:t>
            </a:r>
            <a:r>
              <a:rPr lang="en-US" altLang="en-US" dirty="0" err="1">
                <a:ln/>
                <a:solidFill>
                  <a:schemeClr val="accent1"/>
                </a:solidFill>
                <a:effectLst>
                  <a:outerShdw blurRad="38100" dist="25400" dir="5400000" algn="ctr" rotWithShape="0">
                    <a:srgbClr val="6E747A">
                      <a:alpha val="43000"/>
                    </a:srgbClr>
                  </a:outerShdw>
                </a:effectLst>
              </a:rPr>
              <a:t>oxytocin</a:t>
            </a:r>
            <a:endParaRPr lang="en-US" altLang="en-US" dirty="0">
              <a:ln/>
              <a:solidFill>
                <a:schemeClr val="accent1"/>
              </a:solidFill>
              <a:effectLst>
                <a:outerShdw blurRad="38100" dist="25400" dir="5400000" algn="ctr" rotWithShape="0">
                  <a:srgbClr val="6E747A">
                    <a:alpha val="43000"/>
                  </a:srgbClr>
                </a:outerShdw>
              </a:effectLst>
            </a:endParaRPr>
          </a:p>
          <a:p>
            <a:pPr lvl="2" algn="l" rtl="0" eaLnBrk="1" hangingPunct="1"/>
            <a:r>
              <a:rPr lang="en-US" altLang="en-US" dirty="0">
                <a:ln/>
                <a:solidFill>
                  <a:schemeClr val="accent1"/>
                </a:solidFill>
                <a:effectLst>
                  <a:outerShdw blurRad="38100" dist="25400" dir="5400000" algn="ctr" rotWithShape="0">
                    <a:srgbClr val="6E747A">
                      <a:alpha val="43000"/>
                    </a:srgbClr>
                  </a:outerShdw>
                </a:effectLst>
              </a:rPr>
              <a:t>Adequate : manual removal under GA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82"/>
            <a:ext cx="8229600" cy="1143000"/>
          </a:xfrm>
        </p:spPr>
        <p:txBody>
          <a:bodyPr/>
          <a:lstStyle/>
          <a:p>
            <a:r>
              <a:rPr lang="en-US" altLang="en-US" b="1" dirty="0">
                <a:solidFill>
                  <a:srgbClr val="FF0000"/>
                </a:solidFill>
                <a:cs typeface="+mj-cs"/>
              </a:rPr>
              <a:t>Complications </a:t>
            </a:r>
            <a:endParaRPr lang="ar-JO" dirty="0"/>
          </a:p>
        </p:txBody>
      </p:sp>
      <p:sp>
        <p:nvSpPr>
          <p:cNvPr id="3" name="Content Placeholder 2"/>
          <p:cNvSpPr>
            <a:spLocks noGrp="1"/>
          </p:cNvSpPr>
          <p:nvPr>
            <p:ph idx="1"/>
          </p:nvPr>
        </p:nvSpPr>
        <p:spPr>
          <a:xfrm>
            <a:off x="1143000" y="1268760"/>
            <a:ext cx="3429000" cy="4752528"/>
          </a:xfrm>
        </p:spPr>
        <p:txBody>
          <a:bodyPr/>
          <a:lstStyle/>
          <a:p>
            <a:pPr algn="l" rtl="0" eaLnBrk="0" fontAlgn="base" hangingPunct="0">
              <a:spcBef>
                <a:spcPct val="0"/>
              </a:spcBef>
              <a:spcAft>
                <a:spcPct val="0"/>
              </a:spcAft>
              <a:defRPr/>
            </a:pPr>
            <a:r>
              <a:rPr lang="en-US" altLang="en-US" sz="2400" b="1" dirty="0">
                <a:solidFill>
                  <a:srgbClr val="FF0000"/>
                </a:solidFill>
              </a:rPr>
              <a:t>Fetal</a:t>
            </a:r>
          </a:p>
          <a:p>
            <a:pPr lvl="1" algn="l" rtl="0" eaLnBrk="0" fontAlgn="base" hangingPunct="0">
              <a:spcBef>
                <a:spcPct val="0"/>
              </a:spcBef>
              <a:spcAft>
                <a:spcPct val="0"/>
              </a:spcAft>
              <a:defRPr/>
            </a:pPr>
            <a:r>
              <a:rPr lang="en-US" altLang="en-US" sz="2000" b="1" u="sng" dirty="0">
                <a:ln/>
                <a:solidFill>
                  <a:schemeClr val="accent1"/>
                </a:solidFill>
                <a:effectLst>
                  <a:outerShdw blurRad="38100" dist="25400" dir="5400000" algn="ctr" rotWithShape="0">
                    <a:srgbClr val="6E747A">
                      <a:alpha val="43000"/>
                    </a:srgbClr>
                  </a:outerShdw>
                </a:effectLst>
              </a:rPr>
              <a:t>Immediate</a:t>
            </a:r>
            <a:r>
              <a:rPr lang="en-US" altLang="en-US" sz="2000" b="1" dirty="0">
                <a:ln/>
                <a:solidFill>
                  <a:schemeClr val="accent1"/>
                </a:solidFill>
                <a:effectLst>
                  <a:outerShdw blurRad="38100" dist="25400" dir="5400000" algn="ctr" rotWithShape="0">
                    <a:srgbClr val="6E747A">
                      <a:alpha val="43000"/>
                    </a:srgbClr>
                  </a:outerShdw>
                </a:effectLst>
              </a:rPr>
              <a:t>:-</a:t>
            </a:r>
          </a:p>
          <a:p>
            <a:pPr lvl="1" algn="l" rtl="0" eaLnBrk="0" fontAlgn="base" hangingPunct="0">
              <a:spcBef>
                <a:spcPct val="0"/>
              </a:spcBef>
              <a:spcAft>
                <a:spcPct val="0"/>
              </a:spcAft>
              <a:defRPr/>
            </a:pPr>
            <a:endParaRPr lang="en-US" altLang="en-US" sz="2000" dirty="0">
              <a:ln/>
              <a:solidFill>
                <a:schemeClr val="accent1"/>
              </a:solidFill>
              <a:effectLst>
                <a:outerShdw blurRad="38100" dist="25400" dir="5400000" algn="ctr" rotWithShape="0">
                  <a:srgbClr val="6E747A">
                    <a:alpha val="43000"/>
                  </a:srgbClr>
                </a:outerShdw>
              </a:effectLst>
            </a:endParaRPr>
          </a:p>
          <a:p>
            <a:pPr lvl="1" algn="l" rtl="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Birth trauma</a:t>
            </a:r>
          </a:p>
          <a:p>
            <a:pPr lvl="1" algn="l" rtl="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Birth asphyxia</a:t>
            </a:r>
          </a:p>
          <a:p>
            <a:pPr marL="457200" lvl="1" indent="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Fetal distress</a:t>
            </a:r>
          </a:p>
          <a:p>
            <a:pPr marL="457200" lvl="1" indent="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a:t>
            </a:r>
            <a:r>
              <a:rPr lang="en-US" altLang="en-US" sz="2000" dirty="0" err="1">
                <a:ln/>
                <a:solidFill>
                  <a:schemeClr val="accent1"/>
                </a:solidFill>
                <a:effectLst>
                  <a:outerShdw blurRad="38100" dist="25400" dir="5400000" algn="ctr" rotWithShape="0">
                    <a:srgbClr val="6E747A">
                      <a:alpha val="43000"/>
                    </a:srgbClr>
                  </a:outerShdw>
                </a:effectLst>
              </a:rPr>
              <a:t>Meconium</a:t>
            </a:r>
            <a:r>
              <a:rPr lang="en-US" altLang="en-US" sz="2000" dirty="0">
                <a:ln/>
                <a:solidFill>
                  <a:schemeClr val="accent1"/>
                </a:solidFill>
                <a:effectLst>
                  <a:outerShdw blurRad="38100" dist="25400" dir="5400000" algn="ctr" rotWithShape="0">
                    <a:srgbClr val="6E747A">
                      <a:alpha val="43000"/>
                    </a:srgbClr>
                  </a:outerShdw>
                </a:effectLst>
              </a:rPr>
              <a:t> aspiration syndrome</a:t>
            </a:r>
          </a:p>
          <a:p>
            <a:pPr marL="457200" lvl="1" indent="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Still birth</a:t>
            </a:r>
          </a:p>
          <a:p>
            <a:pPr marL="457200" lvl="1" indent="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Neonatal death</a:t>
            </a:r>
          </a:p>
          <a:p>
            <a:pPr lvl="1" algn="l" rtl="0" eaLnBrk="0" fontAlgn="base" hangingPunct="0">
              <a:spcBef>
                <a:spcPct val="0"/>
              </a:spcBef>
              <a:spcAft>
                <a:spcPct val="0"/>
              </a:spcAft>
              <a:buFontTx/>
              <a:buChar char="-"/>
              <a:defRPr/>
            </a:pPr>
            <a:endParaRPr lang="en-US" altLang="en-US" sz="2000" dirty="0">
              <a:ln/>
              <a:solidFill>
                <a:schemeClr val="accent1"/>
              </a:solidFill>
              <a:effectLst>
                <a:outerShdw blurRad="38100" dist="25400" dir="5400000" algn="ctr" rotWithShape="0">
                  <a:srgbClr val="6E747A">
                    <a:alpha val="43000"/>
                  </a:srgbClr>
                </a:outerShdw>
              </a:effectLst>
            </a:endParaRPr>
          </a:p>
          <a:p>
            <a:pPr lvl="1" algn="l" rtl="0" eaLnBrk="0" fontAlgn="base" hangingPunct="0">
              <a:spcBef>
                <a:spcPct val="0"/>
              </a:spcBef>
              <a:spcAft>
                <a:spcPct val="0"/>
              </a:spcAft>
              <a:defRPr/>
            </a:pPr>
            <a:r>
              <a:rPr lang="en-US" altLang="en-US" sz="2000" b="1" u="sng" dirty="0">
                <a:ln/>
                <a:solidFill>
                  <a:schemeClr val="accent1"/>
                </a:solidFill>
                <a:effectLst>
                  <a:outerShdw blurRad="38100" dist="25400" dir="5400000" algn="ctr" rotWithShape="0">
                    <a:srgbClr val="6E747A">
                      <a:alpha val="43000"/>
                    </a:srgbClr>
                  </a:outerShdw>
                </a:effectLst>
              </a:rPr>
              <a:t>Late</a:t>
            </a:r>
            <a:r>
              <a:rPr lang="en-US" altLang="en-US" sz="2000" b="1" dirty="0">
                <a:ln/>
                <a:solidFill>
                  <a:schemeClr val="accent1"/>
                </a:solidFill>
                <a:effectLst>
                  <a:outerShdw blurRad="38100" dist="25400" dir="5400000" algn="ctr" rotWithShape="0">
                    <a:srgbClr val="6E747A">
                      <a:alpha val="43000"/>
                    </a:srgbClr>
                  </a:outerShdw>
                </a:effectLst>
              </a:rPr>
              <a:t>:-</a:t>
            </a:r>
          </a:p>
          <a:p>
            <a:pPr lvl="1" algn="l" rtl="0" eaLnBrk="0" fontAlgn="base" hangingPunct="0">
              <a:spcBef>
                <a:spcPct val="0"/>
              </a:spcBef>
              <a:spcAft>
                <a:spcPct val="0"/>
              </a:spcAft>
              <a:buNone/>
              <a:defRPr/>
            </a:pPr>
            <a:endParaRPr lang="en-US" altLang="en-US" sz="2000" b="1" dirty="0">
              <a:ln/>
              <a:solidFill>
                <a:schemeClr val="accent1"/>
              </a:solidFill>
              <a:effectLst>
                <a:outerShdw blurRad="38100" dist="25400" dir="5400000" algn="ctr" rotWithShape="0">
                  <a:srgbClr val="6E747A">
                    <a:alpha val="43000"/>
                  </a:srgbClr>
                </a:outerShdw>
              </a:effectLst>
            </a:endParaRPr>
          </a:p>
          <a:p>
            <a:pPr lvl="1" algn="l" rtl="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Cerebral palsy</a:t>
            </a:r>
          </a:p>
          <a:p>
            <a:pPr lvl="1" algn="l" rtl="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Mental retardation </a:t>
            </a:r>
          </a:p>
          <a:p>
            <a:endParaRPr lang="en-US" altLang="en-US" sz="2000" dirty="0">
              <a:ln/>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4572000" y="1268762"/>
            <a:ext cx="3429000" cy="538609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FF0000"/>
                </a:solidFill>
                <a:effectLst/>
                <a:uLnTx/>
                <a:uFillTx/>
                <a:latin typeface="Calibri"/>
                <a:ea typeface="+mn-ea"/>
                <a:cs typeface="+mn-cs"/>
              </a:rPr>
              <a:t>   Maternal</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Immediately</a:t>
            </a:r>
            <a:r>
              <a:rPr kumimoji="0" lang="en-US" altLang="en-US" sz="2000" b="1"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a:t>
            </a:r>
          </a:p>
          <a:p>
            <a:pPr marL="457200" marR="0" lvl="1" indent="0" algn="l" defTabSz="914400" rtl="0" eaLnBrk="0" fontAlgn="base" latinLnBrk="0" hangingPunct="0">
              <a:lnSpc>
                <a:spcPct val="100000"/>
              </a:lnSpc>
              <a:spcBef>
                <a:spcPct val="0"/>
              </a:spcBef>
              <a:spcAft>
                <a:spcPct val="0"/>
              </a:spcAft>
              <a:buClrTx/>
              <a:buSzTx/>
              <a:buFontTx/>
              <a:buChar char="-"/>
              <a:tabLst/>
              <a:defRPr/>
            </a:pPr>
            <a:endPar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Maternal exhaustion</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Increase operative interference </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Maternal injury</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PPH</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Puerperal sepsis</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Maternal death</a:t>
            </a:r>
          </a:p>
          <a:p>
            <a:pPr marL="457200" marR="0" lvl="1" indent="0" algn="l" defTabSz="914400" rtl="0" eaLnBrk="0" fontAlgn="base" latinLnBrk="0" hangingPunct="0">
              <a:lnSpc>
                <a:spcPct val="100000"/>
              </a:lnSpc>
              <a:spcBef>
                <a:spcPct val="0"/>
              </a:spcBef>
              <a:spcAft>
                <a:spcPct val="0"/>
              </a:spcAft>
              <a:buClrTx/>
              <a:buSzTx/>
              <a:buFontTx/>
              <a:buChar char="-"/>
              <a:tabLst/>
              <a:defRPr/>
            </a:pPr>
            <a:endPar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Late</a:t>
            </a:r>
            <a:r>
              <a:rPr kumimoji="0" lang="en-US" altLang="en-US" sz="2000" b="1"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Urinary fistula</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Vaginal </a:t>
            </a:r>
            <a:r>
              <a:rPr kumimoji="0" lang="en-US" altLang="en-US" sz="2000" b="0" i="0" u="none" strike="noStrike" kern="1200" cap="none" spc="0" normalizeH="0" baseline="0" noProof="0" dirty="0" err="1">
                <a:ln/>
                <a:solidFill>
                  <a:srgbClr val="4F81BD"/>
                </a:solidFill>
                <a:effectLst>
                  <a:outerShdw blurRad="38100" dist="25400" dir="5400000" algn="ctr" rotWithShape="0">
                    <a:srgbClr val="6E747A">
                      <a:alpha val="43000"/>
                    </a:srgbClr>
                  </a:outerShdw>
                </a:effectLst>
                <a:uLnTx/>
                <a:uFillTx/>
                <a:latin typeface="Calibri"/>
                <a:ea typeface="+mn-ea"/>
                <a:cs typeface="+mn-cs"/>
              </a:rPr>
              <a:t>stenosis</a:t>
            </a:r>
            <a:endPar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err="1">
                <a:ln/>
                <a:solidFill>
                  <a:srgbClr val="4F81BD"/>
                </a:solidFill>
                <a:effectLst>
                  <a:outerShdw blurRad="38100" dist="25400" dir="5400000" algn="ctr" rotWithShape="0">
                    <a:srgbClr val="6E747A">
                      <a:alpha val="43000"/>
                    </a:srgbClr>
                  </a:outerShdw>
                </a:effectLst>
                <a:uLnTx/>
                <a:uFillTx/>
                <a:latin typeface="Calibri"/>
                <a:ea typeface="+mn-ea"/>
                <a:cs typeface="+mn-cs"/>
              </a:rPr>
              <a:t>Asherman’s</a:t>
            </a:r>
            <a:r>
              <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 syndrome</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20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Secondary infertility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69916" y="228600"/>
            <a:ext cx="4804172" cy="609600"/>
          </a:xfrm>
        </p:spPr>
        <p:txBody>
          <a:bodyPr rtlCol="0">
            <a:normAutofit fontScale="90000"/>
          </a:bodyPr>
          <a:lstStyle/>
          <a:p>
            <a:pPr>
              <a:defRPr/>
            </a:pPr>
            <a:r>
              <a:rPr lang="en-US" altLang="en-US" b="1" dirty="0">
                <a:solidFill>
                  <a:srgbClr val="FF0000"/>
                </a:solidFill>
                <a:cs typeface="+mj-cs"/>
              </a:rPr>
              <a:t>Diagnosis</a:t>
            </a:r>
            <a:r>
              <a:rPr lang="en-US" altLang="en-US" dirty="0">
                <a:solidFill>
                  <a:srgbClr val="FF0000"/>
                </a:solidFill>
                <a:cs typeface="+mj-cs"/>
              </a:rPr>
              <a:t> </a:t>
            </a:r>
          </a:p>
        </p:txBody>
      </p:sp>
      <p:sp>
        <p:nvSpPr>
          <p:cNvPr id="3" name="Content Placeholder 2"/>
          <p:cNvSpPr>
            <a:spLocks noGrp="1"/>
          </p:cNvSpPr>
          <p:nvPr>
            <p:ph idx="1"/>
          </p:nvPr>
        </p:nvSpPr>
        <p:spPr>
          <a:xfrm>
            <a:off x="1385647" y="980728"/>
            <a:ext cx="5994665" cy="5496272"/>
          </a:xfrm>
        </p:spPr>
        <p:txBody>
          <a:bodyPr rtlCol="0">
            <a:normAutofit fontScale="92500" lnSpcReduction="10000"/>
          </a:bodyPr>
          <a:lstStyle/>
          <a:p>
            <a:pPr>
              <a:defRPr/>
            </a:pPr>
            <a:r>
              <a:rPr lang="en-US" sz="2400" b="1" dirty="0">
                <a:solidFill>
                  <a:srgbClr val="FF0000"/>
                </a:solidFill>
              </a:rPr>
              <a:t>History</a:t>
            </a:r>
          </a:p>
          <a:p>
            <a:pPr marL="400050" lvl="1" indent="0">
              <a:lnSpc>
                <a:spcPct val="150000"/>
              </a:lnSpc>
              <a:buNone/>
              <a:defRPr/>
            </a:pPr>
            <a:r>
              <a:rPr lang="en-US" dirty="0">
                <a:ln/>
                <a:solidFill>
                  <a:schemeClr val="accent1"/>
                </a:solidFill>
                <a:effectLst>
                  <a:outerShdw blurRad="38100" dist="25400" dir="5400000" algn="ctr" rotWithShape="0">
                    <a:srgbClr val="6E747A">
                      <a:alpha val="43000"/>
                    </a:srgbClr>
                  </a:outerShdw>
                </a:effectLst>
                <a:cs typeface="+mn-cs"/>
              </a:rPr>
              <a:t>- </a:t>
            </a:r>
            <a:r>
              <a:rPr lang="en-US" sz="2000" dirty="0">
                <a:ln/>
                <a:solidFill>
                  <a:schemeClr val="accent1"/>
                </a:solidFill>
                <a:effectLst>
                  <a:outerShdw blurRad="38100" dist="25400" dir="5400000" algn="ctr" rotWithShape="0">
                    <a:srgbClr val="6E747A">
                      <a:alpha val="43000"/>
                    </a:srgbClr>
                  </a:outerShdw>
                </a:effectLst>
              </a:rPr>
              <a:t>Age </a:t>
            </a:r>
          </a:p>
          <a:p>
            <a:pPr marL="400050" lvl="1" indent="0">
              <a:lnSpc>
                <a:spcPct val="150000"/>
              </a:lnSpc>
              <a:buFontTx/>
              <a:buChar char="-"/>
              <a:defRPr/>
            </a:pPr>
            <a:r>
              <a:rPr lang="en-US" sz="2000" dirty="0">
                <a:ln/>
                <a:solidFill>
                  <a:schemeClr val="accent1"/>
                </a:solidFill>
                <a:effectLst>
                  <a:outerShdw blurRad="38100" dist="25400" dir="5400000" algn="ctr" rotWithShape="0">
                    <a:srgbClr val="6E747A">
                      <a:alpha val="43000"/>
                    </a:srgbClr>
                  </a:outerShdw>
                </a:effectLst>
              </a:rPr>
              <a:t>Parity </a:t>
            </a:r>
          </a:p>
          <a:p>
            <a:pPr marL="400050" lvl="1" indent="0">
              <a:lnSpc>
                <a:spcPct val="150000"/>
              </a:lnSpc>
              <a:buFontTx/>
              <a:buChar char="-"/>
              <a:defRPr/>
            </a:pPr>
            <a:r>
              <a:rPr lang="en-US" sz="2000" dirty="0">
                <a:ln/>
                <a:solidFill>
                  <a:schemeClr val="accent1"/>
                </a:solidFill>
                <a:effectLst>
                  <a:outerShdw blurRad="38100" dist="25400" dir="5400000" algn="ctr" rotWithShape="0">
                    <a:srgbClr val="6E747A">
                      <a:alpha val="43000"/>
                    </a:srgbClr>
                  </a:outerShdw>
                </a:effectLst>
              </a:rPr>
              <a:t> onset of labor </a:t>
            </a:r>
          </a:p>
          <a:p>
            <a:pPr marL="400050" lvl="1" indent="0">
              <a:lnSpc>
                <a:spcPct val="150000"/>
              </a:lnSpc>
              <a:buNone/>
              <a:defRPr/>
            </a:pPr>
            <a:r>
              <a:rPr lang="en-US" sz="2000" dirty="0">
                <a:ln/>
                <a:solidFill>
                  <a:schemeClr val="accent1"/>
                </a:solidFill>
                <a:effectLst>
                  <a:outerShdw blurRad="38100" dist="25400" dir="5400000" algn="ctr" rotWithShape="0">
                    <a:srgbClr val="6E747A">
                      <a:alpha val="43000"/>
                    </a:srgbClr>
                  </a:outerShdw>
                </a:effectLst>
              </a:rPr>
              <a:t>- Duration of labor </a:t>
            </a:r>
          </a:p>
          <a:p>
            <a:pPr marL="400050" lvl="1" indent="0">
              <a:lnSpc>
                <a:spcPct val="150000"/>
              </a:lnSpc>
              <a:buNone/>
              <a:defRPr/>
            </a:pPr>
            <a:r>
              <a:rPr lang="en-US" sz="2000" dirty="0">
                <a:ln/>
                <a:solidFill>
                  <a:schemeClr val="accent1"/>
                </a:solidFill>
                <a:effectLst>
                  <a:outerShdw blurRad="38100" dist="25400" dir="5400000" algn="ctr" rotWithShape="0">
                    <a:srgbClr val="6E747A">
                      <a:alpha val="43000"/>
                    </a:srgbClr>
                  </a:outerShdw>
                </a:effectLst>
              </a:rPr>
              <a:t>- Duration of membrane rupture</a:t>
            </a:r>
          </a:p>
          <a:p>
            <a:pPr marL="400050" lvl="1" indent="0">
              <a:lnSpc>
                <a:spcPct val="150000"/>
              </a:lnSpc>
              <a:buNone/>
              <a:defRPr/>
            </a:pPr>
            <a:r>
              <a:rPr lang="en-US" sz="2000" dirty="0">
                <a:ln/>
                <a:solidFill>
                  <a:schemeClr val="accent1"/>
                </a:solidFill>
                <a:effectLst>
                  <a:outerShdw blurRad="38100" dist="25400" dir="5400000" algn="ctr" rotWithShape="0">
                    <a:srgbClr val="6E747A">
                      <a:alpha val="43000"/>
                    </a:srgbClr>
                  </a:outerShdw>
                </a:effectLst>
              </a:rPr>
              <a:t>- Whether the patients was handle outside the hospital</a:t>
            </a:r>
          </a:p>
          <a:p>
            <a:pPr marL="400050" lvl="1" indent="0">
              <a:lnSpc>
                <a:spcPct val="150000"/>
              </a:lnSpc>
              <a:buNone/>
              <a:defRPr/>
            </a:pPr>
            <a:r>
              <a:rPr lang="en-US" sz="2000" dirty="0">
                <a:ln/>
                <a:solidFill>
                  <a:schemeClr val="accent1"/>
                </a:solidFill>
                <a:effectLst>
                  <a:outerShdw blurRad="38100" dist="25400" dir="5400000" algn="ctr" rotWithShape="0">
                    <a:srgbClr val="6E747A">
                      <a:alpha val="43000"/>
                    </a:srgbClr>
                  </a:outerShdw>
                </a:effectLst>
              </a:rPr>
              <a:t>- Whether she was treated with oxytocic drugs outside the  hospital</a:t>
            </a:r>
          </a:p>
          <a:p>
            <a:pPr marL="400050" lvl="1" indent="0">
              <a:lnSpc>
                <a:spcPct val="150000"/>
              </a:lnSpc>
              <a:buNone/>
              <a:defRPr/>
            </a:pPr>
            <a:r>
              <a:rPr lang="en-US" sz="2000" dirty="0">
                <a:ln/>
                <a:solidFill>
                  <a:schemeClr val="accent1"/>
                </a:solidFill>
                <a:effectLst>
                  <a:outerShdw blurRad="38100" dist="25400" dir="5400000" algn="ctr" rotWithShape="0">
                    <a:srgbClr val="6E747A">
                      <a:alpha val="43000"/>
                    </a:srgbClr>
                  </a:outerShdw>
                </a:effectLst>
              </a:rPr>
              <a:t>- Previous history of difficult labour, instrumental delivery or stillbirth.</a:t>
            </a:r>
          </a:p>
          <a:p>
            <a:pPr marL="514350" indent="-514350">
              <a:buFont typeface="Arial" panose="020B0604020202020204" pitchFamily="34" charset="0"/>
              <a:buAutoNum type="arabicPeriod"/>
              <a:defRPr/>
            </a:pPr>
            <a:endParaRPr lang="en-US" sz="2000" dirty="0">
              <a:ln/>
              <a:solidFill>
                <a:schemeClr val="accent1"/>
              </a:solidFill>
              <a:effectLst>
                <a:outerShdw blurRad="38100" dist="25400" dir="5400000" algn="ctr" rotWithShape="0">
                  <a:srgbClr val="6E747A">
                    <a:alpha val="43000"/>
                  </a:srgbClr>
                </a:outerShdw>
              </a:effectLst>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331641" y="476672"/>
            <a:ext cx="5642447" cy="5924128"/>
          </a:xfrm>
        </p:spPr>
        <p:txBody>
          <a:bodyPr/>
          <a:lstStyle/>
          <a:p>
            <a:pPr marL="419100" indent="-382905"/>
            <a:r>
              <a:rPr lang="en-US" altLang="en-US" sz="2400" b="1" dirty="0">
                <a:solidFill>
                  <a:srgbClr val="FF0000"/>
                </a:solidFill>
              </a:rPr>
              <a:t>General examination</a:t>
            </a:r>
          </a:p>
          <a:p>
            <a:pPr marL="800100" lvl="2" indent="0">
              <a:lnSpc>
                <a:spcPct val="150000"/>
              </a:lnSpc>
              <a:buNone/>
            </a:pPr>
            <a:r>
              <a:rPr lang="en-US" altLang="en-US" dirty="0"/>
              <a:t>- </a:t>
            </a:r>
            <a:r>
              <a:rPr lang="en-US" altLang="en-US" dirty="0">
                <a:ln/>
                <a:solidFill>
                  <a:schemeClr val="accent1"/>
                </a:solidFill>
                <a:effectLst>
                  <a:outerShdw blurRad="38100" dist="25400" dir="5400000" algn="ctr" rotWithShape="0">
                    <a:srgbClr val="6E747A">
                      <a:alpha val="43000"/>
                    </a:srgbClr>
                  </a:outerShdw>
                </a:effectLst>
              </a:rPr>
              <a:t> Height and weight of patients</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Dehydration </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Acetone breath </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Pallor </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Raise in temperature </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Tachycardia</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Decrease in BP</a:t>
            </a:r>
          </a:p>
          <a:p>
            <a:pPr marL="419100" indent="-382905">
              <a:buNone/>
            </a:pPr>
            <a:endParaRPr lang="en-US" altLang="en-US" dirty="0">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277635" y="470792"/>
            <a:ext cx="5696453" cy="5694512"/>
          </a:xfrm>
        </p:spPr>
        <p:txBody>
          <a:bodyPr/>
          <a:lstStyle/>
          <a:p>
            <a:pPr marL="379730"/>
            <a:r>
              <a:rPr lang="en-US" altLang="en-US" sz="2400" b="1" dirty="0">
                <a:solidFill>
                  <a:srgbClr val="FF0000"/>
                </a:solidFill>
              </a:rPr>
              <a:t>Abdominal examination</a:t>
            </a:r>
          </a:p>
          <a:p>
            <a:pPr marL="800100" lvl="2" indent="0">
              <a:lnSpc>
                <a:spcPct val="150000"/>
              </a:lnSpc>
              <a:buNone/>
            </a:pPr>
            <a:r>
              <a:rPr lang="en-US" altLang="en-US" dirty="0"/>
              <a:t>- </a:t>
            </a:r>
            <a:r>
              <a:rPr lang="en-US" altLang="en-US" dirty="0">
                <a:ln/>
                <a:solidFill>
                  <a:schemeClr val="accent1"/>
                </a:solidFill>
                <a:effectLst>
                  <a:outerShdw blurRad="38100" dist="25400" dir="5400000" algn="ctr" rotWithShape="0">
                    <a:srgbClr val="6E747A">
                      <a:alpha val="43000"/>
                    </a:srgbClr>
                  </a:outerShdw>
                </a:effectLst>
              </a:rPr>
              <a:t> Contour of the uterus </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Presentation &amp; position</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Tenderness</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Frequency, intensity &amp; duration of uterine contraction.</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Lower segment distended or not.</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Distension of the bladder.</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Fetal heart rate.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128237" y="476251"/>
            <a:ext cx="7031831" cy="5904865"/>
          </a:xfrm>
        </p:spPr>
        <p:txBody>
          <a:bodyPr/>
          <a:lstStyle/>
          <a:p>
            <a:pPr algn="ctr" rtl="0" eaLnBrk="1" hangingPunct="1"/>
            <a:r>
              <a:rPr lang="en-US" altLang="en-US" sz="2400" b="1" dirty="0">
                <a:solidFill>
                  <a:srgbClr val="FF0000"/>
                </a:solidFill>
              </a:rPr>
              <a:t>Vaginal examination</a:t>
            </a:r>
          </a:p>
          <a:p>
            <a:pPr lvl="1" algn="l" rtl="0" eaLnBrk="1" hangingPunct="1">
              <a:lnSpc>
                <a:spcPct val="150000"/>
              </a:lnSpc>
              <a:buFontTx/>
              <a:buChar char="-"/>
            </a:pPr>
            <a:r>
              <a:rPr lang="en-US" altLang="en-US" sz="2000" dirty="0">
                <a:ln/>
                <a:solidFill>
                  <a:schemeClr val="accent1"/>
                </a:solidFill>
                <a:effectLst>
                  <a:outerShdw blurRad="38100" dist="25400" dir="5400000" algn="ctr" rotWithShape="0">
                    <a:srgbClr val="6E747A">
                      <a:alpha val="43000"/>
                    </a:srgbClr>
                  </a:outerShdw>
                </a:effectLst>
              </a:rPr>
              <a:t>The vulva usually swollen and edematous.</a:t>
            </a:r>
          </a:p>
          <a:p>
            <a:pPr lvl="1" algn="l" rtl="0" eaLnBrk="1" hangingPunct="1">
              <a:lnSpc>
                <a:spcPct val="150000"/>
              </a:lnSpc>
              <a:buFontTx/>
              <a:buChar char="-"/>
            </a:pPr>
            <a:r>
              <a:rPr lang="en-US" altLang="en-US" sz="2000" dirty="0">
                <a:ln/>
                <a:solidFill>
                  <a:schemeClr val="accent1"/>
                </a:solidFill>
                <a:effectLst>
                  <a:outerShdw blurRad="38100" dist="25400" dir="5400000" algn="ctr" rotWithShape="0">
                    <a:srgbClr val="6E747A">
                      <a:alpha val="43000"/>
                    </a:srgbClr>
                  </a:outerShdw>
                </a:effectLst>
              </a:rPr>
              <a:t>The vaginal is dry, hot and occasionally offensive and purulent discharge.</a:t>
            </a:r>
          </a:p>
          <a:p>
            <a:pPr lvl="1" algn="l" rtl="0" eaLnBrk="1" hangingPunct="1">
              <a:lnSpc>
                <a:spcPct val="150000"/>
              </a:lnSpc>
              <a:buFontTx/>
              <a:buChar char="-"/>
            </a:pPr>
            <a:r>
              <a:rPr lang="en-US" altLang="en-US" sz="2000" dirty="0">
                <a:ln/>
                <a:solidFill>
                  <a:schemeClr val="accent1"/>
                </a:solidFill>
                <a:effectLst>
                  <a:outerShdw blurRad="38100" dist="25400" dir="5400000" algn="ctr" rotWithShape="0">
                    <a:srgbClr val="6E747A">
                      <a:alpha val="43000"/>
                    </a:srgbClr>
                  </a:outerShdw>
                </a:effectLst>
              </a:rPr>
              <a:t>The cervix is almost fully dilated or hanging like a curtain.</a:t>
            </a:r>
          </a:p>
          <a:p>
            <a:pPr lvl="1" algn="l" rtl="0" eaLnBrk="1" hangingPunct="1">
              <a:lnSpc>
                <a:spcPct val="150000"/>
              </a:lnSpc>
              <a:buFontTx/>
              <a:buChar char="-"/>
            </a:pPr>
            <a:r>
              <a:rPr lang="en-US" altLang="en-US" sz="2000" dirty="0">
                <a:ln/>
                <a:solidFill>
                  <a:schemeClr val="accent1"/>
                </a:solidFill>
                <a:effectLst>
                  <a:outerShdw blurRad="38100" dist="25400" dir="5400000" algn="ctr" rotWithShape="0">
                    <a:srgbClr val="6E747A">
                      <a:alpha val="43000"/>
                    </a:srgbClr>
                  </a:outerShdw>
                </a:effectLst>
              </a:rPr>
              <a:t>The presenting part is extremely molded and jammed in the pelvis.</a:t>
            </a:r>
          </a:p>
          <a:p>
            <a:pPr lvl="1" algn="l" rtl="0" eaLnBrk="1" hangingPunct="1">
              <a:lnSpc>
                <a:spcPct val="150000"/>
              </a:lnSpc>
              <a:buFontTx/>
              <a:buChar char="-"/>
            </a:pPr>
            <a:r>
              <a:rPr lang="en-US" altLang="en-US" sz="2000" dirty="0">
                <a:ln/>
                <a:solidFill>
                  <a:schemeClr val="accent1"/>
                </a:solidFill>
                <a:effectLst>
                  <a:outerShdw blurRad="38100" dist="25400" dir="5400000" algn="ctr" rotWithShape="0">
                    <a:srgbClr val="6E747A">
                      <a:alpha val="43000"/>
                    </a:srgbClr>
                  </a:outerShdw>
                </a:effectLst>
              </a:rPr>
              <a:t>There is usually large caput formation</a:t>
            </a:r>
            <a:r>
              <a:rPr lang="en-US" altLang="en-US" dirty="0">
                <a:ln/>
                <a:solidFill>
                  <a:schemeClr val="accent1"/>
                </a:solidFill>
                <a:effectLst>
                  <a:outerShdw blurRad="38100" dist="25400" dir="5400000" algn="ctr" rotWithShape="0">
                    <a:srgbClr val="6E747A">
                      <a:alpha val="43000"/>
                    </a:srgbClr>
                  </a:outerShdw>
                </a:effectLst>
              </a:rPr>
              <a:t>.</a:t>
            </a:r>
          </a:p>
          <a:p>
            <a:pPr lvl="1" algn="l" rtl="0" eaLnBrk="1" hangingPunct="1">
              <a:lnSpc>
                <a:spcPct val="150000"/>
              </a:lnSpc>
              <a:buFontTx/>
              <a:buChar char="-"/>
            </a:pPr>
            <a:endParaRPr lang="en-US" altLang="en-US" dirty="0">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4800">
              <a:ln w="22225">
                <a:solidFill>
                  <a:schemeClr val="accent2"/>
                </a:solidFill>
                <a:prstDash val="solid"/>
              </a:ln>
              <a:solidFill>
                <a:schemeClr val="accent2">
                  <a:lumMod val="40000"/>
                  <a:lumOff val="60000"/>
                </a:schemeClr>
              </a:solidFill>
              <a:effectLst/>
            </a:endParaRPr>
          </a:p>
          <a:p>
            <a:pPr marL="0" indent="0" algn="ctr">
              <a:buNone/>
            </a:pPr>
            <a:r>
              <a:rPr lang="en-US" sz="4800">
                <a:ln w="22225">
                  <a:solidFill>
                    <a:schemeClr val="accent2"/>
                  </a:solidFill>
                  <a:prstDash val="solid"/>
                </a:ln>
                <a:solidFill>
                  <a:schemeClr val="accent2">
                    <a:lumMod val="40000"/>
                    <a:lumOff val="60000"/>
                  </a:schemeClr>
                </a:solidFill>
                <a:effectLst/>
              </a:rPr>
              <a:t>THANK YOU </a:t>
            </a:r>
          </a:p>
          <a:p>
            <a:pPr marL="0" indent="0" algn="ctr">
              <a:buNone/>
            </a:pPr>
            <a:r>
              <a:rPr lang="en-US"/>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bg1"/>
                </a:solidFill>
              </a:rPr>
              <a:t>prolonged and obstructed </a:t>
            </a:r>
            <a:r>
              <a:rPr lang="en-US" dirty="0" err="1">
                <a:solidFill>
                  <a:schemeClr val="bg1"/>
                </a:solidFill>
              </a:rPr>
              <a:t>labour</a:t>
            </a:r>
            <a:endParaRPr lang="en-US" dirty="0">
              <a:solidFill>
                <a:schemeClr val="bg1"/>
              </a:solidFill>
            </a:endParaRPr>
          </a:p>
        </p:txBody>
      </p:sp>
      <p:sp>
        <p:nvSpPr>
          <p:cNvPr id="3" name="Subtitle 2"/>
          <p:cNvSpPr>
            <a:spLocks noGrp="1"/>
          </p:cNvSpPr>
          <p:nvPr>
            <p:ph type="subTitle" idx="1"/>
          </p:nvPr>
        </p:nvSpPr>
        <p:spPr>
          <a:xfrm>
            <a:off x="533400" y="3657600"/>
            <a:ext cx="7854696" cy="1752600"/>
          </a:xfrm>
        </p:spPr>
        <p:txBody>
          <a:bodyPr>
            <a:normAutofit/>
          </a:bodyPr>
          <a:lstStyle/>
          <a:p>
            <a:pPr algn="l"/>
            <a:r>
              <a:rPr lang="en-US" dirty="0" err="1">
                <a:solidFill>
                  <a:schemeClr val="bg1"/>
                </a:solidFill>
              </a:rPr>
              <a:t>Saja</a:t>
            </a:r>
            <a:endParaRPr lang="en-US" dirty="0">
              <a:solidFill>
                <a:schemeClr val="bg1"/>
              </a:solidFill>
            </a:endParaRPr>
          </a:p>
          <a:p>
            <a:pPr algn="l"/>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Labor </a:t>
            </a:r>
          </a:p>
        </p:txBody>
      </p:sp>
      <p:sp>
        <p:nvSpPr>
          <p:cNvPr id="3" name="Content Placeholder 2"/>
          <p:cNvSpPr>
            <a:spLocks noGrp="1"/>
          </p:cNvSpPr>
          <p:nvPr>
            <p:ph idx="1"/>
          </p:nvPr>
        </p:nvSpPr>
        <p:spPr/>
        <p:txBody>
          <a:bodyPr>
            <a:normAutofit/>
          </a:bodyPr>
          <a:lstStyle/>
          <a:p>
            <a:endParaRPr lang="en-US" dirty="0"/>
          </a:p>
          <a:p>
            <a:r>
              <a:rPr lang="en-US" dirty="0"/>
              <a:t>Labor is diagnosed by regular, painful uterine contractions that increase in frequency and intensity with progressive cervical effacement or dilation. </a:t>
            </a:r>
          </a:p>
          <a:p>
            <a:endParaRPr lang="en-US" dirty="0"/>
          </a:p>
          <a:p>
            <a:pPr>
              <a:buNone/>
            </a:pPr>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8229600" cy="1143000"/>
          </a:xfrm>
        </p:spPr>
        <p:txBody>
          <a:bodyPr/>
          <a:lstStyle/>
          <a:p>
            <a:r>
              <a:rPr lang="en-US" dirty="0">
                <a:solidFill>
                  <a:srgbClr val="FF0000"/>
                </a:solidFill>
              </a:rPr>
              <a:t>Prolonged active phase </a:t>
            </a:r>
            <a:endParaRPr lang="ar-JO" dirty="0">
              <a:solidFill>
                <a:srgbClr val="FF0000"/>
              </a:solidFill>
            </a:endParaRPr>
          </a:p>
        </p:txBody>
      </p:sp>
      <p:sp>
        <p:nvSpPr>
          <p:cNvPr id="3" name="Content Placeholder 2"/>
          <p:cNvSpPr>
            <a:spLocks noGrp="1"/>
          </p:cNvSpPr>
          <p:nvPr>
            <p:ph idx="1"/>
          </p:nvPr>
        </p:nvSpPr>
        <p:spPr>
          <a:xfrm>
            <a:off x="0" y="1524000"/>
            <a:ext cx="4827563" cy="4389120"/>
          </a:xfrm>
        </p:spPr>
        <p:txBody>
          <a:bodyPr/>
          <a:lstStyle/>
          <a:p>
            <a:r>
              <a:rPr lang="en-US" dirty="0">
                <a:ln/>
                <a:solidFill>
                  <a:schemeClr val="accent1"/>
                </a:solidFill>
                <a:effectLst>
                  <a:outerShdw blurRad="38100" dist="25400" dir="5400000" algn="ctr" rotWithShape="0">
                    <a:srgbClr val="6E747A">
                      <a:alpha val="43000"/>
                    </a:srgbClr>
                  </a:outerShdw>
                </a:effectLst>
              </a:rPr>
              <a:t>Primary dysfunctional labor : cervical dilatation &gt;=4cm </a:t>
            </a:r>
          </a:p>
          <a:p>
            <a:pPr marL="0" indent="0">
              <a:buNone/>
            </a:pPr>
            <a:r>
              <a:rPr lang="en-US" dirty="0">
                <a:ln/>
                <a:solidFill>
                  <a:schemeClr val="accent1"/>
                </a:solidFill>
                <a:effectLst>
                  <a:outerShdw blurRad="38100" dist="25400" dir="5400000" algn="ctr" rotWithShape="0">
                    <a:srgbClr val="6E747A">
                      <a:alpha val="43000"/>
                    </a:srgbClr>
                  </a:outerShdw>
                </a:effectLst>
              </a:rPr>
              <a:t>with inadequate cervical change per hour </a:t>
            </a:r>
          </a:p>
          <a:p>
            <a:pPr marL="0" indent="0">
              <a:buNone/>
            </a:pPr>
            <a:r>
              <a:rPr lang="en-US" dirty="0">
                <a:ln/>
                <a:solidFill>
                  <a:schemeClr val="accent1"/>
                </a:solidFill>
                <a:effectLst>
                  <a:outerShdw blurRad="38100" dist="25400" dir="5400000" algn="ctr" rotWithShape="0">
                    <a:srgbClr val="6E747A">
                      <a:alpha val="43000"/>
                    </a:srgbClr>
                  </a:outerShdw>
                </a:effectLst>
              </a:rPr>
              <a:t>( 1cm/h in primipara and 1.2 cm\</a:t>
            </a:r>
            <a:r>
              <a:rPr lang="en-US" dirty="0" err="1">
                <a:ln/>
                <a:solidFill>
                  <a:schemeClr val="accent1"/>
                </a:solidFill>
                <a:effectLst>
                  <a:outerShdw blurRad="38100" dist="25400" dir="5400000" algn="ctr" rotWithShape="0">
                    <a:srgbClr val="6E747A">
                      <a:alpha val="43000"/>
                    </a:srgbClr>
                  </a:outerShdw>
                </a:effectLst>
              </a:rPr>
              <a:t>hr</a:t>
            </a:r>
            <a:r>
              <a:rPr lang="en-US" dirty="0">
                <a:ln/>
                <a:solidFill>
                  <a:schemeClr val="accent1"/>
                </a:solidFill>
                <a:effectLst>
                  <a:outerShdw blurRad="38100" dist="25400" dir="5400000" algn="ctr" rotWithShape="0">
                    <a:srgbClr val="6E747A">
                      <a:alpha val="43000"/>
                    </a:srgbClr>
                  </a:outerShdw>
                </a:effectLst>
              </a:rPr>
              <a:t> in multipara ) </a:t>
            </a:r>
          </a:p>
          <a:p>
            <a:pPr marL="0" indent="0">
              <a:buNone/>
            </a:pPr>
            <a:endParaRPr lang="en-US" dirty="0">
              <a:ln/>
              <a:solidFill>
                <a:schemeClr val="accent1"/>
              </a:solidFill>
              <a:effectLst>
                <a:outerShdw blurRad="38100" dist="25400" dir="5400000" algn="ctr" rotWithShape="0">
                  <a:srgbClr val="6E747A">
                    <a:alpha val="43000"/>
                  </a:srgbClr>
                </a:outerShdw>
              </a:effectLst>
            </a:endParaRPr>
          </a:p>
          <a:p>
            <a:pPr marL="0" indent="0">
              <a:buNone/>
            </a:pPr>
            <a:endParaRPr lang="en-US" dirty="0">
              <a:ln/>
              <a:solidFill>
                <a:schemeClr val="accent1"/>
              </a:solidFill>
              <a:effectLst>
                <a:outerShdw blurRad="38100" dist="25400" dir="5400000" algn="ctr" rotWithShape="0">
                  <a:srgbClr val="6E747A">
                    <a:alpha val="43000"/>
                  </a:srgbClr>
                </a:outerShdw>
              </a:effectLst>
            </a:endParaRPr>
          </a:p>
        </p:txBody>
      </p:sp>
      <p:pic>
        <p:nvPicPr>
          <p:cNvPr id="4" name="Picture 3" descr="Screen Clipping"/>
          <p:cNvPicPr/>
          <p:nvPr/>
        </p:nvPicPr>
        <p:blipFill>
          <a:blip r:embed="rId3">
            <a:extLst>
              <a:ext uri="{28A0092B-C50C-407E-A947-70E740481C1C}">
                <a14:useLocalDpi xmlns:a14="http://schemas.microsoft.com/office/drawing/2010/main" val="0"/>
              </a:ext>
            </a:extLst>
          </a:blip>
          <a:stretch>
            <a:fillRect/>
          </a:stretch>
        </p:blipFill>
        <p:spPr>
          <a:xfrm>
            <a:off x="4627098" y="1284849"/>
            <a:ext cx="4516902" cy="5268351"/>
          </a:xfrm>
          <a:prstGeom prst="rect">
            <a:avLst/>
          </a:prstGeom>
        </p:spPr>
      </p:pic>
      <p:sp>
        <p:nvSpPr>
          <p:cNvPr id="5" name="TextBox 4"/>
          <p:cNvSpPr txBox="1"/>
          <p:nvPr/>
        </p:nvSpPr>
        <p:spPr>
          <a:xfrm>
            <a:off x="314242" y="5675531"/>
            <a:ext cx="197175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 this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partogram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 square= 1 hour</a:t>
            </a:r>
          </a:p>
        </p:txBody>
      </p:sp>
      <p:sp>
        <p:nvSpPr>
          <p:cNvPr id="6" name="TextBox 5"/>
          <p:cNvSpPr txBox="1"/>
          <p:nvPr/>
        </p:nvSpPr>
        <p:spPr>
          <a:xfrm>
            <a:off x="-1600200" y="45720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sz="4000" dirty="0">
                <a:solidFill>
                  <a:schemeClr val="tx1"/>
                </a:solidFill>
              </a:rPr>
              <a:t>Stages and phases of labor</a:t>
            </a:r>
          </a:p>
        </p:txBody>
      </p:sp>
      <p:sp>
        <p:nvSpPr>
          <p:cNvPr id="13315" name="Rectangle 3"/>
          <p:cNvSpPr>
            <a:spLocks noGrp="1" noChangeArrowheads="1"/>
          </p:cNvSpPr>
          <p:nvPr>
            <p:ph type="body" idx="1"/>
          </p:nvPr>
        </p:nvSpPr>
        <p:spPr/>
        <p:txBody>
          <a:bodyPr/>
          <a:lstStyle/>
          <a:p>
            <a:pPr algn="l" rtl="0" eaLnBrk="1" hangingPunct="1">
              <a:lnSpc>
                <a:spcPct val="90000"/>
              </a:lnSpc>
              <a:buFont typeface="Wingdings" pitchFamily="2" charset="2"/>
              <a:buNone/>
              <a:defRPr/>
            </a:pPr>
            <a:r>
              <a:rPr lang="en-US" sz="2800" dirty="0"/>
              <a:t>Labor is divided mainly in to 4 stages:</a:t>
            </a:r>
          </a:p>
          <a:p>
            <a:pPr>
              <a:lnSpc>
                <a:spcPct val="90000"/>
              </a:lnSpc>
              <a:buNone/>
              <a:defRPr/>
            </a:pPr>
            <a:r>
              <a:rPr lang="en-US" sz="2800" dirty="0">
                <a:solidFill>
                  <a:srgbClr val="C00000"/>
                </a:solidFill>
              </a:rPr>
              <a:t>First stage: </a:t>
            </a:r>
            <a:r>
              <a:rPr lang="en-US" sz="2800" dirty="0"/>
              <a:t>lasts from the onset of true labor to complete dilation of the cervix </a:t>
            </a:r>
          </a:p>
          <a:p>
            <a:pPr>
              <a:lnSpc>
                <a:spcPct val="90000"/>
              </a:lnSpc>
              <a:buNone/>
              <a:defRPr/>
            </a:pPr>
            <a:r>
              <a:rPr lang="en-US" sz="2800" dirty="0">
                <a:solidFill>
                  <a:srgbClr val="C00000"/>
                </a:solidFill>
              </a:rPr>
              <a:t>Second stage: </a:t>
            </a:r>
            <a:r>
              <a:rPr lang="en-US" sz="2800" dirty="0"/>
              <a:t>spans from complete dilation of the cervix to the birth of the baby. </a:t>
            </a:r>
          </a:p>
          <a:p>
            <a:pPr algn="l" rtl="0" eaLnBrk="1" hangingPunct="1">
              <a:lnSpc>
                <a:spcPct val="90000"/>
              </a:lnSpc>
              <a:buFont typeface="Wingdings" pitchFamily="2" charset="2"/>
              <a:buNone/>
              <a:defRPr/>
            </a:pPr>
            <a:r>
              <a:rPr lang="en-US" sz="2800" dirty="0">
                <a:solidFill>
                  <a:srgbClr val="C00000"/>
                </a:solidFill>
              </a:rPr>
              <a:t>Third stage: </a:t>
            </a:r>
            <a:r>
              <a:rPr lang="en-US" sz="2800" dirty="0"/>
              <a:t>from delivery of infant and delivery of the placenta.</a:t>
            </a:r>
          </a:p>
          <a:p>
            <a:pPr>
              <a:lnSpc>
                <a:spcPct val="90000"/>
              </a:lnSpc>
              <a:buNone/>
              <a:defRPr/>
            </a:pPr>
            <a:r>
              <a:rPr lang="en-US" sz="2800" dirty="0">
                <a:solidFill>
                  <a:srgbClr val="C00000"/>
                </a:solidFill>
              </a:rPr>
              <a:t>Fourth stage: </a:t>
            </a:r>
            <a:r>
              <a:rPr lang="en-US" sz="2800" dirty="0"/>
              <a:t>spans from delivery of the placenta to stabilization of the patient’s condition, usually at about 6 hours postpartum.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4000" dirty="0">
                <a:solidFill>
                  <a:schemeClr val="tx1"/>
                </a:solidFill>
              </a:rPr>
              <a:t>Stages and phases of labor</a:t>
            </a:r>
          </a:p>
        </p:txBody>
      </p:sp>
      <p:sp>
        <p:nvSpPr>
          <p:cNvPr id="14339" name="Rectangle 3"/>
          <p:cNvSpPr>
            <a:spLocks noGrp="1" noChangeArrowheads="1"/>
          </p:cNvSpPr>
          <p:nvPr>
            <p:ph type="body" idx="1"/>
          </p:nvPr>
        </p:nvSpPr>
        <p:spPr/>
        <p:txBody>
          <a:bodyPr>
            <a:normAutofit fontScale="92500" lnSpcReduction="10000"/>
          </a:bodyPr>
          <a:lstStyle/>
          <a:p>
            <a:pPr algn="l" rtl="0" eaLnBrk="1" hangingPunct="1">
              <a:buFont typeface="Wingdings" pitchFamily="2" charset="2"/>
              <a:buNone/>
              <a:defRPr/>
            </a:pPr>
            <a:r>
              <a:rPr lang="en-US" u="sng" dirty="0"/>
              <a:t>Phases of the First stage of labor:</a:t>
            </a:r>
          </a:p>
          <a:p>
            <a:pPr algn="l" rtl="0" eaLnBrk="1" hangingPunct="1">
              <a:buFont typeface="Wingdings" pitchFamily="2" charset="2"/>
              <a:buNone/>
              <a:defRPr/>
            </a:pPr>
            <a:endParaRPr lang="en-US" u="sng" dirty="0">
              <a:solidFill>
                <a:srgbClr val="FF0000"/>
              </a:solidFill>
            </a:endParaRPr>
          </a:p>
          <a:p>
            <a:pPr algn="l" rtl="0" eaLnBrk="1" hangingPunct="1">
              <a:buFont typeface="Wingdings" pitchFamily="2" charset="2"/>
              <a:buNone/>
              <a:defRPr/>
            </a:pPr>
            <a:r>
              <a:rPr lang="en-US" dirty="0">
                <a:solidFill>
                  <a:srgbClr val="FF0000"/>
                </a:solidFill>
              </a:rPr>
              <a:t>Latent phase:</a:t>
            </a:r>
            <a:r>
              <a:rPr lang="en-US" dirty="0"/>
              <a:t> The phase of slow dilatation of the cervix up to 4 cm</a:t>
            </a:r>
          </a:p>
          <a:p>
            <a:pPr algn="l" rtl="0" eaLnBrk="1" hangingPunct="1">
              <a:buFont typeface="Wingdings" pitchFamily="2" charset="2"/>
              <a:buNone/>
              <a:defRPr/>
            </a:pPr>
            <a:endParaRPr lang="en-US" dirty="0">
              <a:solidFill>
                <a:srgbClr val="FF0000"/>
              </a:solidFill>
            </a:endParaRPr>
          </a:p>
          <a:p>
            <a:pPr algn="l" rtl="0" eaLnBrk="1" hangingPunct="1">
              <a:buFont typeface="Wingdings" pitchFamily="2" charset="2"/>
              <a:buNone/>
              <a:defRPr/>
            </a:pPr>
            <a:r>
              <a:rPr lang="en-US" dirty="0">
                <a:solidFill>
                  <a:srgbClr val="FF0000"/>
                </a:solidFill>
              </a:rPr>
              <a:t>Active phase:</a:t>
            </a:r>
            <a:r>
              <a:rPr lang="en-US" dirty="0"/>
              <a:t> The phase of maximal dilatation of the cervix. This phase usually began at 4 cm dilatation.</a:t>
            </a:r>
          </a:p>
          <a:p>
            <a:pPr>
              <a:defRPr/>
            </a:pPr>
            <a:endParaRPr lang="en-US" dirty="0"/>
          </a:p>
          <a:p>
            <a:pPr>
              <a:defRPr/>
            </a:pPr>
            <a:r>
              <a:rPr lang="en-US" dirty="0"/>
              <a:t>The length of the first stage may vary in relation to parity; primiparous patients generally experience a longer first stage than do </a:t>
            </a:r>
            <a:r>
              <a:rPr lang="en-US" dirty="0" err="1"/>
              <a:t>multiparous</a:t>
            </a:r>
            <a:r>
              <a:rPr lang="en-US" dirty="0"/>
              <a:t> patients </a:t>
            </a:r>
          </a:p>
          <a:p>
            <a:pPr algn="l" rtl="0" eaLnBrk="1" hangingPunct="1">
              <a:buFont typeface="Wingdings" pitchFamily="2" charset="2"/>
              <a:buNone/>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minimal dilation during the active phase of the first stage is nearly the same for normal primiparous and </a:t>
            </a:r>
            <a:r>
              <a:rPr lang="en-US" dirty="0" err="1"/>
              <a:t>multiparous</a:t>
            </a:r>
            <a:r>
              <a:rPr lang="en-US" dirty="0"/>
              <a:t> women: 1 and 1.2 cm/hr, respectively</a:t>
            </a:r>
            <a:r>
              <a:rPr lang="en-US" b="1" dirty="0"/>
              <a:t>. </a:t>
            </a:r>
            <a:endParaRPr lang="en-US" dirty="0"/>
          </a:p>
          <a:p>
            <a:endParaRPr lang="en-US" dirty="0"/>
          </a:p>
          <a:p>
            <a:r>
              <a:rPr lang="en-US" dirty="0"/>
              <a:t> A useful method for assessing the progress of labor and detecting abnormalities by </a:t>
            </a:r>
            <a:r>
              <a:rPr lang="en-US" dirty="0" err="1">
                <a:solidFill>
                  <a:srgbClr val="FF0000"/>
                </a:solidFill>
                <a:effectLst>
                  <a:outerShdw blurRad="38100" dist="38100" dir="2700000" algn="tl">
                    <a:srgbClr val="C0C0C0"/>
                  </a:outerShdw>
                </a:effectLst>
                <a:cs typeface="Majalla UI"/>
              </a:rPr>
              <a:t>Partogram</a:t>
            </a:r>
            <a:endParaRPr lang="en-US" dirty="0"/>
          </a:p>
          <a:p>
            <a:endParaRPr lang="en-US" dirty="0"/>
          </a:p>
          <a:p>
            <a:r>
              <a:rPr lang="en-US" dirty="0"/>
              <a:t>Normal cervical dilation and descent of the fetus take place in a progressive manner and occur within a well-defined time period. Dysfunctional labor occurs when rates of dilation and descent exceed these time limits.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1829525_2840933942791642_3506222917469057616_n jdwl.png"/>
          <p:cNvPicPr>
            <a:picLocks noGrp="1" noChangeAspect="1"/>
          </p:cNvPicPr>
          <p:nvPr>
            <p:ph idx="1"/>
          </p:nvPr>
        </p:nvPicPr>
        <p:blipFill>
          <a:blip r:embed="rId2" cstate="print"/>
          <a:stretch>
            <a:fillRect/>
          </a:stretch>
        </p:blipFill>
        <p:spPr>
          <a:xfrm>
            <a:off x="685800" y="1676400"/>
            <a:ext cx="7772400" cy="4010819"/>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Prolonged labor</a:t>
            </a:r>
          </a:p>
        </p:txBody>
      </p:sp>
      <p:sp>
        <p:nvSpPr>
          <p:cNvPr id="3" name="Content Placeholder 2"/>
          <p:cNvSpPr>
            <a:spLocks noGrp="1"/>
          </p:cNvSpPr>
          <p:nvPr>
            <p:ph idx="1"/>
          </p:nvPr>
        </p:nvSpPr>
        <p:spPr/>
        <p:txBody>
          <a:bodyPr>
            <a:normAutofit/>
          </a:bodyPr>
          <a:lstStyle/>
          <a:p>
            <a:r>
              <a:rPr lang="en-US" dirty="0"/>
              <a:t>Is a slow progress in the mechanism of labor = A deviation from the norms for the phases of labor.</a:t>
            </a:r>
          </a:p>
          <a:p>
            <a:r>
              <a:rPr lang="en-US" dirty="0"/>
              <a:t>A normal labor has its own duration. At any stage, we find that the duration is prolonging more than expected, or there is deviation from the norms for that specific stage. We call this prolonged labor. </a:t>
            </a:r>
          </a:p>
          <a:p>
            <a:r>
              <a:rPr lang="en-US" dirty="0"/>
              <a:t>There is a progress in labor, but is slower than the normal </a:t>
            </a:r>
            <a:r>
              <a:rPr lang="en-US" i="1" dirty="0"/>
              <a:t> </a:t>
            </a:r>
            <a:endParaRPr lang="en-US" dirty="0"/>
          </a:p>
          <a:p>
            <a:r>
              <a:rPr lang="en-US" i="1" dirty="0"/>
              <a:t>In prolonged labor there is progress even it is slow while obstructed there is arrest ( no progress ) </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9372600" cy="2057400"/>
          </a:xfrm>
        </p:spPr>
        <p:txBody>
          <a:bodyPr>
            <a:normAutofit fontScale="90000"/>
          </a:bodyPr>
          <a:lstStyle/>
          <a:p>
            <a:r>
              <a:rPr lang="en-US" sz="3100" b="1" dirty="0"/>
              <a:t> </a:t>
            </a:r>
            <a:r>
              <a:rPr lang="en-US" sz="2700" b="1" dirty="0"/>
              <a:t>Recognizing abnormal labor progression and initiating appropriate intervention are important because prolonged labor is associated with increased risks for operative delivery and maternal and neonatal morbidity</a:t>
            </a:r>
            <a:br>
              <a:rPr lang="en-US" dirty="0"/>
            </a:br>
            <a:endParaRPr lang="en-US" dirty="0"/>
          </a:p>
        </p:txBody>
      </p:sp>
      <p:sp>
        <p:nvSpPr>
          <p:cNvPr id="3" name="Content Placeholder 2"/>
          <p:cNvSpPr>
            <a:spLocks noGrp="1"/>
          </p:cNvSpPr>
          <p:nvPr>
            <p:ph idx="1"/>
          </p:nvPr>
        </p:nvSpPr>
        <p:spPr>
          <a:xfrm>
            <a:off x="304800" y="1371600"/>
            <a:ext cx="8839200" cy="5486400"/>
          </a:xfrm>
        </p:spPr>
        <p:txBody>
          <a:bodyPr>
            <a:normAutofit fontScale="70000" lnSpcReduction="20000"/>
          </a:bodyPr>
          <a:lstStyle/>
          <a:p>
            <a:endParaRPr lang="en-US" sz="3300" dirty="0"/>
          </a:p>
          <a:p>
            <a:r>
              <a:rPr lang="en-US" sz="3300" dirty="0"/>
              <a:t>Fetal and maternal sepsis (increased risk of ascending infections)</a:t>
            </a:r>
          </a:p>
          <a:p>
            <a:pPr lvl="0">
              <a:buNone/>
            </a:pPr>
            <a:endParaRPr lang="en-US" sz="3300" dirty="0"/>
          </a:p>
          <a:p>
            <a:pPr lvl="0"/>
            <a:r>
              <a:rPr lang="en-US" sz="3300" dirty="0"/>
              <a:t>More vaginal examinations </a:t>
            </a:r>
            <a:r>
              <a:rPr lang="en-US" sz="3300" dirty="0">
                <a:sym typeface="Wingdings"/>
              </a:rPr>
              <a:t></a:t>
            </a:r>
            <a:r>
              <a:rPr lang="en-US" sz="3300" dirty="0"/>
              <a:t> more chances for acquiring ascending infections, sepsis… Also for her fetus</a:t>
            </a:r>
          </a:p>
          <a:p>
            <a:endParaRPr lang="en-US" sz="3300" dirty="0"/>
          </a:p>
          <a:p>
            <a:r>
              <a:rPr lang="en-US" sz="3300" dirty="0"/>
              <a:t>Uterine rupture</a:t>
            </a:r>
          </a:p>
          <a:p>
            <a:endParaRPr lang="en-US" sz="3300" dirty="0"/>
          </a:p>
          <a:p>
            <a:r>
              <a:rPr lang="en-US" sz="3300" dirty="0"/>
              <a:t>Postpartum </a:t>
            </a:r>
            <a:r>
              <a:rPr lang="en-US" sz="3300" dirty="0" err="1"/>
              <a:t>haemorrhage</a:t>
            </a:r>
            <a:endParaRPr lang="en-US" sz="3300" dirty="0"/>
          </a:p>
          <a:p>
            <a:endParaRPr lang="en-US" sz="3300" dirty="0"/>
          </a:p>
          <a:p>
            <a:r>
              <a:rPr lang="en-US" sz="3300" dirty="0"/>
              <a:t>Maternal exhaustion (tired, acetone and </a:t>
            </a:r>
            <a:r>
              <a:rPr lang="en-US" sz="3300" dirty="0" err="1"/>
              <a:t>ketoacidosis</a:t>
            </a:r>
            <a:r>
              <a:rPr lang="en-US" sz="3300" dirty="0"/>
              <a:t> in urine , dehydrated)</a:t>
            </a:r>
          </a:p>
          <a:p>
            <a:endParaRPr lang="en-US" sz="3300" dirty="0"/>
          </a:p>
          <a:p>
            <a:r>
              <a:rPr lang="en-US" sz="3300" dirty="0"/>
              <a:t>Fetal distress (due to acute intrauterine hypoxia). If it continues </a:t>
            </a:r>
            <a:r>
              <a:rPr lang="en-US" sz="3300" dirty="0">
                <a:sym typeface="Wingdings"/>
              </a:rPr>
              <a:t></a:t>
            </a:r>
            <a:r>
              <a:rPr lang="en-US" sz="3300" dirty="0"/>
              <a:t> fetal death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Types of prolonged labor</a:t>
            </a:r>
            <a:br>
              <a:rPr lang="en-US" b="1" dirty="0"/>
            </a:br>
            <a:endParaRPr lang="en-US" dirty="0"/>
          </a:p>
        </p:txBody>
      </p:sp>
      <p:sp>
        <p:nvSpPr>
          <p:cNvPr id="3" name="Content Placeholder 2"/>
          <p:cNvSpPr>
            <a:spLocks noGrp="1"/>
          </p:cNvSpPr>
          <p:nvPr>
            <p:ph idx="1"/>
          </p:nvPr>
        </p:nvSpPr>
        <p:spPr/>
        <p:txBody>
          <a:bodyPr>
            <a:normAutofit/>
          </a:bodyPr>
          <a:lstStyle/>
          <a:p>
            <a:pPr lvl="0"/>
            <a:r>
              <a:rPr lang="en-US" sz="2800" b="1" dirty="0"/>
              <a:t>First stage of labor:</a:t>
            </a:r>
          </a:p>
          <a:p>
            <a:pPr lvl="1"/>
            <a:r>
              <a:rPr lang="en-US" dirty="0"/>
              <a:t>Prolonged latent phase</a:t>
            </a:r>
          </a:p>
          <a:p>
            <a:pPr lvl="1"/>
            <a:r>
              <a:rPr lang="en-US" dirty="0"/>
              <a:t>Prolonged active phase: Either due to primary dysfunction in labor or secondary arrest</a:t>
            </a:r>
          </a:p>
          <a:p>
            <a:pPr lvl="0"/>
            <a:r>
              <a:rPr lang="en-US" sz="2800" b="1" dirty="0"/>
              <a:t>Second stage of labor:</a:t>
            </a:r>
          </a:p>
          <a:p>
            <a:pPr lvl="1"/>
            <a:r>
              <a:rPr lang="en-US" dirty="0"/>
              <a:t>Delay in descent:  = prolongation of the second stage of labor</a:t>
            </a:r>
          </a:p>
          <a:p>
            <a:pPr lvl="1"/>
            <a:r>
              <a:rPr lang="en-US" dirty="0"/>
              <a:t>Arrest in descent: It means obstructed labor</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Prolonged latent phase</a:t>
            </a:r>
            <a:br>
              <a:rPr lang="en-US" b="1" dirty="0"/>
            </a:br>
            <a:endParaRPr lang="en-US" dirty="0"/>
          </a:p>
        </p:txBody>
      </p:sp>
      <p:sp>
        <p:nvSpPr>
          <p:cNvPr id="3" name="Content Placeholder 2"/>
          <p:cNvSpPr>
            <a:spLocks noGrp="1"/>
          </p:cNvSpPr>
          <p:nvPr>
            <p:ph idx="1"/>
          </p:nvPr>
        </p:nvSpPr>
        <p:spPr>
          <a:xfrm>
            <a:off x="381000" y="1295400"/>
            <a:ext cx="8305800" cy="5029200"/>
          </a:xfrm>
        </p:spPr>
        <p:txBody>
          <a:bodyPr>
            <a:normAutofit fontScale="92500" lnSpcReduction="20000"/>
          </a:bodyPr>
          <a:lstStyle/>
          <a:p>
            <a:pPr lvl="0"/>
            <a:endParaRPr lang="en-US" sz="2800" dirty="0"/>
          </a:p>
          <a:p>
            <a:pPr lvl="0"/>
            <a:r>
              <a:rPr lang="en-US" sz="2800" dirty="0"/>
              <a:t>The latent phase is the phase of effacement and minimal dilatation of the cervix (0 – 3 cm). </a:t>
            </a:r>
          </a:p>
          <a:p>
            <a:pPr marL="274320" lvl="4" indent="-274320">
              <a:buClr>
                <a:schemeClr val="accent3"/>
              </a:buClr>
              <a:buSzPct val="95000"/>
            </a:pPr>
            <a:endParaRPr lang="en-US" altLang="ar-JO" b="1" dirty="0"/>
          </a:p>
          <a:p>
            <a:pPr marL="274320" lvl="4" indent="-274320">
              <a:buClr>
                <a:schemeClr val="accent3"/>
              </a:buClr>
              <a:buSzPct val="95000"/>
            </a:pPr>
            <a:r>
              <a:rPr lang="en-US" altLang="ar-JO" b="1" dirty="0"/>
              <a:t> </a:t>
            </a:r>
            <a:r>
              <a:rPr lang="en-US" altLang="ar-JO" sz="2400" dirty="0">
                <a:ea typeface="Majalla UI"/>
              </a:rPr>
              <a:t>Latent phase &gt; 20 h in </a:t>
            </a:r>
            <a:r>
              <a:rPr lang="en-US" altLang="ar-JO" sz="2400" dirty="0" err="1">
                <a:ea typeface="Majalla UI"/>
              </a:rPr>
              <a:t>Primigravida</a:t>
            </a:r>
            <a:r>
              <a:rPr lang="en-US" altLang="ar-JO" sz="2400" dirty="0">
                <a:ea typeface="Majalla UI"/>
              </a:rPr>
              <a:t> or  &gt; 14 h in Multigravida  from onset of labor (difficult to determine)</a:t>
            </a:r>
          </a:p>
          <a:p>
            <a:pPr marL="274320" lvl="4" indent="-274320">
              <a:buClr>
                <a:schemeClr val="accent3"/>
              </a:buClr>
              <a:buSzPct val="95000"/>
            </a:pPr>
            <a:endParaRPr lang="en-US" altLang="ar-JO" sz="2400" dirty="0">
              <a:ea typeface="Majalla UI"/>
            </a:endParaRPr>
          </a:p>
          <a:p>
            <a:pPr marL="274320" lvl="4" indent="-274320">
              <a:buClr>
                <a:schemeClr val="accent3"/>
              </a:buClr>
              <a:buSzPct val="95000"/>
            </a:pPr>
            <a:r>
              <a:rPr lang="en-US" altLang="ar-JO" sz="2400" dirty="0">
                <a:ea typeface="Majalla UI"/>
              </a:rPr>
              <a:t>OR &gt; 6h in PG , &gt; 4h in MG from admission in labor.</a:t>
            </a:r>
          </a:p>
          <a:p>
            <a:pPr marL="274320" lvl="4" indent="-274320">
              <a:buClr>
                <a:schemeClr val="accent3"/>
              </a:buClr>
              <a:buSzPct val="95000"/>
              <a:buNone/>
            </a:pPr>
            <a:endParaRPr lang="en-GB" altLang="ar-SA" sz="2400" kern="0" dirty="0">
              <a:effectLst>
                <a:outerShdw blurRad="38100" dist="38100" dir="2700000" algn="tl">
                  <a:srgbClr val="C0C0C0"/>
                </a:outerShdw>
              </a:effectLst>
              <a:latin typeface="Tahoma" pitchFamily="34" charset="0"/>
              <a:cs typeface="Arial" pitchFamily="34" charset="0"/>
            </a:endParaRPr>
          </a:p>
          <a:p>
            <a:pPr marL="274320" lvl="4" indent="-274320">
              <a:buClr>
                <a:schemeClr val="accent3"/>
              </a:buClr>
              <a:buSzPct val="95000"/>
            </a:pPr>
            <a:r>
              <a:rPr lang="en-GB" altLang="ar-SA" sz="2400" kern="0" dirty="0">
                <a:effectLst>
                  <a:outerShdw blurRad="38100" dist="38100" dir="2700000" algn="tl">
                    <a:srgbClr val="C0C0C0"/>
                  </a:outerShdw>
                </a:effectLst>
                <a:latin typeface="Tahoma" pitchFamily="34" charset="0"/>
                <a:cs typeface="Arial" pitchFamily="34" charset="0"/>
              </a:rPr>
              <a:t>Cervix not dilated beyond 3-4 cm after 8 hours of regular contractions</a:t>
            </a:r>
            <a:endParaRPr lang="en-US" sz="2800" dirty="0"/>
          </a:p>
          <a:p>
            <a:pPr lvl="0"/>
            <a:r>
              <a:rPr lang="en-US" sz="2800" dirty="0"/>
              <a:t>During this phase, the uterine contractions are usually 2 times / 10 minutes and each lasting of more than 20 second. </a:t>
            </a:r>
          </a:p>
          <a:p>
            <a:pPr marL="274320" lvl="4" indent="-274320">
              <a:buClr>
                <a:schemeClr val="accent3"/>
              </a:buClr>
              <a:buSzPct val="95000"/>
            </a:pPr>
            <a:r>
              <a:rPr lang="en-GB" altLang="ar-JO" sz="2400" kern="0" dirty="0">
                <a:effectLst>
                  <a:outerShdw blurRad="38100" dist="38100" dir="2700000" algn="tl">
                    <a:srgbClr val="C0C0C0"/>
                  </a:outerShdw>
                </a:effectLst>
                <a:latin typeface="Tahoma" pitchFamily="34" charset="0"/>
                <a:cs typeface="Arial" pitchFamily="34" charset="0"/>
              </a:rPr>
              <a:t> </a:t>
            </a:r>
            <a:r>
              <a:rPr lang="en-US" altLang="ar-JO" sz="2400" b="1" dirty="0">
                <a:ea typeface="Majalla UI"/>
              </a:rPr>
              <a:t>Incidence</a:t>
            </a:r>
            <a:r>
              <a:rPr lang="en-US" altLang="ar-JO" sz="2400" b="1" u="sng" dirty="0">
                <a:ea typeface="Majalla UI"/>
              </a:rPr>
              <a:t>:  </a:t>
            </a:r>
            <a:r>
              <a:rPr lang="en-US" altLang="ar-JO" sz="2400" dirty="0" err="1">
                <a:ea typeface="Majalla UI"/>
              </a:rPr>
              <a:t>Primigravida</a:t>
            </a:r>
            <a:r>
              <a:rPr lang="en-US" altLang="ar-JO" sz="2400" dirty="0">
                <a:ea typeface="Majalla UI"/>
              </a:rPr>
              <a:t> : 4%     Multigravida : 1%</a:t>
            </a:r>
          </a:p>
          <a:p>
            <a:pPr marL="274320" lvl="4" indent="-274320">
              <a:buClr>
                <a:schemeClr val="accent3"/>
              </a:buClr>
              <a:buSzPct val="95000"/>
            </a:pPr>
            <a:endParaRPr lang="en-US" altLang="ar-JO" sz="2400" dirty="0">
              <a:ea typeface="Majalla UI"/>
            </a:endParaRPr>
          </a:p>
          <a:p>
            <a:pPr marL="274320" lvl="4" indent="-274320">
              <a:buClr>
                <a:schemeClr val="accent3"/>
              </a:buClr>
              <a:buSzPct val="95000"/>
            </a:pPr>
            <a:endParaRPr lang="en-US" altLang="ar-JO" sz="2400" dirty="0">
              <a:ea typeface="Majalla UI"/>
            </a:endParaRPr>
          </a:p>
          <a:p>
            <a:pPr marL="274320" lvl="4" indent="-274320">
              <a:buClr>
                <a:schemeClr val="accent3"/>
              </a:buClr>
              <a:buSzPct val="95000"/>
            </a:pPr>
            <a:endParaRPr lang="en-US" altLang="ar-JO" sz="2400" dirty="0">
              <a:ea typeface="Majalla UI"/>
            </a:endParaRP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3B8DEA6-A16A-47BC-85FB-71503D204F2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27625"/>
            <a:ext cx="8229600" cy="420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82000" cy="5334000"/>
          </a:xfrm>
        </p:spPr>
        <p:txBody>
          <a:bodyPr/>
          <a:lstStyle/>
          <a:p>
            <a:pPr>
              <a:buNone/>
            </a:pPr>
            <a:r>
              <a:rPr lang="en-US" altLang="ar-JO" sz="4000" b="1" dirty="0">
                <a:ea typeface="Majalla UI"/>
              </a:rPr>
              <a:t>Etiology</a:t>
            </a:r>
            <a:r>
              <a:rPr lang="en-US" altLang="ar-JO" sz="2800" dirty="0">
                <a:ea typeface="Majalla UI"/>
              </a:rPr>
              <a:t> </a:t>
            </a:r>
          </a:p>
          <a:p>
            <a:pPr marL="514350" indent="-514350">
              <a:buNone/>
            </a:pPr>
            <a:r>
              <a:rPr lang="en-US" altLang="ar-JO" sz="2800" dirty="0">
                <a:ea typeface="Majalla UI"/>
              </a:rPr>
              <a:t>1.Wrong diagnosis of labor</a:t>
            </a:r>
          </a:p>
          <a:p>
            <a:pPr marL="514350" indent="-514350">
              <a:buAutoNum type="arabicPeriod"/>
            </a:pPr>
            <a:endParaRPr lang="en-US" altLang="ar-JO" sz="2800" dirty="0">
              <a:ea typeface="Majalla UI"/>
            </a:endParaRPr>
          </a:p>
          <a:p>
            <a:pPr marL="514350" indent="-514350">
              <a:buNone/>
            </a:pPr>
            <a:r>
              <a:rPr lang="en-US" altLang="ar-JO" sz="2800" dirty="0">
                <a:ea typeface="Majalla UI"/>
              </a:rPr>
              <a:t> 2.Excess sedation</a:t>
            </a:r>
          </a:p>
          <a:p>
            <a:pPr>
              <a:buNone/>
            </a:pPr>
            <a:endParaRPr lang="en-US" altLang="ar-JO" sz="2800" dirty="0">
              <a:ea typeface="Majalla UI"/>
            </a:endParaRPr>
          </a:p>
          <a:p>
            <a:pPr>
              <a:buNone/>
            </a:pPr>
            <a:r>
              <a:rPr lang="en-US" altLang="ar-JO" sz="2800" dirty="0">
                <a:ea typeface="Majalla UI"/>
              </a:rPr>
              <a:t>3. An abnormal or high presenting part</a:t>
            </a:r>
          </a:p>
          <a:p>
            <a:pPr>
              <a:buNone/>
            </a:pPr>
            <a:endParaRPr lang="en-US" altLang="ar-JO" sz="2800" dirty="0">
              <a:ea typeface="Majalla UI"/>
            </a:endParaRPr>
          </a:p>
          <a:p>
            <a:pPr>
              <a:buNone/>
            </a:pPr>
            <a:r>
              <a:rPr lang="en-US" altLang="ar-JO" sz="2800" dirty="0">
                <a:ea typeface="Majalla UI"/>
              </a:rPr>
              <a:t>4. PROM  </a:t>
            </a:r>
          </a:p>
          <a:p>
            <a:pPr>
              <a:buNone/>
            </a:pPr>
            <a:endParaRPr lang="en-US" altLang="ar-JO" sz="2800" dirty="0">
              <a:ea typeface="Majalla UI"/>
            </a:endParaRPr>
          </a:p>
          <a:p>
            <a:pPr>
              <a:buNone/>
            </a:pPr>
            <a:r>
              <a:rPr lang="en-US" altLang="ar-JO" sz="2800" dirty="0">
                <a:ea typeface="Majalla UI"/>
              </a:rPr>
              <a:t> 5.Idiopathic.</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458200" cy="1066800"/>
          </a:xfrm>
        </p:spPr>
        <p:txBody>
          <a:bodyPr>
            <a:noAutofit/>
          </a:bodyPr>
          <a:lstStyle/>
          <a:p>
            <a:pPr>
              <a:lnSpc>
                <a:spcPct val="80000"/>
              </a:lnSpc>
            </a:pPr>
            <a:r>
              <a:rPr lang="en-US" sz="3600" dirty="0">
                <a:ln/>
                <a:solidFill>
                  <a:schemeClr val="accent1"/>
                </a:solidFill>
                <a:effectLst>
                  <a:outerShdw blurRad="38100" dist="25400" dir="5400000" algn="ctr" rotWithShape="0">
                    <a:srgbClr val="6E747A">
                      <a:alpha val="43000"/>
                    </a:srgbClr>
                  </a:outerShdw>
                </a:effectLst>
              </a:rPr>
              <a:t>Arrested active phase</a:t>
            </a:r>
            <a:br>
              <a:rPr lang="en-US" sz="3600" dirty="0">
                <a:ln/>
                <a:solidFill>
                  <a:schemeClr val="accent1"/>
                </a:solidFill>
                <a:effectLst>
                  <a:outerShdw blurRad="38100" dist="25400" dir="5400000" algn="ctr" rotWithShape="0">
                    <a:srgbClr val="6E747A">
                      <a:alpha val="43000"/>
                    </a:srgbClr>
                  </a:outerShdw>
                </a:effectLst>
              </a:rPr>
            </a:br>
            <a:br>
              <a:rPr lang="en-US" sz="3600" dirty="0">
                <a:ln/>
                <a:solidFill>
                  <a:schemeClr val="accent1"/>
                </a:solidFill>
                <a:effectLst>
                  <a:outerShdw blurRad="38100" dist="25400" dir="5400000" algn="ctr" rotWithShape="0">
                    <a:srgbClr val="6E747A">
                      <a:alpha val="43000"/>
                    </a:srgbClr>
                  </a:outerShdw>
                </a:effectLst>
              </a:rPr>
            </a:br>
            <a:br>
              <a:rPr lang="en-US" sz="3600" dirty="0">
                <a:ln/>
                <a:solidFill>
                  <a:schemeClr val="accent1"/>
                </a:solidFill>
                <a:effectLst>
                  <a:outerShdw blurRad="38100" dist="25400" dir="5400000" algn="ctr" rotWithShape="0">
                    <a:srgbClr val="6E747A">
                      <a:alpha val="43000"/>
                    </a:srgbClr>
                  </a:outerShdw>
                </a:effectLst>
              </a:rPr>
            </a:br>
            <a:endParaRPr lang="en-US" sz="3600" dirty="0"/>
          </a:p>
        </p:txBody>
      </p:sp>
      <p:pic>
        <p:nvPicPr>
          <p:cNvPr id="2050" name="Picture 2" descr="C:\Users\lenovo e550\Desktop\Cap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676400"/>
            <a:ext cx="5291137" cy="44852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4249" y="2663070"/>
            <a:ext cx="471502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No cervical dilatation</a:t>
            </a:r>
            <a:br>
              <a:rPr kumimoji="0" lang="en-US" sz="18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br>
            <a:r>
              <a:rPr kumimoji="0" lang="en-US" sz="18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t> changes for 2-3 h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294249" y="3581400"/>
            <a:ext cx="38862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ar-JO" sz="1800" b="0" i="0" u="none" strike="noStrike" kern="1200" cap="none" spc="0" normalizeH="0" baseline="0" noProof="0" dirty="0">
                <a:ln>
                  <a:noFill/>
                </a:ln>
                <a:solidFill>
                  <a:prstClr val="black"/>
                </a:solidFill>
                <a:effectLst/>
                <a:uLnTx/>
                <a:uFillTx/>
                <a:latin typeface="Calibri"/>
                <a:ea typeface="Majalla UI"/>
                <a:cs typeface="Arial" panose="020B0604020202020204" pitchFamily="34" charset="0"/>
              </a:rPr>
              <a:t>Active phase started normally</a:t>
            </a:r>
            <a:br>
              <a:rPr kumimoji="0" lang="en-US" altLang="ar-JO" sz="1800" b="0" i="0" u="none" strike="noStrike" kern="1200" cap="none" spc="0" normalizeH="0" baseline="0" noProof="0" dirty="0">
                <a:ln>
                  <a:noFill/>
                </a:ln>
                <a:solidFill>
                  <a:prstClr val="black"/>
                </a:solidFill>
                <a:effectLst/>
                <a:uLnTx/>
                <a:uFillTx/>
                <a:latin typeface="Calibri"/>
                <a:ea typeface="Majalla UI"/>
                <a:cs typeface="Arial" panose="020B0604020202020204" pitchFamily="34" charset="0"/>
              </a:rPr>
            </a:br>
            <a:r>
              <a:rPr kumimoji="0" lang="en-US" altLang="ar-JO" sz="1800" b="0" i="0" u="none" strike="noStrike" kern="1200" cap="none" spc="0" normalizeH="0" baseline="0" noProof="0" dirty="0">
                <a:ln>
                  <a:noFill/>
                </a:ln>
                <a:solidFill>
                  <a:prstClr val="black"/>
                </a:solidFill>
                <a:effectLst/>
                <a:uLnTx/>
                <a:uFillTx/>
                <a:latin typeface="Calibri"/>
                <a:ea typeface="Majalla UI"/>
                <a:cs typeface="Arial" panose="020B0604020202020204" pitchFamily="34" charset="0"/>
              </a:rPr>
              <a:t>(cervical dilatation reached 5-7 cm) then cervical dilatation stop.</a:t>
            </a:r>
            <a:br>
              <a:rPr kumimoji="0" lang="en-US" altLang="ar-JO" sz="1800" b="0" i="0" u="none" strike="noStrike" kern="1200" cap="none" spc="0" normalizeH="0" baseline="0" noProof="0" dirty="0">
                <a:ln>
                  <a:noFill/>
                </a:ln>
                <a:solidFill>
                  <a:prstClr val="black"/>
                </a:solidFill>
                <a:effectLst/>
                <a:uLnTx/>
                <a:uFillTx/>
                <a:latin typeface="Calibri"/>
                <a:ea typeface="Majalla UI"/>
                <a:cs typeface="Arial" panose="020B0604020202020204" pitchFamily="34" charset="0"/>
              </a:rPr>
            </a:br>
            <a:br>
              <a:rPr kumimoji="0" lang="en-US" sz="1800" b="0" i="0" u="none" strike="noStrike" kern="1200" cap="none" spc="0" normalizeH="0" baseline="0" noProof="0" dirty="0">
                <a:ln/>
                <a:solidFill>
                  <a:srgbClr val="4F81BD"/>
                </a:solidFill>
                <a:effectLst>
                  <a:outerShdw blurRad="38100" dist="25400" dir="5400000" algn="ctr" rotWithShape="0">
                    <a:srgbClr val="6E747A">
                      <a:alpha val="43000"/>
                    </a:srgbClr>
                  </a:outerShdw>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738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458200" cy="5791200"/>
          </a:xfrm>
        </p:spPr>
        <p:txBody>
          <a:bodyPr/>
          <a:lstStyle/>
          <a:p>
            <a:pPr lvl="0"/>
            <a:r>
              <a:rPr lang="en-US" sz="2800" b="1" dirty="0"/>
              <a:t>This most important cause of prolonged latent phase is:</a:t>
            </a:r>
            <a:r>
              <a:rPr lang="en-US" sz="2800" dirty="0"/>
              <a:t> “wrong diagnosis of labor”</a:t>
            </a:r>
          </a:p>
          <a:p>
            <a:pPr lvl="1"/>
            <a:endParaRPr lang="en-US" dirty="0"/>
          </a:p>
          <a:p>
            <a:pPr lvl="1"/>
            <a:r>
              <a:rPr lang="en-US" dirty="0"/>
              <a:t>Braxton-Hicks contractions are painless contraction normally present in a gravid uterus. If you want to examine a woman, you may feel them the uterus became firm: ask the mother if she felt pain, she will tell you that she did not. Put your hands after few minutes, they have disappeared.</a:t>
            </a:r>
          </a:p>
          <a:p>
            <a:pPr lvl="1"/>
            <a:endParaRPr lang="en-US" dirty="0"/>
          </a:p>
          <a:p>
            <a:pPr lvl="1"/>
            <a:r>
              <a:rPr lang="en-US" dirty="0"/>
              <a:t>She is having uterine contractions… but it is not labor pain</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Management</a:t>
            </a:r>
          </a:p>
        </p:txBody>
      </p:sp>
      <p:sp>
        <p:nvSpPr>
          <p:cNvPr id="3" name="Content Placeholder 2"/>
          <p:cNvSpPr>
            <a:spLocks noGrp="1"/>
          </p:cNvSpPr>
          <p:nvPr>
            <p:ph idx="1"/>
          </p:nvPr>
        </p:nvSpPr>
        <p:spPr>
          <a:xfrm>
            <a:off x="457200" y="1219200"/>
            <a:ext cx="8229600" cy="4389120"/>
          </a:xfrm>
        </p:spPr>
        <p:txBody>
          <a:bodyPr>
            <a:noAutofit/>
          </a:bodyPr>
          <a:lstStyle/>
          <a:p>
            <a:pPr lvl="0"/>
            <a:r>
              <a:rPr lang="en-US" sz="2400" b="1" dirty="0"/>
              <a:t>A prolonged latent phase caused by premature or excessive use of sedation or analgesia usually resolves spontaneously after the effects of the medication have worn off. </a:t>
            </a:r>
          </a:p>
          <a:p>
            <a:pPr lvl="0"/>
            <a:r>
              <a:rPr lang="en-US" sz="2400" b="1" dirty="0"/>
              <a:t>Therapeutic rest with morphine sulfate or an equivalent drug has been shown to be an effective therapeutic option for women in prolonged latent phase </a:t>
            </a:r>
          </a:p>
          <a:p>
            <a:pPr lvl="0"/>
            <a:r>
              <a:rPr lang="en-US" sz="2400" b="1" dirty="0"/>
              <a:t>If a definitive diagnosis of prolonged latent phase of labor has been made and there are medical reasons to expedite delivery, augmentation of labor by </a:t>
            </a:r>
            <a:r>
              <a:rPr lang="en-US" sz="2400" b="1" dirty="0" err="1"/>
              <a:t>oxytocin</a:t>
            </a:r>
            <a:r>
              <a:rPr lang="en-US" sz="2400" b="1" dirty="0"/>
              <a:t> may be performed </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Management</a:t>
            </a:r>
          </a:p>
        </p:txBody>
      </p:sp>
      <p:sp>
        <p:nvSpPr>
          <p:cNvPr id="3" name="Content Placeholder 2"/>
          <p:cNvSpPr>
            <a:spLocks noGrp="1"/>
          </p:cNvSpPr>
          <p:nvPr>
            <p:ph idx="1"/>
          </p:nvPr>
        </p:nvSpPr>
        <p:spPr>
          <a:xfrm>
            <a:off x="457200" y="1219200"/>
            <a:ext cx="8229600" cy="4389120"/>
          </a:xfrm>
        </p:spPr>
        <p:txBody>
          <a:bodyPr>
            <a:noAutofit/>
          </a:bodyPr>
          <a:lstStyle/>
          <a:p>
            <a:pPr lvl="0"/>
            <a:r>
              <a:rPr lang="en-US" sz="2400" dirty="0"/>
              <a:t>The proper management here is to reconsider your diagnosis of labor</a:t>
            </a:r>
          </a:p>
          <a:p>
            <a:pPr lvl="1"/>
            <a:r>
              <a:rPr lang="en-US" dirty="0"/>
              <a:t>Is she is in labor or not?</a:t>
            </a:r>
          </a:p>
          <a:p>
            <a:pPr>
              <a:lnSpc>
                <a:spcPct val="80000"/>
              </a:lnSpc>
              <a:buNone/>
            </a:pPr>
            <a:r>
              <a:rPr lang="en-US" altLang="ar-JO" sz="2400" dirty="0">
                <a:ea typeface="Majalla UI"/>
              </a:rPr>
              <a:t>1. No </a:t>
            </a:r>
            <a:r>
              <a:rPr lang="en-US" altLang="ar-JO" sz="2400" dirty="0" err="1">
                <a:ea typeface="Majalla UI"/>
              </a:rPr>
              <a:t>cx</a:t>
            </a:r>
            <a:r>
              <a:rPr lang="en-US" altLang="ar-JO" sz="2400" dirty="0">
                <a:ea typeface="Majalla UI"/>
              </a:rPr>
              <a:t> changes : not in labor  so </a:t>
            </a:r>
            <a:r>
              <a:rPr lang="en-US" sz="2400" dirty="0"/>
              <a:t>Reassurance .</a:t>
            </a:r>
            <a:endParaRPr lang="en-US" altLang="ar-JO" sz="2400" dirty="0">
              <a:ea typeface="Majalla UI"/>
            </a:endParaRPr>
          </a:p>
          <a:p>
            <a:pPr>
              <a:lnSpc>
                <a:spcPct val="80000"/>
              </a:lnSpc>
              <a:buNone/>
            </a:pPr>
            <a:endParaRPr lang="en-US" altLang="ar-JO" sz="2400" dirty="0">
              <a:ea typeface="Majalla UI"/>
            </a:endParaRPr>
          </a:p>
          <a:p>
            <a:pPr>
              <a:lnSpc>
                <a:spcPct val="80000"/>
              </a:lnSpc>
              <a:buNone/>
            </a:pPr>
            <a:r>
              <a:rPr lang="en-US" altLang="ar-JO" sz="2400" dirty="0">
                <a:ea typeface="Majalla UI"/>
              </a:rPr>
              <a:t>2.Contraction persist &amp; no cervical changes: sedation.</a:t>
            </a:r>
          </a:p>
          <a:p>
            <a:pPr>
              <a:lnSpc>
                <a:spcPct val="80000"/>
              </a:lnSpc>
              <a:buNone/>
            </a:pPr>
            <a:endParaRPr lang="en-US" altLang="ar-JO" sz="2400" dirty="0">
              <a:ea typeface="Majalla UI"/>
            </a:endParaRPr>
          </a:p>
          <a:p>
            <a:pPr>
              <a:lnSpc>
                <a:spcPct val="80000"/>
              </a:lnSpc>
              <a:buNone/>
            </a:pPr>
            <a:r>
              <a:rPr lang="en-US" altLang="ar-JO" sz="2400" dirty="0">
                <a:ea typeface="Majalla UI"/>
              </a:rPr>
              <a:t>3.Contraction persist &amp; </a:t>
            </a:r>
            <a:r>
              <a:rPr lang="en-US" altLang="ar-JO" sz="2400" dirty="0" err="1">
                <a:ea typeface="Majalla UI"/>
              </a:rPr>
              <a:t>cx</a:t>
            </a:r>
            <a:r>
              <a:rPr lang="en-US" altLang="ar-JO" sz="2400" dirty="0">
                <a:ea typeface="Majalla UI"/>
              </a:rPr>
              <a:t> changes : ARM + </a:t>
            </a:r>
            <a:r>
              <a:rPr lang="en-US" altLang="ar-JO" sz="2400" dirty="0" err="1">
                <a:ea typeface="Majalla UI"/>
              </a:rPr>
              <a:t>Syntocinon</a:t>
            </a:r>
            <a:r>
              <a:rPr lang="en-US" altLang="ar-JO" sz="2400" dirty="0">
                <a:ea typeface="Majalla UI"/>
              </a:rPr>
              <a:t> drip.</a:t>
            </a:r>
          </a:p>
          <a:p>
            <a:pPr>
              <a:lnSpc>
                <a:spcPct val="80000"/>
              </a:lnSpc>
              <a:buNone/>
            </a:pPr>
            <a:r>
              <a:rPr lang="en-US" altLang="ar-JO" sz="2400" dirty="0">
                <a:ea typeface="Majalla UI"/>
              </a:rPr>
              <a:t>A. In 85%  labor will progress rapidly . </a:t>
            </a:r>
          </a:p>
          <a:p>
            <a:pPr>
              <a:lnSpc>
                <a:spcPct val="80000"/>
              </a:lnSpc>
              <a:buNone/>
            </a:pPr>
            <a:r>
              <a:rPr lang="en-US" altLang="ar-JO" sz="2400" dirty="0" err="1">
                <a:ea typeface="Majalla UI"/>
              </a:rPr>
              <a:t>B.In</a:t>
            </a:r>
            <a:r>
              <a:rPr lang="en-US" altLang="ar-JO" sz="2400" dirty="0">
                <a:ea typeface="Majalla UI"/>
              </a:rPr>
              <a:t> 15%  adequate Contraction will not  cause </a:t>
            </a:r>
            <a:r>
              <a:rPr lang="en-US" altLang="ar-JO" sz="2400" dirty="0" err="1">
                <a:ea typeface="Majalla UI"/>
              </a:rPr>
              <a:t>cx</a:t>
            </a:r>
            <a:r>
              <a:rPr lang="en-US" altLang="ar-JO" sz="2400" dirty="0">
                <a:ea typeface="Majalla UI"/>
              </a:rPr>
              <a:t> dilatation. If after 4-8 h of </a:t>
            </a:r>
            <a:r>
              <a:rPr lang="en-US" altLang="ar-JO" sz="2400" dirty="0" err="1">
                <a:ea typeface="Majalla UI"/>
              </a:rPr>
              <a:t>syntocinon</a:t>
            </a:r>
            <a:r>
              <a:rPr lang="en-US" altLang="ar-JO" sz="2400" dirty="0">
                <a:ea typeface="Majalla UI"/>
              </a:rPr>
              <a:t>, the cervix is not further dilated, CS</a:t>
            </a:r>
          </a:p>
          <a:p>
            <a:pPr lvl="0">
              <a:buNone/>
            </a:pPr>
            <a:endParaRPr lang="en-US" sz="2400" dirty="0"/>
          </a:p>
          <a:p>
            <a:pPr>
              <a:lnSpc>
                <a:spcPct val="80000"/>
              </a:lnSpc>
              <a:buNone/>
            </a:pPr>
            <a:endParaRPr lang="en-US" altLang="ar-JO" sz="2400" dirty="0">
              <a:ea typeface="Majalla UI"/>
            </a:endParaRPr>
          </a:p>
          <a:p>
            <a:pPr lvl="0"/>
            <a:endParaRPr lang="en-US" sz="2400" dirty="0"/>
          </a:p>
          <a:p>
            <a:pPr lvl="0">
              <a:buNone/>
            </a:pPr>
            <a:r>
              <a:rPr lang="en-US" sz="2400" dirty="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066800"/>
            <a:ext cx="8229600" cy="4389120"/>
          </a:xfrm>
        </p:spPr>
        <p:txBody>
          <a:bodyPr>
            <a:normAutofit/>
          </a:bodyPr>
          <a:lstStyle/>
          <a:p>
            <a:pPr lvl="1"/>
            <a:endParaRPr lang="en-US" dirty="0"/>
          </a:p>
          <a:p>
            <a:pPr lvl="1">
              <a:buNone/>
            </a:pPr>
            <a:endParaRPr lang="en-US" dirty="0"/>
          </a:p>
          <a:p>
            <a:pPr lvl="1"/>
            <a:endParaRPr lang="en-US" dirty="0"/>
          </a:p>
          <a:p>
            <a:r>
              <a:rPr lang="en-US" dirty="0"/>
              <a:t>However , prolonged latent phase does not usually lead to any clinically significant adverse events for mother or the infant. </a:t>
            </a:r>
          </a:p>
          <a:p>
            <a:pPr marL="0" indent="0">
              <a:buNone/>
            </a:pPr>
            <a:r>
              <a:rPr lang="en-US" dirty="0"/>
              <a:t>Therefore, diagnosis of abnormal labor during the latent phase is uncommon and is not relevant for clinical practice.</a:t>
            </a:r>
            <a:br>
              <a:rPr lang="en-US" dirty="0"/>
            </a:br>
            <a:endParaRPr lang="en-US" dirty="0"/>
          </a:p>
          <a:p>
            <a:pPr lvl="1">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solidFill>
                  <a:srgbClr val="FF0000"/>
                </a:solidFill>
              </a:rPr>
              <a:t>Sajeda</a:t>
            </a:r>
            <a:r>
              <a:rPr lang="en-US" dirty="0">
                <a:solidFill>
                  <a:srgbClr val="FF0000"/>
                </a:solidFill>
              </a:rPr>
              <a:t> </a:t>
            </a:r>
            <a:r>
              <a:rPr lang="en-US" dirty="0" err="1">
                <a:solidFill>
                  <a:srgbClr val="FF0000"/>
                </a:solidFill>
              </a:rPr>
              <a:t>bustanji</a:t>
            </a:r>
            <a:r>
              <a:rPr lang="en-US" dirty="0">
                <a:solidFill>
                  <a:srgbClr val="FF0000"/>
                </a:solidFill>
              </a:rPr>
              <a:t> </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Gill Sans MT" pitchFamily="34" charset="0"/>
              </a:defRPr>
            </a:lvl1pPr>
            <a:lvl2pPr marL="742950" indent="-285750">
              <a:defRPr sz="2800">
                <a:solidFill>
                  <a:schemeClr val="tx1"/>
                </a:solidFill>
                <a:latin typeface="Gill Sans MT" pitchFamily="34" charset="0"/>
              </a:defRPr>
            </a:lvl2pPr>
            <a:lvl3pPr marL="1143000">
              <a:defRPr sz="2400">
                <a:solidFill>
                  <a:schemeClr val="tx1"/>
                </a:solidFill>
                <a:latin typeface="Gill Sans MT" pitchFamily="34" charset="0"/>
              </a:defRPr>
            </a:lvl3pPr>
            <a:lvl4pPr marL="1600200" indent="-228600">
              <a:defRPr sz="2000">
                <a:solidFill>
                  <a:schemeClr val="tx1"/>
                </a:solidFill>
                <a:latin typeface="Gill Sans MT" pitchFamily="34" charset="0"/>
              </a:defRPr>
            </a:lvl4pPr>
            <a:lvl5pPr marL="2057400" indent="-228600">
              <a:defRPr sz="2000">
                <a:solidFill>
                  <a:schemeClr val="tx1"/>
                </a:solidFill>
                <a:latin typeface="Gill Sans MT" pitchFamily="34" charset="0"/>
              </a:defRPr>
            </a:lvl5pPr>
            <a:lvl6pPr marL="2514600" indent="-228600" eaLnBrk="0" fontAlgn="base" hangingPunct="0">
              <a:spcAft>
                <a:spcPct val="0"/>
              </a:spcAft>
              <a:buClr>
                <a:srgbClr val="84AA33"/>
              </a:buClr>
              <a:buFont typeface="Wingdings 2" pitchFamily="18" charset="2"/>
              <a:defRPr sz="2000">
                <a:solidFill>
                  <a:schemeClr val="tx1"/>
                </a:solidFill>
                <a:latin typeface="Gill Sans MT" pitchFamily="34" charset="0"/>
              </a:defRPr>
            </a:lvl6pPr>
            <a:lvl7pPr marL="2971800" indent="-228600" eaLnBrk="0" fontAlgn="base" hangingPunct="0">
              <a:spcAft>
                <a:spcPct val="0"/>
              </a:spcAft>
              <a:buClr>
                <a:srgbClr val="84AA33"/>
              </a:buClr>
              <a:buFont typeface="Wingdings 2" pitchFamily="18" charset="2"/>
              <a:defRPr sz="2000">
                <a:solidFill>
                  <a:schemeClr val="tx1"/>
                </a:solidFill>
                <a:latin typeface="Gill Sans MT" pitchFamily="34" charset="0"/>
              </a:defRPr>
            </a:lvl7pPr>
            <a:lvl8pPr marL="3429000" indent="-228600" eaLnBrk="0" fontAlgn="base" hangingPunct="0">
              <a:spcAft>
                <a:spcPct val="0"/>
              </a:spcAft>
              <a:buClr>
                <a:srgbClr val="84AA33"/>
              </a:buClr>
              <a:buFont typeface="Wingdings 2" pitchFamily="18" charset="2"/>
              <a:defRPr sz="2000">
                <a:solidFill>
                  <a:schemeClr val="tx1"/>
                </a:solidFill>
                <a:latin typeface="Gill Sans MT" pitchFamily="34" charset="0"/>
              </a:defRPr>
            </a:lvl8pPr>
            <a:lvl9pPr marL="3886200" indent="-228600" eaLnBrk="0" fontAlgn="base" hangingPunct="0">
              <a:spcAft>
                <a:spcPct val="0"/>
              </a:spcAft>
              <a:buClr>
                <a:srgbClr val="84AA33"/>
              </a:buClr>
              <a:buFont typeface="Wingdings 2" pitchFamily="18" charset="2"/>
              <a:defRPr sz="2000">
                <a:solidFill>
                  <a:schemeClr val="tx1"/>
                </a:solidFill>
                <a:latin typeface="Gill Sans MT" pitchFamily="34" charset="0"/>
              </a:defRPr>
            </a:lvl9pPr>
          </a:lstStyle>
          <a:p>
            <a:pPr algn="ctr">
              <a:spcBef>
                <a:spcPct val="50000"/>
              </a:spcBef>
            </a:pPr>
            <a:r>
              <a:rPr lang="en-US" altLang="ar-JO" sz="4000" b="1">
                <a:solidFill>
                  <a:srgbClr val="FF3300"/>
                </a:solidFill>
                <a:latin typeface="Times New Roman" pitchFamily="18" charset="0"/>
              </a:rPr>
              <a:t>Labor duration </a:t>
            </a:r>
            <a:r>
              <a:rPr lang="en-US" altLang="ar-JO" sz="4000" b="1" i="1">
                <a:solidFill>
                  <a:srgbClr val="FF3300"/>
                </a:solidFill>
                <a:latin typeface="Times New Roman" pitchFamily="18" charset="0"/>
              </a:rPr>
              <a:t>(Friedman,1978)</a:t>
            </a:r>
            <a:endParaRPr lang="en-US" altLang="ar-JO" sz="4000" b="1">
              <a:solidFill>
                <a:srgbClr val="FF3300"/>
              </a:solidFill>
              <a:latin typeface="Times New Roman" pitchFamily="18" charset="0"/>
            </a:endParaRPr>
          </a:p>
        </p:txBody>
      </p:sp>
      <p:sp>
        <p:nvSpPr>
          <p:cNvPr id="63491" name="Text Box 5"/>
          <p:cNvSpPr txBox="1">
            <a:spLocks noChangeArrowheads="1"/>
          </p:cNvSpPr>
          <p:nvPr/>
        </p:nvSpPr>
        <p:spPr bwMode="auto">
          <a:xfrm>
            <a:off x="0" y="838200"/>
            <a:ext cx="91440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Gill Sans MT" pitchFamily="34" charset="0"/>
              </a:defRPr>
            </a:lvl1pPr>
            <a:lvl2pPr marL="742950" indent="-285750">
              <a:defRPr sz="2800">
                <a:solidFill>
                  <a:schemeClr val="tx1"/>
                </a:solidFill>
                <a:latin typeface="Gill Sans MT" pitchFamily="34" charset="0"/>
              </a:defRPr>
            </a:lvl2pPr>
            <a:lvl3pPr marL="1143000">
              <a:defRPr sz="2400">
                <a:solidFill>
                  <a:schemeClr val="tx1"/>
                </a:solidFill>
                <a:latin typeface="Gill Sans MT" pitchFamily="34" charset="0"/>
              </a:defRPr>
            </a:lvl3pPr>
            <a:lvl4pPr marL="1600200" indent="-228600">
              <a:defRPr sz="2000">
                <a:solidFill>
                  <a:schemeClr val="tx1"/>
                </a:solidFill>
                <a:latin typeface="Gill Sans MT" pitchFamily="34" charset="0"/>
              </a:defRPr>
            </a:lvl4pPr>
            <a:lvl5pPr marL="2057400" indent="-228600">
              <a:defRPr sz="2000">
                <a:solidFill>
                  <a:schemeClr val="tx1"/>
                </a:solidFill>
                <a:latin typeface="Gill Sans MT" pitchFamily="34" charset="0"/>
              </a:defRPr>
            </a:lvl5pPr>
            <a:lvl6pPr marL="2514600" indent="-228600" eaLnBrk="0" fontAlgn="base" hangingPunct="0">
              <a:spcAft>
                <a:spcPct val="0"/>
              </a:spcAft>
              <a:buClr>
                <a:srgbClr val="84AA33"/>
              </a:buClr>
              <a:buFont typeface="Wingdings 2" pitchFamily="18" charset="2"/>
              <a:defRPr sz="2000">
                <a:solidFill>
                  <a:schemeClr val="tx1"/>
                </a:solidFill>
                <a:latin typeface="Gill Sans MT" pitchFamily="34" charset="0"/>
              </a:defRPr>
            </a:lvl6pPr>
            <a:lvl7pPr marL="2971800" indent="-228600" eaLnBrk="0" fontAlgn="base" hangingPunct="0">
              <a:spcAft>
                <a:spcPct val="0"/>
              </a:spcAft>
              <a:buClr>
                <a:srgbClr val="84AA33"/>
              </a:buClr>
              <a:buFont typeface="Wingdings 2" pitchFamily="18" charset="2"/>
              <a:defRPr sz="2000">
                <a:solidFill>
                  <a:schemeClr val="tx1"/>
                </a:solidFill>
                <a:latin typeface="Gill Sans MT" pitchFamily="34" charset="0"/>
              </a:defRPr>
            </a:lvl7pPr>
            <a:lvl8pPr marL="3429000" indent="-228600" eaLnBrk="0" fontAlgn="base" hangingPunct="0">
              <a:spcAft>
                <a:spcPct val="0"/>
              </a:spcAft>
              <a:buClr>
                <a:srgbClr val="84AA33"/>
              </a:buClr>
              <a:buFont typeface="Wingdings 2" pitchFamily="18" charset="2"/>
              <a:defRPr sz="2000">
                <a:solidFill>
                  <a:schemeClr val="tx1"/>
                </a:solidFill>
                <a:latin typeface="Gill Sans MT" pitchFamily="34" charset="0"/>
              </a:defRPr>
            </a:lvl8pPr>
            <a:lvl9pPr marL="3886200" indent="-228600" eaLnBrk="0" fontAlgn="base" hangingPunct="0">
              <a:spcAft>
                <a:spcPct val="0"/>
              </a:spcAft>
              <a:buClr>
                <a:srgbClr val="84AA33"/>
              </a:buClr>
              <a:buFont typeface="Wingdings 2" pitchFamily="18" charset="2"/>
              <a:defRPr sz="2000">
                <a:solidFill>
                  <a:schemeClr val="tx1"/>
                </a:solidFill>
                <a:latin typeface="Gill Sans MT" pitchFamily="34" charset="0"/>
              </a:defRPr>
            </a:lvl9pPr>
          </a:lstStyle>
          <a:p>
            <a:pPr>
              <a:spcBef>
                <a:spcPct val="50000"/>
              </a:spcBef>
            </a:pPr>
            <a:r>
              <a:rPr lang="en-US" altLang="ar-JO" sz="2400" b="1">
                <a:latin typeface="Times New Roman" pitchFamily="18" charset="0"/>
              </a:rPr>
              <a:t>Variable                             Nulliparas (h)</a:t>
            </a:r>
            <a:r>
              <a:rPr lang="en-US" altLang="ar-JO" sz="2400" b="1">
                <a:solidFill>
                  <a:srgbClr val="99FF33"/>
                </a:solidFill>
                <a:latin typeface="Times New Roman" pitchFamily="18" charset="0"/>
              </a:rPr>
              <a:t>   </a:t>
            </a:r>
            <a:r>
              <a:rPr lang="en-US" altLang="ar-JO" sz="2400" b="1">
                <a:latin typeface="Times New Roman" pitchFamily="18" charset="0"/>
              </a:rPr>
              <a:t>                   Multiparas(h)</a:t>
            </a:r>
          </a:p>
          <a:p>
            <a:pPr>
              <a:spcBef>
                <a:spcPct val="50000"/>
              </a:spcBef>
            </a:pPr>
            <a:r>
              <a:rPr lang="en-US" altLang="ar-JO" sz="2400" b="1">
                <a:latin typeface="Times New Roman" pitchFamily="18" charset="0"/>
              </a:rPr>
              <a:t>Latent phase</a:t>
            </a:r>
          </a:p>
          <a:p>
            <a:pPr>
              <a:spcBef>
                <a:spcPct val="50000"/>
              </a:spcBef>
            </a:pPr>
            <a:r>
              <a:rPr lang="en-US" altLang="ar-JO" sz="2400" b="1">
                <a:latin typeface="Times New Roman" pitchFamily="18" charset="0"/>
              </a:rPr>
              <a:t>  mean                                       6.4                                     4.8</a:t>
            </a:r>
          </a:p>
          <a:p>
            <a:pPr>
              <a:spcBef>
                <a:spcPct val="50000"/>
              </a:spcBef>
            </a:pPr>
            <a:r>
              <a:rPr lang="en-US" altLang="ar-JO" sz="2400" b="1">
                <a:latin typeface="Times New Roman" pitchFamily="18" charset="0"/>
              </a:rPr>
              <a:t>  upper limit                              20.1                                   13.6</a:t>
            </a:r>
          </a:p>
          <a:p>
            <a:pPr>
              <a:spcBef>
                <a:spcPct val="50000"/>
              </a:spcBef>
            </a:pPr>
            <a:r>
              <a:rPr lang="en-US" altLang="ar-JO" sz="2400" b="1">
                <a:latin typeface="Times New Roman" pitchFamily="18" charset="0"/>
              </a:rPr>
              <a:t>Active phase</a:t>
            </a:r>
          </a:p>
          <a:p>
            <a:pPr>
              <a:spcBef>
                <a:spcPct val="50000"/>
              </a:spcBef>
            </a:pPr>
            <a:r>
              <a:rPr lang="en-US" altLang="ar-JO" sz="2400" b="1">
                <a:latin typeface="Times New Roman" pitchFamily="18" charset="0"/>
              </a:rPr>
              <a:t>  mean                                         4.6                                    2.4</a:t>
            </a:r>
          </a:p>
          <a:p>
            <a:pPr>
              <a:spcBef>
                <a:spcPct val="50000"/>
              </a:spcBef>
            </a:pPr>
            <a:r>
              <a:rPr lang="en-US" altLang="ar-JO" sz="2400" b="1">
                <a:latin typeface="Times New Roman" pitchFamily="18" charset="0"/>
              </a:rPr>
              <a:t>  dilatation rate(cm/h)               1.2                                     1.5</a:t>
            </a:r>
          </a:p>
          <a:p>
            <a:pPr>
              <a:spcBef>
                <a:spcPct val="50000"/>
              </a:spcBef>
            </a:pPr>
            <a:r>
              <a:rPr lang="en-US" altLang="ar-JO" sz="2400" b="1">
                <a:latin typeface="Times New Roman" pitchFamily="18" charset="0"/>
              </a:rPr>
              <a:t>Second stage</a:t>
            </a:r>
          </a:p>
          <a:p>
            <a:pPr>
              <a:spcBef>
                <a:spcPct val="50000"/>
              </a:spcBef>
            </a:pPr>
            <a:r>
              <a:rPr lang="en-US" altLang="ar-JO" sz="2400" b="1">
                <a:latin typeface="Times New Roman" pitchFamily="18" charset="0"/>
              </a:rPr>
              <a:t>  mean                                         1                                          0.5</a:t>
            </a:r>
          </a:p>
          <a:p>
            <a:pPr>
              <a:spcBef>
                <a:spcPct val="50000"/>
              </a:spcBef>
            </a:pPr>
            <a:r>
              <a:rPr lang="en-US" altLang="ar-JO" sz="2400" b="1">
                <a:latin typeface="Times New Roman" pitchFamily="18" charset="0"/>
              </a:rPr>
              <a:t>  upper limit                                2.9                                      1.1</a:t>
            </a:r>
          </a:p>
        </p:txBody>
      </p:sp>
      <p:sp>
        <p:nvSpPr>
          <p:cNvPr id="63492" name="Line 6"/>
          <p:cNvSpPr>
            <a:spLocks noChangeShapeType="1"/>
          </p:cNvSpPr>
          <p:nvPr/>
        </p:nvSpPr>
        <p:spPr bwMode="auto">
          <a:xfrm>
            <a:off x="0" y="762000"/>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ar-SA"/>
          </a:p>
        </p:txBody>
      </p:sp>
      <p:sp>
        <p:nvSpPr>
          <p:cNvPr id="63493" name="Line 7"/>
          <p:cNvSpPr>
            <a:spLocks noChangeShapeType="1"/>
          </p:cNvSpPr>
          <p:nvPr/>
        </p:nvSpPr>
        <p:spPr bwMode="auto">
          <a:xfrm>
            <a:off x="0" y="1295400"/>
            <a:ext cx="9144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ar-SA"/>
          </a:p>
        </p:txBody>
      </p:sp>
      <p:sp>
        <p:nvSpPr>
          <p:cNvPr id="63494" name="Line 8"/>
          <p:cNvSpPr>
            <a:spLocks noChangeShapeType="1"/>
          </p:cNvSpPr>
          <p:nvPr/>
        </p:nvSpPr>
        <p:spPr bwMode="auto">
          <a:xfrm>
            <a:off x="3276600" y="838200"/>
            <a:ext cx="0" cy="6019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ar-SA"/>
          </a:p>
        </p:txBody>
      </p:sp>
      <p:sp>
        <p:nvSpPr>
          <p:cNvPr id="63495" name="Line 9"/>
          <p:cNvSpPr>
            <a:spLocks noChangeShapeType="1"/>
          </p:cNvSpPr>
          <p:nvPr/>
        </p:nvSpPr>
        <p:spPr bwMode="auto">
          <a:xfrm>
            <a:off x="6248400" y="762000"/>
            <a:ext cx="0" cy="6096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ar-SA"/>
          </a:p>
        </p:txBody>
      </p:sp>
    </p:spTree>
    <p:extLst>
      <p:ext uri="{BB962C8B-B14F-4D97-AF65-F5344CB8AC3E}">
        <p14:creationId xmlns:p14="http://schemas.microsoft.com/office/powerpoint/2010/main" val="100433020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8229600" cy="1143000"/>
          </a:xfrm>
        </p:spPr>
        <p:txBody>
          <a:bodyPr/>
          <a:lstStyle/>
          <a:p>
            <a:r>
              <a:rPr lang="en-US" dirty="0">
                <a:solidFill>
                  <a:srgbClr val="FF0000"/>
                </a:solidFill>
              </a:rPr>
              <a:t>Prolonged active phase </a:t>
            </a:r>
            <a:endParaRPr lang="ar-JO" dirty="0">
              <a:solidFill>
                <a:srgbClr val="FF0000"/>
              </a:solidFill>
            </a:endParaRPr>
          </a:p>
        </p:txBody>
      </p:sp>
      <p:sp>
        <p:nvSpPr>
          <p:cNvPr id="3" name="Content Placeholder 2"/>
          <p:cNvSpPr>
            <a:spLocks noGrp="1"/>
          </p:cNvSpPr>
          <p:nvPr>
            <p:ph idx="1"/>
          </p:nvPr>
        </p:nvSpPr>
        <p:spPr>
          <a:xfrm>
            <a:off x="0" y="1524000"/>
            <a:ext cx="4827563" cy="4389120"/>
          </a:xfrm>
        </p:spPr>
        <p:txBody>
          <a:bodyPr/>
          <a:lstStyle/>
          <a:p>
            <a:r>
              <a:rPr lang="en-US" dirty="0">
                <a:ln/>
                <a:solidFill>
                  <a:schemeClr val="accent1"/>
                </a:solidFill>
                <a:effectLst>
                  <a:outerShdw blurRad="38100" dist="25400" dir="5400000" algn="ctr" rotWithShape="0">
                    <a:srgbClr val="6E747A">
                      <a:alpha val="43000"/>
                    </a:srgbClr>
                  </a:outerShdw>
                </a:effectLst>
              </a:rPr>
              <a:t>Primary dysfunctional labor : cervical dilatation &gt;=4cm </a:t>
            </a:r>
          </a:p>
          <a:p>
            <a:pPr marL="0" indent="0">
              <a:buNone/>
            </a:pPr>
            <a:r>
              <a:rPr lang="en-US" dirty="0">
                <a:ln/>
                <a:solidFill>
                  <a:schemeClr val="accent1"/>
                </a:solidFill>
                <a:effectLst>
                  <a:outerShdw blurRad="38100" dist="25400" dir="5400000" algn="ctr" rotWithShape="0">
                    <a:srgbClr val="6E747A">
                      <a:alpha val="43000"/>
                    </a:srgbClr>
                  </a:outerShdw>
                </a:effectLst>
              </a:rPr>
              <a:t>with inadequate cervical change per hour </a:t>
            </a:r>
          </a:p>
          <a:p>
            <a:pPr marL="0" indent="0">
              <a:buNone/>
            </a:pPr>
            <a:r>
              <a:rPr lang="en-US" dirty="0">
                <a:ln/>
                <a:solidFill>
                  <a:schemeClr val="accent1"/>
                </a:solidFill>
                <a:effectLst>
                  <a:outerShdw blurRad="38100" dist="25400" dir="5400000" algn="ctr" rotWithShape="0">
                    <a:srgbClr val="6E747A">
                      <a:alpha val="43000"/>
                    </a:srgbClr>
                  </a:outerShdw>
                </a:effectLst>
              </a:rPr>
              <a:t>( 1cm/h in primipara and 1.2 cm\</a:t>
            </a:r>
            <a:r>
              <a:rPr lang="en-US" dirty="0" err="1">
                <a:ln/>
                <a:solidFill>
                  <a:schemeClr val="accent1"/>
                </a:solidFill>
                <a:effectLst>
                  <a:outerShdw blurRad="38100" dist="25400" dir="5400000" algn="ctr" rotWithShape="0">
                    <a:srgbClr val="6E747A">
                      <a:alpha val="43000"/>
                    </a:srgbClr>
                  </a:outerShdw>
                </a:effectLst>
              </a:rPr>
              <a:t>hr</a:t>
            </a:r>
            <a:r>
              <a:rPr lang="en-US" dirty="0">
                <a:ln/>
                <a:solidFill>
                  <a:schemeClr val="accent1"/>
                </a:solidFill>
                <a:effectLst>
                  <a:outerShdw blurRad="38100" dist="25400" dir="5400000" algn="ctr" rotWithShape="0">
                    <a:srgbClr val="6E747A">
                      <a:alpha val="43000"/>
                    </a:srgbClr>
                  </a:outerShdw>
                </a:effectLst>
              </a:rPr>
              <a:t> in multipara ) </a:t>
            </a:r>
          </a:p>
          <a:p>
            <a:pPr marL="0" indent="0">
              <a:buNone/>
            </a:pPr>
            <a:endParaRPr lang="en-US" dirty="0">
              <a:ln/>
              <a:solidFill>
                <a:schemeClr val="accent1"/>
              </a:solidFill>
              <a:effectLst>
                <a:outerShdw blurRad="38100" dist="25400" dir="5400000" algn="ctr" rotWithShape="0">
                  <a:srgbClr val="6E747A">
                    <a:alpha val="43000"/>
                  </a:srgbClr>
                </a:outerShdw>
              </a:effectLst>
            </a:endParaRPr>
          </a:p>
          <a:p>
            <a:pPr marL="0" indent="0">
              <a:buNone/>
            </a:pPr>
            <a:endParaRPr lang="en-US" dirty="0">
              <a:ln/>
              <a:solidFill>
                <a:schemeClr val="accent1"/>
              </a:solidFill>
              <a:effectLst>
                <a:outerShdw blurRad="38100" dist="25400" dir="5400000" algn="ctr" rotWithShape="0">
                  <a:srgbClr val="6E747A">
                    <a:alpha val="43000"/>
                  </a:srgbClr>
                </a:outerShdw>
              </a:effectLst>
            </a:endParaRPr>
          </a:p>
        </p:txBody>
      </p:sp>
      <p:pic>
        <p:nvPicPr>
          <p:cNvPr id="4" name="Picture 3" descr="Screen Clipping"/>
          <p:cNvPicPr/>
          <p:nvPr/>
        </p:nvPicPr>
        <p:blipFill>
          <a:blip r:embed="rId3">
            <a:extLst>
              <a:ext uri="{28A0092B-C50C-407E-A947-70E740481C1C}">
                <a14:useLocalDpi xmlns:a14="http://schemas.microsoft.com/office/drawing/2010/main" val="0"/>
              </a:ext>
            </a:extLst>
          </a:blip>
          <a:stretch>
            <a:fillRect/>
          </a:stretch>
        </p:blipFill>
        <p:spPr>
          <a:xfrm>
            <a:off x="4627098" y="1284849"/>
            <a:ext cx="4516902" cy="5268351"/>
          </a:xfrm>
          <a:prstGeom prst="rect">
            <a:avLst/>
          </a:prstGeom>
        </p:spPr>
      </p:pic>
      <p:sp>
        <p:nvSpPr>
          <p:cNvPr id="5" name="TextBox 4"/>
          <p:cNvSpPr txBox="1"/>
          <p:nvPr/>
        </p:nvSpPr>
        <p:spPr>
          <a:xfrm>
            <a:off x="314242" y="5675531"/>
            <a:ext cx="1971758" cy="646331"/>
          </a:xfrm>
          <a:prstGeom prst="rect">
            <a:avLst/>
          </a:prstGeom>
          <a:noFill/>
        </p:spPr>
        <p:txBody>
          <a:bodyPr wrap="none" rtlCol="0">
            <a:spAutoFit/>
          </a:bodyPr>
          <a:lstStyle/>
          <a:p>
            <a:r>
              <a:rPr lang="en-US" dirty="0"/>
              <a:t>In this </a:t>
            </a:r>
            <a:r>
              <a:rPr lang="en-US" dirty="0" err="1"/>
              <a:t>partogram</a:t>
            </a:r>
            <a:r>
              <a:rPr lang="en-US" dirty="0"/>
              <a:t> </a:t>
            </a:r>
          </a:p>
          <a:p>
            <a:r>
              <a:rPr lang="en-US" dirty="0"/>
              <a:t>1 square= 1 hour</a:t>
            </a:r>
          </a:p>
        </p:txBody>
      </p:sp>
      <p:sp>
        <p:nvSpPr>
          <p:cNvPr id="6" name="TextBox 5"/>
          <p:cNvSpPr txBox="1"/>
          <p:nvPr/>
        </p:nvSpPr>
        <p:spPr>
          <a:xfrm>
            <a:off x="-1600200" y="4572000"/>
            <a:ext cx="184731" cy="369332"/>
          </a:xfrm>
          <a:prstGeom prst="rect">
            <a:avLst/>
          </a:prstGeom>
          <a:noFill/>
        </p:spPr>
        <p:txBody>
          <a:bodyPr wrap="none" rtlCol="0">
            <a:spAutoFit/>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8458200" cy="1066800"/>
          </a:xfrm>
        </p:spPr>
        <p:txBody>
          <a:bodyPr>
            <a:noAutofit/>
          </a:bodyPr>
          <a:lstStyle/>
          <a:p>
            <a:pPr>
              <a:lnSpc>
                <a:spcPct val="80000"/>
              </a:lnSpc>
            </a:pPr>
            <a:r>
              <a:rPr lang="en-US" sz="3600" dirty="0">
                <a:ln/>
                <a:solidFill>
                  <a:schemeClr val="accent1"/>
                </a:solidFill>
                <a:effectLst>
                  <a:outerShdw blurRad="38100" dist="25400" dir="5400000" algn="ctr" rotWithShape="0">
                    <a:srgbClr val="6E747A">
                      <a:alpha val="43000"/>
                    </a:srgbClr>
                  </a:outerShdw>
                </a:effectLst>
              </a:rPr>
              <a:t>Arrested active phase</a:t>
            </a:r>
            <a:br>
              <a:rPr lang="en-US" sz="3600" dirty="0">
                <a:ln/>
                <a:solidFill>
                  <a:schemeClr val="accent1"/>
                </a:solidFill>
                <a:effectLst>
                  <a:outerShdw blurRad="38100" dist="25400" dir="5400000" algn="ctr" rotWithShape="0">
                    <a:srgbClr val="6E747A">
                      <a:alpha val="43000"/>
                    </a:srgbClr>
                  </a:outerShdw>
                </a:effectLst>
              </a:rPr>
            </a:br>
            <a:br>
              <a:rPr lang="en-US" sz="3600" dirty="0">
                <a:ln/>
                <a:solidFill>
                  <a:schemeClr val="accent1"/>
                </a:solidFill>
                <a:effectLst>
                  <a:outerShdw blurRad="38100" dist="25400" dir="5400000" algn="ctr" rotWithShape="0">
                    <a:srgbClr val="6E747A">
                      <a:alpha val="43000"/>
                    </a:srgbClr>
                  </a:outerShdw>
                </a:effectLst>
              </a:rPr>
            </a:br>
            <a:br>
              <a:rPr lang="en-US" sz="3600" dirty="0">
                <a:ln/>
                <a:solidFill>
                  <a:schemeClr val="accent1"/>
                </a:solidFill>
                <a:effectLst>
                  <a:outerShdw blurRad="38100" dist="25400" dir="5400000" algn="ctr" rotWithShape="0">
                    <a:srgbClr val="6E747A">
                      <a:alpha val="43000"/>
                    </a:srgbClr>
                  </a:outerShdw>
                </a:effectLst>
              </a:rPr>
            </a:br>
            <a:endParaRPr lang="en-US" sz="3600" dirty="0"/>
          </a:p>
        </p:txBody>
      </p:sp>
      <p:pic>
        <p:nvPicPr>
          <p:cNvPr id="2050" name="Picture 2" descr="C:\Users\lenovo e550\Desktop\Cap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1676400"/>
            <a:ext cx="5291137" cy="44852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4249" y="2663070"/>
            <a:ext cx="4715022" cy="646331"/>
          </a:xfrm>
          <a:prstGeom prst="rect">
            <a:avLst/>
          </a:prstGeom>
          <a:noFill/>
        </p:spPr>
        <p:txBody>
          <a:bodyPr wrap="square" rtlCol="0">
            <a:spAutoFit/>
          </a:bodyPr>
          <a:lstStyle/>
          <a:p>
            <a:r>
              <a:rPr lang="en-US" dirty="0">
                <a:ln/>
                <a:solidFill>
                  <a:schemeClr val="accent1"/>
                </a:solidFill>
                <a:effectLst>
                  <a:outerShdw blurRad="38100" dist="25400" dir="5400000" algn="ctr" rotWithShape="0">
                    <a:srgbClr val="6E747A">
                      <a:alpha val="43000"/>
                    </a:srgbClr>
                  </a:outerShdw>
                </a:effectLst>
              </a:rPr>
              <a:t>No cervical dilatation</a:t>
            </a:r>
            <a:br>
              <a:rPr lang="en-US" dirty="0">
                <a:ln/>
                <a:solidFill>
                  <a:schemeClr val="accent1"/>
                </a:solidFill>
                <a:effectLst>
                  <a:outerShdw blurRad="38100" dist="25400" dir="5400000" algn="ctr" rotWithShape="0">
                    <a:srgbClr val="6E747A">
                      <a:alpha val="43000"/>
                    </a:srgbClr>
                  </a:outerShdw>
                </a:effectLst>
              </a:rPr>
            </a:br>
            <a:r>
              <a:rPr lang="en-US" dirty="0">
                <a:ln/>
                <a:solidFill>
                  <a:schemeClr val="accent1"/>
                </a:solidFill>
                <a:effectLst>
                  <a:outerShdw blurRad="38100" dist="25400" dir="5400000" algn="ctr" rotWithShape="0">
                    <a:srgbClr val="6E747A">
                      <a:alpha val="43000"/>
                    </a:srgbClr>
                  </a:outerShdw>
                </a:effectLst>
              </a:rPr>
              <a:t> changes for 2-3 h </a:t>
            </a:r>
            <a:endParaRPr lang="en-US" dirty="0"/>
          </a:p>
        </p:txBody>
      </p:sp>
      <p:sp>
        <p:nvSpPr>
          <p:cNvPr id="8" name="TextBox 7"/>
          <p:cNvSpPr txBox="1"/>
          <p:nvPr/>
        </p:nvSpPr>
        <p:spPr>
          <a:xfrm>
            <a:off x="294249" y="3581400"/>
            <a:ext cx="3886200" cy="1477328"/>
          </a:xfrm>
          <a:prstGeom prst="rect">
            <a:avLst/>
          </a:prstGeom>
          <a:noFill/>
        </p:spPr>
        <p:txBody>
          <a:bodyPr wrap="square" rtlCol="0">
            <a:spAutoFit/>
          </a:bodyPr>
          <a:lstStyle/>
          <a:p>
            <a:r>
              <a:rPr lang="en-US" altLang="ar-JO" dirty="0">
                <a:ea typeface="Majalla UI"/>
              </a:rPr>
              <a:t>Active phase started normally</a:t>
            </a:r>
            <a:br>
              <a:rPr lang="en-US" altLang="ar-JO" dirty="0">
                <a:ea typeface="Majalla UI"/>
              </a:rPr>
            </a:br>
            <a:r>
              <a:rPr lang="en-US" altLang="ar-JO" dirty="0">
                <a:ea typeface="Majalla UI"/>
              </a:rPr>
              <a:t>(cervical dilatation reached 5-7 cm) then cervical dilatation stop.</a:t>
            </a:r>
            <a:br>
              <a:rPr lang="en-US" altLang="ar-JO" dirty="0">
                <a:ea typeface="Majalla UI"/>
              </a:rPr>
            </a:br>
            <a:br>
              <a:rPr lang="en-US" dirty="0">
                <a:ln/>
                <a:solidFill>
                  <a:schemeClr val="accent1"/>
                </a:solidFill>
                <a:effectLst>
                  <a:outerShdw blurRad="38100" dist="25400" dir="5400000" algn="ctr" rotWithShape="0">
                    <a:srgbClr val="6E747A">
                      <a:alpha val="43000"/>
                    </a:srgbClr>
                  </a:outerShdw>
                </a:effectLst>
              </a:rPr>
            </a:br>
            <a:endParaRPr lang="en-US" dirty="0"/>
          </a:p>
        </p:txBody>
      </p:sp>
    </p:spTree>
    <p:extLst>
      <p:ext uri="{BB962C8B-B14F-4D97-AF65-F5344CB8AC3E}">
        <p14:creationId xmlns:p14="http://schemas.microsoft.com/office/powerpoint/2010/main" val="3181055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8" y="1650234"/>
            <a:ext cx="8229600" cy="4389120"/>
          </a:xfrm>
        </p:spPr>
        <p:txBody>
          <a:bodyPr>
            <a:normAutofit fontScale="92500" lnSpcReduction="20000"/>
          </a:bodyPr>
          <a:lstStyle/>
          <a:p>
            <a:r>
              <a:rPr lang="en-US" dirty="0">
                <a:ln/>
                <a:solidFill>
                  <a:schemeClr val="accent1"/>
                </a:solidFill>
                <a:effectLst>
                  <a:outerShdw blurRad="38100" dist="25400" dir="5400000" algn="ctr" rotWithShape="0">
                    <a:srgbClr val="6E747A">
                      <a:alpha val="43000"/>
                    </a:srgbClr>
                  </a:outerShdw>
                </a:effectLst>
              </a:rPr>
              <a:t>causes of prolonged active phase ? </a:t>
            </a:r>
            <a:r>
              <a:rPr lang="en-US" dirty="0"/>
              <a:t> </a:t>
            </a:r>
            <a:r>
              <a:rPr lang="en-US" sz="4000" dirty="0">
                <a:solidFill>
                  <a:srgbClr val="FF0000"/>
                </a:solidFill>
              </a:rPr>
              <a:t>3 </a:t>
            </a:r>
            <a:r>
              <a:rPr lang="en-US" sz="4000" dirty="0" err="1">
                <a:solidFill>
                  <a:srgbClr val="FF0000"/>
                </a:solidFill>
              </a:rPr>
              <a:t>ps</a:t>
            </a:r>
            <a:endParaRPr lang="en-US" sz="4000" dirty="0">
              <a:solidFill>
                <a:srgbClr val="FF0000"/>
              </a:solidFill>
            </a:endParaRPr>
          </a:p>
          <a:p>
            <a:pPr marL="0" indent="0">
              <a:buNone/>
            </a:pPr>
            <a:r>
              <a:rPr lang="en-US" sz="4000" dirty="0">
                <a:solidFill>
                  <a:srgbClr val="FF0000"/>
                </a:solidFill>
              </a:rPr>
              <a:t>1. Power</a:t>
            </a:r>
          </a:p>
          <a:p>
            <a:pPr marL="0" indent="0">
              <a:buNone/>
            </a:pPr>
            <a:r>
              <a:rPr lang="en-US" sz="3300" dirty="0"/>
              <a:t>-</a:t>
            </a:r>
            <a:r>
              <a:rPr lang="en-US" sz="3300" dirty="0">
                <a:ln/>
                <a:solidFill>
                  <a:schemeClr val="accent1"/>
                </a:solidFill>
                <a:effectLst>
                  <a:outerShdw blurRad="38100" dist="25400" dir="5400000" algn="ctr" rotWithShape="0">
                    <a:srgbClr val="6E747A">
                      <a:alpha val="43000"/>
                    </a:srgbClr>
                  </a:outerShdw>
                </a:effectLst>
              </a:rPr>
              <a:t> hypotonic uterine contraction</a:t>
            </a:r>
          </a:p>
          <a:p>
            <a:pPr marL="0" indent="0">
              <a:buNone/>
            </a:pPr>
            <a:r>
              <a:rPr lang="en-US" sz="3300" dirty="0">
                <a:ln/>
                <a:solidFill>
                  <a:schemeClr val="accent1"/>
                </a:solidFill>
                <a:effectLst>
                  <a:outerShdw blurRad="38100" dist="25400" dir="5400000" algn="ctr" rotWithShape="0">
                    <a:srgbClr val="6E747A">
                      <a:alpha val="43000"/>
                    </a:srgbClr>
                  </a:outerShdw>
                </a:effectLst>
              </a:rPr>
              <a:t>- uncoordinated uterine contraction</a:t>
            </a:r>
          </a:p>
          <a:p>
            <a:pPr marL="0" indent="0">
              <a:buNone/>
            </a:pPr>
            <a:r>
              <a:rPr lang="en-US" sz="4000" dirty="0">
                <a:solidFill>
                  <a:srgbClr val="FF0000"/>
                </a:solidFill>
              </a:rPr>
              <a:t>2. Passenger : </a:t>
            </a:r>
            <a:r>
              <a:rPr lang="en-US" dirty="0">
                <a:ln/>
                <a:solidFill>
                  <a:schemeClr val="accent1"/>
                </a:solidFill>
                <a:effectLst>
                  <a:outerShdw blurRad="38100" dist="25400" dir="5400000" algn="ctr" rotWithShape="0">
                    <a:srgbClr val="6E747A">
                      <a:alpha val="43000"/>
                    </a:srgbClr>
                  </a:outerShdw>
                </a:effectLst>
              </a:rPr>
              <a:t>abnormal orientation , increased fetal size</a:t>
            </a:r>
            <a:endParaRPr lang="en-US" dirty="0"/>
          </a:p>
          <a:p>
            <a:pPr marL="0" indent="0">
              <a:buNone/>
            </a:pPr>
            <a:r>
              <a:rPr lang="en-US" sz="4000" dirty="0">
                <a:solidFill>
                  <a:srgbClr val="FF0000"/>
                </a:solidFill>
              </a:rPr>
              <a:t>3. Passage  : </a:t>
            </a:r>
            <a:r>
              <a:rPr lang="en-US" dirty="0">
                <a:ln/>
                <a:solidFill>
                  <a:schemeClr val="accent1"/>
                </a:solidFill>
                <a:effectLst>
                  <a:outerShdw blurRad="38100" dist="25400" dir="5400000" algn="ctr" rotWithShape="0">
                    <a:srgbClr val="6E747A">
                      <a:alpha val="43000"/>
                    </a:srgbClr>
                  </a:outerShdw>
                </a:effectLst>
              </a:rPr>
              <a:t>inadequate bony pelvis anatomy , </a:t>
            </a:r>
            <a:r>
              <a:rPr lang="en-US" dirty="0" err="1">
                <a:ln/>
                <a:solidFill>
                  <a:schemeClr val="accent1"/>
                </a:solidFill>
                <a:effectLst>
                  <a:outerShdw blurRad="38100" dist="25400" dir="5400000" algn="ctr" rotWithShape="0">
                    <a:srgbClr val="6E747A">
                      <a:alpha val="43000"/>
                    </a:srgbClr>
                  </a:outerShdw>
                </a:effectLst>
              </a:rPr>
              <a:t>cephalopelvic</a:t>
            </a:r>
            <a:r>
              <a:rPr lang="en-US" dirty="0">
                <a:ln/>
                <a:solidFill>
                  <a:schemeClr val="accent1"/>
                </a:solidFill>
                <a:effectLst>
                  <a:outerShdw blurRad="38100" dist="25400" dir="5400000" algn="ctr" rotWithShape="0">
                    <a:srgbClr val="6E747A">
                      <a:alpha val="43000"/>
                    </a:srgbClr>
                  </a:outerShdw>
                </a:effectLst>
              </a:rPr>
              <a:t> disproportion </a:t>
            </a:r>
            <a:r>
              <a:rPr lang="en-US" sz="2800" dirty="0">
                <a:ln/>
                <a:solidFill>
                  <a:schemeClr val="accent1"/>
                </a:solidFill>
                <a:effectLst>
                  <a:outerShdw blurRad="38100" dist="25400" dir="5400000" algn="ctr" rotWithShape="0">
                    <a:srgbClr val="6E747A">
                      <a:alpha val="43000"/>
                    </a:srgbClr>
                  </a:outerShdw>
                </a:effectLst>
              </a:rPr>
              <a:t>- Constriction ring</a:t>
            </a:r>
          </a:p>
          <a:p>
            <a:pPr marL="0" indent="0">
              <a:buNone/>
            </a:pPr>
            <a:r>
              <a:rPr lang="en-US" sz="2800" dirty="0">
                <a:ln/>
                <a:solidFill>
                  <a:schemeClr val="accent1"/>
                </a:solidFill>
                <a:effectLst>
                  <a:outerShdw blurRad="38100" dist="25400" dir="5400000" algn="ctr" rotWithShape="0">
                    <a:srgbClr val="6E747A">
                      <a:alpha val="43000"/>
                    </a:srgbClr>
                  </a:outerShdw>
                </a:effectLst>
              </a:rPr>
              <a:t>- Cervical dystocia </a:t>
            </a:r>
            <a:endParaRPr lang="en-US" sz="2800" dirty="0">
              <a:solidFill>
                <a:srgbClr val="FF0000"/>
              </a:solidFill>
            </a:endParaRPr>
          </a:p>
          <a:p>
            <a:pPr marL="0" indent="0">
              <a:buNone/>
            </a:pPr>
            <a:endParaRPr lang="en-US" dirty="0"/>
          </a:p>
          <a:p>
            <a:pPr marL="0" indent="0">
              <a:buNone/>
            </a:pPr>
            <a:endParaRPr lang="en-US" sz="4000" dirty="0">
              <a:solidFill>
                <a:srgbClr val="FF0000"/>
              </a:solidFill>
            </a:endParaRPr>
          </a:p>
          <a:p>
            <a:pPr marL="742950" indent="-742950">
              <a:buFont typeface="+mj-lt"/>
              <a:buAutoNum type="arabicPeriod"/>
            </a:pPr>
            <a:endParaRPr lang="en-US" sz="4000" dirty="0">
              <a:solidFill>
                <a:srgbClr val="FF0000"/>
              </a:solidFill>
            </a:endParaRPr>
          </a:p>
          <a:p>
            <a:pPr marL="0" indent="0">
              <a:buNone/>
            </a:pPr>
            <a:endParaRPr lang="en-US" sz="4000" dirty="0">
              <a:solidFill>
                <a:srgbClr val="FF0000"/>
              </a:solidFill>
            </a:endParaRPr>
          </a:p>
          <a:p>
            <a:pPr marL="742950" indent="-742950">
              <a:buFont typeface="+mj-lt"/>
              <a:buAutoNum type="arabicPeriod"/>
            </a:pPr>
            <a:endParaRPr lang="en-US" sz="4000" dirty="0">
              <a:solidFill>
                <a:srgbClr val="FF0000"/>
              </a:solidFill>
            </a:endParaRPr>
          </a:p>
        </p:txBody>
      </p:sp>
      <p:sp>
        <p:nvSpPr>
          <p:cNvPr id="4" name="TextBox 3"/>
          <p:cNvSpPr txBox="1"/>
          <p:nvPr/>
        </p:nvSpPr>
        <p:spPr>
          <a:xfrm>
            <a:off x="7086600" y="152400"/>
            <a:ext cx="2057400" cy="1815882"/>
          </a:xfrm>
          <a:prstGeom prst="rect">
            <a:avLst/>
          </a:prstGeom>
          <a:noFill/>
        </p:spPr>
        <p:txBody>
          <a:bodyPr wrap="square" rtlCol="0">
            <a:spAutoFit/>
          </a:bodyPr>
          <a:lstStyle/>
          <a:p>
            <a:r>
              <a:rPr lang="en-US" sz="1400" dirty="0"/>
              <a:t>Hypotonic uterine dysfunction: This occurs mainly during active phase of labor (resting pressure is normal but the strength of contractions does not reach 60 mmHg</a:t>
            </a:r>
          </a:p>
        </p:txBody>
      </p:sp>
      <p:sp>
        <p:nvSpPr>
          <p:cNvPr id="5" name="TextBox 4"/>
          <p:cNvSpPr txBox="1"/>
          <p:nvPr/>
        </p:nvSpPr>
        <p:spPr>
          <a:xfrm>
            <a:off x="6355080" y="2028912"/>
            <a:ext cx="2819400" cy="1815882"/>
          </a:xfrm>
          <a:prstGeom prst="rect">
            <a:avLst/>
          </a:prstGeom>
          <a:noFill/>
        </p:spPr>
        <p:txBody>
          <a:bodyPr wrap="square" rtlCol="0">
            <a:spAutoFit/>
          </a:bodyPr>
          <a:lstStyle/>
          <a:p>
            <a:pPr lvl="1"/>
            <a:r>
              <a:rPr lang="en-US" sz="1400" dirty="0"/>
              <a:t>Uncoordinated uterine dysfunction (we give oxytocin) (one reaches 60… another 50… 80… 20…) Abnormality is both in strength and coordination [difference in both intensity and coordination]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720" y="1"/>
            <a:ext cx="138976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00900" y="4876800"/>
            <a:ext cx="1828800" cy="1815882"/>
          </a:xfrm>
          <a:prstGeom prst="rect">
            <a:avLst/>
          </a:prstGeom>
          <a:noFill/>
        </p:spPr>
        <p:txBody>
          <a:bodyPr wrap="square" rtlCol="0">
            <a:spAutoFit/>
          </a:bodyPr>
          <a:lstStyle/>
          <a:p>
            <a:r>
              <a:rPr lang="en-US" sz="1400" b="1" dirty="0"/>
              <a:t>Cervical dystocia</a:t>
            </a:r>
            <a:r>
              <a:rPr lang="en-US" sz="1400" dirty="0"/>
              <a:t> is a condition where the external </a:t>
            </a:r>
            <a:r>
              <a:rPr lang="en-US" sz="1400" dirty="0" err="1"/>
              <a:t>os</a:t>
            </a:r>
            <a:r>
              <a:rPr lang="en-US" sz="1400" dirty="0"/>
              <a:t> fails to dilate in spite of the normal  </a:t>
            </a:r>
            <a:r>
              <a:rPr lang="en-US" sz="1400" b="1" dirty="0"/>
              <a:t>uterine</a:t>
            </a:r>
            <a:r>
              <a:rPr lang="en-US" sz="1400" dirty="0"/>
              <a:t> contractions</a:t>
            </a:r>
            <a:br>
              <a:rPr lang="en-US" sz="1400" dirty="0"/>
            </a:br>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solidFill>
                  <a:srgbClr val="FF0000"/>
                </a:solidFill>
              </a:rPr>
              <a:t>Management </a:t>
            </a:r>
            <a:r>
              <a:rPr lang="en-US" dirty="0"/>
              <a:t>: </a:t>
            </a:r>
          </a:p>
          <a:p>
            <a:endParaRPr lang="en-US" dirty="0"/>
          </a:p>
          <a:p>
            <a:r>
              <a:rPr lang="en-US" dirty="0">
                <a:ln/>
                <a:solidFill>
                  <a:schemeClr val="accent1"/>
                </a:solidFill>
                <a:effectLst>
                  <a:outerShdw blurRad="38100" dist="25400" dir="5400000" algn="ctr" rotWithShape="0">
                    <a:srgbClr val="6E747A">
                      <a:alpha val="43000"/>
                    </a:srgbClr>
                  </a:outerShdw>
                </a:effectLst>
              </a:rPr>
              <a:t>Hypotonic : IV oxytocin , ARM</a:t>
            </a:r>
          </a:p>
          <a:p>
            <a:endParaRPr lang="en-US" dirty="0">
              <a:ln/>
              <a:solidFill>
                <a:schemeClr val="accent1"/>
              </a:solidFill>
              <a:effectLst>
                <a:outerShdw blurRad="38100" dist="25400" dir="5400000" algn="ctr" rotWithShape="0">
                  <a:srgbClr val="6E747A">
                    <a:alpha val="43000"/>
                  </a:srgbClr>
                </a:outerShdw>
              </a:effectLst>
            </a:endParaRPr>
          </a:p>
          <a:p>
            <a:r>
              <a:rPr lang="en-US" dirty="0">
                <a:ln/>
                <a:solidFill>
                  <a:schemeClr val="accent1"/>
                </a:solidFill>
                <a:effectLst>
                  <a:outerShdw blurRad="38100" dist="25400" dir="5400000" algn="ctr" rotWithShape="0">
                    <a:srgbClr val="6E747A">
                      <a:alpha val="43000"/>
                    </a:srgbClr>
                  </a:outerShdw>
                </a:effectLst>
              </a:rPr>
              <a:t>Hypertonic : stop oxytocin ,IV fluid , IV morphine</a:t>
            </a:r>
          </a:p>
          <a:p>
            <a:endParaRPr lang="en-US" dirty="0">
              <a:ln/>
              <a:solidFill>
                <a:schemeClr val="accent1"/>
              </a:solidFill>
              <a:effectLst>
                <a:outerShdw blurRad="38100" dist="25400" dir="5400000" algn="ctr" rotWithShape="0">
                  <a:srgbClr val="6E747A">
                    <a:alpha val="43000"/>
                  </a:srgbClr>
                </a:outerShdw>
              </a:effectLst>
            </a:endParaRPr>
          </a:p>
          <a:p>
            <a:r>
              <a:rPr lang="en-US" dirty="0" err="1">
                <a:ln/>
                <a:solidFill>
                  <a:schemeClr val="accent1"/>
                </a:solidFill>
                <a:effectLst>
                  <a:outerShdw blurRad="38100" dist="25400" dir="5400000" algn="ctr" rotWithShape="0">
                    <a:srgbClr val="6E747A">
                      <a:alpha val="43000"/>
                    </a:srgbClr>
                  </a:outerShdw>
                </a:effectLst>
              </a:rPr>
              <a:t>Eutonic</a:t>
            </a:r>
            <a:r>
              <a:rPr lang="en-US" dirty="0">
                <a:ln/>
                <a:solidFill>
                  <a:schemeClr val="accent1"/>
                </a:solidFill>
                <a:effectLst>
                  <a:outerShdw blurRad="38100" dist="25400" dir="5400000" algn="ctr" rotWithShape="0">
                    <a:srgbClr val="6E747A">
                      <a:alpha val="43000"/>
                    </a:srgbClr>
                  </a:outerShdw>
                </a:effectLst>
              </a:rPr>
              <a:t> ( adequate uterine contraction ) : c/s</a:t>
            </a:r>
          </a:p>
          <a:p>
            <a:pPr marL="0" indent="0">
              <a:buNone/>
            </a:pPr>
            <a:endParaRPr lang="en-US" dirty="0"/>
          </a:p>
          <a:p>
            <a:endParaRPr lang="ar-JO" dirty="0"/>
          </a:p>
        </p:txBody>
      </p:sp>
      <p:sp>
        <p:nvSpPr>
          <p:cNvPr id="2" name="TextBox 1"/>
          <p:cNvSpPr txBox="1"/>
          <p:nvPr/>
        </p:nvSpPr>
        <p:spPr>
          <a:xfrm>
            <a:off x="5616526" y="685800"/>
            <a:ext cx="3352800" cy="1477328"/>
          </a:xfrm>
          <a:prstGeom prst="rect">
            <a:avLst/>
          </a:prstGeom>
          <a:noFill/>
        </p:spPr>
        <p:txBody>
          <a:bodyPr wrap="square" rtlCol="0">
            <a:spAutoFit/>
          </a:bodyPr>
          <a:lstStyle/>
          <a:p>
            <a:pPr lvl="0"/>
            <a:r>
              <a:rPr lang="en-US" dirty="0"/>
              <a:t>It is very important not to start any oxytocin before you exclude CPD or other causes, as resuming uterine contractions may cause uterine rupture.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68" y="1650234"/>
            <a:ext cx="8229600" cy="4389120"/>
          </a:xfrm>
        </p:spPr>
        <p:txBody>
          <a:bodyPr>
            <a:normAutofit fontScale="92500" lnSpcReduction="20000"/>
          </a:bodyPr>
          <a:lstStyle/>
          <a:p>
            <a:r>
              <a:rPr lang="en-US" dirty="0">
                <a:ln/>
                <a:solidFill>
                  <a:schemeClr val="accent1"/>
                </a:solidFill>
                <a:effectLst>
                  <a:outerShdw blurRad="38100" dist="25400" dir="5400000" algn="ctr" rotWithShape="0">
                    <a:srgbClr val="6E747A">
                      <a:alpha val="43000"/>
                    </a:srgbClr>
                  </a:outerShdw>
                </a:effectLst>
              </a:rPr>
              <a:t>causes of prolonged active phase ? </a:t>
            </a:r>
            <a:r>
              <a:rPr lang="en-US" dirty="0"/>
              <a:t> </a:t>
            </a:r>
            <a:r>
              <a:rPr lang="en-US" sz="4000" dirty="0">
                <a:solidFill>
                  <a:srgbClr val="FF0000"/>
                </a:solidFill>
              </a:rPr>
              <a:t>3 </a:t>
            </a:r>
            <a:r>
              <a:rPr lang="en-US" sz="4000" dirty="0" err="1">
                <a:solidFill>
                  <a:srgbClr val="FF0000"/>
                </a:solidFill>
              </a:rPr>
              <a:t>ps</a:t>
            </a:r>
            <a:endParaRPr lang="en-US" sz="4000" dirty="0">
              <a:solidFill>
                <a:srgbClr val="FF0000"/>
              </a:solidFill>
            </a:endParaRPr>
          </a:p>
          <a:p>
            <a:pPr marL="0" indent="0">
              <a:buNone/>
            </a:pPr>
            <a:r>
              <a:rPr lang="en-US" sz="4000" dirty="0">
                <a:solidFill>
                  <a:srgbClr val="FF0000"/>
                </a:solidFill>
              </a:rPr>
              <a:t>1. Power</a:t>
            </a:r>
          </a:p>
          <a:p>
            <a:pPr marL="0" indent="0">
              <a:buNone/>
            </a:pPr>
            <a:r>
              <a:rPr lang="en-US" sz="3300" dirty="0"/>
              <a:t>-</a:t>
            </a:r>
            <a:r>
              <a:rPr lang="en-US" sz="3300" dirty="0">
                <a:ln/>
                <a:solidFill>
                  <a:schemeClr val="accent1"/>
                </a:solidFill>
                <a:effectLst>
                  <a:outerShdw blurRad="38100" dist="25400" dir="5400000" algn="ctr" rotWithShape="0">
                    <a:srgbClr val="6E747A">
                      <a:alpha val="43000"/>
                    </a:srgbClr>
                  </a:outerShdw>
                </a:effectLst>
              </a:rPr>
              <a:t> hypotonic uterine contraction</a:t>
            </a:r>
          </a:p>
          <a:p>
            <a:pPr marL="0" indent="0">
              <a:buNone/>
            </a:pPr>
            <a:r>
              <a:rPr lang="en-US" sz="3300" dirty="0">
                <a:ln/>
                <a:solidFill>
                  <a:schemeClr val="accent1"/>
                </a:solidFill>
                <a:effectLst>
                  <a:outerShdw blurRad="38100" dist="25400" dir="5400000" algn="ctr" rotWithShape="0">
                    <a:srgbClr val="6E747A">
                      <a:alpha val="43000"/>
                    </a:srgbClr>
                  </a:outerShdw>
                </a:effectLst>
              </a:rPr>
              <a:t>- uncoordinated uterine contraction</a:t>
            </a:r>
          </a:p>
          <a:p>
            <a:pPr marL="0" indent="0">
              <a:buNone/>
            </a:pPr>
            <a:r>
              <a:rPr lang="en-US" sz="4000" dirty="0">
                <a:solidFill>
                  <a:srgbClr val="FF0000"/>
                </a:solidFill>
              </a:rPr>
              <a:t>2. Passenger : </a:t>
            </a:r>
            <a:r>
              <a:rPr lang="en-US" dirty="0">
                <a:ln/>
                <a:solidFill>
                  <a:schemeClr val="accent1"/>
                </a:solidFill>
                <a:effectLst>
                  <a:outerShdw blurRad="38100" dist="25400" dir="5400000" algn="ctr" rotWithShape="0">
                    <a:srgbClr val="6E747A">
                      <a:alpha val="43000"/>
                    </a:srgbClr>
                  </a:outerShdw>
                </a:effectLst>
              </a:rPr>
              <a:t>abnormal orientation , increased fetal size</a:t>
            </a:r>
            <a:endParaRPr lang="en-US" dirty="0"/>
          </a:p>
          <a:p>
            <a:pPr marL="0" indent="0">
              <a:buNone/>
            </a:pPr>
            <a:r>
              <a:rPr lang="en-US" sz="4000" dirty="0">
                <a:solidFill>
                  <a:srgbClr val="FF0000"/>
                </a:solidFill>
              </a:rPr>
              <a:t>3. Passage  : </a:t>
            </a:r>
            <a:r>
              <a:rPr lang="en-US" dirty="0">
                <a:ln/>
                <a:solidFill>
                  <a:schemeClr val="accent1"/>
                </a:solidFill>
                <a:effectLst>
                  <a:outerShdw blurRad="38100" dist="25400" dir="5400000" algn="ctr" rotWithShape="0">
                    <a:srgbClr val="6E747A">
                      <a:alpha val="43000"/>
                    </a:srgbClr>
                  </a:outerShdw>
                </a:effectLst>
              </a:rPr>
              <a:t>inadequate bony pelvis anatomy , </a:t>
            </a:r>
            <a:r>
              <a:rPr lang="en-US" dirty="0" err="1">
                <a:ln/>
                <a:solidFill>
                  <a:schemeClr val="accent1"/>
                </a:solidFill>
                <a:effectLst>
                  <a:outerShdw blurRad="38100" dist="25400" dir="5400000" algn="ctr" rotWithShape="0">
                    <a:srgbClr val="6E747A">
                      <a:alpha val="43000"/>
                    </a:srgbClr>
                  </a:outerShdw>
                </a:effectLst>
              </a:rPr>
              <a:t>cephalopelvic</a:t>
            </a:r>
            <a:r>
              <a:rPr lang="en-US" dirty="0">
                <a:ln/>
                <a:solidFill>
                  <a:schemeClr val="accent1"/>
                </a:solidFill>
                <a:effectLst>
                  <a:outerShdw blurRad="38100" dist="25400" dir="5400000" algn="ctr" rotWithShape="0">
                    <a:srgbClr val="6E747A">
                      <a:alpha val="43000"/>
                    </a:srgbClr>
                  </a:outerShdw>
                </a:effectLst>
              </a:rPr>
              <a:t> disproportion </a:t>
            </a:r>
            <a:r>
              <a:rPr lang="en-US" sz="2800" dirty="0">
                <a:ln/>
                <a:solidFill>
                  <a:schemeClr val="accent1"/>
                </a:solidFill>
                <a:effectLst>
                  <a:outerShdw blurRad="38100" dist="25400" dir="5400000" algn="ctr" rotWithShape="0">
                    <a:srgbClr val="6E747A">
                      <a:alpha val="43000"/>
                    </a:srgbClr>
                  </a:outerShdw>
                </a:effectLst>
              </a:rPr>
              <a:t>- Constriction ring</a:t>
            </a:r>
          </a:p>
          <a:p>
            <a:pPr marL="0" indent="0">
              <a:buNone/>
            </a:pPr>
            <a:r>
              <a:rPr lang="en-US" sz="2800" dirty="0">
                <a:ln/>
                <a:solidFill>
                  <a:schemeClr val="accent1"/>
                </a:solidFill>
                <a:effectLst>
                  <a:outerShdw blurRad="38100" dist="25400" dir="5400000" algn="ctr" rotWithShape="0">
                    <a:srgbClr val="6E747A">
                      <a:alpha val="43000"/>
                    </a:srgbClr>
                  </a:outerShdw>
                </a:effectLst>
              </a:rPr>
              <a:t>- Cervical dystocia </a:t>
            </a:r>
            <a:endParaRPr lang="en-US" sz="2800" dirty="0">
              <a:solidFill>
                <a:srgbClr val="FF0000"/>
              </a:solidFill>
            </a:endParaRPr>
          </a:p>
          <a:p>
            <a:pPr marL="0" indent="0">
              <a:buNone/>
            </a:pPr>
            <a:endParaRPr lang="en-US" dirty="0"/>
          </a:p>
          <a:p>
            <a:pPr marL="0" indent="0">
              <a:buNone/>
            </a:pPr>
            <a:endParaRPr lang="en-US" sz="4000" dirty="0">
              <a:solidFill>
                <a:srgbClr val="FF0000"/>
              </a:solidFill>
            </a:endParaRPr>
          </a:p>
          <a:p>
            <a:pPr marL="742950" indent="-742950">
              <a:buFont typeface="+mj-lt"/>
              <a:buAutoNum type="arabicPeriod"/>
            </a:pPr>
            <a:endParaRPr lang="en-US" sz="4000" dirty="0">
              <a:solidFill>
                <a:srgbClr val="FF0000"/>
              </a:solidFill>
            </a:endParaRPr>
          </a:p>
          <a:p>
            <a:pPr marL="0" indent="0">
              <a:buNone/>
            </a:pPr>
            <a:endParaRPr lang="en-US" sz="4000" dirty="0">
              <a:solidFill>
                <a:srgbClr val="FF0000"/>
              </a:solidFill>
            </a:endParaRPr>
          </a:p>
          <a:p>
            <a:pPr marL="742950" indent="-742950">
              <a:buFont typeface="+mj-lt"/>
              <a:buAutoNum type="arabicPeriod"/>
            </a:pPr>
            <a:endParaRPr lang="en-US" sz="4000" dirty="0">
              <a:solidFill>
                <a:srgbClr val="FF0000"/>
              </a:solidFill>
            </a:endParaRPr>
          </a:p>
        </p:txBody>
      </p:sp>
      <p:sp>
        <p:nvSpPr>
          <p:cNvPr id="4" name="TextBox 3"/>
          <p:cNvSpPr txBox="1"/>
          <p:nvPr/>
        </p:nvSpPr>
        <p:spPr>
          <a:xfrm>
            <a:off x="7086600" y="152400"/>
            <a:ext cx="20574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Hypotonic uterine dysfunction: This occurs mainly during active phase of labor (resting pressure is normal but the strength of contractions does not reach 60 mmHg</a:t>
            </a:r>
          </a:p>
        </p:txBody>
      </p:sp>
      <p:sp>
        <p:nvSpPr>
          <p:cNvPr id="5" name="TextBox 4"/>
          <p:cNvSpPr txBox="1"/>
          <p:nvPr/>
        </p:nvSpPr>
        <p:spPr>
          <a:xfrm>
            <a:off x="6355080" y="2028912"/>
            <a:ext cx="2819400" cy="1815882"/>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Uncoordinated uterine dysfunction (we give oxytocin) (one reaches 60… another 50… 80… 20…) Abnormality is both in strength and coordination [difference in both intensity and coordination]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720" y="1"/>
            <a:ext cx="138976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00900" y="4876800"/>
            <a:ext cx="18288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Cervical dystocia</a:t>
            </a:r>
            <a:r>
              <a:rPr kumimoji="0" lang="en-US" sz="1400" b="0" i="0" u="none" strike="noStrike" kern="1200" cap="none" spc="0" normalizeH="0" baseline="0" noProof="0" dirty="0">
                <a:ln>
                  <a:noFill/>
                </a:ln>
                <a:solidFill>
                  <a:prstClr val="black"/>
                </a:solidFill>
                <a:effectLst/>
                <a:uLnTx/>
                <a:uFillTx/>
                <a:latin typeface="Calibri"/>
                <a:ea typeface="+mn-ea"/>
                <a:cs typeface="+mn-cs"/>
              </a:rPr>
              <a:t> is a condition where the external </a:t>
            </a:r>
            <a:r>
              <a:rPr kumimoji="0" lang="en-US" sz="1400" b="0" i="0" u="none" strike="noStrike" kern="1200" cap="none" spc="0" normalizeH="0" baseline="0" noProof="0" dirty="0" err="1">
                <a:ln>
                  <a:noFill/>
                </a:ln>
                <a:solidFill>
                  <a:prstClr val="black"/>
                </a:solidFill>
                <a:effectLst/>
                <a:uLnTx/>
                <a:uFillTx/>
                <a:latin typeface="Calibri"/>
                <a:ea typeface="+mn-ea"/>
                <a:cs typeface="+mn-cs"/>
              </a:rPr>
              <a:t>os</a:t>
            </a:r>
            <a:r>
              <a:rPr kumimoji="0" lang="en-US" sz="1400" b="0" i="0" u="none" strike="noStrike" kern="1200" cap="none" spc="0" normalizeH="0" baseline="0" noProof="0" dirty="0">
                <a:ln>
                  <a:noFill/>
                </a:ln>
                <a:solidFill>
                  <a:prstClr val="black"/>
                </a:solidFill>
                <a:effectLst/>
                <a:uLnTx/>
                <a:uFillTx/>
                <a:latin typeface="Calibri"/>
                <a:ea typeface="+mn-ea"/>
                <a:cs typeface="+mn-cs"/>
              </a:rPr>
              <a:t> fails to dilate in spite of the normal  </a:t>
            </a:r>
            <a:r>
              <a:rPr kumimoji="0" lang="en-US" sz="1400" b="1" i="0" u="none" strike="noStrike" kern="1200" cap="none" spc="0" normalizeH="0" baseline="0" noProof="0" dirty="0">
                <a:ln>
                  <a:noFill/>
                </a:ln>
                <a:solidFill>
                  <a:prstClr val="black"/>
                </a:solidFill>
                <a:effectLst/>
                <a:uLnTx/>
                <a:uFillTx/>
                <a:latin typeface="Calibri"/>
                <a:ea typeface="+mn-ea"/>
                <a:cs typeface="+mn-cs"/>
              </a:rPr>
              <a:t>uterine</a:t>
            </a:r>
            <a:r>
              <a:rPr kumimoji="0" lang="en-US" sz="1400" b="0" i="0" u="none" strike="noStrike" kern="1200" cap="none" spc="0" normalizeH="0" baseline="0" noProof="0" dirty="0">
                <a:ln>
                  <a:noFill/>
                </a:ln>
                <a:solidFill>
                  <a:prstClr val="black"/>
                </a:solidFill>
                <a:effectLst/>
                <a:uLnTx/>
                <a:uFillTx/>
                <a:latin typeface="Calibri"/>
                <a:ea typeface="+mn-ea"/>
                <a:cs typeface="+mn-cs"/>
              </a:rPr>
              <a:t> contractions</a:t>
            </a:r>
            <a:br>
              <a:rPr kumimoji="0" lang="en-US" sz="1400" b="0" i="0" u="none" strike="noStrike" kern="1200" cap="none" spc="0" normalizeH="0" baseline="0" noProof="0" dirty="0">
                <a:ln>
                  <a:noFill/>
                </a:ln>
                <a:solidFill>
                  <a:prstClr val="black"/>
                </a:solidFill>
                <a:effectLst/>
                <a:uLnTx/>
                <a:uFillTx/>
                <a:latin typeface="Calibri"/>
                <a:ea typeface="+mn-ea"/>
                <a:cs typeface="+mn-cs"/>
              </a:rPr>
            </a:b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219200"/>
            <a:ext cx="6748670" cy="480218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57425" y="0"/>
            <a:ext cx="4629150" cy="1295400"/>
          </a:xfrm>
        </p:spPr>
        <p:txBody>
          <a:bodyPr>
            <a:normAutofit fontScale="90000"/>
          </a:bodyPr>
          <a:lstStyle/>
          <a:p>
            <a:pPr eaLnBrk="1" hangingPunct="1"/>
            <a:r>
              <a:rPr lang="en-US" altLang="en-US" b="1" dirty="0">
                <a:ln w="22225">
                  <a:solidFill>
                    <a:schemeClr val="accent2"/>
                  </a:solidFill>
                  <a:prstDash val="solid"/>
                </a:ln>
                <a:solidFill>
                  <a:schemeClr val="accent2">
                    <a:lumMod val="40000"/>
                    <a:lumOff val="60000"/>
                  </a:schemeClr>
                </a:solidFill>
                <a:effectLst/>
              </a:rPr>
              <a:t>Prolonged 2</a:t>
            </a:r>
            <a:r>
              <a:rPr lang="en-US" altLang="en-US" b="1" baseline="30000" dirty="0">
                <a:ln w="22225">
                  <a:solidFill>
                    <a:schemeClr val="accent2"/>
                  </a:solidFill>
                  <a:prstDash val="solid"/>
                </a:ln>
                <a:solidFill>
                  <a:schemeClr val="accent2">
                    <a:lumMod val="40000"/>
                    <a:lumOff val="60000"/>
                  </a:schemeClr>
                </a:solidFill>
                <a:effectLst/>
              </a:rPr>
              <a:t>nd</a:t>
            </a:r>
            <a:r>
              <a:rPr lang="en-US" altLang="en-US" b="1" dirty="0">
                <a:ln w="22225">
                  <a:solidFill>
                    <a:schemeClr val="accent2"/>
                  </a:solidFill>
                  <a:prstDash val="solid"/>
                </a:ln>
                <a:solidFill>
                  <a:schemeClr val="accent2">
                    <a:lumMod val="40000"/>
                    <a:lumOff val="60000"/>
                  </a:schemeClr>
                </a:solidFill>
                <a:effectLst/>
              </a:rPr>
              <a:t> stage</a:t>
            </a:r>
          </a:p>
        </p:txBody>
      </p:sp>
      <p:sp>
        <p:nvSpPr>
          <p:cNvPr id="8195" name="Content Placeholder 2"/>
          <p:cNvSpPr>
            <a:spLocks noGrp="1"/>
          </p:cNvSpPr>
          <p:nvPr>
            <p:ph idx="1"/>
          </p:nvPr>
        </p:nvSpPr>
        <p:spPr>
          <a:xfrm>
            <a:off x="228600" y="1828800"/>
            <a:ext cx="6480720" cy="5454350"/>
          </a:xfrm>
        </p:spPr>
        <p:txBody>
          <a:bodyPr>
            <a:normAutofit/>
          </a:bodyPr>
          <a:lstStyle/>
          <a:p>
            <a:pPr algn="l" rtl="0" eaLnBrk="1" hangingPunct="1"/>
            <a:r>
              <a:rPr lang="en-US" altLang="en-US" dirty="0">
                <a:ln/>
                <a:solidFill>
                  <a:schemeClr val="accent1"/>
                </a:solidFill>
                <a:effectLst>
                  <a:outerShdw blurRad="38100" dist="25400" dir="5400000" algn="ctr" rotWithShape="0">
                    <a:srgbClr val="6E747A">
                      <a:alpha val="43000"/>
                    </a:srgbClr>
                  </a:outerShdw>
                </a:effectLst>
              </a:rPr>
              <a:t>Failure to deliver the fetus for:</a:t>
            </a:r>
          </a:p>
          <a:p>
            <a:pPr algn="l" rtl="0" eaLnBrk="1" hangingPunct="1"/>
            <a:r>
              <a:rPr lang="en-US" altLang="en-US" dirty="0"/>
              <a:t> </a:t>
            </a:r>
            <a:r>
              <a:rPr lang="en-US" altLang="en-US" b="1" dirty="0" err="1">
                <a:solidFill>
                  <a:srgbClr val="FF0000"/>
                </a:solidFill>
              </a:rPr>
              <a:t>nulliparous</a:t>
            </a:r>
            <a:r>
              <a:rPr lang="en-US" altLang="en-US" b="1" dirty="0">
                <a:solidFill>
                  <a:srgbClr val="FF0000"/>
                </a:solidFill>
              </a:rPr>
              <a:t> women </a:t>
            </a:r>
            <a:r>
              <a:rPr lang="en-US" altLang="en-US" dirty="0">
                <a:ln/>
                <a:solidFill>
                  <a:schemeClr val="accent1"/>
                </a:solidFill>
                <a:effectLst>
                  <a:outerShdw blurRad="38100" dist="25400" dir="5400000" algn="ctr" rotWithShape="0">
                    <a:srgbClr val="6E747A">
                      <a:alpha val="43000"/>
                    </a:srgbClr>
                  </a:outerShdw>
                </a:effectLst>
              </a:rPr>
              <a:t>it was 2 hours without regional anesthesia and 3 hours with regional anesthesia. </a:t>
            </a:r>
          </a:p>
          <a:p>
            <a:pPr algn="l" rtl="0" eaLnBrk="1" hangingPunct="1"/>
            <a:r>
              <a:rPr lang="en-US" altLang="en-US" b="1" dirty="0" err="1">
                <a:solidFill>
                  <a:srgbClr val="FF0000"/>
                </a:solidFill>
              </a:rPr>
              <a:t>multiparous</a:t>
            </a:r>
            <a:r>
              <a:rPr lang="en-US" altLang="en-US" b="1" dirty="0">
                <a:solidFill>
                  <a:srgbClr val="FF0000"/>
                </a:solidFill>
              </a:rPr>
              <a:t> women </a:t>
            </a:r>
            <a:r>
              <a:rPr lang="en-US" altLang="en-US" dirty="0">
                <a:ln/>
                <a:solidFill>
                  <a:schemeClr val="accent1"/>
                </a:solidFill>
                <a:effectLst>
                  <a:outerShdw blurRad="38100" dist="25400" dir="5400000" algn="ctr" rotWithShape="0">
                    <a:srgbClr val="6E747A">
                      <a:alpha val="43000"/>
                    </a:srgbClr>
                  </a:outerShdw>
                </a:effectLst>
              </a:rPr>
              <a:t>with and without regional anesthesia around 2 hours and 1 hour, respectively.</a:t>
            </a:r>
          </a:p>
        </p:txBody>
      </p:sp>
      <p:sp>
        <p:nvSpPr>
          <p:cNvPr id="2" name="TextBox 1"/>
          <p:cNvSpPr txBox="1"/>
          <p:nvPr/>
        </p:nvSpPr>
        <p:spPr>
          <a:xfrm>
            <a:off x="4953000" y="1295400"/>
            <a:ext cx="2286000" cy="369332"/>
          </a:xfrm>
          <a:prstGeom prst="rect">
            <a:avLst/>
          </a:prstGeom>
          <a:noFill/>
        </p:spPr>
        <p:txBody>
          <a:bodyPr wrap="square" rtlCol="0">
            <a:spAutoFit/>
          </a:bodyPr>
          <a:lstStyle/>
          <a:p>
            <a:r>
              <a:rPr lang="en-US" dirty="0"/>
              <a:t>Delay in descent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9219" name="Content Placeholder 2"/>
          <p:cNvSpPr>
            <a:spLocks noGrp="1"/>
          </p:cNvSpPr>
          <p:nvPr>
            <p:ph idx="1"/>
          </p:nvPr>
        </p:nvSpPr>
        <p:spPr>
          <a:xfrm>
            <a:off x="304800" y="1676400"/>
            <a:ext cx="8316278" cy="6113780"/>
          </a:xfrm>
        </p:spPr>
        <p:txBody>
          <a:bodyPr>
            <a:normAutofit fontScale="97500"/>
          </a:bodyPr>
          <a:lstStyle/>
          <a:p>
            <a:pPr algn="l" rtl="0" eaLnBrk="1" hangingPunct="1"/>
            <a:r>
              <a:rPr lang="en-US" altLang="en-US" b="1" dirty="0">
                <a:solidFill>
                  <a:srgbClr val="FF0000"/>
                </a:solidFill>
                <a:effectLst>
                  <a:outerShdw blurRad="38100" dist="38100" dir="2700000" algn="tl">
                    <a:srgbClr val="000000">
                      <a:alpha val="43137"/>
                    </a:srgbClr>
                  </a:outerShdw>
                </a:effectLst>
              </a:rPr>
              <a:t>Causes</a:t>
            </a:r>
            <a:r>
              <a:rPr lang="en-US" altLang="en-US" dirty="0">
                <a:solidFill>
                  <a:srgbClr val="FF0000"/>
                </a:solidFill>
                <a:effectLst>
                  <a:outerShdw blurRad="38100" dist="38100" dir="2700000" algn="tl">
                    <a:srgbClr val="000000">
                      <a:alpha val="43137"/>
                    </a:srgbClr>
                  </a:outerShdw>
                </a:effectLst>
              </a:rPr>
              <a:t> </a:t>
            </a:r>
            <a:r>
              <a:rPr lang="en-US" altLang="en-US" dirty="0">
                <a:solidFill>
                  <a:srgbClr val="FF0000"/>
                </a:solidFill>
              </a:rPr>
              <a:t>:</a:t>
            </a:r>
          </a:p>
          <a:p>
            <a:pPr algn="l" rtl="0" eaLnBrk="1" hangingPunct="1">
              <a:buNone/>
            </a:pPr>
            <a:r>
              <a:rPr lang="en-US" altLang="en-US" b="1" dirty="0">
                <a:solidFill>
                  <a:srgbClr val="FF0000"/>
                </a:solidFill>
              </a:rPr>
              <a:t>P</a:t>
            </a:r>
            <a:r>
              <a:rPr lang="en-US" altLang="en-US" b="1" dirty="0">
                <a:ln/>
                <a:solidFill>
                  <a:schemeClr val="accent1"/>
                </a:solidFill>
                <a:effectLst>
                  <a:outerShdw blurRad="38100" dist="25400" dir="5400000" algn="ctr" rotWithShape="0">
                    <a:srgbClr val="6E747A">
                      <a:alpha val="43000"/>
                    </a:srgbClr>
                  </a:outerShdw>
                </a:effectLst>
              </a:rPr>
              <a:t>assenger  : </a:t>
            </a:r>
            <a:r>
              <a:rPr lang="en-US" dirty="0">
                <a:ln/>
                <a:solidFill>
                  <a:schemeClr val="accent1"/>
                </a:solidFill>
                <a:effectLst>
                  <a:outerShdw blurRad="38100" dist="25400" dir="5400000" algn="ctr" rotWithShape="0">
                    <a:srgbClr val="6E747A">
                      <a:alpha val="43000"/>
                    </a:srgbClr>
                  </a:outerShdw>
                </a:effectLst>
              </a:rPr>
              <a:t>Large size baby  Fetal </a:t>
            </a:r>
            <a:r>
              <a:rPr lang="en-US" dirty="0" err="1">
                <a:ln/>
                <a:solidFill>
                  <a:schemeClr val="accent1"/>
                </a:solidFill>
                <a:effectLst>
                  <a:outerShdw blurRad="38100" dist="25400" dir="5400000" algn="ctr" rotWithShape="0">
                    <a:srgbClr val="6E747A">
                      <a:alpha val="43000"/>
                    </a:srgbClr>
                  </a:outerShdw>
                </a:effectLst>
              </a:rPr>
              <a:t>malposition</a:t>
            </a:r>
            <a:r>
              <a:rPr lang="en-US" dirty="0">
                <a:ln/>
                <a:solidFill>
                  <a:schemeClr val="accent1"/>
                </a:solidFill>
                <a:effectLst>
                  <a:outerShdw blurRad="38100" dist="25400" dir="5400000" algn="ctr" rotWithShape="0">
                    <a:srgbClr val="6E747A">
                      <a:alpha val="43000"/>
                    </a:srgbClr>
                  </a:outerShdw>
                </a:effectLst>
              </a:rPr>
              <a:t> , Fetal </a:t>
            </a:r>
            <a:r>
              <a:rPr lang="en-US" dirty="0" err="1">
                <a:ln/>
                <a:solidFill>
                  <a:schemeClr val="accent1"/>
                </a:solidFill>
                <a:effectLst>
                  <a:outerShdw blurRad="38100" dist="25400" dir="5400000" algn="ctr" rotWithShape="0">
                    <a:srgbClr val="6E747A">
                      <a:alpha val="43000"/>
                    </a:srgbClr>
                  </a:outerShdw>
                </a:effectLst>
              </a:rPr>
              <a:t>malpresentation</a:t>
            </a:r>
            <a:r>
              <a:rPr lang="en-US" dirty="0">
                <a:ln/>
                <a:solidFill>
                  <a:schemeClr val="accent1"/>
                </a:solidFill>
                <a:effectLst>
                  <a:outerShdw blurRad="38100" dist="25400" dir="5400000" algn="ctr" rotWithShape="0">
                    <a:srgbClr val="6E747A">
                      <a:alpha val="43000"/>
                    </a:srgbClr>
                  </a:outerShdw>
                </a:effectLst>
              </a:rPr>
              <a:t> , congenital abnormalities of the fetus </a:t>
            </a:r>
            <a:endParaRPr lang="en-US" dirty="0"/>
          </a:p>
          <a:p>
            <a:pPr algn="l" rtl="0">
              <a:buNone/>
            </a:pPr>
            <a:r>
              <a:rPr lang="en-US" sz="3500" b="1" dirty="0">
                <a:solidFill>
                  <a:srgbClr val="FF0000"/>
                </a:solidFill>
              </a:rPr>
              <a:t>P</a:t>
            </a:r>
            <a:r>
              <a:rPr lang="en-US" sz="3500" b="1" dirty="0">
                <a:ln/>
                <a:solidFill>
                  <a:schemeClr val="accent1"/>
                </a:solidFill>
                <a:effectLst>
                  <a:outerShdw blurRad="38100" dist="25400" dir="5400000" algn="ctr" rotWithShape="0">
                    <a:srgbClr val="6E747A">
                      <a:alpha val="43000"/>
                    </a:srgbClr>
                  </a:outerShdw>
                </a:effectLst>
              </a:rPr>
              <a:t>assage : </a:t>
            </a:r>
            <a:r>
              <a:rPr lang="en-US" sz="3500" dirty="0">
                <a:ln/>
                <a:solidFill>
                  <a:schemeClr val="accent1"/>
                </a:solidFill>
                <a:effectLst>
                  <a:outerShdw blurRad="38100" dist="25400" dir="5400000" algn="ctr" rotWithShape="0">
                    <a:srgbClr val="6E747A">
                      <a:alpha val="43000"/>
                    </a:srgbClr>
                  </a:outerShdw>
                </a:effectLst>
              </a:rPr>
              <a:t>small pelvis , congenital abnormality ,full bladder , pelvic tumors</a:t>
            </a:r>
            <a:endParaRPr lang="en-US" sz="3500" dirty="0"/>
          </a:p>
          <a:p>
            <a:pPr algn="l" rtl="0">
              <a:buNone/>
            </a:pPr>
            <a:r>
              <a:rPr lang="en-US" sz="3500" b="1" dirty="0">
                <a:solidFill>
                  <a:srgbClr val="FF0000"/>
                </a:solidFill>
              </a:rPr>
              <a:t>p</a:t>
            </a:r>
            <a:r>
              <a:rPr lang="en-US" sz="3500" b="1" dirty="0">
                <a:ln/>
                <a:solidFill>
                  <a:schemeClr val="accent1"/>
                </a:solidFill>
                <a:effectLst>
                  <a:outerShdw blurRad="38100" dist="25400" dir="5400000" algn="ctr" rotWithShape="0">
                    <a:srgbClr val="6E747A">
                      <a:alpha val="43000"/>
                    </a:srgbClr>
                  </a:outerShdw>
                </a:effectLst>
              </a:rPr>
              <a:t>ower  : </a:t>
            </a:r>
            <a:r>
              <a:rPr lang="en-US" sz="3500" dirty="0">
                <a:ln/>
                <a:solidFill>
                  <a:schemeClr val="accent1"/>
                </a:solidFill>
                <a:effectLst>
                  <a:outerShdw blurRad="38100" dist="25400" dir="5400000" algn="ctr" rotWithShape="0">
                    <a:srgbClr val="6E747A">
                      <a:alpha val="43000"/>
                    </a:srgbClr>
                  </a:outerShdw>
                </a:effectLst>
              </a:rPr>
              <a:t>abnormality in uterine contraction</a:t>
            </a:r>
            <a:endParaRPr lang="en-US" sz="3500" dirty="0"/>
          </a:p>
          <a:p>
            <a:pPr algn="l" rtl="0">
              <a:buNone/>
            </a:pPr>
            <a:endParaRPr lang="en-US" altLang="en-US" dirty="0"/>
          </a:p>
          <a:p>
            <a:pPr lvl="3" algn="l" rtl="0" eaLnBrk="1" hangingPunct="1">
              <a:buNone/>
            </a:pPr>
            <a:endParaRPr lang="en-US" altLang="en-US" dirty="0">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b="1" dirty="0">
                <a:solidFill>
                  <a:srgbClr val="FF0000"/>
                </a:solidFill>
                <a:effectLst>
                  <a:outerShdw blurRad="38100" dist="38100" dir="2700000" algn="tl">
                    <a:srgbClr val="000000">
                      <a:alpha val="43137"/>
                    </a:srgbClr>
                  </a:outerShdw>
                </a:effectLst>
              </a:rPr>
              <a:t>Management</a:t>
            </a:r>
            <a:r>
              <a:rPr lang="en-US" altLang="en-US" b="1" dirty="0">
                <a:effectLst>
                  <a:outerShdw blurRad="38100" dist="38100" dir="2700000" algn="tl">
                    <a:srgbClr val="000000">
                      <a:alpha val="43137"/>
                    </a:srgbClr>
                  </a:outerShdw>
                </a:effectLst>
              </a:rPr>
              <a:t> :</a:t>
            </a:r>
          </a:p>
          <a:p>
            <a:pPr marL="631825" lvl="1" indent="-174625">
              <a:tabLst>
                <a:tab pos="898525" algn="l"/>
              </a:tabLst>
            </a:pPr>
            <a:r>
              <a:rPr lang="en-US" altLang="en-US" dirty="0"/>
              <a:t>  </a:t>
            </a:r>
            <a:r>
              <a:rPr lang="en-US" altLang="en-US" dirty="0">
                <a:ln/>
                <a:solidFill>
                  <a:schemeClr val="accent1"/>
                </a:solidFill>
                <a:effectLst>
                  <a:outerShdw blurRad="38100" dist="25400" dir="5400000" algn="ctr" rotWithShape="0">
                    <a:srgbClr val="6E747A">
                      <a:alpha val="43000"/>
                    </a:srgbClr>
                  </a:outerShdw>
                </a:effectLst>
              </a:rPr>
              <a:t>fetus</a:t>
            </a:r>
            <a:endParaRPr lang="en-US" altLang="en-US" b="1" dirty="0">
              <a:ln/>
              <a:solidFill>
                <a:schemeClr val="accent1"/>
              </a:solidFill>
              <a:effectLst>
                <a:outerShdw blurRad="38100" dist="25400" dir="5400000" algn="ctr" rotWithShape="0">
                  <a:srgbClr val="6E747A">
                    <a:alpha val="43000"/>
                  </a:srgbClr>
                </a:outerShdw>
              </a:effectLst>
            </a:endParaRPr>
          </a:p>
          <a:p>
            <a:pPr lvl="1"/>
            <a:r>
              <a:rPr lang="en-US" altLang="en-US" dirty="0">
                <a:ln/>
                <a:solidFill>
                  <a:schemeClr val="accent1"/>
                </a:solidFill>
                <a:effectLst>
                  <a:outerShdw blurRad="38100" dist="25400" dir="5400000" algn="ctr" rotWithShape="0">
                    <a:srgbClr val="6E747A">
                      <a:alpha val="43000"/>
                    </a:srgbClr>
                  </a:outerShdw>
                </a:effectLst>
              </a:rPr>
              <a:t>Asses UC :</a:t>
            </a:r>
          </a:p>
          <a:p>
            <a:pPr lvl="2"/>
            <a:r>
              <a:rPr lang="en-US" altLang="en-US" dirty="0">
                <a:ln/>
                <a:solidFill>
                  <a:schemeClr val="accent1"/>
                </a:solidFill>
                <a:effectLst>
                  <a:outerShdw blurRad="38100" dist="25400" dir="5400000" algn="ctr" rotWithShape="0">
                    <a:srgbClr val="6E747A">
                      <a:alpha val="43000"/>
                    </a:srgbClr>
                  </a:outerShdw>
                </a:effectLst>
              </a:rPr>
              <a:t>I</a:t>
            </a:r>
            <a:r>
              <a:rPr lang="en-US" altLang="en-US" u="sng" dirty="0">
                <a:ln/>
                <a:solidFill>
                  <a:schemeClr val="accent1"/>
                </a:solidFill>
                <a:effectLst>
                  <a:outerShdw blurRad="38100" dist="25400" dir="5400000" algn="ctr" rotWithShape="0">
                    <a:srgbClr val="6E747A">
                      <a:alpha val="43000"/>
                    </a:srgbClr>
                  </a:outerShdw>
                </a:effectLst>
              </a:rPr>
              <a:t>nadequate</a:t>
            </a:r>
            <a:r>
              <a:rPr lang="en-US" altLang="en-US" dirty="0">
                <a:ln/>
                <a:solidFill>
                  <a:schemeClr val="accent1"/>
                </a:solidFill>
                <a:effectLst>
                  <a:outerShdw blurRad="38100" dist="25400" dir="5400000" algn="ctr" rotWithShape="0">
                    <a:srgbClr val="6E747A">
                      <a:alpha val="43000"/>
                    </a:srgbClr>
                  </a:outerShdw>
                </a:effectLst>
              </a:rPr>
              <a:t> : IV oxytocin</a:t>
            </a:r>
          </a:p>
          <a:p>
            <a:pPr lvl="2"/>
            <a:r>
              <a:rPr lang="en-US" altLang="en-US" u="sng" dirty="0">
                <a:ln/>
                <a:solidFill>
                  <a:schemeClr val="accent1"/>
                </a:solidFill>
                <a:effectLst>
                  <a:outerShdw blurRad="38100" dist="25400" dir="5400000" algn="ctr" rotWithShape="0">
                    <a:srgbClr val="6E747A">
                      <a:alpha val="43000"/>
                    </a:srgbClr>
                  </a:outerShdw>
                </a:effectLst>
              </a:rPr>
              <a:t>Adequate</a:t>
            </a:r>
            <a:r>
              <a:rPr lang="en-US" altLang="en-US" dirty="0">
                <a:ln/>
                <a:solidFill>
                  <a:schemeClr val="accent1"/>
                </a:solidFill>
                <a:effectLst>
                  <a:outerShdw blurRad="38100" dist="25400" dir="5400000" algn="ctr" rotWithShape="0">
                    <a:srgbClr val="6E747A">
                      <a:alpha val="43000"/>
                    </a:srgbClr>
                  </a:outerShdw>
                </a:effectLst>
              </a:rPr>
              <a:t> : asses engagement :</a:t>
            </a:r>
          </a:p>
          <a:p>
            <a:pPr lvl="3"/>
            <a:r>
              <a:rPr lang="en-US" altLang="en-US" dirty="0">
                <a:ln/>
                <a:solidFill>
                  <a:schemeClr val="accent1"/>
                </a:solidFill>
                <a:effectLst>
                  <a:outerShdw blurRad="38100" dist="25400" dir="5400000" algn="ctr" rotWithShape="0">
                    <a:srgbClr val="6E747A">
                      <a:alpha val="43000"/>
                    </a:srgbClr>
                  </a:outerShdw>
                </a:effectLst>
              </a:rPr>
              <a:t>Engaged : instrumental delivery , </a:t>
            </a:r>
            <a:r>
              <a:rPr lang="en-US" altLang="en-US" dirty="0" err="1">
                <a:ln/>
                <a:solidFill>
                  <a:schemeClr val="accent1"/>
                </a:solidFill>
                <a:effectLst>
                  <a:outerShdw blurRad="38100" dist="25400" dir="5400000" algn="ctr" rotWithShape="0">
                    <a:srgbClr val="6E747A">
                      <a:alpha val="43000"/>
                    </a:srgbClr>
                  </a:outerShdw>
                </a:effectLst>
              </a:rPr>
              <a:t>episotomy</a:t>
            </a:r>
            <a:r>
              <a:rPr lang="en-US" altLang="en-US" dirty="0">
                <a:ln/>
                <a:solidFill>
                  <a:schemeClr val="accent1"/>
                </a:solidFill>
                <a:effectLst>
                  <a:outerShdw blurRad="38100" dist="25400" dir="5400000" algn="ctr" rotWithShape="0">
                    <a:srgbClr val="6E747A">
                      <a:alpha val="43000"/>
                    </a:srgbClr>
                  </a:outerShdw>
                </a:effectLst>
              </a:rPr>
              <a:t> could be indicated </a:t>
            </a:r>
          </a:p>
          <a:p>
            <a:pPr lvl="3"/>
            <a:r>
              <a:rPr lang="en-US" altLang="en-US" dirty="0">
                <a:ln/>
                <a:solidFill>
                  <a:schemeClr val="accent1"/>
                </a:solidFill>
                <a:effectLst>
                  <a:outerShdw blurRad="38100" dist="25400" dir="5400000" algn="ctr" rotWithShape="0">
                    <a:srgbClr val="6E747A">
                      <a:alpha val="43000"/>
                    </a:srgbClr>
                  </a:outerShdw>
                </a:effectLst>
              </a:rPr>
              <a:t>Not engaged : emergent CS</a:t>
            </a:r>
          </a:p>
          <a:p>
            <a:endParaRPr lang="en-US" dirty="0"/>
          </a:p>
        </p:txBody>
      </p:sp>
    </p:spTree>
    <p:extLst>
      <p:ext uri="{BB962C8B-B14F-4D97-AF65-F5344CB8AC3E}">
        <p14:creationId xmlns:p14="http://schemas.microsoft.com/office/powerpoint/2010/main" val="1403682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scene3d>
              <a:camera prst="orthographicFront"/>
              <a:lightRig rig="threePt" dir="t"/>
            </a:scene3d>
          </a:bodyPr>
          <a:lstStyle/>
          <a:p>
            <a:pPr eaLnBrk="1" hangingPunct="1"/>
            <a:r>
              <a:rPr lang="en-US" altLang="en-US" b="1" dirty="0">
                <a:ln w="22225">
                  <a:solidFill>
                    <a:schemeClr val="accent2"/>
                  </a:solidFill>
                  <a:prstDash val="solid"/>
                </a:ln>
                <a:solidFill>
                  <a:schemeClr val="accent2">
                    <a:lumMod val="40000"/>
                    <a:lumOff val="60000"/>
                  </a:schemeClr>
                </a:solidFill>
                <a:effectLst/>
              </a:rPr>
              <a:t>Prolonged 3</a:t>
            </a:r>
            <a:r>
              <a:rPr lang="en-US" altLang="en-US" b="1" baseline="30000" dirty="0">
                <a:ln w="22225">
                  <a:solidFill>
                    <a:schemeClr val="accent2"/>
                  </a:solidFill>
                  <a:prstDash val="solid"/>
                </a:ln>
                <a:solidFill>
                  <a:schemeClr val="accent2">
                    <a:lumMod val="40000"/>
                    <a:lumOff val="60000"/>
                  </a:schemeClr>
                </a:solidFill>
                <a:effectLst/>
              </a:rPr>
              <a:t>rd</a:t>
            </a:r>
            <a:r>
              <a:rPr lang="en-US" altLang="en-US" b="1" dirty="0">
                <a:ln w="22225">
                  <a:solidFill>
                    <a:schemeClr val="accent2"/>
                  </a:solidFill>
                  <a:prstDash val="solid"/>
                </a:ln>
                <a:solidFill>
                  <a:schemeClr val="accent2">
                    <a:lumMod val="40000"/>
                    <a:lumOff val="60000"/>
                  </a:schemeClr>
                </a:solidFill>
                <a:effectLst/>
              </a:rPr>
              <a:t> stage</a:t>
            </a:r>
          </a:p>
        </p:txBody>
      </p:sp>
      <p:sp>
        <p:nvSpPr>
          <p:cNvPr id="10243" name="Content Placeholder 2"/>
          <p:cNvSpPr>
            <a:spLocks noGrp="1"/>
          </p:cNvSpPr>
          <p:nvPr>
            <p:ph idx="1"/>
          </p:nvPr>
        </p:nvSpPr>
        <p:spPr>
          <a:xfrm>
            <a:off x="1295400" y="2209800"/>
            <a:ext cx="6272454" cy="4925144"/>
          </a:xfrm>
        </p:spPr>
        <p:txBody>
          <a:bodyPr/>
          <a:lstStyle/>
          <a:p>
            <a:pPr algn="l" rtl="0" eaLnBrk="1" hangingPunct="1"/>
            <a:r>
              <a:rPr lang="en-US" altLang="en-US" dirty="0">
                <a:ln/>
                <a:solidFill>
                  <a:schemeClr val="accent1"/>
                </a:solidFill>
                <a:effectLst>
                  <a:outerShdw blurRad="38100" dist="25400" dir="5400000" algn="ctr" rotWithShape="0">
                    <a:srgbClr val="6E747A">
                      <a:alpha val="43000"/>
                    </a:srgbClr>
                  </a:outerShdw>
                </a:effectLst>
              </a:rPr>
              <a:t>&gt;30 min.</a:t>
            </a:r>
          </a:p>
          <a:p>
            <a:pPr algn="l" rtl="0" eaLnBrk="1" hangingPunct="1"/>
            <a:r>
              <a:rPr lang="en-US" altLang="en-US" dirty="0">
                <a:ln/>
                <a:solidFill>
                  <a:schemeClr val="accent1"/>
                </a:solidFill>
                <a:effectLst>
                  <a:outerShdw blurRad="38100" dist="25400" dir="5400000" algn="ctr" rotWithShape="0">
                    <a:srgbClr val="6E747A">
                      <a:alpha val="43000"/>
                    </a:srgbClr>
                  </a:outerShdw>
                </a:effectLst>
              </a:rPr>
              <a:t>90% of placentas are delivered within 10 minutes and the risk of postpartum hemorrhage almost doubles by the time the duration of third stage reaches twenty minutes</a:t>
            </a:r>
            <a:r>
              <a:rPr lang="en-US" altLang="en-US" baseline="30000" dirty="0">
                <a:ln/>
                <a:solidFill>
                  <a:schemeClr val="accent1"/>
                </a:solidFill>
                <a:effectLst>
                  <a:outerShdw blurRad="38100" dist="25400" dir="5400000" algn="ctr" rotWithShape="0">
                    <a:srgbClr val="6E747A">
                      <a:alpha val="43000"/>
                    </a:srgbClr>
                  </a:outerShdw>
                </a:effectLst>
              </a:rPr>
              <a:t> </a:t>
            </a:r>
            <a:r>
              <a:rPr lang="en-US" altLang="en-US" dirty="0">
                <a:ln/>
                <a:solidFill>
                  <a:schemeClr val="accent1"/>
                </a:solidFill>
                <a:effectLst>
                  <a:outerShdw blurRad="38100" dist="25400" dir="5400000" algn="ctr" rotWithShape="0">
                    <a:srgbClr val="6E747A">
                      <a:alpha val="43000"/>
                    </a:srgbClr>
                  </a:outerShdw>
                </a:effectLst>
              </a:rPr>
              <a: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ln w="22225">
                  <a:solidFill>
                    <a:schemeClr val="accent2"/>
                  </a:solidFill>
                  <a:prstDash val="solid"/>
                </a:ln>
                <a:solidFill>
                  <a:schemeClr val="accent2">
                    <a:lumMod val="40000"/>
                    <a:lumOff val="60000"/>
                  </a:schemeClr>
                </a:solidFill>
                <a:effectLst/>
              </a:rPr>
              <a:t>Causes &amp; management</a:t>
            </a:r>
            <a:r>
              <a:rPr lang="en-US" altLang="en-US"/>
              <a:t> </a:t>
            </a:r>
          </a:p>
        </p:txBody>
      </p:sp>
      <p:sp>
        <p:nvSpPr>
          <p:cNvPr id="11267" name="Content Placeholder 2"/>
          <p:cNvSpPr>
            <a:spLocks noGrp="1"/>
          </p:cNvSpPr>
          <p:nvPr>
            <p:ph idx="1"/>
          </p:nvPr>
        </p:nvSpPr>
        <p:spPr/>
        <p:txBody>
          <a:bodyPr/>
          <a:lstStyle/>
          <a:p>
            <a:pPr algn="l" rtl="0" eaLnBrk="1" hangingPunct="1"/>
            <a:r>
              <a:rPr lang="en-US" altLang="en-US" b="1" dirty="0">
                <a:solidFill>
                  <a:srgbClr val="FF0000"/>
                </a:solidFill>
                <a:effectLst>
                  <a:outerShdw blurRad="38100" dist="38100" dir="2700000" algn="tl">
                    <a:srgbClr val="000000">
                      <a:alpha val="43137"/>
                    </a:srgbClr>
                  </a:outerShdw>
                </a:effectLst>
              </a:rPr>
              <a:t>Causes</a:t>
            </a:r>
            <a:r>
              <a:rPr lang="en-US" altLang="en-US" dirty="0"/>
              <a:t> :</a:t>
            </a:r>
          </a:p>
          <a:p>
            <a:pPr lvl="1" algn="l" rtl="0" eaLnBrk="1" hangingPunct="1"/>
            <a:r>
              <a:rPr lang="en-US" altLang="en-US" dirty="0">
                <a:ln/>
                <a:solidFill>
                  <a:schemeClr val="accent1"/>
                </a:solidFill>
                <a:effectLst>
                  <a:outerShdw blurRad="38100" dist="25400" dir="5400000" algn="ctr" rotWithShape="0">
                    <a:srgbClr val="6E747A">
                      <a:alpha val="43000"/>
                    </a:srgbClr>
                  </a:outerShdw>
                </a:effectLst>
              </a:rPr>
              <a:t>Insufficient UC </a:t>
            </a:r>
          </a:p>
          <a:p>
            <a:pPr lvl="1" algn="l" rtl="0" eaLnBrk="1" hangingPunct="1"/>
            <a:r>
              <a:rPr lang="en-US" altLang="en-US" dirty="0">
                <a:ln/>
                <a:solidFill>
                  <a:schemeClr val="accent1"/>
                </a:solidFill>
                <a:effectLst>
                  <a:outerShdw blurRad="38100" dist="25400" dir="5400000" algn="ctr" rotWithShape="0">
                    <a:srgbClr val="6E747A">
                      <a:alpha val="43000"/>
                    </a:srgbClr>
                  </a:outerShdw>
                </a:effectLst>
              </a:rPr>
              <a:t>Abnormal </a:t>
            </a:r>
            <a:r>
              <a:rPr lang="en-US" altLang="en-US" dirty="0" err="1">
                <a:ln/>
                <a:solidFill>
                  <a:schemeClr val="accent1"/>
                </a:solidFill>
                <a:effectLst>
                  <a:outerShdw blurRad="38100" dist="25400" dir="5400000" algn="ctr" rotWithShape="0">
                    <a:srgbClr val="6E747A">
                      <a:alpha val="43000"/>
                    </a:srgbClr>
                  </a:outerShdw>
                </a:effectLst>
              </a:rPr>
              <a:t>placentations</a:t>
            </a:r>
            <a:r>
              <a:rPr lang="en-US" altLang="en-US" dirty="0">
                <a:ln/>
                <a:solidFill>
                  <a:schemeClr val="accent1"/>
                </a:solidFill>
                <a:effectLst>
                  <a:outerShdw blurRad="38100" dist="25400" dir="5400000" algn="ctr" rotWithShape="0">
                    <a:srgbClr val="6E747A">
                      <a:alpha val="43000"/>
                    </a:srgbClr>
                  </a:outerShdw>
                </a:effectLst>
              </a:rPr>
              <a:t> (</a:t>
            </a:r>
            <a:r>
              <a:rPr lang="en-US" altLang="en-US" dirty="0" err="1">
                <a:ln/>
                <a:solidFill>
                  <a:schemeClr val="accent1"/>
                </a:solidFill>
                <a:effectLst>
                  <a:outerShdw blurRad="38100" dist="25400" dir="5400000" algn="ctr" rotWithShape="0">
                    <a:srgbClr val="6E747A">
                      <a:alpha val="43000"/>
                    </a:srgbClr>
                  </a:outerShdw>
                </a:effectLst>
              </a:rPr>
              <a:t>accreta</a:t>
            </a:r>
            <a:r>
              <a:rPr lang="en-US" altLang="en-US" dirty="0">
                <a:ln/>
                <a:solidFill>
                  <a:schemeClr val="accent1"/>
                </a:solidFill>
                <a:effectLst>
                  <a:outerShdw blurRad="38100" dist="25400" dir="5400000" algn="ctr" rotWithShape="0">
                    <a:srgbClr val="6E747A">
                      <a:alpha val="43000"/>
                    </a:srgbClr>
                  </a:outerShdw>
                </a:effectLst>
              </a:rPr>
              <a:t> , </a:t>
            </a:r>
            <a:r>
              <a:rPr lang="en-US" altLang="en-US" dirty="0" err="1">
                <a:ln/>
                <a:solidFill>
                  <a:schemeClr val="accent1"/>
                </a:solidFill>
                <a:effectLst>
                  <a:outerShdw blurRad="38100" dist="25400" dir="5400000" algn="ctr" rotWithShape="0">
                    <a:srgbClr val="6E747A">
                      <a:alpha val="43000"/>
                    </a:srgbClr>
                  </a:outerShdw>
                </a:effectLst>
              </a:rPr>
              <a:t>increta</a:t>
            </a:r>
            <a:r>
              <a:rPr lang="en-US" altLang="en-US" dirty="0">
                <a:ln/>
                <a:solidFill>
                  <a:schemeClr val="accent1"/>
                </a:solidFill>
                <a:effectLst>
                  <a:outerShdw blurRad="38100" dist="25400" dir="5400000" algn="ctr" rotWithShape="0">
                    <a:srgbClr val="6E747A">
                      <a:alpha val="43000"/>
                    </a:srgbClr>
                  </a:outerShdw>
                </a:effectLst>
              </a:rPr>
              <a:t> , </a:t>
            </a:r>
            <a:r>
              <a:rPr lang="en-US" altLang="en-US" dirty="0" err="1">
                <a:ln/>
                <a:solidFill>
                  <a:schemeClr val="accent1"/>
                </a:solidFill>
                <a:effectLst>
                  <a:outerShdw blurRad="38100" dist="25400" dir="5400000" algn="ctr" rotWithShape="0">
                    <a:srgbClr val="6E747A">
                      <a:alpha val="43000"/>
                    </a:srgbClr>
                  </a:outerShdw>
                </a:effectLst>
              </a:rPr>
              <a:t>percreta</a:t>
            </a:r>
            <a:r>
              <a:rPr lang="en-US" altLang="en-US" dirty="0">
                <a:ln/>
                <a:solidFill>
                  <a:schemeClr val="accent1"/>
                </a:solidFill>
                <a:effectLst>
                  <a:outerShdw blurRad="38100" dist="25400" dir="5400000" algn="ctr" rotWithShape="0">
                    <a:srgbClr val="6E747A">
                      <a:alpha val="43000"/>
                    </a:srgbClr>
                  </a:outerShdw>
                </a:effectLst>
              </a:rPr>
              <a:t> )</a:t>
            </a:r>
          </a:p>
          <a:p>
            <a:pPr algn="l" rtl="0" eaLnBrk="1" hangingPunct="1"/>
            <a:r>
              <a:rPr lang="en-US" altLang="en-US" b="1" dirty="0">
                <a:solidFill>
                  <a:srgbClr val="FF0000"/>
                </a:solidFill>
                <a:effectLst>
                  <a:outerShdw blurRad="38100" dist="38100" dir="2700000" algn="tl">
                    <a:srgbClr val="000000">
                      <a:alpha val="43137"/>
                    </a:srgbClr>
                  </a:outerShdw>
                </a:effectLst>
              </a:rPr>
              <a:t>Management :</a:t>
            </a:r>
          </a:p>
          <a:p>
            <a:pPr lvl="1" algn="l" rtl="0" eaLnBrk="1" hangingPunct="1"/>
            <a:r>
              <a:rPr lang="en-US" altLang="en-US" dirty="0">
                <a:ln/>
                <a:solidFill>
                  <a:schemeClr val="accent1"/>
                </a:solidFill>
                <a:effectLst>
                  <a:outerShdw blurRad="38100" dist="25400" dir="5400000" algn="ctr" rotWithShape="0">
                    <a:srgbClr val="6E747A">
                      <a:alpha val="43000"/>
                    </a:srgbClr>
                  </a:outerShdw>
                </a:effectLst>
              </a:rPr>
              <a:t>Assess UC :</a:t>
            </a:r>
          </a:p>
          <a:p>
            <a:pPr lvl="2" algn="l" rtl="0" eaLnBrk="1" hangingPunct="1"/>
            <a:r>
              <a:rPr lang="en-US" altLang="en-US" dirty="0">
                <a:ln/>
                <a:solidFill>
                  <a:schemeClr val="accent1"/>
                </a:solidFill>
                <a:effectLst>
                  <a:outerShdw blurRad="38100" dist="25400" dir="5400000" algn="ctr" rotWithShape="0">
                    <a:srgbClr val="6E747A">
                      <a:alpha val="43000"/>
                    </a:srgbClr>
                  </a:outerShdw>
                </a:effectLst>
              </a:rPr>
              <a:t>Inadequate : IV </a:t>
            </a:r>
            <a:r>
              <a:rPr lang="en-US" altLang="en-US" dirty="0" err="1">
                <a:ln/>
                <a:solidFill>
                  <a:schemeClr val="accent1"/>
                </a:solidFill>
                <a:effectLst>
                  <a:outerShdw blurRad="38100" dist="25400" dir="5400000" algn="ctr" rotWithShape="0">
                    <a:srgbClr val="6E747A">
                      <a:alpha val="43000"/>
                    </a:srgbClr>
                  </a:outerShdw>
                </a:effectLst>
              </a:rPr>
              <a:t>oxytocin</a:t>
            </a:r>
            <a:endParaRPr lang="en-US" altLang="en-US" dirty="0">
              <a:ln/>
              <a:solidFill>
                <a:schemeClr val="accent1"/>
              </a:solidFill>
              <a:effectLst>
                <a:outerShdw blurRad="38100" dist="25400" dir="5400000" algn="ctr" rotWithShape="0">
                  <a:srgbClr val="6E747A">
                    <a:alpha val="43000"/>
                  </a:srgbClr>
                </a:outerShdw>
              </a:effectLst>
            </a:endParaRPr>
          </a:p>
          <a:p>
            <a:pPr lvl="2" algn="l" rtl="0" eaLnBrk="1" hangingPunct="1"/>
            <a:r>
              <a:rPr lang="en-US" altLang="en-US" dirty="0">
                <a:ln/>
                <a:solidFill>
                  <a:schemeClr val="accent1"/>
                </a:solidFill>
                <a:effectLst>
                  <a:outerShdw blurRad="38100" dist="25400" dir="5400000" algn="ctr" rotWithShape="0">
                    <a:srgbClr val="6E747A">
                      <a:alpha val="43000"/>
                    </a:srgbClr>
                  </a:outerShdw>
                </a:effectLst>
              </a:rPr>
              <a:t>Adequate : manual removal under GA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82"/>
            <a:ext cx="8229600" cy="1143000"/>
          </a:xfrm>
        </p:spPr>
        <p:txBody>
          <a:bodyPr/>
          <a:lstStyle/>
          <a:p>
            <a:r>
              <a:rPr lang="en-US" altLang="en-US" b="1" dirty="0">
                <a:solidFill>
                  <a:srgbClr val="FF0000"/>
                </a:solidFill>
                <a:cs typeface="+mj-cs"/>
              </a:rPr>
              <a:t>Complications </a:t>
            </a:r>
            <a:endParaRPr lang="ar-JO" dirty="0"/>
          </a:p>
        </p:txBody>
      </p:sp>
      <p:sp>
        <p:nvSpPr>
          <p:cNvPr id="3" name="Content Placeholder 2"/>
          <p:cNvSpPr>
            <a:spLocks noGrp="1"/>
          </p:cNvSpPr>
          <p:nvPr>
            <p:ph idx="1"/>
          </p:nvPr>
        </p:nvSpPr>
        <p:spPr>
          <a:xfrm>
            <a:off x="1143000" y="1268760"/>
            <a:ext cx="3429000" cy="4752528"/>
          </a:xfrm>
        </p:spPr>
        <p:txBody>
          <a:bodyPr/>
          <a:lstStyle/>
          <a:p>
            <a:pPr algn="l" rtl="0" eaLnBrk="0" fontAlgn="base" hangingPunct="0">
              <a:spcBef>
                <a:spcPct val="0"/>
              </a:spcBef>
              <a:spcAft>
                <a:spcPct val="0"/>
              </a:spcAft>
              <a:defRPr/>
            </a:pPr>
            <a:r>
              <a:rPr lang="en-US" altLang="en-US" sz="2400" b="1" dirty="0">
                <a:solidFill>
                  <a:srgbClr val="FF0000"/>
                </a:solidFill>
              </a:rPr>
              <a:t>Fetal</a:t>
            </a:r>
          </a:p>
          <a:p>
            <a:pPr lvl="1" algn="l" rtl="0" eaLnBrk="0" fontAlgn="base" hangingPunct="0">
              <a:spcBef>
                <a:spcPct val="0"/>
              </a:spcBef>
              <a:spcAft>
                <a:spcPct val="0"/>
              </a:spcAft>
              <a:defRPr/>
            </a:pPr>
            <a:r>
              <a:rPr lang="en-US" altLang="en-US" sz="2000" b="1" u="sng" dirty="0">
                <a:ln/>
                <a:solidFill>
                  <a:schemeClr val="accent1"/>
                </a:solidFill>
                <a:effectLst>
                  <a:outerShdw blurRad="38100" dist="25400" dir="5400000" algn="ctr" rotWithShape="0">
                    <a:srgbClr val="6E747A">
                      <a:alpha val="43000"/>
                    </a:srgbClr>
                  </a:outerShdw>
                </a:effectLst>
              </a:rPr>
              <a:t>Immediate</a:t>
            </a:r>
            <a:r>
              <a:rPr lang="en-US" altLang="en-US" sz="2000" b="1" dirty="0">
                <a:ln/>
                <a:solidFill>
                  <a:schemeClr val="accent1"/>
                </a:solidFill>
                <a:effectLst>
                  <a:outerShdw blurRad="38100" dist="25400" dir="5400000" algn="ctr" rotWithShape="0">
                    <a:srgbClr val="6E747A">
                      <a:alpha val="43000"/>
                    </a:srgbClr>
                  </a:outerShdw>
                </a:effectLst>
              </a:rPr>
              <a:t>:-</a:t>
            </a:r>
          </a:p>
          <a:p>
            <a:pPr lvl="1" algn="l" rtl="0" eaLnBrk="0" fontAlgn="base" hangingPunct="0">
              <a:spcBef>
                <a:spcPct val="0"/>
              </a:spcBef>
              <a:spcAft>
                <a:spcPct val="0"/>
              </a:spcAft>
              <a:defRPr/>
            </a:pPr>
            <a:endParaRPr lang="en-US" altLang="en-US" sz="2000" dirty="0">
              <a:ln/>
              <a:solidFill>
                <a:schemeClr val="accent1"/>
              </a:solidFill>
              <a:effectLst>
                <a:outerShdw blurRad="38100" dist="25400" dir="5400000" algn="ctr" rotWithShape="0">
                  <a:srgbClr val="6E747A">
                    <a:alpha val="43000"/>
                  </a:srgbClr>
                </a:outerShdw>
              </a:effectLst>
            </a:endParaRPr>
          </a:p>
          <a:p>
            <a:pPr lvl="1" algn="l" rtl="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Birth trauma</a:t>
            </a:r>
          </a:p>
          <a:p>
            <a:pPr lvl="1" algn="l" rtl="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Birth asphyxia</a:t>
            </a:r>
          </a:p>
          <a:p>
            <a:pPr marL="457200" lvl="1" indent="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Fetal distress</a:t>
            </a:r>
          </a:p>
          <a:p>
            <a:pPr marL="457200" lvl="1" indent="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a:t>
            </a:r>
            <a:r>
              <a:rPr lang="en-US" altLang="en-US" sz="2000" dirty="0" err="1">
                <a:ln/>
                <a:solidFill>
                  <a:schemeClr val="accent1"/>
                </a:solidFill>
                <a:effectLst>
                  <a:outerShdw blurRad="38100" dist="25400" dir="5400000" algn="ctr" rotWithShape="0">
                    <a:srgbClr val="6E747A">
                      <a:alpha val="43000"/>
                    </a:srgbClr>
                  </a:outerShdw>
                </a:effectLst>
              </a:rPr>
              <a:t>Meconium</a:t>
            </a:r>
            <a:r>
              <a:rPr lang="en-US" altLang="en-US" sz="2000" dirty="0">
                <a:ln/>
                <a:solidFill>
                  <a:schemeClr val="accent1"/>
                </a:solidFill>
                <a:effectLst>
                  <a:outerShdw blurRad="38100" dist="25400" dir="5400000" algn="ctr" rotWithShape="0">
                    <a:srgbClr val="6E747A">
                      <a:alpha val="43000"/>
                    </a:srgbClr>
                  </a:outerShdw>
                </a:effectLst>
              </a:rPr>
              <a:t> aspiration syndrome</a:t>
            </a:r>
          </a:p>
          <a:p>
            <a:pPr marL="457200" lvl="1" indent="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Still birth</a:t>
            </a:r>
          </a:p>
          <a:p>
            <a:pPr marL="457200" lvl="1" indent="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Neonatal death</a:t>
            </a:r>
          </a:p>
          <a:p>
            <a:pPr lvl="1" algn="l" rtl="0" eaLnBrk="0" fontAlgn="base" hangingPunct="0">
              <a:spcBef>
                <a:spcPct val="0"/>
              </a:spcBef>
              <a:spcAft>
                <a:spcPct val="0"/>
              </a:spcAft>
              <a:buFontTx/>
              <a:buChar char="-"/>
              <a:defRPr/>
            </a:pPr>
            <a:endParaRPr lang="en-US" altLang="en-US" sz="2000" dirty="0">
              <a:ln/>
              <a:solidFill>
                <a:schemeClr val="accent1"/>
              </a:solidFill>
              <a:effectLst>
                <a:outerShdw blurRad="38100" dist="25400" dir="5400000" algn="ctr" rotWithShape="0">
                  <a:srgbClr val="6E747A">
                    <a:alpha val="43000"/>
                  </a:srgbClr>
                </a:outerShdw>
              </a:effectLst>
            </a:endParaRPr>
          </a:p>
          <a:p>
            <a:pPr lvl="1" algn="l" rtl="0" eaLnBrk="0" fontAlgn="base" hangingPunct="0">
              <a:spcBef>
                <a:spcPct val="0"/>
              </a:spcBef>
              <a:spcAft>
                <a:spcPct val="0"/>
              </a:spcAft>
              <a:defRPr/>
            </a:pPr>
            <a:r>
              <a:rPr lang="en-US" altLang="en-US" sz="2000" b="1" u="sng" dirty="0">
                <a:ln/>
                <a:solidFill>
                  <a:schemeClr val="accent1"/>
                </a:solidFill>
                <a:effectLst>
                  <a:outerShdw blurRad="38100" dist="25400" dir="5400000" algn="ctr" rotWithShape="0">
                    <a:srgbClr val="6E747A">
                      <a:alpha val="43000"/>
                    </a:srgbClr>
                  </a:outerShdw>
                </a:effectLst>
              </a:rPr>
              <a:t>Late</a:t>
            </a:r>
            <a:r>
              <a:rPr lang="en-US" altLang="en-US" sz="2000" b="1" dirty="0">
                <a:ln/>
                <a:solidFill>
                  <a:schemeClr val="accent1"/>
                </a:solidFill>
                <a:effectLst>
                  <a:outerShdw blurRad="38100" dist="25400" dir="5400000" algn="ctr" rotWithShape="0">
                    <a:srgbClr val="6E747A">
                      <a:alpha val="43000"/>
                    </a:srgbClr>
                  </a:outerShdw>
                </a:effectLst>
              </a:rPr>
              <a:t>:-</a:t>
            </a:r>
          </a:p>
          <a:p>
            <a:pPr lvl="1" algn="l" rtl="0" eaLnBrk="0" fontAlgn="base" hangingPunct="0">
              <a:spcBef>
                <a:spcPct val="0"/>
              </a:spcBef>
              <a:spcAft>
                <a:spcPct val="0"/>
              </a:spcAft>
              <a:buNone/>
              <a:defRPr/>
            </a:pPr>
            <a:endParaRPr lang="en-US" altLang="en-US" sz="2000" b="1" dirty="0">
              <a:ln/>
              <a:solidFill>
                <a:schemeClr val="accent1"/>
              </a:solidFill>
              <a:effectLst>
                <a:outerShdw blurRad="38100" dist="25400" dir="5400000" algn="ctr" rotWithShape="0">
                  <a:srgbClr val="6E747A">
                    <a:alpha val="43000"/>
                  </a:srgbClr>
                </a:outerShdw>
              </a:effectLst>
            </a:endParaRPr>
          </a:p>
          <a:p>
            <a:pPr lvl="1" algn="l" rtl="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Cerebral palsy</a:t>
            </a:r>
          </a:p>
          <a:p>
            <a:pPr lvl="1" algn="l" rtl="0" eaLnBrk="0" fontAlgn="base" hangingPunct="0">
              <a:spcBef>
                <a:spcPct val="0"/>
              </a:spcBef>
              <a:spcAft>
                <a:spcPct val="0"/>
              </a:spcAft>
              <a:defRPr/>
            </a:pPr>
            <a:r>
              <a:rPr lang="en-US" altLang="en-US" sz="2000" dirty="0">
                <a:ln/>
                <a:solidFill>
                  <a:schemeClr val="accent1"/>
                </a:solidFill>
                <a:effectLst>
                  <a:outerShdw blurRad="38100" dist="25400" dir="5400000" algn="ctr" rotWithShape="0">
                    <a:srgbClr val="6E747A">
                      <a:alpha val="43000"/>
                    </a:srgbClr>
                  </a:outerShdw>
                </a:effectLst>
              </a:rPr>
              <a:t> Mental retardation </a:t>
            </a:r>
          </a:p>
          <a:p>
            <a:endParaRPr lang="en-US" altLang="en-US" sz="2000" dirty="0">
              <a:ln/>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4572000" y="1268762"/>
            <a:ext cx="3429000" cy="5386090"/>
          </a:xfrm>
          <a:prstGeom prst="rect">
            <a:avLst/>
          </a:prstGeom>
        </p:spPr>
        <p:txBody>
          <a:bodyPr>
            <a:spAutoFit/>
          </a:bodyPr>
          <a:lstStyle/>
          <a:p>
            <a:pPr algn="l" rtl="0" eaLnBrk="0" fontAlgn="base" hangingPunct="0">
              <a:spcBef>
                <a:spcPct val="0"/>
              </a:spcBef>
              <a:spcAft>
                <a:spcPct val="0"/>
              </a:spcAft>
              <a:buFont typeface="Arial" panose="020B0604020202020204" pitchFamily="34" charset="0"/>
              <a:buChar char="•"/>
              <a:defRPr/>
            </a:pPr>
            <a:r>
              <a:rPr lang="en-US" altLang="en-US" sz="2400" b="1" dirty="0">
                <a:solidFill>
                  <a:srgbClr val="FF0000"/>
                </a:solidFill>
              </a:rPr>
              <a:t>   Maternal</a:t>
            </a:r>
          </a:p>
          <a:p>
            <a:pPr lvl="1" algn="l" rtl="0" eaLnBrk="0" fontAlgn="base" hangingPunct="0">
              <a:spcBef>
                <a:spcPct val="0"/>
              </a:spcBef>
              <a:spcAft>
                <a:spcPct val="0"/>
              </a:spcAft>
              <a:defRPr/>
            </a:pPr>
            <a:r>
              <a:rPr lang="en-US" altLang="en-US" sz="2000" b="1" u="sng" dirty="0">
                <a:ln/>
                <a:solidFill>
                  <a:schemeClr val="accent1"/>
                </a:solidFill>
                <a:effectLst>
                  <a:outerShdw blurRad="38100" dist="25400" dir="5400000" algn="ctr" rotWithShape="0">
                    <a:srgbClr val="6E747A">
                      <a:alpha val="43000"/>
                    </a:srgbClr>
                  </a:outerShdw>
                </a:effectLst>
              </a:rPr>
              <a:t>Immediately</a:t>
            </a:r>
            <a:r>
              <a:rPr lang="en-US" altLang="en-US" sz="2000" b="1" dirty="0">
                <a:ln/>
                <a:solidFill>
                  <a:schemeClr val="accent1"/>
                </a:solidFill>
                <a:effectLst>
                  <a:outerShdw blurRad="38100" dist="25400" dir="5400000" algn="ctr" rotWithShape="0">
                    <a:srgbClr val="6E747A">
                      <a:alpha val="43000"/>
                    </a:srgbClr>
                  </a:outerShdw>
                </a:effectLst>
              </a:rPr>
              <a:t>:-</a:t>
            </a:r>
          </a:p>
          <a:p>
            <a:pPr lvl="1" algn="l" rtl="0" eaLnBrk="0" fontAlgn="base" hangingPunct="0">
              <a:spcBef>
                <a:spcPct val="0"/>
              </a:spcBef>
              <a:spcAft>
                <a:spcPct val="0"/>
              </a:spcAft>
              <a:buFontTx/>
              <a:buChar char="-"/>
              <a:defRPr/>
            </a:pPr>
            <a:endParaRPr lang="en-US" altLang="en-US" sz="2000" dirty="0">
              <a:ln/>
              <a:solidFill>
                <a:schemeClr val="accent1"/>
              </a:solidFill>
              <a:effectLst>
                <a:outerShdw blurRad="38100" dist="25400" dir="5400000" algn="ctr" rotWithShape="0">
                  <a:srgbClr val="6E747A">
                    <a:alpha val="43000"/>
                  </a:srgbClr>
                </a:outerShdw>
              </a:effectLst>
            </a:endParaRPr>
          </a:p>
          <a:p>
            <a:pPr lvl="1" algn="l" rtl="0" eaLnBrk="0" fontAlgn="base" hangingPunct="0">
              <a:spcBef>
                <a:spcPct val="0"/>
              </a:spcBef>
              <a:spcAft>
                <a:spcPct val="0"/>
              </a:spcAft>
              <a:buFontTx/>
              <a:buChar char="-"/>
              <a:defRPr/>
            </a:pPr>
            <a:r>
              <a:rPr lang="en-US" altLang="en-US" sz="2000" dirty="0">
                <a:ln/>
                <a:solidFill>
                  <a:schemeClr val="accent1"/>
                </a:solidFill>
                <a:effectLst>
                  <a:outerShdw blurRad="38100" dist="25400" dir="5400000" algn="ctr" rotWithShape="0">
                    <a:srgbClr val="6E747A">
                      <a:alpha val="43000"/>
                    </a:srgbClr>
                  </a:outerShdw>
                </a:effectLst>
              </a:rPr>
              <a:t>Maternal exhaustion</a:t>
            </a:r>
          </a:p>
          <a:p>
            <a:pPr lvl="1" algn="l" rtl="0" eaLnBrk="0" fontAlgn="base" hangingPunct="0">
              <a:spcBef>
                <a:spcPct val="0"/>
              </a:spcBef>
              <a:spcAft>
                <a:spcPct val="0"/>
              </a:spcAft>
              <a:buFontTx/>
              <a:buChar char="-"/>
              <a:defRPr/>
            </a:pPr>
            <a:r>
              <a:rPr lang="en-US" altLang="en-US" sz="2000" dirty="0">
                <a:ln/>
                <a:solidFill>
                  <a:schemeClr val="accent1"/>
                </a:solidFill>
                <a:effectLst>
                  <a:outerShdw blurRad="38100" dist="25400" dir="5400000" algn="ctr" rotWithShape="0">
                    <a:srgbClr val="6E747A">
                      <a:alpha val="43000"/>
                    </a:srgbClr>
                  </a:outerShdw>
                </a:effectLst>
              </a:rPr>
              <a:t>Increase operative interference </a:t>
            </a:r>
          </a:p>
          <a:p>
            <a:pPr lvl="1" algn="l" rtl="0" eaLnBrk="0" fontAlgn="base" hangingPunct="0">
              <a:spcBef>
                <a:spcPct val="0"/>
              </a:spcBef>
              <a:spcAft>
                <a:spcPct val="0"/>
              </a:spcAft>
              <a:buFontTx/>
              <a:buChar char="-"/>
              <a:defRPr/>
            </a:pPr>
            <a:r>
              <a:rPr lang="en-US" altLang="en-US" sz="2000" dirty="0">
                <a:ln/>
                <a:solidFill>
                  <a:schemeClr val="accent1"/>
                </a:solidFill>
                <a:effectLst>
                  <a:outerShdw blurRad="38100" dist="25400" dir="5400000" algn="ctr" rotWithShape="0">
                    <a:srgbClr val="6E747A">
                      <a:alpha val="43000"/>
                    </a:srgbClr>
                  </a:outerShdw>
                </a:effectLst>
              </a:rPr>
              <a:t>Maternal injury</a:t>
            </a:r>
          </a:p>
          <a:p>
            <a:pPr lvl="1" algn="l" rtl="0" eaLnBrk="0" fontAlgn="base" hangingPunct="0">
              <a:spcBef>
                <a:spcPct val="0"/>
              </a:spcBef>
              <a:spcAft>
                <a:spcPct val="0"/>
              </a:spcAft>
              <a:buFontTx/>
              <a:buChar char="-"/>
              <a:defRPr/>
            </a:pPr>
            <a:r>
              <a:rPr lang="en-US" altLang="en-US" sz="2000" dirty="0">
                <a:ln/>
                <a:solidFill>
                  <a:schemeClr val="accent1"/>
                </a:solidFill>
                <a:effectLst>
                  <a:outerShdw blurRad="38100" dist="25400" dir="5400000" algn="ctr" rotWithShape="0">
                    <a:srgbClr val="6E747A">
                      <a:alpha val="43000"/>
                    </a:srgbClr>
                  </a:outerShdw>
                </a:effectLst>
              </a:rPr>
              <a:t>PPH</a:t>
            </a:r>
          </a:p>
          <a:p>
            <a:pPr lvl="1" algn="l" rtl="0" eaLnBrk="0" fontAlgn="base" hangingPunct="0">
              <a:spcBef>
                <a:spcPct val="0"/>
              </a:spcBef>
              <a:spcAft>
                <a:spcPct val="0"/>
              </a:spcAft>
              <a:buFontTx/>
              <a:buChar char="-"/>
              <a:defRPr/>
            </a:pPr>
            <a:r>
              <a:rPr lang="en-US" altLang="en-US" sz="2000" dirty="0">
                <a:ln/>
                <a:solidFill>
                  <a:schemeClr val="accent1"/>
                </a:solidFill>
                <a:effectLst>
                  <a:outerShdw blurRad="38100" dist="25400" dir="5400000" algn="ctr" rotWithShape="0">
                    <a:srgbClr val="6E747A">
                      <a:alpha val="43000"/>
                    </a:srgbClr>
                  </a:outerShdw>
                </a:effectLst>
              </a:rPr>
              <a:t>Puerperal sepsis</a:t>
            </a:r>
          </a:p>
          <a:p>
            <a:pPr lvl="1" algn="l" rtl="0" eaLnBrk="0" fontAlgn="base" hangingPunct="0">
              <a:spcBef>
                <a:spcPct val="0"/>
              </a:spcBef>
              <a:spcAft>
                <a:spcPct val="0"/>
              </a:spcAft>
              <a:buFontTx/>
              <a:buChar char="-"/>
              <a:defRPr/>
            </a:pPr>
            <a:r>
              <a:rPr lang="en-US" altLang="en-US" sz="2000" dirty="0">
                <a:ln/>
                <a:solidFill>
                  <a:schemeClr val="accent1"/>
                </a:solidFill>
                <a:effectLst>
                  <a:outerShdw blurRad="38100" dist="25400" dir="5400000" algn="ctr" rotWithShape="0">
                    <a:srgbClr val="6E747A">
                      <a:alpha val="43000"/>
                    </a:srgbClr>
                  </a:outerShdw>
                </a:effectLst>
              </a:rPr>
              <a:t>Maternal death</a:t>
            </a:r>
          </a:p>
          <a:p>
            <a:pPr lvl="1" algn="l" rtl="0" eaLnBrk="0" fontAlgn="base" hangingPunct="0">
              <a:spcBef>
                <a:spcPct val="0"/>
              </a:spcBef>
              <a:spcAft>
                <a:spcPct val="0"/>
              </a:spcAft>
              <a:buFontTx/>
              <a:buChar char="-"/>
              <a:defRPr/>
            </a:pPr>
            <a:endParaRPr lang="en-US" altLang="en-US" sz="2000" dirty="0">
              <a:ln/>
              <a:solidFill>
                <a:schemeClr val="accent1"/>
              </a:solidFill>
              <a:effectLst>
                <a:outerShdw blurRad="38100" dist="25400" dir="5400000" algn="ctr" rotWithShape="0">
                  <a:srgbClr val="6E747A">
                    <a:alpha val="43000"/>
                  </a:srgbClr>
                </a:outerShdw>
              </a:effectLst>
            </a:endParaRPr>
          </a:p>
          <a:p>
            <a:pPr lvl="1" algn="l" rtl="0" eaLnBrk="0" fontAlgn="base" hangingPunct="0">
              <a:spcBef>
                <a:spcPct val="0"/>
              </a:spcBef>
              <a:spcAft>
                <a:spcPct val="0"/>
              </a:spcAft>
              <a:defRPr/>
            </a:pPr>
            <a:r>
              <a:rPr lang="en-US" altLang="en-US" sz="2000" b="1" u="sng" dirty="0">
                <a:ln/>
                <a:solidFill>
                  <a:schemeClr val="accent1"/>
                </a:solidFill>
                <a:effectLst>
                  <a:outerShdw blurRad="38100" dist="25400" dir="5400000" algn="ctr" rotWithShape="0">
                    <a:srgbClr val="6E747A">
                      <a:alpha val="43000"/>
                    </a:srgbClr>
                  </a:outerShdw>
                </a:effectLst>
              </a:rPr>
              <a:t>Late</a:t>
            </a:r>
            <a:r>
              <a:rPr lang="en-US" altLang="en-US" sz="2000" b="1" dirty="0">
                <a:ln/>
                <a:solidFill>
                  <a:schemeClr val="accent1"/>
                </a:solidFill>
                <a:effectLst>
                  <a:outerShdw blurRad="38100" dist="25400" dir="5400000" algn="ctr" rotWithShape="0">
                    <a:srgbClr val="6E747A">
                      <a:alpha val="43000"/>
                    </a:srgbClr>
                  </a:outerShdw>
                </a:effectLst>
              </a:rPr>
              <a:t>:-</a:t>
            </a:r>
          </a:p>
          <a:p>
            <a:pPr lvl="1" algn="l" rtl="0" eaLnBrk="0" fontAlgn="base" hangingPunct="0">
              <a:spcBef>
                <a:spcPct val="0"/>
              </a:spcBef>
              <a:spcAft>
                <a:spcPct val="0"/>
              </a:spcAft>
              <a:defRPr/>
            </a:pPr>
            <a:endParaRPr lang="en-US" altLang="en-US" sz="2000" b="1" dirty="0">
              <a:ln/>
              <a:solidFill>
                <a:schemeClr val="accent1"/>
              </a:solidFill>
              <a:effectLst>
                <a:outerShdw blurRad="38100" dist="25400" dir="5400000" algn="ctr" rotWithShape="0">
                  <a:srgbClr val="6E747A">
                    <a:alpha val="43000"/>
                  </a:srgbClr>
                </a:outerShdw>
              </a:effectLst>
            </a:endParaRPr>
          </a:p>
          <a:p>
            <a:pPr lvl="1" algn="l" rtl="0" eaLnBrk="0" fontAlgn="base" hangingPunct="0">
              <a:spcBef>
                <a:spcPct val="0"/>
              </a:spcBef>
              <a:spcAft>
                <a:spcPct val="0"/>
              </a:spcAft>
              <a:buFontTx/>
              <a:buChar char="-"/>
              <a:defRPr/>
            </a:pPr>
            <a:r>
              <a:rPr lang="en-US" altLang="en-US" sz="2000" dirty="0">
                <a:ln/>
                <a:solidFill>
                  <a:schemeClr val="accent1"/>
                </a:solidFill>
                <a:effectLst>
                  <a:outerShdw blurRad="38100" dist="25400" dir="5400000" algn="ctr" rotWithShape="0">
                    <a:srgbClr val="6E747A">
                      <a:alpha val="43000"/>
                    </a:srgbClr>
                  </a:outerShdw>
                </a:effectLst>
              </a:rPr>
              <a:t>Urinary fistula</a:t>
            </a:r>
          </a:p>
          <a:p>
            <a:pPr lvl="1" algn="l" rtl="0" eaLnBrk="0" fontAlgn="base" hangingPunct="0">
              <a:spcBef>
                <a:spcPct val="0"/>
              </a:spcBef>
              <a:spcAft>
                <a:spcPct val="0"/>
              </a:spcAft>
              <a:buFontTx/>
              <a:buChar char="-"/>
              <a:defRPr/>
            </a:pPr>
            <a:r>
              <a:rPr lang="en-US" altLang="en-US" sz="2000" dirty="0">
                <a:ln/>
                <a:solidFill>
                  <a:schemeClr val="accent1"/>
                </a:solidFill>
                <a:effectLst>
                  <a:outerShdw blurRad="38100" dist="25400" dir="5400000" algn="ctr" rotWithShape="0">
                    <a:srgbClr val="6E747A">
                      <a:alpha val="43000"/>
                    </a:srgbClr>
                  </a:outerShdw>
                </a:effectLst>
              </a:rPr>
              <a:t>Vaginal </a:t>
            </a:r>
            <a:r>
              <a:rPr lang="en-US" altLang="en-US" sz="2000" dirty="0" err="1">
                <a:ln/>
                <a:solidFill>
                  <a:schemeClr val="accent1"/>
                </a:solidFill>
                <a:effectLst>
                  <a:outerShdw blurRad="38100" dist="25400" dir="5400000" algn="ctr" rotWithShape="0">
                    <a:srgbClr val="6E747A">
                      <a:alpha val="43000"/>
                    </a:srgbClr>
                  </a:outerShdw>
                </a:effectLst>
              </a:rPr>
              <a:t>stenosis</a:t>
            </a:r>
            <a:endParaRPr lang="en-US" altLang="en-US" sz="2000" dirty="0">
              <a:ln/>
              <a:solidFill>
                <a:schemeClr val="accent1"/>
              </a:solidFill>
              <a:effectLst>
                <a:outerShdw blurRad="38100" dist="25400" dir="5400000" algn="ctr" rotWithShape="0">
                  <a:srgbClr val="6E747A">
                    <a:alpha val="43000"/>
                  </a:srgbClr>
                </a:outerShdw>
              </a:effectLst>
            </a:endParaRPr>
          </a:p>
          <a:p>
            <a:pPr lvl="1" algn="l" rtl="0" eaLnBrk="0" fontAlgn="base" hangingPunct="0">
              <a:spcBef>
                <a:spcPct val="0"/>
              </a:spcBef>
              <a:spcAft>
                <a:spcPct val="0"/>
              </a:spcAft>
              <a:buFontTx/>
              <a:buChar char="-"/>
              <a:defRPr/>
            </a:pPr>
            <a:r>
              <a:rPr lang="en-US" altLang="en-US" sz="2000" dirty="0" err="1">
                <a:ln/>
                <a:solidFill>
                  <a:schemeClr val="accent1"/>
                </a:solidFill>
                <a:effectLst>
                  <a:outerShdw blurRad="38100" dist="25400" dir="5400000" algn="ctr" rotWithShape="0">
                    <a:srgbClr val="6E747A">
                      <a:alpha val="43000"/>
                    </a:srgbClr>
                  </a:outerShdw>
                </a:effectLst>
              </a:rPr>
              <a:t>Asherman’s</a:t>
            </a:r>
            <a:r>
              <a:rPr lang="en-US" altLang="en-US" sz="2000" dirty="0">
                <a:ln/>
                <a:solidFill>
                  <a:schemeClr val="accent1"/>
                </a:solidFill>
                <a:effectLst>
                  <a:outerShdw blurRad="38100" dist="25400" dir="5400000" algn="ctr" rotWithShape="0">
                    <a:srgbClr val="6E747A">
                      <a:alpha val="43000"/>
                    </a:srgbClr>
                  </a:outerShdw>
                </a:effectLst>
              </a:rPr>
              <a:t> syndrome</a:t>
            </a:r>
          </a:p>
          <a:p>
            <a:pPr lvl="1" algn="l" rtl="0" eaLnBrk="0" fontAlgn="base" hangingPunct="0">
              <a:spcBef>
                <a:spcPct val="0"/>
              </a:spcBef>
              <a:spcAft>
                <a:spcPct val="0"/>
              </a:spcAft>
              <a:buFontTx/>
              <a:buChar char="-"/>
              <a:defRPr/>
            </a:pPr>
            <a:r>
              <a:rPr lang="en-US" altLang="en-US" sz="2000" dirty="0">
                <a:ln/>
                <a:solidFill>
                  <a:schemeClr val="accent1"/>
                </a:solidFill>
                <a:effectLst>
                  <a:outerShdw blurRad="38100" dist="25400" dir="5400000" algn="ctr" rotWithShape="0">
                    <a:srgbClr val="6E747A">
                      <a:alpha val="43000"/>
                    </a:srgbClr>
                  </a:outerShdw>
                </a:effectLst>
              </a:rPr>
              <a:t>Secondary infertility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69916" y="228600"/>
            <a:ext cx="4804172" cy="609600"/>
          </a:xfrm>
        </p:spPr>
        <p:txBody>
          <a:bodyPr rtlCol="0">
            <a:normAutofit fontScale="90000"/>
          </a:bodyPr>
          <a:lstStyle/>
          <a:p>
            <a:pPr>
              <a:defRPr/>
            </a:pPr>
            <a:r>
              <a:rPr lang="en-US" altLang="en-US" b="1" dirty="0">
                <a:solidFill>
                  <a:srgbClr val="FF0000"/>
                </a:solidFill>
                <a:cs typeface="+mj-cs"/>
              </a:rPr>
              <a:t>Diagnosis</a:t>
            </a:r>
            <a:r>
              <a:rPr lang="en-US" altLang="en-US" dirty="0">
                <a:solidFill>
                  <a:srgbClr val="FF0000"/>
                </a:solidFill>
                <a:cs typeface="+mj-cs"/>
              </a:rPr>
              <a:t> </a:t>
            </a:r>
          </a:p>
        </p:txBody>
      </p:sp>
      <p:sp>
        <p:nvSpPr>
          <p:cNvPr id="3" name="Content Placeholder 2"/>
          <p:cNvSpPr>
            <a:spLocks noGrp="1"/>
          </p:cNvSpPr>
          <p:nvPr>
            <p:ph idx="1"/>
          </p:nvPr>
        </p:nvSpPr>
        <p:spPr>
          <a:xfrm>
            <a:off x="1385647" y="980728"/>
            <a:ext cx="5994665" cy="5496272"/>
          </a:xfrm>
        </p:spPr>
        <p:txBody>
          <a:bodyPr rtlCol="0">
            <a:normAutofit fontScale="92500"/>
          </a:bodyPr>
          <a:lstStyle/>
          <a:p>
            <a:pPr>
              <a:defRPr/>
            </a:pPr>
            <a:r>
              <a:rPr lang="en-US" sz="2400" b="1" dirty="0">
                <a:solidFill>
                  <a:srgbClr val="FF0000"/>
                </a:solidFill>
              </a:rPr>
              <a:t>History</a:t>
            </a:r>
          </a:p>
          <a:p>
            <a:pPr marL="400050" lvl="1" indent="0">
              <a:lnSpc>
                <a:spcPct val="150000"/>
              </a:lnSpc>
              <a:buNone/>
              <a:defRPr/>
            </a:pPr>
            <a:r>
              <a:rPr lang="en-US" dirty="0">
                <a:ln/>
                <a:solidFill>
                  <a:schemeClr val="accent1"/>
                </a:solidFill>
                <a:effectLst>
                  <a:outerShdw blurRad="38100" dist="25400" dir="5400000" algn="ctr" rotWithShape="0">
                    <a:srgbClr val="6E747A">
                      <a:alpha val="43000"/>
                    </a:srgbClr>
                  </a:outerShdw>
                </a:effectLst>
                <a:cs typeface="+mn-cs"/>
              </a:rPr>
              <a:t>- </a:t>
            </a:r>
            <a:r>
              <a:rPr lang="en-US" sz="2000" dirty="0">
                <a:ln/>
                <a:solidFill>
                  <a:schemeClr val="accent1"/>
                </a:solidFill>
                <a:effectLst>
                  <a:outerShdw blurRad="38100" dist="25400" dir="5400000" algn="ctr" rotWithShape="0">
                    <a:srgbClr val="6E747A">
                      <a:alpha val="43000"/>
                    </a:srgbClr>
                  </a:outerShdw>
                </a:effectLst>
              </a:rPr>
              <a:t>Age </a:t>
            </a:r>
          </a:p>
          <a:p>
            <a:pPr marL="400050" lvl="1" indent="0">
              <a:lnSpc>
                <a:spcPct val="150000"/>
              </a:lnSpc>
              <a:buFontTx/>
              <a:buChar char="-"/>
              <a:defRPr/>
            </a:pPr>
            <a:r>
              <a:rPr lang="en-US" sz="2000" dirty="0">
                <a:ln/>
                <a:solidFill>
                  <a:schemeClr val="accent1"/>
                </a:solidFill>
                <a:effectLst>
                  <a:outerShdw blurRad="38100" dist="25400" dir="5400000" algn="ctr" rotWithShape="0">
                    <a:srgbClr val="6E747A">
                      <a:alpha val="43000"/>
                    </a:srgbClr>
                  </a:outerShdw>
                </a:effectLst>
              </a:rPr>
              <a:t>Parity </a:t>
            </a:r>
          </a:p>
          <a:p>
            <a:pPr marL="400050" lvl="1" indent="0">
              <a:lnSpc>
                <a:spcPct val="150000"/>
              </a:lnSpc>
              <a:buFontTx/>
              <a:buChar char="-"/>
              <a:defRPr/>
            </a:pPr>
            <a:r>
              <a:rPr lang="en-US" sz="2000" dirty="0">
                <a:ln/>
                <a:solidFill>
                  <a:schemeClr val="accent1"/>
                </a:solidFill>
                <a:effectLst>
                  <a:outerShdw blurRad="38100" dist="25400" dir="5400000" algn="ctr" rotWithShape="0">
                    <a:srgbClr val="6E747A">
                      <a:alpha val="43000"/>
                    </a:srgbClr>
                  </a:outerShdw>
                </a:effectLst>
              </a:rPr>
              <a:t> onset of labor </a:t>
            </a:r>
          </a:p>
          <a:p>
            <a:pPr marL="400050" lvl="1" indent="0">
              <a:lnSpc>
                <a:spcPct val="150000"/>
              </a:lnSpc>
              <a:buNone/>
              <a:defRPr/>
            </a:pPr>
            <a:r>
              <a:rPr lang="en-US" sz="2000" dirty="0">
                <a:ln/>
                <a:solidFill>
                  <a:schemeClr val="accent1"/>
                </a:solidFill>
                <a:effectLst>
                  <a:outerShdw blurRad="38100" dist="25400" dir="5400000" algn="ctr" rotWithShape="0">
                    <a:srgbClr val="6E747A">
                      <a:alpha val="43000"/>
                    </a:srgbClr>
                  </a:outerShdw>
                </a:effectLst>
              </a:rPr>
              <a:t>- Duration of labor </a:t>
            </a:r>
          </a:p>
          <a:p>
            <a:pPr marL="400050" lvl="1" indent="0">
              <a:lnSpc>
                <a:spcPct val="150000"/>
              </a:lnSpc>
              <a:buNone/>
              <a:defRPr/>
            </a:pPr>
            <a:r>
              <a:rPr lang="en-US" sz="2000" dirty="0">
                <a:ln/>
                <a:solidFill>
                  <a:schemeClr val="accent1"/>
                </a:solidFill>
                <a:effectLst>
                  <a:outerShdw blurRad="38100" dist="25400" dir="5400000" algn="ctr" rotWithShape="0">
                    <a:srgbClr val="6E747A">
                      <a:alpha val="43000"/>
                    </a:srgbClr>
                  </a:outerShdw>
                </a:effectLst>
              </a:rPr>
              <a:t>- Duration of membrane rupture</a:t>
            </a:r>
          </a:p>
          <a:p>
            <a:pPr marL="400050" lvl="1" indent="0">
              <a:lnSpc>
                <a:spcPct val="150000"/>
              </a:lnSpc>
              <a:buNone/>
              <a:defRPr/>
            </a:pPr>
            <a:r>
              <a:rPr lang="en-US" sz="2000" dirty="0">
                <a:ln/>
                <a:solidFill>
                  <a:schemeClr val="accent1"/>
                </a:solidFill>
                <a:effectLst>
                  <a:outerShdw blurRad="38100" dist="25400" dir="5400000" algn="ctr" rotWithShape="0">
                    <a:srgbClr val="6E747A">
                      <a:alpha val="43000"/>
                    </a:srgbClr>
                  </a:outerShdw>
                </a:effectLst>
              </a:rPr>
              <a:t>- Whether the patients was handle outside the hospital</a:t>
            </a:r>
          </a:p>
          <a:p>
            <a:pPr marL="400050" lvl="1" indent="0">
              <a:lnSpc>
                <a:spcPct val="150000"/>
              </a:lnSpc>
              <a:buNone/>
              <a:defRPr/>
            </a:pPr>
            <a:r>
              <a:rPr lang="en-US" sz="2000" dirty="0">
                <a:ln/>
                <a:solidFill>
                  <a:schemeClr val="accent1"/>
                </a:solidFill>
                <a:effectLst>
                  <a:outerShdw blurRad="38100" dist="25400" dir="5400000" algn="ctr" rotWithShape="0">
                    <a:srgbClr val="6E747A">
                      <a:alpha val="43000"/>
                    </a:srgbClr>
                  </a:outerShdw>
                </a:effectLst>
              </a:rPr>
              <a:t>- Whether she was treated with oxytocic drugs outside the  hospital</a:t>
            </a:r>
          </a:p>
          <a:p>
            <a:pPr marL="400050" lvl="1" indent="0">
              <a:lnSpc>
                <a:spcPct val="150000"/>
              </a:lnSpc>
              <a:buNone/>
              <a:defRPr/>
            </a:pPr>
            <a:r>
              <a:rPr lang="en-US" sz="2000" dirty="0">
                <a:ln/>
                <a:solidFill>
                  <a:schemeClr val="accent1"/>
                </a:solidFill>
                <a:effectLst>
                  <a:outerShdw blurRad="38100" dist="25400" dir="5400000" algn="ctr" rotWithShape="0">
                    <a:srgbClr val="6E747A">
                      <a:alpha val="43000"/>
                    </a:srgbClr>
                  </a:outerShdw>
                </a:effectLst>
              </a:rPr>
              <a:t>- Previous history of difficult labour, instrumental delivery or stillbirth.</a:t>
            </a:r>
          </a:p>
          <a:p>
            <a:pPr marL="514350" indent="-514350">
              <a:buFont typeface="Arial" panose="020B0604020202020204" pitchFamily="34" charset="0"/>
              <a:buAutoNum type="arabicPeriod"/>
              <a:defRPr/>
            </a:pPr>
            <a:endParaRPr lang="en-US" sz="2000" dirty="0">
              <a:ln/>
              <a:solidFill>
                <a:schemeClr val="accent1"/>
              </a:solidFill>
              <a:effectLst>
                <a:outerShdw blurRad="38100" dist="25400" dir="5400000" algn="ctr" rotWithShape="0">
                  <a:srgbClr val="6E747A">
                    <a:alpha val="43000"/>
                  </a:srgbClr>
                </a:outerShdw>
              </a:effectLst>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331641" y="476672"/>
            <a:ext cx="5642447" cy="5924128"/>
          </a:xfrm>
        </p:spPr>
        <p:txBody>
          <a:bodyPr/>
          <a:lstStyle/>
          <a:p>
            <a:pPr marL="419100" indent="-382905"/>
            <a:r>
              <a:rPr lang="en-US" altLang="en-US" sz="2400" b="1" dirty="0">
                <a:solidFill>
                  <a:srgbClr val="FF0000"/>
                </a:solidFill>
              </a:rPr>
              <a:t>General examination</a:t>
            </a:r>
          </a:p>
          <a:p>
            <a:pPr marL="800100" lvl="2" indent="0">
              <a:lnSpc>
                <a:spcPct val="150000"/>
              </a:lnSpc>
              <a:buNone/>
            </a:pPr>
            <a:r>
              <a:rPr lang="en-US" altLang="en-US" dirty="0"/>
              <a:t>- </a:t>
            </a:r>
            <a:r>
              <a:rPr lang="en-US" altLang="en-US" dirty="0">
                <a:ln/>
                <a:solidFill>
                  <a:schemeClr val="accent1"/>
                </a:solidFill>
                <a:effectLst>
                  <a:outerShdw blurRad="38100" dist="25400" dir="5400000" algn="ctr" rotWithShape="0">
                    <a:srgbClr val="6E747A">
                      <a:alpha val="43000"/>
                    </a:srgbClr>
                  </a:outerShdw>
                </a:effectLst>
              </a:rPr>
              <a:t> Height and weight of patients</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Dehydration </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Acetone breath </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Pallor </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Raise in temperature </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Tachycardia</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Decrease in BP</a:t>
            </a:r>
          </a:p>
          <a:p>
            <a:pPr marL="419100" indent="-382905">
              <a:buNone/>
            </a:pPr>
            <a:endParaRPr lang="en-US" altLang="en-US" dirty="0">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277635" y="470792"/>
            <a:ext cx="5696453" cy="5694512"/>
          </a:xfrm>
        </p:spPr>
        <p:txBody>
          <a:bodyPr/>
          <a:lstStyle/>
          <a:p>
            <a:pPr marL="379730"/>
            <a:r>
              <a:rPr lang="en-US" altLang="en-US" sz="2400" b="1" dirty="0">
                <a:solidFill>
                  <a:srgbClr val="FF0000"/>
                </a:solidFill>
              </a:rPr>
              <a:t>Abdominal examination</a:t>
            </a:r>
          </a:p>
          <a:p>
            <a:pPr marL="800100" lvl="2" indent="0">
              <a:lnSpc>
                <a:spcPct val="150000"/>
              </a:lnSpc>
              <a:buNone/>
            </a:pPr>
            <a:r>
              <a:rPr lang="en-US" altLang="en-US" dirty="0"/>
              <a:t>- </a:t>
            </a:r>
            <a:r>
              <a:rPr lang="en-US" altLang="en-US" dirty="0">
                <a:ln/>
                <a:solidFill>
                  <a:schemeClr val="accent1"/>
                </a:solidFill>
                <a:effectLst>
                  <a:outerShdw blurRad="38100" dist="25400" dir="5400000" algn="ctr" rotWithShape="0">
                    <a:srgbClr val="6E747A">
                      <a:alpha val="43000"/>
                    </a:srgbClr>
                  </a:outerShdw>
                </a:effectLst>
              </a:rPr>
              <a:t> Contour of the uterus </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Presentation &amp; position</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Tenderness</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Frequency, intensity &amp; duration of uterine contraction.</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Lower segment distended or not.</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Distension of the bladder.</a:t>
            </a:r>
          </a:p>
          <a:p>
            <a:pPr marL="800100" lvl="2" indent="0">
              <a:lnSpc>
                <a:spcPct val="150000"/>
              </a:lnSpc>
              <a:buNone/>
            </a:pPr>
            <a:r>
              <a:rPr lang="en-US" altLang="en-US" dirty="0">
                <a:ln/>
                <a:solidFill>
                  <a:schemeClr val="accent1"/>
                </a:solidFill>
                <a:effectLst>
                  <a:outerShdw blurRad="38100" dist="25400" dir="5400000" algn="ctr" rotWithShape="0">
                    <a:srgbClr val="6E747A">
                      <a:alpha val="43000"/>
                    </a:srgbClr>
                  </a:outerShdw>
                </a:effectLst>
              </a:rPr>
              <a:t>-  Fetal heart rate.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FF0000"/>
                </a:solidFill>
              </a:rPr>
              <a:t>Management </a:t>
            </a:r>
            <a:r>
              <a:rPr lang="en-US" dirty="0"/>
              <a:t>: </a:t>
            </a:r>
          </a:p>
          <a:p>
            <a:endParaRPr lang="en-US" dirty="0"/>
          </a:p>
          <a:p>
            <a:r>
              <a:rPr lang="en-US" dirty="0">
                <a:ln/>
                <a:solidFill>
                  <a:schemeClr val="accent1"/>
                </a:solidFill>
                <a:effectLst>
                  <a:outerShdw blurRad="38100" dist="25400" dir="5400000" algn="ctr" rotWithShape="0">
                    <a:srgbClr val="6E747A">
                      <a:alpha val="43000"/>
                    </a:srgbClr>
                  </a:outerShdw>
                </a:effectLst>
              </a:rPr>
              <a:t>Hypotonic : IV oxytocin , ARM</a:t>
            </a:r>
          </a:p>
          <a:p>
            <a:endParaRPr lang="en-US" dirty="0">
              <a:ln/>
              <a:solidFill>
                <a:schemeClr val="accent1"/>
              </a:solidFill>
              <a:effectLst>
                <a:outerShdw blurRad="38100" dist="25400" dir="5400000" algn="ctr" rotWithShape="0">
                  <a:srgbClr val="6E747A">
                    <a:alpha val="43000"/>
                  </a:srgbClr>
                </a:outerShdw>
              </a:effectLst>
            </a:endParaRPr>
          </a:p>
          <a:p>
            <a:r>
              <a:rPr lang="en-US" dirty="0">
                <a:ln/>
                <a:solidFill>
                  <a:schemeClr val="accent1"/>
                </a:solidFill>
                <a:effectLst>
                  <a:outerShdw blurRad="38100" dist="25400" dir="5400000" algn="ctr" rotWithShape="0">
                    <a:srgbClr val="6E747A">
                      <a:alpha val="43000"/>
                    </a:srgbClr>
                  </a:outerShdw>
                </a:effectLst>
              </a:rPr>
              <a:t>Hypertonic : stop oxytocin ,IV fluid , IV morphine</a:t>
            </a:r>
          </a:p>
          <a:p>
            <a:endParaRPr lang="en-US" dirty="0">
              <a:ln/>
              <a:solidFill>
                <a:schemeClr val="accent1"/>
              </a:solidFill>
              <a:effectLst>
                <a:outerShdw blurRad="38100" dist="25400" dir="5400000" algn="ctr" rotWithShape="0">
                  <a:srgbClr val="6E747A">
                    <a:alpha val="43000"/>
                  </a:srgbClr>
                </a:outerShdw>
              </a:effectLst>
            </a:endParaRPr>
          </a:p>
          <a:p>
            <a:r>
              <a:rPr lang="en-US" dirty="0" err="1">
                <a:ln/>
                <a:solidFill>
                  <a:schemeClr val="accent1"/>
                </a:solidFill>
                <a:effectLst>
                  <a:outerShdw blurRad="38100" dist="25400" dir="5400000" algn="ctr" rotWithShape="0">
                    <a:srgbClr val="6E747A">
                      <a:alpha val="43000"/>
                    </a:srgbClr>
                  </a:outerShdw>
                </a:effectLst>
              </a:rPr>
              <a:t>Eutonic</a:t>
            </a:r>
            <a:r>
              <a:rPr lang="en-US" dirty="0">
                <a:ln/>
                <a:solidFill>
                  <a:schemeClr val="accent1"/>
                </a:solidFill>
                <a:effectLst>
                  <a:outerShdw blurRad="38100" dist="25400" dir="5400000" algn="ctr" rotWithShape="0">
                    <a:srgbClr val="6E747A">
                      <a:alpha val="43000"/>
                    </a:srgbClr>
                  </a:outerShdw>
                </a:effectLst>
              </a:rPr>
              <a:t> ( adequate uterine contraction ) : c/s</a:t>
            </a:r>
          </a:p>
          <a:p>
            <a:pPr marL="0" indent="0">
              <a:buNone/>
            </a:pPr>
            <a:endParaRPr lang="en-US" dirty="0"/>
          </a:p>
          <a:p>
            <a:endParaRPr lang="ar-JO" dirty="0"/>
          </a:p>
        </p:txBody>
      </p:sp>
      <p:sp>
        <p:nvSpPr>
          <p:cNvPr id="2" name="TextBox 1"/>
          <p:cNvSpPr txBox="1"/>
          <p:nvPr/>
        </p:nvSpPr>
        <p:spPr>
          <a:xfrm>
            <a:off x="5616526" y="685800"/>
            <a:ext cx="33528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It is very important not to start any oxytocin before you exclude CPD or other causes, as resuming uterine contractions may cause uterine rupture.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1128237" y="476251"/>
            <a:ext cx="7031831" cy="5904865"/>
          </a:xfrm>
        </p:spPr>
        <p:txBody>
          <a:bodyPr/>
          <a:lstStyle/>
          <a:p>
            <a:pPr algn="ctr" rtl="0" eaLnBrk="1" hangingPunct="1"/>
            <a:r>
              <a:rPr lang="en-US" altLang="en-US" sz="2400" b="1" dirty="0">
                <a:solidFill>
                  <a:srgbClr val="FF0000"/>
                </a:solidFill>
              </a:rPr>
              <a:t>Vaginal examination</a:t>
            </a:r>
          </a:p>
          <a:p>
            <a:pPr lvl="1" algn="l" rtl="0" eaLnBrk="1" hangingPunct="1">
              <a:lnSpc>
                <a:spcPct val="150000"/>
              </a:lnSpc>
              <a:buFontTx/>
              <a:buChar char="-"/>
            </a:pPr>
            <a:r>
              <a:rPr lang="en-US" altLang="en-US" sz="2000" dirty="0">
                <a:ln/>
                <a:solidFill>
                  <a:schemeClr val="accent1"/>
                </a:solidFill>
                <a:effectLst>
                  <a:outerShdw blurRad="38100" dist="25400" dir="5400000" algn="ctr" rotWithShape="0">
                    <a:srgbClr val="6E747A">
                      <a:alpha val="43000"/>
                    </a:srgbClr>
                  </a:outerShdw>
                </a:effectLst>
              </a:rPr>
              <a:t>The vulva usually swollen and edematous.</a:t>
            </a:r>
          </a:p>
          <a:p>
            <a:pPr lvl="1" algn="l" rtl="0" eaLnBrk="1" hangingPunct="1">
              <a:lnSpc>
                <a:spcPct val="150000"/>
              </a:lnSpc>
              <a:buFontTx/>
              <a:buChar char="-"/>
            </a:pPr>
            <a:r>
              <a:rPr lang="en-US" altLang="en-US" sz="2000" dirty="0">
                <a:ln/>
                <a:solidFill>
                  <a:schemeClr val="accent1"/>
                </a:solidFill>
                <a:effectLst>
                  <a:outerShdw blurRad="38100" dist="25400" dir="5400000" algn="ctr" rotWithShape="0">
                    <a:srgbClr val="6E747A">
                      <a:alpha val="43000"/>
                    </a:srgbClr>
                  </a:outerShdw>
                </a:effectLst>
              </a:rPr>
              <a:t>The vaginal is dry, hot and occasionally offensive and purulent discharge.</a:t>
            </a:r>
          </a:p>
          <a:p>
            <a:pPr lvl="1" algn="l" rtl="0" eaLnBrk="1" hangingPunct="1">
              <a:lnSpc>
                <a:spcPct val="150000"/>
              </a:lnSpc>
              <a:buFontTx/>
              <a:buChar char="-"/>
            </a:pPr>
            <a:r>
              <a:rPr lang="en-US" altLang="en-US" sz="2000" dirty="0">
                <a:ln/>
                <a:solidFill>
                  <a:schemeClr val="accent1"/>
                </a:solidFill>
                <a:effectLst>
                  <a:outerShdw blurRad="38100" dist="25400" dir="5400000" algn="ctr" rotWithShape="0">
                    <a:srgbClr val="6E747A">
                      <a:alpha val="43000"/>
                    </a:srgbClr>
                  </a:outerShdw>
                </a:effectLst>
              </a:rPr>
              <a:t>The cervix is almost fully dilated or hanging like a curtain.</a:t>
            </a:r>
          </a:p>
          <a:p>
            <a:pPr lvl="1" algn="l" rtl="0" eaLnBrk="1" hangingPunct="1">
              <a:lnSpc>
                <a:spcPct val="150000"/>
              </a:lnSpc>
              <a:buFontTx/>
              <a:buChar char="-"/>
            </a:pPr>
            <a:r>
              <a:rPr lang="en-US" altLang="en-US" sz="2000" dirty="0">
                <a:ln/>
                <a:solidFill>
                  <a:schemeClr val="accent1"/>
                </a:solidFill>
                <a:effectLst>
                  <a:outerShdw blurRad="38100" dist="25400" dir="5400000" algn="ctr" rotWithShape="0">
                    <a:srgbClr val="6E747A">
                      <a:alpha val="43000"/>
                    </a:srgbClr>
                  </a:outerShdw>
                </a:effectLst>
              </a:rPr>
              <a:t>The presenting part is extremely molded and jammed in the pelvis.</a:t>
            </a:r>
          </a:p>
          <a:p>
            <a:pPr lvl="1" algn="l" rtl="0" eaLnBrk="1" hangingPunct="1">
              <a:lnSpc>
                <a:spcPct val="150000"/>
              </a:lnSpc>
              <a:buFontTx/>
              <a:buChar char="-"/>
            </a:pPr>
            <a:r>
              <a:rPr lang="en-US" altLang="en-US" sz="2000" dirty="0">
                <a:ln/>
                <a:solidFill>
                  <a:schemeClr val="accent1"/>
                </a:solidFill>
                <a:effectLst>
                  <a:outerShdw blurRad="38100" dist="25400" dir="5400000" algn="ctr" rotWithShape="0">
                    <a:srgbClr val="6E747A">
                      <a:alpha val="43000"/>
                    </a:srgbClr>
                  </a:outerShdw>
                </a:effectLst>
              </a:rPr>
              <a:t>There is usually large caput formation</a:t>
            </a:r>
            <a:r>
              <a:rPr lang="en-US" altLang="en-US" dirty="0">
                <a:ln/>
                <a:solidFill>
                  <a:schemeClr val="accent1"/>
                </a:solidFill>
                <a:effectLst>
                  <a:outerShdw blurRad="38100" dist="25400" dir="5400000" algn="ctr" rotWithShape="0">
                    <a:srgbClr val="6E747A">
                      <a:alpha val="43000"/>
                    </a:srgbClr>
                  </a:outerShdw>
                </a:effectLst>
              </a:rPr>
              <a:t>.</a:t>
            </a:r>
          </a:p>
          <a:p>
            <a:pPr lvl="1" algn="l" rtl="0" eaLnBrk="1" hangingPunct="1">
              <a:lnSpc>
                <a:spcPct val="150000"/>
              </a:lnSpc>
              <a:buFontTx/>
              <a:buChar char="-"/>
            </a:pPr>
            <a:endParaRPr lang="en-US" altLang="en-US" dirty="0">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DDD34390-BB72-482C-8D73-495C13499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grpSp>
        <p:nvGrpSpPr>
          <p:cNvPr id="52" name="Group 51">
            <a:extLst>
              <a:ext uri="{FF2B5EF4-FFF2-40B4-BE49-F238E27FC236}">
                <a16:creationId xmlns:a16="http://schemas.microsoft.com/office/drawing/2014/main" id="{20F7ACBD-1BAA-4CBC-A561-880B5E556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57250"/>
            <a:ext cx="9172472" cy="5142161"/>
            <a:chOff x="-15736" y="0"/>
            <a:chExt cx="12229962" cy="6856214"/>
          </a:xfrm>
        </p:grpSpPr>
        <p:pic>
          <p:nvPicPr>
            <p:cNvPr id="53" name="Picture 52">
              <a:extLst>
                <a:ext uri="{FF2B5EF4-FFF2-40B4-BE49-F238E27FC236}">
                  <a16:creationId xmlns:a16="http://schemas.microsoft.com/office/drawing/2014/main" id="{32C44967-F950-4471-9B8D-9EC21662D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4" name="Rectangle 53">
              <a:extLst>
                <a:ext uri="{FF2B5EF4-FFF2-40B4-BE49-F238E27FC236}">
                  <a16:creationId xmlns:a16="http://schemas.microsoft.com/office/drawing/2014/main" id="{7D87FA17-8CA2-4D2D-A487-23AABEAC8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5" name="Picture 54">
              <a:extLst>
                <a:ext uri="{FF2B5EF4-FFF2-40B4-BE49-F238E27FC236}">
                  <a16:creationId xmlns:a16="http://schemas.microsoft.com/office/drawing/2014/main" id="{5699C403-7CD0-4DE9-A035-17312505D1F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6" name="Picture 55">
              <a:extLst>
                <a:ext uri="{FF2B5EF4-FFF2-40B4-BE49-F238E27FC236}">
                  <a16:creationId xmlns:a16="http://schemas.microsoft.com/office/drawing/2014/main" id="{D905EA4F-1497-42D3-84C9-2E1973BE4F4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756506" y="3387778"/>
            <a:ext cx="7492258" cy="1063973"/>
          </a:xfrm>
        </p:spPr>
        <p:txBody>
          <a:bodyPr>
            <a:normAutofit/>
          </a:bodyPr>
          <a:lstStyle/>
          <a:p>
            <a:r>
              <a:rPr lang="en-US" b="1"/>
              <a:t>Obstructed labor</a:t>
            </a:r>
            <a:endParaRPr lang="ar-JO" b="1"/>
          </a:p>
        </p:txBody>
      </p:sp>
      <p:sp>
        <p:nvSpPr>
          <p:cNvPr id="3" name="Subtitle 2"/>
          <p:cNvSpPr>
            <a:spLocks noGrp="1"/>
          </p:cNvSpPr>
          <p:nvPr>
            <p:ph type="subTitle" idx="1"/>
          </p:nvPr>
        </p:nvSpPr>
        <p:spPr>
          <a:xfrm>
            <a:off x="973837" y="4866747"/>
            <a:ext cx="7202795" cy="437535"/>
          </a:xfrm>
        </p:spPr>
        <p:txBody>
          <a:bodyPr>
            <a:normAutofit/>
          </a:bodyPr>
          <a:lstStyle/>
          <a:p>
            <a:r>
              <a:rPr lang="en-US" sz="2100" b="1" dirty="0"/>
              <a:t>Done by : Reem AL-</a:t>
            </a:r>
            <a:r>
              <a:rPr lang="en-US" sz="2100" b="1" dirty="0" err="1"/>
              <a:t>Friehat</a:t>
            </a:r>
            <a:endParaRPr lang="en-US" sz="2100" b="1"/>
          </a:p>
        </p:txBody>
      </p:sp>
      <p:sp>
        <p:nvSpPr>
          <p:cNvPr id="58" name="Rectangle 57">
            <a:extLst>
              <a:ext uri="{FF2B5EF4-FFF2-40B4-BE49-F238E27FC236}">
                <a16:creationId xmlns:a16="http://schemas.microsoft.com/office/drawing/2014/main" id="{52062B71-C76E-495D-8314-1A1532AC1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4152" y="1676400"/>
            <a:ext cx="5430402" cy="1813179"/>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pic>
        <p:nvPicPr>
          <p:cNvPr id="11" name="Picture 12" descr="A picture containing person, grass, red, outdoor&#10;&#10;Description automatically generated">
            <a:extLst>
              <a:ext uri="{FF2B5EF4-FFF2-40B4-BE49-F238E27FC236}">
                <a16:creationId xmlns:a16="http://schemas.microsoft.com/office/drawing/2014/main" id="{14091E10-02AE-424B-8126-430D78B8BCF3}"/>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155"/>
          <a:stretch/>
        </p:blipFill>
        <p:spPr>
          <a:xfrm>
            <a:off x="2195955" y="1867934"/>
            <a:ext cx="4926051" cy="1333119"/>
          </a:xfrm>
          <a:prstGeom prst="rect">
            <a:avLst/>
          </a:prstGeom>
        </p:spPr>
      </p:pic>
      <p:cxnSp>
        <p:nvCxnSpPr>
          <p:cNvPr id="60" name="Straight Connector 59">
            <a:extLst>
              <a:ext uri="{FF2B5EF4-FFF2-40B4-BE49-F238E27FC236}">
                <a16:creationId xmlns:a16="http://schemas.microsoft.com/office/drawing/2014/main" id="{647A3FF6-0F12-488B-A6E0-44B0E7CA4C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7" y="4804081"/>
            <a:ext cx="7202795"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F6B7067-74F9-4F75-84CB-3A5486C3CB1B}"/>
              </a:ext>
            </a:extLst>
          </p:cNvPr>
          <p:cNvSpPr txBox="1"/>
          <p:nvPr/>
        </p:nvSpPr>
        <p:spPr>
          <a:xfrm>
            <a:off x="5328743" y="3097984"/>
            <a:ext cx="1691490" cy="173124"/>
          </a:xfrm>
          <a:prstGeom prst="rect">
            <a:avLst/>
          </a:prstGeom>
          <a:solidFill>
            <a:srgbClr val="000000"/>
          </a:solidFill>
        </p:spPr>
        <p:txBody>
          <a:bodyPr wrap="none">
            <a:spAutoFit/>
          </a:bodyPr>
          <a:lstStyle/>
          <a:p>
            <a:pPr algn="r" defTabSz="685800">
              <a:spcAft>
                <a:spcPts val="450"/>
              </a:spcAft>
            </a:pPr>
            <a:r>
              <a:rPr lang="en-US" sz="525">
                <a:solidFill>
                  <a:srgbClr val="FFFFFF"/>
                </a:solidFill>
                <a:latin typeface="Garamond" panose="02020404030301010803"/>
                <a:hlinkClick r:id="rId6">
                  <a:extLst>
                    <a:ext uri="{A12FA001-AC4F-418D-AE19-62706E023703}">
                      <ahyp:hlinkClr xmlns:ahyp="http://schemas.microsoft.com/office/drawing/2018/hyperlinkcolor" val="tx"/>
                    </a:ext>
                  </a:extLst>
                </a:hlinkClick>
              </a:rPr>
              <a:t>This Photo</a:t>
            </a:r>
            <a:r>
              <a:rPr lang="en-US" sz="525">
                <a:solidFill>
                  <a:srgbClr val="FFFFFF"/>
                </a:solidFill>
                <a:latin typeface="Garamond" panose="02020404030301010803"/>
              </a:rPr>
              <a:t> by Unknown author is licensed under </a:t>
            </a:r>
            <a:r>
              <a:rPr lang="en-US" sz="525">
                <a:solidFill>
                  <a:srgbClr val="FFFFFF"/>
                </a:solidFill>
                <a:latin typeface="Garamond" panose="02020404030301010803"/>
                <a:hlinkClick r:id="rId7">
                  <a:extLst>
                    <a:ext uri="{A12FA001-AC4F-418D-AE19-62706E023703}">
                      <ahyp:hlinkClr xmlns:ahyp="http://schemas.microsoft.com/office/drawing/2018/hyperlinkcolor" val="tx"/>
                    </a:ext>
                  </a:extLst>
                </a:hlinkClick>
              </a:rPr>
              <a:t>CC BY</a:t>
            </a:r>
            <a:r>
              <a:rPr lang="en-US" sz="525">
                <a:solidFill>
                  <a:srgbClr val="FFFFFF"/>
                </a:solidFill>
                <a:latin typeface="Garamond" panose="02020404030301010803"/>
              </a:rPr>
              <a:t>.</a:t>
            </a:r>
          </a:p>
        </p:txBody>
      </p:sp>
    </p:spTree>
    <p:extLst>
      <p:ext uri="{BB962C8B-B14F-4D97-AF65-F5344CB8AC3E}">
        <p14:creationId xmlns:p14="http://schemas.microsoft.com/office/powerpoint/2010/main" val="118060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1220725"/>
            <a:ext cx="8417053" cy="1109726"/>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2" name="Title 1"/>
          <p:cNvSpPr>
            <a:spLocks noGrp="1"/>
          </p:cNvSpPr>
          <p:nvPr>
            <p:ph type="title"/>
          </p:nvPr>
        </p:nvSpPr>
        <p:spPr>
          <a:xfrm>
            <a:off x="603316" y="1454531"/>
            <a:ext cx="7937369" cy="660020"/>
          </a:xfrm>
        </p:spPr>
        <p:txBody>
          <a:bodyPr>
            <a:normAutofit/>
          </a:bodyPr>
          <a:lstStyle/>
          <a:p>
            <a:r>
              <a:rPr lang="en-US" b="1">
                <a:solidFill>
                  <a:srgbClr val="FFFFFF"/>
                </a:solidFill>
              </a:rPr>
              <a:t>Definition</a:t>
            </a:r>
            <a:endParaRPr lang="ar-JO" b="1">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1343533"/>
            <a:ext cx="8167878" cy="864108"/>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71750"/>
            <a:ext cx="9144000" cy="3429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3" name="Content Placeholder 2"/>
          <p:cNvSpPr>
            <a:spLocks noGrp="1"/>
          </p:cNvSpPr>
          <p:nvPr>
            <p:ph idx="1"/>
          </p:nvPr>
        </p:nvSpPr>
        <p:spPr>
          <a:xfrm>
            <a:off x="971551" y="2816442"/>
            <a:ext cx="7200897" cy="2447709"/>
          </a:xfrm>
        </p:spPr>
        <p:txBody>
          <a:bodyPr>
            <a:normAutofit/>
          </a:bodyPr>
          <a:lstStyle/>
          <a:p>
            <a:pPr>
              <a:lnSpc>
                <a:spcPct val="90000"/>
              </a:lnSpc>
            </a:pPr>
            <a:r>
              <a:rPr lang="en-US" sz="1650" dirty="0"/>
              <a:t>obstructed labor (labor dystocia) can be defined as a labor where there is </a:t>
            </a:r>
            <a:r>
              <a:rPr lang="en-US" sz="1650" b="1" dirty="0">
                <a:solidFill>
                  <a:srgbClr val="FF0000"/>
                </a:solidFill>
              </a:rPr>
              <a:t>no progress (arrest) in the mechanism of labor</a:t>
            </a:r>
            <a:r>
              <a:rPr lang="en-US" sz="1650" dirty="0"/>
              <a:t> in spite of good uterine contraction .</a:t>
            </a:r>
          </a:p>
          <a:p>
            <a:pPr>
              <a:lnSpc>
                <a:spcPct val="90000"/>
              </a:lnSpc>
            </a:pPr>
            <a:r>
              <a:rPr lang="en-US" sz="1650" dirty="0"/>
              <a:t>Usually occurs late in the first stage or in the second stage of labor .</a:t>
            </a:r>
          </a:p>
          <a:p>
            <a:pPr>
              <a:lnSpc>
                <a:spcPct val="90000"/>
              </a:lnSpc>
            </a:pPr>
            <a:r>
              <a:rPr lang="en-US" sz="1650" b="1" dirty="0">
                <a:solidFill>
                  <a:srgbClr val="FF0000"/>
                </a:solidFill>
              </a:rPr>
              <a:t>Active phase arrest </a:t>
            </a:r>
            <a:r>
              <a:rPr lang="en-US" sz="1650" dirty="0">
                <a:solidFill>
                  <a:srgbClr val="FF0000"/>
                </a:solidFill>
              </a:rPr>
              <a:t>: </a:t>
            </a:r>
          </a:p>
          <a:p>
            <a:pPr>
              <a:lnSpc>
                <a:spcPct val="90000"/>
              </a:lnSpc>
            </a:pPr>
            <a:r>
              <a:rPr lang="en-US" sz="1650" dirty="0"/>
              <a:t>No cervical change for </a:t>
            </a:r>
            <a:r>
              <a:rPr lang="en-US" sz="1650" dirty="0">
                <a:solidFill>
                  <a:srgbClr val="FF0000"/>
                </a:solidFill>
              </a:rPr>
              <a:t>≥4 hours </a:t>
            </a:r>
            <a:r>
              <a:rPr lang="en-US" sz="1650" dirty="0"/>
              <a:t>despite adequate contractions (usually defined as </a:t>
            </a:r>
            <a:r>
              <a:rPr lang="en-US" sz="1650" dirty="0">
                <a:solidFill>
                  <a:srgbClr val="FF0000"/>
                </a:solidFill>
              </a:rPr>
              <a:t>&gt;200 </a:t>
            </a:r>
            <a:r>
              <a:rPr lang="en-US" sz="1650" dirty="0"/>
              <a:t>Montevideo units [MVU])</a:t>
            </a:r>
          </a:p>
          <a:p>
            <a:pPr>
              <a:lnSpc>
                <a:spcPct val="90000"/>
              </a:lnSpc>
            </a:pPr>
            <a:r>
              <a:rPr lang="en-US" sz="1650" dirty="0"/>
              <a:t>No cervical change for </a:t>
            </a:r>
            <a:r>
              <a:rPr lang="en-US" sz="1650" dirty="0">
                <a:solidFill>
                  <a:srgbClr val="FF0000"/>
                </a:solidFill>
              </a:rPr>
              <a:t>≥6 hours</a:t>
            </a:r>
            <a:r>
              <a:rPr lang="en-US" sz="1650" dirty="0"/>
              <a:t> with inadequate contractions</a:t>
            </a:r>
          </a:p>
          <a:p>
            <a:pPr>
              <a:lnSpc>
                <a:spcPct val="90000"/>
              </a:lnSpc>
            </a:pPr>
            <a:endParaRPr lang="en-US" sz="1650"/>
          </a:p>
          <a:p>
            <a:pPr>
              <a:lnSpc>
                <a:spcPct val="90000"/>
              </a:lnSpc>
            </a:pPr>
            <a:endParaRPr lang="ar-JO" sz="1650"/>
          </a:p>
        </p:txBody>
      </p:sp>
    </p:spTree>
    <p:extLst>
      <p:ext uri="{BB962C8B-B14F-4D97-AF65-F5344CB8AC3E}">
        <p14:creationId xmlns:p14="http://schemas.microsoft.com/office/powerpoint/2010/main" val="13093606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1209675"/>
            <a:ext cx="2771252" cy="443865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1333881"/>
            <a:ext cx="2523744" cy="4190238"/>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DD529E1-3A5F-492D-9338-164F6CDB3C56}"/>
              </a:ext>
            </a:extLst>
          </p:cNvPr>
          <p:cNvSpPr>
            <a:spLocks noGrp="1"/>
          </p:cNvSpPr>
          <p:nvPr>
            <p:ph type="title"/>
          </p:nvPr>
        </p:nvSpPr>
        <p:spPr>
          <a:xfrm>
            <a:off x="714081" y="1573318"/>
            <a:ext cx="2047811" cy="3709502"/>
          </a:xfrm>
        </p:spPr>
        <p:txBody>
          <a:bodyPr>
            <a:normAutofit/>
          </a:bodyPr>
          <a:lstStyle/>
          <a:p>
            <a:r>
              <a:rPr lang="en-US">
                <a:solidFill>
                  <a:srgbClr val="FFFFFF"/>
                </a:solidFill>
              </a:rPr>
              <a:t>Secondary phase arrest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857250"/>
            <a:ext cx="5653278" cy="51435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3" name="Content Placeholder 2">
            <a:extLst>
              <a:ext uri="{FF2B5EF4-FFF2-40B4-BE49-F238E27FC236}">
                <a16:creationId xmlns:a16="http://schemas.microsoft.com/office/drawing/2014/main" id="{51B29AD4-E015-48B7-9EF0-6F8ECC587EC6}"/>
              </a:ext>
            </a:extLst>
          </p:cNvPr>
          <p:cNvSpPr>
            <a:spLocks noGrp="1"/>
          </p:cNvSpPr>
          <p:nvPr>
            <p:ph idx="1"/>
          </p:nvPr>
        </p:nvSpPr>
        <p:spPr>
          <a:xfrm>
            <a:off x="3855700" y="1209675"/>
            <a:ext cx="4465223" cy="4054476"/>
          </a:xfrm>
        </p:spPr>
        <p:txBody>
          <a:bodyPr anchor="ctr">
            <a:normAutofit/>
          </a:bodyPr>
          <a:lstStyle/>
          <a:p>
            <a:pPr>
              <a:lnSpc>
                <a:spcPct val="90000"/>
              </a:lnSpc>
            </a:pPr>
            <a:r>
              <a:rPr lang="en-US" sz="1350" dirty="0"/>
              <a:t>Affect about 6% of nulliparae &amp; 2% of </a:t>
            </a:r>
            <a:r>
              <a:rPr lang="en-US" sz="1350" dirty="0" err="1"/>
              <a:t>multiparae</a:t>
            </a:r>
            <a:r>
              <a:rPr lang="en-US" sz="1350" dirty="0"/>
              <a:t>. </a:t>
            </a:r>
          </a:p>
          <a:p>
            <a:pPr>
              <a:lnSpc>
                <a:spcPct val="90000"/>
              </a:lnSpc>
            </a:pPr>
            <a:r>
              <a:rPr lang="en-US" sz="1350" dirty="0"/>
              <a:t>It is cessation of cervical dilatation following a normal period of active-phase dilatation </a:t>
            </a:r>
          </a:p>
          <a:p>
            <a:pPr>
              <a:lnSpc>
                <a:spcPct val="90000"/>
              </a:lnSpc>
            </a:pPr>
            <a:r>
              <a:rPr lang="en-US" sz="1350" dirty="0"/>
              <a:t>Secondary arrest is more likely to be associated with underlying pathology (faults in passage or faults in passenger) </a:t>
            </a:r>
          </a:p>
          <a:p>
            <a:pPr marL="0" indent="0">
              <a:lnSpc>
                <a:spcPct val="90000"/>
              </a:lnSpc>
              <a:buSzPct val="114999"/>
              <a:buNone/>
            </a:pPr>
            <a:endParaRPr lang="en-US" sz="1350" dirty="0"/>
          </a:p>
          <a:p>
            <a:pPr lvl="1">
              <a:lnSpc>
                <a:spcPct val="90000"/>
              </a:lnSpc>
            </a:pPr>
            <a:r>
              <a:rPr lang="en-US" sz="1350" dirty="0"/>
              <a:t>Try to find abnormalities in the passage or </a:t>
            </a:r>
            <a:r>
              <a:rPr lang="en-US" sz="1350" dirty="0" err="1"/>
              <a:t>passenge</a:t>
            </a:r>
            <a:endParaRPr lang="en-US" sz="1350"/>
          </a:p>
          <a:p>
            <a:pPr marL="342900" lvl="1" indent="0">
              <a:lnSpc>
                <a:spcPct val="90000"/>
              </a:lnSpc>
              <a:buSzPct val="114999"/>
              <a:buNone/>
            </a:pPr>
            <a:endParaRPr lang="en-US" sz="1350" dirty="0"/>
          </a:p>
          <a:p>
            <a:pPr lvl="0">
              <a:lnSpc>
                <a:spcPct val="90000"/>
              </a:lnSpc>
            </a:pPr>
            <a:r>
              <a:rPr lang="en-US" sz="1350" dirty="0"/>
              <a:t>Diagnosis by </a:t>
            </a:r>
            <a:r>
              <a:rPr lang="en-US" sz="1350" dirty="0" err="1">
                <a:solidFill>
                  <a:srgbClr val="FF0000"/>
                </a:solidFill>
              </a:rPr>
              <a:t>partogram</a:t>
            </a:r>
            <a:endParaRPr lang="en-US" sz="1350" dirty="0">
              <a:solidFill>
                <a:srgbClr val="FF0000"/>
              </a:solidFill>
            </a:endParaRPr>
          </a:p>
          <a:p>
            <a:pPr>
              <a:lnSpc>
                <a:spcPct val="90000"/>
              </a:lnSpc>
            </a:pPr>
            <a:r>
              <a:rPr lang="en-US" sz="1350" dirty="0"/>
              <a:t>It is very important not to start any oxytocin before you exclude CPD or other causes, as resuming uterine contractions may cause uterine rupture. </a:t>
            </a:r>
          </a:p>
          <a:p>
            <a:pPr>
              <a:lnSpc>
                <a:spcPct val="90000"/>
              </a:lnSpc>
            </a:pPr>
            <a:r>
              <a:rPr lang="en-US" sz="1350" dirty="0">
                <a:solidFill>
                  <a:srgbClr val="FF0000"/>
                </a:solidFill>
              </a:rPr>
              <a:t>Caesarean delivery is more likely.</a:t>
            </a:r>
            <a:r>
              <a:rPr lang="en-US" sz="1350" dirty="0"/>
              <a:t>  </a:t>
            </a:r>
          </a:p>
          <a:p>
            <a:pPr>
              <a:lnSpc>
                <a:spcPct val="90000"/>
              </a:lnSpc>
            </a:pPr>
            <a:endParaRPr lang="en-US" sz="1350" dirty="0"/>
          </a:p>
        </p:txBody>
      </p:sp>
    </p:spTree>
    <p:extLst>
      <p:ext uri="{BB962C8B-B14F-4D97-AF65-F5344CB8AC3E}">
        <p14:creationId xmlns:p14="http://schemas.microsoft.com/office/powerpoint/2010/main" val="2736102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919" y="2453537"/>
            <a:ext cx="5829300" cy="1102519"/>
          </a:xfrm>
        </p:spPr>
        <p:txBody>
          <a:bodyPr>
            <a:normAutofit/>
          </a:bodyPr>
          <a:lstStyle/>
          <a:p>
            <a:r>
              <a:rPr lang="en-US" sz="5400" b="1" dirty="0"/>
              <a:t>causes</a:t>
            </a:r>
            <a:endParaRPr lang="ar-JO" sz="5400" b="1" dirty="0"/>
          </a:p>
        </p:txBody>
      </p:sp>
    </p:spTree>
    <p:extLst>
      <p:ext uri="{BB962C8B-B14F-4D97-AF65-F5344CB8AC3E}">
        <p14:creationId xmlns:p14="http://schemas.microsoft.com/office/powerpoint/2010/main" val="8154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4" y="1229317"/>
            <a:ext cx="2867411" cy="4412471"/>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1314450"/>
            <a:ext cx="2664005"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1700" y="1648558"/>
            <a:ext cx="1899682" cy="3595934"/>
          </a:xfrm>
        </p:spPr>
        <p:txBody>
          <a:bodyPr>
            <a:normAutofit/>
          </a:bodyPr>
          <a:lstStyle/>
          <a:p>
            <a:r>
              <a:rPr lang="en-US" b="1">
                <a:solidFill>
                  <a:srgbClr val="262626"/>
                </a:solidFill>
              </a:rPr>
              <a:t>Maternal condition (fault in the passage)</a:t>
            </a:r>
            <a:endParaRPr lang="ar-JO">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40" y="857248"/>
            <a:ext cx="5654960" cy="51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graphicFrame>
        <p:nvGraphicFramePr>
          <p:cNvPr id="5" name="Content Placeholder 2">
            <a:extLst>
              <a:ext uri="{FF2B5EF4-FFF2-40B4-BE49-F238E27FC236}">
                <a16:creationId xmlns:a16="http://schemas.microsoft.com/office/drawing/2014/main" id="{26F8B7AA-CA0C-4639-BEF6-C9FC38B14F41}"/>
              </a:ext>
            </a:extLst>
          </p:cNvPr>
          <p:cNvGraphicFramePr>
            <a:graphicFrameLocks noGrp="1"/>
          </p:cNvGraphicFramePr>
          <p:nvPr>
            <p:ph idx="1"/>
          </p:nvPr>
        </p:nvGraphicFramePr>
        <p:xfrm>
          <a:off x="4102554" y="1460753"/>
          <a:ext cx="4435657" cy="3936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2810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977900"/>
          </a:xfrm>
        </p:spPr>
        <p:txBody>
          <a:bodyPr>
            <a:normAutofit/>
          </a:bodyPr>
          <a:lstStyle/>
          <a:p>
            <a:r>
              <a:rPr lang="en-US" b="1"/>
              <a:t>Fetal condition (fault in the passenger)</a:t>
            </a:r>
            <a:endParaRPr lang="ar-JO"/>
          </a:p>
        </p:txBody>
      </p:sp>
      <p:pic>
        <p:nvPicPr>
          <p:cNvPr id="26" name="Picture 26" descr="Diagram&#10;&#10;Description automatically generated">
            <a:extLst>
              <a:ext uri="{FF2B5EF4-FFF2-40B4-BE49-F238E27FC236}">
                <a16:creationId xmlns:a16="http://schemas.microsoft.com/office/drawing/2014/main" id="{28A99B0B-308A-40CE-B594-C1FD67DB919E}"/>
              </a:ext>
            </a:extLst>
          </p:cNvPr>
          <p:cNvPicPr>
            <a:picLocks noChangeAspect="1"/>
          </p:cNvPicPr>
          <p:nvPr/>
        </p:nvPicPr>
        <p:blipFill rotWithShape="1">
          <a:blip r:embed="rId3"/>
          <a:srcRect l="22147" r="4889" b="-2"/>
          <a:stretch/>
        </p:blipFill>
        <p:spPr>
          <a:xfrm>
            <a:off x="6063770" y="2883135"/>
            <a:ext cx="2054796" cy="2139480"/>
          </a:xfrm>
          <a:prstGeom prst="rect">
            <a:avLst/>
          </a:prstGeom>
          <a:ln w="57150" cmpd="thickThin">
            <a:solidFill>
              <a:schemeClr val="tx1">
                <a:lumMod val="50000"/>
                <a:lumOff val="50000"/>
              </a:schemeClr>
            </a:solidFill>
            <a:miter lim="800000"/>
          </a:ln>
        </p:spPr>
      </p:pic>
      <p:graphicFrame>
        <p:nvGraphicFramePr>
          <p:cNvPr id="5" name="Content Placeholder 2">
            <a:extLst>
              <a:ext uri="{FF2B5EF4-FFF2-40B4-BE49-F238E27FC236}">
                <a16:creationId xmlns:a16="http://schemas.microsoft.com/office/drawing/2014/main" id="{8CFB3484-0836-4B51-986B-F4F7D97A35A5}"/>
              </a:ext>
            </a:extLst>
          </p:cNvPr>
          <p:cNvGraphicFramePr>
            <a:graphicFrameLocks noGrp="1"/>
          </p:cNvGraphicFramePr>
          <p:nvPr>
            <p:ph idx="1"/>
          </p:nvPr>
        </p:nvGraphicFramePr>
        <p:xfrm>
          <a:off x="744517" y="2774949"/>
          <a:ext cx="5201519" cy="24892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64936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1220725"/>
            <a:ext cx="8417053" cy="1109726"/>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2" name="Title 1">
            <a:extLst>
              <a:ext uri="{FF2B5EF4-FFF2-40B4-BE49-F238E27FC236}">
                <a16:creationId xmlns:a16="http://schemas.microsoft.com/office/drawing/2014/main" id="{745CE352-9BCE-499A-9964-B5FE2144B2EE}"/>
              </a:ext>
            </a:extLst>
          </p:cNvPr>
          <p:cNvSpPr>
            <a:spLocks noGrp="1"/>
          </p:cNvSpPr>
          <p:nvPr>
            <p:ph type="title"/>
          </p:nvPr>
        </p:nvSpPr>
        <p:spPr>
          <a:xfrm>
            <a:off x="603316" y="1454531"/>
            <a:ext cx="7937369" cy="660020"/>
          </a:xfrm>
        </p:spPr>
        <p:txBody>
          <a:bodyPr>
            <a:normAutofit/>
          </a:bodyPr>
          <a:lstStyle/>
          <a:p>
            <a:r>
              <a:rPr lang="en-US" b="1">
                <a:solidFill>
                  <a:srgbClr val="FFFFFF"/>
                </a:solidFill>
              </a:rPr>
              <a:t>Power</a:t>
            </a:r>
            <a:r>
              <a:rPr lang="en-US">
                <a:solidFill>
                  <a:srgbClr val="FFFFFF"/>
                </a:solidFill>
              </a:rPr>
              <a:t> </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1343533"/>
            <a:ext cx="8167878" cy="864108"/>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71750"/>
            <a:ext cx="9144000" cy="3429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3" name="Content Placeholder 2">
            <a:extLst>
              <a:ext uri="{FF2B5EF4-FFF2-40B4-BE49-F238E27FC236}">
                <a16:creationId xmlns:a16="http://schemas.microsoft.com/office/drawing/2014/main" id="{C628615B-2DAF-48B5-872C-DF3225A7A064}"/>
              </a:ext>
            </a:extLst>
          </p:cNvPr>
          <p:cNvSpPr>
            <a:spLocks noGrp="1"/>
          </p:cNvSpPr>
          <p:nvPr>
            <p:ph idx="1"/>
          </p:nvPr>
        </p:nvSpPr>
        <p:spPr>
          <a:xfrm>
            <a:off x="971551" y="2816442"/>
            <a:ext cx="7200897" cy="2447709"/>
          </a:xfrm>
        </p:spPr>
        <p:txBody>
          <a:bodyPr>
            <a:normAutofit/>
          </a:bodyPr>
          <a:lstStyle/>
          <a:p>
            <a:pPr>
              <a:lnSpc>
                <a:spcPct val="90000"/>
              </a:lnSpc>
            </a:pPr>
            <a:r>
              <a:rPr lang="en-US" sz="1350" b="1" dirty="0" err="1">
                <a:solidFill>
                  <a:srgbClr val="FF0000"/>
                </a:solidFill>
              </a:rPr>
              <a:t>Hypocontractile</a:t>
            </a:r>
            <a:r>
              <a:rPr lang="en-US" sz="1350" b="1" dirty="0">
                <a:solidFill>
                  <a:srgbClr val="FF0000"/>
                </a:solidFill>
              </a:rPr>
              <a:t> uterine activity </a:t>
            </a:r>
            <a:r>
              <a:rPr lang="en-US" sz="1350" b="1" dirty="0"/>
              <a:t>: </a:t>
            </a:r>
            <a:r>
              <a:rPr lang="en-US" sz="1350" dirty="0"/>
              <a:t> is the most common risk factor for protraction and/or arrest disorders in the first stage of labor. </a:t>
            </a:r>
          </a:p>
          <a:p>
            <a:pPr>
              <a:lnSpc>
                <a:spcPct val="90000"/>
              </a:lnSpc>
            </a:pPr>
            <a:r>
              <a:rPr lang="en-US" sz="1350" b="1" dirty="0">
                <a:solidFill>
                  <a:srgbClr val="FF0000"/>
                </a:solidFill>
              </a:rPr>
              <a:t>Diagnosis</a:t>
            </a:r>
            <a:r>
              <a:rPr lang="en-US" sz="1350" dirty="0"/>
              <a:t>  : Uterine activity can be monitored qualitatively by palpation or external tocodynamometry. The diagnosis of </a:t>
            </a:r>
            <a:r>
              <a:rPr lang="en-US" sz="1350" dirty="0" err="1"/>
              <a:t>hypocontractile</a:t>
            </a:r>
            <a:r>
              <a:rPr lang="en-US" sz="1350" dirty="0"/>
              <a:t> uterine activity in this setting is subjective, based on the perception that contractions are not strong on palpation and/or infrequent (&lt;3 or 4 contractions/10 minutes) and/or of short duration (&lt;50 seconds).</a:t>
            </a:r>
          </a:p>
          <a:p>
            <a:pPr>
              <a:lnSpc>
                <a:spcPct val="90000"/>
              </a:lnSpc>
            </a:pPr>
            <a:r>
              <a:rPr lang="en-US" sz="1350" dirty="0"/>
              <a:t>Uterine activity can also be monitored quantitatively by measurement of Montevideo units (MVUs) using an </a:t>
            </a:r>
            <a:r>
              <a:rPr lang="en-US" sz="1350" b="1" dirty="0">
                <a:solidFill>
                  <a:srgbClr val="FF0000"/>
                </a:solidFill>
              </a:rPr>
              <a:t>internal pressure catheter (IUPC)</a:t>
            </a:r>
            <a:r>
              <a:rPr lang="en-US" sz="1350" b="1" dirty="0"/>
              <a:t>. </a:t>
            </a:r>
            <a:r>
              <a:rPr lang="en-US" sz="1350" dirty="0"/>
              <a:t>MVUs are calculated by subtracting the baseline uterine pressure from the peak contraction pressure of each contraction in a 10-minute window and adding the pressures generated by each contraction</a:t>
            </a:r>
          </a:p>
          <a:p>
            <a:pPr>
              <a:lnSpc>
                <a:spcPct val="90000"/>
              </a:lnSpc>
            </a:pPr>
            <a:r>
              <a:rPr lang="en-US" sz="1350" dirty="0"/>
              <a:t> Uterine activity </a:t>
            </a:r>
            <a:r>
              <a:rPr lang="en-US" sz="1350" dirty="0">
                <a:solidFill>
                  <a:srgbClr val="FF0000"/>
                </a:solidFill>
              </a:rPr>
              <a:t>less than 200 to 250 MVUs</a:t>
            </a:r>
            <a:r>
              <a:rPr lang="en-US" sz="1350" dirty="0"/>
              <a:t> is considered inadequate</a:t>
            </a:r>
          </a:p>
        </p:txBody>
      </p:sp>
    </p:spTree>
    <p:extLst>
      <p:ext uri="{BB962C8B-B14F-4D97-AF65-F5344CB8AC3E}">
        <p14:creationId xmlns:p14="http://schemas.microsoft.com/office/powerpoint/2010/main" val="4069294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6">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6" name="Rectangle 8">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3941" y="1907160"/>
            <a:ext cx="5856119" cy="307797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2" name="Rectangle 10">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6249" y="2012949"/>
            <a:ext cx="5657852" cy="287655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99973"/>
            <a:ext cx="9173370" cy="494744"/>
            <a:chOff x="-16934" y="3123631"/>
            <a:chExt cx="12231160" cy="659658"/>
          </a:xfrm>
        </p:grpSpPr>
        <p:sp>
          <p:nvSpPr>
            <p:cNvPr id="14"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pic>
          <p:nvPicPr>
            <p:cNvPr id="15" name="Picture 14">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pic>
          <p:nvPicPr>
            <p:cNvPr id="17" name="Picture 16">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p:cNvSpPr>
            <a:spLocks noGrp="1"/>
          </p:cNvSpPr>
          <p:nvPr>
            <p:ph type="ctrTitle"/>
          </p:nvPr>
        </p:nvSpPr>
        <p:spPr>
          <a:xfrm>
            <a:off x="2019299" y="2260599"/>
            <a:ext cx="5111752" cy="1136650"/>
          </a:xfrm>
        </p:spPr>
        <p:txBody>
          <a:bodyPr>
            <a:normAutofit/>
          </a:bodyPr>
          <a:lstStyle/>
          <a:p>
            <a:r>
              <a:rPr lang="en-US" b="1">
                <a:solidFill>
                  <a:schemeClr val="bg1"/>
                </a:solidFill>
              </a:rPr>
              <a:t>Diagnosis</a:t>
            </a:r>
            <a:endParaRPr lang="ar-JO" b="1">
              <a:solidFill>
                <a:schemeClr val="bg1"/>
              </a:solidFill>
            </a:endParaRPr>
          </a:p>
        </p:txBody>
      </p:sp>
      <p:cxnSp>
        <p:nvCxnSpPr>
          <p:cNvPr id="19" name="Straight Connector 18">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498848"/>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39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006" y="1593058"/>
            <a:ext cx="6172200" cy="4194572"/>
          </a:xfrm>
        </p:spPr>
        <p:txBody>
          <a:bodyPr>
            <a:normAutofit/>
          </a:bodyPr>
          <a:lstStyle/>
          <a:p>
            <a:r>
              <a:rPr lang="en-US" b="1" dirty="0">
                <a:solidFill>
                  <a:srgbClr val="FF0000"/>
                </a:solidFill>
              </a:rPr>
              <a:t>Partogram</a:t>
            </a:r>
            <a:r>
              <a:rPr lang="en-US" dirty="0"/>
              <a:t> will recognize impending obstruction early. </a:t>
            </a:r>
          </a:p>
          <a:p>
            <a:r>
              <a:rPr lang="en-US" dirty="0"/>
              <a:t>Careful general, abdominal and vaginal examination is necessary.</a:t>
            </a:r>
          </a:p>
          <a:p>
            <a:endParaRPr lang="en-US" dirty="0"/>
          </a:p>
          <a:p>
            <a:r>
              <a:rPr lang="en-US" b="1" dirty="0"/>
              <a:t>Woman gives the history of:- </a:t>
            </a:r>
          </a:p>
          <a:p>
            <a:r>
              <a:rPr lang="en-US" dirty="0"/>
              <a:t>prolong labor.</a:t>
            </a:r>
          </a:p>
          <a:p>
            <a:r>
              <a:rPr lang="en-US" dirty="0"/>
              <a:t>the labor pain become severe  and frequent </a:t>
            </a:r>
          </a:p>
          <a:p>
            <a:r>
              <a:rPr lang="en-US" dirty="0"/>
              <a:t>bearing down sensation.</a:t>
            </a:r>
          </a:p>
          <a:p>
            <a:r>
              <a:rPr lang="en-US" dirty="0">
                <a:solidFill>
                  <a:schemeClr val="tx1"/>
                </a:solidFill>
              </a:rPr>
              <a:t>also </a:t>
            </a:r>
            <a:r>
              <a:rPr lang="en-US" dirty="0"/>
              <a:t>may have history of previous obstructed labor</a:t>
            </a:r>
          </a:p>
          <a:p>
            <a:endParaRPr lang="ar-JO" dirty="0"/>
          </a:p>
        </p:txBody>
      </p:sp>
    </p:spTree>
    <p:extLst>
      <p:ext uri="{BB962C8B-B14F-4D97-AF65-F5344CB8AC3E}">
        <p14:creationId xmlns:p14="http://schemas.microsoft.com/office/powerpoint/2010/main" val="54471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219200"/>
            <a:ext cx="6748670" cy="4802187"/>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4" y="1229317"/>
            <a:ext cx="2867411" cy="4412471"/>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1314450"/>
            <a:ext cx="2664005"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1700" y="1648558"/>
            <a:ext cx="1899682" cy="3595934"/>
          </a:xfrm>
        </p:spPr>
        <p:txBody>
          <a:bodyPr>
            <a:normAutofit/>
          </a:bodyPr>
          <a:lstStyle/>
          <a:p>
            <a:r>
              <a:rPr lang="en-US" sz="2550" b="1">
                <a:solidFill>
                  <a:srgbClr val="262626"/>
                </a:solidFill>
              </a:rPr>
              <a:t>General examination </a:t>
            </a:r>
            <a:endParaRPr lang="ar-JO" sz="2550" b="1">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40" y="857248"/>
            <a:ext cx="5654960" cy="51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graphicFrame>
        <p:nvGraphicFramePr>
          <p:cNvPr id="5" name="Content Placeholder 2">
            <a:extLst>
              <a:ext uri="{FF2B5EF4-FFF2-40B4-BE49-F238E27FC236}">
                <a16:creationId xmlns:a16="http://schemas.microsoft.com/office/drawing/2014/main" id="{541C89BC-0D64-44F9-AD5E-F1B8736FE597}"/>
              </a:ext>
            </a:extLst>
          </p:cNvPr>
          <p:cNvGraphicFramePr>
            <a:graphicFrameLocks noGrp="1"/>
          </p:cNvGraphicFramePr>
          <p:nvPr>
            <p:ph idx="1"/>
          </p:nvPr>
        </p:nvGraphicFramePr>
        <p:xfrm>
          <a:off x="4102554" y="1460753"/>
          <a:ext cx="4435657" cy="393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1601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1209675"/>
            <a:ext cx="2771252" cy="443865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1333881"/>
            <a:ext cx="2523744" cy="4190238"/>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1573318"/>
            <a:ext cx="2047811" cy="3709502"/>
          </a:xfrm>
        </p:spPr>
        <p:txBody>
          <a:bodyPr>
            <a:normAutofit/>
          </a:bodyPr>
          <a:lstStyle/>
          <a:p>
            <a:r>
              <a:rPr lang="en-US" sz="2775" b="1">
                <a:solidFill>
                  <a:srgbClr val="FFFFFF"/>
                </a:solidFill>
              </a:rPr>
              <a:t>Abdominal examination </a:t>
            </a:r>
            <a:endParaRPr lang="ar-JO" sz="2775" b="1">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857250"/>
            <a:ext cx="5653278" cy="51435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3" name="Content Placeholder 2"/>
          <p:cNvSpPr>
            <a:spLocks noGrp="1"/>
          </p:cNvSpPr>
          <p:nvPr>
            <p:ph idx="1"/>
          </p:nvPr>
        </p:nvSpPr>
        <p:spPr>
          <a:xfrm>
            <a:off x="3855700" y="1209675"/>
            <a:ext cx="4465223" cy="4054476"/>
          </a:xfrm>
        </p:spPr>
        <p:txBody>
          <a:bodyPr anchor="ctr">
            <a:normAutofit/>
          </a:bodyPr>
          <a:lstStyle/>
          <a:p>
            <a:r>
              <a:rPr lang="en-US" dirty="0"/>
              <a:t>The retraction ring </a:t>
            </a:r>
            <a:r>
              <a:rPr lang="en-US" b="1" dirty="0"/>
              <a:t>(</a:t>
            </a:r>
            <a:r>
              <a:rPr lang="en-US" b="1" dirty="0" err="1">
                <a:solidFill>
                  <a:srgbClr val="FF0000"/>
                </a:solidFill>
              </a:rPr>
              <a:t>bandl’s</a:t>
            </a:r>
            <a:r>
              <a:rPr lang="en-US" b="1" dirty="0">
                <a:solidFill>
                  <a:srgbClr val="FF0000"/>
                </a:solidFill>
              </a:rPr>
              <a:t> ring</a:t>
            </a:r>
            <a:r>
              <a:rPr lang="en-US" b="1" dirty="0"/>
              <a:t>) </a:t>
            </a:r>
            <a:r>
              <a:rPr lang="en-US" dirty="0"/>
              <a:t>is seen and felt between the tonically contracted upper segment of the uterus and the distended , tender and stretched lower segment. ( It may also occur between delivery of the first and second twin.) </a:t>
            </a:r>
          </a:p>
          <a:p>
            <a:endParaRPr lang="en-US" dirty="0"/>
          </a:p>
          <a:p>
            <a:r>
              <a:rPr lang="en-US" dirty="0"/>
              <a:t>Distended urinary bladder.</a:t>
            </a:r>
          </a:p>
          <a:p>
            <a:endParaRPr lang="en-US" dirty="0"/>
          </a:p>
          <a:p>
            <a:r>
              <a:rPr lang="en-US" dirty="0"/>
              <a:t>FHS shows evidence of fetal distress or even absent.</a:t>
            </a:r>
          </a:p>
          <a:p>
            <a:endParaRPr lang="ar-JO" dirty="0"/>
          </a:p>
        </p:txBody>
      </p:sp>
    </p:spTree>
    <p:extLst>
      <p:ext uri="{BB962C8B-B14F-4D97-AF65-F5344CB8AC3E}">
        <p14:creationId xmlns:p14="http://schemas.microsoft.com/office/powerpoint/2010/main" val="2088035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117" y="1288910"/>
            <a:ext cx="4240016" cy="4189148"/>
          </a:xfrm>
        </p:spPr>
      </p:pic>
      <p:pic>
        <p:nvPicPr>
          <p:cNvPr id="2" name="Picture 1" descr="A picture containing indoor, bedclothes&#10;&#10;Description automatically generated">
            <a:extLst>
              <a:ext uri="{FF2B5EF4-FFF2-40B4-BE49-F238E27FC236}">
                <a16:creationId xmlns:a16="http://schemas.microsoft.com/office/drawing/2014/main" id="{8A443260-ACDA-4D84-AC4E-D435DDA72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727" y="1234108"/>
            <a:ext cx="4246759" cy="4453955"/>
          </a:xfrm>
          <a:prstGeom prst="rect">
            <a:avLst/>
          </a:prstGeom>
        </p:spPr>
      </p:pic>
    </p:spTree>
    <p:extLst>
      <p:ext uri="{BB962C8B-B14F-4D97-AF65-F5344CB8AC3E}">
        <p14:creationId xmlns:p14="http://schemas.microsoft.com/office/powerpoint/2010/main" val="726323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4" y="1229317"/>
            <a:ext cx="2867411" cy="4412471"/>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1314450"/>
            <a:ext cx="2664005"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1700" y="1648558"/>
            <a:ext cx="1899682" cy="3595934"/>
          </a:xfrm>
        </p:spPr>
        <p:txBody>
          <a:bodyPr>
            <a:normAutofit/>
          </a:bodyPr>
          <a:lstStyle/>
          <a:p>
            <a:r>
              <a:rPr lang="en-US" sz="2550" b="1">
                <a:solidFill>
                  <a:srgbClr val="262626"/>
                </a:solidFill>
              </a:rPr>
              <a:t>Vaginal examination</a:t>
            </a:r>
            <a:endParaRPr lang="ar-JO" sz="2550" b="1">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40" y="857248"/>
            <a:ext cx="5654960" cy="51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graphicFrame>
        <p:nvGraphicFramePr>
          <p:cNvPr id="5" name="Content Placeholder 2">
            <a:extLst>
              <a:ext uri="{FF2B5EF4-FFF2-40B4-BE49-F238E27FC236}">
                <a16:creationId xmlns:a16="http://schemas.microsoft.com/office/drawing/2014/main" id="{3FDC1D76-EAA9-4B50-A7F0-2E6441949F7F}"/>
              </a:ext>
            </a:extLst>
          </p:cNvPr>
          <p:cNvGraphicFramePr>
            <a:graphicFrameLocks noGrp="1"/>
          </p:cNvGraphicFramePr>
          <p:nvPr>
            <p:ph idx="1"/>
          </p:nvPr>
        </p:nvGraphicFramePr>
        <p:xfrm>
          <a:off x="4102554" y="1460753"/>
          <a:ext cx="4435657" cy="393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6721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9" name="Rectangle 8">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3941" y="1907160"/>
            <a:ext cx="5856119" cy="307797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1" name="Rectangle 10">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6249" y="2012949"/>
            <a:ext cx="5657852" cy="287655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99973"/>
            <a:ext cx="9173370" cy="494744"/>
            <a:chOff x="-16934" y="3123631"/>
            <a:chExt cx="12231160" cy="659658"/>
          </a:xfrm>
        </p:grpSpPr>
        <p:sp>
          <p:nvSpPr>
            <p:cNvPr id="14"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pic>
          <p:nvPicPr>
            <p:cNvPr id="15" name="Picture 14">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6"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pic>
          <p:nvPicPr>
            <p:cNvPr id="17" name="Picture 16">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p:cNvSpPr>
            <a:spLocks noGrp="1"/>
          </p:cNvSpPr>
          <p:nvPr>
            <p:ph type="ctrTitle"/>
          </p:nvPr>
        </p:nvSpPr>
        <p:spPr>
          <a:xfrm>
            <a:off x="2019299" y="2260599"/>
            <a:ext cx="5111752" cy="1136650"/>
          </a:xfrm>
        </p:spPr>
        <p:txBody>
          <a:bodyPr>
            <a:normAutofit/>
          </a:bodyPr>
          <a:lstStyle/>
          <a:p>
            <a:r>
              <a:rPr lang="en-US" b="1">
                <a:solidFill>
                  <a:schemeClr val="bg1"/>
                </a:solidFill>
              </a:rPr>
              <a:t>Prevention</a:t>
            </a:r>
            <a:endParaRPr lang="ar-JO" b="1">
              <a:solidFill>
                <a:schemeClr val="bg1"/>
              </a:solidFill>
            </a:endParaRPr>
          </a:p>
        </p:txBody>
      </p:sp>
      <p:cxnSp>
        <p:nvCxnSpPr>
          <p:cNvPr id="19" name="Straight Connector 18">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498848"/>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945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B9A270E-5360-4E54-AA3D-E7047B2BC8D7}"/>
              </a:ext>
            </a:extLst>
          </p:cNvPr>
          <p:cNvGraphicFramePr>
            <a:graphicFrameLocks noGrp="1"/>
          </p:cNvGraphicFramePr>
          <p:nvPr>
            <p:ph idx="1"/>
          </p:nvPr>
        </p:nvGraphicFramePr>
        <p:xfrm>
          <a:off x="1485900" y="1600201"/>
          <a:ext cx="6172200" cy="3851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4653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5913" y="2364582"/>
            <a:ext cx="5829300" cy="1102519"/>
          </a:xfrm>
        </p:spPr>
        <p:txBody>
          <a:bodyPr>
            <a:normAutofit/>
          </a:bodyPr>
          <a:lstStyle/>
          <a:p>
            <a:r>
              <a:rPr lang="en-US" sz="5400" b="1" dirty="0" err="1"/>
              <a:t>Manegment</a:t>
            </a:r>
            <a:endParaRPr lang="ar-JO" sz="5400" b="1" dirty="0"/>
          </a:p>
        </p:txBody>
      </p:sp>
    </p:spTree>
    <p:extLst>
      <p:ext uri="{BB962C8B-B14F-4D97-AF65-F5344CB8AC3E}">
        <p14:creationId xmlns:p14="http://schemas.microsoft.com/office/powerpoint/2010/main" val="313853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grpSp>
        <p:nvGrpSpPr>
          <p:cNvPr id="13" name="Group 12">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857250"/>
            <a:ext cx="9172472" cy="5142161"/>
            <a:chOff x="-15736" y="0"/>
            <a:chExt cx="12229962" cy="6856214"/>
          </a:xfrm>
        </p:grpSpPr>
        <p:pic>
          <p:nvPicPr>
            <p:cNvPr id="14" name="Picture 13">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000127" y="2929731"/>
            <a:ext cx="2745042" cy="994030"/>
          </a:xfrm>
        </p:spPr>
        <p:txBody>
          <a:bodyPr anchor="b">
            <a:normAutofit/>
          </a:bodyPr>
          <a:lstStyle/>
          <a:p>
            <a:r>
              <a:rPr lang="en-US" sz="1950" b="1">
                <a:solidFill>
                  <a:srgbClr val="262626"/>
                </a:solidFill>
              </a:rPr>
              <a:t>Don’t delay in referring a woman whose labor may be obstructed</a:t>
            </a:r>
            <a:endParaRPr lang="ar-JO" sz="1950" b="1">
              <a:solidFill>
                <a:srgbClr val="262626"/>
              </a:solidFill>
            </a:endParaRPr>
          </a:p>
        </p:txBody>
      </p:sp>
      <p:cxnSp>
        <p:nvCxnSpPr>
          <p:cNvPr id="19" name="Straight Connector 18">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1551" y="2657729"/>
            <a:ext cx="2745043"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1024" y="1593849"/>
            <a:ext cx="3248054" cy="3670301"/>
          </a:xfrm>
          <a:prstGeom prst="rect">
            <a:avLst/>
          </a:prstGeom>
          <a:ln w="57150" cmpd="thickThin">
            <a:solidFill>
              <a:srgbClr val="7F7F7F"/>
            </a:solidFill>
            <a:miter lim="800000"/>
          </a:ln>
        </p:spPr>
      </p:pic>
    </p:spTree>
    <p:extLst>
      <p:ext uri="{BB962C8B-B14F-4D97-AF65-F5344CB8AC3E}">
        <p14:creationId xmlns:p14="http://schemas.microsoft.com/office/powerpoint/2010/main" val="1924050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4" y="1229317"/>
            <a:ext cx="2867411" cy="4412471"/>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1314450"/>
            <a:ext cx="2664005"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1700" y="1648558"/>
            <a:ext cx="1899682" cy="3595934"/>
          </a:xfrm>
        </p:spPr>
        <p:txBody>
          <a:bodyPr>
            <a:normAutofit/>
          </a:bodyPr>
          <a:lstStyle/>
          <a:p>
            <a:r>
              <a:rPr lang="en-US" sz="2325" b="1">
                <a:solidFill>
                  <a:srgbClr val="262626"/>
                </a:solidFill>
              </a:rPr>
              <a:t>Immediate management</a:t>
            </a:r>
            <a:endParaRPr lang="ar-JO" sz="2325" b="1">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40" y="857248"/>
            <a:ext cx="5654960" cy="51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graphicFrame>
        <p:nvGraphicFramePr>
          <p:cNvPr id="5" name="Content Placeholder 2">
            <a:extLst>
              <a:ext uri="{FF2B5EF4-FFF2-40B4-BE49-F238E27FC236}">
                <a16:creationId xmlns:a16="http://schemas.microsoft.com/office/drawing/2014/main" id="{F7153058-965D-4E8E-9989-8A76A9FF5859}"/>
              </a:ext>
            </a:extLst>
          </p:cNvPr>
          <p:cNvGraphicFramePr>
            <a:graphicFrameLocks noGrp="1"/>
          </p:cNvGraphicFramePr>
          <p:nvPr>
            <p:ph idx="1"/>
          </p:nvPr>
        </p:nvGraphicFramePr>
        <p:xfrm>
          <a:off x="4102554" y="1460753"/>
          <a:ext cx="4435657" cy="393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37843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General management </a:t>
            </a:r>
            <a:endParaRPr lang="ar-JO" b="1" dirty="0"/>
          </a:p>
        </p:txBody>
      </p:sp>
      <p:sp>
        <p:nvSpPr>
          <p:cNvPr id="3" name="Content Placeholder 2"/>
          <p:cNvSpPr>
            <a:spLocks noGrp="1"/>
          </p:cNvSpPr>
          <p:nvPr>
            <p:ph idx="1"/>
          </p:nvPr>
        </p:nvSpPr>
        <p:spPr/>
        <p:txBody>
          <a:bodyPr/>
          <a:lstStyle/>
          <a:p>
            <a:r>
              <a:rPr lang="en-US" dirty="0"/>
              <a:t>Assessment of vital of mother and general condition.</a:t>
            </a:r>
          </a:p>
          <a:p>
            <a:r>
              <a:rPr lang="en-US" dirty="0"/>
              <a:t>IV fluid to correct dehydration.</a:t>
            </a:r>
          </a:p>
          <a:p>
            <a:r>
              <a:rPr lang="en-US" dirty="0"/>
              <a:t>Catheterization.</a:t>
            </a:r>
          </a:p>
          <a:p>
            <a:r>
              <a:rPr lang="en-US" dirty="0"/>
              <a:t>Sodium bicarbonate infusion to correct acidosis.</a:t>
            </a:r>
          </a:p>
        </p:txBody>
      </p:sp>
    </p:spTree>
    <p:extLst>
      <p:ext uri="{BB962C8B-B14F-4D97-AF65-F5344CB8AC3E}">
        <p14:creationId xmlns:p14="http://schemas.microsoft.com/office/powerpoint/2010/main" val="175528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57425" y="0"/>
            <a:ext cx="4629150" cy="1295400"/>
          </a:xfrm>
        </p:spPr>
        <p:txBody>
          <a:bodyPr>
            <a:normAutofit fontScale="90000"/>
          </a:bodyPr>
          <a:lstStyle/>
          <a:p>
            <a:pPr eaLnBrk="1" hangingPunct="1"/>
            <a:r>
              <a:rPr lang="en-US" altLang="en-US" b="1" dirty="0">
                <a:ln w="22225">
                  <a:solidFill>
                    <a:schemeClr val="accent2"/>
                  </a:solidFill>
                  <a:prstDash val="solid"/>
                </a:ln>
                <a:solidFill>
                  <a:schemeClr val="accent2">
                    <a:lumMod val="40000"/>
                    <a:lumOff val="60000"/>
                  </a:schemeClr>
                </a:solidFill>
                <a:effectLst/>
              </a:rPr>
              <a:t>Prolonged 2</a:t>
            </a:r>
            <a:r>
              <a:rPr lang="en-US" altLang="en-US" b="1" baseline="30000" dirty="0">
                <a:ln w="22225">
                  <a:solidFill>
                    <a:schemeClr val="accent2"/>
                  </a:solidFill>
                  <a:prstDash val="solid"/>
                </a:ln>
                <a:solidFill>
                  <a:schemeClr val="accent2">
                    <a:lumMod val="40000"/>
                    <a:lumOff val="60000"/>
                  </a:schemeClr>
                </a:solidFill>
                <a:effectLst/>
              </a:rPr>
              <a:t>nd</a:t>
            </a:r>
            <a:r>
              <a:rPr lang="en-US" altLang="en-US" b="1" dirty="0">
                <a:ln w="22225">
                  <a:solidFill>
                    <a:schemeClr val="accent2"/>
                  </a:solidFill>
                  <a:prstDash val="solid"/>
                </a:ln>
                <a:solidFill>
                  <a:schemeClr val="accent2">
                    <a:lumMod val="40000"/>
                    <a:lumOff val="60000"/>
                  </a:schemeClr>
                </a:solidFill>
                <a:effectLst/>
              </a:rPr>
              <a:t> stage</a:t>
            </a:r>
          </a:p>
        </p:txBody>
      </p:sp>
      <p:sp>
        <p:nvSpPr>
          <p:cNvPr id="8195" name="Content Placeholder 2"/>
          <p:cNvSpPr>
            <a:spLocks noGrp="1"/>
          </p:cNvSpPr>
          <p:nvPr>
            <p:ph idx="1"/>
          </p:nvPr>
        </p:nvSpPr>
        <p:spPr>
          <a:xfrm>
            <a:off x="228600" y="1828800"/>
            <a:ext cx="6480720" cy="5454350"/>
          </a:xfrm>
        </p:spPr>
        <p:txBody>
          <a:bodyPr>
            <a:normAutofit/>
          </a:bodyPr>
          <a:lstStyle/>
          <a:p>
            <a:pPr algn="l" rtl="0" eaLnBrk="1" hangingPunct="1"/>
            <a:r>
              <a:rPr lang="en-US" altLang="en-US" dirty="0">
                <a:ln/>
                <a:solidFill>
                  <a:schemeClr val="accent1"/>
                </a:solidFill>
                <a:effectLst>
                  <a:outerShdw blurRad="38100" dist="25400" dir="5400000" algn="ctr" rotWithShape="0">
                    <a:srgbClr val="6E747A">
                      <a:alpha val="43000"/>
                    </a:srgbClr>
                  </a:outerShdw>
                </a:effectLst>
              </a:rPr>
              <a:t>Failure to deliver the fetus for:</a:t>
            </a:r>
          </a:p>
          <a:p>
            <a:pPr algn="l" rtl="0" eaLnBrk="1" hangingPunct="1"/>
            <a:r>
              <a:rPr lang="en-US" altLang="en-US" dirty="0"/>
              <a:t> </a:t>
            </a:r>
            <a:r>
              <a:rPr lang="en-US" altLang="en-US" b="1" dirty="0" err="1">
                <a:solidFill>
                  <a:srgbClr val="FF0000"/>
                </a:solidFill>
              </a:rPr>
              <a:t>nulliparous</a:t>
            </a:r>
            <a:r>
              <a:rPr lang="en-US" altLang="en-US" b="1" dirty="0">
                <a:solidFill>
                  <a:srgbClr val="FF0000"/>
                </a:solidFill>
              </a:rPr>
              <a:t> women </a:t>
            </a:r>
            <a:r>
              <a:rPr lang="en-US" altLang="en-US" dirty="0">
                <a:ln/>
                <a:solidFill>
                  <a:schemeClr val="accent1"/>
                </a:solidFill>
                <a:effectLst>
                  <a:outerShdw blurRad="38100" dist="25400" dir="5400000" algn="ctr" rotWithShape="0">
                    <a:srgbClr val="6E747A">
                      <a:alpha val="43000"/>
                    </a:srgbClr>
                  </a:outerShdw>
                </a:effectLst>
              </a:rPr>
              <a:t>it was 2 hours without regional anesthesia and 3 hours with regional anesthesia. </a:t>
            </a:r>
          </a:p>
          <a:p>
            <a:pPr algn="l" rtl="0" eaLnBrk="1" hangingPunct="1"/>
            <a:r>
              <a:rPr lang="en-US" altLang="en-US" b="1" dirty="0" err="1">
                <a:solidFill>
                  <a:srgbClr val="FF0000"/>
                </a:solidFill>
              </a:rPr>
              <a:t>multiparous</a:t>
            </a:r>
            <a:r>
              <a:rPr lang="en-US" altLang="en-US" b="1" dirty="0">
                <a:solidFill>
                  <a:srgbClr val="FF0000"/>
                </a:solidFill>
              </a:rPr>
              <a:t> women </a:t>
            </a:r>
            <a:r>
              <a:rPr lang="en-US" altLang="en-US" dirty="0">
                <a:ln/>
                <a:solidFill>
                  <a:schemeClr val="accent1"/>
                </a:solidFill>
                <a:effectLst>
                  <a:outerShdw blurRad="38100" dist="25400" dir="5400000" algn="ctr" rotWithShape="0">
                    <a:srgbClr val="6E747A">
                      <a:alpha val="43000"/>
                    </a:srgbClr>
                  </a:outerShdw>
                </a:effectLst>
              </a:rPr>
              <a:t>with and without regional anesthesia around 2 hours and 1 hour, respectively.</a:t>
            </a:r>
          </a:p>
        </p:txBody>
      </p:sp>
      <p:sp>
        <p:nvSpPr>
          <p:cNvPr id="2" name="TextBox 1"/>
          <p:cNvSpPr txBox="1"/>
          <p:nvPr/>
        </p:nvSpPr>
        <p:spPr>
          <a:xfrm>
            <a:off x="4953000" y="1295400"/>
            <a:ext cx="228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Delay in descent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DD08-F01E-49D0-80C0-D24B4ECE41D5}"/>
              </a:ext>
            </a:extLst>
          </p:cNvPr>
          <p:cNvSpPr>
            <a:spLocks noGrp="1"/>
          </p:cNvSpPr>
          <p:nvPr>
            <p:ph type="title"/>
          </p:nvPr>
        </p:nvSpPr>
        <p:spPr/>
        <p:txBody>
          <a:bodyPr/>
          <a:lstStyle/>
          <a:p>
            <a:r>
              <a:rPr lang="en-US" b="1" dirty="0"/>
              <a:t>First ( Active ) Phase arrest - </a:t>
            </a:r>
            <a:r>
              <a:rPr lang="en-US" b="1" dirty="0" err="1"/>
              <a:t>Managment</a:t>
            </a:r>
            <a:endParaRPr lang="en-US" b="1" dirty="0"/>
          </a:p>
        </p:txBody>
      </p:sp>
      <p:sp>
        <p:nvSpPr>
          <p:cNvPr id="3" name="Content Placeholder 2">
            <a:extLst>
              <a:ext uri="{FF2B5EF4-FFF2-40B4-BE49-F238E27FC236}">
                <a16:creationId xmlns:a16="http://schemas.microsoft.com/office/drawing/2014/main" id="{7B26ACD3-5FDE-4475-87A7-DB62A8C92340}"/>
              </a:ext>
            </a:extLst>
          </p:cNvPr>
          <p:cNvSpPr>
            <a:spLocks noGrp="1"/>
          </p:cNvSpPr>
          <p:nvPr>
            <p:ph idx="1"/>
          </p:nvPr>
        </p:nvSpPr>
        <p:spPr/>
        <p:txBody>
          <a:bodyPr>
            <a:normAutofit/>
          </a:bodyPr>
          <a:lstStyle/>
          <a:p>
            <a:r>
              <a:rPr lang="en-US" b="1" dirty="0">
                <a:solidFill>
                  <a:srgbClr val="FF0000"/>
                </a:solidFill>
              </a:rPr>
              <a:t>Active phase arrest</a:t>
            </a:r>
            <a:r>
              <a:rPr lang="en-US" dirty="0"/>
              <a:t> — Women with labor arrest in the active phase of the first stage are managed by </a:t>
            </a:r>
            <a:r>
              <a:rPr lang="en-US" b="1" dirty="0">
                <a:solidFill>
                  <a:srgbClr val="FF0000"/>
                </a:solidFill>
              </a:rPr>
              <a:t>cesarean delivery</a:t>
            </a:r>
            <a:r>
              <a:rPr lang="en-US" dirty="0"/>
              <a:t>. The key issue is using appropriate criteria for diagnosing labor arrest. Some unnecessary cesareans will be performed if arrest is diagnosed too soon, and maternal complications (</a:t>
            </a:r>
            <a:r>
              <a:rPr lang="en-US" dirty="0" err="1"/>
              <a:t>eg</a:t>
            </a:r>
            <a:r>
              <a:rPr lang="en-US" dirty="0"/>
              <a:t>, uterine rupture) are likely to increase if arrest is diagnosed too late. </a:t>
            </a:r>
          </a:p>
          <a:p>
            <a:r>
              <a:rPr lang="en-US" u="sng" dirty="0">
                <a:solidFill>
                  <a:srgbClr val="FF0000"/>
                </a:solidFill>
                <a:hlinkClick r:id="rId2">
                  <a:extLst>
                    <a:ext uri="{A12FA001-AC4F-418D-AE19-62706E023703}">
                      <ahyp:hlinkClr xmlns:ahyp="http://schemas.microsoft.com/office/drawing/2018/hyperlinkcolor" val="tx"/>
                    </a:ext>
                  </a:extLst>
                </a:hlinkClick>
              </a:rPr>
              <a:t>oxytocin</a:t>
            </a:r>
            <a:r>
              <a:rPr lang="en-US" dirty="0">
                <a:solidFill>
                  <a:srgbClr val="FF0000"/>
                </a:solidFill>
              </a:rPr>
              <a:t> augmentation </a:t>
            </a:r>
            <a:r>
              <a:rPr lang="en-US" dirty="0"/>
              <a:t>for at least four hours, rather than standard of two hours, before diagnosing arrest is safe for mother and fetus and increases the chances of achieving a vaginal delivery.</a:t>
            </a:r>
          </a:p>
        </p:txBody>
      </p:sp>
    </p:spTree>
    <p:extLst>
      <p:ext uri="{BB962C8B-B14F-4D97-AF65-F5344CB8AC3E}">
        <p14:creationId xmlns:p14="http://schemas.microsoft.com/office/powerpoint/2010/main" val="11510020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970" y="1651000"/>
            <a:ext cx="7200897" cy="977900"/>
          </a:xfrm>
        </p:spPr>
        <p:txBody>
          <a:bodyPr>
            <a:normAutofit/>
          </a:bodyPr>
          <a:lstStyle/>
          <a:p>
            <a:pPr algn="l"/>
            <a:r>
              <a:rPr lang="en-US" b="1" dirty="0"/>
              <a:t>Obstetric management</a:t>
            </a:r>
            <a:endParaRPr lang="ar-JO" b="1" dirty="0"/>
          </a:p>
        </p:txBody>
      </p:sp>
      <p:sp>
        <p:nvSpPr>
          <p:cNvPr id="3" name="Content Placeholder 2"/>
          <p:cNvSpPr>
            <a:spLocks noGrp="1"/>
          </p:cNvSpPr>
          <p:nvPr>
            <p:ph idx="1"/>
          </p:nvPr>
        </p:nvSpPr>
        <p:spPr>
          <a:xfrm>
            <a:off x="807245" y="2767805"/>
            <a:ext cx="7200897" cy="2489202"/>
          </a:xfrm>
        </p:spPr>
        <p:txBody>
          <a:bodyPr>
            <a:normAutofit fontScale="47500" lnSpcReduction="20000"/>
          </a:bodyPr>
          <a:lstStyle/>
          <a:p>
            <a:pPr marL="0" indent="0">
              <a:buNone/>
            </a:pPr>
            <a:r>
              <a:rPr lang="en-US" dirty="0"/>
              <a:t>1 - </a:t>
            </a:r>
            <a:r>
              <a:rPr lang="en-US" sz="2400" b="1" dirty="0"/>
              <a:t>Delivery of fetus:</a:t>
            </a:r>
            <a:r>
              <a:rPr lang="en-US" dirty="0"/>
              <a:t>-</a:t>
            </a:r>
          </a:p>
          <a:p>
            <a:pPr marL="0" indent="0">
              <a:buNone/>
            </a:pPr>
            <a:r>
              <a:rPr lang="en-US" b="1" dirty="0">
                <a:solidFill>
                  <a:srgbClr val="FF0000"/>
                </a:solidFill>
              </a:rPr>
              <a:t>      </a:t>
            </a:r>
            <a:r>
              <a:rPr lang="en-US" sz="2100" b="1" dirty="0">
                <a:solidFill>
                  <a:srgbClr val="FF0000"/>
                </a:solidFill>
              </a:rPr>
              <a:t>A. Caesarean section:-</a:t>
            </a:r>
          </a:p>
          <a:p>
            <a:pPr marL="0" indent="0">
              <a:buNone/>
            </a:pPr>
            <a:r>
              <a:rPr lang="en-US" dirty="0"/>
              <a:t>      </a:t>
            </a:r>
            <a:r>
              <a:rPr lang="en-US" sz="2100" b="1" dirty="0"/>
              <a:t>-alive fetus</a:t>
            </a:r>
          </a:p>
          <a:p>
            <a:pPr marL="0" indent="0">
              <a:buNone/>
            </a:pPr>
            <a:r>
              <a:rPr lang="en-US" sz="2100" b="1" dirty="0"/>
              <a:t>      -over distended lower segment with impending rupture even the fetus is dead.</a:t>
            </a:r>
          </a:p>
          <a:p>
            <a:pPr marL="0" indent="0">
              <a:buNone/>
            </a:pPr>
            <a:r>
              <a:rPr lang="en-US" b="1" dirty="0">
                <a:solidFill>
                  <a:srgbClr val="FF0000"/>
                </a:solidFill>
              </a:rPr>
              <a:t>      </a:t>
            </a:r>
            <a:r>
              <a:rPr lang="en-US" sz="2100" b="1" dirty="0">
                <a:solidFill>
                  <a:srgbClr val="FF0000"/>
                </a:solidFill>
              </a:rPr>
              <a:t>B. Vaginal delivery:- </a:t>
            </a:r>
          </a:p>
          <a:p>
            <a:pPr marL="0" indent="0">
              <a:buNone/>
            </a:pPr>
            <a:r>
              <a:rPr lang="en-US" dirty="0"/>
              <a:t>       </a:t>
            </a:r>
            <a:r>
              <a:rPr lang="en-US" sz="2100" b="1" dirty="0"/>
              <a:t>- dead fetus</a:t>
            </a:r>
          </a:p>
          <a:p>
            <a:pPr marL="0" indent="0">
              <a:buNone/>
            </a:pPr>
            <a:r>
              <a:rPr lang="en-US" sz="2100" b="1" dirty="0"/>
              <a:t>       -if head is low and vaginal delivery is not risky, forceps extraction may be done in alive fetus also.</a:t>
            </a:r>
          </a:p>
          <a:p>
            <a:endParaRPr lang="en-US" sz="2100" b="1" dirty="0"/>
          </a:p>
          <a:p>
            <a:pPr marL="0" indent="0">
              <a:buNone/>
            </a:pPr>
            <a:r>
              <a:rPr lang="en-US" sz="2400" b="1" dirty="0"/>
              <a:t>2 -  Active management of 3rd stage of labor.</a:t>
            </a:r>
          </a:p>
          <a:p>
            <a:endParaRPr lang="en-US" b="1" dirty="0"/>
          </a:p>
          <a:p>
            <a:pPr marL="0" indent="0">
              <a:buNone/>
            </a:pPr>
            <a:r>
              <a:rPr lang="en-US" sz="2400" b="1" dirty="0"/>
              <a:t>3 - Continuous bladder drainage for 2-3 days to prevent VVF</a:t>
            </a:r>
          </a:p>
          <a:p>
            <a:endParaRPr lang="ar-JO" dirty="0"/>
          </a:p>
        </p:txBody>
      </p:sp>
    </p:spTree>
    <p:extLst>
      <p:ext uri="{BB962C8B-B14F-4D97-AF65-F5344CB8AC3E}">
        <p14:creationId xmlns:p14="http://schemas.microsoft.com/office/powerpoint/2010/main" val="854605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2493170"/>
            <a:ext cx="5829300" cy="1102519"/>
          </a:xfrm>
        </p:spPr>
        <p:txBody>
          <a:bodyPr>
            <a:normAutofit/>
          </a:bodyPr>
          <a:lstStyle/>
          <a:p>
            <a:r>
              <a:rPr lang="en-US" sz="5400" b="1" dirty="0"/>
              <a:t>Complications</a:t>
            </a:r>
            <a:endParaRPr lang="ar-JO" sz="5400" b="1" dirty="0"/>
          </a:p>
        </p:txBody>
      </p:sp>
    </p:spTree>
    <p:extLst>
      <p:ext uri="{BB962C8B-B14F-4D97-AF65-F5344CB8AC3E}">
        <p14:creationId xmlns:p14="http://schemas.microsoft.com/office/powerpoint/2010/main" val="33247156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Maternal complications </a:t>
            </a:r>
            <a:endParaRPr lang="ar-JO" b="1" dirty="0"/>
          </a:p>
        </p:txBody>
      </p:sp>
      <p:sp>
        <p:nvSpPr>
          <p:cNvPr id="3" name="Content Placeholder 2"/>
          <p:cNvSpPr>
            <a:spLocks noGrp="1"/>
          </p:cNvSpPr>
          <p:nvPr>
            <p:ph idx="1"/>
          </p:nvPr>
        </p:nvSpPr>
        <p:spPr>
          <a:xfrm>
            <a:off x="928688" y="2889249"/>
            <a:ext cx="7200897" cy="2489202"/>
          </a:xfrm>
        </p:spPr>
        <p:txBody>
          <a:bodyPr>
            <a:normAutofit fontScale="92500" lnSpcReduction="10000"/>
          </a:bodyPr>
          <a:lstStyle/>
          <a:p>
            <a:pPr marL="0" indent="0">
              <a:buNone/>
            </a:pPr>
            <a:r>
              <a:rPr lang="en-US" b="1" dirty="0">
                <a:solidFill>
                  <a:srgbClr val="FF0000"/>
                </a:solidFill>
              </a:rPr>
              <a:t>1 – Fistula</a:t>
            </a:r>
          </a:p>
          <a:p>
            <a:pPr marL="0" indent="0">
              <a:buNone/>
            </a:pPr>
            <a:r>
              <a:rPr lang="en-US" dirty="0"/>
              <a:t>abnormal opening between the:</a:t>
            </a:r>
          </a:p>
          <a:p>
            <a:pPr marL="0" indent="0">
              <a:buNone/>
            </a:pPr>
            <a:r>
              <a:rPr lang="en-US" dirty="0"/>
              <a:t>- Vagina and the urinary bladder</a:t>
            </a:r>
          </a:p>
          <a:p>
            <a:pPr marL="0" indent="0">
              <a:buNone/>
            </a:pPr>
            <a:r>
              <a:rPr lang="en-US" dirty="0"/>
              <a:t>- Vagina and rectum</a:t>
            </a:r>
          </a:p>
          <a:p>
            <a:pPr marL="0" indent="0">
              <a:buNone/>
            </a:pPr>
            <a:r>
              <a:rPr lang="en-US" dirty="0"/>
              <a:t>- Vagina and urethra </a:t>
            </a:r>
          </a:p>
          <a:p>
            <a:pPr>
              <a:buFontTx/>
              <a:buChar char="-"/>
            </a:pPr>
            <a:r>
              <a:rPr lang="en-US" dirty="0"/>
              <a:t>Vagina and ureter</a:t>
            </a:r>
          </a:p>
          <a:p>
            <a:pPr marL="0" indent="0">
              <a:buNone/>
            </a:pPr>
            <a:r>
              <a:rPr lang="en-US" dirty="0"/>
              <a:t> </a:t>
            </a:r>
            <a:r>
              <a:rPr lang="en-US" b="1" dirty="0">
                <a:solidFill>
                  <a:srgbClr val="FF0000"/>
                </a:solidFill>
              </a:rPr>
              <a:t>Fistula is one of the most distressing complications of obstructed labor.</a:t>
            </a:r>
            <a:endParaRPr lang="ar-JO" b="1">
              <a:solidFill>
                <a:srgbClr val="FF0000"/>
              </a:solidFill>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9319" y="2814638"/>
            <a:ext cx="2192648" cy="1685925"/>
          </a:xfrm>
          <a:prstGeom prst="rect">
            <a:avLst/>
          </a:prstGeom>
        </p:spPr>
      </p:pic>
    </p:spTree>
    <p:extLst>
      <p:ext uri="{BB962C8B-B14F-4D97-AF65-F5344CB8AC3E}">
        <p14:creationId xmlns:p14="http://schemas.microsoft.com/office/powerpoint/2010/main" val="29374234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1864520"/>
            <a:ext cx="6172200" cy="4251722"/>
          </a:xfrm>
        </p:spPr>
        <p:txBody>
          <a:bodyPr/>
          <a:lstStyle/>
          <a:p>
            <a:pPr marL="0" indent="0">
              <a:buNone/>
            </a:pPr>
            <a:r>
              <a:rPr lang="en-US" b="1" dirty="0">
                <a:solidFill>
                  <a:srgbClr val="FF0000"/>
                </a:solidFill>
              </a:rPr>
              <a:t>2 – Uterine rapture </a:t>
            </a:r>
          </a:p>
          <a:p>
            <a:pPr marL="0" indent="0">
              <a:buNone/>
            </a:pPr>
            <a:r>
              <a:rPr lang="en-US" b="1" dirty="0">
                <a:solidFill>
                  <a:srgbClr val="FF0000"/>
                </a:solidFill>
              </a:rPr>
              <a:t>3 - Postpartum hemorrhage </a:t>
            </a:r>
          </a:p>
          <a:p>
            <a:pPr marL="0" indent="0">
              <a:buNone/>
            </a:pPr>
            <a:r>
              <a:rPr lang="en-US" b="1" dirty="0">
                <a:solidFill>
                  <a:srgbClr val="FF0000"/>
                </a:solidFill>
              </a:rPr>
              <a:t>4 - Slow return of the uterus to its pre-pregnancy size</a:t>
            </a:r>
          </a:p>
          <a:p>
            <a:pPr marL="0" indent="0">
              <a:buNone/>
            </a:pPr>
            <a:r>
              <a:rPr lang="en-US" b="1" dirty="0">
                <a:solidFill>
                  <a:srgbClr val="FF0000"/>
                </a:solidFill>
              </a:rPr>
              <a:t>5 - Shock </a:t>
            </a:r>
          </a:p>
          <a:p>
            <a:pPr marL="0" indent="0">
              <a:buNone/>
            </a:pPr>
            <a:r>
              <a:rPr lang="en-US" b="1" dirty="0">
                <a:solidFill>
                  <a:srgbClr val="FF0000"/>
                </a:solidFill>
              </a:rPr>
              <a:t>6 - The small intestine becomes paralyzed and stops movement (paralytic ileus)</a:t>
            </a:r>
          </a:p>
          <a:p>
            <a:pPr marL="0" indent="0">
              <a:buNone/>
            </a:pPr>
            <a:r>
              <a:rPr lang="en-US" b="1" dirty="0">
                <a:solidFill>
                  <a:srgbClr val="FF0000"/>
                </a:solidFill>
              </a:rPr>
              <a:t>7 - Sepsis </a:t>
            </a:r>
          </a:p>
          <a:p>
            <a:pPr marL="0" indent="0">
              <a:buNone/>
            </a:pPr>
            <a:r>
              <a:rPr lang="en-US" b="1" dirty="0">
                <a:solidFill>
                  <a:srgbClr val="FF0000"/>
                </a:solidFill>
              </a:rPr>
              <a:t>8 - Death.</a:t>
            </a:r>
            <a:endParaRPr lang="ar-JO" b="1" dirty="0">
              <a:solidFill>
                <a:srgbClr val="FF0000"/>
              </a:solidFill>
            </a:endParaRPr>
          </a:p>
        </p:txBody>
      </p:sp>
    </p:spTree>
    <p:extLst>
      <p:ext uri="{BB962C8B-B14F-4D97-AF65-F5344CB8AC3E}">
        <p14:creationId xmlns:p14="http://schemas.microsoft.com/office/powerpoint/2010/main" val="26385530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977900"/>
          </a:xfrm>
        </p:spPr>
        <p:txBody>
          <a:bodyPr>
            <a:normAutofit/>
          </a:bodyPr>
          <a:lstStyle/>
          <a:p>
            <a:r>
              <a:rPr lang="en-US" b="1" dirty="0">
                <a:solidFill>
                  <a:srgbClr val="262626"/>
                </a:solidFill>
              </a:rPr>
              <a:t>Fetal complications </a:t>
            </a:r>
            <a:endParaRPr lang="ar-JO" b="1" dirty="0">
              <a:solidFill>
                <a:srgbClr val="262626"/>
              </a:solidFill>
            </a:endParaRPr>
          </a:p>
        </p:txBody>
      </p:sp>
      <p:graphicFrame>
        <p:nvGraphicFramePr>
          <p:cNvPr id="6" name="Content Placeholder 2">
            <a:extLst>
              <a:ext uri="{FF2B5EF4-FFF2-40B4-BE49-F238E27FC236}">
                <a16:creationId xmlns:a16="http://schemas.microsoft.com/office/drawing/2014/main" id="{3AD50742-3053-4BD6-9E7E-B6BA2110C099}"/>
              </a:ext>
            </a:extLst>
          </p:cNvPr>
          <p:cNvGraphicFramePr>
            <a:graphicFrameLocks noGrp="1"/>
          </p:cNvGraphicFramePr>
          <p:nvPr>
            <p:ph idx="1"/>
          </p:nvPr>
        </p:nvGraphicFramePr>
        <p:xfrm>
          <a:off x="971550" y="2936539"/>
          <a:ext cx="7200898" cy="21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38044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156" y="1169874"/>
            <a:ext cx="6172200" cy="708422"/>
          </a:xfrm>
        </p:spPr>
        <p:txBody>
          <a:bodyPr/>
          <a:lstStyle/>
          <a:p>
            <a:r>
              <a:rPr lang="en-US" b="1" dirty="0"/>
              <a:t>Summary</a:t>
            </a:r>
            <a:endParaRPr lang="ar-JO" b="1" dirty="0"/>
          </a:p>
        </p:txBody>
      </p:sp>
      <p:sp>
        <p:nvSpPr>
          <p:cNvPr id="3" name="Content Placeholder 2"/>
          <p:cNvSpPr>
            <a:spLocks noGrp="1"/>
          </p:cNvSpPr>
          <p:nvPr>
            <p:ph idx="1"/>
          </p:nvPr>
        </p:nvSpPr>
        <p:spPr>
          <a:xfrm>
            <a:off x="757238" y="1678781"/>
            <a:ext cx="6629400" cy="3271838"/>
          </a:xfrm>
        </p:spPr>
        <p:txBody>
          <a:bodyPr vert="horz" lIns="68580" tIns="34290" rIns="68580" bIns="34290" rtlCol="0" anchor="t">
            <a:noAutofit/>
          </a:bodyPr>
          <a:lstStyle/>
          <a:p>
            <a:r>
              <a:rPr lang="en-US" sz="1200" b="1" dirty="0">
                <a:solidFill>
                  <a:srgbClr val="FF0000"/>
                </a:solidFill>
              </a:rPr>
              <a:t>Obstructed</a:t>
            </a:r>
            <a:r>
              <a:rPr lang="en-US" sz="900" b="1" dirty="0"/>
              <a:t> </a:t>
            </a:r>
            <a:r>
              <a:rPr lang="en-US" sz="1200" b="1" dirty="0">
                <a:solidFill>
                  <a:srgbClr val="FF0000"/>
                </a:solidFill>
              </a:rPr>
              <a:t>labor</a:t>
            </a:r>
            <a:r>
              <a:rPr lang="en-US" sz="900" b="1" dirty="0"/>
              <a:t> </a:t>
            </a:r>
            <a:r>
              <a:rPr lang="en-US" sz="900" dirty="0"/>
              <a:t>is failure of descent of the fetus through the birth canal (pelvis) because there is an impossible barrier (obstruction) preventing its descent in spite of strong uterine contractions.</a:t>
            </a:r>
          </a:p>
          <a:p>
            <a:pPr marL="0" indent="0">
              <a:buNone/>
            </a:pPr>
            <a:endParaRPr lang="en-US" sz="900" dirty="0"/>
          </a:p>
          <a:p>
            <a:r>
              <a:rPr lang="en-US" sz="1200" b="1" dirty="0">
                <a:solidFill>
                  <a:srgbClr val="FF0000"/>
                </a:solidFill>
              </a:rPr>
              <a:t>Causes</a:t>
            </a:r>
            <a:r>
              <a:rPr lang="en-US" sz="900" dirty="0"/>
              <a:t> of obstructed labor are </a:t>
            </a:r>
            <a:r>
              <a:rPr lang="en-US" sz="900" b="1" dirty="0"/>
              <a:t>cephalopelvic disproportion (CPD), abnormal presentations, fetal abnormalities and abnormalities of the maternal reproductive tract</a:t>
            </a:r>
            <a:r>
              <a:rPr lang="en-US" sz="900" dirty="0"/>
              <a:t>.</a:t>
            </a:r>
          </a:p>
          <a:p>
            <a:pPr marL="0" indent="0">
              <a:buNone/>
            </a:pPr>
            <a:endParaRPr lang="en-US" sz="900" dirty="0"/>
          </a:p>
          <a:p>
            <a:r>
              <a:rPr lang="en-US" sz="900" dirty="0"/>
              <a:t>The</a:t>
            </a:r>
            <a:r>
              <a:rPr lang="en-US" sz="1200" dirty="0"/>
              <a:t> </a:t>
            </a:r>
            <a:r>
              <a:rPr lang="en-US" sz="1200" b="1" dirty="0">
                <a:solidFill>
                  <a:srgbClr val="FF0000"/>
                </a:solidFill>
              </a:rPr>
              <a:t>best diagnostic tool </a:t>
            </a:r>
            <a:r>
              <a:rPr lang="en-US" sz="900" dirty="0"/>
              <a:t>for you to identify obstructed labor is the </a:t>
            </a:r>
            <a:r>
              <a:rPr lang="en-US" sz="900" b="1" dirty="0" err="1">
                <a:solidFill>
                  <a:srgbClr val="FF0000"/>
                </a:solidFill>
              </a:rPr>
              <a:t>partogram</a:t>
            </a:r>
            <a:r>
              <a:rPr lang="en-US" sz="900" dirty="0"/>
              <a:t>.</a:t>
            </a:r>
          </a:p>
          <a:p>
            <a:pPr marL="0" indent="0">
              <a:buNone/>
            </a:pPr>
            <a:endParaRPr lang="en-US" sz="900" dirty="0"/>
          </a:p>
          <a:p>
            <a:r>
              <a:rPr lang="en-US" sz="900" dirty="0"/>
              <a:t>The</a:t>
            </a:r>
            <a:r>
              <a:rPr lang="en-US" sz="1200" dirty="0"/>
              <a:t> </a:t>
            </a:r>
            <a:r>
              <a:rPr lang="en-US" sz="1200" b="1" dirty="0">
                <a:solidFill>
                  <a:srgbClr val="FF0000"/>
                </a:solidFill>
              </a:rPr>
              <a:t>clinical features</a:t>
            </a:r>
            <a:r>
              <a:rPr lang="en-US" sz="900" b="1" dirty="0">
                <a:solidFill>
                  <a:srgbClr val="FF0000"/>
                </a:solidFill>
              </a:rPr>
              <a:t> </a:t>
            </a:r>
            <a:r>
              <a:rPr lang="en-US" sz="900" dirty="0"/>
              <a:t>of obstructed labor include mother </a:t>
            </a:r>
            <a:r>
              <a:rPr lang="en-US" sz="900" b="1" dirty="0"/>
              <a:t>exhausted and unable to support herself, deranged vital signs, dehydrated, Bandl’s ring formation in the abdomen, bladder full above the symphysis pubis, big caput and big </a:t>
            </a:r>
            <a:r>
              <a:rPr lang="en-US" sz="900" b="1" dirty="0" err="1"/>
              <a:t>moulding</a:t>
            </a:r>
            <a:r>
              <a:rPr lang="en-US" sz="900" b="1" dirty="0"/>
              <a:t>, may be edematous vaginal opening</a:t>
            </a:r>
            <a:r>
              <a:rPr lang="en-US" sz="900" dirty="0"/>
              <a:t>.</a:t>
            </a:r>
          </a:p>
          <a:p>
            <a:pPr marL="0" indent="0">
              <a:buNone/>
            </a:pPr>
            <a:endParaRPr lang="en-US" sz="900" dirty="0"/>
          </a:p>
          <a:p>
            <a:r>
              <a:rPr lang="en-US" sz="900" dirty="0"/>
              <a:t>Common </a:t>
            </a:r>
            <a:r>
              <a:rPr lang="en-US" sz="1200" b="1" dirty="0">
                <a:solidFill>
                  <a:srgbClr val="FF0000"/>
                </a:solidFill>
              </a:rPr>
              <a:t>maternal complications</a:t>
            </a:r>
            <a:r>
              <a:rPr lang="en-US" sz="900" b="1" dirty="0">
                <a:solidFill>
                  <a:srgbClr val="FF0000"/>
                </a:solidFill>
              </a:rPr>
              <a:t> </a:t>
            </a:r>
            <a:r>
              <a:rPr lang="en-US" sz="900" dirty="0"/>
              <a:t>of obstructed labor include </a:t>
            </a:r>
            <a:r>
              <a:rPr lang="en-US" sz="900" b="1" dirty="0"/>
              <a:t>sepsis, paralytic ileus, postpartum hemorrhage, fistula formation</a:t>
            </a:r>
            <a:r>
              <a:rPr lang="en-US" sz="900" dirty="0"/>
              <a:t>.</a:t>
            </a:r>
          </a:p>
          <a:p>
            <a:pPr marL="0" indent="0">
              <a:buNone/>
            </a:pPr>
            <a:endParaRPr lang="en-US" sz="900" dirty="0"/>
          </a:p>
          <a:p>
            <a:r>
              <a:rPr lang="en-US" sz="900" dirty="0"/>
              <a:t>Common </a:t>
            </a:r>
            <a:r>
              <a:rPr lang="en-US" sz="1200" b="1" dirty="0">
                <a:solidFill>
                  <a:srgbClr val="FF0000"/>
                </a:solidFill>
              </a:rPr>
              <a:t>fetal complication</a:t>
            </a:r>
            <a:r>
              <a:rPr lang="en-US" sz="900" b="1" dirty="0">
                <a:solidFill>
                  <a:srgbClr val="FF0000"/>
                </a:solidFill>
              </a:rPr>
              <a:t>s </a:t>
            </a:r>
            <a:r>
              <a:rPr lang="en-US" sz="900" dirty="0"/>
              <a:t>of obstructed labor are </a:t>
            </a:r>
            <a:r>
              <a:rPr lang="en-US" sz="900" b="1" dirty="0"/>
              <a:t>severe asphyxia, neonatal sepsis and death.</a:t>
            </a:r>
          </a:p>
          <a:p>
            <a:pPr marL="0" indent="0">
              <a:buNone/>
            </a:pPr>
            <a:endParaRPr lang="en-US" sz="900" b="1" dirty="0"/>
          </a:p>
          <a:p>
            <a:r>
              <a:rPr lang="en-US" sz="900" b="1" dirty="0">
                <a:solidFill>
                  <a:srgbClr val="FF0000"/>
                </a:solidFill>
              </a:rPr>
              <a:t>Early referral can save the life of the woman and the baby in case of obstructed labor.</a:t>
            </a:r>
            <a:endParaRPr lang="ar-JO" sz="900" b="1">
              <a:solidFill>
                <a:srgbClr val="FF0000"/>
              </a:solidFill>
              <a:cs typeface="Times New Roman"/>
            </a:endParaRPr>
          </a:p>
        </p:txBody>
      </p:sp>
    </p:spTree>
    <p:extLst>
      <p:ext uri="{BB962C8B-B14F-4D97-AF65-F5344CB8AC3E}">
        <p14:creationId xmlns:p14="http://schemas.microsoft.com/office/powerpoint/2010/main" val="4133397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pic>
        <p:nvPicPr>
          <p:cNvPr id="31" name="Picture 31" descr="Free picture: stethoscope">
            <a:extLst>
              <a:ext uri="{FF2B5EF4-FFF2-40B4-BE49-F238E27FC236}">
                <a16:creationId xmlns:a16="http://schemas.microsoft.com/office/drawing/2014/main" id="{0B5F647A-BB5B-408B-B46B-78074B3A73F0}"/>
              </a:ext>
            </a:extLst>
          </p:cNvPr>
          <p:cNvPicPr>
            <a:picLocks noChangeAspect="1"/>
          </p:cNvPicPr>
          <p:nvPr/>
        </p:nvPicPr>
        <p:blipFill rotWithShape="1">
          <a:blip r:embed="rId2">
            <a:alphaModFix amt="50000"/>
          </a:blip>
          <a:srcRect t="8887" b="6844"/>
          <a:stretch/>
        </p:blipFill>
        <p:spPr>
          <a:xfrm>
            <a:off x="15" y="857257"/>
            <a:ext cx="9143985" cy="5143493"/>
          </a:xfrm>
          <a:prstGeom prst="rect">
            <a:avLst/>
          </a:prstGeom>
        </p:spPr>
      </p:pic>
      <p:sp>
        <p:nvSpPr>
          <p:cNvPr id="2" name="Title 1"/>
          <p:cNvSpPr>
            <a:spLocks noGrp="1"/>
          </p:cNvSpPr>
          <p:nvPr>
            <p:ph type="ctrTitle"/>
          </p:nvPr>
        </p:nvSpPr>
        <p:spPr>
          <a:xfrm>
            <a:off x="1940718" y="2467767"/>
            <a:ext cx="5111752" cy="1136650"/>
          </a:xfrm>
        </p:spPr>
        <p:txBody>
          <a:bodyPr>
            <a:normAutofit/>
          </a:bodyPr>
          <a:lstStyle/>
          <a:p>
            <a:r>
              <a:rPr lang="en-US" b="1">
                <a:solidFill>
                  <a:srgbClr val="FFFFFF"/>
                </a:solidFill>
                <a:latin typeface="Bradley Hand ITC" pitchFamily="66" charset="0"/>
              </a:rPr>
              <a:t>THANk YOU</a:t>
            </a:r>
            <a:endParaRPr lang="ar-JO" b="1">
              <a:solidFill>
                <a:srgbClr val="FFFFFF"/>
              </a:solidFill>
              <a:latin typeface="Bradley Hand ITC" pitchFamily="66" charset="0"/>
            </a:endParaRPr>
          </a:p>
        </p:txBody>
      </p:sp>
      <p:cxnSp>
        <p:nvCxnSpPr>
          <p:cNvPr id="38" name="Straight Connector 37">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74949" y="3490206"/>
            <a:ext cx="384048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999663"/>
      </p:ext>
    </p:extLst>
  </p:cSld>
  <p:clrMapOvr>
    <a:overrideClrMapping bg1="dk1" tx1="lt1" bg2="dk2" tx2="lt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88F3194-CF31-49A9-BC5D-FE56C1B36481}"/>
              </a:ext>
            </a:extLst>
          </p:cNvPr>
          <p:cNvSpPr>
            <a:spLocks noGrp="1" noChangeArrowheads="1"/>
          </p:cNvSpPr>
          <p:nvPr>
            <p:ph type="ctrTitle"/>
          </p:nvPr>
        </p:nvSpPr>
        <p:spPr>
          <a:xfrm>
            <a:off x="411480" y="254318"/>
            <a:ext cx="8121015" cy="3046095"/>
          </a:xfrm>
        </p:spPr>
        <p:txBody>
          <a:bodyPr>
            <a:normAutofit fontScale="90000"/>
          </a:bodyPr>
          <a:lstStyle/>
          <a:p>
            <a:pPr algn="ctr" eaLnBrk="1" hangingPunct="1">
              <a:defRPr/>
            </a:pPr>
            <a:br>
              <a:rPr lang="ar-JO" sz="6600" dirty="0">
                <a:ln w="12700">
                  <a:solidFill>
                    <a:schemeClr val="accent5"/>
                  </a:solidFill>
                  <a:prstDash val="solid"/>
                </a:ln>
                <a:pattFill prst="ltDnDiag">
                  <a:fgClr>
                    <a:schemeClr val="accent5">
                      <a:lumMod val="60000"/>
                      <a:lumOff val="40000"/>
                    </a:schemeClr>
                  </a:fgClr>
                  <a:bgClr>
                    <a:schemeClr val="bg1"/>
                  </a:bgClr>
                </a:pattFill>
                <a:latin typeface="Candara"/>
                <a:cs typeface="Aharoni" panose="02010803020104030203" pitchFamily="2" charset="-79"/>
              </a:rPr>
            </a:br>
            <a:br>
              <a:rPr lang="ar-JO" sz="6600" dirty="0">
                <a:ln w="12700">
                  <a:solidFill>
                    <a:schemeClr val="accent5"/>
                  </a:solidFill>
                  <a:prstDash val="solid"/>
                </a:ln>
                <a:pattFill prst="ltDnDiag">
                  <a:fgClr>
                    <a:schemeClr val="accent5">
                      <a:lumMod val="60000"/>
                      <a:lumOff val="40000"/>
                    </a:schemeClr>
                  </a:fgClr>
                  <a:bgClr>
                    <a:schemeClr val="bg1"/>
                  </a:bgClr>
                </a:pattFill>
                <a:latin typeface="Candara"/>
                <a:cs typeface="Aharoni" panose="02010803020104030203" pitchFamily="2" charset="-79"/>
              </a:rPr>
            </a:br>
            <a:r>
              <a:rPr lang="en-US" sz="6600" dirty="0">
                <a:ln w="12700">
                  <a:solidFill>
                    <a:schemeClr val="accent5"/>
                  </a:solidFill>
                  <a:prstDash val="solid"/>
                </a:ln>
                <a:solidFill>
                  <a:schemeClr val="tx1"/>
                </a:solidFill>
                <a:latin typeface="Candara"/>
                <a:cs typeface="Aharoni"/>
              </a:rPr>
              <a:t>cases</a:t>
            </a:r>
          </a:p>
        </p:txBody>
      </p:sp>
    </p:spTree>
    <p:extLst>
      <p:ext uri="{BB962C8B-B14F-4D97-AF65-F5344CB8AC3E}">
        <p14:creationId xmlns:p14="http://schemas.microsoft.com/office/powerpoint/2010/main" val="2105952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BF74386-A717-4A18-A20D-29CC028767DF}"/>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421824" y="1232588"/>
            <a:ext cx="8306101" cy="4386648"/>
          </a:xfrm>
          <a:prstGeom prst="rect">
            <a:avLst/>
          </a:prstGeom>
        </p:spPr>
      </p:pic>
    </p:spTree>
    <p:extLst>
      <p:ext uri="{BB962C8B-B14F-4D97-AF65-F5344CB8AC3E}">
        <p14:creationId xmlns:p14="http://schemas.microsoft.com/office/powerpoint/2010/main" val="238362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9219" name="Content Placeholder 2"/>
          <p:cNvSpPr>
            <a:spLocks noGrp="1"/>
          </p:cNvSpPr>
          <p:nvPr>
            <p:ph idx="1"/>
          </p:nvPr>
        </p:nvSpPr>
        <p:spPr>
          <a:xfrm>
            <a:off x="304800" y="1676400"/>
            <a:ext cx="8316278" cy="6113780"/>
          </a:xfrm>
        </p:spPr>
        <p:txBody>
          <a:bodyPr>
            <a:normAutofit fontScale="97500"/>
          </a:bodyPr>
          <a:lstStyle/>
          <a:p>
            <a:pPr algn="l" rtl="0" eaLnBrk="1" hangingPunct="1"/>
            <a:r>
              <a:rPr lang="en-US" altLang="en-US" b="1" dirty="0">
                <a:solidFill>
                  <a:srgbClr val="FF0000"/>
                </a:solidFill>
                <a:effectLst>
                  <a:outerShdw blurRad="38100" dist="38100" dir="2700000" algn="tl">
                    <a:srgbClr val="000000">
                      <a:alpha val="43137"/>
                    </a:srgbClr>
                  </a:outerShdw>
                </a:effectLst>
              </a:rPr>
              <a:t>Causes</a:t>
            </a:r>
            <a:r>
              <a:rPr lang="en-US" altLang="en-US" dirty="0">
                <a:solidFill>
                  <a:srgbClr val="FF0000"/>
                </a:solidFill>
                <a:effectLst>
                  <a:outerShdw blurRad="38100" dist="38100" dir="2700000" algn="tl">
                    <a:srgbClr val="000000">
                      <a:alpha val="43137"/>
                    </a:srgbClr>
                  </a:outerShdw>
                </a:effectLst>
              </a:rPr>
              <a:t> </a:t>
            </a:r>
            <a:r>
              <a:rPr lang="en-US" altLang="en-US" dirty="0">
                <a:solidFill>
                  <a:srgbClr val="FF0000"/>
                </a:solidFill>
              </a:rPr>
              <a:t>:</a:t>
            </a:r>
          </a:p>
          <a:p>
            <a:pPr algn="l" rtl="0" eaLnBrk="1" hangingPunct="1">
              <a:buNone/>
            </a:pPr>
            <a:r>
              <a:rPr lang="en-US" altLang="en-US" b="1" dirty="0">
                <a:solidFill>
                  <a:srgbClr val="FF0000"/>
                </a:solidFill>
              </a:rPr>
              <a:t>P</a:t>
            </a:r>
            <a:r>
              <a:rPr lang="en-US" altLang="en-US" b="1" dirty="0">
                <a:ln/>
                <a:solidFill>
                  <a:schemeClr val="accent1"/>
                </a:solidFill>
                <a:effectLst>
                  <a:outerShdw blurRad="38100" dist="25400" dir="5400000" algn="ctr" rotWithShape="0">
                    <a:srgbClr val="6E747A">
                      <a:alpha val="43000"/>
                    </a:srgbClr>
                  </a:outerShdw>
                </a:effectLst>
              </a:rPr>
              <a:t>assenger  : </a:t>
            </a:r>
            <a:r>
              <a:rPr lang="en-US" dirty="0">
                <a:ln/>
                <a:solidFill>
                  <a:schemeClr val="accent1"/>
                </a:solidFill>
                <a:effectLst>
                  <a:outerShdw blurRad="38100" dist="25400" dir="5400000" algn="ctr" rotWithShape="0">
                    <a:srgbClr val="6E747A">
                      <a:alpha val="43000"/>
                    </a:srgbClr>
                  </a:outerShdw>
                </a:effectLst>
              </a:rPr>
              <a:t>Large size baby  Fetal </a:t>
            </a:r>
            <a:r>
              <a:rPr lang="en-US" dirty="0" err="1">
                <a:ln/>
                <a:solidFill>
                  <a:schemeClr val="accent1"/>
                </a:solidFill>
                <a:effectLst>
                  <a:outerShdw blurRad="38100" dist="25400" dir="5400000" algn="ctr" rotWithShape="0">
                    <a:srgbClr val="6E747A">
                      <a:alpha val="43000"/>
                    </a:srgbClr>
                  </a:outerShdw>
                </a:effectLst>
              </a:rPr>
              <a:t>malposition</a:t>
            </a:r>
            <a:r>
              <a:rPr lang="en-US" dirty="0">
                <a:ln/>
                <a:solidFill>
                  <a:schemeClr val="accent1"/>
                </a:solidFill>
                <a:effectLst>
                  <a:outerShdw blurRad="38100" dist="25400" dir="5400000" algn="ctr" rotWithShape="0">
                    <a:srgbClr val="6E747A">
                      <a:alpha val="43000"/>
                    </a:srgbClr>
                  </a:outerShdw>
                </a:effectLst>
              </a:rPr>
              <a:t> , Fetal </a:t>
            </a:r>
            <a:r>
              <a:rPr lang="en-US" dirty="0" err="1">
                <a:ln/>
                <a:solidFill>
                  <a:schemeClr val="accent1"/>
                </a:solidFill>
                <a:effectLst>
                  <a:outerShdw blurRad="38100" dist="25400" dir="5400000" algn="ctr" rotWithShape="0">
                    <a:srgbClr val="6E747A">
                      <a:alpha val="43000"/>
                    </a:srgbClr>
                  </a:outerShdw>
                </a:effectLst>
              </a:rPr>
              <a:t>malpresentation</a:t>
            </a:r>
            <a:r>
              <a:rPr lang="en-US" dirty="0">
                <a:ln/>
                <a:solidFill>
                  <a:schemeClr val="accent1"/>
                </a:solidFill>
                <a:effectLst>
                  <a:outerShdw blurRad="38100" dist="25400" dir="5400000" algn="ctr" rotWithShape="0">
                    <a:srgbClr val="6E747A">
                      <a:alpha val="43000"/>
                    </a:srgbClr>
                  </a:outerShdw>
                </a:effectLst>
              </a:rPr>
              <a:t> , congenital abnormalities of the fetus </a:t>
            </a:r>
            <a:endParaRPr lang="en-US" dirty="0"/>
          </a:p>
          <a:p>
            <a:pPr algn="l" rtl="0">
              <a:buNone/>
            </a:pPr>
            <a:r>
              <a:rPr lang="en-US" sz="3500" b="1" dirty="0">
                <a:solidFill>
                  <a:srgbClr val="FF0000"/>
                </a:solidFill>
              </a:rPr>
              <a:t>P</a:t>
            </a:r>
            <a:r>
              <a:rPr lang="en-US" sz="3500" b="1" dirty="0">
                <a:ln/>
                <a:solidFill>
                  <a:schemeClr val="accent1"/>
                </a:solidFill>
                <a:effectLst>
                  <a:outerShdw blurRad="38100" dist="25400" dir="5400000" algn="ctr" rotWithShape="0">
                    <a:srgbClr val="6E747A">
                      <a:alpha val="43000"/>
                    </a:srgbClr>
                  </a:outerShdw>
                </a:effectLst>
              </a:rPr>
              <a:t>assage : </a:t>
            </a:r>
            <a:r>
              <a:rPr lang="en-US" sz="3500" dirty="0">
                <a:ln/>
                <a:solidFill>
                  <a:schemeClr val="accent1"/>
                </a:solidFill>
                <a:effectLst>
                  <a:outerShdw blurRad="38100" dist="25400" dir="5400000" algn="ctr" rotWithShape="0">
                    <a:srgbClr val="6E747A">
                      <a:alpha val="43000"/>
                    </a:srgbClr>
                  </a:outerShdw>
                </a:effectLst>
              </a:rPr>
              <a:t>small pelvis , congenital abnormality ,full bladder , pelvic tumors</a:t>
            </a:r>
            <a:endParaRPr lang="en-US" sz="3500" dirty="0"/>
          </a:p>
          <a:p>
            <a:pPr algn="l" rtl="0">
              <a:buNone/>
            </a:pPr>
            <a:r>
              <a:rPr lang="en-US" sz="3500" b="1" dirty="0">
                <a:solidFill>
                  <a:srgbClr val="FF0000"/>
                </a:solidFill>
              </a:rPr>
              <a:t>p</a:t>
            </a:r>
            <a:r>
              <a:rPr lang="en-US" sz="3500" b="1" dirty="0">
                <a:ln/>
                <a:solidFill>
                  <a:schemeClr val="accent1"/>
                </a:solidFill>
                <a:effectLst>
                  <a:outerShdw blurRad="38100" dist="25400" dir="5400000" algn="ctr" rotWithShape="0">
                    <a:srgbClr val="6E747A">
                      <a:alpha val="43000"/>
                    </a:srgbClr>
                  </a:outerShdw>
                </a:effectLst>
              </a:rPr>
              <a:t>ower  : </a:t>
            </a:r>
            <a:r>
              <a:rPr lang="en-US" sz="3500" dirty="0">
                <a:ln/>
                <a:solidFill>
                  <a:schemeClr val="accent1"/>
                </a:solidFill>
                <a:effectLst>
                  <a:outerShdw blurRad="38100" dist="25400" dir="5400000" algn="ctr" rotWithShape="0">
                    <a:srgbClr val="6E747A">
                      <a:alpha val="43000"/>
                    </a:srgbClr>
                  </a:outerShdw>
                </a:effectLst>
              </a:rPr>
              <a:t>abnormality in uterine contraction</a:t>
            </a:r>
            <a:endParaRPr lang="en-US" sz="3500" dirty="0"/>
          </a:p>
          <a:p>
            <a:pPr algn="l" rtl="0">
              <a:buNone/>
            </a:pPr>
            <a:endParaRPr lang="en-US" altLang="en-US" dirty="0"/>
          </a:p>
          <a:p>
            <a:pPr lvl="3" algn="l" rtl="0" eaLnBrk="1" hangingPunct="1">
              <a:buNone/>
            </a:pPr>
            <a:endParaRPr lang="en-US" altLang="en-US" dirty="0">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2EE6C0F-A528-4A28-B337-3A20FEA6D345}"/>
              </a:ext>
            </a:extLst>
          </p:cNvPr>
          <p:cNvSpPr>
            <a:spLocks noChangeArrowheads="1"/>
          </p:cNvSpPr>
          <p:nvPr/>
        </p:nvSpPr>
        <p:spPr bwMode="auto">
          <a:xfrm>
            <a:off x="2864451" y="2242556"/>
            <a:ext cx="3711852" cy="325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en-US" sz="1050" dirty="0">
                <a:solidFill>
                  <a:srgbClr val="242424"/>
                </a:solidFill>
                <a:latin typeface="Angsana New"/>
                <a:cs typeface="Angsana New"/>
              </a:rPr>
              <a:t> </a:t>
            </a:r>
            <a:r>
              <a:rPr lang="en-US" altLang="en-US" sz="2700" dirty="0">
                <a:solidFill>
                  <a:prstClr val="black"/>
                </a:solidFill>
                <a:latin typeface="Angsana New"/>
                <a:cs typeface="Angsana New"/>
              </a:rPr>
              <a:t>1. On admission to hospital</a:t>
            </a:r>
            <a:br>
              <a:rPr lang="en-US" altLang="en-US" dirty="0">
                <a:solidFill>
                  <a:prstClr val="black"/>
                </a:solidFill>
                <a:latin typeface="Angsana New" panose="02020603050405020304" pitchFamily="18" charset="-34"/>
                <a:cs typeface="Angsana New" panose="02020603050405020304" pitchFamily="18" charset="-34"/>
              </a:rPr>
            </a:br>
            <a:r>
              <a:rPr lang="en-US" altLang="en-US" dirty="0">
                <a:solidFill>
                  <a:prstClr val="black"/>
                </a:solidFill>
                <a:latin typeface="Angsana New"/>
                <a:cs typeface="Angsana New"/>
              </a:rPr>
              <a:t>a) What was the clock time? </a:t>
            </a:r>
            <a:br>
              <a:rPr lang="en-US" altLang="en-US" dirty="0">
                <a:solidFill>
                  <a:prstClr val="black"/>
                </a:solidFill>
                <a:latin typeface="Angsana New" panose="02020603050405020304" pitchFamily="18" charset="-34"/>
                <a:cs typeface="Angsana New" panose="02020603050405020304" pitchFamily="18" charset="-34"/>
              </a:rPr>
            </a:br>
            <a:r>
              <a:rPr lang="en-US" altLang="en-US" dirty="0">
                <a:solidFill>
                  <a:prstClr val="black"/>
                </a:solidFill>
                <a:latin typeface="Angsana New"/>
                <a:cs typeface="Angsana New"/>
              </a:rPr>
              <a:t>b) What was the cervical dilatation?</a:t>
            </a:r>
            <a:br>
              <a:rPr lang="en-US" altLang="en-US" dirty="0">
                <a:solidFill>
                  <a:prstClr val="black"/>
                </a:solidFill>
                <a:latin typeface="Angsana New" panose="02020603050405020304" pitchFamily="18" charset="-34"/>
                <a:cs typeface="Angsana New" panose="02020603050405020304" pitchFamily="18" charset="-34"/>
              </a:rPr>
            </a:br>
            <a:r>
              <a:rPr lang="en-US" altLang="en-US" dirty="0">
                <a:solidFill>
                  <a:prstClr val="black"/>
                </a:solidFill>
                <a:latin typeface="Angsana New"/>
                <a:cs typeface="Angsana New"/>
              </a:rPr>
              <a:t>c) What phase of labor was the woman in?</a:t>
            </a:r>
            <a:endParaRPr lang="ar-JO" altLang="en-US">
              <a:solidFill>
                <a:prstClr val="black"/>
              </a:solidFill>
              <a:latin typeface="Angsana New"/>
              <a:cs typeface="Angsana New" panose="02020603050405020304" pitchFamily="18" charset="-34"/>
            </a:endParaRPr>
          </a:p>
          <a:p>
            <a:pPr defTabSz="685800">
              <a:defRPr/>
            </a:pPr>
            <a:endParaRPr lang="en-US" altLang="en-US" dirty="0">
              <a:solidFill>
                <a:prstClr val="black"/>
              </a:solidFill>
              <a:latin typeface="Angsana New" panose="02020603050405020304" pitchFamily="18" charset="-34"/>
              <a:cs typeface="Angsana New" panose="02020603050405020304" pitchFamily="18" charset="-34"/>
            </a:endParaRPr>
          </a:p>
          <a:p>
            <a:pPr defTabSz="685800">
              <a:defRPr/>
            </a:pPr>
            <a:r>
              <a:rPr lang="en-US" altLang="en-US" dirty="0">
                <a:solidFill>
                  <a:prstClr val="black"/>
                </a:solidFill>
                <a:latin typeface="Angsana New"/>
                <a:cs typeface="Angsana New"/>
              </a:rPr>
              <a:t>2. Describe the frequency and duration of the uterine contractions at 7:00.</a:t>
            </a:r>
            <a:endParaRPr lang="ar-JO" altLang="en-US">
              <a:solidFill>
                <a:prstClr val="black"/>
              </a:solidFill>
              <a:latin typeface="Angsana New"/>
              <a:cs typeface="Angsana New" panose="02020603050405020304" pitchFamily="18" charset="-34"/>
            </a:endParaRPr>
          </a:p>
          <a:p>
            <a:pPr defTabSz="685800">
              <a:defRPr/>
            </a:pPr>
            <a:br>
              <a:rPr lang="en-US" altLang="en-US" dirty="0">
                <a:solidFill>
                  <a:prstClr val="black"/>
                </a:solidFill>
                <a:latin typeface="Angsana New" panose="02020603050405020304" pitchFamily="18" charset="-34"/>
                <a:cs typeface="Angsana New" panose="02020603050405020304" pitchFamily="18" charset="-34"/>
              </a:rPr>
            </a:br>
            <a:r>
              <a:rPr lang="en-US" altLang="en-US" dirty="0">
                <a:solidFill>
                  <a:prstClr val="black"/>
                </a:solidFill>
                <a:latin typeface="Angsana New"/>
                <a:cs typeface="Angsana New"/>
              </a:rPr>
              <a:t>3. At 7:00 what was the fetal heart rate and the state of the membranes?</a:t>
            </a:r>
            <a:br>
              <a:rPr lang="en-US" altLang="en-US" dirty="0">
                <a:solidFill>
                  <a:prstClr val="black"/>
                </a:solidFill>
                <a:latin typeface="Angsana New" panose="02020603050405020304" pitchFamily="18" charset="-34"/>
                <a:cs typeface="Angsana New" panose="02020603050405020304" pitchFamily="18" charset="-34"/>
              </a:rPr>
            </a:br>
            <a:r>
              <a:rPr lang="en-US" altLang="en-US" dirty="0">
                <a:solidFill>
                  <a:prstClr val="black"/>
                </a:solidFill>
                <a:latin typeface="Angsana New"/>
                <a:cs typeface="Angsana New"/>
              </a:rPr>
              <a:t>4. What is the purpose of the alert line? </a:t>
            </a:r>
            <a:endParaRPr lang="ar-JO" altLang="en-US">
              <a:solidFill>
                <a:prstClr val="black"/>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4593891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97057A-0D00-446E-9626-D20CE6C89808}"/>
              </a:ext>
            </a:extLst>
          </p:cNvPr>
          <p:cNvSpPr txBox="1"/>
          <p:nvPr/>
        </p:nvSpPr>
        <p:spPr>
          <a:xfrm>
            <a:off x="456041" y="1293212"/>
            <a:ext cx="8232303" cy="4131900"/>
          </a:xfrm>
          <a:prstGeom prst="rect">
            <a:avLst/>
          </a:prstGeom>
          <a:noFill/>
        </p:spPr>
        <p:txBody>
          <a:bodyPr wrap="square" lIns="68580" tIns="34290" rIns="68580" bIns="34290" anchor="t">
            <a:spAutoFit/>
          </a:bodyPr>
          <a:lstStyle/>
          <a:p>
            <a:pPr marL="557213" indent="-557213" defTabSz="342900">
              <a:buFontTx/>
              <a:buAutoNum type="arabicPeriod"/>
              <a:defRPr/>
            </a:pPr>
            <a:r>
              <a:rPr lang="en-US" sz="2400" dirty="0">
                <a:solidFill>
                  <a:srgbClr val="C00000"/>
                </a:solidFill>
                <a:latin typeface="Andalus"/>
                <a:cs typeface="Andalus"/>
              </a:rPr>
              <a:t>a) 3:00 b) 3 cm c) active phase</a:t>
            </a:r>
            <a:endParaRPr lang="ar-JO" sz="2400" dirty="0">
              <a:solidFill>
                <a:srgbClr val="C00000"/>
              </a:solidFill>
              <a:latin typeface="Andalus"/>
              <a:cs typeface="Andalus"/>
            </a:endParaRPr>
          </a:p>
          <a:p>
            <a:pPr defTabSz="342900">
              <a:defRPr/>
            </a:pPr>
            <a:r>
              <a:rPr lang="en-US" sz="2400" dirty="0">
                <a:solidFill>
                  <a:srgbClr val="C00000"/>
                </a:solidFill>
                <a:latin typeface="Andalus" panose="02020603050405020304" pitchFamily="18" charset="-78"/>
                <a:cs typeface="Andalus" panose="02020603050405020304" pitchFamily="18" charset="-78"/>
              </a:rPr>
              <a:t>2. 4 contractions in 10 minutes, each lasting over 40 seconds, at 7:00</a:t>
            </a:r>
            <a:endParaRPr lang="ar-JO" sz="2400" dirty="0">
              <a:solidFill>
                <a:srgbClr val="C00000"/>
              </a:solidFill>
              <a:latin typeface="Andalus" panose="02020603050405020304" pitchFamily="18" charset="-78"/>
              <a:cs typeface="Andalus" panose="02020603050405020304" pitchFamily="18" charset="-78"/>
            </a:endParaRPr>
          </a:p>
          <a:p>
            <a:pPr defTabSz="342900">
              <a:defRPr/>
            </a:pPr>
            <a:endParaRPr lang="en-US" sz="2400" dirty="0">
              <a:solidFill>
                <a:srgbClr val="C00000"/>
              </a:solidFill>
              <a:latin typeface="Andalus" panose="02020603050405020304" pitchFamily="18" charset="-78"/>
              <a:cs typeface="Andalus" panose="02020603050405020304" pitchFamily="18" charset="-78"/>
            </a:endParaRPr>
          </a:p>
          <a:p>
            <a:pPr defTabSz="342900">
              <a:defRPr/>
            </a:pPr>
            <a:r>
              <a:rPr lang="en-US" sz="2400" dirty="0">
                <a:solidFill>
                  <a:srgbClr val="C00000"/>
                </a:solidFill>
                <a:latin typeface="Andalus" panose="02020603050405020304" pitchFamily="18" charset="-78"/>
                <a:cs typeface="Andalus" panose="02020603050405020304" pitchFamily="18" charset="-78"/>
              </a:rPr>
              <a:t>3. Fetal heart rate 130/min</a:t>
            </a:r>
          </a:p>
          <a:p>
            <a:pPr defTabSz="342900">
              <a:defRPr/>
            </a:pPr>
            <a:r>
              <a:rPr lang="en-US" sz="2400" dirty="0">
                <a:solidFill>
                  <a:srgbClr val="C00000"/>
                </a:solidFill>
                <a:latin typeface="Andalus" panose="02020603050405020304" pitchFamily="18" charset="-78"/>
                <a:cs typeface="Andalus" panose="02020603050405020304" pitchFamily="18" charset="-78"/>
              </a:rPr>
              <a:t>Membranes were ruptured (liquor clear) at 7:00</a:t>
            </a:r>
            <a:endParaRPr lang="ar-JO" sz="2400" dirty="0">
              <a:solidFill>
                <a:srgbClr val="C00000"/>
              </a:solidFill>
              <a:latin typeface="Andalus" panose="02020603050405020304" pitchFamily="18" charset="-78"/>
              <a:cs typeface="Andalus" panose="02020603050405020304" pitchFamily="18" charset="-78"/>
            </a:endParaRPr>
          </a:p>
          <a:p>
            <a:pPr defTabSz="342900">
              <a:defRPr/>
            </a:pPr>
            <a:endParaRPr lang="en-US" sz="2400" dirty="0">
              <a:solidFill>
                <a:srgbClr val="C00000"/>
              </a:solidFill>
              <a:latin typeface="Andalus" panose="02020603050405020304" pitchFamily="18" charset="-78"/>
              <a:cs typeface="Andalus" panose="02020603050405020304" pitchFamily="18" charset="-78"/>
            </a:endParaRPr>
          </a:p>
          <a:p>
            <a:pPr defTabSz="342900">
              <a:defRPr/>
            </a:pPr>
            <a:r>
              <a:rPr lang="en-US" sz="2400" dirty="0">
                <a:solidFill>
                  <a:srgbClr val="C00000"/>
                </a:solidFill>
                <a:latin typeface="Andalus" panose="02020603050405020304" pitchFamily="18" charset="-78"/>
                <a:cs typeface="Andalus" panose="02020603050405020304" pitchFamily="18" charset="-78"/>
              </a:rPr>
              <a:t>4. Acts as a warning that </a:t>
            </a:r>
            <a:r>
              <a:rPr lang="en-US" sz="2400" dirty="0" err="1">
                <a:solidFill>
                  <a:srgbClr val="C00000"/>
                </a:solidFill>
                <a:latin typeface="Andalus" panose="02020603050405020304" pitchFamily="18" charset="-78"/>
                <a:cs typeface="Andalus" panose="02020603050405020304" pitchFamily="18" charset="-78"/>
              </a:rPr>
              <a:t>labour</a:t>
            </a:r>
            <a:r>
              <a:rPr lang="en-US" sz="2400" dirty="0">
                <a:solidFill>
                  <a:srgbClr val="C00000"/>
                </a:solidFill>
                <a:latin typeface="Andalus" panose="02020603050405020304" pitchFamily="18" charset="-78"/>
                <a:cs typeface="Andalus" panose="02020603050405020304" pitchFamily="18" charset="-78"/>
              </a:rPr>
              <a:t> in the active phase is delayed when cervical dilatation moves over to the right of it; or assists in early detection of delay in </a:t>
            </a:r>
            <a:r>
              <a:rPr lang="en-US" sz="2400" dirty="0" err="1">
                <a:solidFill>
                  <a:srgbClr val="C00000"/>
                </a:solidFill>
                <a:latin typeface="Andalus" panose="02020603050405020304" pitchFamily="18" charset="-78"/>
                <a:cs typeface="Andalus" panose="02020603050405020304" pitchFamily="18" charset="-78"/>
              </a:rPr>
              <a:t>labour</a:t>
            </a:r>
            <a:r>
              <a:rPr lang="en-US" sz="2400" dirty="0">
                <a:solidFill>
                  <a:srgbClr val="C00000"/>
                </a:solidFill>
                <a:latin typeface="Andalus" panose="02020603050405020304" pitchFamily="18" charset="-78"/>
                <a:cs typeface="Andalus" panose="02020603050405020304" pitchFamily="18" charset="-78"/>
              </a:rPr>
              <a:t> or warns the attendant of time to transfer a woman to hospital.</a:t>
            </a:r>
          </a:p>
        </p:txBody>
      </p:sp>
    </p:spTree>
    <p:extLst>
      <p:ext uri="{BB962C8B-B14F-4D97-AF65-F5344CB8AC3E}">
        <p14:creationId xmlns:p14="http://schemas.microsoft.com/office/powerpoint/2010/main" val="12564054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701" y="1714831"/>
            <a:ext cx="6172200" cy="857250"/>
          </a:xfrm>
        </p:spPr>
        <p:txBody>
          <a:bodyPr/>
          <a:lstStyle/>
          <a:p>
            <a:r>
              <a:rPr lang="en-US" dirty="0"/>
              <a:t>Case 2</a:t>
            </a:r>
          </a:p>
        </p:txBody>
      </p:sp>
      <p:sp>
        <p:nvSpPr>
          <p:cNvPr id="3" name="Content Placeholder 2"/>
          <p:cNvSpPr>
            <a:spLocks noGrp="1"/>
          </p:cNvSpPr>
          <p:nvPr>
            <p:ph idx="1"/>
          </p:nvPr>
        </p:nvSpPr>
        <p:spPr>
          <a:xfrm>
            <a:off x="2126652" y="2478973"/>
            <a:ext cx="6172200" cy="3394472"/>
          </a:xfrm>
        </p:spPr>
        <p:txBody>
          <a:bodyPr/>
          <a:lstStyle/>
          <a:p>
            <a:endParaRPr lang="en-US" dirty="0"/>
          </a:p>
          <a:p>
            <a:r>
              <a:rPr lang="en-US" b="1" dirty="0"/>
              <a:t> Mrs. B. was admitted at 10.00 am yesterday </a:t>
            </a:r>
          </a:p>
          <a:p>
            <a:r>
              <a:rPr lang="en-US" b="1" dirty="0"/>
              <a:t> Membranes are  intact </a:t>
            </a:r>
          </a:p>
          <a:p>
            <a:r>
              <a:rPr lang="en-US" b="1" dirty="0"/>
              <a:t> Gravida 1, Para 0</a:t>
            </a:r>
          </a:p>
          <a:p>
            <a:endParaRPr lang="en-US" b="1" dirty="0"/>
          </a:p>
        </p:txBody>
      </p:sp>
    </p:spTree>
    <p:extLst>
      <p:ext uri="{BB962C8B-B14F-4D97-AF65-F5344CB8AC3E}">
        <p14:creationId xmlns:p14="http://schemas.microsoft.com/office/powerpoint/2010/main" val="1217213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lenovo e550\Desktop\obs and gyne\166558612_159332902719248_5562774263375519994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525" y="1212507"/>
            <a:ext cx="8369571" cy="451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2079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5"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857250"/>
            <a:ext cx="9172472" cy="5142161"/>
            <a:chOff x="-15736" y="0"/>
            <a:chExt cx="12229962" cy="6856214"/>
          </a:xfrm>
        </p:grpSpPr>
        <p:pic>
          <p:nvPicPr>
            <p:cNvPr id="17"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4" name="TextBox 3">
            <a:extLst>
              <a:ext uri="{FF2B5EF4-FFF2-40B4-BE49-F238E27FC236}">
                <a16:creationId xmlns:a16="http://schemas.microsoft.com/office/drawing/2014/main" id="{329ADE54-F732-4149-831E-3FCFABE6C756}"/>
              </a:ext>
            </a:extLst>
          </p:cNvPr>
          <p:cNvSpPr txBox="1"/>
          <p:nvPr/>
        </p:nvSpPr>
        <p:spPr>
          <a:xfrm>
            <a:off x="971552" y="1593850"/>
            <a:ext cx="7200897" cy="977900"/>
          </a:xfrm>
          <a:prstGeom prst="rect">
            <a:avLst/>
          </a:prstGeom>
        </p:spPr>
        <p:txBody>
          <a:bodyPr rot="0" spcFirstLastPara="0" vertOverflow="overflow" horzOverflow="overflow" vert="horz" lIns="68580" tIns="34290" rIns="68580" bIns="34290" numCol="1" spcCol="0" rtlCol="0" fromWordArt="0" anchor="ctr" anchorCtr="0" forceAA="0" compatLnSpc="1">
            <a:prstTxWarp prst="textNoShape">
              <a:avLst/>
            </a:prstTxWarp>
            <a:normAutofit/>
          </a:bodyPr>
          <a:lstStyle/>
          <a:p>
            <a:pPr algn="ctr" defTabSz="342900">
              <a:spcBef>
                <a:spcPct val="0"/>
              </a:spcBef>
              <a:spcAft>
                <a:spcPts val="450"/>
              </a:spcAft>
            </a:pPr>
            <a:r>
              <a:rPr lang="en-US" sz="3300" b="1">
                <a:ln w="3175" cmpd="sng">
                  <a:noFill/>
                </a:ln>
                <a:solidFill>
                  <a:srgbClr val="262626"/>
                </a:solidFill>
                <a:latin typeface="Garamond" panose="02020404030301010803"/>
              </a:rPr>
              <a:t>Q</a:t>
            </a:r>
          </a:p>
        </p:txBody>
      </p:sp>
      <p:graphicFrame>
        <p:nvGraphicFramePr>
          <p:cNvPr id="21" name="Content Placeholder 2">
            <a:extLst>
              <a:ext uri="{FF2B5EF4-FFF2-40B4-BE49-F238E27FC236}">
                <a16:creationId xmlns:a16="http://schemas.microsoft.com/office/drawing/2014/main" id="{8ACB1214-5517-471B-8600-D5D25E98D9FF}"/>
              </a:ext>
            </a:extLst>
          </p:cNvPr>
          <p:cNvGraphicFramePr>
            <a:graphicFrameLocks noGrp="1"/>
          </p:cNvGraphicFramePr>
          <p:nvPr>
            <p:ph idx="1"/>
          </p:nvPr>
        </p:nvGraphicFramePr>
        <p:xfrm>
          <a:off x="971551" y="2864117"/>
          <a:ext cx="7200898" cy="2239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698478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3</a:t>
            </a:r>
          </a:p>
        </p:txBody>
      </p:sp>
      <p:sp>
        <p:nvSpPr>
          <p:cNvPr id="3" name="Content Placeholder 2"/>
          <p:cNvSpPr>
            <a:spLocks noGrp="1"/>
          </p:cNvSpPr>
          <p:nvPr>
            <p:ph idx="1"/>
          </p:nvPr>
        </p:nvSpPr>
        <p:spPr/>
        <p:txBody>
          <a:bodyPr/>
          <a:lstStyle/>
          <a:p>
            <a:endParaRPr lang="en-US" dirty="0"/>
          </a:p>
          <a:p>
            <a:r>
              <a:rPr lang="en-US" b="1" dirty="0"/>
              <a:t> Mrs. C. was admitted at 10.00am  yesterday </a:t>
            </a:r>
          </a:p>
          <a:p>
            <a:r>
              <a:rPr lang="en-US" b="1" dirty="0"/>
              <a:t> Membranes ruptured at 09.00 am (one hour </a:t>
            </a:r>
            <a:r>
              <a:rPr lang="en-US" b="1" dirty="0" err="1"/>
              <a:t>priot</a:t>
            </a:r>
            <a:r>
              <a:rPr lang="en-US" b="1" dirty="0"/>
              <a:t> to admission)</a:t>
            </a:r>
          </a:p>
          <a:p>
            <a:r>
              <a:rPr lang="en-US" b="1" dirty="0"/>
              <a:t>Gravida 4, Para 3</a:t>
            </a:r>
          </a:p>
          <a:p>
            <a:pPr>
              <a:buNone/>
            </a:pPr>
            <a:endParaRPr lang="en-US" dirty="0"/>
          </a:p>
          <a:p>
            <a:endParaRPr lang="en-US" dirty="0"/>
          </a:p>
        </p:txBody>
      </p:sp>
    </p:spTree>
    <p:extLst>
      <p:ext uri="{BB962C8B-B14F-4D97-AF65-F5344CB8AC3E}">
        <p14:creationId xmlns:p14="http://schemas.microsoft.com/office/powerpoint/2010/main" val="17433647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pic>
        <p:nvPicPr>
          <p:cNvPr id="2050" name="Picture 2" descr="C:\Users\lenovo e550\Desktop\obs and gyne\166199381_482381799572267_190142516392095623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92" y="1122258"/>
            <a:ext cx="8430976" cy="469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7153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4" y="1229317"/>
            <a:ext cx="2867411" cy="4412471"/>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1314450"/>
            <a:ext cx="2664005"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E6E282B1-D412-4F42-BE33-CA7606634908}"/>
              </a:ext>
            </a:extLst>
          </p:cNvPr>
          <p:cNvSpPr txBox="1"/>
          <p:nvPr/>
        </p:nvSpPr>
        <p:spPr>
          <a:xfrm>
            <a:off x="791700" y="1648558"/>
            <a:ext cx="1899682" cy="3595934"/>
          </a:xfrm>
          <a:prstGeom prst="rect">
            <a:avLst/>
          </a:prstGeom>
        </p:spPr>
        <p:txBody>
          <a:bodyPr rot="0" spcFirstLastPara="0" vertOverflow="overflow" horzOverflow="overflow" vert="horz" lIns="68580" tIns="34290" rIns="68580" bIns="34290" numCol="1" spcCol="0" rtlCol="0" fromWordArt="0" anchor="ctr" anchorCtr="0" forceAA="0" compatLnSpc="1">
            <a:prstTxWarp prst="textNoShape">
              <a:avLst/>
            </a:prstTxWarp>
            <a:normAutofit/>
          </a:bodyPr>
          <a:lstStyle/>
          <a:p>
            <a:pPr algn="ctr" defTabSz="342900">
              <a:spcBef>
                <a:spcPct val="0"/>
              </a:spcBef>
              <a:spcAft>
                <a:spcPts val="450"/>
              </a:spcAft>
            </a:pPr>
            <a:r>
              <a:rPr lang="en-US" sz="3300" b="1">
                <a:ln w="3175" cmpd="sng">
                  <a:noFill/>
                </a:ln>
                <a:solidFill>
                  <a:srgbClr val="262626"/>
                </a:solidFill>
                <a:latin typeface="Garamond" panose="02020404030301010803"/>
              </a:rPr>
              <a:t>Q</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40" y="857248"/>
            <a:ext cx="5654960" cy="51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graphicFrame>
        <p:nvGraphicFramePr>
          <p:cNvPr id="6" name="Content Placeholder 2">
            <a:extLst>
              <a:ext uri="{FF2B5EF4-FFF2-40B4-BE49-F238E27FC236}">
                <a16:creationId xmlns:a16="http://schemas.microsoft.com/office/drawing/2014/main" id="{1722B511-BE1A-476E-A47D-6713F19AB4D8}"/>
              </a:ext>
            </a:extLst>
          </p:cNvPr>
          <p:cNvGraphicFramePr>
            <a:graphicFrameLocks noGrp="1"/>
          </p:cNvGraphicFramePr>
          <p:nvPr>
            <p:ph idx="1"/>
          </p:nvPr>
        </p:nvGraphicFramePr>
        <p:xfrm>
          <a:off x="4102554" y="1460753"/>
          <a:ext cx="4435657" cy="393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026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013F-F67C-4BE9-BDB4-F0F447936C12}"/>
              </a:ext>
            </a:extLst>
          </p:cNvPr>
          <p:cNvSpPr>
            <a:spLocks noGrp="1"/>
          </p:cNvSpPr>
          <p:nvPr>
            <p:ph type="title"/>
          </p:nvPr>
        </p:nvSpPr>
        <p:spPr/>
        <p:txBody>
          <a:bodyPr/>
          <a:lstStyle/>
          <a:p>
            <a:r>
              <a:rPr lang="en-US" b="1" dirty="0"/>
              <a:t>Case 4</a:t>
            </a:r>
          </a:p>
        </p:txBody>
      </p:sp>
      <p:sp>
        <p:nvSpPr>
          <p:cNvPr id="3" name="Content Placeholder 2">
            <a:extLst>
              <a:ext uri="{FF2B5EF4-FFF2-40B4-BE49-F238E27FC236}">
                <a16:creationId xmlns:a16="http://schemas.microsoft.com/office/drawing/2014/main" id="{423E5197-7948-4DC8-A98E-FFA27ADF9B31}"/>
              </a:ext>
            </a:extLst>
          </p:cNvPr>
          <p:cNvSpPr>
            <a:spLocks noGrp="1"/>
          </p:cNvSpPr>
          <p:nvPr>
            <p:ph idx="1"/>
          </p:nvPr>
        </p:nvSpPr>
        <p:spPr/>
        <p:txBody>
          <a:bodyPr/>
          <a:lstStyle/>
          <a:p>
            <a:r>
              <a:rPr lang="en-GB" sz="3000" b="1" dirty="0" err="1">
                <a:solidFill>
                  <a:schemeClr val="tx1"/>
                </a:solidFill>
                <a:latin typeface="Angsana New"/>
                <a:cs typeface="Angsana New"/>
              </a:rPr>
              <a:t>Ms.x</a:t>
            </a:r>
            <a:r>
              <a:rPr lang="en-GB" sz="3000" b="1" dirty="0">
                <a:solidFill>
                  <a:schemeClr val="tx1"/>
                </a:solidFill>
                <a:latin typeface="Angsana New"/>
                <a:cs typeface="Angsana New"/>
              </a:rPr>
              <a:t>, 34 y patient, G5P4,</a:t>
            </a:r>
            <a:endParaRPr lang="en-US" sz="3000" b="1">
              <a:solidFill>
                <a:schemeClr val="tx1"/>
              </a:solidFill>
              <a:ea typeface="+mn-lt"/>
              <a:cs typeface="+mn-lt"/>
            </a:endParaRPr>
          </a:p>
          <a:p>
            <a:pPr>
              <a:buSzPct val="114999"/>
            </a:pPr>
            <a:r>
              <a:rPr lang="en-GB" sz="3000" b="1" dirty="0">
                <a:solidFill>
                  <a:schemeClr val="tx1"/>
                </a:solidFill>
                <a:latin typeface="Angsana New"/>
                <a:cs typeface="Angsana New"/>
              </a:rPr>
              <a:t> in labour, admitted at 8 am, </a:t>
            </a:r>
            <a:endParaRPr lang="en-US" sz="3000" b="1">
              <a:solidFill>
                <a:schemeClr val="tx1"/>
              </a:solidFill>
              <a:ea typeface="+mn-lt"/>
              <a:cs typeface="+mn-lt"/>
            </a:endParaRPr>
          </a:p>
          <a:p>
            <a:pPr>
              <a:buSzPct val="114999"/>
            </a:pPr>
            <a:r>
              <a:rPr lang="en-GB" sz="3000" b="1" dirty="0">
                <a:solidFill>
                  <a:schemeClr val="tx1"/>
                </a:solidFill>
                <a:latin typeface="Angsana New"/>
                <a:cs typeface="Angsana New"/>
              </a:rPr>
              <a:t>see the </a:t>
            </a:r>
            <a:r>
              <a:rPr lang="en-GB" sz="3000" b="1" dirty="0" err="1">
                <a:solidFill>
                  <a:schemeClr val="tx1"/>
                </a:solidFill>
                <a:latin typeface="Angsana New"/>
                <a:cs typeface="Angsana New"/>
              </a:rPr>
              <a:t>partogram</a:t>
            </a:r>
            <a:endParaRPr lang="en-US" sz="3000" b="1">
              <a:solidFill>
                <a:schemeClr val="tx1"/>
              </a:solidFill>
            </a:endParaRPr>
          </a:p>
        </p:txBody>
      </p:sp>
    </p:spTree>
    <p:extLst>
      <p:ext uri="{BB962C8B-B14F-4D97-AF65-F5344CB8AC3E}">
        <p14:creationId xmlns:p14="http://schemas.microsoft.com/office/powerpoint/2010/main" val="14663664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Seminar\٢٠١٩٠٩٢٠_٢٢٥٢٠٤.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801" y="1072367"/>
            <a:ext cx="8497727" cy="478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63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en-US" b="1" dirty="0">
                <a:solidFill>
                  <a:srgbClr val="FF0000"/>
                </a:solidFill>
                <a:effectLst>
                  <a:outerShdw blurRad="38100" dist="38100" dir="2700000" algn="tl">
                    <a:srgbClr val="000000">
                      <a:alpha val="43137"/>
                    </a:srgbClr>
                  </a:outerShdw>
                </a:effectLst>
              </a:rPr>
              <a:t>Management</a:t>
            </a:r>
            <a:r>
              <a:rPr lang="en-US" altLang="en-US" b="1" dirty="0">
                <a:effectLst>
                  <a:outerShdw blurRad="38100" dist="38100" dir="2700000" algn="tl">
                    <a:srgbClr val="000000">
                      <a:alpha val="43137"/>
                    </a:srgbClr>
                  </a:outerShdw>
                </a:effectLst>
              </a:rPr>
              <a:t> :</a:t>
            </a:r>
          </a:p>
          <a:p>
            <a:pPr marL="631825" lvl="1" indent="-174625">
              <a:tabLst>
                <a:tab pos="898525" algn="l"/>
              </a:tabLst>
            </a:pPr>
            <a:r>
              <a:rPr lang="en-US" altLang="en-US" dirty="0"/>
              <a:t>  </a:t>
            </a:r>
            <a:r>
              <a:rPr lang="en-US" altLang="en-US" dirty="0">
                <a:ln/>
                <a:solidFill>
                  <a:schemeClr val="accent1"/>
                </a:solidFill>
                <a:effectLst>
                  <a:outerShdw blurRad="38100" dist="25400" dir="5400000" algn="ctr" rotWithShape="0">
                    <a:srgbClr val="6E747A">
                      <a:alpha val="43000"/>
                    </a:srgbClr>
                  </a:outerShdw>
                </a:effectLst>
              </a:rPr>
              <a:t>fetus</a:t>
            </a:r>
            <a:endParaRPr lang="en-US" altLang="en-US" b="1" dirty="0">
              <a:ln/>
              <a:solidFill>
                <a:schemeClr val="accent1"/>
              </a:solidFill>
              <a:effectLst>
                <a:outerShdw blurRad="38100" dist="25400" dir="5400000" algn="ctr" rotWithShape="0">
                  <a:srgbClr val="6E747A">
                    <a:alpha val="43000"/>
                  </a:srgbClr>
                </a:outerShdw>
              </a:effectLst>
            </a:endParaRPr>
          </a:p>
          <a:p>
            <a:pPr lvl="1"/>
            <a:r>
              <a:rPr lang="en-US" altLang="en-US" dirty="0">
                <a:ln/>
                <a:solidFill>
                  <a:schemeClr val="accent1"/>
                </a:solidFill>
                <a:effectLst>
                  <a:outerShdw blurRad="38100" dist="25400" dir="5400000" algn="ctr" rotWithShape="0">
                    <a:srgbClr val="6E747A">
                      <a:alpha val="43000"/>
                    </a:srgbClr>
                  </a:outerShdw>
                </a:effectLst>
              </a:rPr>
              <a:t>Asses UC :</a:t>
            </a:r>
          </a:p>
          <a:p>
            <a:pPr lvl="2"/>
            <a:r>
              <a:rPr lang="en-US" altLang="en-US" dirty="0">
                <a:ln/>
                <a:solidFill>
                  <a:schemeClr val="accent1"/>
                </a:solidFill>
                <a:effectLst>
                  <a:outerShdw blurRad="38100" dist="25400" dir="5400000" algn="ctr" rotWithShape="0">
                    <a:srgbClr val="6E747A">
                      <a:alpha val="43000"/>
                    </a:srgbClr>
                  </a:outerShdw>
                </a:effectLst>
              </a:rPr>
              <a:t>I</a:t>
            </a:r>
            <a:r>
              <a:rPr lang="en-US" altLang="en-US" u="sng" dirty="0">
                <a:ln/>
                <a:solidFill>
                  <a:schemeClr val="accent1"/>
                </a:solidFill>
                <a:effectLst>
                  <a:outerShdw blurRad="38100" dist="25400" dir="5400000" algn="ctr" rotWithShape="0">
                    <a:srgbClr val="6E747A">
                      <a:alpha val="43000"/>
                    </a:srgbClr>
                  </a:outerShdw>
                </a:effectLst>
              </a:rPr>
              <a:t>nadequate</a:t>
            </a:r>
            <a:r>
              <a:rPr lang="en-US" altLang="en-US" dirty="0">
                <a:ln/>
                <a:solidFill>
                  <a:schemeClr val="accent1"/>
                </a:solidFill>
                <a:effectLst>
                  <a:outerShdw blurRad="38100" dist="25400" dir="5400000" algn="ctr" rotWithShape="0">
                    <a:srgbClr val="6E747A">
                      <a:alpha val="43000"/>
                    </a:srgbClr>
                  </a:outerShdw>
                </a:effectLst>
              </a:rPr>
              <a:t> : IV oxytocin</a:t>
            </a:r>
          </a:p>
          <a:p>
            <a:pPr lvl="2"/>
            <a:r>
              <a:rPr lang="en-US" altLang="en-US" u="sng" dirty="0">
                <a:ln/>
                <a:solidFill>
                  <a:schemeClr val="accent1"/>
                </a:solidFill>
                <a:effectLst>
                  <a:outerShdw blurRad="38100" dist="25400" dir="5400000" algn="ctr" rotWithShape="0">
                    <a:srgbClr val="6E747A">
                      <a:alpha val="43000"/>
                    </a:srgbClr>
                  </a:outerShdw>
                </a:effectLst>
              </a:rPr>
              <a:t>Adequate</a:t>
            </a:r>
            <a:r>
              <a:rPr lang="en-US" altLang="en-US" dirty="0">
                <a:ln/>
                <a:solidFill>
                  <a:schemeClr val="accent1"/>
                </a:solidFill>
                <a:effectLst>
                  <a:outerShdw blurRad="38100" dist="25400" dir="5400000" algn="ctr" rotWithShape="0">
                    <a:srgbClr val="6E747A">
                      <a:alpha val="43000"/>
                    </a:srgbClr>
                  </a:outerShdw>
                </a:effectLst>
              </a:rPr>
              <a:t> : asses engagement :</a:t>
            </a:r>
          </a:p>
          <a:p>
            <a:pPr lvl="3"/>
            <a:r>
              <a:rPr lang="en-US" altLang="en-US" dirty="0">
                <a:ln/>
                <a:solidFill>
                  <a:schemeClr val="accent1"/>
                </a:solidFill>
                <a:effectLst>
                  <a:outerShdw blurRad="38100" dist="25400" dir="5400000" algn="ctr" rotWithShape="0">
                    <a:srgbClr val="6E747A">
                      <a:alpha val="43000"/>
                    </a:srgbClr>
                  </a:outerShdw>
                </a:effectLst>
              </a:rPr>
              <a:t>Engaged : instrumental delivery , </a:t>
            </a:r>
            <a:r>
              <a:rPr lang="en-US" altLang="en-US" dirty="0" err="1">
                <a:ln/>
                <a:solidFill>
                  <a:schemeClr val="accent1"/>
                </a:solidFill>
                <a:effectLst>
                  <a:outerShdw blurRad="38100" dist="25400" dir="5400000" algn="ctr" rotWithShape="0">
                    <a:srgbClr val="6E747A">
                      <a:alpha val="43000"/>
                    </a:srgbClr>
                  </a:outerShdw>
                </a:effectLst>
              </a:rPr>
              <a:t>episotomy</a:t>
            </a:r>
            <a:r>
              <a:rPr lang="en-US" altLang="en-US" dirty="0">
                <a:ln/>
                <a:solidFill>
                  <a:schemeClr val="accent1"/>
                </a:solidFill>
                <a:effectLst>
                  <a:outerShdw blurRad="38100" dist="25400" dir="5400000" algn="ctr" rotWithShape="0">
                    <a:srgbClr val="6E747A">
                      <a:alpha val="43000"/>
                    </a:srgbClr>
                  </a:outerShdw>
                </a:effectLst>
              </a:rPr>
              <a:t> could be indicated </a:t>
            </a:r>
          </a:p>
          <a:p>
            <a:pPr lvl="3"/>
            <a:r>
              <a:rPr lang="en-US" altLang="en-US" dirty="0">
                <a:ln/>
                <a:solidFill>
                  <a:schemeClr val="accent1"/>
                </a:solidFill>
                <a:effectLst>
                  <a:outerShdw blurRad="38100" dist="25400" dir="5400000" algn="ctr" rotWithShape="0">
                    <a:srgbClr val="6E747A">
                      <a:alpha val="43000"/>
                    </a:srgbClr>
                  </a:outerShdw>
                </a:effectLst>
              </a:rPr>
              <a:t>Not engaged : emergent CS</a:t>
            </a:r>
          </a:p>
          <a:p>
            <a:endParaRPr lang="en-US" dirty="0"/>
          </a:p>
        </p:txBody>
      </p:sp>
    </p:spTree>
    <p:extLst>
      <p:ext uri="{BB962C8B-B14F-4D97-AF65-F5344CB8AC3E}">
        <p14:creationId xmlns:p14="http://schemas.microsoft.com/office/powerpoint/2010/main" val="29757684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B954-2DFA-4DF6-946E-03A0B00EAFE2}"/>
              </a:ext>
            </a:extLst>
          </p:cNvPr>
          <p:cNvSpPr>
            <a:spLocks noGrp="1"/>
          </p:cNvSpPr>
          <p:nvPr>
            <p:ph type="title"/>
          </p:nvPr>
        </p:nvSpPr>
        <p:spPr>
          <a:xfrm>
            <a:off x="971552" y="1593850"/>
            <a:ext cx="7200897" cy="977900"/>
          </a:xfrm>
        </p:spPr>
        <p:txBody>
          <a:bodyPr>
            <a:normAutofit/>
          </a:bodyPr>
          <a:lstStyle/>
          <a:p>
            <a:r>
              <a:rPr lang="en-US" b="1">
                <a:solidFill>
                  <a:srgbClr val="262626"/>
                </a:solidFill>
              </a:rPr>
              <a:t>Q</a:t>
            </a:r>
          </a:p>
        </p:txBody>
      </p:sp>
      <p:graphicFrame>
        <p:nvGraphicFramePr>
          <p:cNvPr id="5" name="Content Placeholder 2">
            <a:extLst>
              <a:ext uri="{FF2B5EF4-FFF2-40B4-BE49-F238E27FC236}">
                <a16:creationId xmlns:a16="http://schemas.microsoft.com/office/drawing/2014/main" id="{11A10AE1-C7FD-4FCD-92B0-6BCC9261247C}"/>
              </a:ext>
            </a:extLst>
          </p:cNvPr>
          <p:cNvGraphicFramePr>
            <a:graphicFrameLocks noGrp="1"/>
          </p:cNvGraphicFramePr>
          <p:nvPr>
            <p:ph idx="1"/>
          </p:nvPr>
        </p:nvGraphicFramePr>
        <p:xfrm>
          <a:off x="971550" y="2936539"/>
          <a:ext cx="7200898" cy="21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13176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4" y="1229317"/>
            <a:ext cx="2867411" cy="4412471"/>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1314450"/>
            <a:ext cx="2664005" cy="42291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1700" y="1648558"/>
            <a:ext cx="1899682" cy="3595934"/>
          </a:xfrm>
        </p:spPr>
        <p:txBody>
          <a:bodyPr>
            <a:normAutofit/>
          </a:bodyPr>
          <a:lstStyle/>
          <a:p>
            <a:r>
              <a:rPr lang="en-GB" b="1">
                <a:solidFill>
                  <a:srgbClr val="262626"/>
                </a:solidFill>
              </a:rPr>
              <a:t>answers</a:t>
            </a:r>
            <a:endParaRPr lang="en-US" b="1">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40" y="857248"/>
            <a:ext cx="5654960" cy="51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Garamond" panose="02020404030301010803"/>
            </a:endParaRPr>
          </a:p>
        </p:txBody>
      </p:sp>
      <p:graphicFrame>
        <p:nvGraphicFramePr>
          <p:cNvPr id="5" name="Content Placeholder 2">
            <a:extLst>
              <a:ext uri="{FF2B5EF4-FFF2-40B4-BE49-F238E27FC236}">
                <a16:creationId xmlns:a16="http://schemas.microsoft.com/office/drawing/2014/main" id="{20F3DC38-D842-4144-82B2-F27DE14C3F27}"/>
              </a:ext>
            </a:extLst>
          </p:cNvPr>
          <p:cNvGraphicFramePr>
            <a:graphicFrameLocks noGrp="1"/>
          </p:cNvGraphicFramePr>
          <p:nvPr>
            <p:ph idx="1"/>
          </p:nvPr>
        </p:nvGraphicFramePr>
        <p:xfrm>
          <a:off x="4102554" y="1460753"/>
          <a:ext cx="4435657" cy="393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11070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1493</TotalTime>
  <Words>4022</Words>
  <Application>Microsoft Office PowerPoint</Application>
  <PresentationFormat>On-screen Show (4:3)</PresentationFormat>
  <Paragraphs>552</Paragraphs>
  <Slides>91</Slides>
  <Notes>9</Notes>
  <HiddenSlides>1</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91</vt:i4>
      </vt:variant>
    </vt:vector>
  </HeadingPairs>
  <TitlesOfParts>
    <vt:vector size="106" baseType="lpstr">
      <vt:lpstr>Andalus</vt:lpstr>
      <vt:lpstr>Angsana New</vt:lpstr>
      <vt:lpstr>Arial</vt:lpstr>
      <vt:lpstr>Bradley Hand ITC</vt:lpstr>
      <vt:lpstr>Calibri</vt:lpstr>
      <vt:lpstr>Candara</vt:lpstr>
      <vt:lpstr>Constantia</vt:lpstr>
      <vt:lpstr>Garamond</vt:lpstr>
      <vt:lpstr>Tahoma</vt:lpstr>
      <vt:lpstr>Times New Roman</vt:lpstr>
      <vt:lpstr>Wingdings</vt:lpstr>
      <vt:lpstr>Wingdings 2</vt:lpstr>
      <vt:lpstr>Office Theme</vt:lpstr>
      <vt:lpstr>Flow</vt:lpstr>
      <vt:lpstr>Organic</vt:lpstr>
      <vt:lpstr>Sajeda bustanji </vt:lpstr>
      <vt:lpstr>Prolonged active phase </vt:lpstr>
      <vt:lpstr>Arrested active phase   </vt:lpstr>
      <vt:lpstr>PowerPoint Presentation</vt:lpstr>
      <vt:lpstr>PowerPoint Presentation</vt:lpstr>
      <vt:lpstr>PowerPoint Presentation</vt:lpstr>
      <vt:lpstr>Prolonged 2nd stage</vt:lpstr>
      <vt:lpstr>PowerPoint Presentation</vt:lpstr>
      <vt:lpstr>PowerPoint Presentation</vt:lpstr>
      <vt:lpstr>Prolonged 3rd stage</vt:lpstr>
      <vt:lpstr>Causes &amp; management </vt:lpstr>
      <vt:lpstr>Complications </vt:lpstr>
      <vt:lpstr>Diagnosis </vt:lpstr>
      <vt:lpstr>PowerPoint Presentation</vt:lpstr>
      <vt:lpstr>PowerPoint Presentation</vt:lpstr>
      <vt:lpstr>PowerPoint Presentation</vt:lpstr>
      <vt:lpstr>PowerPoint Presentation</vt:lpstr>
      <vt:lpstr>prolonged and obstructed labour</vt:lpstr>
      <vt:lpstr>Normal Labor </vt:lpstr>
      <vt:lpstr>Stages and phases of labor</vt:lpstr>
      <vt:lpstr>Stages and phases of labor</vt:lpstr>
      <vt:lpstr>PowerPoint Presentation</vt:lpstr>
      <vt:lpstr>PowerPoint Presentation</vt:lpstr>
      <vt:lpstr>Prolonged labor</vt:lpstr>
      <vt:lpstr> Recognizing abnormal labor progression and initiating appropriate intervention are important because prolonged labor is associated with increased risks for operative delivery and maternal and neonatal morbidity </vt:lpstr>
      <vt:lpstr>Types of prolonged labor </vt:lpstr>
      <vt:lpstr>Prolonged latent phase </vt:lpstr>
      <vt:lpstr>PowerPoint Presentation</vt:lpstr>
      <vt:lpstr>PowerPoint Presentation</vt:lpstr>
      <vt:lpstr>PowerPoint Presentation</vt:lpstr>
      <vt:lpstr>Management</vt:lpstr>
      <vt:lpstr>Management</vt:lpstr>
      <vt:lpstr>PowerPoint Presentation</vt:lpstr>
      <vt:lpstr>Sajeda bustanji </vt:lpstr>
      <vt:lpstr>PowerPoint Presentation</vt:lpstr>
      <vt:lpstr>Prolonged active phase </vt:lpstr>
      <vt:lpstr>Arrested active phase   </vt:lpstr>
      <vt:lpstr>PowerPoint Presentation</vt:lpstr>
      <vt:lpstr>PowerPoint Presentation</vt:lpstr>
      <vt:lpstr>PowerPoint Presentation</vt:lpstr>
      <vt:lpstr>Prolonged 2nd stage</vt:lpstr>
      <vt:lpstr>PowerPoint Presentation</vt:lpstr>
      <vt:lpstr>PowerPoint Presentation</vt:lpstr>
      <vt:lpstr>Prolonged 3rd stage</vt:lpstr>
      <vt:lpstr>Causes &amp; management </vt:lpstr>
      <vt:lpstr>Complications </vt:lpstr>
      <vt:lpstr>Diagnosis </vt:lpstr>
      <vt:lpstr>PowerPoint Presentation</vt:lpstr>
      <vt:lpstr>PowerPoint Presentation</vt:lpstr>
      <vt:lpstr>PowerPoint Presentation</vt:lpstr>
      <vt:lpstr>Obstructed labor</vt:lpstr>
      <vt:lpstr>Definition</vt:lpstr>
      <vt:lpstr>Secondary phase arrest </vt:lpstr>
      <vt:lpstr>causes</vt:lpstr>
      <vt:lpstr>Maternal condition (fault in the passage)</vt:lpstr>
      <vt:lpstr>Fetal condition (fault in the passenger)</vt:lpstr>
      <vt:lpstr>Power </vt:lpstr>
      <vt:lpstr>Diagnosis</vt:lpstr>
      <vt:lpstr>PowerPoint Presentation</vt:lpstr>
      <vt:lpstr>General examination </vt:lpstr>
      <vt:lpstr>Abdominal examination </vt:lpstr>
      <vt:lpstr>PowerPoint Presentation</vt:lpstr>
      <vt:lpstr>Vaginal examination</vt:lpstr>
      <vt:lpstr>Prevention</vt:lpstr>
      <vt:lpstr>PowerPoint Presentation</vt:lpstr>
      <vt:lpstr>Manegment</vt:lpstr>
      <vt:lpstr>Don’t delay in referring a woman whose labor may be obstructed</vt:lpstr>
      <vt:lpstr>Immediate management</vt:lpstr>
      <vt:lpstr>General management </vt:lpstr>
      <vt:lpstr>First ( Active ) Phase arrest - Managment</vt:lpstr>
      <vt:lpstr>Obstetric management</vt:lpstr>
      <vt:lpstr>Complications</vt:lpstr>
      <vt:lpstr>Maternal complications </vt:lpstr>
      <vt:lpstr>PowerPoint Presentation</vt:lpstr>
      <vt:lpstr>Fetal complications </vt:lpstr>
      <vt:lpstr>Summary</vt:lpstr>
      <vt:lpstr>THANk YOU</vt:lpstr>
      <vt:lpstr>  cases</vt:lpstr>
      <vt:lpstr>PowerPoint Presentation</vt:lpstr>
      <vt:lpstr>PowerPoint Presentation</vt:lpstr>
      <vt:lpstr>PowerPoint Presentation</vt:lpstr>
      <vt:lpstr>Case 2</vt:lpstr>
      <vt:lpstr>PowerPoint Presentation</vt:lpstr>
      <vt:lpstr>PowerPoint Presentation</vt:lpstr>
      <vt:lpstr>Case 3</vt:lpstr>
      <vt:lpstr>Case 1</vt:lpstr>
      <vt:lpstr>PowerPoint Presentation</vt:lpstr>
      <vt:lpstr>Case 4</vt:lpstr>
      <vt:lpstr>PowerPoint Presentation</vt:lpstr>
      <vt:lpstr>Q</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dc:creator>
  <cp:lastModifiedBy>rayan</cp:lastModifiedBy>
  <cp:revision>29</cp:revision>
  <dcterms:created xsi:type="dcterms:W3CDTF">2021-02-18T21:08:01Z</dcterms:created>
  <dcterms:modified xsi:type="dcterms:W3CDTF">2021-04-03T13:39:04Z</dcterms:modified>
</cp:coreProperties>
</file>