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04" r:id="rId3"/>
    <p:sldId id="368" r:id="rId4"/>
    <p:sldId id="369" r:id="rId5"/>
    <p:sldId id="370" r:id="rId6"/>
    <p:sldId id="457" r:id="rId7"/>
    <p:sldId id="461" r:id="rId8"/>
    <p:sldId id="286" r:id="rId9"/>
    <p:sldId id="374" r:id="rId10"/>
    <p:sldId id="450" r:id="rId11"/>
    <p:sldId id="416" r:id="rId12"/>
    <p:sldId id="451" r:id="rId13"/>
    <p:sldId id="438" r:id="rId14"/>
    <p:sldId id="420" r:id="rId15"/>
    <p:sldId id="421" r:id="rId16"/>
    <p:sldId id="462" r:id="rId17"/>
    <p:sldId id="302" r:id="rId18"/>
    <p:sldId id="285" r:id="rId19"/>
    <p:sldId id="282" r:id="rId20"/>
    <p:sldId id="280" r:id="rId21"/>
    <p:sldId id="268" r:id="rId22"/>
    <p:sldId id="273" r:id="rId23"/>
    <p:sldId id="271" r:id="rId24"/>
    <p:sldId id="260" r:id="rId25"/>
    <p:sldId id="436" r:id="rId26"/>
    <p:sldId id="262" r:id="rId27"/>
    <p:sldId id="288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64" r:id="rId37"/>
    <p:sldId id="266" r:id="rId38"/>
    <p:sldId id="306" r:id="rId39"/>
    <p:sldId id="305" r:id="rId40"/>
    <p:sldId id="307" r:id="rId41"/>
    <p:sldId id="300" r:id="rId42"/>
    <p:sldId id="278" r:id="rId43"/>
    <p:sldId id="276" r:id="rId44"/>
    <p:sldId id="283" r:id="rId45"/>
    <p:sldId id="301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936D-F696-48C0-BF13-40CE9B123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E88E-D200-4038-B514-C23F20BC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940391-55D1-4033-80F0-40439946F221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B98A238-D4B3-C4C5-B837-0F9DF787E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6B1D18D-7315-D843-7DDD-5B842AA7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ABAF28A-1716-B336-BA18-14EF86CDA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62FFC-FC4D-4A9C-B073-371EBBE9B6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17DC5EF-B96D-3994-8A3C-9133E66DF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BE1DB37-E226-E794-D122-2BE79D1F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8E82678-255F-FFE8-210D-4AC53FA54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94F53-92EF-4BB1-A0E8-F57548E57A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5E91EE5-A068-8376-E6D1-3C22714D3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071B221-F887-088C-5693-553547CD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D07A2C3-024E-6582-EDA8-60F83FAB5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D50D9-38DA-4ECF-AC90-18F7C0470F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E694F46-3D07-BE3E-EA20-7BB6F6483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F7FDA8-B48D-D307-28A6-F31C38F1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D62C0ED-EE0A-069F-A534-C7469A9BC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9709E-6843-4F4D-9099-4F729F10CD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653D4209-069F-2C35-038C-FD3E60C39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E614D-E982-4451-A042-D475A9CDF7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BEA3A4C-B3FC-5470-BB3D-F026A77AB0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423C9E2-5A5B-52AB-C774-7A36C0291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7931D0-E618-430B-88B6-FDB6DC054DAF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1744-8D78-6731-7D30-D053EAF8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F6AF-174D-4359-87ED-D29250C7C923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8611-51A5-39DE-30F7-DE7F9121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8DF09-5068-E157-95DC-77217B6B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EF0A-3097-4D10-972D-A4128EC6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9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744D-228C-8961-8FD5-B38221B6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79FD-6563-453F-A4B9-4274D5626BC1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BDDB-433A-00AD-1480-09FF89EE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83DBD-65A6-A358-FB7E-681C6AB3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9694-20A5-4028-ACEA-FBE26612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366F-50A1-4DE2-8353-64EDAF65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09AD-6341-48B8-B2D0-4C4E9994BC29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62FD-DC72-4321-3530-D7CA793E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34DD-3E5A-6E42-EFED-B90A5C79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6EF0-2A4A-4E96-957C-316A7D75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A7910B-FE53-C34B-2E71-5C11925E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61E9-D562-46D6-A808-684FB47AFDFE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DF4845-F567-FB02-E9E0-81C48CC0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64BEE9-8E28-C577-12BB-C0F0B207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B43B-313B-4DD7-A06E-A082101A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620E28-7148-D7DC-EC3D-FBDA441E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860F-006D-4005-992E-B13A4208763A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9C58B2-C1C5-5FB8-0809-DD9FEF42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E04C33-E053-6925-CDA2-0768E9F7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E9C5-FBBD-4542-973F-53882353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3DBC7A-CF4A-177F-0309-7102352E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CE7C-DC7D-4796-95AE-74E74856F2EF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7448A4-F4E3-3D78-7DBD-713752B1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A19DB8-CAAC-008B-EA50-687DA848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0525-7029-44BD-91EA-6EDDBAAC2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DDB85D-DBE4-B7E4-A45E-F7D30ABF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DCC9-3F77-43E6-AFE9-56142E9912D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65440D-B6BA-C303-C691-61F76086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5D8B75-3EEF-C56E-A89B-111C676F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352F-2851-45D6-8E42-0ED0AC3D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C7BC7-436B-D72F-2690-C6C840DF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0A71-6AC6-4D95-9021-FCF7305DA8DC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0C27C6-52B2-139B-BA00-61D49D32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C234B6-FFA4-A05B-E353-38545BE2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109A-6ABB-4B0F-8057-A315C38C1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0832B5-A386-C9F1-30FC-3DBBB447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8781-2B56-46B6-940D-FEDB67AD9575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6A1764-44E1-7D69-BD7A-37E59031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C4AB2-F1FA-D000-50A5-EA321CC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9B74-A20D-46C2-92A1-45F42D0B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4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D3B03C-696E-8F9E-8920-CDC06A21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44EF-0A4C-4D7B-A87F-A4293B7835CC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6085AC-91DF-CF6D-A590-51C1820A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79640-11F0-A30D-124D-6E918F35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FB90-D4F6-4D36-B14D-13B379616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20FBE3-4D14-090F-E48B-099F56CD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2B0A-F323-421E-A8C2-4F4BDF15D506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D5D275-CCB4-2016-9BE2-8EA16399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86F442-4E2D-7889-8467-2F250A74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8630-2DFF-4FE8-94E4-FEF36DE3E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5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18E85-69F4-1541-A63E-1CD83975EA30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20BC8-6D78-D2D4-252E-A6AA62DBE36C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30DC49-371A-DCEC-E53A-35A32FB70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7DA9-EEF5-407D-8AE2-0CE2FE3A7416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3D0A5-9B61-6D44-3443-5FCB6AD476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18B6B-03B5-4646-9E9F-FFE0685C6C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F88D-CB24-4188-843E-3CFD52BB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8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F8F37-AC41-2BC0-ADBE-CE75AB61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8E08-A200-44A1-92A4-319887DBC55C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2BE6-B629-69C5-AF1B-1DEB81F1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8582-7687-8CE7-DC25-797407D1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5860-A8A8-4AFC-8341-F1034D72F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5DD89F-9264-774F-FCB1-254C2885CDD2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B012D-06F6-1B3D-E138-2FF653DEB44C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DF1349-3D7F-2F85-78DA-834B30B2B79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2F7F-8D47-40DF-BD4C-6092458AE7EC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089F40-C5C2-D71A-2C11-1A672F3EFA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2A93DD-47A6-460F-B895-245C56C907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0BFC-1D4B-406D-820D-C915758A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2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E52621-C79F-9C42-0364-6EA007914BA8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61725A-A897-9D4D-93E1-9044C1192FF9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EDC7CF-F61A-C8C9-DEE7-6D8EBDD1B79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8B6B-2C63-4F52-BA8D-99AB5A41F84A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7E11D-EEEE-997C-1004-10415FDAF39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204E5F-4DF4-E4CD-3685-786A43352B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4DC3-BFD9-4BA5-A280-E1EDE0945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63D3B-DF71-C325-AA47-F6D46BCB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DA0F-5B62-4A7F-9D73-B2CD7A0F5C05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22B6-751D-E865-AD3F-9883597B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3390-0656-C1D9-5CFF-E640D08E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B915-8B66-4F7A-BBD8-DEA7BECAD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56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9F37-6A8B-F57C-4BCD-1FFD3A1C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A3FD-ED52-41A7-896C-118425BA8258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878C6-49E2-7F9D-840A-576C54E5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9165-2F9E-9517-337C-B5AE911A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6124-B303-46AD-81F2-47B583C53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7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DDA75-4129-C062-4060-76508DF6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28FF9-2906-9357-7E1A-A4F33FDC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DF4E1-833C-C8C2-CE35-1A3CAA2D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4B26-BD5C-4BE2-91F5-3CBEA63D6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1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D8512D6-86F8-4CC7-E1A1-CB344F321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CEB342A-C06C-91F7-B2D2-37531D104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43E502A-A723-0E41-20B3-9ECD17654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3A13-95C5-4BBF-A14A-F3AD865CE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729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907ED1-E825-F168-9233-971DF282F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5C4C13-0322-1C7E-6EED-4120CCB24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B711EE-817A-98EE-2055-B1AA646D9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5A15-7EFF-4C67-9624-9BBBDD37E1F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3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2DDDAB3-C052-C97E-8429-8744D623EA6C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895762-A52C-6CB2-7082-E548CC141AE4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A24DC5-88C4-E8D5-0688-CEB1E44100E7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0796B6-621A-C44D-CAE6-40DE81582CC1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E208AC-E35A-2205-3CDC-98D88D580BC5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22EF49-7FB9-7F84-D2D8-687EEFC560F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119E528A-7533-154A-179C-105258170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73DAE844-2754-A959-7B8D-7B18246AB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F71A-87A3-DA97-D09E-887085A3F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845743-DD59-409D-BBBB-3D6E5D44B147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51B5-EA2B-F23F-F715-81C29BF68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AC61F-3812-0287-E7E2-18EEFFBC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53E141-6505-46A6-B7A0-B0D2033D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"/>
            <a:ext cx="8196263" cy="761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Chest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</a:rPr>
              <a:t>X-Ray Revision 1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638800"/>
            <a:ext cx="7056438" cy="10112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Dr.Samah</a:t>
            </a:r>
            <a:r>
              <a:rPr lang="en-US" sz="2800" b="1" dirty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M. </a:t>
            </a:r>
            <a:r>
              <a:rPr lang="en-US" sz="2800" b="1" dirty="0" err="1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Shehata</a:t>
            </a:r>
            <a:endParaRPr lang="en-US" sz="2800" b="1" dirty="0">
              <a:solidFill>
                <a:srgbClr val="CC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Assist.Professor</a:t>
            </a:r>
            <a:r>
              <a:rPr lang="en-US" sz="2800" b="1" dirty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Chest Diseases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4" y="762000"/>
            <a:ext cx="4762500" cy="473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6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:\My Documents\My Pictures\Medical pictures\normal chest.jpg">
            <a:extLst>
              <a:ext uri="{FF2B5EF4-FFF2-40B4-BE49-F238E27FC236}">
                <a16:creationId xmlns:a16="http://schemas.microsoft.com/office/drawing/2014/main" id="{513E7862-D9C3-B97B-9F8C-CC38AF73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8"/>
            <a:ext cx="64293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5" name="Straight Arrow Connector 3">
            <a:extLst>
              <a:ext uri="{FF2B5EF4-FFF2-40B4-BE49-F238E27FC236}">
                <a16:creationId xmlns:a16="http://schemas.microsoft.com/office/drawing/2014/main" id="{73874E97-5178-0E88-9193-7E4DA92101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2708275"/>
            <a:ext cx="1439863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59B0C0-6679-E65C-F2B5-797F5D607CCB}"/>
              </a:ext>
            </a:extLst>
          </p:cNvPr>
          <p:cNvCxnSpPr/>
          <p:nvPr/>
        </p:nvCxnSpPr>
        <p:spPr bwMode="auto">
          <a:xfrm>
            <a:off x="3276600" y="2492375"/>
            <a:ext cx="9350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7F72-8B9B-E545-96C0-776AC62A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Viewing PA radiograph of the chest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C92A4D18-1DD5-36D7-6D5F-2470ABAD1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Pleura and Diaphragm</a:t>
            </a:r>
            <a:r>
              <a:rPr lang="en-US" altLang="en-US" sz="28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en-US" sz="2400" dirty="0"/>
              <a:t>The highest point of the right diaphragm is usually 1.5–2.5 cm higher than that of the left.</a:t>
            </a:r>
          </a:p>
          <a:p>
            <a:r>
              <a:rPr lang="en-US" altLang="en-US" sz="2400" dirty="0"/>
              <a:t>Each costophrenic angle should be sharply outlined.</a:t>
            </a:r>
          </a:p>
          <a:p>
            <a:endParaRPr lang="en-US" altLang="en-US" sz="2800" dirty="0">
              <a:solidFill>
                <a:schemeClr val="bg1"/>
              </a:solidFill>
            </a:endParaRPr>
          </a:p>
          <a:p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1B8379F0-FBDE-DF9B-9090-44D522F5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581400"/>
            <a:ext cx="58102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24BBB-052F-1537-1735-2BA1ED105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1" t="3337" r="11670"/>
          <a:stretch/>
        </p:blipFill>
        <p:spPr>
          <a:xfrm>
            <a:off x="800100" y="133615"/>
            <a:ext cx="7543800" cy="66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5">
            <a:extLst>
              <a:ext uri="{FF2B5EF4-FFF2-40B4-BE49-F238E27FC236}">
                <a16:creationId xmlns:a16="http://schemas.microsoft.com/office/drawing/2014/main" id="{6804AAB2-93DF-4377-6F40-7616BAEB5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76200"/>
          <a:ext cx="398303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311111" imgH="3923810" progId="Photoshop.Image.7">
                  <p:embed/>
                </p:oleObj>
              </mc:Choice>
              <mc:Fallback>
                <p:oleObj name="Image" r:id="rId2" imgW="2311111" imgH="3923810" progId="Photoshop.Image.7">
                  <p:embed/>
                  <p:pic>
                    <p:nvPicPr>
                      <p:cNvPr id="51202" name="Object 25">
                        <a:extLst>
                          <a:ext uri="{FF2B5EF4-FFF2-40B4-BE49-F238E27FC236}">
                            <a16:creationId xmlns:a16="http://schemas.microsoft.com/office/drawing/2014/main" id="{6804AAB2-93DF-4377-6F40-7616BAEB5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398303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2">
            <a:extLst>
              <a:ext uri="{FF2B5EF4-FFF2-40B4-BE49-F238E27FC236}">
                <a16:creationId xmlns:a16="http://schemas.microsoft.com/office/drawing/2014/main" id="{1CBE991B-86C7-74AB-7C1E-BEA97D7EBAD9}"/>
              </a:ext>
            </a:extLst>
          </p:cNvPr>
          <p:cNvGrpSpPr>
            <a:grpSpLocks/>
          </p:cNvGrpSpPr>
          <p:nvPr/>
        </p:nvGrpSpPr>
        <p:grpSpPr bwMode="auto">
          <a:xfrm>
            <a:off x="7648575" y="0"/>
            <a:ext cx="1495425" cy="6858000"/>
            <a:chOff x="4818" y="0"/>
            <a:chExt cx="942" cy="4320"/>
          </a:xfrm>
        </p:grpSpPr>
        <p:graphicFrame>
          <p:nvGraphicFramePr>
            <p:cNvPr id="51222" name="Object 28">
              <a:extLst>
                <a:ext uri="{FF2B5EF4-FFF2-40B4-BE49-F238E27FC236}">
                  <a16:creationId xmlns:a16="http://schemas.microsoft.com/office/drawing/2014/main" id="{DB6F9AB1-39C6-1CDF-EB53-AD24740CFC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18" y="0"/>
            <a:ext cx="942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787024" imgH="3923810" progId="Photoshop.Image.7">
                    <p:embed/>
                  </p:oleObj>
                </mc:Choice>
                <mc:Fallback>
                  <p:oleObj name="Image" r:id="rId4" imgW="787024" imgH="3923810" progId="Photoshop.Image.7">
                    <p:embed/>
                    <p:pic>
                      <p:nvPicPr>
                        <p:cNvPr id="51222" name="Object 28">
                          <a:extLst>
                            <a:ext uri="{FF2B5EF4-FFF2-40B4-BE49-F238E27FC236}">
                              <a16:creationId xmlns:a16="http://schemas.microsoft.com/office/drawing/2014/main" id="{DB6F9AB1-39C6-1CDF-EB53-AD24740CFC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8" y="0"/>
                          <a:ext cx="942" cy="432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223" name="Group 37">
              <a:extLst>
                <a:ext uri="{FF2B5EF4-FFF2-40B4-BE49-F238E27FC236}">
                  <a16:creationId xmlns:a16="http://schemas.microsoft.com/office/drawing/2014/main" id="{D3662C2B-EDA4-82CA-C832-B1FC43BC1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680"/>
              <a:ext cx="576" cy="1392"/>
              <a:chOff x="5040" y="1680"/>
              <a:chExt cx="576" cy="1392"/>
            </a:xfrm>
          </p:grpSpPr>
          <p:sp>
            <p:nvSpPr>
              <p:cNvPr id="51224" name="Line 32">
                <a:extLst>
                  <a:ext uri="{FF2B5EF4-FFF2-40B4-BE49-F238E27FC236}">
                    <a16:creationId xmlns:a16="http://schemas.microsoft.com/office/drawing/2014/main" id="{252633BB-E15B-76ED-57ED-4FA0647B5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0" y="168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25" name="Line 33">
                <a:extLst>
                  <a:ext uri="{FF2B5EF4-FFF2-40B4-BE49-F238E27FC236}">
                    <a16:creationId xmlns:a16="http://schemas.microsoft.com/office/drawing/2014/main" id="{B41D5CDF-F401-FB44-E626-9256D964F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32" y="2016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26" name="Line 34">
                <a:extLst>
                  <a:ext uri="{FF2B5EF4-FFF2-40B4-BE49-F238E27FC236}">
                    <a16:creationId xmlns:a16="http://schemas.microsoft.com/office/drawing/2014/main" id="{50BA6BBE-A479-A61B-2092-8A5B5D97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36" y="230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27" name="Line 35">
                <a:extLst>
                  <a:ext uri="{FF2B5EF4-FFF2-40B4-BE49-F238E27FC236}">
                    <a16:creationId xmlns:a16="http://schemas.microsoft.com/office/drawing/2014/main" id="{5D7CA654-0B19-B94C-D08A-7B0A80627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0" y="307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28" name="Line 36">
                <a:extLst>
                  <a:ext uri="{FF2B5EF4-FFF2-40B4-BE49-F238E27FC236}">
                    <a16:creationId xmlns:a16="http://schemas.microsoft.com/office/drawing/2014/main" id="{4ECAC458-5E31-ACB8-9377-698458B6B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8" y="268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9F6051B3-06DC-E4D6-9E6A-61DB4D45A23C}"/>
              </a:ext>
            </a:extLst>
          </p:cNvPr>
          <p:cNvGrpSpPr>
            <a:grpSpLocks/>
          </p:cNvGrpSpPr>
          <p:nvPr/>
        </p:nvGrpSpPr>
        <p:grpSpPr bwMode="auto">
          <a:xfrm>
            <a:off x="6346825" y="0"/>
            <a:ext cx="1425575" cy="6858000"/>
            <a:chOff x="3998" y="0"/>
            <a:chExt cx="898" cy="4320"/>
          </a:xfrm>
        </p:grpSpPr>
        <p:graphicFrame>
          <p:nvGraphicFramePr>
            <p:cNvPr id="51215" name="Object 27">
              <a:extLst>
                <a:ext uri="{FF2B5EF4-FFF2-40B4-BE49-F238E27FC236}">
                  <a16:creationId xmlns:a16="http://schemas.microsoft.com/office/drawing/2014/main" id="{68A0ED96-98F4-505A-86B3-FEE474E8EC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98" y="0"/>
            <a:ext cx="820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685472" imgH="3923810" progId="Photoshop.Image.7">
                    <p:embed/>
                  </p:oleObj>
                </mc:Choice>
                <mc:Fallback>
                  <p:oleObj name="Image" r:id="rId6" imgW="685472" imgH="3923810" progId="Photoshop.Image.7">
                    <p:embed/>
                    <p:pic>
                      <p:nvPicPr>
                        <p:cNvPr id="51215" name="Object 27">
                          <a:extLst>
                            <a:ext uri="{FF2B5EF4-FFF2-40B4-BE49-F238E27FC236}">
                              <a16:creationId xmlns:a16="http://schemas.microsoft.com/office/drawing/2014/main" id="{68A0ED96-98F4-505A-86B3-FEE474E8EC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" y="0"/>
                          <a:ext cx="820" cy="432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216" name="Group 44">
              <a:extLst>
                <a:ext uri="{FF2B5EF4-FFF2-40B4-BE49-F238E27FC236}">
                  <a16:creationId xmlns:a16="http://schemas.microsoft.com/office/drawing/2014/main" id="{E0E140CE-9624-3EA2-75EA-CC10B449F4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1200"/>
              <a:ext cx="384" cy="1968"/>
              <a:chOff x="4512" y="1200"/>
              <a:chExt cx="384" cy="1968"/>
            </a:xfrm>
          </p:grpSpPr>
          <p:sp>
            <p:nvSpPr>
              <p:cNvPr id="51217" name="Line 39">
                <a:extLst>
                  <a:ext uri="{FF2B5EF4-FFF2-40B4-BE49-F238E27FC236}">
                    <a16:creationId xmlns:a16="http://schemas.microsoft.com/office/drawing/2014/main" id="{216C0634-1228-AC7E-ABEF-10AEE7BC0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20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18" name="Line 40">
                <a:extLst>
                  <a:ext uri="{FF2B5EF4-FFF2-40B4-BE49-F238E27FC236}">
                    <a16:creationId xmlns:a16="http://schemas.microsoft.com/office/drawing/2014/main" id="{B32A9C23-35C9-8CC4-4C73-8EB792D36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68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19" name="Line 41">
                <a:extLst>
                  <a:ext uri="{FF2B5EF4-FFF2-40B4-BE49-F238E27FC236}">
                    <a16:creationId xmlns:a16="http://schemas.microsoft.com/office/drawing/2014/main" id="{3F2832CB-F9CF-46CC-68A8-29E678C47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22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20" name="Line 42">
                <a:extLst>
                  <a:ext uri="{FF2B5EF4-FFF2-40B4-BE49-F238E27FC236}">
                    <a16:creationId xmlns:a16="http://schemas.microsoft.com/office/drawing/2014/main" id="{C3F24E74-BE11-4F07-76F8-DB9B741D6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316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21" name="Line 43">
                <a:extLst>
                  <a:ext uri="{FF2B5EF4-FFF2-40B4-BE49-F238E27FC236}">
                    <a16:creationId xmlns:a16="http://schemas.microsoft.com/office/drawing/2014/main" id="{3FC61086-E729-EA90-DA88-BB7E3A5B3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268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004A83E2-BB2C-93F4-5CA6-B1011B07741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0"/>
            <a:ext cx="1828800" cy="6858000"/>
            <a:chOff x="3024" y="0"/>
            <a:chExt cx="1152" cy="4320"/>
          </a:xfrm>
        </p:grpSpPr>
        <p:graphicFrame>
          <p:nvGraphicFramePr>
            <p:cNvPr id="51208" name="Object 29">
              <a:extLst>
                <a:ext uri="{FF2B5EF4-FFF2-40B4-BE49-F238E27FC236}">
                  <a16:creationId xmlns:a16="http://schemas.microsoft.com/office/drawing/2014/main" id="{AAB785A6-B8CA-7AF3-829B-8B94E91F6D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0"/>
            <a:ext cx="926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8" imgW="774330" imgH="3923810" progId="Photoshop.Image.7">
                    <p:embed/>
                  </p:oleObj>
                </mc:Choice>
                <mc:Fallback>
                  <p:oleObj name="Image" r:id="rId8" imgW="774330" imgH="3923810" progId="Photoshop.Image.7">
                    <p:embed/>
                    <p:pic>
                      <p:nvPicPr>
                        <p:cNvPr id="51208" name="Object 29">
                          <a:extLst>
                            <a:ext uri="{FF2B5EF4-FFF2-40B4-BE49-F238E27FC236}">
                              <a16:creationId xmlns:a16="http://schemas.microsoft.com/office/drawing/2014/main" id="{AAB785A6-B8CA-7AF3-829B-8B94E91F6D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0"/>
                          <a:ext cx="926" cy="432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209" name="Group 51">
              <a:extLst>
                <a:ext uri="{FF2B5EF4-FFF2-40B4-BE49-F238E27FC236}">
                  <a16:creationId xmlns:a16="http://schemas.microsoft.com/office/drawing/2014/main" id="{F80AFE0F-2C67-8E78-2DAF-C4CDE9890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016"/>
              <a:ext cx="384" cy="1488"/>
              <a:chOff x="3792" y="2016"/>
              <a:chExt cx="384" cy="1488"/>
            </a:xfrm>
          </p:grpSpPr>
          <p:sp>
            <p:nvSpPr>
              <p:cNvPr id="51210" name="Line 46">
                <a:extLst>
                  <a:ext uri="{FF2B5EF4-FFF2-40B4-BE49-F238E27FC236}">
                    <a16:creationId xmlns:a16="http://schemas.microsoft.com/office/drawing/2014/main" id="{1F240F6E-B631-784C-CCD6-C1F302E81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016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11" name="Line 47">
                <a:extLst>
                  <a:ext uri="{FF2B5EF4-FFF2-40B4-BE49-F238E27FC236}">
                    <a16:creationId xmlns:a16="http://schemas.microsoft.com/office/drawing/2014/main" id="{09AC94EE-F831-2F13-BACF-E8C478EBD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35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12" name="Line 48">
                <a:extLst>
                  <a:ext uri="{FF2B5EF4-FFF2-40B4-BE49-F238E27FC236}">
                    <a16:creationId xmlns:a16="http://schemas.microsoft.com/office/drawing/2014/main" id="{AFC5F4FC-EDB2-EB91-E5D4-5AEB81EC8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64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13" name="Line 49">
                <a:extLst>
                  <a:ext uri="{FF2B5EF4-FFF2-40B4-BE49-F238E27FC236}">
                    <a16:creationId xmlns:a16="http://schemas.microsoft.com/office/drawing/2014/main" id="{5CD84E6E-3A90-EB31-058B-29FCB4486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350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214" name="Line 50">
                <a:extLst>
                  <a:ext uri="{FF2B5EF4-FFF2-40B4-BE49-F238E27FC236}">
                    <a16:creationId xmlns:a16="http://schemas.microsoft.com/office/drawing/2014/main" id="{D538EB1D-06F2-7988-2459-CACE3EF94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302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1711" name="Rectangle 31">
            <a:extLst>
              <a:ext uri="{FF2B5EF4-FFF2-40B4-BE49-F238E27FC236}">
                <a16:creationId xmlns:a16="http://schemas.microsoft.com/office/drawing/2014/main" id="{4229DCD4-6300-509F-F052-21831B1A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"/>
            <a:ext cx="3859213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PROMINENT MEDIALLY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TAPERS PERIPHERALLY</a:t>
            </a:r>
          </a:p>
        </p:txBody>
      </p:sp>
      <p:sp>
        <p:nvSpPr>
          <p:cNvPr id="51207" name="Text Box 24">
            <a:extLst>
              <a:ext uri="{FF2B5EF4-FFF2-40B4-BE49-F238E27FC236}">
                <a16:creationId xmlns:a16="http://schemas.microsoft.com/office/drawing/2014/main" id="{92028089-7D63-4AED-65EE-5E2570C3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6248400"/>
            <a:ext cx="567372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PULMONARY VASCULAR MARKINGS</a:t>
            </a:r>
          </a:p>
        </p:txBody>
      </p:sp>
    </p:spTree>
    <p:extLst>
      <p:ext uri="{BB962C8B-B14F-4D97-AF65-F5344CB8AC3E}">
        <p14:creationId xmlns:p14="http://schemas.microsoft.com/office/powerpoint/2010/main" val="28392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5" name="Object 7">
            <a:extLst>
              <a:ext uri="{FF2B5EF4-FFF2-40B4-BE49-F238E27FC236}">
                <a16:creationId xmlns:a16="http://schemas.microsoft.com/office/drawing/2014/main" id="{C972CDC1-EFC6-71D3-05AD-2C9859572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178050"/>
          <a:ext cx="45720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311111" imgH="1155148" progId="Photoshop.Image.7">
                  <p:embed/>
                </p:oleObj>
              </mc:Choice>
              <mc:Fallback>
                <p:oleObj name="Image" r:id="rId2" imgW="2311111" imgH="1155148" progId="Photoshop.Image.7">
                  <p:embed/>
                  <p:pic>
                    <p:nvPicPr>
                      <p:cNvPr id="114695" name="Object 7">
                        <a:extLst>
                          <a:ext uri="{FF2B5EF4-FFF2-40B4-BE49-F238E27FC236}">
                            <a16:creationId xmlns:a16="http://schemas.microsoft.com/office/drawing/2014/main" id="{C972CDC1-EFC6-71D3-05AD-2C9859572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78050"/>
                        <a:ext cx="4572000" cy="21193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>
            <a:extLst>
              <a:ext uri="{FF2B5EF4-FFF2-40B4-BE49-F238E27FC236}">
                <a16:creationId xmlns:a16="http://schemas.microsoft.com/office/drawing/2014/main" id="{C3F1902B-DD46-8453-C5AA-A4AE2BA92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0"/>
          <a:ext cx="4572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311111" imgH="1231746" progId="Photoshop.Image.7">
                  <p:embed/>
                </p:oleObj>
              </mc:Choice>
              <mc:Fallback>
                <p:oleObj name="Image" r:id="rId4" imgW="2311111" imgH="1231746" progId="Photoshop.Image.7">
                  <p:embed/>
                  <p:pic>
                    <p:nvPicPr>
                      <p:cNvPr id="114696" name="Object 8">
                        <a:extLst>
                          <a:ext uri="{FF2B5EF4-FFF2-40B4-BE49-F238E27FC236}">
                            <a16:creationId xmlns:a16="http://schemas.microsoft.com/office/drawing/2014/main" id="{C3F1902B-DD46-8453-C5AA-A4AE2BA92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4572000" cy="22590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>
            <a:extLst>
              <a:ext uri="{FF2B5EF4-FFF2-40B4-BE49-F238E27FC236}">
                <a16:creationId xmlns:a16="http://schemas.microsoft.com/office/drawing/2014/main" id="{23491E7B-5E21-3194-9EA5-826F3A7A4A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4214813"/>
          <a:ext cx="4572000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311111" imgH="1523272" progId="Photoshop.Image.7">
                  <p:embed/>
                </p:oleObj>
              </mc:Choice>
              <mc:Fallback>
                <p:oleObj name="Image" r:id="rId6" imgW="2311111" imgH="1523272" progId="Photoshop.Image.7">
                  <p:embed/>
                  <p:pic>
                    <p:nvPicPr>
                      <p:cNvPr id="114697" name="Object 9">
                        <a:extLst>
                          <a:ext uri="{FF2B5EF4-FFF2-40B4-BE49-F238E27FC236}">
                            <a16:creationId xmlns:a16="http://schemas.microsoft.com/office/drawing/2014/main" id="{23491E7B-5E21-3194-9EA5-826F3A7A4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214813"/>
                        <a:ext cx="4572000" cy="27955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2">
            <a:extLst>
              <a:ext uri="{FF2B5EF4-FFF2-40B4-BE49-F238E27FC236}">
                <a16:creationId xmlns:a16="http://schemas.microsoft.com/office/drawing/2014/main" id="{5AD0E7A5-D7C4-2722-379E-1A5B74C10D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5250"/>
          <a:ext cx="398303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2311111" imgH="3923810" progId="Photoshop.Image.7">
                  <p:embed/>
                </p:oleObj>
              </mc:Choice>
              <mc:Fallback>
                <p:oleObj name="Image" r:id="rId8" imgW="2311111" imgH="3923810" progId="Photoshop.Image.7">
                  <p:embed/>
                  <p:pic>
                    <p:nvPicPr>
                      <p:cNvPr id="52229" name="Object 2">
                        <a:extLst>
                          <a:ext uri="{FF2B5EF4-FFF2-40B4-BE49-F238E27FC236}">
                            <a16:creationId xmlns:a16="http://schemas.microsoft.com/office/drawing/2014/main" id="{5AD0E7A5-D7C4-2722-379E-1A5B74C10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5250"/>
                        <a:ext cx="398303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>
            <a:extLst>
              <a:ext uri="{FF2B5EF4-FFF2-40B4-BE49-F238E27FC236}">
                <a16:creationId xmlns:a16="http://schemas.microsoft.com/office/drawing/2014/main" id="{462E31B8-54D0-00AF-D2D5-9FF7F6F6B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6248400"/>
            <a:ext cx="567372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PULMONARY VASCULAR MARKINGS</a:t>
            </a:r>
          </a:p>
        </p:txBody>
      </p:sp>
      <p:sp>
        <p:nvSpPr>
          <p:cNvPr id="114699" name="Rectangle 11">
            <a:extLst>
              <a:ext uri="{FF2B5EF4-FFF2-40B4-BE49-F238E27FC236}">
                <a16:creationId xmlns:a16="http://schemas.microsoft.com/office/drawing/2014/main" id="{22247FBF-B2EA-6828-3A41-5E04DCF56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33375"/>
            <a:ext cx="2560638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MORE PROMINENT INFERIORLY</a:t>
            </a:r>
          </a:p>
        </p:txBody>
      </p:sp>
    </p:spTree>
    <p:extLst>
      <p:ext uri="{BB962C8B-B14F-4D97-AF65-F5344CB8AC3E}">
        <p14:creationId xmlns:p14="http://schemas.microsoft.com/office/powerpoint/2010/main" val="10431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13CA0-CE9D-D59D-BEAD-79DF0B57C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مربع نص 3"/>
          <p:cNvSpPr txBox="1">
            <a:spLocks noChangeArrowheads="1"/>
          </p:cNvSpPr>
          <p:nvPr/>
        </p:nvSpPr>
        <p:spPr bwMode="auto">
          <a:xfrm>
            <a:off x="2271713" y="4365625"/>
            <a:ext cx="201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00"/>
                </a:solidFill>
              </a:rPr>
              <a:t>Costo-Phrenic</a:t>
            </a:r>
          </a:p>
          <a:p>
            <a:pPr algn="ctr" eaLnBrk="1" hangingPunct="1"/>
            <a:r>
              <a:rPr lang="en-US" sz="2000" b="1">
                <a:solidFill>
                  <a:srgbClr val="FFFF00"/>
                </a:solidFill>
              </a:rPr>
              <a:t> angle</a:t>
            </a:r>
          </a:p>
        </p:txBody>
      </p:sp>
    </p:spTree>
    <p:extLst>
      <p:ext uri="{BB962C8B-B14F-4D97-AF65-F5344CB8AC3E}">
        <p14:creationId xmlns:p14="http://schemas.microsoft.com/office/powerpoint/2010/main" val="348625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ChangeArrowheads="1"/>
          </p:cNvSpPr>
          <p:nvPr/>
        </p:nvSpPr>
        <p:spPr bwMode="auto">
          <a:xfrm>
            <a:off x="0" y="1010444"/>
            <a:ext cx="9144000" cy="5786437"/>
          </a:xfrm>
          <a:prstGeom prst="rect">
            <a:avLst/>
          </a:prstGeom>
          <a:gradFill rotWithShape="0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Abnormal radiologic densities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88" y="1327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EG"/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0" y="1196975"/>
            <a:ext cx="9144000" cy="5661025"/>
            <a:chOff x="-3" y="-3"/>
            <a:chExt cx="4710" cy="2823"/>
          </a:xfrm>
        </p:grpSpPr>
        <p:grpSp>
          <p:nvGrpSpPr>
            <p:cNvPr id="5131" name="Group 28"/>
            <p:cNvGrpSpPr>
              <a:grpSpLocks/>
            </p:cNvGrpSpPr>
            <p:nvPr/>
          </p:nvGrpSpPr>
          <p:grpSpPr bwMode="auto">
            <a:xfrm>
              <a:off x="0" y="0"/>
              <a:ext cx="4668" cy="2820"/>
              <a:chOff x="0" y="0"/>
              <a:chExt cx="4668" cy="2820"/>
            </a:xfrm>
          </p:grpSpPr>
          <p:grpSp>
            <p:nvGrpSpPr>
              <p:cNvPr id="5133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423" cy="748"/>
                <a:chOff x="0" y="0"/>
                <a:chExt cx="2423" cy="748"/>
              </a:xfrm>
            </p:grpSpPr>
            <p:sp>
              <p:nvSpPr>
                <p:cNvPr id="5155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23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2400" b="1">
                      <a:solidFill>
                        <a:srgbClr val="000066"/>
                      </a:solidFill>
                    </a:rPr>
                    <a:t>Liquid density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algn="ctr" eaLnBrk="0" hangingPunct="0"/>
                  <a:endParaRPr lang="en-US" sz="2400"/>
                </a:p>
              </p:txBody>
            </p:sp>
            <p:sp>
              <p:nvSpPr>
                <p:cNvPr id="515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2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4" name="Group 15"/>
              <p:cNvGrpSpPr>
                <a:grpSpLocks/>
              </p:cNvGrpSpPr>
              <p:nvPr/>
            </p:nvGrpSpPr>
            <p:grpSpPr bwMode="auto">
              <a:xfrm>
                <a:off x="2423" y="0"/>
                <a:ext cx="2184" cy="748"/>
                <a:chOff x="2423" y="0"/>
                <a:chExt cx="2184" cy="748"/>
              </a:xfrm>
            </p:grpSpPr>
            <p:sp>
              <p:nvSpPr>
                <p:cNvPr id="5153" name="Rectangle 5"/>
                <p:cNvSpPr>
                  <a:spLocks noChangeArrowheads="1"/>
                </p:cNvSpPr>
                <p:nvPr/>
              </p:nvSpPr>
              <p:spPr bwMode="auto">
                <a:xfrm>
                  <a:off x="2423" y="0"/>
                  <a:ext cx="2184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2400" b="1">
                      <a:solidFill>
                        <a:srgbClr val="000066"/>
                      </a:solidFill>
                    </a:rPr>
                    <a:t>Increased air density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5154" name="Rectangle 14"/>
                <p:cNvSpPr>
                  <a:spLocks noChangeArrowheads="1"/>
                </p:cNvSpPr>
                <p:nvPr/>
              </p:nvSpPr>
              <p:spPr bwMode="auto">
                <a:xfrm>
                  <a:off x="2423" y="0"/>
                  <a:ext cx="21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5" name="Group 17"/>
              <p:cNvGrpSpPr>
                <a:grpSpLocks/>
              </p:cNvGrpSpPr>
              <p:nvPr/>
            </p:nvGrpSpPr>
            <p:grpSpPr bwMode="auto">
              <a:xfrm>
                <a:off x="0" y="748"/>
                <a:ext cx="1356" cy="518"/>
                <a:chOff x="0" y="748"/>
                <a:chExt cx="1356" cy="518"/>
              </a:xfrm>
            </p:grpSpPr>
            <p:sp>
              <p:nvSpPr>
                <p:cNvPr id="5151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356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r>
                    <a:rPr lang="en-US" sz="2400" b="1">
                      <a:solidFill>
                        <a:srgbClr val="000066"/>
                      </a:solidFill>
                    </a:rPr>
                    <a:t>Generalized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5152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35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6" name="Group 19"/>
              <p:cNvGrpSpPr>
                <a:grpSpLocks/>
              </p:cNvGrpSpPr>
              <p:nvPr/>
            </p:nvGrpSpPr>
            <p:grpSpPr bwMode="auto">
              <a:xfrm>
                <a:off x="1356" y="748"/>
                <a:ext cx="1067" cy="518"/>
                <a:chOff x="1356" y="748"/>
                <a:chExt cx="1067" cy="518"/>
              </a:xfrm>
            </p:grpSpPr>
            <p:sp>
              <p:nvSpPr>
                <p:cNvPr id="5149" name="Rectangle 7"/>
                <p:cNvSpPr>
                  <a:spLocks noChangeArrowheads="1"/>
                </p:cNvSpPr>
                <p:nvPr/>
              </p:nvSpPr>
              <p:spPr bwMode="auto">
                <a:xfrm>
                  <a:off x="1356" y="748"/>
                  <a:ext cx="106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r>
                    <a:rPr lang="en-US" sz="2400" b="1">
                      <a:solidFill>
                        <a:srgbClr val="000066"/>
                      </a:solidFill>
                    </a:rPr>
                    <a:t>Localized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6" y="748"/>
                  <a:ext cx="106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7" name="Group 21"/>
              <p:cNvGrpSpPr>
                <a:grpSpLocks/>
              </p:cNvGrpSpPr>
              <p:nvPr/>
            </p:nvGrpSpPr>
            <p:grpSpPr bwMode="auto">
              <a:xfrm>
                <a:off x="2423" y="748"/>
                <a:ext cx="2245" cy="518"/>
                <a:chOff x="2423" y="748"/>
                <a:chExt cx="2245" cy="518"/>
              </a:xfrm>
            </p:grpSpPr>
            <p:sp>
              <p:nvSpPr>
                <p:cNvPr id="5147" name="Rectangle 8"/>
                <p:cNvSpPr>
                  <a:spLocks noChangeArrowheads="1" noTextEdit="1"/>
                </p:cNvSpPr>
                <p:nvPr/>
              </p:nvSpPr>
              <p:spPr bwMode="auto">
                <a:xfrm>
                  <a:off x="2423" y="923"/>
                  <a:ext cx="2184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23" y="748"/>
                  <a:ext cx="2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8" name="Group 23"/>
              <p:cNvGrpSpPr>
                <a:grpSpLocks/>
              </p:cNvGrpSpPr>
              <p:nvPr/>
            </p:nvGrpSpPr>
            <p:grpSpPr bwMode="auto">
              <a:xfrm>
                <a:off x="0" y="1266"/>
                <a:ext cx="1356" cy="1554"/>
                <a:chOff x="0" y="1266"/>
                <a:chExt cx="1356" cy="1554"/>
              </a:xfrm>
            </p:grpSpPr>
            <p:sp>
              <p:nvSpPr>
                <p:cNvPr id="514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356" cy="1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Diffuse alveolar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Diffuse interstitial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Mixed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Vascular</a:t>
                  </a:r>
                </a:p>
                <a:p>
                  <a:pPr eaLnBrk="0" hangingPunct="0"/>
                  <a:endParaRPr lang="en-US" sz="2400" dirty="0"/>
                </a:p>
              </p:txBody>
            </p:sp>
            <p:sp>
              <p:nvSpPr>
                <p:cNvPr id="514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356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9" name="Group 25"/>
              <p:cNvGrpSpPr>
                <a:grpSpLocks/>
              </p:cNvGrpSpPr>
              <p:nvPr/>
            </p:nvGrpSpPr>
            <p:grpSpPr bwMode="auto">
              <a:xfrm>
                <a:off x="1356" y="1258"/>
                <a:ext cx="1067" cy="1562"/>
                <a:chOff x="1356" y="1258"/>
                <a:chExt cx="1067" cy="1562"/>
              </a:xfrm>
            </p:grpSpPr>
            <p:sp>
              <p:nvSpPr>
                <p:cNvPr id="5143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9" y="1258"/>
                  <a:ext cx="1063" cy="1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 sz="2400" dirty="0">
                    <a:solidFill>
                      <a:srgbClr val="000066"/>
                    </a:solidFill>
                  </a:endParaRP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Consolidation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Mass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Congestion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Atelectasis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 dirty="0">
                      <a:solidFill>
                        <a:srgbClr val="000066"/>
                      </a:solidFill>
                    </a:rPr>
                    <a:t>Pleural effusion</a:t>
                  </a:r>
                </a:p>
                <a:p>
                  <a:pPr eaLnBrk="0" hangingPunct="0"/>
                  <a:endParaRPr lang="en-US" sz="2400" dirty="0"/>
                </a:p>
              </p:txBody>
            </p:sp>
            <p:sp>
              <p:nvSpPr>
                <p:cNvPr id="5144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6" y="1266"/>
                  <a:ext cx="1067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40" name="Group 27"/>
              <p:cNvGrpSpPr>
                <a:grpSpLocks/>
              </p:cNvGrpSpPr>
              <p:nvPr/>
            </p:nvGrpSpPr>
            <p:grpSpPr bwMode="auto">
              <a:xfrm>
                <a:off x="2423" y="1254"/>
                <a:ext cx="2229" cy="1566"/>
                <a:chOff x="2423" y="1254"/>
                <a:chExt cx="2229" cy="1566"/>
              </a:xfrm>
            </p:grpSpPr>
            <p:sp>
              <p:nvSpPr>
                <p:cNvPr id="514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23" y="1266"/>
                  <a:ext cx="2184" cy="1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 sz="2400">
                    <a:solidFill>
                      <a:srgbClr val="000066"/>
                    </a:solidFill>
                  </a:endParaRPr>
                </a:p>
                <a:p>
                  <a:endParaRPr lang="en-US" sz="2400">
                    <a:solidFill>
                      <a:srgbClr val="000066"/>
                    </a:solidFill>
                  </a:endParaRPr>
                </a:p>
                <a:p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142" name="Rectangle 26"/>
                <p:cNvSpPr>
                  <a:spLocks noChangeArrowheads="1"/>
                </p:cNvSpPr>
                <p:nvPr/>
              </p:nvSpPr>
              <p:spPr bwMode="auto">
                <a:xfrm>
                  <a:off x="2429" y="1254"/>
                  <a:ext cx="2223" cy="15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</p:grpSp>
        <p:sp>
          <p:nvSpPr>
            <p:cNvPr id="5132" name="Rectangle 29"/>
            <p:cNvSpPr>
              <a:spLocks noChangeArrowheads="1"/>
            </p:cNvSpPr>
            <p:nvPr/>
          </p:nvSpPr>
          <p:spPr bwMode="auto">
            <a:xfrm>
              <a:off x="-3" y="-3"/>
              <a:ext cx="4710" cy="282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ar-EG"/>
            </a:p>
          </p:txBody>
        </p:sp>
      </p:grpSp>
      <p:cxnSp>
        <p:nvCxnSpPr>
          <p:cNvPr id="5126" name="Straight Connector 33"/>
          <p:cNvCxnSpPr>
            <a:cxnSpLocks noChangeShapeType="1"/>
          </p:cNvCxnSpPr>
          <p:nvPr/>
        </p:nvCxnSpPr>
        <p:spPr bwMode="auto">
          <a:xfrm>
            <a:off x="7164388" y="2997200"/>
            <a:ext cx="4762" cy="3317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003800" y="2997200"/>
            <a:ext cx="19446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Generalized</a:t>
            </a:r>
            <a:endParaRPr lang="en-US" sz="2400">
              <a:solidFill>
                <a:srgbClr val="000066"/>
              </a:solidFill>
            </a:endParaRPr>
          </a:p>
          <a:p>
            <a:pPr algn="ctr" eaLnBrk="0" hangingPunct="0"/>
            <a:endParaRPr lang="en-US" sz="240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7223125" y="2997200"/>
            <a:ext cx="1920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Localized</a:t>
            </a:r>
            <a:endParaRPr lang="en-US" sz="2400">
              <a:solidFill>
                <a:srgbClr val="000066"/>
              </a:solidFill>
            </a:endParaRPr>
          </a:p>
          <a:p>
            <a:pPr algn="ctr" eaLnBrk="0" hangingPunct="0"/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4678776" y="3716338"/>
            <a:ext cx="2264950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Pneumothorax                         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Diffuse airway                          </a:t>
            </a:r>
          </a:p>
          <a:p>
            <a:r>
              <a:rPr lang="en-US" sz="2400" dirty="0">
                <a:solidFill>
                  <a:srgbClr val="000066"/>
                </a:solidFill>
              </a:rPr>
              <a:t>obstruction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Emphysema</a:t>
            </a:r>
          </a:p>
          <a:p>
            <a:pPr eaLnBrk="0" hangingPunct="0"/>
            <a:endParaRPr lang="en-US" sz="2400" dirty="0">
              <a:solidFill>
                <a:srgbClr val="000066"/>
              </a:solidFill>
            </a:endParaRPr>
          </a:p>
          <a:p>
            <a:pPr eaLnBrk="0" hangingPunct="0"/>
            <a:endParaRPr lang="en-US" sz="2400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230800" y="3795704"/>
            <a:ext cx="1913199" cy="222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Localized airway obstruction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Cyst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Bullae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Cavity</a:t>
            </a:r>
          </a:p>
          <a:p>
            <a:pPr eaLnBrk="0" hangingPunc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625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66B2B4-C87A-C296-53F8-87DB7E815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9" r="13818" b="4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037" name="Rectangle 10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600" b="1" i="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What are the abnormal  radiologic  findings?</a:t>
            </a:r>
            <a:endParaRPr lang="en-US" sz="2600">
              <a:latin typeface="+mj-lt"/>
              <a:ea typeface="+mj-ea"/>
              <a:cs typeface="+mj-cs"/>
            </a:endParaRPr>
          </a:p>
          <a:p>
            <a:pPr marL="457200" marR="0" lvl="1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>
              <a:latin typeface="+mj-lt"/>
              <a:ea typeface="+mj-ea"/>
              <a:cs typeface="+mj-cs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latin typeface="+mj-lt"/>
                <a:ea typeface="+mj-ea"/>
                <a:cs typeface="+mj-cs"/>
              </a:rPr>
              <a:t>What are the possible differential  diagnosis?</a:t>
            </a:r>
            <a:endParaRPr lang="en-US" sz="2600"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2600" b="0" i="0" u="none" strike="noStrike" cap="none" normalizeH="0" baseline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dean.luc.edu/lumen/meded/medicine/pulmonar/images/xray/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6172200" cy="6493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699A38A7-7BEA-F246-946F-C43BFE76A5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Patient 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FFFF00"/>
                </a:solidFill>
              </a:rPr>
              <a:t>Rotation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altLang="en-US" sz="3200" b="1" dirty="0">
              <a:solidFill>
                <a:srgbClr val="FF9933"/>
              </a:solidFill>
            </a:endParaRP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/>
              <a:t>Medial ends of bilateral clavicles are equidistant from the midline or vertebral bodies</a:t>
            </a:r>
          </a:p>
        </p:txBody>
      </p:sp>
      <p:pic>
        <p:nvPicPr>
          <p:cNvPr id="26628" name="Picture 4" descr="NormalPA3">
            <a:extLst>
              <a:ext uri="{FF2B5EF4-FFF2-40B4-BE49-F238E27FC236}">
                <a16:creationId xmlns:a16="http://schemas.microsoft.com/office/drawing/2014/main" id="{B2FF89D9-82EC-DB1A-87FB-65EE09BA18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1600200"/>
            <a:ext cx="3765550" cy="453072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eus | Non-Small Cell Lung Carcinoma Presenting With Severe Tracheal  Deviation: A Case Report"/>
          <p:cNvPicPr>
            <a:picLocks noChangeAspect="1" noChangeArrowheads="1"/>
          </p:cNvPicPr>
          <p:nvPr/>
        </p:nvPicPr>
        <p:blipFill>
          <a:blip r:embed="rId2"/>
          <a:srcRect r="50288" b="22731"/>
          <a:stretch>
            <a:fillRect/>
          </a:stretch>
        </p:blipFill>
        <p:spPr bwMode="auto">
          <a:xfrm>
            <a:off x="1143000" y="0"/>
            <a:ext cx="7315200" cy="690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e Basics Of Chest X Ray Interpretation | DrBeen"/>
          <p:cNvPicPr>
            <a:picLocks noChangeAspect="1" noChangeArrowheads="1"/>
          </p:cNvPicPr>
          <p:nvPr/>
        </p:nvPicPr>
        <p:blipFill>
          <a:blip r:embed="rId2"/>
          <a:srcRect l="21718" t="7668" r="22225" b="8839"/>
          <a:stretch>
            <a:fillRect/>
          </a:stretch>
        </p:blipFill>
        <p:spPr bwMode="auto">
          <a:xfrm>
            <a:off x="457200" y="33959"/>
            <a:ext cx="8153400" cy="6824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researchgate.net/publication/269521601/figure/fig1/AS:393372494778376@1470798719921/Total-opacity-on-right-side-tracheal-shift-on-right-and-well-compensated-Left-lung_W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315200" cy="6751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eddean.luc.edu/lumen/meded/medicine/pulmonar/images/xray/86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765" y="304800"/>
            <a:ext cx="7070035" cy="6504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>
            <a:extLst>
              <a:ext uri="{FF2B5EF4-FFF2-40B4-BE49-F238E27FC236}">
                <a16:creationId xmlns:a16="http://schemas.microsoft.com/office/drawing/2014/main" id="{C778BDD8-BDD5-4470-BF9E-3061E17B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4968875"/>
            <a:ext cx="262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CONSOLIDATED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PNEUMONIA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A09F31B3-A146-A2C5-55AE-4B1F3BEE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30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MASSIVE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ATELECTASIS</a:t>
            </a: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0920C7B1-BA20-4202-3EEE-B2ED2962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08550"/>
            <a:ext cx="1724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MASSIVE 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PLEURAL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EFFUSION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DEB1C-4266-DE1E-2BAF-4663DF97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839200" cy="662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utoUpdateAnimBg="0"/>
      <p:bldP spid="72710" grpId="0" autoUpdateAnimBg="0"/>
      <p:bldP spid="727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ddean.luc.edu/lumen/meded/medicine/pulmonar/images/xray/13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9128"/>
            <a:ext cx="5943600" cy="6383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ung field abnormalities - Interstitial disease Ground-gla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06" y="152400"/>
            <a:ext cx="8712094" cy="654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700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is X-ray shows the ground-glass opacity composed by diffu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48400" cy="6604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07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lveolar / Airspace lung disease Acute,chronic and ground glass ..."/>
          <p:cNvPicPr>
            <a:picLocks noChangeAspect="1" noChangeArrowheads="1"/>
          </p:cNvPicPr>
          <p:nvPr/>
        </p:nvPicPr>
        <p:blipFill>
          <a:blip r:embed="rId2"/>
          <a:srcRect l="11667" t="11111" r="11667" b="4444"/>
          <a:stretch>
            <a:fillRect/>
          </a:stretch>
        </p:blipFill>
        <p:spPr bwMode="auto">
          <a:xfrm>
            <a:off x="762001" y="53010"/>
            <a:ext cx="7868652" cy="6500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9209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est X-ray showing bilateral rounded airspace opaciti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6541"/>
            <a:ext cx="6629400" cy="67014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667000"/>
            <a:ext cx="17525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Lucida Sans" pitchFamily="34" charset="0"/>
              </a:rPr>
              <a:t>Bilateral airspaces opacities</a:t>
            </a:r>
          </a:p>
        </p:txBody>
      </p:sp>
    </p:spTree>
    <p:extLst>
      <p:ext uri="{BB962C8B-B14F-4D97-AF65-F5344CB8AC3E}">
        <p14:creationId xmlns:p14="http://schemas.microsoft.com/office/powerpoint/2010/main" val="235831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ormalPA3">
            <a:extLst>
              <a:ext uri="{FF2B5EF4-FFF2-40B4-BE49-F238E27FC236}">
                <a16:creationId xmlns:a16="http://schemas.microsoft.com/office/drawing/2014/main" id="{2120D7EF-758D-39D1-EE0F-3CE43649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8"/>
            <a:ext cx="792956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Line 4">
            <a:extLst>
              <a:ext uri="{FF2B5EF4-FFF2-40B4-BE49-F238E27FC236}">
                <a16:creationId xmlns:a16="http://schemas.microsoft.com/office/drawing/2014/main" id="{B2FE83EB-BC8C-8298-97A7-E4830945A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1500188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04D5EDAE-FCDC-C424-9E19-61D543188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142875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3C22D2EE-0048-04F9-143C-7D1ECD05B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714375"/>
            <a:ext cx="0" cy="29718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ercise: Airspac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400800" cy="6644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3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POTS. - ppt download"/>
          <p:cNvPicPr>
            <a:picLocks noChangeAspect="1" noChangeArrowheads="1"/>
          </p:cNvPicPr>
          <p:nvPr/>
        </p:nvPicPr>
        <p:blipFill>
          <a:blip r:embed="rId2"/>
          <a:srcRect l="27344" t="2083" r="32031" b="4167"/>
          <a:stretch>
            <a:fillRect/>
          </a:stretch>
        </p:blipFill>
        <p:spPr bwMode="auto">
          <a:xfrm>
            <a:off x="2362200" y="0"/>
            <a:ext cx="3962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69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PT - Idiopathic pulm fibrosis (IPF) chronic interstitual lung dz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77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ing in idiopathic pulmonary fibrosis: diagnosis and mim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790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7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Towards a better diagnosis of idiopathic pulmonary fibros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Towards a better diagnosis of idiopathic pulmonary fibros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Towards a better diagnosis of idiopathic pulmonary fibros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91500" cy="6120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60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ddean.luc.edu/lumen/MedEd/medicine/pulmonar/images/cxr/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158159" cy="511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eddean.luc.edu/lumen/MedEd/medicine/pulmonar/images/consol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930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20AC5-B135-0F4E-364E-26F84D7B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0" t="3337" r="11670" b="3337"/>
          <a:stretch/>
        </p:blipFill>
        <p:spPr>
          <a:xfrm>
            <a:off x="762000" y="19878"/>
            <a:ext cx="7543800" cy="68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55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6497C-9BEE-D493-FAE4-DEFDD56F7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1" t="5559" r="13336" b="3338"/>
          <a:stretch/>
        </p:blipFill>
        <p:spPr>
          <a:xfrm>
            <a:off x="419100" y="74626"/>
            <a:ext cx="8305800" cy="67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FCE8E-E627-DFDC-C7AC-0D16237A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9314"/>
            <a:ext cx="5562600" cy="66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Text Box 12">
            <a:extLst>
              <a:ext uri="{FF2B5EF4-FFF2-40B4-BE49-F238E27FC236}">
                <a16:creationId xmlns:a16="http://schemas.microsoft.com/office/drawing/2014/main" id="{C89C3368-6044-44C1-1CC2-EBE156F1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2800350"/>
            <a:ext cx="7253288" cy="8366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If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spinous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 process appears closer to the right clavicle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red arrow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), the patient is rotated toward their own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left side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Monotype Sorts" pitchFamily="2" charset="2"/>
            </a:endParaRP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CDD2FFB0-8120-B0F9-D7D0-9964C7B4B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154738"/>
            <a:ext cx="7600950" cy="8350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spinous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 process appears closer to the left clavicle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red arrow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),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the patient is rotated toward their own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right side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Monotype Sorts" pitchFamily="2" charset="2"/>
            </a:endParaRPr>
          </a:p>
        </p:txBody>
      </p:sp>
      <p:pic>
        <p:nvPicPr>
          <p:cNvPr id="43017" name="Picture 9" descr="Chest-rotated right-R3">
            <a:extLst>
              <a:ext uri="{FF2B5EF4-FFF2-40B4-BE49-F238E27FC236}">
                <a16:creationId xmlns:a16="http://schemas.microsoft.com/office/drawing/2014/main" id="{9C37B8B5-F783-BB81-5E9A-98B81FA8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943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Chest-rotated left-R3">
            <a:extLst>
              <a:ext uri="{FF2B5EF4-FFF2-40B4-BE49-F238E27FC236}">
                <a16:creationId xmlns:a16="http://schemas.microsoft.com/office/drawing/2014/main" id="{C08593DC-5C8A-3B63-AF24-B809F8D4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163"/>
            <a:ext cx="5867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Line 7">
            <a:extLst>
              <a:ext uri="{FF2B5EF4-FFF2-40B4-BE49-F238E27FC236}">
                <a16:creationId xmlns:a16="http://schemas.microsoft.com/office/drawing/2014/main" id="{3DBAE1C5-B853-278F-CB1D-8B4533ACD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762000"/>
            <a:ext cx="690563" cy="406400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E0E3F861-9BBA-D0B3-5F53-7AC41C4BAC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038600"/>
            <a:ext cx="508000" cy="468313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id="{B89EBA2F-AFB6-275A-72CF-E31E0282D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14400"/>
            <a:ext cx="0" cy="576263"/>
          </a:xfrm>
          <a:prstGeom prst="lin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 w="381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022" name="Line 14">
            <a:extLst>
              <a:ext uri="{FF2B5EF4-FFF2-40B4-BE49-F238E27FC236}">
                <a16:creationId xmlns:a16="http://schemas.microsoft.com/office/drawing/2014/main" id="{33D77244-B009-3008-B859-2D4913F4D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914400"/>
            <a:ext cx="0" cy="533400"/>
          </a:xfrm>
          <a:prstGeom prst="lin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5ED5E3BD-D514-2D5E-DED1-D9860C19E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343400"/>
            <a:ext cx="0" cy="533400"/>
          </a:xfrm>
          <a:prstGeom prst="lin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75F6FF3D-0741-D8AE-EAF3-09333675B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0" cy="533400"/>
          </a:xfrm>
          <a:prstGeom prst="lin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D74383D8-DF5F-0FE3-0F85-3500AF732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85800"/>
            <a:ext cx="0" cy="1143000"/>
          </a:xfrm>
          <a:prstGeom prst="line">
            <a:avLst/>
          </a:prstGeom>
          <a:noFill/>
          <a:ln w="317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B44FABA7-4F13-32DB-1CAD-217DD39BF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221163"/>
            <a:ext cx="0" cy="1143000"/>
          </a:xfrm>
          <a:prstGeom prst="line">
            <a:avLst/>
          </a:prstGeom>
          <a:noFill/>
          <a:ln w="3175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902D1-8095-0CF8-0EF5-8994753B2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77" r="5382"/>
          <a:stretch/>
        </p:blipFill>
        <p:spPr>
          <a:xfrm>
            <a:off x="36871" y="980494"/>
            <a:ext cx="8964545" cy="48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lpha 1-antitrypsin deficiency x ray - wikidoc"/>
          <p:cNvPicPr>
            <a:picLocks noChangeAspect="1" noChangeArrowheads="1"/>
          </p:cNvPicPr>
          <p:nvPr/>
        </p:nvPicPr>
        <p:blipFill>
          <a:blip r:embed="rId2"/>
          <a:srcRect r="372" b="3192"/>
          <a:stretch>
            <a:fillRect/>
          </a:stretch>
        </p:blipFill>
        <p:spPr bwMode="auto">
          <a:xfrm>
            <a:off x="1143000" y="0"/>
            <a:ext cx="70577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ddean.luc.edu/lumen/MedEd/medicine/pulmonar/images/pneu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6891"/>
            <a:ext cx="6781800" cy="6741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est X-rays Ash Kumar. 4 densities Air Fat Soft tissue Bone. - ppt download"/>
          <p:cNvPicPr>
            <a:picLocks noChangeAspect="1" noChangeArrowheads="1"/>
          </p:cNvPicPr>
          <p:nvPr/>
        </p:nvPicPr>
        <p:blipFill>
          <a:blip r:embed="rId2"/>
          <a:srcRect t="3333" r="10833"/>
          <a:stretch>
            <a:fillRect/>
          </a:stretch>
        </p:blipFill>
        <p:spPr bwMode="auto">
          <a:xfrm>
            <a:off x="457200" y="-19228"/>
            <a:ext cx="8458200" cy="6877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223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2438400"/>
            <a:ext cx="6324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Calcifications</a:t>
            </a:r>
          </a:p>
        </p:txBody>
      </p:sp>
    </p:spTree>
    <p:extLst>
      <p:ext uri="{BB962C8B-B14F-4D97-AF65-F5344CB8AC3E}">
        <p14:creationId xmlns:p14="http://schemas.microsoft.com/office/powerpoint/2010/main" val="3465943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934200" cy="660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35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42" y="1066800"/>
            <a:ext cx="6125457" cy="45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21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1202"/>
            <a:ext cx="7010400" cy="50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697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28600"/>
            <a:ext cx="6172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F2B6A836-ECC8-75FE-D249-C91AFA69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38250"/>
            <a:ext cx="90805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>
            <a:extLst>
              <a:ext uri="{FF2B5EF4-FFF2-40B4-BE49-F238E27FC236}">
                <a16:creationId xmlns:a16="http://schemas.microsoft.com/office/drawing/2014/main" id="{CA7B6CB3-DB3E-448C-28CD-F4098A57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311150"/>
            <a:ext cx="4248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Tracheal Position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FC6A0AC-3BB9-09C8-F679-9C018794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3583" r="20863" b="9381"/>
          <a:stretch>
            <a:fillRect/>
          </a:stretch>
        </p:blipFill>
        <p:spPr bwMode="auto">
          <a:xfrm>
            <a:off x="0" y="65088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ad chest x-rays – International Emergency Medicine Education  Project"/>
          <p:cNvPicPr>
            <a:picLocks noChangeAspect="1" noChangeArrowheads="1"/>
          </p:cNvPicPr>
          <p:nvPr/>
        </p:nvPicPr>
        <p:blipFill>
          <a:blip r:embed="rId2"/>
          <a:srcRect l="4800" r="8800" b="8434"/>
          <a:stretch>
            <a:fillRect/>
          </a:stretch>
        </p:blipFill>
        <p:spPr bwMode="auto">
          <a:xfrm>
            <a:off x="1447800" y="0"/>
            <a:ext cx="6400800" cy="675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90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75630890-D324-C0AB-BB47-E5BD1649E1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699000" cy="5943600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4000" b="1" dirty="0">
                <a:solidFill>
                  <a:srgbClr val="C00000"/>
                </a:solidFill>
              </a:rPr>
              <a:t>Mediastinum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4000" dirty="0"/>
              <a:t> Check for 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600" dirty="0"/>
              <a:t>Cardiomegaly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600" dirty="0"/>
              <a:t>Mediastinal and Hilar contours for increase densities or deformities</a:t>
            </a:r>
          </a:p>
        </p:txBody>
      </p:sp>
      <p:pic>
        <p:nvPicPr>
          <p:cNvPr id="92164" name="Picture 4" descr="NormalPA3">
            <a:extLst>
              <a:ext uri="{FF2B5EF4-FFF2-40B4-BE49-F238E27FC236}">
                <a16:creationId xmlns:a16="http://schemas.microsoft.com/office/drawing/2014/main" id="{BC2A1616-AD91-EC27-0250-EB04EB6972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1600200"/>
            <a:ext cx="3765550" cy="4530725"/>
          </a:xfrm>
          <a:noFill/>
        </p:spPr>
      </p:pic>
      <p:cxnSp>
        <p:nvCxnSpPr>
          <p:cNvPr id="39941" name="Straight Arrow Connector 7">
            <a:extLst>
              <a:ext uri="{FF2B5EF4-FFF2-40B4-BE49-F238E27FC236}">
                <a16:creationId xmlns:a16="http://schemas.microsoft.com/office/drawing/2014/main" id="{585BDCBC-A974-6EEF-CAFC-DCE77454F9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8125" y="2852738"/>
            <a:ext cx="504825" cy="0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Straight Arrow Connector 10">
            <a:extLst>
              <a:ext uri="{FF2B5EF4-FFF2-40B4-BE49-F238E27FC236}">
                <a16:creationId xmlns:a16="http://schemas.microsoft.com/office/drawing/2014/main" id="{39526286-1AE7-8AB2-AADD-81498239FDA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56325" y="3860800"/>
            <a:ext cx="1439863" cy="360363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>
            <a:extLst>
              <a:ext uri="{FF2B5EF4-FFF2-40B4-BE49-F238E27FC236}">
                <a16:creationId xmlns:a16="http://schemas.microsoft.com/office/drawing/2014/main" id="{CEAF587C-EF7F-BD89-F2DB-35EEB268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8913"/>
            <a:ext cx="6100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211</Words>
  <Application>Microsoft Office PowerPoint</Application>
  <PresentationFormat>On-screen Show (4:3)</PresentationFormat>
  <Paragraphs>72</Paragraphs>
  <Slides>48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 Unicode MS</vt:lpstr>
      <vt:lpstr>Arial</vt:lpstr>
      <vt:lpstr>Arial Rounded MT Bold</vt:lpstr>
      <vt:lpstr>Calibri</vt:lpstr>
      <vt:lpstr>Century Gothic</vt:lpstr>
      <vt:lpstr>Eras Bold ITC</vt:lpstr>
      <vt:lpstr>Lucida Sans</vt:lpstr>
      <vt:lpstr>Times New Roman</vt:lpstr>
      <vt:lpstr>Wingdings 3</vt:lpstr>
      <vt:lpstr>Office Theme</vt:lpstr>
      <vt:lpstr>Ion</vt:lpstr>
      <vt:lpstr>Adobe Photoshop Image</vt:lpstr>
      <vt:lpstr>Chest X-Ray Revision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Viewing PA radiograph of the chest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 radiologic densities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Calcifications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Samah Mohama. Shehata</cp:lastModifiedBy>
  <cp:revision>63</cp:revision>
  <dcterms:created xsi:type="dcterms:W3CDTF">2006-08-16T00:00:00Z</dcterms:created>
  <dcterms:modified xsi:type="dcterms:W3CDTF">2023-03-15T18:28:10Z</dcterms:modified>
</cp:coreProperties>
</file>