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4" r:id="rId2"/>
    <p:sldMasterId id="2147483686" r:id="rId3"/>
  </p:sldMasterIdLst>
  <p:notesMasterIdLst>
    <p:notesMasterId r:id="rId20"/>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46" d="100"/>
          <a:sy n="46" d="100"/>
        </p:scale>
        <p:origin x="-642"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562800-38BD-4E97-AE0E-B57E285364E2}" type="doc">
      <dgm:prSet loTypeId="urn:microsoft.com/office/officeart/2005/8/layout/venn1" loCatId="relationship" qsTypeId="urn:microsoft.com/office/officeart/2005/8/quickstyle/simple1" qsCatId="simple" csTypeId="urn:microsoft.com/office/officeart/2005/8/colors/accent1_2" csCatId="accent1" phldr="1"/>
      <dgm:spPr/>
    </dgm:pt>
    <dgm:pt modelId="{01D5D7F3-5D39-411E-B0FA-58176B142FED}">
      <dgm:prSet phldrT="[Text]"/>
      <dgm:spPr/>
      <dgm:t>
        <a:bodyPr/>
        <a:lstStyle/>
        <a:p>
          <a:pPr rtl="1"/>
          <a:r>
            <a:rPr lang="en-US" b="1" dirty="0" smtClean="0"/>
            <a:t>Simple</a:t>
          </a:r>
          <a:endParaRPr lang="ar-EG" b="1" dirty="0"/>
        </a:p>
      </dgm:t>
    </dgm:pt>
    <dgm:pt modelId="{8F7EA748-4375-4BAE-A0C2-8A92233F243C}" type="parTrans" cxnId="{4221BA55-EED1-43F0-B06E-BE915DF5EAE5}">
      <dgm:prSet/>
      <dgm:spPr/>
      <dgm:t>
        <a:bodyPr/>
        <a:lstStyle/>
        <a:p>
          <a:pPr rtl="1"/>
          <a:endParaRPr lang="ar-EG"/>
        </a:p>
      </dgm:t>
    </dgm:pt>
    <dgm:pt modelId="{F7B08B93-E0E7-4B14-A8E8-B38595A37632}" type="sibTrans" cxnId="{4221BA55-EED1-43F0-B06E-BE915DF5EAE5}">
      <dgm:prSet/>
      <dgm:spPr/>
      <dgm:t>
        <a:bodyPr/>
        <a:lstStyle/>
        <a:p>
          <a:pPr rtl="1"/>
          <a:endParaRPr lang="ar-EG"/>
        </a:p>
      </dgm:t>
    </dgm:pt>
    <dgm:pt modelId="{72220CF0-1BC1-4FA7-9377-B767C606991A}">
      <dgm:prSet phldrT="[Text]"/>
      <dgm:spPr/>
      <dgm:t>
        <a:bodyPr/>
        <a:lstStyle/>
        <a:p>
          <a:pPr algn="l" rtl="1"/>
          <a:r>
            <a:rPr lang="en-US" b="1" dirty="0" smtClean="0"/>
            <a:t>Derived</a:t>
          </a:r>
          <a:endParaRPr lang="ar-EG" b="1" dirty="0"/>
        </a:p>
      </dgm:t>
    </dgm:pt>
    <dgm:pt modelId="{C8DB5635-8F73-40EE-8C82-ABEC96BFE87F}" type="parTrans" cxnId="{0CC08B7D-847A-426B-B995-909E745370FD}">
      <dgm:prSet/>
      <dgm:spPr/>
      <dgm:t>
        <a:bodyPr/>
        <a:lstStyle/>
        <a:p>
          <a:pPr rtl="1"/>
          <a:endParaRPr lang="ar-EG"/>
        </a:p>
      </dgm:t>
    </dgm:pt>
    <dgm:pt modelId="{789790F3-58AD-436F-88C1-B1E833756DB0}" type="sibTrans" cxnId="{0CC08B7D-847A-426B-B995-909E745370FD}">
      <dgm:prSet/>
      <dgm:spPr/>
      <dgm:t>
        <a:bodyPr/>
        <a:lstStyle/>
        <a:p>
          <a:pPr rtl="1"/>
          <a:endParaRPr lang="ar-EG"/>
        </a:p>
      </dgm:t>
    </dgm:pt>
    <dgm:pt modelId="{53104BD3-9874-4D33-9389-3DFB290D2F1F}">
      <dgm:prSet phldrT="[Text]"/>
      <dgm:spPr/>
      <dgm:t>
        <a:bodyPr/>
        <a:lstStyle/>
        <a:p>
          <a:pPr rtl="1"/>
          <a:r>
            <a:rPr lang="en-US" b="1" dirty="0" smtClean="0"/>
            <a:t>Conjugated</a:t>
          </a:r>
          <a:endParaRPr lang="ar-EG" b="1" dirty="0"/>
        </a:p>
      </dgm:t>
    </dgm:pt>
    <dgm:pt modelId="{E6891BE0-79C0-40D5-A6F6-994AF9A5B8D4}" type="parTrans" cxnId="{28BEAE8D-E8BB-444E-AF5E-7E878E3BACF8}">
      <dgm:prSet/>
      <dgm:spPr/>
      <dgm:t>
        <a:bodyPr/>
        <a:lstStyle/>
        <a:p>
          <a:pPr rtl="1"/>
          <a:endParaRPr lang="ar-EG"/>
        </a:p>
      </dgm:t>
    </dgm:pt>
    <dgm:pt modelId="{813F2198-CA2A-4A1C-9C34-86237A740641}" type="sibTrans" cxnId="{28BEAE8D-E8BB-444E-AF5E-7E878E3BACF8}">
      <dgm:prSet/>
      <dgm:spPr/>
      <dgm:t>
        <a:bodyPr/>
        <a:lstStyle/>
        <a:p>
          <a:pPr rtl="1"/>
          <a:endParaRPr lang="ar-EG"/>
        </a:p>
      </dgm:t>
    </dgm:pt>
    <dgm:pt modelId="{1B0BC190-EA3D-4000-9839-12A4B3F25DF1}" type="pres">
      <dgm:prSet presAssocID="{1B562800-38BD-4E97-AE0E-B57E285364E2}" presName="compositeShape" presStyleCnt="0">
        <dgm:presLayoutVars>
          <dgm:chMax val="7"/>
          <dgm:dir/>
          <dgm:resizeHandles val="exact"/>
        </dgm:presLayoutVars>
      </dgm:prSet>
      <dgm:spPr/>
    </dgm:pt>
    <dgm:pt modelId="{3899BE35-5A6A-4C8D-B278-3164641E2546}" type="pres">
      <dgm:prSet presAssocID="{01D5D7F3-5D39-411E-B0FA-58176B142FED}" presName="circ1" presStyleLbl="vennNode1" presStyleIdx="0" presStyleCnt="3" custScaleY="96966" custLinFactNeighborX="-1173" custLinFactNeighborY="111"/>
      <dgm:spPr/>
      <dgm:t>
        <a:bodyPr/>
        <a:lstStyle/>
        <a:p>
          <a:pPr rtl="1"/>
          <a:endParaRPr lang="ar-EG"/>
        </a:p>
      </dgm:t>
    </dgm:pt>
    <dgm:pt modelId="{BD08F869-6785-49D8-811C-85DB3F247048}" type="pres">
      <dgm:prSet presAssocID="{01D5D7F3-5D39-411E-B0FA-58176B142FED}" presName="circ1Tx" presStyleLbl="revTx" presStyleIdx="0" presStyleCnt="0">
        <dgm:presLayoutVars>
          <dgm:chMax val="0"/>
          <dgm:chPref val="0"/>
          <dgm:bulletEnabled val="1"/>
        </dgm:presLayoutVars>
      </dgm:prSet>
      <dgm:spPr/>
      <dgm:t>
        <a:bodyPr/>
        <a:lstStyle/>
        <a:p>
          <a:pPr rtl="1"/>
          <a:endParaRPr lang="ar-EG"/>
        </a:p>
      </dgm:t>
    </dgm:pt>
    <dgm:pt modelId="{645659DD-A2CE-4CFE-9E3B-334CEB689DC9}" type="pres">
      <dgm:prSet presAssocID="{72220CF0-1BC1-4FA7-9377-B767C606991A}" presName="circ2" presStyleLbl="vennNode1" presStyleIdx="1" presStyleCnt="3" custLinFactNeighborX="1134" custLinFactNeighborY="1143"/>
      <dgm:spPr/>
      <dgm:t>
        <a:bodyPr/>
        <a:lstStyle/>
        <a:p>
          <a:pPr rtl="1"/>
          <a:endParaRPr lang="ar-EG"/>
        </a:p>
      </dgm:t>
    </dgm:pt>
    <dgm:pt modelId="{953D313D-3BE0-4A61-9541-B4D635E79540}" type="pres">
      <dgm:prSet presAssocID="{72220CF0-1BC1-4FA7-9377-B767C606991A}" presName="circ2Tx" presStyleLbl="revTx" presStyleIdx="0" presStyleCnt="0">
        <dgm:presLayoutVars>
          <dgm:chMax val="0"/>
          <dgm:chPref val="0"/>
          <dgm:bulletEnabled val="1"/>
        </dgm:presLayoutVars>
      </dgm:prSet>
      <dgm:spPr/>
      <dgm:t>
        <a:bodyPr/>
        <a:lstStyle/>
        <a:p>
          <a:pPr rtl="1"/>
          <a:endParaRPr lang="ar-EG"/>
        </a:p>
      </dgm:t>
    </dgm:pt>
    <dgm:pt modelId="{F8A0800C-5AC3-4179-9D05-BE738F903AD1}" type="pres">
      <dgm:prSet presAssocID="{53104BD3-9874-4D33-9389-3DFB290D2F1F}" presName="circ3" presStyleLbl="vennNode1" presStyleIdx="2" presStyleCnt="3"/>
      <dgm:spPr/>
      <dgm:t>
        <a:bodyPr/>
        <a:lstStyle/>
        <a:p>
          <a:pPr rtl="1"/>
          <a:endParaRPr lang="ar-EG"/>
        </a:p>
      </dgm:t>
    </dgm:pt>
    <dgm:pt modelId="{E2AECAC4-5D3D-42F2-A8AB-71F309EDF369}" type="pres">
      <dgm:prSet presAssocID="{53104BD3-9874-4D33-9389-3DFB290D2F1F}" presName="circ3Tx" presStyleLbl="revTx" presStyleIdx="0" presStyleCnt="0">
        <dgm:presLayoutVars>
          <dgm:chMax val="0"/>
          <dgm:chPref val="0"/>
          <dgm:bulletEnabled val="1"/>
        </dgm:presLayoutVars>
      </dgm:prSet>
      <dgm:spPr/>
      <dgm:t>
        <a:bodyPr/>
        <a:lstStyle/>
        <a:p>
          <a:pPr rtl="1"/>
          <a:endParaRPr lang="ar-EG"/>
        </a:p>
      </dgm:t>
    </dgm:pt>
  </dgm:ptLst>
  <dgm:cxnLst>
    <dgm:cxn modelId="{BA195962-FD66-4997-8C6A-573A9A1F42D7}" type="presOf" srcId="{53104BD3-9874-4D33-9389-3DFB290D2F1F}" destId="{E2AECAC4-5D3D-42F2-A8AB-71F309EDF369}" srcOrd="1" destOrd="0" presId="urn:microsoft.com/office/officeart/2005/8/layout/venn1"/>
    <dgm:cxn modelId="{28BEAE8D-E8BB-444E-AF5E-7E878E3BACF8}" srcId="{1B562800-38BD-4E97-AE0E-B57E285364E2}" destId="{53104BD3-9874-4D33-9389-3DFB290D2F1F}" srcOrd="2" destOrd="0" parTransId="{E6891BE0-79C0-40D5-A6F6-994AF9A5B8D4}" sibTransId="{813F2198-CA2A-4A1C-9C34-86237A740641}"/>
    <dgm:cxn modelId="{64C8C52E-A580-4E96-8524-532813A329C1}" type="presOf" srcId="{53104BD3-9874-4D33-9389-3DFB290D2F1F}" destId="{F8A0800C-5AC3-4179-9D05-BE738F903AD1}" srcOrd="0" destOrd="0" presId="urn:microsoft.com/office/officeart/2005/8/layout/venn1"/>
    <dgm:cxn modelId="{4221BA55-EED1-43F0-B06E-BE915DF5EAE5}" srcId="{1B562800-38BD-4E97-AE0E-B57E285364E2}" destId="{01D5D7F3-5D39-411E-B0FA-58176B142FED}" srcOrd="0" destOrd="0" parTransId="{8F7EA748-4375-4BAE-A0C2-8A92233F243C}" sibTransId="{F7B08B93-E0E7-4B14-A8E8-B38595A37632}"/>
    <dgm:cxn modelId="{882ACDC7-BED6-4FB7-A2C8-9F3668DB1CFC}" type="presOf" srcId="{01D5D7F3-5D39-411E-B0FA-58176B142FED}" destId="{BD08F869-6785-49D8-811C-85DB3F247048}" srcOrd="1" destOrd="0" presId="urn:microsoft.com/office/officeart/2005/8/layout/venn1"/>
    <dgm:cxn modelId="{D9734C2B-6851-4B45-A4EE-5A4E9545B729}" type="presOf" srcId="{72220CF0-1BC1-4FA7-9377-B767C606991A}" destId="{953D313D-3BE0-4A61-9541-B4D635E79540}" srcOrd="1" destOrd="0" presId="urn:microsoft.com/office/officeart/2005/8/layout/venn1"/>
    <dgm:cxn modelId="{B6A2E6C7-1A26-4D91-A71E-885C4DF6C82B}" type="presOf" srcId="{1B562800-38BD-4E97-AE0E-B57E285364E2}" destId="{1B0BC190-EA3D-4000-9839-12A4B3F25DF1}" srcOrd="0" destOrd="0" presId="urn:microsoft.com/office/officeart/2005/8/layout/venn1"/>
    <dgm:cxn modelId="{0CC08B7D-847A-426B-B995-909E745370FD}" srcId="{1B562800-38BD-4E97-AE0E-B57E285364E2}" destId="{72220CF0-1BC1-4FA7-9377-B767C606991A}" srcOrd="1" destOrd="0" parTransId="{C8DB5635-8F73-40EE-8C82-ABEC96BFE87F}" sibTransId="{789790F3-58AD-436F-88C1-B1E833756DB0}"/>
    <dgm:cxn modelId="{FEB6181F-C83A-4B18-A04F-CAAA7D4832E6}" type="presOf" srcId="{72220CF0-1BC1-4FA7-9377-B767C606991A}" destId="{645659DD-A2CE-4CFE-9E3B-334CEB689DC9}" srcOrd="0" destOrd="0" presId="urn:microsoft.com/office/officeart/2005/8/layout/venn1"/>
    <dgm:cxn modelId="{77AB146B-DDE2-449E-AC8F-888BD6FD5FE4}" type="presOf" srcId="{01D5D7F3-5D39-411E-B0FA-58176B142FED}" destId="{3899BE35-5A6A-4C8D-B278-3164641E2546}" srcOrd="0" destOrd="0" presId="urn:microsoft.com/office/officeart/2005/8/layout/venn1"/>
    <dgm:cxn modelId="{DAC43427-7555-4413-8B8D-E555EABAD813}" type="presParOf" srcId="{1B0BC190-EA3D-4000-9839-12A4B3F25DF1}" destId="{3899BE35-5A6A-4C8D-B278-3164641E2546}" srcOrd="0" destOrd="0" presId="urn:microsoft.com/office/officeart/2005/8/layout/venn1"/>
    <dgm:cxn modelId="{DFD799DE-617B-4321-9D0F-9AEED5852C16}" type="presParOf" srcId="{1B0BC190-EA3D-4000-9839-12A4B3F25DF1}" destId="{BD08F869-6785-49D8-811C-85DB3F247048}" srcOrd="1" destOrd="0" presId="urn:microsoft.com/office/officeart/2005/8/layout/venn1"/>
    <dgm:cxn modelId="{748CFAFC-04C4-4A6F-B52C-6731A094B3E2}" type="presParOf" srcId="{1B0BC190-EA3D-4000-9839-12A4B3F25DF1}" destId="{645659DD-A2CE-4CFE-9E3B-334CEB689DC9}" srcOrd="2" destOrd="0" presId="urn:microsoft.com/office/officeart/2005/8/layout/venn1"/>
    <dgm:cxn modelId="{197FE270-E94A-4319-9134-B69456154DBB}" type="presParOf" srcId="{1B0BC190-EA3D-4000-9839-12A4B3F25DF1}" destId="{953D313D-3BE0-4A61-9541-B4D635E79540}" srcOrd="3" destOrd="0" presId="urn:microsoft.com/office/officeart/2005/8/layout/venn1"/>
    <dgm:cxn modelId="{6DC13203-E206-4092-9D23-4C183E95943D}" type="presParOf" srcId="{1B0BC190-EA3D-4000-9839-12A4B3F25DF1}" destId="{F8A0800C-5AC3-4179-9D05-BE738F903AD1}" srcOrd="4" destOrd="0" presId="urn:microsoft.com/office/officeart/2005/8/layout/venn1"/>
    <dgm:cxn modelId="{D97F0DF1-5009-48B7-99D4-4B23EA965415}" type="presParOf" srcId="{1B0BC190-EA3D-4000-9839-12A4B3F25DF1}" destId="{E2AECAC4-5D3D-42F2-A8AB-71F309EDF369}"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9BE35-5A6A-4C8D-B278-3164641E2546}">
      <dsp:nvSpPr>
        <dsp:cNvPr id="0" name=""/>
        <dsp:cNvSpPr/>
      </dsp:nvSpPr>
      <dsp:spPr>
        <a:xfrm>
          <a:off x="1800197" y="72001"/>
          <a:ext cx="2438400" cy="236441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rtl="1">
            <a:lnSpc>
              <a:spcPct val="90000"/>
            </a:lnSpc>
            <a:spcBef>
              <a:spcPct val="0"/>
            </a:spcBef>
            <a:spcAft>
              <a:spcPct val="35000"/>
            </a:spcAft>
          </a:pPr>
          <a:r>
            <a:rPr lang="en-US" sz="2400" b="1" kern="1200" dirty="0" smtClean="0"/>
            <a:t>Simple</a:t>
          </a:r>
          <a:endParaRPr lang="ar-EG" sz="2400" b="1" kern="1200" dirty="0"/>
        </a:p>
      </dsp:txBody>
      <dsp:txXfrm>
        <a:off x="2125317" y="485775"/>
        <a:ext cx="1788160" cy="1063988"/>
      </dsp:txXfrm>
    </dsp:sp>
    <dsp:sp modelId="{645659DD-A2CE-4CFE-9E3B-334CEB689DC9}">
      <dsp:nvSpPr>
        <dsp:cNvPr id="0" name=""/>
        <dsp:cNvSpPr/>
      </dsp:nvSpPr>
      <dsp:spPr>
        <a:xfrm>
          <a:off x="2736307" y="1584175"/>
          <a:ext cx="2438400" cy="2438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1066800" rtl="1">
            <a:lnSpc>
              <a:spcPct val="90000"/>
            </a:lnSpc>
            <a:spcBef>
              <a:spcPct val="0"/>
            </a:spcBef>
            <a:spcAft>
              <a:spcPct val="35000"/>
            </a:spcAft>
          </a:pPr>
          <a:r>
            <a:rPr lang="en-US" sz="2400" b="1" kern="1200" dirty="0" smtClean="0"/>
            <a:t>Derived</a:t>
          </a:r>
          <a:endParaRPr lang="ar-EG" sz="2400" b="1" kern="1200" dirty="0"/>
        </a:p>
      </dsp:txBody>
      <dsp:txXfrm>
        <a:off x="3482051" y="2214095"/>
        <a:ext cx="1463040" cy="1341120"/>
      </dsp:txXfrm>
    </dsp:sp>
    <dsp:sp modelId="{F8A0800C-5AC3-4179-9D05-BE738F903AD1}">
      <dsp:nvSpPr>
        <dsp:cNvPr id="0" name=""/>
        <dsp:cNvSpPr/>
      </dsp:nvSpPr>
      <dsp:spPr>
        <a:xfrm>
          <a:off x="948943" y="1556304"/>
          <a:ext cx="2438400" cy="2438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rtl="1">
            <a:lnSpc>
              <a:spcPct val="90000"/>
            </a:lnSpc>
            <a:spcBef>
              <a:spcPct val="0"/>
            </a:spcBef>
            <a:spcAft>
              <a:spcPct val="35000"/>
            </a:spcAft>
          </a:pPr>
          <a:r>
            <a:rPr lang="en-US" sz="2400" b="1" kern="1200" dirty="0" smtClean="0"/>
            <a:t>Conjugated</a:t>
          </a:r>
          <a:endParaRPr lang="ar-EG" sz="2400" b="1" kern="1200" dirty="0"/>
        </a:p>
      </dsp:txBody>
      <dsp:txXfrm>
        <a:off x="1178560" y="2186224"/>
        <a:ext cx="1463040" cy="134112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D9A622C-EFB3-4F46-8630-4A78F9A0A28F}" type="datetimeFigureOut">
              <a:rPr lang="ar-EG" smtClean="0"/>
              <a:pPr/>
              <a:t>14/02/1440</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7D334DC-1399-4182-8A6D-CA3E4C782E08}" type="slidenum">
              <a:rPr lang="ar-EG" smtClean="0"/>
              <a:pPr/>
              <a:t>‹#›</a:t>
            </a:fld>
            <a:endParaRPr lang="ar-EG"/>
          </a:p>
        </p:txBody>
      </p:sp>
    </p:spTree>
    <p:extLst>
      <p:ext uri="{BB962C8B-B14F-4D97-AF65-F5344CB8AC3E}">
        <p14:creationId xmlns:p14="http://schemas.microsoft.com/office/powerpoint/2010/main" xmlns="" val="231314116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E2A17F3-FB64-4C70-81A1-FECA0886F3B5}" type="slidenum">
              <a:rPr lang="ar-SA">
                <a:solidFill>
                  <a:prstClr val="black"/>
                </a:solidFill>
              </a:rPr>
              <a:pPr eaLnBrk="1" hangingPunct="1"/>
              <a:t>3</a:t>
            </a:fld>
            <a:endParaRPr lang="en-AU">
              <a:solidFill>
                <a:prstClr val="black"/>
              </a:solidFill>
            </a:endParaRPr>
          </a:p>
        </p:txBody>
      </p:sp>
      <p:sp>
        <p:nvSpPr>
          <p:cNvPr id="25603" name="Rectangle 7"/>
          <p:cNvSpPr txBox="1">
            <a:spLocks noGrp="1" noChangeArrowheads="1"/>
          </p:cNvSpPr>
          <p:nvPr/>
        </p:nvSpPr>
        <p:spPr bwMode="auto">
          <a:xfrm>
            <a:off x="1588"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base" hangingPunct="1">
              <a:spcBef>
                <a:spcPct val="0"/>
              </a:spcBef>
              <a:spcAft>
                <a:spcPct val="0"/>
              </a:spcAft>
            </a:pPr>
            <a:fld id="{D47A57BF-979A-499B-83B7-7B5895FE7CE1}" type="slidenum">
              <a:rPr lang="ar-SA" sz="1200" smtClean="0">
                <a:solidFill>
                  <a:prstClr val="black"/>
                </a:solidFill>
              </a:rPr>
              <a:pPr algn="l" eaLnBrk="1" fontAlgn="base" hangingPunct="1">
                <a:spcBef>
                  <a:spcPct val="0"/>
                </a:spcBef>
                <a:spcAft>
                  <a:spcPct val="0"/>
                </a:spcAft>
              </a:pPr>
              <a:t>3</a:t>
            </a:fld>
            <a:endParaRPr lang="en-US" sz="1200" smtClean="0">
              <a:solidFill>
                <a:prstClr val="black"/>
              </a:solidFill>
            </a:endParaRPr>
          </a:p>
        </p:txBody>
      </p:sp>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D58AE3EC-C461-4D49-B28C-3C397EB15FA5}" type="slidenum">
              <a:rPr lang="ar-EG" smtClean="0">
                <a:solidFill>
                  <a:prstClr val="black"/>
                </a:solidFill>
              </a:rPr>
              <a:pPr/>
              <a:t>8</a:t>
            </a:fld>
            <a:endParaRPr lang="ar-EG">
              <a:solidFill>
                <a:prstClr val="black"/>
              </a:solidFill>
            </a:endParaRPr>
          </a:p>
        </p:txBody>
      </p:sp>
    </p:spTree>
    <p:extLst>
      <p:ext uri="{BB962C8B-B14F-4D97-AF65-F5344CB8AC3E}">
        <p14:creationId xmlns:p14="http://schemas.microsoft.com/office/powerpoint/2010/main" xmlns="" val="210415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1D8BD707-D9CF-40AE-B4C6-C98DA3205C09}" type="datetimeFigureOut">
              <a:rPr lang="en-US" smtClean="0">
                <a:solidFill>
                  <a:srgbClr val="DFE6D0"/>
                </a:solidFill>
              </a:rPr>
              <a:pPr/>
              <a:t>10/24/2018</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1547373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FE6D0"/>
                </a:solidFill>
              </a:rPr>
              <a:pPr/>
              <a:t>10/24/2018</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xmlns="" val="2222086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FE6D0"/>
                </a:solidFill>
              </a:rPr>
              <a:pPr/>
              <a:t>10/24/2018</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xmlns="" val="943264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4038600" cy="3886200"/>
          </a:xfrm>
        </p:spPr>
        <p:txBody>
          <a:bodyPr/>
          <a:lstStyle/>
          <a:p>
            <a:pPr lvl="0"/>
            <a:endParaRPr lang="en-US" noProof="0" smtClean="0"/>
          </a:p>
        </p:txBody>
      </p:sp>
      <p:sp>
        <p:nvSpPr>
          <p:cNvPr id="5" name="Rectangle 3"/>
          <p:cNvSpPr>
            <a:spLocks noGrp="1" noChangeArrowheads="1"/>
          </p:cNvSpPr>
          <p:nvPr>
            <p:ph type="sldNum" sz="quarter" idx="10"/>
          </p:nvPr>
        </p:nvSpPr>
        <p:spPr/>
        <p:txBody>
          <a:bodyPr/>
          <a:lstStyle>
            <a:lvl1pPr>
              <a:defRPr/>
            </a:lvl1pPr>
          </a:lstStyle>
          <a:p>
            <a:pPr>
              <a:defRPr/>
            </a:pPr>
            <a:fld id="{D447388F-D6E9-4AA9-BD7E-160BCD853872}" type="slidenum">
              <a:rPr lang="en-US">
                <a:solidFill>
                  <a:srgbClr val="DFE6D0"/>
                </a:solidFill>
              </a:rPr>
              <a:pPr>
                <a:defRPr/>
              </a:pPr>
              <a:t>‹#›</a:t>
            </a:fld>
            <a:endParaRPr lang="en-US">
              <a:solidFill>
                <a:srgbClr val="DFE6D0"/>
              </a:solidFill>
            </a:endParaRPr>
          </a:p>
        </p:txBody>
      </p:sp>
      <p:sp>
        <p:nvSpPr>
          <p:cNvPr id="6" name="Rectangle 16"/>
          <p:cNvSpPr>
            <a:spLocks noGrp="1" noChangeArrowheads="1"/>
          </p:cNvSpPr>
          <p:nvPr>
            <p:ph type="dt" sz="half" idx="11"/>
          </p:nvPr>
        </p:nvSpPr>
        <p:spPr/>
        <p:txBody>
          <a:bodyPr/>
          <a:lstStyle>
            <a:lvl1pPr>
              <a:defRPr/>
            </a:lvl1pPr>
          </a:lstStyle>
          <a:p>
            <a:pPr>
              <a:defRPr/>
            </a:pPr>
            <a:endParaRPr lang="en-US">
              <a:solidFill>
                <a:srgbClr val="DFE6D0"/>
              </a:solidFill>
            </a:endParaRPr>
          </a:p>
        </p:txBody>
      </p:sp>
      <p:sp>
        <p:nvSpPr>
          <p:cNvPr id="7" name="Rectangle 17"/>
          <p:cNvSpPr>
            <a:spLocks noGrp="1" noChangeArrowheads="1"/>
          </p:cNvSpPr>
          <p:nvPr>
            <p:ph type="ftr" sz="quarter" idx="12"/>
          </p:nvPr>
        </p:nvSpPr>
        <p:spPr/>
        <p:txBody>
          <a:bodyPr/>
          <a:lstStyle>
            <a:lvl1pPr>
              <a:defRPr/>
            </a:lvl1pPr>
          </a:lstStyle>
          <a:p>
            <a:pPr>
              <a:defRPr/>
            </a:pPr>
            <a:r>
              <a:rPr lang="en-US">
                <a:solidFill>
                  <a:srgbClr val="DFE6D0"/>
                </a:solidFill>
              </a:rPr>
              <a:t>M. Zaharna Clini. Chem. 2009</a:t>
            </a:r>
          </a:p>
        </p:txBody>
      </p:sp>
    </p:spTree>
    <p:extLst>
      <p:ext uri="{BB962C8B-B14F-4D97-AF65-F5344CB8AC3E}">
        <p14:creationId xmlns:p14="http://schemas.microsoft.com/office/powerpoint/2010/main" xmlns="" val="2155643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82688" y="2017713"/>
            <a:ext cx="7772400" cy="4114800"/>
          </a:xfrm>
        </p:spPr>
        <p:txBody>
          <a:bodyPr/>
          <a:lstStyle/>
          <a:p>
            <a:pPr lvl="0"/>
            <a:endParaRPr 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DFE6D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DFE6D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FC3482F8-B87F-4348-9261-3F7E523071DD}" type="slidenum">
              <a:rPr lang="en-US">
                <a:solidFill>
                  <a:srgbClr val="DFE6D0"/>
                </a:solidFill>
              </a:rPr>
              <a:pPr>
                <a:defRPr/>
              </a:pPr>
              <a:t>‹#›</a:t>
            </a:fld>
            <a:endParaRPr lang="en-US">
              <a:solidFill>
                <a:srgbClr val="DFE6D0"/>
              </a:solidFill>
            </a:endParaRPr>
          </a:p>
        </p:txBody>
      </p:sp>
    </p:spTree>
    <p:extLst>
      <p:ext uri="{BB962C8B-B14F-4D97-AF65-F5344CB8AC3E}">
        <p14:creationId xmlns:p14="http://schemas.microsoft.com/office/powerpoint/2010/main" xmlns="" val="770498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F2F807-D288-417C-9BC0-ACE336B1A044}" type="slidenum">
              <a:rPr lang="ar-SA">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3781076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2E6512-6ECA-4A75-8723-E2CB49317B38}" type="slidenum">
              <a:rPr lang="ar-SA">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2430638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4EA2A5-6D84-4F13-9FDB-FC85BA687014}" type="slidenum">
              <a:rPr lang="ar-SA">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2893192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1D4B2A-6F78-4FA7-BF40-8083A6C63D5B}" type="slidenum">
              <a:rPr lang="ar-SA">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223612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6D9CA7-9F71-488B-9696-9FB3AACEBB27}" type="slidenum">
              <a:rPr lang="ar-SA">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3892083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C0B9A82-5BC6-45C8-9ACD-B64D4E303B84}" type="slidenum">
              <a:rPr lang="ar-SA">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3415472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FE6D0"/>
                </a:solidFill>
              </a:rPr>
              <a:pPr/>
              <a:t>10/24/2018</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xmlns="" val="31939926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B25750F-1E64-4518-A01E-EC7D1B63313A}" type="slidenum">
              <a:rPr lang="ar-SA">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532018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F51D8D-2DC5-44E3-9CBF-D558A0AFFFA7}" type="slidenum">
              <a:rPr lang="ar-SA">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3376920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986388E-81BB-402D-8082-EACD833F3F3D}" type="slidenum">
              <a:rPr lang="ar-SA">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3560236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77B5F9-A040-4404-84C3-AB7783F16B85}" type="slidenum">
              <a:rPr lang="ar-SA">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507119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D19ECE-D63A-4630-8EDC-B7EC75F3CD24}" type="slidenum">
              <a:rPr lang="ar-SA">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12305259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10/24/2018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37154547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10/24/2018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10722235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0"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10/24/2018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3177632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371600" y="0"/>
            <a:ext cx="7772400" cy="6858000"/>
          </a:xfrm>
          <a:custGeom>
            <a:avLst/>
            <a:gdLst/>
            <a:ahLst/>
            <a:cxnLst/>
            <a:rect l="l" t="t" r="r" b="b"/>
            <a:pathLst>
              <a:path w="7772400" h="6858000">
                <a:moveTo>
                  <a:pt x="0" y="6858000"/>
                </a:moveTo>
                <a:lnTo>
                  <a:pt x="7772400" y="6858000"/>
                </a:lnTo>
                <a:lnTo>
                  <a:pt x="7772400" y="0"/>
                </a:lnTo>
                <a:lnTo>
                  <a:pt x="0" y="0"/>
                </a:lnTo>
                <a:lnTo>
                  <a:pt x="0" y="6858000"/>
                </a:lnTo>
                <a:close/>
              </a:path>
            </a:pathLst>
          </a:custGeom>
          <a:solidFill>
            <a:srgbClr val="565F6C"/>
          </a:solidFill>
        </p:spPr>
        <p:txBody>
          <a:bodyPr wrap="square" lIns="0" tIns="0" rIns="0" bIns="0" rtlCol="0"/>
          <a:lstStyle/>
          <a:p>
            <a:endParaRPr>
              <a:solidFill>
                <a:prstClr val="black"/>
              </a:solidFill>
            </a:endParaRPr>
          </a:p>
        </p:txBody>
      </p:sp>
      <p:sp>
        <p:nvSpPr>
          <p:cNvPr id="17" name="bk object 17"/>
          <p:cNvSpPr/>
          <p:nvPr/>
        </p:nvSpPr>
        <p:spPr>
          <a:xfrm>
            <a:off x="134918" y="0"/>
            <a:ext cx="141605" cy="6858000"/>
          </a:xfrm>
          <a:custGeom>
            <a:avLst/>
            <a:gdLst/>
            <a:ahLst/>
            <a:cxnLst/>
            <a:rect l="l" t="t" r="r" b="b"/>
            <a:pathLst>
              <a:path w="141604" h="6858000">
                <a:moveTo>
                  <a:pt x="0" y="6858000"/>
                </a:moveTo>
                <a:lnTo>
                  <a:pt x="141420" y="6858000"/>
                </a:lnTo>
                <a:lnTo>
                  <a:pt x="141420" y="0"/>
                </a:lnTo>
                <a:lnTo>
                  <a:pt x="0" y="0"/>
                </a:lnTo>
                <a:lnTo>
                  <a:pt x="0" y="6858000"/>
                </a:lnTo>
                <a:close/>
              </a:path>
            </a:pathLst>
          </a:custGeom>
          <a:solidFill>
            <a:srgbClr val="565F6C"/>
          </a:solidFill>
        </p:spPr>
        <p:txBody>
          <a:bodyPr wrap="square" lIns="0" tIns="0" rIns="0" bIns="0" rtlCol="0"/>
          <a:lstStyle/>
          <a:p>
            <a:endParaRPr>
              <a:solidFill>
                <a:prstClr val="black"/>
              </a:solidFill>
            </a:endParaRPr>
          </a:p>
        </p:txBody>
      </p:sp>
      <p:sp>
        <p:nvSpPr>
          <p:cNvPr id="18" name="bk object 18"/>
          <p:cNvSpPr/>
          <p:nvPr/>
        </p:nvSpPr>
        <p:spPr>
          <a:xfrm>
            <a:off x="0" y="0"/>
            <a:ext cx="78105" cy="6858000"/>
          </a:xfrm>
          <a:custGeom>
            <a:avLst/>
            <a:gdLst/>
            <a:ahLst/>
            <a:cxnLst/>
            <a:rect l="l" t="t" r="r" b="b"/>
            <a:pathLst>
              <a:path w="78105" h="6858000">
                <a:moveTo>
                  <a:pt x="0" y="6858000"/>
                </a:moveTo>
                <a:lnTo>
                  <a:pt x="77768" y="6858000"/>
                </a:lnTo>
                <a:lnTo>
                  <a:pt x="77768" y="0"/>
                </a:lnTo>
                <a:lnTo>
                  <a:pt x="0" y="0"/>
                </a:lnTo>
                <a:lnTo>
                  <a:pt x="0" y="6858000"/>
                </a:lnTo>
                <a:close/>
              </a:path>
            </a:pathLst>
          </a:custGeom>
          <a:solidFill>
            <a:srgbClr val="565F6C"/>
          </a:solidFill>
        </p:spPr>
        <p:txBody>
          <a:bodyPr wrap="square" lIns="0" tIns="0" rIns="0" bIns="0" rtlCol="0"/>
          <a:lstStyle/>
          <a:p>
            <a:endParaRPr>
              <a:solidFill>
                <a:prstClr val="black"/>
              </a:solidFill>
            </a:endParaRPr>
          </a:p>
        </p:txBody>
      </p:sp>
      <p:sp>
        <p:nvSpPr>
          <p:cNvPr id="19" name="bk object 19"/>
          <p:cNvSpPr/>
          <p:nvPr/>
        </p:nvSpPr>
        <p:spPr>
          <a:xfrm>
            <a:off x="942975" y="0"/>
            <a:ext cx="47625" cy="6858000"/>
          </a:xfrm>
          <a:custGeom>
            <a:avLst/>
            <a:gdLst/>
            <a:ahLst/>
            <a:cxnLst/>
            <a:rect l="l" t="t" r="r" b="b"/>
            <a:pathLst>
              <a:path w="47625" h="6858000">
                <a:moveTo>
                  <a:pt x="0" y="6858000"/>
                </a:moveTo>
                <a:lnTo>
                  <a:pt x="47625" y="6858000"/>
                </a:lnTo>
                <a:lnTo>
                  <a:pt x="47625" y="0"/>
                </a:lnTo>
                <a:lnTo>
                  <a:pt x="0" y="0"/>
                </a:lnTo>
                <a:lnTo>
                  <a:pt x="0" y="6858000"/>
                </a:lnTo>
                <a:close/>
              </a:path>
            </a:pathLst>
          </a:custGeom>
          <a:solidFill>
            <a:srgbClr val="FDC3AD">
              <a:alpha val="54116"/>
            </a:srgbClr>
          </a:solidFill>
        </p:spPr>
        <p:txBody>
          <a:bodyPr wrap="square" lIns="0" tIns="0" rIns="0" bIns="0" rtlCol="0"/>
          <a:lstStyle/>
          <a:p>
            <a:endParaRPr>
              <a:solidFill>
                <a:prstClr val="black"/>
              </a:solidFill>
            </a:endParaRPr>
          </a:p>
        </p:txBody>
      </p:sp>
      <p:sp>
        <p:nvSpPr>
          <p:cNvPr id="20" name="bk object 20"/>
          <p:cNvSpPr/>
          <p:nvPr/>
        </p:nvSpPr>
        <p:spPr>
          <a:xfrm>
            <a:off x="882688" y="0"/>
            <a:ext cx="3175" cy="6858000"/>
          </a:xfrm>
          <a:custGeom>
            <a:avLst/>
            <a:gdLst/>
            <a:ahLst/>
            <a:cxnLst/>
            <a:rect l="l" t="t" r="r" b="b"/>
            <a:pathLst>
              <a:path w="3175" h="6858000">
                <a:moveTo>
                  <a:pt x="0" y="6858000"/>
                </a:moveTo>
                <a:lnTo>
                  <a:pt x="3136" y="6858000"/>
                </a:lnTo>
                <a:lnTo>
                  <a:pt x="3136" y="0"/>
                </a:lnTo>
                <a:lnTo>
                  <a:pt x="0" y="0"/>
                </a:lnTo>
                <a:lnTo>
                  <a:pt x="0" y="6858000"/>
                </a:lnTo>
                <a:close/>
              </a:path>
            </a:pathLst>
          </a:custGeom>
          <a:solidFill>
            <a:srgbClr val="FDC3AD">
              <a:alpha val="54116"/>
            </a:srgbClr>
          </a:solidFill>
        </p:spPr>
        <p:txBody>
          <a:bodyPr wrap="square" lIns="0" tIns="0" rIns="0" bIns="0" rtlCol="0"/>
          <a:lstStyle/>
          <a:p>
            <a:endParaRPr>
              <a:solidFill>
                <a:prstClr val="black"/>
              </a:solidFill>
            </a:endParaRPr>
          </a:p>
        </p:txBody>
      </p:sp>
      <p:sp>
        <p:nvSpPr>
          <p:cNvPr id="21" name="bk object 21"/>
          <p:cNvSpPr/>
          <p:nvPr/>
        </p:nvSpPr>
        <p:spPr>
          <a:xfrm>
            <a:off x="381000" y="0"/>
            <a:ext cx="445134" cy="6858000"/>
          </a:xfrm>
          <a:custGeom>
            <a:avLst/>
            <a:gdLst/>
            <a:ahLst/>
            <a:cxnLst/>
            <a:rect l="l" t="t" r="r" b="b"/>
            <a:pathLst>
              <a:path w="445134" h="6858000">
                <a:moveTo>
                  <a:pt x="0" y="6858000"/>
                </a:moveTo>
                <a:lnTo>
                  <a:pt x="444538" y="6858000"/>
                </a:lnTo>
                <a:lnTo>
                  <a:pt x="444538" y="0"/>
                </a:lnTo>
                <a:lnTo>
                  <a:pt x="0" y="0"/>
                </a:lnTo>
                <a:lnTo>
                  <a:pt x="0" y="6858000"/>
                </a:lnTo>
                <a:close/>
              </a:path>
            </a:pathLst>
          </a:custGeom>
          <a:solidFill>
            <a:srgbClr val="FDC3AD">
              <a:alpha val="54116"/>
            </a:srgbClr>
          </a:solidFill>
        </p:spPr>
        <p:txBody>
          <a:bodyPr wrap="square" lIns="0" tIns="0" rIns="0" bIns="0" rtlCol="0"/>
          <a:lstStyle/>
          <a:p>
            <a:endParaRPr>
              <a:solidFill>
                <a:prstClr val="black"/>
              </a:solidFill>
            </a:endParaRPr>
          </a:p>
        </p:txBody>
      </p:sp>
      <p:sp>
        <p:nvSpPr>
          <p:cNvPr id="22" name="bk object 22"/>
          <p:cNvSpPr/>
          <p:nvPr/>
        </p:nvSpPr>
        <p:spPr>
          <a:xfrm>
            <a:off x="276339" y="0"/>
            <a:ext cx="104775" cy="6858000"/>
          </a:xfrm>
          <a:custGeom>
            <a:avLst/>
            <a:gdLst/>
            <a:ahLst/>
            <a:cxnLst/>
            <a:rect l="l" t="t" r="r" b="b"/>
            <a:pathLst>
              <a:path w="104775" h="6858000">
                <a:moveTo>
                  <a:pt x="0" y="6858000"/>
                </a:moveTo>
                <a:lnTo>
                  <a:pt x="104664" y="6858000"/>
                </a:lnTo>
                <a:lnTo>
                  <a:pt x="104664" y="0"/>
                </a:lnTo>
                <a:lnTo>
                  <a:pt x="0" y="0"/>
                </a:lnTo>
                <a:lnTo>
                  <a:pt x="0" y="6858000"/>
                </a:lnTo>
                <a:close/>
              </a:path>
            </a:pathLst>
          </a:custGeom>
          <a:solidFill>
            <a:srgbClr val="FFD9CE">
              <a:alpha val="36077"/>
            </a:srgbClr>
          </a:solidFill>
        </p:spPr>
        <p:txBody>
          <a:bodyPr wrap="square" lIns="0" tIns="0" rIns="0" bIns="0" rtlCol="0"/>
          <a:lstStyle/>
          <a:p>
            <a:endParaRPr>
              <a:solidFill>
                <a:prstClr val="black"/>
              </a:solidFill>
            </a:endParaRPr>
          </a:p>
        </p:txBody>
      </p:sp>
      <p:sp>
        <p:nvSpPr>
          <p:cNvPr id="23" name="bk object 23"/>
          <p:cNvSpPr/>
          <p:nvPr/>
        </p:nvSpPr>
        <p:spPr>
          <a:xfrm>
            <a:off x="990600" y="0"/>
            <a:ext cx="151130" cy="6858000"/>
          </a:xfrm>
          <a:custGeom>
            <a:avLst/>
            <a:gdLst/>
            <a:ahLst/>
            <a:cxnLst/>
            <a:rect l="l" t="t" r="r" b="b"/>
            <a:pathLst>
              <a:path w="151130" h="6858000">
                <a:moveTo>
                  <a:pt x="0" y="6858000"/>
                </a:moveTo>
                <a:lnTo>
                  <a:pt x="150723" y="6858000"/>
                </a:lnTo>
                <a:lnTo>
                  <a:pt x="150723" y="0"/>
                </a:lnTo>
                <a:lnTo>
                  <a:pt x="0" y="0"/>
                </a:lnTo>
                <a:lnTo>
                  <a:pt x="0" y="6858000"/>
                </a:lnTo>
                <a:close/>
              </a:path>
            </a:pathLst>
          </a:custGeom>
          <a:solidFill>
            <a:srgbClr val="FFD9CE">
              <a:alpha val="70195"/>
            </a:srgbClr>
          </a:solidFill>
        </p:spPr>
        <p:txBody>
          <a:bodyPr wrap="square" lIns="0" tIns="0" rIns="0" bIns="0" rtlCol="0"/>
          <a:lstStyle/>
          <a:p>
            <a:endParaRPr>
              <a:solidFill>
                <a:prstClr val="black"/>
              </a:solidFill>
            </a:endParaRPr>
          </a:p>
        </p:txBody>
      </p:sp>
      <p:sp>
        <p:nvSpPr>
          <p:cNvPr id="24" name="bk object 24"/>
          <p:cNvSpPr/>
          <p:nvPr/>
        </p:nvSpPr>
        <p:spPr>
          <a:xfrm>
            <a:off x="1295400" y="0"/>
            <a:ext cx="76200" cy="6858000"/>
          </a:xfrm>
          <a:custGeom>
            <a:avLst/>
            <a:gdLst/>
            <a:ahLst/>
            <a:cxnLst/>
            <a:rect l="l" t="t" r="r" b="b"/>
            <a:pathLst>
              <a:path w="76200" h="6858000">
                <a:moveTo>
                  <a:pt x="0" y="6858000"/>
                </a:moveTo>
                <a:lnTo>
                  <a:pt x="76200" y="6858000"/>
                </a:lnTo>
                <a:lnTo>
                  <a:pt x="76200" y="0"/>
                </a:lnTo>
                <a:lnTo>
                  <a:pt x="0" y="0"/>
                </a:lnTo>
                <a:lnTo>
                  <a:pt x="0" y="6858000"/>
                </a:lnTo>
                <a:close/>
              </a:path>
            </a:pathLst>
          </a:custGeom>
          <a:solidFill>
            <a:srgbClr val="FFECE8">
              <a:alpha val="70979"/>
            </a:srgbClr>
          </a:solidFill>
        </p:spPr>
        <p:txBody>
          <a:bodyPr wrap="square" lIns="0" tIns="0" rIns="0" bIns="0" rtlCol="0"/>
          <a:lstStyle/>
          <a:p>
            <a:endParaRPr>
              <a:solidFill>
                <a:prstClr val="black"/>
              </a:solidFill>
            </a:endParaRPr>
          </a:p>
        </p:txBody>
      </p:sp>
      <p:sp>
        <p:nvSpPr>
          <p:cNvPr id="25" name="bk object 25"/>
          <p:cNvSpPr/>
          <p:nvPr/>
        </p:nvSpPr>
        <p:spPr>
          <a:xfrm>
            <a:off x="1141323" y="0"/>
            <a:ext cx="78105" cy="6858000"/>
          </a:xfrm>
          <a:custGeom>
            <a:avLst/>
            <a:gdLst/>
            <a:ahLst/>
            <a:cxnLst/>
            <a:rect l="l" t="t" r="r" b="b"/>
            <a:pathLst>
              <a:path w="78105" h="6858000">
                <a:moveTo>
                  <a:pt x="0" y="6858000"/>
                </a:moveTo>
                <a:lnTo>
                  <a:pt x="77876" y="6858000"/>
                </a:lnTo>
                <a:lnTo>
                  <a:pt x="77876" y="0"/>
                </a:lnTo>
                <a:lnTo>
                  <a:pt x="0" y="0"/>
                </a:lnTo>
                <a:lnTo>
                  <a:pt x="0" y="6858000"/>
                </a:lnTo>
                <a:close/>
              </a:path>
            </a:pathLst>
          </a:custGeom>
          <a:solidFill>
            <a:srgbClr val="FFECE8">
              <a:alpha val="70979"/>
            </a:srgbClr>
          </a:solidFill>
        </p:spPr>
        <p:txBody>
          <a:bodyPr wrap="square" lIns="0" tIns="0" rIns="0" bIns="0" rtlCol="0"/>
          <a:lstStyle/>
          <a:p>
            <a:endParaRPr>
              <a:solidFill>
                <a:prstClr val="black"/>
              </a:solidFill>
            </a:endParaRPr>
          </a:p>
        </p:txBody>
      </p:sp>
      <p:sp>
        <p:nvSpPr>
          <p:cNvPr id="26" name="bk object 26"/>
          <p:cNvSpPr/>
          <p:nvPr/>
        </p:nvSpPr>
        <p:spPr>
          <a:xfrm>
            <a:off x="106343" y="0"/>
            <a:ext cx="0" cy="6858000"/>
          </a:xfrm>
          <a:custGeom>
            <a:avLst/>
            <a:gdLst/>
            <a:ahLst/>
            <a:cxnLst/>
            <a:rect l="l" t="t" r="r" b="b"/>
            <a:pathLst>
              <a:path h="6858000">
                <a:moveTo>
                  <a:pt x="0" y="0"/>
                </a:moveTo>
                <a:lnTo>
                  <a:pt x="0" y="6857999"/>
                </a:lnTo>
              </a:path>
            </a:pathLst>
          </a:custGeom>
          <a:ln w="57150">
            <a:solidFill>
              <a:srgbClr val="FDC3AD"/>
            </a:solidFill>
          </a:ln>
        </p:spPr>
        <p:txBody>
          <a:bodyPr wrap="square" lIns="0" tIns="0" rIns="0" bIns="0" rtlCol="0"/>
          <a:lstStyle/>
          <a:p>
            <a:endParaRPr>
              <a:solidFill>
                <a:prstClr val="black"/>
              </a:solidFill>
            </a:endParaRPr>
          </a:p>
        </p:txBody>
      </p:sp>
      <p:sp>
        <p:nvSpPr>
          <p:cNvPr id="27" name="bk object 27"/>
          <p:cNvSpPr/>
          <p:nvPr/>
        </p:nvSpPr>
        <p:spPr>
          <a:xfrm>
            <a:off x="885825" y="0"/>
            <a:ext cx="57150" cy="6858000"/>
          </a:xfrm>
          <a:custGeom>
            <a:avLst/>
            <a:gdLst/>
            <a:ahLst/>
            <a:cxnLst/>
            <a:rect l="l" t="t" r="r" b="b"/>
            <a:pathLst>
              <a:path w="57150" h="6858000">
                <a:moveTo>
                  <a:pt x="0" y="6857999"/>
                </a:moveTo>
                <a:lnTo>
                  <a:pt x="57150" y="6857999"/>
                </a:lnTo>
                <a:lnTo>
                  <a:pt x="57150" y="0"/>
                </a:lnTo>
                <a:lnTo>
                  <a:pt x="0" y="0"/>
                </a:lnTo>
                <a:lnTo>
                  <a:pt x="0" y="6857999"/>
                </a:lnTo>
                <a:close/>
              </a:path>
            </a:pathLst>
          </a:custGeom>
          <a:solidFill>
            <a:srgbClr val="FFECE8"/>
          </a:solidFill>
        </p:spPr>
        <p:txBody>
          <a:bodyPr wrap="square" lIns="0" tIns="0" rIns="0" bIns="0" rtlCol="0"/>
          <a:lstStyle/>
          <a:p>
            <a:endParaRPr>
              <a:solidFill>
                <a:prstClr val="black"/>
              </a:solidFill>
            </a:endParaRPr>
          </a:p>
        </p:txBody>
      </p:sp>
      <p:sp>
        <p:nvSpPr>
          <p:cNvPr id="28" name="bk object 28"/>
          <p:cNvSpPr/>
          <p:nvPr/>
        </p:nvSpPr>
        <p:spPr>
          <a:xfrm>
            <a:off x="825538" y="0"/>
            <a:ext cx="57150" cy="6858000"/>
          </a:xfrm>
          <a:custGeom>
            <a:avLst/>
            <a:gdLst/>
            <a:ahLst/>
            <a:cxnLst/>
            <a:rect l="l" t="t" r="r" b="b"/>
            <a:pathLst>
              <a:path w="57150" h="6858000">
                <a:moveTo>
                  <a:pt x="0" y="6857999"/>
                </a:moveTo>
                <a:lnTo>
                  <a:pt x="57150" y="6857999"/>
                </a:lnTo>
                <a:lnTo>
                  <a:pt x="57150" y="0"/>
                </a:lnTo>
                <a:lnTo>
                  <a:pt x="0" y="0"/>
                </a:lnTo>
                <a:lnTo>
                  <a:pt x="0" y="6857999"/>
                </a:lnTo>
                <a:close/>
              </a:path>
            </a:pathLst>
          </a:custGeom>
          <a:solidFill>
            <a:srgbClr val="FDC3AD"/>
          </a:solidFill>
        </p:spPr>
        <p:txBody>
          <a:bodyPr wrap="square" lIns="0" tIns="0" rIns="0" bIns="0" rtlCol="0"/>
          <a:lstStyle/>
          <a:p>
            <a:endParaRPr>
              <a:solidFill>
                <a:prstClr val="black"/>
              </a:solidFill>
            </a:endParaRPr>
          </a:p>
        </p:txBody>
      </p:sp>
      <p:sp>
        <p:nvSpPr>
          <p:cNvPr id="29" name="bk object 29"/>
          <p:cNvSpPr/>
          <p:nvPr/>
        </p:nvSpPr>
        <p:spPr>
          <a:xfrm>
            <a:off x="1726692" y="0"/>
            <a:ext cx="0" cy="6858000"/>
          </a:xfrm>
          <a:custGeom>
            <a:avLst/>
            <a:gdLst/>
            <a:ahLst/>
            <a:cxnLst/>
            <a:rect l="l" t="t" r="r" b="b"/>
            <a:pathLst>
              <a:path h="6858000">
                <a:moveTo>
                  <a:pt x="0" y="0"/>
                </a:moveTo>
                <a:lnTo>
                  <a:pt x="0" y="6857999"/>
                </a:lnTo>
              </a:path>
            </a:pathLst>
          </a:custGeom>
          <a:ln w="28575">
            <a:solidFill>
              <a:srgbClr val="FDC3AD"/>
            </a:solidFill>
          </a:ln>
        </p:spPr>
        <p:txBody>
          <a:bodyPr wrap="square" lIns="0" tIns="0" rIns="0" bIns="0" rtlCol="0"/>
          <a:lstStyle/>
          <a:p>
            <a:endParaRPr>
              <a:solidFill>
                <a:prstClr val="black"/>
              </a:solidFill>
            </a:endParaRPr>
          </a:p>
        </p:txBody>
      </p:sp>
      <p:sp>
        <p:nvSpPr>
          <p:cNvPr id="30" name="bk object 30"/>
          <p:cNvSpPr/>
          <p:nvPr/>
        </p:nvSpPr>
        <p:spPr>
          <a:xfrm>
            <a:off x="1066800" y="0"/>
            <a:ext cx="0" cy="6858000"/>
          </a:xfrm>
          <a:custGeom>
            <a:avLst/>
            <a:gdLst/>
            <a:ahLst/>
            <a:cxnLst/>
            <a:rect l="l" t="t" r="r" b="b"/>
            <a:pathLst>
              <a:path h="6858000">
                <a:moveTo>
                  <a:pt x="0" y="0"/>
                </a:moveTo>
                <a:lnTo>
                  <a:pt x="0" y="6857999"/>
                </a:lnTo>
              </a:path>
            </a:pathLst>
          </a:custGeom>
          <a:ln w="12700">
            <a:solidFill>
              <a:srgbClr val="FDC3AD"/>
            </a:solidFill>
          </a:ln>
        </p:spPr>
        <p:txBody>
          <a:bodyPr wrap="square" lIns="0" tIns="0" rIns="0" bIns="0" rtlCol="0"/>
          <a:lstStyle/>
          <a:p>
            <a:endParaRPr>
              <a:solidFill>
                <a:prstClr val="black"/>
              </a:solidFill>
            </a:endParaRPr>
          </a:p>
        </p:txBody>
      </p:sp>
      <p:sp>
        <p:nvSpPr>
          <p:cNvPr id="31" name="bk object 31"/>
          <p:cNvSpPr/>
          <p:nvPr/>
        </p:nvSpPr>
        <p:spPr>
          <a:xfrm>
            <a:off x="1257300" y="0"/>
            <a:ext cx="0" cy="6858000"/>
          </a:xfrm>
          <a:custGeom>
            <a:avLst/>
            <a:gdLst/>
            <a:ahLst/>
            <a:cxnLst/>
            <a:rect l="l" t="t" r="r" b="b"/>
            <a:pathLst>
              <a:path h="6858000">
                <a:moveTo>
                  <a:pt x="0" y="0"/>
                </a:moveTo>
                <a:lnTo>
                  <a:pt x="0" y="6858000"/>
                </a:lnTo>
              </a:path>
            </a:pathLst>
          </a:custGeom>
          <a:ln w="76200">
            <a:solidFill>
              <a:srgbClr val="FDC3AD"/>
            </a:solidFill>
          </a:ln>
        </p:spPr>
        <p:txBody>
          <a:bodyPr wrap="square" lIns="0" tIns="0" rIns="0" bIns="0" rtlCol="0"/>
          <a:lstStyle/>
          <a:p>
            <a:endParaRPr>
              <a:solidFill>
                <a:prstClr val="black"/>
              </a:solidFill>
            </a:endParaRPr>
          </a:p>
        </p:txBody>
      </p:sp>
      <p:sp>
        <p:nvSpPr>
          <p:cNvPr id="32" name="bk object 32"/>
          <p:cNvSpPr/>
          <p:nvPr/>
        </p:nvSpPr>
        <p:spPr>
          <a:xfrm>
            <a:off x="609600" y="3429000"/>
            <a:ext cx="1295400" cy="1295400"/>
          </a:xfrm>
          <a:custGeom>
            <a:avLst/>
            <a:gdLst/>
            <a:ahLst/>
            <a:cxnLst/>
            <a:rect l="l" t="t" r="r" b="b"/>
            <a:pathLst>
              <a:path w="1295400" h="1295400">
                <a:moveTo>
                  <a:pt x="647700" y="0"/>
                </a:moveTo>
                <a:lnTo>
                  <a:pt x="599360" y="1776"/>
                </a:lnTo>
                <a:lnTo>
                  <a:pt x="551986" y="7021"/>
                </a:lnTo>
                <a:lnTo>
                  <a:pt x="505702" y="15611"/>
                </a:lnTo>
                <a:lnTo>
                  <a:pt x="460633" y="27419"/>
                </a:lnTo>
                <a:lnTo>
                  <a:pt x="416905" y="42321"/>
                </a:lnTo>
                <a:lnTo>
                  <a:pt x="374643" y="60191"/>
                </a:lnTo>
                <a:lnTo>
                  <a:pt x="333972" y="80905"/>
                </a:lnTo>
                <a:lnTo>
                  <a:pt x="295017" y="104337"/>
                </a:lnTo>
                <a:lnTo>
                  <a:pt x="257904" y="130362"/>
                </a:lnTo>
                <a:lnTo>
                  <a:pt x="222758" y="158854"/>
                </a:lnTo>
                <a:lnTo>
                  <a:pt x="189704" y="189690"/>
                </a:lnTo>
                <a:lnTo>
                  <a:pt x="158867" y="222743"/>
                </a:lnTo>
                <a:lnTo>
                  <a:pt x="130373" y="257888"/>
                </a:lnTo>
                <a:lnTo>
                  <a:pt x="104346" y="295001"/>
                </a:lnTo>
                <a:lnTo>
                  <a:pt x="80913" y="333955"/>
                </a:lnTo>
                <a:lnTo>
                  <a:pt x="60197" y="374626"/>
                </a:lnTo>
                <a:lnTo>
                  <a:pt x="42325" y="416889"/>
                </a:lnTo>
                <a:lnTo>
                  <a:pt x="27422" y="460619"/>
                </a:lnTo>
                <a:lnTo>
                  <a:pt x="15612" y="505690"/>
                </a:lnTo>
                <a:lnTo>
                  <a:pt x="7022" y="551977"/>
                </a:lnTo>
                <a:lnTo>
                  <a:pt x="1776" y="599355"/>
                </a:lnTo>
                <a:lnTo>
                  <a:pt x="0" y="647700"/>
                </a:lnTo>
                <a:lnTo>
                  <a:pt x="1776" y="696044"/>
                </a:lnTo>
                <a:lnTo>
                  <a:pt x="7022" y="743422"/>
                </a:lnTo>
                <a:lnTo>
                  <a:pt x="15612" y="789709"/>
                </a:lnTo>
                <a:lnTo>
                  <a:pt x="27422" y="834780"/>
                </a:lnTo>
                <a:lnTo>
                  <a:pt x="42325" y="878510"/>
                </a:lnTo>
                <a:lnTo>
                  <a:pt x="60197" y="920773"/>
                </a:lnTo>
                <a:lnTo>
                  <a:pt x="80913" y="961444"/>
                </a:lnTo>
                <a:lnTo>
                  <a:pt x="104346" y="1000398"/>
                </a:lnTo>
                <a:lnTo>
                  <a:pt x="130373" y="1037511"/>
                </a:lnTo>
                <a:lnTo>
                  <a:pt x="158867" y="1072656"/>
                </a:lnTo>
                <a:lnTo>
                  <a:pt x="189704" y="1105709"/>
                </a:lnTo>
                <a:lnTo>
                  <a:pt x="222758" y="1136545"/>
                </a:lnTo>
                <a:lnTo>
                  <a:pt x="257904" y="1165037"/>
                </a:lnTo>
                <a:lnTo>
                  <a:pt x="295017" y="1191062"/>
                </a:lnTo>
                <a:lnTo>
                  <a:pt x="333972" y="1214494"/>
                </a:lnTo>
                <a:lnTo>
                  <a:pt x="374643" y="1235208"/>
                </a:lnTo>
                <a:lnTo>
                  <a:pt x="416905" y="1253078"/>
                </a:lnTo>
                <a:lnTo>
                  <a:pt x="460633" y="1267980"/>
                </a:lnTo>
                <a:lnTo>
                  <a:pt x="505702" y="1279788"/>
                </a:lnTo>
                <a:lnTo>
                  <a:pt x="551986" y="1288378"/>
                </a:lnTo>
                <a:lnTo>
                  <a:pt x="599360" y="1293623"/>
                </a:lnTo>
                <a:lnTo>
                  <a:pt x="647700" y="1295400"/>
                </a:lnTo>
                <a:lnTo>
                  <a:pt x="696044" y="1293623"/>
                </a:lnTo>
                <a:lnTo>
                  <a:pt x="743422" y="1288378"/>
                </a:lnTo>
                <a:lnTo>
                  <a:pt x="789709" y="1279788"/>
                </a:lnTo>
                <a:lnTo>
                  <a:pt x="834780" y="1267980"/>
                </a:lnTo>
                <a:lnTo>
                  <a:pt x="878510" y="1253078"/>
                </a:lnTo>
                <a:lnTo>
                  <a:pt x="920773" y="1235208"/>
                </a:lnTo>
                <a:lnTo>
                  <a:pt x="961444" y="1214494"/>
                </a:lnTo>
                <a:lnTo>
                  <a:pt x="1000398" y="1191062"/>
                </a:lnTo>
                <a:lnTo>
                  <a:pt x="1037511" y="1165037"/>
                </a:lnTo>
                <a:lnTo>
                  <a:pt x="1072656" y="1136545"/>
                </a:lnTo>
                <a:lnTo>
                  <a:pt x="1105709" y="1105709"/>
                </a:lnTo>
                <a:lnTo>
                  <a:pt x="1136545" y="1072656"/>
                </a:lnTo>
                <a:lnTo>
                  <a:pt x="1165037" y="1037511"/>
                </a:lnTo>
                <a:lnTo>
                  <a:pt x="1191062" y="1000398"/>
                </a:lnTo>
                <a:lnTo>
                  <a:pt x="1214494" y="961444"/>
                </a:lnTo>
                <a:lnTo>
                  <a:pt x="1235208" y="920773"/>
                </a:lnTo>
                <a:lnTo>
                  <a:pt x="1253078" y="878510"/>
                </a:lnTo>
                <a:lnTo>
                  <a:pt x="1267980" y="834780"/>
                </a:lnTo>
                <a:lnTo>
                  <a:pt x="1279788" y="789709"/>
                </a:lnTo>
                <a:lnTo>
                  <a:pt x="1288378" y="743422"/>
                </a:lnTo>
                <a:lnTo>
                  <a:pt x="1293623" y="696044"/>
                </a:lnTo>
                <a:lnTo>
                  <a:pt x="1295400" y="647700"/>
                </a:lnTo>
                <a:lnTo>
                  <a:pt x="1293623" y="599355"/>
                </a:lnTo>
                <a:lnTo>
                  <a:pt x="1288378" y="551977"/>
                </a:lnTo>
                <a:lnTo>
                  <a:pt x="1279788" y="505690"/>
                </a:lnTo>
                <a:lnTo>
                  <a:pt x="1267980" y="460619"/>
                </a:lnTo>
                <a:lnTo>
                  <a:pt x="1253078" y="416889"/>
                </a:lnTo>
                <a:lnTo>
                  <a:pt x="1235208" y="374626"/>
                </a:lnTo>
                <a:lnTo>
                  <a:pt x="1214494" y="333955"/>
                </a:lnTo>
                <a:lnTo>
                  <a:pt x="1191062" y="295001"/>
                </a:lnTo>
                <a:lnTo>
                  <a:pt x="1165037" y="257888"/>
                </a:lnTo>
                <a:lnTo>
                  <a:pt x="1136545" y="222743"/>
                </a:lnTo>
                <a:lnTo>
                  <a:pt x="1105709" y="189690"/>
                </a:lnTo>
                <a:lnTo>
                  <a:pt x="1072656" y="158854"/>
                </a:lnTo>
                <a:lnTo>
                  <a:pt x="1037511" y="130362"/>
                </a:lnTo>
                <a:lnTo>
                  <a:pt x="1000398" y="104337"/>
                </a:lnTo>
                <a:lnTo>
                  <a:pt x="961444" y="80905"/>
                </a:lnTo>
                <a:lnTo>
                  <a:pt x="920773" y="60191"/>
                </a:lnTo>
                <a:lnTo>
                  <a:pt x="878510" y="42321"/>
                </a:lnTo>
                <a:lnTo>
                  <a:pt x="834780" y="27419"/>
                </a:lnTo>
                <a:lnTo>
                  <a:pt x="789709" y="15611"/>
                </a:lnTo>
                <a:lnTo>
                  <a:pt x="743422" y="7021"/>
                </a:lnTo>
                <a:lnTo>
                  <a:pt x="696044" y="1776"/>
                </a:lnTo>
                <a:lnTo>
                  <a:pt x="647700" y="0"/>
                </a:lnTo>
                <a:close/>
              </a:path>
            </a:pathLst>
          </a:custGeom>
          <a:solidFill>
            <a:srgbClr val="FD8537"/>
          </a:solidFill>
        </p:spPr>
        <p:txBody>
          <a:bodyPr wrap="square" lIns="0" tIns="0" rIns="0" bIns="0" rtlCol="0"/>
          <a:lstStyle/>
          <a:p>
            <a:endParaRPr>
              <a:solidFill>
                <a:prstClr val="black"/>
              </a:solidFill>
            </a:endParaRPr>
          </a:p>
        </p:txBody>
      </p:sp>
      <p:sp>
        <p:nvSpPr>
          <p:cNvPr id="33" name="bk object 33"/>
          <p:cNvSpPr/>
          <p:nvPr/>
        </p:nvSpPr>
        <p:spPr>
          <a:xfrm>
            <a:off x="1324736" y="4866766"/>
            <a:ext cx="641350" cy="641350"/>
          </a:xfrm>
          <a:custGeom>
            <a:avLst/>
            <a:gdLst/>
            <a:ahLst/>
            <a:cxnLst/>
            <a:rect l="l" t="t" r="r" b="b"/>
            <a:pathLst>
              <a:path w="641350" h="641350">
                <a:moveTo>
                  <a:pt x="320675" y="0"/>
                </a:moveTo>
                <a:lnTo>
                  <a:pt x="273274" y="3475"/>
                </a:lnTo>
                <a:lnTo>
                  <a:pt x="228037" y="13572"/>
                </a:lnTo>
                <a:lnTo>
                  <a:pt x="185460" y="29794"/>
                </a:lnTo>
                <a:lnTo>
                  <a:pt x="146037" y="51647"/>
                </a:lnTo>
                <a:lnTo>
                  <a:pt x="110263" y="78635"/>
                </a:lnTo>
                <a:lnTo>
                  <a:pt x="78635" y="110263"/>
                </a:lnTo>
                <a:lnTo>
                  <a:pt x="51647" y="146037"/>
                </a:lnTo>
                <a:lnTo>
                  <a:pt x="29794" y="185460"/>
                </a:lnTo>
                <a:lnTo>
                  <a:pt x="13572" y="228037"/>
                </a:lnTo>
                <a:lnTo>
                  <a:pt x="3475" y="273274"/>
                </a:lnTo>
                <a:lnTo>
                  <a:pt x="0" y="320674"/>
                </a:lnTo>
                <a:lnTo>
                  <a:pt x="3475" y="368075"/>
                </a:lnTo>
                <a:lnTo>
                  <a:pt x="13572" y="413312"/>
                </a:lnTo>
                <a:lnTo>
                  <a:pt x="29794" y="455889"/>
                </a:lnTo>
                <a:lnTo>
                  <a:pt x="51647" y="495312"/>
                </a:lnTo>
                <a:lnTo>
                  <a:pt x="78635" y="531086"/>
                </a:lnTo>
                <a:lnTo>
                  <a:pt x="110263" y="562714"/>
                </a:lnTo>
                <a:lnTo>
                  <a:pt x="146037" y="589702"/>
                </a:lnTo>
                <a:lnTo>
                  <a:pt x="185460" y="611555"/>
                </a:lnTo>
                <a:lnTo>
                  <a:pt x="228037" y="627777"/>
                </a:lnTo>
                <a:lnTo>
                  <a:pt x="273274" y="637874"/>
                </a:lnTo>
                <a:lnTo>
                  <a:pt x="320675" y="641349"/>
                </a:lnTo>
                <a:lnTo>
                  <a:pt x="368075" y="637874"/>
                </a:lnTo>
                <a:lnTo>
                  <a:pt x="413312" y="627777"/>
                </a:lnTo>
                <a:lnTo>
                  <a:pt x="455889" y="611555"/>
                </a:lnTo>
                <a:lnTo>
                  <a:pt x="495312" y="589702"/>
                </a:lnTo>
                <a:lnTo>
                  <a:pt x="531086" y="562714"/>
                </a:lnTo>
                <a:lnTo>
                  <a:pt x="562714" y="531086"/>
                </a:lnTo>
                <a:lnTo>
                  <a:pt x="589702" y="495312"/>
                </a:lnTo>
                <a:lnTo>
                  <a:pt x="611555" y="455889"/>
                </a:lnTo>
                <a:lnTo>
                  <a:pt x="627777" y="413312"/>
                </a:lnTo>
                <a:lnTo>
                  <a:pt x="637874" y="368075"/>
                </a:lnTo>
                <a:lnTo>
                  <a:pt x="641350" y="320674"/>
                </a:lnTo>
                <a:lnTo>
                  <a:pt x="637874" y="273274"/>
                </a:lnTo>
                <a:lnTo>
                  <a:pt x="627777" y="228037"/>
                </a:lnTo>
                <a:lnTo>
                  <a:pt x="611555" y="185460"/>
                </a:lnTo>
                <a:lnTo>
                  <a:pt x="589702" y="146037"/>
                </a:lnTo>
                <a:lnTo>
                  <a:pt x="562714" y="110263"/>
                </a:lnTo>
                <a:lnTo>
                  <a:pt x="531086" y="78635"/>
                </a:lnTo>
                <a:lnTo>
                  <a:pt x="495312" y="51647"/>
                </a:lnTo>
                <a:lnTo>
                  <a:pt x="455889" y="29794"/>
                </a:lnTo>
                <a:lnTo>
                  <a:pt x="413312" y="13572"/>
                </a:lnTo>
                <a:lnTo>
                  <a:pt x="368075" y="3475"/>
                </a:lnTo>
                <a:lnTo>
                  <a:pt x="320675" y="0"/>
                </a:lnTo>
                <a:close/>
              </a:path>
            </a:pathLst>
          </a:custGeom>
          <a:solidFill>
            <a:srgbClr val="FD8537"/>
          </a:solidFill>
        </p:spPr>
        <p:txBody>
          <a:bodyPr wrap="square" lIns="0" tIns="0" rIns="0" bIns="0" rtlCol="0"/>
          <a:lstStyle/>
          <a:p>
            <a:endParaRPr>
              <a:solidFill>
                <a:prstClr val="black"/>
              </a:solidFill>
            </a:endParaRPr>
          </a:p>
        </p:txBody>
      </p:sp>
      <p:sp>
        <p:nvSpPr>
          <p:cNvPr id="34" name="bk object 34"/>
          <p:cNvSpPr/>
          <p:nvPr/>
        </p:nvSpPr>
        <p:spPr>
          <a:xfrm>
            <a:off x="1091082" y="5500623"/>
            <a:ext cx="137159" cy="13717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5" name="bk object 35"/>
          <p:cNvSpPr/>
          <p:nvPr/>
        </p:nvSpPr>
        <p:spPr>
          <a:xfrm>
            <a:off x="1664207" y="5791200"/>
            <a:ext cx="274320" cy="274320"/>
          </a:xfrm>
          <a:custGeom>
            <a:avLst/>
            <a:gdLst/>
            <a:ahLst/>
            <a:cxnLst/>
            <a:rect l="l" t="t" r="r" b="b"/>
            <a:pathLst>
              <a:path w="274319" h="274320">
                <a:moveTo>
                  <a:pt x="137160" y="0"/>
                </a:moveTo>
                <a:lnTo>
                  <a:pt x="93829" y="6992"/>
                </a:lnTo>
                <a:lnTo>
                  <a:pt x="56180" y="26462"/>
                </a:lnTo>
                <a:lnTo>
                  <a:pt x="26481" y="56153"/>
                </a:lnTo>
                <a:lnTo>
                  <a:pt x="6998" y="93805"/>
                </a:lnTo>
                <a:lnTo>
                  <a:pt x="0" y="137159"/>
                </a:lnTo>
                <a:lnTo>
                  <a:pt x="6998" y="180514"/>
                </a:lnTo>
                <a:lnTo>
                  <a:pt x="26481" y="218166"/>
                </a:lnTo>
                <a:lnTo>
                  <a:pt x="56180" y="247857"/>
                </a:lnTo>
                <a:lnTo>
                  <a:pt x="93829" y="267327"/>
                </a:lnTo>
                <a:lnTo>
                  <a:pt x="137160" y="274320"/>
                </a:lnTo>
                <a:lnTo>
                  <a:pt x="180490" y="267327"/>
                </a:lnTo>
                <a:lnTo>
                  <a:pt x="218139" y="247857"/>
                </a:lnTo>
                <a:lnTo>
                  <a:pt x="247838" y="218166"/>
                </a:lnTo>
                <a:lnTo>
                  <a:pt x="267321" y="180514"/>
                </a:lnTo>
                <a:lnTo>
                  <a:pt x="274319" y="137159"/>
                </a:lnTo>
                <a:lnTo>
                  <a:pt x="267321" y="93805"/>
                </a:lnTo>
                <a:lnTo>
                  <a:pt x="247838" y="56153"/>
                </a:lnTo>
                <a:lnTo>
                  <a:pt x="218139" y="26462"/>
                </a:lnTo>
                <a:lnTo>
                  <a:pt x="180490" y="6992"/>
                </a:lnTo>
                <a:lnTo>
                  <a:pt x="137160" y="0"/>
                </a:lnTo>
                <a:close/>
              </a:path>
            </a:pathLst>
          </a:custGeom>
          <a:solidFill>
            <a:srgbClr val="FD8537"/>
          </a:solidFill>
        </p:spPr>
        <p:txBody>
          <a:bodyPr wrap="square" lIns="0" tIns="0" rIns="0" bIns="0" rtlCol="0"/>
          <a:lstStyle/>
          <a:p>
            <a:endParaRPr>
              <a:solidFill>
                <a:prstClr val="black"/>
              </a:solidFill>
            </a:endParaRPr>
          </a:p>
        </p:txBody>
      </p:sp>
      <p:sp>
        <p:nvSpPr>
          <p:cNvPr id="36" name="bk object 36"/>
          <p:cNvSpPr/>
          <p:nvPr/>
        </p:nvSpPr>
        <p:spPr>
          <a:xfrm>
            <a:off x="1879092" y="4479925"/>
            <a:ext cx="365760" cy="365760"/>
          </a:xfrm>
          <a:custGeom>
            <a:avLst/>
            <a:gdLst/>
            <a:ahLst/>
            <a:cxnLst/>
            <a:rect l="l" t="t" r="r" b="b"/>
            <a:pathLst>
              <a:path w="365760" h="365760">
                <a:moveTo>
                  <a:pt x="182880" y="0"/>
                </a:moveTo>
                <a:lnTo>
                  <a:pt x="134231" y="6526"/>
                </a:lnTo>
                <a:lnTo>
                  <a:pt x="90536" y="24948"/>
                </a:lnTo>
                <a:lnTo>
                  <a:pt x="53530" y="53530"/>
                </a:lnTo>
                <a:lnTo>
                  <a:pt x="24948" y="90536"/>
                </a:lnTo>
                <a:lnTo>
                  <a:pt x="6526" y="134231"/>
                </a:lnTo>
                <a:lnTo>
                  <a:pt x="0" y="182880"/>
                </a:lnTo>
                <a:lnTo>
                  <a:pt x="6526" y="231483"/>
                </a:lnTo>
                <a:lnTo>
                  <a:pt x="24948" y="275166"/>
                </a:lnTo>
                <a:lnTo>
                  <a:pt x="53530" y="312181"/>
                </a:lnTo>
                <a:lnTo>
                  <a:pt x="90536" y="340783"/>
                </a:lnTo>
                <a:lnTo>
                  <a:pt x="134231" y="359224"/>
                </a:lnTo>
                <a:lnTo>
                  <a:pt x="182880" y="365760"/>
                </a:lnTo>
                <a:lnTo>
                  <a:pt x="231483" y="359224"/>
                </a:lnTo>
                <a:lnTo>
                  <a:pt x="275166" y="340783"/>
                </a:lnTo>
                <a:lnTo>
                  <a:pt x="312181" y="312181"/>
                </a:lnTo>
                <a:lnTo>
                  <a:pt x="340783" y="275166"/>
                </a:lnTo>
                <a:lnTo>
                  <a:pt x="359224" y="231483"/>
                </a:lnTo>
                <a:lnTo>
                  <a:pt x="365759" y="182880"/>
                </a:lnTo>
                <a:lnTo>
                  <a:pt x="359224" y="134231"/>
                </a:lnTo>
                <a:lnTo>
                  <a:pt x="340783" y="90536"/>
                </a:lnTo>
                <a:lnTo>
                  <a:pt x="312181" y="53530"/>
                </a:lnTo>
                <a:lnTo>
                  <a:pt x="275166" y="24948"/>
                </a:lnTo>
                <a:lnTo>
                  <a:pt x="231483" y="6526"/>
                </a:lnTo>
                <a:lnTo>
                  <a:pt x="182880" y="0"/>
                </a:lnTo>
                <a:close/>
              </a:path>
            </a:pathLst>
          </a:custGeom>
          <a:solidFill>
            <a:srgbClr val="FD8537"/>
          </a:solidFill>
        </p:spPr>
        <p:txBody>
          <a:bodyPr wrap="square" lIns="0" tIns="0" rIns="0" bIns="0" rtlCol="0"/>
          <a:lstStyle/>
          <a:p>
            <a:endParaRPr>
              <a:solidFill>
                <a:prstClr val="black"/>
              </a:solidFill>
            </a:endParaRPr>
          </a:p>
        </p:txBody>
      </p:sp>
      <p:sp>
        <p:nvSpPr>
          <p:cNvPr id="37" name="bk object 37"/>
          <p:cNvSpPr/>
          <p:nvPr/>
        </p:nvSpPr>
        <p:spPr>
          <a:xfrm>
            <a:off x="9109329" y="0"/>
            <a:ext cx="0" cy="6858000"/>
          </a:xfrm>
          <a:custGeom>
            <a:avLst/>
            <a:gdLst/>
            <a:ahLst/>
            <a:cxnLst/>
            <a:rect l="l" t="t" r="r" b="b"/>
            <a:pathLst>
              <a:path h="6858000">
                <a:moveTo>
                  <a:pt x="0" y="0"/>
                </a:moveTo>
                <a:lnTo>
                  <a:pt x="0" y="6857996"/>
                </a:lnTo>
              </a:path>
            </a:pathLst>
          </a:custGeom>
          <a:ln w="34290">
            <a:solidFill>
              <a:srgbClr val="FDC3AD"/>
            </a:solidFill>
          </a:ln>
        </p:spPr>
        <p:txBody>
          <a:bodyPr wrap="square" lIns="0" tIns="0" rIns="0" bIns="0" rtlCol="0"/>
          <a:lstStyle/>
          <a:p>
            <a:endParaRPr>
              <a:solidFill>
                <a:prstClr val="black"/>
              </a:solidFill>
            </a:endParaRPr>
          </a:p>
        </p:txBody>
      </p:sp>
      <p:sp>
        <p:nvSpPr>
          <p:cNvPr id="38" name="bk object 38"/>
          <p:cNvSpPr/>
          <p:nvPr/>
        </p:nvSpPr>
        <p:spPr>
          <a:xfrm>
            <a:off x="9075039" y="0"/>
            <a:ext cx="0" cy="6858000"/>
          </a:xfrm>
          <a:custGeom>
            <a:avLst/>
            <a:gdLst/>
            <a:ahLst/>
            <a:cxnLst/>
            <a:rect l="l" t="t" r="r" b="b"/>
            <a:pathLst>
              <a:path h="6858000">
                <a:moveTo>
                  <a:pt x="0" y="0"/>
                </a:moveTo>
                <a:lnTo>
                  <a:pt x="0" y="6857996"/>
                </a:lnTo>
              </a:path>
            </a:pathLst>
          </a:custGeom>
          <a:ln w="11429">
            <a:solidFill>
              <a:srgbClr val="FDC3AD"/>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43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10/24/2018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42756192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10/24/2018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794963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1D8BD707-D9CF-40AE-B4C6-C98DA3205C09}" type="datetimeFigureOut">
              <a:rPr lang="en-US" smtClean="0">
                <a:solidFill>
                  <a:srgbClr val="1D3641"/>
                </a:solidFill>
              </a:rPr>
              <a:pPr/>
              <a:t>10/24/2018</a:t>
            </a:fld>
            <a:endParaRPr lang="en-US">
              <a:solidFill>
                <a:srgbClr val="1D3641"/>
              </a:solidFill>
            </a:endParaRPr>
          </a:p>
        </p:txBody>
      </p:sp>
      <p:sp>
        <p:nvSpPr>
          <p:cNvPr id="91" name="Footer Placeholder 90"/>
          <p:cNvSpPr>
            <a:spLocks noGrp="1"/>
          </p:cNvSpPr>
          <p:nvPr>
            <p:ph type="ftr" sz="quarter" idx="11"/>
          </p:nvPr>
        </p:nvSpPr>
        <p:spPr/>
        <p:txBody>
          <a:bodyPr/>
          <a:lstStyle/>
          <a:p>
            <a:endParaRPr lang="en-US">
              <a:solidFill>
                <a:srgbClr val="1D3641"/>
              </a:solidFill>
            </a:endParaRPr>
          </a:p>
        </p:txBody>
      </p:sp>
      <p:sp>
        <p:nvSpPr>
          <p:cNvPr id="92" name="Slide Number Placeholder 91"/>
          <p:cNvSpPr>
            <a:spLocks noGrp="1"/>
          </p:cNvSpPr>
          <p:nvPr>
            <p:ph type="sldNum" sz="quarter" idx="12"/>
          </p:nvPr>
        </p:nvSpPr>
        <p:spPr/>
        <p:txBody>
          <a:bodyPr/>
          <a:lstStyle/>
          <a:p>
            <a:fld id="{B6F15528-21DE-4FAA-801E-634DDDAF4B2B}" type="slidenum">
              <a:rPr lang="en-US" smtClean="0">
                <a:solidFill>
                  <a:srgbClr val="1D3641"/>
                </a:solidFill>
              </a:rPr>
              <a:pPr/>
              <a:t>‹#›</a:t>
            </a:fld>
            <a:endParaRPr lang="en-US">
              <a:solidFill>
                <a:srgbClr val="1D3641"/>
              </a:solidFill>
            </a:endParaRPr>
          </a:p>
        </p:txBody>
      </p:sp>
    </p:spTree>
    <p:extLst>
      <p:ext uri="{BB962C8B-B14F-4D97-AF65-F5344CB8AC3E}">
        <p14:creationId xmlns:p14="http://schemas.microsoft.com/office/powerpoint/2010/main" xmlns="" val="21019551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FE6D0"/>
                </a:solidFill>
              </a:rPr>
              <a:pPr/>
              <a:t>10/24/2018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xmlns="" val="223996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DFE6D0"/>
                </a:solidFill>
              </a:rPr>
              <a:pPr/>
              <a:t>10/24/2018</a:t>
            </a:fld>
            <a:endParaRPr lang="en-US">
              <a:solidFill>
                <a:srgbClr val="DFE6D0"/>
              </a:solidFill>
            </a:endParaRPr>
          </a:p>
        </p:txBody>
      </p:sp>
      <p:sp>
        <p:nvSpPr>
          <p:cNvPr id="8" name="Footer Placeholder 7"/>
          <p:cNvSpPr>
            <a:spLocks noGrp="1"/>
          </p:cNvSpPr>
          <p:nvPr>
            <p:ph type="ftr" sz="quarter" idx="11"/>
          </p:nvPr>
        </p:nvSpPr>
        <p:spPr/>
        <p:txBody>
          <a:bodyPr/>
          <a:lstStyle/>
          <a:p>
            <a:endParaRPr lang="en-US">
              <a:solidFill>
                <a:srgbClr val="DFE6D0"/>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xmlns="" val="1774589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DFE6D0"/>
                </a:solidFill>
              </a:rPr>
              <a:pPr/>
              <a:t>10/24/2018</a:t>
            </a:fld>
            <a:endParaRPr lang="en-US">
              <a:solidFill>
                <a:srgbClr val="DFE6D0"/>
              </a:solidFill>
            </a:endParaRPr>
          </a:p>
        </p:txBody>
      </p:sp>
      <p:sp>
        <p:nvSpPr>
          <p:cNvPr id="4" name="Footer Placeholder 3"/>
          <p:cNvSpPr>
            <a:spLocks noGrp="1"/>
          </p:cNvSpPr>
          <p:nvPr>
            <p:ph type="ftr" sz="quarter" idx="11"/>
          </p:nvPr>
        </p:nvSpPr>
        <p:spPr/>
        <p:txBody>
          <a:bodyPr/>
          <a:lstStyle/>
          <a:p>
            <a:endParaRPr lang="en-US">
              <a:solidFill>
                <a:srgbClr val="DFE6D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xmlns="" val="184508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DFE6D0"/>
                </a:solidFill>
              </a:rPr>
              <a:pPr/>
              <a:t>10/24/2018</a:t>
            </a:fld>
            <a:endParaRPr lang="en-US">
              <a:solidFill>
                <a:srgbClr val="DFE6D0"/>
              </a:solidFill>
            </a:endParaRPr>
          </a:p>
        </p:txBody>
      </p:sp>
      <p:sp>
        <p:nvSpPr>
          <p:cNvPr id="3" name="Footer Placeholder 2"/>
          <p:cNvSpPr>
            <a:spLocks noGrp="1"/>
          </p:cNvSpPr>
          <p:nvPr>
            <p:ph type="ftr" sz="quarter" idx="11"/>
          </p:nvPr>
        </p:nvSpPr>
        <p:spPr/>
        <p:txBody>
          <a:bodyPr/>
          <a:lstStyle/>
          <a:p>
            <a:endParaRPr lang="en-US">
              <a:solidFill>
                <a:srgbClr val="DFE6D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xmlns="" val="3028473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FE6D0"/>
                </a:solidFill>
              </a:rPr>
              <a:pPr/>
              <a:t>10/24/2018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621385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FE6D0"/>
                </a:solidFill>
              </a:rPr>
              <a:pPr/>
              <a:t>10/24/2018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266969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3.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pPr rtl="0"/>
            <a:fld id="{1D8BD707-D9CF-40AE-B4C6-C98DA3205C09}" type="datetimeFigureOut">
              <a:rPr lang="en-US" smtClean="0">
                <a:solidFill>
                  <a:srgbClr val="DFE6D0"/>
                </a:solidFill>
              </a:rPr>
              <a:pPr rtl="0"/>
              <a:t>10/24/2018</a:t>
            </a:fld>
            <a:endParaRPr lang="en-US">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pPr rtl="0"/>
            <a:endParaRPr lang="en-US">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pPr rtl="0"/>
            <a:fld id="{B6F15528-21DE-4FAA-801E-634DDDAF4B2B}" type="slidenum">
              <a:rPr lang="en-US" smtClean="0">
                <a:solidFill>
                  <a:srgbClr val="DFE6D0"/>
                </a:solidFill>
              </a:rPr>
              <a:pPr rtl="0"/>
              <a:t>‹#›</a:t>
            </a:fld>
            <a:endParaRPr lang="en-US">
              <a:solidFill>
                <a:srgbClr val="DFE6D0"/>
              </a:solidFill>
            </a:endParaRPr>
          </a:p>
        </p:txBody>
      </p:sp>
    </p:spTree>
    <p:extLst>
      <p:ext uri="{BB962C8B-B14F-4D97-AF65-F5344CB8AC3E}">
        <p14:creationId xmlns:p14="http://schemas.microsoft.com/office/powerpoint/2010/main" xmlns="" val="15878216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1"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ED3D7"/>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rtl="0" fontAlgn="base">
              <a:spcBef>
                <a:spcPct val="0"/>
              </a:spcBef>
              <a:spcAft>
                <a:spcPct val="0"/>
              </a:spcAft>
              <a:defRPr/>
            </a:pPr>
            <a:endParaRPr lang="en-A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rtl="0" fontAlgn="base">
              <a:spcBef>
                <a:spcPct val="0"/>
              </a:spcBef>
              <a:spcAft>
                <a:spcPct val="0"/>
              </a:spcAft>
              <a:defRPr/>
            </a:pPr>
            <a:endParaRPr lang="en-A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rtl="0" fontAlgn="base">
              <a:spcBef>
                <a:spcPct val="0"/>
              </a:spcBef>
              <a:spcAft>
                <a:spcPct val="0"/>
              </a:spcAft>
              <a:defRPr/>
            </a:pPr>
            <a:fld id="{DE377751-3355-44A8-9256-BC77B2C9AAD8}" type="slidenum">
              <a:rPr lang="ar-SA">
                <a:solidFill>
                  <a:srgbClr val="000000"/>
                </a:solidFill>
              </a:rPr>
              <a:pPr rtl="0" fontAlgn="base">
                <a:spcBef>
                  <a:spcPct val="0"/>
                </a:spcBef>
                <a:spcAft>
                  <a:spcPct val="0"/>
                </a:spcAft>
                <a:defRPr/>
              </a:pPr>
              <a:t>‹#›</a:t>
            </a:fld>
            <a:endParaRPr lang="en-AU">
              <a:solidFill>
                <a:srgbClr val="000000"/>
              </a:solidFill>
            </a:endParaRPr>
          </a:p>
        </p:txBody>
      </p:sp>
    </p:spTree>
    <p:extLst>
      <p:ext uri="{BB962C8B-B14F-4D97-AF65-F5344CB8AC3E}">
        <p14:creationId xmlns:p14="http://schemas.microsoft.com/office/powerpoint/2010/main" xmlns="" val="2670066989"/>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763000" y="0"/>
            <a:ext cx="0" cy="6858000"/>
          </a:xfrm>
          <a:custGeom>
            <a:avLst/>
            <a:gdLst/>
            <a:ahLst/>
            <a:cxnLst/>
            <a:rect l="l" t="t" r="r" b="b"/>
            <a:pathLst>
              <a:path h="6858000">
                <a:moveTo>
                  <a:pt x="0" y="0"/>
                </a:moveTo>
                <a:lnTo>
                  <a:pt x="0" y="6857999"/>
                </a:lnTo>
              </a:path>
            </a:pathLst>
          </a:custGeom>
          <a:ln w="38100">
            <a:solidFill>
              <a:srgbClr val="FDC3AD"/>
            </a:solidFill>
          </a:ln>
        </p:spPr>
        <p:txBody>
          <a:bodyPr wrap="square" lIns="0" tIns="0" rIns="0" bIns="0" rtlCol="0"/>
          <a:lstStyle/>
          <a:p>
            <a:endParaRPr>
              <a:solidFill>
                <a:prstClr val="black"/>
              </a:solidFill>
            </a:endParaRPr>
          </a:p>
        </p:txBody>
      </p:sp>
      <p:sp>
        <p:nvSpPr>
          <p:cNvPr id="17" name="bk object 17"/>
          <p:cNvSpPr/>
          <p:nvPr/>
        </p:nvSpPr>
        <p:spPr>
          <a:xfrm>
            <a:off x="87630" y="0"/>
            <a:ext cx="0" cy="6858000"/>
          </a:xfrm>
          <a:custGeom>
            <a:avLst/>
            <a:gdLst/>
            <a:ahLst/>
            <a:cxnLst/>
            <a:rect l="l" t="t" r="r" b="b"/>
            <a:pathLst>
              <a:path h="6858000">
                <a:moveTo>
                  <a:pt x="0" y="0"/>
                </a:moveTo>
                <a:lnTo>
                  <a:pt x="0" y="6857996"/>
                </a:lnTo>
              </a:path>
            </a:pathLst>
          </a:custGeom>
          <a:ln w="34290">
            <a:solidFill>
              <a:srgbClr val="FDC3AD"/>
            </a:solidFill>
          </a:ln>
        </p:spPr>
        <p:txBody>
          <a:bodyPr wrap="square" lIns="0" tIns="0" rIns="0" bIns="0" rtlCol="0"/>
          <a:lstStyle/>
          <a:p>
            <a:endParaRPr>
              <a:solidFill>
                <a:prstClr val="black"/>
              </a:solidFill>
            </a:endParaRPr>
          </a:p>
        </p:txBody>
      </p:sp>
      <p:sp>
        <p:nvSpPr>
          <p:cNvPr id="18" name="bk object 18"/>
          <p:cNvSpPr/>
          <p:nvPr/>
        </p:nvSpPr>
        <p:spPr>
          <a:xfrm>
            <a:off x="53339" y="0"/>
            <a:ext cx="0" cy="6858000"/>
          </a:xfrm>
          <a:custGeom>
            <a:avLst/>
            <a:gdLst/>
            <a:ahLst/>
            <a:cxnLst/>
            <a:rect l="l" t="t" r="r" b="b"/>
            <a:pathLst>
              <a:path h="6858000">
                <a:moveTo>
                  <a:pt x="0" y="0"/>
                </a:moveTo>
                <a:lnTo>
                  <a:pt x="0" y="6857996"/>
                </a:lnTo>
              </a:path>
            </a:pathLst>
          </a:custGeom>
          <a:ln w="11430">
            <a:solidFill>
              <a:srgbClr val="FDC3AD"/>
            </a:solidFill>
          </a:ln>
        </p:spPr>
        <p:txBody>
          <a:bodyPr wrap="square" lIns="0" tIns="0" rIns="0" bIns="0" rtlCol="0"/>
          <a:lstStyle/>
          <a:p>
            <a:endParaRPr>
              <a:solidFill>
                <a:prstClr val="black"/>
              </a:solidFill>
            </a:endParaRPr>
          </a:p>
        </p:txBody>
      </p:sp>
      <p:sp>
        <p:nvSpPr>
          <p:cNvPr id="19" name="bk object 19"/>
          <p:cNvSpPr/>
          <p:nvPr/>
        </p:nvSpPr>
        <p:spPr>
          <a:xfrm>
            <a:off x="8839200" y="0"/>
            <a:ext cx="304800" cy="6858000"/>
          </a:xfrm>
          <a:custGeom>
            <a:avLst/>
            <a:gdLst/>
            <a:ahLst/>
            <a:cxnLst/>
            <a:rect l="l" t="t" r="r" b="b"/>
            <a:pathLst>
              <a:path w="304800" h="6858000">
                <a:moveTo>
                  <a:pt x="0" y="6858000"/>
                </a:moveTo>
                <a:lnTo>
                  <a:pt x="304800" y="6858000"/>
                </a:lnTo>
                <a:lnTo>
                  <a:pt x="304800" y="0"/>
                </a:lnTo>
                <a:lnTo>
                  <a:pt x="0" y="0"/>
                </a:lnTo>
                <a:lnTo>
                  <a:pt x="0" y="6858000"/>
                </a:lnTo>
                <a:close/>
              </a:path>
            </a:pathLst>
          </a:custGeom>
          <a:solidFill>
            <a:srgbClr val="FDC3AD">
              <a:alpha val="87057"/>
            </a:srgbClr>
          </a:solidFill>
        </p:spPr>
        <p:txBody>
          <a:bodyPr wrap="square" lIns="0" tIns="0" rIns="0" bIns="0" rtlCol="0"/>
          <a:lstStyle/>
          <a:p>
            <a:endParaRPr>
              <a:solidFill>
                <a:prstClr val="black"/>
              </a:solidFill>
            </a:endParaRPr>
          </a:p>
        </p:txBody>
      </p:sp>
      <p:sp>
        <p:nvSpPr>
          <p:cNvPr id="20" name="bk object 20"/>
          <p:cNvSpPr/>
          <p:nvPr/>
        </p:nvSpPr>
        <p:spPr>
          <a:xfrm>
            <a:off x="8915400" y="0"/>
            <a:ext cx="0" cy="6858000"/>
          </a:xfrm>
          <a:custGeom>
            <a:avLst/>
            <a:gdLst/>
            <a:ahLst/>
            <a:cxnLst/>
            <a:rect l="l" t="t" r="r" b="b"/>
            <a:pathLst>
              <a:path h="6858000">
                <a:moveTo>
                  <a:pt x="0" y="0"/>
                </a:moveTo>
                <a:lnTo>
                  <a:pt x="0" y="6857999"/>
                </a:lnTo>
              </a:path>
            </a:pathLst>
          </a:custGeom>
          <a:ln w="12700">
            <a:solidFill>
              <a:srgbClr val="FD8537"/>
            </a:solidFill>
          </a:ln>
        </p:spPr>
        <p:txBody>
          <a:bodyPr wrap="square" lIns="0" tIns="0" rIns="0" bIns="0" rtlCol="0"/>
          <a:lstStyle/>
          <a:p>
            <a:endParaRPr>
              <a:solidFill>
                <a:prstClr val="black"/>
              </a:solidFill>
            </a:endParaRPr>
          </a:p>
        </p:txBody>
      </p:sp>
      <p:sp>
        <p:nvSpPr>
          <p:cNvPr id="21" name="bk object 21"/>
          <p:cNvSpPr/>
          <p:nvPr/>
        </p:nvSpPr>
        <p:spPr>
          <a:xfrm>
            <a:off x="8156447" y="5715000"/>
            <a:ext cx="548640" cy="548640"/>
          </a:xfrm>
          <a:custGeom>
            <a:avLst/>
            <a:gdLst/>
            <a:ahLst/>
            <a:cxnLst/>
            <a:rect l="l" t="t" r="r" b="b"/>
            <a:pathLst>
              <a:path w="548640" h="548639">
                <a:moveTo>
                  <a:pt x="274320" y="0"/>
                </a:moveTo>
                <a:lnTo>
                  <a:pt x="225008" y="4419"/>
                </a:lnTo>
                <a:lnTo>
                  <a:pt x="178597" y="17162"/>
                </a:lnTo>
                <a:lnTo>
                  <a:pt x="135861" y="37453"/>
                </a:lnTo>
                <a:lnTo>
                  <a:pt x="97575" y="64518"/>
                </a:lnTo>
                <a:lnTo>
                  <a:pt x="64513" y="97580"/>
                </a:lnTo>
                <a:lnTo>
                  <a:pt x="37450" y="135867"/>
                </a:lnTo>
                <a:lnTo>
                  <a:pt x="17161" y="178602"/>
                </a:lnTo>
                <a:lnTo>
                  <a:pt x="4419" y="225011"/>
                </a:lnTo>
                <a:lnTo>
                  <a:pt x="0" y="274319"/>
                </a:lnTo>
                <a:lnTo>
                  <a:pt x="4419" y="323628"/>
                </a:lnTo>
                <a:lnTo>
                  <a:pt x="17161" y="370037"/>
                </a:lnTo>
                <a:lnTo>
                  <a:pt x="37450" y="412772"/>
                </a:lnTo>
                <a:lnTo>
                  <a:pt x="64513" y="451059"/>
                </a:lnTo>
                <a:lnTo>
                  <a:pt x="97575" y="484121"/>
                </a:lnTo>
                <a:lnTo>
                  <a:pt x="135861" y="511186"/>
                </a:lnTo>
                <a:lnTo>
                  <a:pt x="178597" y="531477"/>
                </a:lnTo>
                <a:lnTo>
                  <a:pt x="225008" y="544220"/>
                </a:lnTo>
                <a:lnTo>
                  <a:pt x="274320" y="548640"/>
                </a:lnTo>
                <a:lnTo>
                  <a:pt x="323631" y="544220"/>
                </a:lnTo>
                <a:lnTo>
                  <a:pt x="370042" y="531477"/>
                </a:lnTo>
                <a:lnTo>
                  <a:pt x="412778" y="511186"/>
                </a:lnTo>
                <a:lnTo>
                  <a:pt x="451064" y="484121"/>
                </a:lnTo>
                <a:lnTo>
                  <a:pt x="484126" y="451059"/>
                </a:lnTo>
                <a:lnTo>
                  <a:pt x="511189" y="412772"/>
                </a:lnTo>
                <a:lnTo>
                  <a:pt x="531478" y="370037"/>
                </a:lnTo>
                <a:lnTo>
                  <a:pt x="544220" y="323628"/>
                </a:lnTo>
                <a:lnTo>
                  <a:pt x="548640" y="274319"/>
                </a:lnTo>
                <a:lnTo>
                  <a:pt x="544220" y="225011"/>
                </a:lnTo>
                <a:lnTo>
                  <a:pt x="531478" y="178602"/>
                </a:lnTo>
                <a:lnTo>
                  <a:pt x="511189" y="135867"/>
                </a:lnTo>
                <a:lnTo>
                  <a:pt x="484126" y="97580"/>
                </a:lnTo>
                <a:lnTo>
                  <a:pt x="451064" y="64518"/>
                </a:lnTo>
                <a:lnTo>
                  <a:pt x="412778" y="37453"/>
                </a:lnTo>
                <a:lnTo>
                  <a:pt x="370042" y="17162"/>
                </a:lnTo>
                <a:lnTo>
                  <a:pt x="323631" y="4419"/>
                </a:lnTo>
                <a:lnTo>
                  <a:pt x="274320" y="0"/>
                </a:lnTo>
                <a:close/>
              </a:path>
            </a:pathLst>
          </a:custGeom>
          <a:solidFill>
            <a:srgbClr val="FD8537"/>
          </a:solid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1631061" y="548081"/>
            <a:ext cx="5881877" cy="848994"/>
          </a:xfrm>
          <a:prstGeom prst="rect">
            <a:avLst/>
          </a:prstGeom>
        </p:spPr>
        <p:txBody>
          <a:bodyPr wrap="square" lIns="0" tIns="0" rIns="0" bIns="0">
            <a:spAutoFit/>
          </a:bodyPr>
          <a:lstStyle>
            <a:lvl1pPr>
              <a:defRPr sz="4300" b="0" i="0">
                <a:solidFill>
                  <a:schemeClr val="tx1"/>
                </a:solidFill>
                <a:latin typeface="Arial"/>
                <a:cs typeface="Arial"/>
              </a:defRPr>
            </a:lvl1pPr>
          </a:lstStyle>
          <a:p>
            <a:endParaRPr/>
          </a:p>
        </p:txBody>
      </p:sp>
      <p:sp>
        <p:nvSpPr>
          <p:cNvPr id="3" name="Holder 3"/>
          <p:cNvSpPr>
            <a:spLocks noGrp="1"/>
          </p:cNvSpPr>
          <p:nvPr>
            <p:ph type="body" idx="1"/>
          </p:nvPr>
        </p:nvSpPr>
        <p:spPr>
          <a:xfrm>
            <a:off x="810259" y="2433954"/>
            <a:ext cx="7037705" cy="2586354"/>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10/24/2018</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219358908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40050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itle 2"/>
          <p:cNvSpPr>
            <a:spLocks noGrp="1"/>
          </p:cNvSpPr>
          <p:nvPr>
            <p:ph type="title" idx="4294967295"/>
          </p:nvPr>
        </p:nvSpPr>
        <p:spPr>
          <a:xfrm>
            <a:off x="0" y="4365625"/>
            <a:ext cx="8305800" cy="1143000"/>
          </a:xfrm>
        </p:spPr>
        <p:txBody>
          <a:bodyPr>
            <a:noAutofit/>
          </a:bodyPr>
          <a:lstStyle/>
          <a:p>
            <a:pPr algn="ctr"/>
            <a:r>
              <a:rPr lang="en-US" dirty="0">
                <a:solidFill>
                  <a:srgbClr val="FFC000"/>
                </a:solidFill>
                <a:latin typeface="Bernard MT Condensed" pitchFamily="18" charset="0"/>
              </a:rPr>
              <a:t>By</a:t>
            </a:r>
            <a:r>
              <a:rPr lang="en-US" dirty="0" smtClean="0">
                <a:solidFill>
                  <a:srgbClr val="FFC000"/>
                </a:solidFill>
                <a:latin typeface="Bernard MT Condensed" pitchFamily="18" charset="0"/>
              </a:rPr>
              <a:t/>
            </a:r>
            <a:br>
              <a:rPr lang="en-US" dirty="0" smtClean="0">
                <a:solidFill>
                  <a:srgbClr val="FFC000"/>
                </a:solidFill>
                <a:latin typeface="Bernard MT Condensed" pitchFamily="18" charset="0"/>
              </a:rPr>
            </a:br>
            <a:r>
              <a:rPr lang="en-US" dirty="0" err="1" smtClean="0">
                <a:solidFill>
                  <a:srgbClr val="FFC000"/>
                </a:solidFill>
                <a:latin typeface="Bernard MT Condensed" pitchFamily="18" charset="0"/>
              </a:rPr>
              <a:t>Dr</a:t>
            </a:r>
            <a:r>
              <a:rPr lang="en-US" dirty="0" smtClean="0">
                <a:solidFill>
                  <a:srgbClr val="FFC000"/>
                </a:solidFill>
                <a:latin typeface="Bernard MT Condensed" pitchFamily="18" charset="0"/>
              </a:rPr>
              <a:t>/ </a:t>
            </a:r>
            <a:r>
              <a:rPr lang="en-US" dirty="0" err="1" smtClean="0">
                <a:solidFill>
                  <a:srgbClr val="FFC000"/>
                </a:solidFill>
                <a:latin typeface="Bernard MT Condensed" pitchFamily="18" charset="0"/>
              </a:rPr>
              <a:t>Heba</a:t>
            </a:r>
            <a:r>
              <a:rPr lang="en-US" dirty="0" smtClean="0">
                <a:solidFill>
                  <a:srgbClr val="FFC000"/>
                </a:solidFill>
                <a:latin typeface="Bernard MT Condensed" pitchFamily="18" charset="0"/>
              </a:rPr>
              <a:t> </a:t>
            </a:r>
            <a:r>
              <a:rPr lang="en-US" dirty="0" err="1" smtClean="0">
                <a:solidFill>
                  <a:srgbClr val="FFC000"/>
                </a:solidFill>
                <a:latin typeface="Bernard MT Condensed" pitchFamily="18" charset="0"/>
              </a:rPr>
              <a:t>M.Abd</a:t>
            </a:r>
            <a:r>
              <a:rPr lang="en-US" dirty="0" smtClean="0">
                <a:solidFill>
                  <a:srgbClr val="FFC000"/>
                </a:solidFill>
                <a:latin typeface="Bernard MT Condensed" pitchFamily="18" charset="0"/>
              </a:rPr>
              <a:t> El </a:t>
            </a:r>
            <a:r>
              <a:rPr lang="en-US" dirty="0" err="1" smtClean="0">
                <a:solidFill>
                  <a:srgbClr val="FFC000"/>
                </a:solidFill>
                <a:latin typeface="Bernard MT Condensed" pitchFamily="18" charset="0"/>
              </a:rPr>
              <a:t>kareem</a:t>
            </a:r>
            <a:endParaRPr lang="ar-EG" dirty="0">
              <a:solidFill>
                <a:srgbClr val="FFC000"/>
              </a:solidFill>
              <a:latin typeface="Bernard MT Condensed" pitchFamily="18" charset="0"/>
            </a:endParaRPr>
          </a:p>
        </p:txBody>
      </p:sp>
    </p:spTree>
    <p:extLst>
      <p:ext uri="{BB962C8B-B14F-4D97-AF65-F5344CB8AC3E}">
        <p14:creationId xmlns:p14="http://schemas.microsoft.com/office/powerpoint/2010/main" xmlns="" val="3067161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5846"/>
            <a:ext cx="8640960" cy="5632311"/>
          </a:xfrm>
          <a:prstGeom prst="rect">
            <a:avLst/>
          </a:prstGeom>
        </p:spPr>
        <p:txBody>
          <a:bodyPr wrap="square">
            <a:spAutoFit/>
          </a:bodyPr>
          <a:lstStyle/>
          <a:p>
            <a:pPr algn="l"/>
            <a:r>
              <a:rPr lang="en-US" b="1" dirty="0">
                <a:solidFill>
                  <a:srgbClr val="FFFF00"/>
                </a:solidFill>
              </a:rPr>
              <a:t>1</a:t>
            </a:r>
            <a:r>
              <a:rPr lang="en-US" sz="2400" b="1" dirty="0">
                <a:solidFill>
                  <a:srgbClr val="FFFF00"/>
                </a:solidFill>
              </a:rPr>
              <a:t>.   Albumin:</a:t>
            </a:r>
          </a:p>
          <a:p>
            <a:pPr algn="l"/>
            <a:r>
              <a:rPr lang="en-US" sz="2400" dirty="0">
                <a:solidFill>
                  <a:prstClr val="white"/>
                </a:solidFill>
              </a:rPr>
              <a:t>-     It is water soluble.</a:t>
            </a:r>
          </a:p>
          <a:p>
            <a:pPr algn="l"/>
            <a:r>
              <a:rPr lang="en-US" sz="2400" dirty="0">
                <a:solidFill>
                  <a:prstClr val="white"/>
                </a:solidFill>
              </a:rPr>
              <a:t>-    It is coagulated by heat.</a:t>
            </a:r>
          </a:p>
          <a:p>
            <a:pPr algn="l"/>
            <a:r>
              <a:rPr lang="en-US" sz="2400" dirty="0">
                <a:solidFill>
                  <a:prstClr val="white"/>
                </a:solidFill>
              </a:rPr>
              <a:t>-     It is the absolutely synthesized by the liver.</a:t>
            </a:r>
          </a:p>
          <a:p>
            <a:pPr algn="l"/>
            <a:r>
              <a:rPr lang="en-US" sz="2400" dirty="0">
                <a:solidFill>
                  <a:prstClr val="white"/>
                </a:solidFill>
              </a:rPr>
              <a:t>-     It contains most amino acids; so it is a protein of high biological value.</a:t>
            </a:r>
          </a:p>
          <a:p>
            <a:pPr algn="l"/>
            <a:r>
              <a:rPr lang="en-US" sz="2400" dirty="0">
                <a:solidFill>
                  <a:prstClr val="white"/>
                </a:solidFill>
              </a:rPr>
              <a:t>-	It is present in serum, milk and egg white so, it is named as serum albumin, </a:t>
            </a:r>
            <a:r>
              <a:rPr lang="en-US" sz="2400" dirty="0" err="1">
                <a:solidFill>
                  <a:prstClr val="white"/>
                </a:solidFill>
              </a:rPr>
              <a:t>lactalbumin</a:t>
            </a:r>
            <a:r>
              <a:rPr lang="en-US" sz="2400" dirty="0">
                <a:solidFill>
                  <a:prstClr val="white"/>
                </a:solidFill>
              </a:rPr>
              <a:t> and egg albumin, respectively.</a:t>
            </a:r>
          </a:p>
          <a:p>
            <a:pPr algn="l"/>
            <a:endParaRPr lang="en-US" sz="2400" dirty="0">
              <a:solidFill>
                <a:prstClr val="white"/>
              </a:solidFill>
            </a:endParaRPr>
          </a:p>
          <a:p>
            <a:pPr algn="l"/>
            <a:r>
              <a:rPr lang="en-US" sz="2400" b="1" dirty="0">
                <a:solidFill>
                  <a:srgbClr val="FFFF00"/>
                </a:solidFill>
              </a:rPr>
              <a:t>2.   Globulins:</a:t>
            </a:r>
          </a:p>
          <a:p>
            <a:pPr algn="l"/>
            <a:r>
              <a:rPr lang="en-US" sz="2400" dirty="0">
                <a:solidFill>
                  <a:prstClr val="white"/>
                </a:solidFill>
              </a:rPr>
              <a:t>-     It is water insoluble.</a:t>
            </a:r>
          </a:p>
          <a:p>
            <a:pPr algn="l"/>
            <a:r>
              <a:rPr lang="en-US" sz="2400" dirty="0">
                <a:solidFill>
                  <a:prstClr val="white"/>
                </a:solidFill>
              </a:rPr>
              <a:t>-     It is coagulated by heat.</a:t>
            </a:r>
          </a:p>
          <a:p>
            <a:pPr algn="l"/>
            <a:r>
              <a:rPr lang="en-US" sz="2400" dirty="0">
                <a:solidFill>
                  <a:prstClr val="white"/>
                </a:solidFill>
              </a:rPr>
              <a:t>-     It is soluble in dilute salt solution (Salting in)</a:t>
            </a:r>
          </a:p>
          <a:p>
            <a:pPr algn="l"/>
            <a:r>
              <a:rPr lang="en-US" sz="2400" dirty="0">
                <a:solidFill>
                  <a:prstClr val="white"/>
                </a:solidFill>
              </a:rPr>
              <a:t>-	It is present in serum, milk and egg white so, it is named as serum globulins, </a:t>
            </a:r>
            <a:r>
              <a:rPr lang="en-US" sz="2400" dirty="0" err="1">
                <a:solidFill>
                  <a:prstClr val="white"/>
                </a:solidFill>
              </a:rPr>
              <a:t>lactaglobulin</a:t>
            </a:r>
            <a:r>
              <a:rPr lang="en-US" sz="2400" dirty="0">
                <a:solidFill>
                  <a:prstClr val="white"/>
                </a:solidFill>
              </a:rPr>
              <a:t> and egg globulins.</a:t>
            </a:r>
          </a:p>
        </p:txBody>
      </p:sp>
    </p:spTree>
    <p:extLst>
      <p:ext uri="{BB962C8B-B14F-4D97-AF65-F5344CB8AC3E}">
        <p14:creationId xmlns:p14="http://schemas.microsoft.com/office/powerpoint/2010/main" xmlns="" val="3803090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806" y="764704"/>
            <a:ext cx="8856984" cy="5601533"/>
          </a:xfrm>
          <a:prstGeom prst="rect">
            <a:avLst/>
          </a:prstGeom>
        </p:spPr>
        <p:txBody>
          <a:bodyPr wrap="square">
            <a:spAutoFit/>
          </a:bodyPr>
          <a:lstStyle/>
          <a:p>
            <a:pPr marL="342900" indent="-342900" algn="l" rtl="0">
              <a:buFontTx/>
              <a:buAutoNum type="arabicPeriod" startAt="3"/>
            </a:pPr>
            <a:r>
              <a:rPr lang="en-US" sz="2000" b="1" dirty="0" err="1">
                <a:solidFill>
                  <a:srgbClr val="FFFF00"/>
                </a:solidFill>
              </a:rPr>
              <a:t>Albuminoids</a:t>
            </a:r>
            <a:r>
              <a:rPr lang="en-US" sz="2000" b="1" dirty="0">
                <a:solidFill>
                  <a:srgbClr val="FFFF00"/>
                </a:solidFill>
              </a:rPr>
              <a:t> (</a:t>
            </a:r>
            <a:r>
              <a:rPr lang="en-US" sz="2000" b="1" dirty="0" err="1">
                <a:solidFill>
                  <a:srgbClr val="FFFF00"/>
                </a:solidFill>
              </a:rPr>
              <a:t>Scleroproteins</a:t>
            </a:r>
            <a:r>
              <a:rPr lang="en-US" sz="2000" b="1" dirty="0">
                <a:solidFill>
                  <a:srgbClr val="FFFF00"/>
                </a:solidFill>
              </a:rPr>
              <a:t>):</a:t>
            </a:r>
          </a:p>
          <a:p>
            <a:pPr algn="l" rtl="0"/>
            <a:endParaRPr lang="en-US" sz="2000" b="1" dirty="0">
              <a:solidFill>
                <a:srgbClr val="FFFF00"/>
              </a:solidFill>
            </a:endParaRPr>
          </a:p>
          <a:p>
            <a:pPr algn="l" rtl="0"/>
            <a:r>
              <a:rPr lang="en-US" sz="2000" dirty="0">
                <a:solidFill>
                  <a:prstClr val="white"/>
                </a:solidFill>
              </a:rPr>
              <a:t>These are the fibrous proteins which </a:t>
            </a:r>
            <a:r>
              <a:rPr lang="en-US" sz="2000" dirty="0">
                <a:solidFill>
                  <a:srgbClr val="FF0000"/>
                </a:solidFill>
              </a:rPr>
              <a:t>support or protect </a:t>
            </a:r>
            <a:r>
              <a:rPr lang="en-US" sz="2000" dirty="0">
                <a:solidFill>
                  <a:prstClr val="white"/>
                </a:solidFill>
              </a:rPr>
              <a:t>the body, they are</a:t>
            </a:r>
          </a:p>
          <a:p>
            <a:pPr algn="l" rtl="0"/>
            <a:r>
              <a:rPr lang="en-US" sz="2000" dirty="0">
                <a:solidFill>
                  <a:prstClr val="white"/>
                </a:solidFill>
              </a:rPr>
              <a:t>insoluble in all protein solvents, and they are </a:t>
            </a:r>
            <a:r>
              <a:rPr lang="en-US" sz="2000" dirty="0">
                <a:solidFill>
                  <a:srgbClr val="FF0000"/>
                </a:solidFill>
              </a:rPr>
              <a:t>resistant</a:t>
            </a:r>
            <a:r>
              <a:rPr lang="en-US" sz="2000" dirty="0">
                <a:solidFill>
                  <a:prstClr val="white"/>
                </a:solidFill>
              </a:rPr>
              <a:t> to digestion by </a:t>
            </a:r>
            <a:r>
              <a:rPr lang="en-US" sz="2000" dirty="0" err="1">
                <a:solidFill>
                  <a:prstClr val="white"/>
                </a:solidFill>
              </a:rPr>
              <a:t>proteolytic</a:t>
            </a:r>
            <a:r>
              <a:rPr lang="en-US" sz="2000" dirty="0">
                <a:solidFill>
                  <a:prstClr val="white"/>
                </a:solidFill>
              </a:rPr>
              <a:t> enzymes.</a:t>
            </a:r>
          </a:p>
          <a:p>
            <a:pPr algn="l" rtl="0"/>
            <a:endParaRPr lang="en-US" sz="2000" dirty="0">
              <a:solidFill>
                <a:prstClr val="white"/>
              </a:solidFill>
            </a:endParaRPr>
          </a:p>
          <a:p>
            <a:pPr algn="l" rtl="0"/>
            <a:r>
              <a:rPr lang="en-US" sz="2000" dirty="0" err="1">
                <a:solidFill>
                  <a:srgbClr val="FFFF00"/>
                </a:solidFill>
              </a:rPr>
              <a:t>Scleroproteins</a:t>
            </a:r>
            <a:r>
              <a:rPr lang="en-US" sz="2000" dirty="0">
                <a:solidFill>
                  <a:srgbClr val="FFFF00"/>
                </a:solidFill>
              </a:rPr>
              <a:t> include the following:</a:t>
            </a:r>
          </a:p>
          <a:p>
            <a:pPr algn="l" rtl="0"/>
            <a:r>
              <a:rPr lang="en-US" sz="2000" dirty="0" err="1">
                <a:solidFill>
                  <a:prstClr val="white"/>
                </a:solidFill>
              </a:rPr>
              <a:t>i</a:t>
            </a:r>
            <a:r>
              <a:rPr lang="en-US" sz="2000" dirty="0">
                <a:solidFill>
                  <a:prstClr val="white"/>
                </a:solidFill>
              </a:rPr>
              <a:t>.    </a:t>
            </a:r>
            <a:r>
              <a:rPr lang="en-US" sz="2000" u="sng" dirty="0">
                <a:solidFill>
                  <a:prstClr val="white"/>
                </a:solidFill>
              </a:rPr>
              <a:t>Keratin: </a:t>
            </a:r>
            <a:r>
              <a:rPr lang="en-US" sz="2000" dirty="0">
                <a:solidFill>
                  <a:prstClr val="white"/>
                </a:solidFill>
              </a:rPr>
              <a:t>These proteins form tough fibers. It is rich in sulfur containing amino acid </a:t>
            </a:r>
            <a:r>
              <a:rPr lang="en-US" sz="2000" dirty="0">
                <a:solidFill>
                  <a:srgbClr val="FF0000"/>
                </a:solidFill>
              </a:rPr>
              <a:t>cysteine</a:t>
            </a:r>
            <a:r>
              <a:rPr lang="en-US" sz="2000" dirty="0">
                <a:solidFill>
                  <a:prstClr val="white"/>
                </a:solidFill>
              </a:rPr>
              <a:t>. It is found in nail, hair, wool and horn. </a:t>
            </a:r>
          </a:p>
          <a:p>
            <a:pPr algn="l" rtl="0"/>
            <a:endParaRPr lang="en-US" sz="2000" dirty="0">
              <a:solidFill>
                <a:prstClr val="white"/>
              </a:solidFill>
            </a:endParaRPr>
          </a:p>
          <a:p>
            <a:pPr algn="l" rtl="0"/>
            <a:r>
              <a:rPr lang="en-US" sz="2000" dirty="0">
                <a:solidFill>
                  <a:prstClr val="white"/>
                </a:solidFill>
              </a:rPr>
              <a:t>ii.   </a:t>
            </a:r>
            <a:r>
              <a:rPr lang="en-US" sz="2000" u="sng" dirty="0">
                <a:solidFill>
                  <a:prstClr val="white"/>
                </a:solidFill>
              </a:rPr>
              <a:t>Collagen</a:t>
            </a:r>
            <a:r>
              <a:rPr lang="en-US" sz="2000" dirty="0">
                <a:solidFill>
                  <a:prstClr val="white"/>
                </a:solidFill>
              </a:rPr>
              <a:t>:  It  is  the  principle  supporting  protein  of  skin,  tendons,  ligaments, bones  and  connective  tissue.  Collagen  is  converted  to  an  easily  digested soluble  protein  "</a:t>
            </a:r>
            <a:r>
              <a:rPr lang="en-US" sz="2000" dirty="0">
                <a:solidFill>
                  <a:srgbClr val="FF0000"/>
                </a:solidFill>
              </a:rPr>
              <a:t>gelatin</a:t>
            </a:r>
            <a:r>
              <a:rPr lang="en-US" sz="2000" dirty="0">
                <a:solidFill>
                  <a:prstClr val="white"/>
                </a:solidFill>
              </a:rPr>
              <a:t>"  by  boiling  with  water.  Gelatin  dissolves  in  warm water, but on cooling the solution changes to a jelly-like material. It is a low biological value protein. </a:t>
            </a:r>
            <a:r>
              <a:rPr lang="en-US" sz="2000" dirty="0">
                <a:solidFill>
                  <a:srgbClr val="FF0000"/>
                </a:solidFill>
              </a:rPr>
              <a:t>Glycine</a:t>
            </a:r>
            <a:r>
              <a:rPr lang="en-US" sz="2000" dirty="0">
                <a:solidFill>
                  <a:prstClr val="white"/>
                </a:solidFill>
              </a:rPr>
              <a:t> represents 30% of the collagen amino acids. </a:t>
            </a:r>
            <a:r>
              <a:rPr lang="en-US" sz="2000" dirty="0" err="1">
                <a:solidFill>
                  <a:srgbClr val="FF0000"/>
                </a:solidFill>
              </a:rPr>
              <a:t>Proline</a:t>
            </a:r>
            <a:r>
              <a:rPr lang="en-US" sz="2000" dirty="0">
                <a:solidFill>
                  <a:srgbClr val="FF0000"/>
                </a:solidFill>
              </a:rPr>
              <a:t> and </a:t>
            </a:r>
            <a:r>
              <a:rPr lang="en-US" sz="2000" dirty="0" err="1">
                <a:solidFill>
                  <a:srgbClr val="FF0000"/>
                </a:solidFill>
              </a:rPr>
              <a:t>hydroxyproline</a:t>
            </a:r>
            <a:r>
              <a:rPr lang="en-US" sz="2000" dirty="0">
                <a:solidFill>
                  <a:srgbClr val="FF0000"/>
                </a:solidFill>
              </a:rPr>
              <a:t> </a:t>
            </a:r>
            <a:r>
              <a:rPr lang="en-US" sz="2000" dirty="0">
                <a:solidFill>
                  <a:prstClr val="white"/>
                </a:solidFill>
              </a:rPr>
              <a:t>represent the other 30%; while the rest of amino acids constitute the last third.</a:t>
            </a:r>
          </a:p>
          <a:p>
            <a:pPr algn="l" rtl="0"/>
            <a:endParaRPr lang="en-US" dirty="0">
              <a:solidFill>
                <a:prstClr val="white"/>
              </a:solidFill>
            </a:endParaRPr>
          </a:p>
        </p:txBody>
      </p:sp>
    </p:spTree>
    <p:extLst>
      <p:ext uri="{BB962C8B-B14F-4D97-AF65-F5344CB8AC3E}">
        <p14:creationId xmlns:p14="http://schemas.microsoft.com/office/powerpoint/2010/main" xmlns="" val="811548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5806" y="476672"/>
            <a:ext cx="8856984" cy="5324535"/>
          </a:xfrm>
          <a:prstGeom prst="rect">
            <a:avLst/>
          </a:prstGeom>
        </p:spPr>
        <p:txBody>
          <a:bodyPr wrap="square">
            <a:spAutoFit/>
          </a:bodyPr>
          <a:lstStyle/>
          <a:p>
            <a:pPr algn="l" rtl="0"/>
            <a:r>
              <a:rPr lang="en-US" dirty="0">
                <a:solidFill>
                  <a:srgbClr val="FFFF00"/>
                </a:solidFill>
              </a:rPr>
              <a:t>4</a:t>
            </a:r>
            <a:r>
              <a:rPr lang="en-US" sz="2000" dirty="0">
                <a:solidFill>
                  <a:srgbClr val="FFFF00"/>
                </a:solidFill>
              </a:rPr>
              <a:t>.   </a:t>
            </a:r>
            <a:r>
              <a:rPr lang="en-US" sz="2000" dirty="0" err="1">
                <a:solidFill>
                  <a:srgbClr val="FFFF00"/>
                </a:solidFill>
              </a:rPr>
              <a:t>Protamines</a:t>
            </a:r>
            <a:r>
              <a:rPr lang="en-US" sz="2000" dirty="0">
                <a:solidFill>
                  <a:srgbClr val="FFFF00"/>
                </a:solidFill>
              </a:rPr>
              <a:t>:</a:t>
            </a:r>
          </a:p>
          <a:p>
            <a:pPr algn="l" rtl="0"/>
            <a:r>
              <a:rPr lang="en-US" sz="2000" dirty="0">
                <a:solidFill>
                  <a:prstClr val="white"/>
                </a:solidFill>
              </a:rPr>
              <a:t>-     They are  non-</a:t>
            </a:r>
            <a:r>
              <a:rPr lang="en-US" sz="2000" dirty="0" err="1">
                <a:solidFill>
                  <a:prstClr val="white"/>
                </a:solidFill>
              </a:rPr>
              <a:t>coagulable</a:t>
            </a:r>
            <a:r>
              <a:rPr lang="en-US" sz="2000" dirty="0">
                <a:solidFill>
                  <a:prstClr val="white"/>
                </a:solidFill>
              </a:rPr>
              <a:t> proteins.</a:t>
            </a:r>
          </a:p>
          <a:p>
            <a:pPr algn="l" rtl="0"/>
            <a:r>
              <a:rPr lang="en-US" sz="2000" dirty="0">
                <a:solidFill>
                  <a:prstClr val="white"/>
                </a:solidFill>
              </a:rPr>
              <a:t>-     They are  soluble in water.</a:t>
            </a:r>
          </a:p>
          <a:p>
            <a:pPr algn="l" rtl="0"/>
            <a:r>
              <a:rPr lang="en-US" sz="2000" dirty="0">
                <a:solidFill>
                  <a:prstClr val="white"/>
                </a:solidFill>
              </a:rPr>
              <a:t>-     They are  rich in basic amino acids as lysine  &amp; arginine.</a:t>
            </a:r>
          </a:p>
          <a:p>
            <a:pPr algn="l" rtl="0"/>
            <a:r>
              <a:rPr lang="en-US" sz="2000" dirty="0">
                <a:solidFill>
                  <a:prstClr val="white"/>
                </a:solidFill>
              </a:rPr>
              <a:t>-     </a:t>
            </a:r>
            <a:r>
              <a:rPr lang="en-US" sz="2000" dirty="0" err="1">
                <a:solidFill>
                  <a:prstClr val="white"/>
                </a:solidFill>
              </a:rPr>
              <a:t>Protamines</a:t>
            </a:r>
            <a:r>
              <a:rPr lang="en-US" sz="2000" dirty="0">
                <a:solidFill>
                  <a:prstClr val="white"/>
                </a:solidFill>
              </a:rPr>
              <a:t> usually exist with nucleic acids in the cells of fishes.</a:t>
            </a:r>
          </a:p>
          <a:p>
            <a:pPr algn="l" rtl="0"/>
            <a:endParaRPr lang="en-US" sz="2000" dirty="0">
              <a:solidFill>
                <a:prstClr val="white"/>
              </a:solidFill>
            </a:endParaRPr>
          </a:p>
          <a:p>
            <a:pPr algn="l" rtl="0"/>
            <a:r>
              <a:rPr lang="en-US" sz="2000" dirty="0">
                <a:solidFill>
                  <a:srgbClr val="FFFF00"/>
                </a:solidFill>
              </a:rPr>
              <a:t>5.   Histones:</a:t>
            </a:r>
          </a:p>
          <a:p>
            <a:pPr algn="l" rtl="0"/>
            <a:r>
              <a:rPr lang="en-US" sz="2000" dirty="0">
                <a:solidFill>
                  <a:prstClr val="white"/>
                </a:solidFill>
              </a:rPr>
              <a:t>-     They are soluble in water.</a:t>
            </a:r>
          </a:p>
          <a:p>
            <a:pPr algn="l" rtl="0"/>
            <a:r>
              <a:rPr lang="en-US" sz="2000" dirty="0">
                <a:solidFill>
                  <a:prstClr val="white"/>
                </a:solidFill>
              </a:rPr>
              <a:t>-     They are rich in basic amino acids,</a:t>
            </a:r>
          </a:p>
          <a:p>
            <a:pPr algn="l" rtl="0"/>
            <a:r>
              <a:rPr lang="en-US" sz="2000" dirty="0">
                <a:solidFill>
                  <a:prstClr val="white"/>
                </a:solidFill>
              </a:rPr>
              <a:t>-     Histones  are  usually  found  in  animal  tissue  linked  to  </a:t>
            </a:r>
            <a:r>
              <a:rPr lang="en-US" sz="2000" dirty="0">
                <a:solidFill>
                  <a:srgbClr val="FF0000"/>
                </a:solidFill>
              </a:rPr>
              <a:t>nucleic  acid  </a:t>
            </a:r>
            <a:r>
              <a:rPr lang="en-US" sz="2000" dirty="0">
                <a:solidFill>
                  <a:prstClr val="white"/>
                </a:solidFill>
              </a:rPr>
              <a:t>forming nucleoprotein.(See molecular biology).</a:t>
            </a:r>
          </a:p>
          <a:p>
            <a:pPr algn="l" rtl="0"/>
            <a:r>
              <a:rPr lang="en-US" sz="2000" dirty="0">
                <a:solidFill>
                  <a:prstClr val="white"/>
                </a:solidFill>
              </a:rPr>
              <a:t>-     Globin which is the protein part of hemoglobin is considered as histone.</a:t>
            </a:r>
          </a:p>
          <a:p>
            <a:pPr algn="l" rtl="0"/>
            <a:endParaRPr lang="en-US" sz="2000" dirty="0">
              <a:solidFill>
                <a:prstClr val="white"/>
              </a:solidFill>
            </a:endParaRPr>
          </a:p>
          <a:p>
            <a:pPr algn="l" rtl="0"/>
            <a:r>
              <a:rPr lang="en-US" sz="2000" dirty="0">
                <a:solidFill>
                  <a:srgbClr val="FFFF00"/>
                </a:solidFill>
              </a:rPr>
              <a:t>6.   </a:t>
            </a:r>
            <a:r>
              <a:rPr lang="en-US" sz="2000" dirty="0" err="1">
                <a:solidFill>
                  <a:srgbClr val="FFFF00"/>
                </a:solidFill>
              </a:rPr>
              <a:t>Glutulins</a:t>
            </a:r>
            <a:r>
              <a:rPr lang="en-US" sz="2000" dirty="0">
                <a:solidFill>
                  <a:srgbClr val="FFFF00"/>
                </a:solidFill>
              </a:rPr>
              <a:t>:</a:t>
            </a:r>
          </a:p>
          <a:p>
            <a:pPr algn="l" rtl="0"/>
            <a:r>
              <a:rPr lang="en-US" sz="2000" dirty="0">
                <a:solidFill>
                  <a:prstClr val="white"/>
                </a:solidFill>
              </a:rPr>
              <a:t>-     It is heat </a:t>
            </a:r>
            <a:r>
              <a:rPr lang="en-US" sz="2000" dirty="0" err="1">
                <a:solidFill>
                  <a:prstClr val="white"/>
                </a:solidFill>
              </a:rPr>
              <a:t>coagulable</a:t>
            </a:r>
            <a:r>
              <a:rPr lang="en-US" sz="2000" dirty="0">
                <a:solidFill>
                  <a:prstClr val="white"/>
                </a:solidFill>
              </a:rPr>
              <a:t> protein.</a:t>
            </a:r>
          </a:p>
          <a:p>
            <a:pPr algn="l" rtl="0"/>
            <a:r>
              <a:rPr lang="en-US" sz="2000" dirty="0">
                <a:solidFill>
                  <a:prstClr val="white"/>
                </a:solidFill>
              </a:rPr>
              <a:t>-     It is insoluble in water but soluble in dilute acids and alkalis.</a:t>
            </a:r>
          </a:p>
          <a:p>
            <a:pPr algn="l" rtl="0"/>
            <a:r>
              <a:rPr lang="en-US" sz="2000" dirty="0">
                <a:solidFill>
                  <a:prstClr val="white"/>
                </a:solidFill>
              </a:rPr>
              <a:t>-     It is  present in </a:t>
            </a:r>
            <a:r>
              <a:rPr lang="en-US" sz="2000" dirty="0">
                <a:solidFill>
                  <a:srgbClr val="FF0000"/>
                </a:solidFill>
              </a:rPr>
              <a:t>cereal</a:t>
            </a:r>
            <a:r>
              <a:rPr lang="en-US" sz="2000" dirty="0">
                <a:solidFill>
                  <a:prstClr val="white"/>
                </a:solidFill>
              </a:rPr>
              <a:t> seeds. e.g. </a:t>
            </a:r>
            <a:r>
              <a:rPr lang="en-US" sz="2000" dirty="0" err="1">
                <a:solidFill>
                  <a:prstClr val="white"/>
                </a:solidFill>
              </a:rPr>
              <a:t>Glutulin</a:t>
            </a:r>
            <a:r>
              <a:rPr lang="en-US" sz="2000" dirty="0">
                <a:solidFill>
                  <a:prstClr val="white"/>
                </a:solidFill>
              </a:rPr>
              <a:t> of wheat.</a:t>
            </a:r>
          </a:p>
        </p:txBody>
      </p:sp>
    </p:spTree>
    <p:extLst>
      <p:ext uri="{BB962C8B-B14F-4D97-AF65-F5344CB8AC3E}">
        <p14:creationId xmlns:p14="http://schemas.microsoft.com/office/powerpoint/2010/main" xmlns="" val="822220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2656"/>
            <a:ext cx="8712968" cy="4154984"/>
          </a:xfrm>
          <a:prstGeom prst="rect">
            <a:avLst/>
          </a:prstGeom>
        </p:spPr>
        <p:txBody>
          <a:bodyPr wrap="square">
            <a:spAutoFit/>
          </a:bodyPr>
          <a:lstStyle/>
          <a:p>
            <a:pPr algn="l" rtl="0"/>
            <a:r>
              <a:rPr lang="en-US" sz="2400" dirty="0">
                <a:solidFill>
                  <a:srgbClr val="FFFF00"/>
                </a:solidFill>
              </a:rPr>
              <a:t>7.   </a:t>
            </a:r>
            <a:r>
              <a:rPr lang="en-US" sz="2400" dirty="0" err="1">
                <a:solidFill>
                  <a:srgbClr val="FFFF00"/>
                </a:solidFill>
              </a:rPr>
              <a:t>Gliadins</a:t>
            </a:r>
            <a:r>
              <a:rPr lang="en-US" sz="2400" dirty="0">
                <a:solidFill>
                  <a:srgbClr val="FFFF00"/>
                </a:solidFill>
              </a:rPr>
              <a:t> :</a:t>
            </a:r>
          </a:p>
          <a:p>
            <a:pPr algn="l" rtl="0"/>
            <a:r>
              <a:rPr lang="en-US" sz="2400" dirty="0">
                <a:solidFill>
                  <a:prstClr val="white"/>
                </a:solidFill>
              </a:rPr>
              <a:t>-      It is heat </a:t>
            </a:r>
            <a:r>
              <a:rPr lang="en-US" sz="2400" dirty="0" err="1">
                <a:solidFill>
                  <a:prstClr val="white"/>
                </a:solidFill>
              </a:rPr>
              <a:t>coagulable</a:t>
            </a:r>
            <a:r>
              <a:rPr lang="en-US" sz="2400" dirty="0">
                <a:solidFill>
                  <a:prstClr val="white"/>
                </a:solidFill>
              </a:rPr>
              <a:t> protein.</a:t>
            </a:r>
          </a:p>
          <a:p>
            <a:pPr algn="l" rtl="0"/>
            <a:r>
              <a:rPr lang="en-US" sz="2400" dirty="0">
                <a:solidFill>
                  <a:prstClr val="white"/>
                </a:solidFill>
              </a:rPr>
              <a:t>-      It is insoluble in water but soluble in dilute acids and alkalis.</a:t>
            </a:r>
          </a:p>
          <a:p>
            <a:pPr algn="l" rtl="0"/>
            <a:r>
              <a:rPr lang="en-US" sz="2400" dirty="0">
                <a:solidFill>
                  <a:prstClr val="white"/>
                </a:solidFill>
              </a:rPr>
              <a:t>-      It is   present in cereal seeds e.g. </a:t>
            </a:r>
            <a:r>
              <a:rPr lang="en-US" sz="2400" dirty="0" err="1">
                <a:solidFill>
                  <a:srgbClr val="FF0000"/>
                </a:solidFill>
              </a:rPr>
              <a:t>Gliadin</a:t>
            </a:r>
            <a:r>
              <a:rPr lang="en-US" sz="2400" dirty="0">
                <a:solidFill>
                  <a:srgbClr val="FF0000"/>
                </a:solidFill>
              </a:rPr>
              <a:t> of wheat and </a:t>
            </a:r>
            <a:r>
              <a:rPr lang="en-US" sz="2400" dirty="0" err="1">
                <a:solidFill>
                  <a:srgbClr val="FF0000"/>
                </a:solidFill>
              </a:rPr>
              <a:t>zein</a:t>
            </a:r>
            <a:r>
              <a:rPr lang="en-US" sz="2400" dirty="0">
                <a:solidFill>
                  <a:srgbClr val="FF0000"/>
                </a:solidFill>
              </a:rPr>
              <a:t> of maize. </a:t>
            </a:r>
            <a:r>
              <a:rPr lang="en-US" sz="2400" dirty="0" err="1">
                <a:solidFill>
                  <a:srgbClr val="FF0000"/>
                </a:solidFill>
              </a:rPr>
              <a:t>Zein</a:t>
            </a:r>
            <a:r>
              <a:rPr lang="en-US" sz="2400" dirty="0">
                <a:solidFill>
                  <a:srgbClr val="FF0000"/>
                </a:solidFill>
              </a:rPr>
              <a:t> of maize</a:t>
            </a:r>
            <a:r>
              <a:rPr lang="en-US" sz="2400" dirty="0">
                <a:solidFill>
                  <a:prstClr val="white"/>
                </a:solidFill>
              </a:rPr>
              <a:t>  is  deficient  in  the  amino  acid  </a:t>
            </a:r>
            <a:r>
              <a:rPr lang="en-US" sz="2400" dirty="0">
                <a:solidFill>
                  <a:srgbClr val="FF0000"/>
                </a:solidFill>
              </a:rPr>
              <a:t>tryptophan</a:t>
            </a:r>
            <a:r>
              <a:rPr lang="en-US" sz="2400" dirty="0">
                <a:solidFill>
                  <a:prstClr val="white"/>
                </a:solidFill>
              </a:rPr>
              <a:t>.  Tryptophan  gives  rise  to nicotinic acid, which is a member of vitamin B-complex.</a:t>
            </a:r>
          </a:p>
          <a:p>
            <a:pPr algn="l" rtl="0"/>
            <a:r>
              <a:rPr lang="en-US" sz="2400" dirty="0">
                <a:solidFill>
                  <a:prstClr val="white"/>
                </a:solidFill>
              </a:rPr>
              <a:t>-      Prolonged   consumption   of   maize   in   absence   of   other   proteins   of   high biological  value  in  diet  leads  to  decreased  formation  of  nicotinic  acid  and hence manifestation of nicotinic acid deficiency (</a:t>
            </a:r>
            <a:r>
              <a:rPr lang="en-US" sz="2400" dirty="0">
                <a:solidFill>
                  <a:srgbClr val="FF0000"/>
                </a:solidFill>
              </a:rPr>
              <a:t>Pellagra</a:t>
            </a:r>
            <a:r>
              <a:rPr lang="en-US" sz="2400" dirty="0">
                <a:solidFill>
                  <a:prstClr val="white"/>
                </a:solidFill>
              </a:rPr>
              <a:t>).</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97730" y="4293096"/>
            <a:ext cx="6076950" cy="2137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94085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955" y="1"/>
            <a:ext cx="6810375" cy="9807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539552" y="943702"/>
            <a:ext cx="7848872" cy="1815882"/>
          </a:xfrm>
          <a:prstGeom prst="rect">
            <a:avLst/>
          </a:prstGeom>
        </p:spPr>
        <p:txBody>
          <a:bodyPr wrap="square">
            <a:spAutoFit/>
          </a:bodyPr>
          <a:lstStyle/>
          <a:p>
            <a:pPr algn="l"/>
            <a:r>
              <a:rPr lang="en-US" sz="2800" dirty="0">
                <a:solidFill>
                  <a:prstClr val="white"/>
                </a:solidFill>
              </a:rPr>
              <a:t>are those which on hydrolysis yield not only amino  acids but also organic or inorganic components.  The non-amino acid part of a conjugated protein is  called </a:t>
            </a:r>
            <a:r>
              <a:rPr lang="en-US" sz="2800" u="sng" dirty="0">
                <a:solidFill>
                  <a:srgbClr val="FF0000"/>
                </a:solidFill>
              </a:rPr>
              <a:t>prosthetic group</a:t>
            </a:r>
            <a:r>
              <a:rPr lang="en-US" sz="2800" dirty="0">
                <a:solidFill>
                  <a:prstClr val="white"/>
                </a:solidFill>
              </a:rPr>
              <a:t>.</a:t>
            </a:r>
          </a:p>
        </p:txBody>
      </p:sp>
      <p:sp>
        <p:nvSpPr>
          <p:cNvPr id="4" name="Rectangle 3"/>
          <p:cNvSpPr/>
          <p:nvPr/>
        </p:nvSpPr>
        <p:spPr>
          <a:xfrm>
            <a:off x="755576" y="2967335"/>
            <a:ext cx="7488832" cy="954107"/>
          </a:xfrm>
          <a:prstGeom prst="rect">
            <a:avLst/>
          </a:prstGeom>
        </p:spPr>
        <p:txBody>
          <a:bodyPr wrap="square">
            <a:spAutoFit/>
          </a:bodyPr>
          <a:lstStyle/>
          <a:p>
            <a:pPr algn="l"/>
            <a:r>
              <a:rPr lang="en-US" sz="2800" dirty="0">
                <a:solidFill>
                  <a:prstClr val="white"/>
                </a:solidFill>
              </a:rPr>
              <a:t>Conjugated proteins are classified on the basis of  the chemical nature of their prosthetic groups.</a:t>
            </a:r>
          </a:p>
        </p:txBody>
      </p:sp>
    </p:spTree>
    <p:extLst>
      <p:ext uri="{BB962C8B-B14F-4D97-AF65-F5344CB8AC3E}">
        <p14:creationId xmlns:p14="http://schemas.microsoft.com/office/powerpoint/2010/main" xmlns="" val="2410203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xmlns="" val="2999375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8424936" cy="4216539"/>
          </a:xfrm>
          <a:prstGeom prst="rect">
            <a:avLst/>
          </a:prstGeom>
        </p:spPr>
        <p:txBody>
          <a:bodyPr wrap="square">
            <a:spAutoFit/>
          </a:bodyPr>
          <a:lstStyle/>
          <a:p>
            <a:pPr algn="l"/>
            <a:r>
              <a:rPr lang="en-US" sz="2800" b="1" dirty="0">
                <a:solidFill>
                  <a:prstClr val="black"/>
                </a:solidFill>
              </a:rPr>
              <a:t>-    Derived proteins</a:t>
            </a:r>
          </a:p>
          <a:p>
            <a:pPr algn="l"/>
            <a:endParaRPr lang="en-US" dirty="0">
              <a:solidFill>
                <a:prstClr val="white"/>
              </a:solidFill>
            </a:endParaRPr>
          </a:p>
          <a:p>
            <a:pPr algn="justLow" rtl="0"/>
            <a:r>
              <a:rPr lang="en-US" sz="2800" dirty="0">
                <a:solidFill>
                  <a:prstClr val="white"/>
                </a:solidFill>
              </a:rPr>
              <a:t>These are derived from the above-mentioned types by   hydrolysis or denaturation, i.e. Decomposition products of proteins. Polypeptides→ Short peptides as tri and dipeptides.</a:t>
            </a:r>
          </a:p>
          <a:p>
            <a:pPr algn="justLow" rtl="0"/>
            <a:r>
              <a:rPr lang="en-US" sz="2800" dirty="0">
                <a:solidFill>
                  <a:prstClr val="white"/>
                </a:solidFill>
              </a:rPr>
              <a:t>Protein →  Peptones → Polypeptides →  Short peptide </a:t>
            </a:r>
            <a:r>
              <a:rPr lang="en-US" dirty="0">
                <a:solidFill>
                  <a:prstClr val="white"/>
                </a:solidFill>
              </a:rPr>
              <a:t>→ </a:t>
            </a:r>
            <a:r>
              <a:rPr lang="en-US" sz="2800" dirty="0">
                <a:solidFill>
                  <a:prstClr val="white"/>
                </a:solidFill>
              </a:rPr>
              <a:t>amino acids.</a:t>
            </a:r>
          </a:p>
          <a:p>
            <a:pPr algn="l"/>
            <a:r>
              <a:rPr lang="en-US" dirty="0">
                <a:solidFill>
                  <a:prstClr val="white"/>
                </a:solidFill>
              </a:rPr>
              <a:t> </a:t>
            </a:r>
          </a:p>
          <a:p>
            <a:endParaRPr lang="en-US" dirty="0">
              <a:solidFill>
                <a:prstClr val="white"/>
              </a:solidFill>
            </a:endParaRPr>
          </a:p>
          <a:p>
            <a:endParaRPr lang="en-US" dirty="0">
              <a:solidFill>
                <a:prstClr val="white"/>
              </a:solidFill>
            </a:endParaRPr>
          </a:p>
        </p:txBody>
      </p:sp>
    </p:spTree>
    <p:extLst>
      <p:ext uri="{BB962C8B-B14F-4D97-AF65-F5344CB8AC3E}">
        <p14:creationId xmlns:p14="http://schemas.microsoft.com/office/powerpoint/2010/main" xmlns="" val="4178202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820" y="548680"/>
            <a:ext cx="2338845" cy="461665"/>
          </a:xfrm>
          <a:prstGeom prst="rect">
            <a:avLst/>
          </a:prstGeom>
        </p:spPr>
        <p:txBody>
          <a:bodyPr wrap="none">
            <a:spAutoFit/>
          </a:bodyPr>
          <a:lstStyle/>
          <a:p>
            <a:r>
              <a:rPr lang="en-US" sz="2400" b="1" dirty="0">
                <a:solidFill>
                  <a:prstClr val="white"/>
                </a:solidFill>
              </a:rPr>
              <a:t>What is protein ?</a:t>
            </a:r>
            <a:endParaRPr lang="ar-EG" sz="2400" b="1" dirty="0">
              <a:solidFill>
                <a:prstClr val="white"/>
              </a:solidFill>
            </a:endParaRPr>
          </a:p>
        </p:txBody>
      </p:sp>
      <p:sp>
        <p:nvSpPr>
          <p:cNvPr id="3" name="Rectangle 2"/>
          <p:cNvSpPr/>
          <p:nvPr/>
        </p:nvSpPr>
        <p:spPr>
          <a:xfrm>
            <a:off x="107504" y="1268760"/>
            <a:ext cx="8712968" cy="830997"/>
          </a:xfrm>
          <a:prstGeom prst="rect">
            <a:avLst/>
          </a:prstGeom>
        </p:spPr>
        <p:txBody>
          <a:bodyPr wrap="square">
            <a:spAutoFit/>
          </a:bodyPr>
          <a:lstStyle/>
          <a:p>
            <a:pPr algn="l"/>
            <a:r>
              <a:rPr lang="en-US" sz="2400" b="1" dirty="0">
                <a:solidFill>
                  <a:prstClr val="white"/>
                </a:solidFill>
              </a:rPr>
              <a:t>Amino acid chains are linked by peptide bonds in condensation reactions</a:t>
            </a:r>
            <a:endParaRPr lang="ar-EG" sz="2400" b="1" dirty="0">
              <a:solidFill>
                <a:prstClr val="white"/>
              </a:solidFill>
            </a:endParaRPr>
          </a:p>
        </p:txBody>
      </p:sp>
      <p:pic>
        <p:nvPicPr>
          <p:cNvPr id="3075" name="Picture 3"/>
          <p:cNvPicPr>
            <a:picLocks noChangeAspect="1" noChangeArrowheads="1"/>
          </p:cNvPicPr>
          <p:nvPr/>
        </p:nvPicPr>
        <p:blipFill>
          <a:blip r:embed="rId2">
            <a:extLst>
              <a:ext uri="{BEBA8EAE-BF5A-486C-A8C5-ECC9F3942E4B}">
                <a14:imgProps xmlns:a14="http://schemas.microsoft.com/office/drawing/2010/main" xmlns="">
                  <a14:imgLayer r:embed="rId3">
                    <a14:imgEffect>
                      <a14:saturation sat="300000"/>
                    </a14:imgEffect>
                  </a14:imgLayer>
                </a14:imgProps>
              </a:ext>
              <a:ext uri="{28A0092B-C50C-407E-A947-70E740481C1C}">
                <a14:useLocalDpi xmlns:a14="http://schemas.microsoft.com/office/drawing/2010/main" xmlns="" val="0"/>
              </a:ext>
            </a:extLst>
          </a:blip>
          <a:srcRect/>
          <a:stretch>
            <a:fillRect/>
          </a:stretch>
        </p:blipFill>
        <p:spPr bwMode="auto">
          <a:xfrm>
            <a:off x="611560" y="2204864"/>
            <a:ext cx="7704856" cy="41044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1433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65000"/>
          </a:schemeClr>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0" y="271463"/>
            <a:ext cx="8839200" cy="523875"/>
          </a:xfrm>
          <a:noFill/>
        </p:spPr>
        <p:txBody>
          <a:bodyPr>
            <a:spAutoFit/>
          </a:bodyPr>
          <a:lstStyle/>
          <a:p>
            <a:pPr algn="l" eaLnBrk="1" hangingPunct="1"/>
            <a:r>
              <a:rPr lang="en-AU" sz="2800" b="1" dirty="0" smtClean="0">
                <a:solidFill>
                  <a:srgbClr val="FFC000"/>
                </a:solidFill>
              </a:rPr>
              <a:t> Biomedical </a:t>
            </a:r>
            <a:r>
              <a:rPr lang="en-AU" sz="2800" b="1" dirty="0">
                <a:solidFill>
                  <a:srgbClr val="FFC000"/>
                </a:solidFill>
              </a:rPr>
              <a:t>i</a:t>
            </a:r>
            <a:r>
              <a:rPr lang="en-AU" sz="2800" b="1" dirty="0" smtClean="0">
                <a:solidFill>
                  <a:srgbClr val="FFC000"/>
                </a:solidFill>
              </a:rPr>
              <a:t>mportance of proteins:</a:t>
            </a:r>
            <a:endParaRPr lang="en-AU" sz="2800" dirty="0" smtClean="0">
              <a:solidFill>
                <a:srgbClr val="FFC000"/>
              </a:solidFill>
            </a:endParaRPr>
          </a:p>
        </p:txBody>
      </p:sp>
      <p:sp>
        <p:nvSpPr>
          <p:cNvPr id="7171" name="Rectangle 3"/>
          <p:cNvSpPr>
            <a:spLocks noGrp="1" noChangeArrowheads="1"/>
          </p:cNvSpPr>
          <p:nvPr>
            <p:ph type="body" idx="4294967295"/>
          </p:nvPr>
        </p:nvSpPr>
        <p:spPr>
          <a:xfrm>
            <a:off x="0" y="1066800"/>
            <a:ext cx="8229600" cy="5410200"/>
          </a:xfrm>
        </p:spPr>
        <p:txBody>
          <a:bodyPr/>
          <a:lstStyle/>
          <a:p>
            <a:pPr algn="just" eaLnBrk="1" hangingPunct="1">
              <a:lnSpc>
                <a:spcPct val="90000"/>
              </a:lnSpc>
              <a:buFontTx/>
              <a:buNone/>
            </a:pPr>
            <a:r>
              <a:rPr lang="en-AU" sz="2000" b="1" dirty="0" smtClean="0">
                <a:solidFill>
                  <a:schemeClr val="bg1"/>
                </a:solidFill>
              </a:rPr>
              <a:t>1- They provide </a:t>
            </a:r>
            <a:r>
              <a:rPr lang="en-AU" sz="2000" b="1" dirty="0" smtClean="0">
                <a:solidFill>
                  <a:srgbClr val="FF0000"/>
                </a:solidFill>
              </a:rPr>
              <a:t>immune</a:t>
            </a:r>
            <a:r>
              <a:rPr lang="en-AU" sz="2000" b="1" dirty="0" smtClean="0">
                <a:solidFill>
                  <a:schemeClr val="bg1"/>
                </a:solidFill>
              </a:rPr>
              <a:t> protection, antibodies search out foreign invaders. </a:t>
            </a:r>
          </a:p>
          <a:p>
            <a:pPr algn="just" eaLnBrk="1" hangingPunct="1">
              <a:lnSpc>
                <a:spcPct val="90000"/>
              </a:lnSpc>
              <a:buFontTx/>
              <a:buNone/>
            </a:pPr>
            <a:endParaRPr lang="en-AU" sz="2000" b="1" dirty="0" smtClean="0">
              <a:solidFill>
                <a:schemeClr val="bg1"/>
              </a:solidFill>
            </a:endParaRPr>
          </a:p>
          <a:p>
            <a:pPr algn="just" eaLnBrk="1" hangingPunct="1">
              <a:lnSpc>
                <a:spcPct val="90000"/>
              </a:lnSpc>
              <a:buFontTx/>
              <a:buNone/>
            </a:pPr>
            <a:r>
              <a:rPr lang="en-AU" sz="2000" b="1" dirty="0" smtClean="0">
                <a:solidFill>
                  <a:schemeClr val="bg1"/>
                </a:solidFill>
              </a:rPr>
              <a:t>2- They function as </a:t>
            </a:r>
            <a:r>
              <a:rPr lang="en-AU" sz="2000" b="1" dirty="0" smtClean="0">
                <a:solidFill>
                  <a:srgbClr val="FF0000"/>
                </a:solidFill>
              </a:rPr>
              <a:t>catalysts</a:t>
            </a:r>
            <a:r>
              <a:rPr lang="en-AU" sz="2000" b="1" dirty="0" smtClean="0">
                <a:solidFill>
                  <a:schemeClr val="bg1"/>
                </a:solidFill>
              </a:rPr>
              <a:t>: enzymes catalyse reactions that generate energy, synthesize and degrade biomolecules, replicate and transcribe genes, etc. </a:t>
            </a:r>
          </a:p>
          <a:p>
            <a:pPr algn="just" eaLnBrk="1" hangingPunct="1">
              <a:lnSpc>
                <a:spcPct val="90000"/>
              </a:lnSpc>
              <a:buFontTx/>
              <a:buNone/>
            </a:pPr>
            <a:endParaRPr lang="en-AU" sz="2000" b="1" dirty="0" smtClean="0">
              <a:solidFill>
                <a:schemeClr val="bg1"/>
              </a:solidFill>
            </a:endParaRPr>
          </a:p>
          <a:p>
            <a:pPr algn="just" eaLnBrk="1" hangingPunct="1">
              <a:lnSpc>
                <a:spcPct val="90000"/>
              </a:lnSpc>
              <a:buFontTx/>
              <a:buNone/>
            </a:pPr>
            <a:r>
              <a:rPr lang="en-AU" sz="2000" b="1" dirty="0" smtClean="0">
                <a:solidFill>
                  <a:schemeClr val="bg1"/>
                </a:solidFill>
              </a:rPr>
              <a:t>3- They </a:t>
            </a:r>
            <a:r>
              <a:rPr lang="en-AU" sz="2000" b="1" dirty="0" smtClean="0">
                <a:solidFill>
                  <a:srgbClr val="FF0000"/>
                </a:solidFill>
              </a:rPr>
              <a:t>transport</a:t>
            </a:r>
            <a:r>
              <a:rPr lang="en-AU" sz="2000" b="1" dirty="0" smtClean="0">
                <a:solidFill>
                  <a:schemeClr val="bg1"/>
                </a:solidFill>
              </a:rPr>
              <a:t> and store other molecules such as Haemoglobin transports oxygen, </a:t>
            </a:r>
          </a:p>
          <a:p>
            <a:pPr algn="just" eaLnBrk="1" hangingPunct="1">
              <a:lnSpc>
                <a:spcPct val="90000"/>
              </a:lnSpc>
              <a:buFontTx/>
              <a:buNone/>
            </a:pPr>
            <a:endParaRPr lang="en-AU" sz="2000" b="1" dirty="0" smtClean="0">
              <a:solidFill>
                <a:schemeClr val="bg1"/>
              </a:solidFill>
            </a:endParaRPr>
          </a:p>
          <a:p>
            <a:pPr algn="just" eaLnBrk="1" hangingPunct="1">
              <a:lnSpc>
                <a:spcPct val="90000"/>
              </a:lnSpc>
              <a:buFontTx/>
              <a:buNone/>
            </a:pPr>
            <a:r>
              <a:rPr lang="en-AU" sz="2000" b="1" dirty="0" smtClean="0">
                <a:solidFill>
                  <a:schemeClr val="bg1"/>
                </a:solidFill>
              </a:rPr>
              <a:t>4- They provide </a:t>
            </a:r>
            <a:r>
              <a:rPr lang="en-AU" sz="2000" b="1" dirty="0" smtClean="0">
                <a:solidFill>
                  <a:srgbClr val="FF0000"/>
                </a:solidFill>
              </a:rPr>
              <a:t>mechanical support</a:t>
            </a:r>
            <a:r>
              <a:rPr lang="en-AU" sz="2000" b="1" dirty="0" smtClean="0">
                <a:solidFill>
                  <a:schemeClr val="bg1"/>
                </a:solidFill>
              </a:rPr>
              <a:t>, the internal protein network “cytoskeleton”, maintains cellular shape and physical integrity. </a:t>
            </a:r>
          </a:p>
          <a:p>
            <a:pPr algn="just" eaLnBrk="1" hangingPunct="1">
              <a:lnSpc>
                <a:spcPct val="90000"/>
              </a:lnSpc>
              <a:buFontTx/>
              <a:buNone/>
            </a:pPr>
            <a:endParaRPr lang="en-AU" sz="2000" b="1" dirty="0" smtClean="0">
              <a:solidFill>
                <a:schemeClr val="bg1"/>
              </a:solidFill>
            </a:endParaRPr>
          </a:p>
          <a:p>
            <a:pPr algn="just" eaLnBrk="1" hangingPunct="1">
              <a:lnSpc>
                <a:spcPct val="90000"/>
              </a:lnSpc>
              <a:buFontTx/>
              <a:buNone/>
            </a:pPr>
            <a:r>
              <a:rPr lang="en-AU" sz="2000" b="1" dirty="0" smtClean="0">
                <a:solidFill>
                  <a:schemeClr val="bg1"/>
                </a:solidFill>
              </a:rPr>
              <a:t>5- They generate movement, actin and myosin filaments form the </a:t>
            </a:r>
            <a:r>
              <a:rPr lang="en-AU" sz="2000" b="1" dirty="0" smtClean="0">
                <a:solidFill>
                  <a:srgbClr val="FF0000"/>
                </a:solidFill>
              </a:rPr>
              <a:t>contractile</a:t>
            </a:r>
            <a:r>
              <a:rPr lang="en-AU" sz="2000" b="1" dirty="0" smtClean="0">
                <a:solidFill>
                  <a:schemeClr val="bg1"/>
                </a:solidFill>
              </a:rPr>
              <a:t> machinery of muscle. </a:t>
            </a:r>
          </a:p>
          <a:p>
            <a:pPr algn="just" eaLnBrk="1" hangingPunct="1">
              <a:lnSpc>
                <a:spcPct val="90000"/>
              </a:lnSpc>
              <a:buFontTx/>
              <a:buNone/>
            </a:pPr>
            <a:endParaRPr lang="en-AU" sz="2000" b="1" dirty="0" smtClean="0">
              <a:solidFill>
                <a:schemeClr val="bg1"/>
              </a:solidFill>
            </a:endParaRPr>
          </a:p>
          <a:p>
            <a:pPr algn="just" eaLnBrk="1" hangingPunct="1">
              <a:lnSpc>
                <a:spcPct val="90000"/>
              </a:lnSpc>
              <a:buFontTx/>
              <a:buNone/>
            </a:pPr>
            <a:r>
              <a:rPr lang="en-AU" sz="2000" b="1" dirty="0" smtClean="0">
                <a:solidFill>
                  <a:schemeClr val="bg1"/>
                </a:solidFill>
              </a:rPr>
              <a:t>6- They work as </a:t>
            </a:r>
            <a:r>
              <a:rPr lang="en-AU" sz="2000" b="1" dirty="0" smtClean="0">
                <a:solidFill>
                  <a:srgbClr val="FF0000"/>
                </a:solidFill>
              </a:rPr>
              <a:t>receptors</a:t>
            </a:r>
            <a:r>
              <a:rPr lang="en-AU" sz="2000" b="1" dirty="0" smtClean="0">
                <a:solidFill>
                  <a:schemeClr val="bg1"/>
                </a:solidFill>
              </a:rPr>
              <a:t> that enable cells to sense and respond to hormones and other ligands. </a:t>
            </a:r>
          </a:p>
          <a:p>
            <a:pPr algn="just" eaLnBrk="1" hangingPunct="1">
              <a:lnSpc>
                <a:spcPct val="90000"/>
              </a:lnSpc>
              <a:buFontTx/>
              <a:buNone/>
            </a:pPr>
            <a:endParaRPr lang="en-AU" sz="2000" b="1" dirty="0" smtClean="0">
              <a:solidFill>
                <a:schemeClr val="bg1"/>
              </a:solidFill>
            </a:endParaRPr>
          </a:p>
        </p:txBody>
      </p:sp>
    </p:spTree>
    <p:extLst>
      <p:ext uri="{BB962C8B-B14F-4D97-AF65-F5344CB8AC3E}">
        <p14:creationId xmlns:p14="http://schemas.microsoft.com/office/powerpoint/2010/main" xmlns="" val="10395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fade">
                                      <p:cBhvr>
                                        <p:cTn id="12" dur="500"/>
                                        <p:tgtEl>
                                          <p:spTgt spid="71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animEffect transition="in" filter="fade">
                                      <p:cBhvr>
                                        <p:cTn id="17" dur="500"/>
                                        <p:tgtEl>
                                          <p:spTgt spid="717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1">
                                            <p:txEl>
                                              <p:pRg st="6" end="6"/>
                                            </p:txEl>
                                          </p:spTgt>
                                        </p:tgtEl>
                                        <p:attrNameLst>
                                          <p:attrName>style.visibility</p:attrName>
                                        </p:attrNameLst>
                                      </p:cBhvr>
                                      <p:to>
                                        <p:strVal val="visible"/>
                                      </p:to>
                                    </p:set>
                                    <p:animEffect transition="in" filter="fade">
                                      <p:cBhvr>
                                        <p:cTn id="22" dur="500"/>
                                        <p:tgtEl>
                                          <p:spTgt spid="717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71">
                                            <p:txEl>
                                              <p:pRg st="8" end="8"/>
                                            </p:txEl>
                                          </p:spTgt>
                                        </p:tgtEl>
                                        <p:attrNameLst>
                                          <p:attrName>style.visibility</p:attrName>
                                        </p:attrNameLst>
                                      </p:cBhvr>
                                      <p:to>
                                        <p:strVal val="visible"/>
                                      </p:to>
                                    </p:set>
                                    <p:animEffect transition="in" filter="fade">
                                      <p:cBhvr>
                                        <p:cTn id="27" dur="500"/>
                                        <p:tgtEl>
                                          <p:spTgt spid="7171">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171">
                                            <p:txEl>
                                              <p:pRg st="10" end="10"/>
                                            </p:txEl>
                                          </p:spTgt>
                                        </p:tgtEl>
                                        <p:attrNameLst>
                                          <p:attrName>style.visibility</p:attrName>
                                        </p:attrNameLst>
                                      </p:cBhvr>
                                      <p:to>
                                        <p:strVal val="visible"/>
                                      </p:to>
                                    </p:set>
                                    <p:animEffect transition="in" filter="fade">
                                      <p:cBhvr>
                                        <p:cTn id="32" dur="500"/>
                                        <p:tgtEl>
                                          <p:spTgt spid="71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9908" y="1535429"/>
            <a:ext cx="5801360" cy="848360"/>
          </a:xfrm>
          <a:prstGeom prst="rect">
            <a:avLst/>
          </a:prstGeom>
        </p:spPr>
        <p:txBody>
          <a:bodyPr vert="horz" wrap="square" lIns="0" tIns="12700" rIns="0" bIns="0" rtlCol="0">
            <a:spAutoFit/>
          </a:bodyPr>
          <a:lstStyle/>
          <a:p>
            <a:pPr marL="12700">
              <a:lnSpc>
                <a:spcPct val="100000"/>
              </a:lnSpc>
              <a:spcBef>
                <a:spcPts val="100"/>
              </a:spcBef>
            </a:pPr>
            <a:r>
              <a:rPr sz="5400" b="1" spc="10" dirty="0">
                <a:solidFill>
                  <a:srgbClr val="FFF39D"/>
                </a:solidFill>
                <a:latin typeface="Arial"/>
                <a:cs typeface="Arial"/>
              </a:rPr>
              <a:t>N</a:t>
            </a:r>
            <a:r>
              <a:rPr b="1" spc="10" dirty="0">
                <a:solidFill>
                  <a:srgbClr val="FFF39D"/>
                </a:solidFill>
                <a:latin typeface="Arial"/>
                <a:cs typeface="Arial"/>
              </a:rPr>
              <a:t>UTRITIONAL</a:t>
            </a:r>
            <a:r>
              <a:rPr b="1" spc="175" dirty="0">
                <a:solidFill>
                  <a:srgbClr val="FFF39D"/>
                </a:solidFill>
                <a:latin typeface="Arial"/>
                <a:cs typeface="Arial"/>
              </a:rPr>
              <a:t> </a:t>
            </a:r>
            <a:r>
              <a:rPr sz="5400" b="1" spc="5" dirty="0">
                <a:solidFill>
                  <a:srgbClr val="FFF39D"/>
                </a:solidFill>
                <a:latin typeface="Arial"/>
                <a:cs typeface="Arial"/>
              </a:rPr>
              <a:t>B</a:t>
            </a:r>
            <a:r>
              <a:rPr b="1" spc="5" dirty="0">
                <a:solidFill>
                  <a:srgbClr val="FFF39D"/>
                </a:solidFill>
                <a:latin typeface="Arial"/>
                <a:cs typeface="Arial"/>
              </a:rPr>
              <a:t>ASIS</a:t>
            </a:r>
            <a:endParaRPr sz="5400">
              <a:latin typeface="Arial"/>
              <a:cs typeface="Arial"/>
            </a:endParaRPr>
          </a:p>
        </p:txBody>
      </p:sp>
    </p:spTree>
    <p:extLst>
      <p:ext uri="{BB962C8B-B14F-4D97-AF65-F5344CB8AC3E}">
        <p14:creationId xmlns:p14="http://schemas.microsoft.com/office/powerpoint/2010/main" xmlns="" val="1450760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2" y="188641"/>
            <a:ext cx="6937375" cy="6480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267915" y="980728"/>
            <a:ext cx="8424936" cy="3539430"/>
          </a:xfrm>
          <a:prstGeom prst="rect">
            <a:avLst/>
          </a:prstGeom>
        </p:spPr>
        <p:txBody>
          <a:bodyPr wrap="square">
            <a:spAutoFit/>
          </a:bodyPr>
          <a:lstStyle/>
          <a:p>
            <a:pPr algn="l"/>
            <a:r>
              <a:rPr lang="en-US" sz="2800" dirty="0">
                <a:solidFill>
                  <a:prstClr val="white"/>
                </a:solidFill>
              </a:rPr>
              <a:t>A complete protein contains an adequate amount of  </a:t>
            </a:r>
            <a:r>
              <a:rPr lang="en-US" sz="2800" b="1" dirty="0">
                <a:solidFill>
                  <a:srgbClr val="FF0000"/>
                </a:solidFill>
              </a:rPr>
              <a:t>all</a:t>
            </a:r>
            <a:r>
              <a:rPr lang="en-US" sz="2800" dirty="0">
                <a:solidFill>
                  <a:prstClr val="white"/>
                </a:solidFill>
              </a:rPr>
              <a:t> of the essential amino acids that should be  incorporated </a:t>
            </a:r>
            <a:r>
              <a:rPr lang="ar-EG" sz="2800" dirty="0">
                <a:solidFill>
                  <a:prstClr val="white"/>
                </a:solidFill>
              </a:rPr>
              <a:t>     </a:t>
            </a:r>
          </a:p>
          <a:p>
            <a:pPr algn="l"/>
            <a:r>
              <a:rPr lang="en-US" sz="2800" dirty="0">
                <a:solidFill>
                  <a:prstClr val="white"/>
                </a:solidFill>
              </a:rPr>
              <a:t>into a diet.</a:t>
            </a:r>
          </a:p>
          <a:p>
            <a:pPr algn="justLow" rtl="0"/>
            <a:r>
              <a:rPr lang="ar-EG" sz="2800" dirty="0">
                <a:solidFill>
                  <a:prstClr val="white"/>
                </a:solidFill>
              </a:rPr>
              <a:t> </a:t>
            </a:r>
            <a:r>
              <a:rPr lang="en-US" sz="2800" dirty="0">
                <a:solidFill>
                  <a:prstClr val="white"/>
                </a:solidFill>
              </a:rPr>
              <a:t>e.g.:</a:t>
            </a:r>
            <a:r>
              <a:rPr lang="ar-EG" sz="2800" dirty="0">
                <a:solidFill>
                  <a:prstClr val="white"/>
                </a:solidFill>
              </a:rPr>
              <a:t> </a:t>
            </a:r>
            <a:r>
              <a:rPr lang="en-US" sz="2800" dirty="0">
                <a:solidFill>
                  <a:prstClr val="white"/>
                </a:solidFill>
              </a:rPr>
              <a:t>casein of milk. Proteins of animal origin are usually the first class, but also some plant proteins are considered of high biological value e.g. lentils proteins and beans proteins.</a:t>
            </a:r>
          </a:p>
          <a:p>
            <a:pPr algn="l"/>
            <a:r>
              <a:rPr lang="ar-EG" sz="2800" dirty="0">
                <a:solidFill>
                  <a:prstClr val="white"/>
                </a:solidFill>
              </a:rPr>
              <a:t> </a:t>
            </a:r>
            <a:r>
              <a:rPr lang="en-US" sz="2800" dirty="0">
                <a:solidFill>
                  <a:prstClr val="white"/>
                </a:solidFill>
              </a:rPr>
              <a:t>e.g.:</a:t>
            </a:r>
          </a:p>
        </p:txBody>
      </p:sp>
      <p:sp>
        <p:nvSpPr>
          <p:cNvPr id="4" name="Rectangle 3"/>
          <p:cNvSpPr/>
          <p:nvPr/>
        </p:nvSpPr>
        <p:spPr>
          <a:xfrm>
            <a:off x="255957" y="2636912"/>
            <a:ext cx="8552557" cy="523220"/>
          </a:xfrm>
          <a:prstGeom prst="rect">
            <a:avLst/>
          </a:prstGeom>
        </p:spPr>
        <p:txBody>
          <a:bodyPr wrap="square">
            <a:spAutoFit/>
          </a:bodyPr>
          <a:lstStyle/>
          <a:p>
            <a:pPr algn="l"/>
            <a:endParaRPr lang="ar-EG" sz="2800" dirty="0">
              <a:solidFill>
                <a:prstClr val="white"/>
              </a:solidFill>
            </a:endParaRPr>
          </a:p>
        </p:txBody>
      </p:sp>
      <p:sp>
        <p:nvSpPr>
          <p:cNvPr id="6" name="object 10"/>
          <p:cNvSpPr/>
          <p:nvPr/>
        </p:nvSpPr>
        <p:spPr>
          <a:xfrm>
            <a:off x="395536" y="4149080"/>
            <a:ext cx="2352675" cy="1904996"/>
          </a:xfrm>
          <a:prstGeom prst="rect">
            <a:avLst/>
          </a:prstGeom>
          <a:blipFill>
            <a:blip r:embed="rId3" cstate="print"/>
            <a:stretch>
              <a:fillRect/>
            </a:stretch>
          </a:blipFill>
        </p:spPr>
        <p:txBody>
          <a:bodyPr wrap="square" lIns="0" tIns="0" rIns="0" bIns="0" rtlCol="0"/>
          <a:lstStyle/>
          <a:p>
            <a:pPr>
              <a:defRPr/>
            </a:pPr>
            <a:endParaRPr kern="0">
              <a:solidFill>
                <a:sysClr val="windowText" lastClr="000000"/>
              </a:solidFill>
            </a:endParaRPr>
          </a:p>
        </p:txBody>
      </p:sp>
      <p:sp>
        <p:nvSpPr>
          <p:cNvPr id="7" name="object 11"/>
          <p:cNvSpPr/>
          <p:nvPr/>
        </p:nvSpPr>
        <p:spPr>
          <a:xfrm>
            <a:off x="3419872" y="4167603"/>
            <a:ext cx="2438400" cy="1866897"/>
          </a:xfrm>
          <a:prstGeom prst="rect">
            <a:avLst/>
          </a:prstGeom>
          <a:blipFill>
            <a:blip r:embed="rId4" cstate="print"/>
            <a:stretch>
              <a:fillRect/>
            </a:stretch>
          </a:blipFill>
        </p:spPr>
        <p:txBody>
          <a:bodyPr wrap="square" lIns="0" tIns="0" rIns="0" bIns="0" rtlCol="0"/>
          <a:lstStyle/>
          <a:p>
            <a:pPr>
              <a:defRPr/>
            </a:pPr>
            <a:endParaRPr kern="0">
              <a:solidFill>
                <a:sysClr val="windowText" lastClr="000000"/>
              </a:solidFill>
            </a:endParaRPr>
          </a:p>
        </p:txBody>
      </p:sp>
      <p:pic>
        <p:nvPicPr>
          <p:cNvPr id="11267"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156176" y="4040600"/>
            <a:ext cx="2054225" cy="1993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69705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0528" y="-99391"/>
            <a:ext cx="7426325" cy="1080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70755" y="980729"/>
            <a:ext cx="8856984" cy="2246769"/>
          </a:xfrm>
          <a:prstGeom prst="rect">
            <a:avLst/>
          </a:prstGeom>
        </p:spPr>
        <p:txBody>
          <a:bodyPr wrap="square">
            <a:spAutoFit/>
          </a:bodyPr>
          <a:lstStyle/>
          <a:p>
            <a:pPr algn="justLow" rtl="0"/>
            <a:r>
              <a:rPr lang="en-US" sz="2800" dirty="0">
                <a:solidFill>
                  <a:prstClr val="white"/>
                </a:solidFill>
              </a:rPr>
              <a:t>An incomplete protein is any protein that lacks </a:t>
            </a:r>
            <a:r>
              <a:rPr lang="en-US" sz="2800" b="1" dirty="0">
                <a:solidFill>
                  <a:srgbClr val="FF0000"/>
                </a:solidFill>
              </a:rPr>
              <a:t>one</a:t>
            </a:r>
            <a:r>
              <a:rPr lang="en-US" sz="2800" dirty="0">
                <a:solidFill>
                  <a:prstClr val="white"/>
                </a:solidFill>
              </a:rPr>
              <a:t>  essential amino acids in correct  proportions. Protein from pulses (annual leguminous crop) is deficient in methionine, while proteins of cereals lack in lysine. If both of them are combined in diet, adequate growth may be obtained.</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02667" y="4314202"/>
            <a:ext cx="2663825" cy="1292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20072" y="4234827"/>
            <a:ext cx="2620963"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76796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764704"/>
            <a:ext cx="8568952" cy="3046988"/>
          </a:xfrm>
          <a:prstGeom prst="rect">
            <a:avLst/>
          </a:prstGeom>
        </p:spPr>
        <p:txBody>
          <a:bodyPr wrap="square">
            <a:spAutoFit/>
          </a:bodyPr>
          <a:lstStyle/>
          <a:p>
            <a:pPr algn="just" rtl="0"/>
            <a:r>
              <a:rPr lang="en-US" sz="4000" b="1" dirty="0">
                <a:solidFill>
                  <a:prstClr val="black"/>
                </a:solidFill>
              </a:rPr>
              <a:t>Proteins of low biological weight (Poor proteins):</a:t>
            </a:r>
            <a:endParaRPr lang="en-US" sz="4000" dirty="0">
              <a:solidFill>
                <a:prstClr val="black"/>
              </a:solidFill>
            </a:endParaRPr>
          </a:p>
          <a:p>
            <a:pPr algn="just" rtl="0"/>
            <a:r>
              <a:rPr lang="en-US" sz="2800" dirty="0">
                <a:solidFill>
                  <a:prstClr val="white"/>
                </a:solidFill>
              </a:rPr>
              <a:t>These proteins lack in many essential amino acids and a diet based on these will not even sustain the original body weight e.g. </a:t>
            </a:r>
            <a:r>
              <a:rPr lang="en-US" sz="2800" dirty="0" err="1">
                <a:solidFill>
                  <a:prstClr val="white"/>
                </a:solidFill>
              </a:rPr>
              <a:t>Zein</a:t>
            </a:r>
            <a:r>
              <a:rPr lang="en-US" sz="2800" dirty="0">
                <a:solidFill>
                  <a:prstClr val="white"/>
                </a:solidFill>
              </a:rPr>
              <a:t> from corn lacks tryptophan and lysine, also gelatin lack in tryptophan</a:t>
            </a:r>
            <a:r>
              <a:rPr lang="en-US" dirty="0">
                <a:solidFill>
                  <a:prstClr val="white"/>
                </a:solidFill>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83768" y="4437112"/>
            <a:ext cx="4248472" cy="18722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18280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75856" y="28724"/>
            <a:ext cx="3818890" cy="4199226"/>
          </a:xfrm>
          <a:prstGeom prst="rect">
            <a:avLst/>
          </a:prstGeom>
        </p:spPr>
        <p:txBody>
          <a:bodyPr vert="horz" wrap="square" lIns="0" tIns="13335" rIns="0" bIns="0" rtlCol="0">
            <a:spAutoFit/>
          </a:bodyPr>
          <a:lstStyle/>
          <a:p>
            <a:pPr marL="12065" marR="5080" algn="ctr">
              <a:lnSpc>
                <a:spcPct val="100000"/>
              </a:lnSpc>
              <a:spcBef>
                <a:spcPts val="105"/>
              </a:spcBef>
            </a:pPr>
            <a:r>
              <a:rPr sz="4400" b="1" dirty="0">
                <a:solidFill>
                  <a:srgbClr val="FFF39D"/>
                </a:solidFill>
                <a:latin typeface="Arial"/>
                <a:cs typeface="Arial"/>
              </a:rPr>
              <a:t>C</a:t>
            </a:r>
            <a:r>
              <a:rPr sz="3500" b="1" spc="10" dirty="0">
                <a:solidFill>
                  <a:srgbClr val="FFF39D"/>
                </a:solidFill>
                <a:latin typeface="Arial"/>
                <a:cs typeface="Arial"/>
              </a:rPr>
              <a:t>LASS</a:t>
            </a:r>
            <a:r>
              <a:rPr sz="3500" b="1" spc="-15" dirty="0">
                <a:solidFill>
                  <a:srgbClr val="FFF39D"/>
                </a:solidFill>
                <a:latin typeface="Arial"/>
                <a:cs typeface="Arial"/>
              </a:rPr>
              <a:t>I</a:t>
            </a:r>
            <a:r>
              <a:rPr sz="3500" b="1" spc="5" dirty="0">
                <a:solidFill>
                  <a:srgbClr val="FFF39D"/>
                </a:solidFill>
                <a:latin typeface="Arial"/>
                <a:cs typeface="Arial"/>
              </a:rPr>
              <a:t>FIC</a:t>
            </a:r>
            <a:r>
              <a:rPr sz="3500" b="1" spc="-250" dirty="0">
                <a:solidFill>
                  <a:srgbClr val="FFF39D"/>
                </a:solidFill>
                <a:latin typeface="Arial"/>
                <a:cs typeface="Arial"/>
              </a:rPr>
              <a:t>A</a:t>
            </a:r>
            <a:r>
              <a:rPr sz="3500" b="1" spc="5" dirty="0">
                <a:solidFill>
                  <a:srgbClr val="FFF39D"/>
                </a:solidFill>
                <a:latin typeface="Arial"/>
                <a:cs typeface="Arial"/>
              </a:rPr>
              <a:t>TION  </a:t>
            </a:r>
            <a:r>
              <a:rPr lang="ar-EG" sz="3500" b="1" spc="5" dirty="0" smtClean="0">
                <a:solidFill>
                  <a:srgbClr val="FFF39D"/>
                </a:solidFill>
                <a:latin typeface="Arial"/>
                <a:cs typeface="Arial"/>
              </a:rPr>
              <a:t>   </a:t>
            </a:r>
            <a:r>
              <a:rPr sz="4400" b="1" spc="5" dirty="0" smtClean="0">
                <a:solidFill>
                  <a:srgbClr val="FFF39D"/>
                </a:solidFill>
                <a:latin typeface="Arial"/>
                <a:cs typeface="Arial"/>
              </a:rPr>
              <a:t>B</a:t>
            </a:r>
            <a:r>
              <a:rPr sz="3500" b="1" spc="5" dirty="0" smtClean="0">
                <a:solidFill>
                  <a:srgbClr val="FFF39D"/>
                </a:solidFill>
                <a:latin typeface="Arial"/>
                <a:cs typeface="Arial"/>
              </a:rPr>
              <a:t>Y        </a:t>
            </a:r>
            <a:r>
              <a:rPr sz="4400" b="1" spc="5" dirty="0" smtClean="0">
                <a:solidFill>
                  <a:srgbClr val="FFF39D"/>
                </a:solidFill>
                <a:latin typeface="Arial"/>
                <a:cs typeface="Arial"/>
              </a:rPr>
              <a:t>C</a:t>
            </a:r>
            <a:r>
              <a:rPr sz="3500" b="1" spc="5" dirty="0" smtClean="0">
                <a:solidFill>
                  <a:srgbClr val="FFF39D"/>
                </a:solidFill>
                <a:latin typeface="Arial"/>
                <a:cs typeface="Arial"/>
              </a:rPr>
              <a:t>OMPOSITION</a:t>
            </a:r>
            <a:r>
              <a:rPr lang="ar-EG" sz="3500" b="1" spc="5" dirty="0" smtClean="0">
                <a:solidFill>
                  <a:srgbClr val="FFF39D"/>
                </a:solidFill>
                <a:latin typeface="Arial"/>
                <a:cs typeface="Arial"/>
              </a:rPr>
              <a:t/>
            </a:r>
            <a:br>
              <a:rPr lang="ar-EG" sz="3500" b="1" spc="5" dirty="0" smtClean="0">
                <a:solidFill>
                  <a:srgbClr val="FFF39D"/>
                </a:solidFill>
                <a:latin typeface="Arial"/>
                <a:cs typeface="Arial"/>
              </a:rPr>
            </a:br>
            <a:r>
              <a:rPr lang="ar-EG" sz="3500" b="1" spc="5" dirty="0" smtClean="0">
                <a:solidFill>
                  <a:srgbClr val="FFF39D"/>
                </a:solidFill>
                <a:latin typeface="Arial"/>
                <a:cs typeface="Arial"/>
              </a:rPr>
              <a:t/>
            </a:r>
            <a:br>
              <a:rPr lang="ar-EG" sz="3500" b="1" spc="5" dirty="0" smtClean="0">
                <a:solidFill>
                  <a:srgbClr val="FFF39D"/>
                </a:solidFill>
                <a:latin typeface="Arial"/>
                <a:cs typeface="Arial"/>
              </a:rPr>
            </a:br>
            <a:r>
              <a:rPr lang="en-US" sz="3500" b="1" spc="5" dirty="0" smtClean="0">
                <a:solidFill>
                  <a:srgbClr val="FFF39D"/>
                </a:solidFill>
              </a:rPr>
              <a:t/>
            </a:r>
            <a:br>
              <a:rPr lang="en-US" sz="3500" b="1" spc="5" dirty="0" smtClean="0">
                <a:solidFill>
                  <a:srgbClr val="FFF39D"/>
                </a:solidFill>
              </a:rPr>
            </a:br>
            <a:r>
              <a:rPr lang="en-US" sz="3500" b="1" spc="5" dirty="0" smtClean="0">
                <a:solidFill>
                  <a:srgbClr val="FFF39D"/>
                </a:solidFill>
              </a:rPr>
              <a:t/>
            </a:r>
            <a:br>
              <a:rPr lang="en-US" sz="3500" b="1" spc="5" dirty="0" smtClean="0">
                <a:solidFill>
                  <a:srgbClr val="FFF39D"/>
                </a:solidFill>
              </a:rPr>
            </a:br>
            <a:endParaRPr sz="3500" dirty="0">
              <a:latin typeface="Arial"/>
              <a:cs typeface="Arial"/>
            </a:endParaRPr>
          </a:p>
        </p:txBody>
      </p:sp>
      <p:graphicFrame>
        <p:nvGraphicFramePr>
          <p:cNvPr id="3" name="Diagram 2"/>
          <p:cNvGraphicFramePr/>
          <p:nvPr>
            <p:extLst>
              <p:ext uri="{D42A27DB-BD31-4B8C-83A1-F6EECF244321}">
                <p14:modId xmlns:p14="http://schemas.microsoft.com/office/powerpoint/2010/main" xmlns="" val="3480417133"/>
              </p:ext>
            </p:extLst>
          </p:nvPr>
        </p:nvGraphicFramePr>
        <p:xfrm>
          <a:off x="2411760" y="213285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482859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600" y="0"/>
            <a:ext cx="7108825" cy="13364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395536" y="1196752"/>
            <a:ext cx="8280920" cy="1200329"/>
          </a:xfrm>
          <a:prstGeom prst="rect">
            <a:avLst/>
          </a:prstGeom>
        </p:spPr>
        <p:txBody>
          <a:bodyPr wrap="square">
            <a:spAutoFit/>
          </a:bodyPr>
          <a:lstStyle/>
          <a:p>
            <a:pPr algn="l"/>
            <a:r>
              <a:rPr lang="en-US" sz="2400" dirty="0">
                <a:solidFill>
                  <a:prstClr val="white"/>
                </a:solidFill>
              </a:rPr>
              <a:t>These are formed of L-α-amino acids </a:t>
            </a:r>
            <a:r>
              <a:rPr lang="en-US" sz="2400" dirty="0">
                <a:solidFill>
                  <a:srgbClr val="FF0000"/>
                </a:solidFill>
              </a:rPr>
              <a:t>only</a:t>
            </a:r>
            <a:r>
              <a:rPr lang="en-US" sz="2400" dirty="0">
                <a:solidFill>
                  <a:prstClr val="white"/>
                </a:solidFill>
              </a:rPr>
              <a:t>. </a:t>
            </a:r>
            <a:r>
              <a:rPr lang="en-US" sz="2400" u="sng" dirty="0">
                <a:solidFill>
                  <a:prstClr val="white"/>
                </a:solidFill>
              </a:rPr>
              <a:t>Seven</a:t>
            </a:r>
            <a:r>
              <a:rPr lang="en-US" sz="2400" dirty="0">
                <a:solidFill>
                  <a:prstClr val="white"/>
                </a:solidFill>
              </a:rPr>
              <a:t> types of simple proteins can be classified according to their solubility in various solvents.</a:t>
            </a:r>
            <a:endParaRPr lang="ar-EG" dirty="0">
              <a:solidFill>
                <a:prstClr val="white"/>
              </a:solidFill>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56176" y="3501008"/>
            <a:ext cx="2139950" cy="2139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19672" y="3350914"/>
            <a:ext cx="2425700" cy="1884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49604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3399FF"/>
        </a:lt1>
        <a:dk2>
          <a:srgbClr val="000000"/>
        </a:dk2>
        <a:lt2>
          <a:srgbClr val="808080"/>
        </a:lt2>
        <a:accent1>
          <a:srgbClr val="BBE0E3"/>
        </a:accent1>
        <a:accent2>
          <a:srgbClr val="333399"/>
        </a:accent2>
        <a:accent3>
          <a:srgbClr val="ADCA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2601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856</Words>
  <Application>Microsoft Office PowerPoint</Application>
  <PresentationFormat>On-screen Show (4:3)</PresentationFormat>
  <Paragraphs>80</Paragraphs>
  <Slides>16</Slides>
  <Notes>2</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Thatch</vt:lpstr>
      <vt:lpstr>Default Design</vt:lpstr>
      <vt:lpstr>3_Office Theme</vt:lpstr>
      <vt:lpstr>By Dr/ Heba M.Abd El kareem</vt:lpstr>
      <vt:lpstr>Slide 2</vt:lpstr>
      <vt:lpstr> Biomedical importance of proteins:</vt:lpstr>
      <vt:lpstr>NUTRITIONAL BASIS</vt:lpstr>
      <vt:lpstr>Slide 5</vt:lpstr>
      <vt:lpstr>Slide 6</vt:lpstr>
      <vt:lpstr>Slide 7</vt:lpstr>
      <vt:lpstr>CLASSIFICATION     BY        COMPOSITION    </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 Dr/ Heba M.Abd El kareem</dc:title>
  <dc:creator>hp</dc:creator>
  <cp:lastModifiedBy>INTERNET</cp:lastModifiedBy>
  <cp:revision>1</cp:revision>
  <dcterms:created xsi:type="dcterms:W3CDTF">2018-10-23T20:24:12Z</dcterms:created>
  <dcterms:modified xsi:type="dcterms:W3CDTF">2018-10-24T18:00:43Z</dcterms:modified>
</cp:coreProperties>
</file>