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40"/>
  </p:notesMasterIdLst>
  <p:sldIdLst>
    <p:sldId id="256" r:id="rId5"/>
    <p:sldId id="286" r:id="rId6"/>
    <p:sldId id="285" r:id="rId7"/>
    <p:sldId id="260" r:id="rId8"/>
    <p:sldId id="293" r:id="rId9"/>
    <p:sldId id="261" r:id="rId10"/>
    <p:sldId id="288" r:id="rId11"/>
    <p:sldId id="289" r:id="rId12"/>
    <p:sldId id="294" r:id="rId13"/>
    <p:sldId id="295" r:id="rId14"/>
    <p:sldId id="292" r:id="rId15"/>
    <p:sldId id="311" r:id="rId16"/>
    <p:sldId id="264" r:id="rId17"/>
    <p:sldId id="297" r:id="rId18"/>
    <p:sldId id="267" r:id="rId19"/>
    <p:sldId id="266" r:id="rId20"/>
    <p:sldId id="268" r:id="rId21"/>
    <p:sldId id="269" r:id="rId22"/>
    <p:sldId id="270" r:id="rId23"/>
    <p:sldId id="271" r:id="rId24"/>
    <p:sldId id="304" r:id="rId25"/>
    <p:sldId id="298" r:id="rId26"/>
    <p:sldId id="299" r:id="rId27"/>
    <p:sldId id="305" r:id="rId28"/>
    <p:sldId id="306" r:id="rId29"/>
    <p:sldId id="307" r:id="rId30"/>
    <p:sldId id="308" r:id="rId31"/>
    <p:sldId id="279" r:id="rId32"/>
    <p:sldId id="280" r:id="rId33"/>
    <p:sldId id="281" r:id="rId34"/>
    <p:sldId id="282" r:id="rId35"/>
    <p:sldId id="283" r:id="rId36"/>
    <p:sldId id="309" r:id="rId37"/>
    <p:sldId id="310" r:id="rId38"/>
    <p:sldId id="284"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01471A-2191-4F45-ABA9-4E266E9BE363}" v="4" dt="2021-12-08T12:29:51.0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666"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shed Jawdat gousous" userId="S::420191501684@mutah.edu.jo::9c0b8209-77fd-49dc-8bb8-2e031326e12e" providerId="AD" clId="Web-{DB01471A-2191-4F45-ABA9-4E266E9BE363}"/>
    <pc:docChg chg="modSld sldOrd">
      <pc:chgData name="Rashed Jawdat gousous" userId="S::420191501684@mutah.edu.jo::9c0b8209-77fd-49dc-8bb8-2e031326e12e" providerId="AD" clId="Web-{DB01471A-2191-4F45-ABA9-4E266E9BE363}" dt="2021-12-08T12:29:51.075" v="3" actId="14100"/>
      <pc:docMkLst>
        <pc:docMk/>
      </pc:docMkLst>
      <pc:sldChg chg="ord">
        <pc:chgData name="Rashed Jawdat gousous" userId="S::420191501684@mutah.edu.jo::9c0b8209-77fd-49dc-8bb8-2e031326e12e" providerId="AD" clId="Web-{DB01471A-2191-4F45-ABA9-4E266E9BE363}" dt="2021-12-08T11:29:14.676" v="1"/>
        <pc:sldMkLst>
          <pc:docMk/>
          <pc:sldMk cId="585666942" sldId="285"/>
        </pc:sldMkLst>
      </pc:sldChg>
      <pc:sldChg chg="modSp">
        <pc:chgData name="Rashed Jawdat gousous" userId="S::420191501684@mutah.edu.jo::9c0b8209-77fd-49dc-8bb8-2e031326e12e" providerId="AD" clId="Web-{DB01471A-2191-4F45-ABA9-4E266E9BE363}" dt="2021-12-08T12:29:51.075" v="3" actId="14100"/>
        <pc:sldMkLst>
          <pc:docMk/>
          <pc:sldMk cId="0" sldId="295"/>
        </pc:sldMkLst>
        <pc:picChg chg="mod">
          <ac:chgData name="Rashed Jawdat gousous" userId="S::420191501684@mutah.edu.jo::9c0b8209-77fd-49dc-8bb8-2e031326e12e" providerId="AD" clId="Web-{DB01471A-2191-4F45-ABA9-4E266E9BE363}" dt="2021-12-08T12:29:51.075" v="3" actId="14100"/>
          <ac:picMkLst>
            <pc:docMk/>
            <pc:sldMk cId="0" sldId="295"/>
            <ac:picMk id="59394"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76A44F-D1EE-464A-A2A1-B0D4730DDBB7}" type="datetimeFigureOut">
              <a:rPr lang="en-US" smtClean="0"/>
              <a:pPr/>
              <a:t>12/13/2022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36597B-C569-4454-B330-7AF7E5CFBF5B}" type="slidenum">
              <a:rPr lang="en-US" smtClean="0"/>
              <a:pPr/>
              <a:t>‹#›</a:t>
            </a:fld>
            <a:endParaRPr lang="en-US"/>
          </a:p>
        </p:txBody>
      </p:sp>
    </p:spTree>
    <p:extLst>
      <p:ext uri="{BB962C8B-B14F-4D97-AF65-F5344CB8AC3E}">
        <p14:creationId xmlns:p14="http://schemas.microsoft.com/office/powerpoint/2010/main" val="18416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Wingdings" pitchFamily="2" charset="2"/>
              <a:buChar char="v"/>
            </a:pPr>
            <a:r>
              <a:rPr lang="en-US" sz="1200" b="1">
                <a:solidFill>
                  <a:srgbClr val="7030A0"/>
                </a:solidFill>
              </a:rPr>
              <a:t>occlusion of the vascular supply to the affected tissue: </a:t>
            </a:r>
            <a:r>
              <a:rPr lang="en-US" sz="1200" b="1">
                <a:solidFill>
                  <a:srgbClr val="FF0000"/>
                </a:solidFill>
              </a:rPr>
              <a:t>INFARCTION.</a:t>
            </a:r>
          </a:p>
          <a:p>
            <a:pPr>
              <a:buFont typeface="Wingdings" pitchFamily="2" charset="2"/>
              <a:buChar char="v"/>
            </a:pPr>
            <a:r>
              <a:rPr lang="en-US" sz="1200" b="1">
                <a:solidFill>
                  <a:srgbClr val="7030A0"/>
                </a:solidFill>
              </a:rPr>
              <a:t>diminished cardiac output or reduced effective circulating blood volume: </a:t>
            </a:r>
            <a:r>
              <a:rPr lang="en-US" sz="1200" b="1">
                <a:solidFill>
                  <a:srgbClr val="FF0000"/>
                </a:solidFill>
              </a:rPr>
              <a:t>Shock </a:t>
            </a:r>
          </a:p>
          <a:p>
            <a:endParaRPr lang="en-US"/>
          </a:p>
        </p:txBody>
      </p:sp>
      <p:sp>
        <p:nvSpPr>
          <p:cNvPr id="4" name="Slide Number Placeholder 3"/>
          <p:cNvSpPr>
            <a:spLocks noGrp="1"/>
          </p:cNvSpPr>
          <p:nvPr>
            <p:ph type="sldNum" sz="quarter" idx="10"/>
          </p:nvPr>
        </p:nvSpPr>
        <p:spPr/>
        <p:txBody>
          <a:bodyPr/>
          <a:lstStyle/>
          <a:p>
            <a:fld id="{B236597B-C569-4454-B330-7AF7E5CFBF5B}" type="slidenum">
              <a:rPr lang="en-US" smtClean="0"/>
              <a:pPr/>
              <a:t>3</a:t>
            </a:fld>
            <a:endParaRPr lang="en-US"/>
          </a:p>
        </p:txBody>
      </p:sp>
    </p:spTree>
    <p:extLst>
      <p:ext uri="{BB962C8B-B14F-4D97-AF65-F5344CB8AC3E}">
        <p14:creationId xmlns:p14="http://schemas.microsoft.com/office/powerpoint/2010/main" val="2216578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236597B-C569-4454-B330-7AF7E5CFBF5B}" type="slidenum">
              <a:rPr lang="en-US" smtClean="0"/>
              <a:pPr/>
              <a:t>8</a:t>
            </a:fld>
            <a:endParaRPr lang="en-US"/>
          </a:p>
        </p:txBody>
      </p:sp>
    </p:spTree>
    <p:extLst>
      <p:ext uri="{BB962C8B-B14F-4D97-AF65-F5344CB8AC3E}">
        <p14:creationId xmlns:p14="http://schemas.microsoft.com/office/powerpoint/2010/main" val="34263984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dirty="0"/>
              <a:pPr/>
              <a:t>12/13/2022</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12/13/2022</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12/13/2022</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12/13/2022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12/13/2022</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12/13/2022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12/13/2022</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12/13/2022</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12/13/2022</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12/13/2022</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1BEF0D-F0BB-DE4B-95CE-6DB70DBA9567}" type="datetimeFigureOut">
              <a:rPr lang="en-US" dirty="0"/>
              <a:pPr/>
              <a:t>12/13/2022</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12/13/2022</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12/13/2022</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12/13/2022</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12/13/2022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12/13/2022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12/13/2022</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77731" y="659361"/>
            <a:ext cx="8915399" cy="2262781"/>
          </a:xfrm>
        </p:spPr>
        <p:txBody>
          <a:bodyPr>
            <a:normAutofit fontScale="90000"/>
          </a:bodyPr>
          <a:lstStyle/>
          <a:p>
            <a:r>
              <a:rPr lang="en-US"/>
              <a:t>Hemodynamic Disorders, Thromboembolism, and Shock</a:t>
            </a:r>
          </a:p>
        </p:txBody>
      </p:sp>
      <p:sp>
        <p:nvSpPr>
          <p:cNvPr id="3" name="Subtitle 2"/>
          <p:cNvSpPr>
            <a:spLocks noGrp="1"/>
          </p:cNvSpPr>
          <p:nvPr>
            <p:ph type="subTitle" idx="1"/>
          </p:nvPr>
        </p:nvSpPr>
        <p:spPr>
          <a:xfrm>
            <a:off x="2842260" y="5415252"/>
            <a:ext cx="8915399" cy="1126283"/>
          </a:xfrm>
        </p:spPr>
        <p:txBody>
          <a:bodyPr/>
          <a:lstStyle/>
          <a:p>
            <a:pPr algn="r"/>
            <a:r>
              <a:rPr lang="en-US" b="1" dirty="0">
                <a:solidFill>
                  <a:srgbClr val="7030A0"/>
                </a:solidFill>
              </a:rPr>
              <a:t>Eman </a:t>
            </a:r>
            <a:r>
              <a:rPr lang="en-US" b="1" dirty="0" err="1">
                <a:solidFill>
                  <a:srgbClr val="7030A0"/>
                </a:solidFill>
              </a:rPr>
              <a:t>Krieshan</a:t>
            </a:r>
            <a:r>
              <a:rPr lang="en-US" b="1" dirty="0">
                <a:solidFill>
                  <a:srgbClr val="7030A0"/>
                </a:solidFill>
              </a:rPr>
              <a:t> ,M.D.</a:t>
            </a:r>
          </a:p>
          <a:p>
            <a:pPr algn="r"/>
            <a:r>
              <a:rPr lang="en-US" b="1" dirty="0" smtClean="0">
                <a:solidFill>
                  <a:srgbClr val="7030A0"/>
                </a:solidFill>
              </a:rPr>
              <a:t>14</a:t>
            </a:r>
            <a:r>
              <a:rPr lang="en-US" b="1" dirty="0" smtClean="0">
                <a:solidFill>
                  <a:srgbClr val="7030A0"/>
                </a:solidFill>
              </a:rPr>
              <a:t>-12-2022.</a:t>
            </a:r>
            <a:endParaRPr lang="en-US" b="1" dirty="0">
              <a:solidFill>
                <a:srgbClr val="7030A0"/>
              </a:solidFill>
            </a:endParaRPr>
          </a:p>
        </p:txBody>
      </p:sp>
      <p:pic>
        <p:nvPicPr>
          <p:cNvPr id="2050" name="Picture 2" descr="Lab Automation in Hemostatic Test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9615" y="3013222"/>
            <a:ext cx="5300345" cy="3528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09008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2"/>
          <a:srcRect/>
          <a:stretch>
            <a:fillRect/>
          </a:stretch>
        </p:blipFill>
        <p:spPr bwMode="auto">
          <a:xfrm>
            <a:off x="1097281" y="1620325"/>
            <a:ext cx="4389120" cy="3213088"/>
          </a:xfrm>
          <a:prstGeom prst="rect">
            <a:avLst/>
          </a:prstGeom>
          <a:noFill/>
          <a:ln w="9525">
            <a:noFill/>
            <a:miter lim="800000"/>
            <a:headEnd/>
            <a:tailEnd/>
          </a:ln>
          <a:effectLst/>
        </p:spPr>
      </p:pic>
      <p:sp>
        <p:nvSpPr>
          <p:cNvPr id="3" name="Rectangle 2"/>
          <p:cNvSpPr/>
          <p:nvPr/>
        </p:nvSpPr>
        <p:spPr>
          <a:xfrm>
            <a:off x="1783080" y="312896"/>
            <a:ext cx="8595360" cy="923330"/>
          </a:xfrm>
          <a:prstGeom prst="rect">
            <a:avLst/>
          </a:prstGeom>
        </p:spPr>
        <p:txBody>
          <a:bodyPr wrap="square">
            <a:spAutoFit/>
          </a:bodyPr>
          <a:lstStyle/>
          <a:p>
            <a:r>
              <a:rPr lang="en-US" b="1"/>
              <a:t>centrally located </a:t>
            </a:r>
            <a:r>
              <a:rPr lang="en-US" b="1" err="1"/>
              <a:t>hepatocytes</a:t>
            </a:r>
            <a:r>
              <a:rPr lang="en-US" b="1"/>
              <a:t> are prone to necrosis more than t he </a:t>
            </a:r>
            <a:r>
              <a:rPr lang="en-US" b="1" err="1"/>
              <a:t>periportal</a:t>
            </a:r>
            <a:r>
              <a:rPr lang="en-US" b="1"/>
              <a:t> </a:t>
            </a:r>
            <a:r>
              <a:rPr lang="en-US" b="1" err="1"/>
              <a:t>hepatocytes</a:t>
            </a:r>
            <a:r>
              <a:rPr lang="en-US" b="1"/>
              <a:t> which is better oxygenated because of their proximity to hepatic arterioles</a:t>
            </a:r>
          </a:p>
        </p:txBody>
      </p:sp>
      <p:pic>
        <p:nvPicPr>
          <p:cNvPr id="59395" name="Picture 3"/>
          <p:cNvPicPr>
            <a:picLocks noChangeAspect="1" noChangeArrowheads="1"/>
          </p:cNvPicPr>
          <p:nvPr/>
        </p:nvPicPr>
        <p:blipFill>
          <a:blip r:embed="rId3"/>
          <a:srcRect/>
          <a:stretch>
            <a:fillRect/>
          </a:stretch>
        </p:blipFill>
        <p:spPr bwMode="auto">
          <a:xfrm>
            <a:off x="6276167" y="3124200"/>
            <a:ext cx="5170978" cy="341090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35280" y="1976735"/>
            <a:ext cx="6096000" cy="1631216"/>
          </a:xfrm>
          <a:prstGeom prst="rect">
            <a:avLst/>
          </a:prstGeom>
        </p:spPr>
        <p:txBody>
          <a:bodyPr>
            <a:spAutoFit/>
          </a:bodyPr>
          <a:lstStyle/>
          <a:p>
            <a:r>
              <a:rPr lang="en-US" sz="2000" b="1" dirty="0"/>
              <a:t>Microscopic findings include :</a:t>
            </a:r>
          </a:p>
          <a:p>
            <a:endParaRPr lang="en-US" sz="2000" b="1" dirty="0"/>
          </a:p>
          <a:p>
            <a:r>
              <a:rPr lang="en-US" sz="2000" b="1" dirty="0" err="1"/>
              <a:t>centrilobular</a:t>
            </a:r>
            <a:r>
              <a:rPr lang="en-US" sz="2000" b="1" dirty="0"/>
              <a:t> hepatocyte necrosis.</a:t>
            </a:r>
          </a:p>
          <a:p>
            <a:r>
              <a:rPr lang="en-US" sz="2000" b="1" dirty="0"/>
              <a:t>Hemorrhage.</a:t>
            </a:r>
          </a:p>
          <a:p>
            <a:r>
              <a:rPr lang="en-US" sz="2000" b="1" dirty="0"/>
              <a:t> hemosiderin-laden macrophages </a:t>
            </a:r>
          </a:p>
        </p:txBody>
      </p:sp>
      <p:pic>
        <p:nvPicPr>
          <p:cNvPr id="57347" name="Picture 3"/>
          <p:cNvPicPr>
            <a:picLocks noChangeAspect="1" noChangeArrowheads="1"/>
          </p:cNvPicPr>
          <p:nvPr/>
        </p:nvPicPr>
        <p:blipFill>
          <a:blip r:embed="rId2"/>
          <a:srcRect/>
          <a:stretch>
            <a:fillRect/>
          </a:stretch>
        </p:blipFill>
        <p:spPr bwMode="auto">
          <a:xfrm>
            <a:off x="6311391" y="1040922"/>
            <a:ext cx="5560569" cy="342439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EDEMA</a:t>
            </a:r>
            <a:endParaRPr lang="en-US" dirty="0"/>
          </a:p>
        </p:txBody>
      </p:sp>
      <p:pic>
        <p:nvPicPr>
          <p:cNvPr id="2050" name="Picture 2" descr="Oedema formation - Servier Medical 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2353" y="1648340"/>
            <a:ext cx="7402952" cy="5026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12706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a:solidFill>
                  <a:srgbClr val="7030A0"/>
                </a:solidFill>
              </a:rPr>
              <a:t>2. EDEMA</a:t>
            </a:r>
          </a:p>
        </p:txBody>
      </p:sp>
      <p:sp>
        <p:nvSpPr>
          <p:cNvPr id="3" name="Content Placeholder 2"/>
          <p:cNvSpPr>
            <a:spLocks noGrp="1"/>
          </p:cNvSpPr>
          <p:nvPr>
            <p:ph idx="1"/>
          </p:nvPr>
        </p:nvSpPr>
        <p:spPr>
          <a:xfrm>
            <a:off x="2164080" y="2133600"/>
            <a:ext cx="9340532" cy="4434840"/>
          </a:xfrm>
        </p:spPr>
        <p:txBody>
          <a:bodyPr>
            <a:normAutofit lnSpcReduction="10000"/>
          </a:bodyPr>
          <a:lstStyle/>
          <a:p>
            <a:r>
              <a:rPr lang="en-US" sz="2000"/>
              <a:t>is an accumulation of interstitial fluid within </a:t>
            </a:r>
            <a:r>
              <a:rPr lang="en-US" sz="2000" b="1" u="sng">
                <a:solidFill>
                  <a:srgbClr val="7030A0"/>
                </a:solidFill>
              </a:rPr>
              <a:t>tissues</a:t>
            </a:r>
            <a:r>
              <a:rPr lang="en-US" sz="2000"/>
              <a:t> and </a:t>
            </a:r>
            <a:r>
              <a:rPr lang="en-US" sz="2000" b="1" u="sng">
                <a:solidFill>
                  <a:srgbClr val="7030A0"/>
                </a:solidFill>
              </a:rPr>
              <a:t>subcutaneously</a:t>
            </a:r>
            <a:r>
              <a:rPr lang="en-US" sz="2000"/>
              <a:t>.</a:t>
            </a:r>
          </a:p>
          <a:p>
            <a:r>
              <a:rPr lang="en-US" sz="2000"/>
              <a:t> Extravascular fluid can also collect in </a:t>
            </a:r>
            <a:r>
              <a:rPr lang="en-US" sz="2000" b="1" u="sng">
                <a:solidFill>
                  <a:srgbClr val="7030A0"/>
                </a:solidFill>
              </a:rPr>
              <a:t>body cavities </a:t>
            </a:r>
            <a:r>
              <a:rPr lang="en-US" sz="2000"/>
              <a:t>and such accumulations are often referred to collectively as effusions.</a:t>
            </a:r>
          </a:p>
          <a:p>
            <a:endParaRPr lang="en-US" sz="2000"/>
          </a:p>
          <a:p>
            <a:r>
              <a:rPr lang="en-US" sz="2000"/>
              <a:t> Examples include:</a:t>
            </a:r>
          </a:p>
          <a:p>
            <a:r>
              <a:rPr lang="en-US" sz="2000"/>
              <a:t> effusions in the pleural cavity (hydrothorax).</a:t>
            </a:r>
          </a:p>
          <a:p>
            <a:r>
              <a:rPr lang="en-US" sz="2000"/>
              <a:t> the pericardial cavity (</a:t>
            </a:r>
            <a:r>
              <a:rPr lang="en-US" sz="2000" err="1"/>
              <a:t>hydropericardium</a:t>
            </a:r>
            <a:r>
              <a:rPr lang="en-US" sz="2000"/>
              <a:t>).</a:t>
            </a:r>
          </a:p>
          <a:p>
            <a:r>
              <a:rPr lang="en-US" sz="2000"/>
              <a:t>the peritoneal cavity (</a:t>
            </a:r>
            <a:r>
              <a:rPr lang="en-US" sz="2000" err="1"/>
              <a:t>hydroperitoneum</a:t>
            </a:r>
            <a:r>
              <a:rPr lang="en-US" sz="2000"/>
              <a:t>, or </a:t>
            </a:r>
            <a:r>
              <a:rPr lang="en-US" sz="2000" err="1"/>
              <a:t>ascites</a:t>
            </a:r>
            <a:r>
              <a:rPr lang="en-US" sz="2000"/>
              <a:t>).</a:t>
            </a:r>
          </a:p>
          <a:p>
            <a:endParaRPr lang="en-US" sz="2000"/>
          </a:p>
          <a:p>
            <a:r>
              <a:rPr lang="en-US" sz="2000" err="1"/>
              <a:t>Anasarca</a:t>
            </a:r>
            <a:r>
              <a:rPr lang="en-US" sz="2000"/>
              <a:t> is severe, generalized edema marked by profound swelling of subcutaneous tissues and accumulation of fluid in body cavities.</a:t>
            </a:r>
          </a:p>
          <a:p>
            <a:endParaRPr lang="en-US" sz="2000"/>
          </a:p>
        </p:txBody>
      </p:sp>
      <p:pic>
        <p:nvPicPr>
          <p:cNvPr id="22529" name="Picture 1"/>
          <p:cNvPicPr>
            <a:picLocks noChangeAspect="1" noChangeArrowheads="1"/>
          </p:cNvPicPr>
          <p:nvPr/>
        </p:nvPicPr>
        <p:blipFill>
          <a:blip r:embed="rId2"/>
          <a:srcRect/>
          <a:stretch>
            <a:fillRect/>
          </a:stretch>
        </p:blipFill>
        <p:spPr bwMode="auto">
          <a:xfrm>
            <a:off x="9820275" y="0"/>
            <a:ext cx="2371725" cy="2085975"/>
          </a:xfrm>
          <a:prstGeom prst="rect">
            <a:avLst/>
          </a:prstGeom>
          <a:noFill/>
          <a:ln w="9525">
            <a:noFill/>
            <a:miter lim="800000"/>
            <a:headEnd/>
            <a:tailEnd/>
          </a:ln>
          <a:effectLst/>
        </p:spPr>
      </p:pic>
    </p:spTree>
    <p:extLst>
      <p:ext uri="{BB962C8B-B14F-4D97-AF65-F5344CB8AC3E}">
        <p14:creationId xmlns:p14="http://schemas.microsoft.com/office/powerpoint/2010/main" val="9252568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p:cNvPicPr>
            <a:picLocks noChangeAspect="1" noChangeArrowheads="1"/>
          </p:cNvPicPr>
          <p:nvPr/>
        </p:nvPicPr>
        <p:blipFill>
          <a:blip r:embed="rId2"/>
          <a:srcRect/>
          <a:stretch>
            <a:fillRect/>
          </a:stretch>
        </p:blipFill>
        <p:spPr bwMode="auto">
          <a:xfrm>
            <a:off x="6568440" y="501968"/>
            <a:ext cx="4009073" cy="5862980"/>
          </a:xfrm>
          <a:prstGeom prst="rect">
            <a:avLst/>
          </a:prstGeom>
          <a:noFill/>
          <a:ln w="9525">
            <a:noFill/>
            <a:miter lim="800000"/>
            <a:headEnd/>
            <a:tailEnd/>
          </a:ln>
          <a:effectLst/>
        </p:spPr>
      </p:pic>
      <p:sp>
        <p:nvSpPr>
          <p:cNvPr id="3" name="Rectangle 2"/>
          <p:cNvSpPr/>
          <p:nvPr/>
        </p:nvSpPr>
        <p:spPr>
          <a:xfrm>
            <a:off x="487680" y="2054275"/>
            <a:ext cx="6096000" cy="1200329"/>
          </a:xfrm>
          <a:prstGeom prst="rect">
            <a:avLst/>
          </a:prstGeom>
        </p:spPr>
        <p:txBody>
          <a:bodyPr>
            <a:spAutoFit/>
          </a:bodyPr>
          <a:lstStyle/>
          <a:p>
            <a:r>
              <a:rPr lang="en-US" sz="2400" err="1">
                <a:solidFill>
                  <a:srgbClr val="7030A0"/>
                </a:solidFill>
              </a:rPr>
              <a:t>Anasarca</a:t>
            </a:r>
            <a:r>
              <a:rPr lang="en-US" sz="2400">
                <a:solidFill>
                  <a:srgbClr val="7030A0"/>
                </a:solidFill>
              </a:rPr>
              <a:t> is a medical condition that leads to general swelling of the whole body</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5875" t="29778" r="49500" b="36889"/>
          <a:stretch/>
        </p:blipFill>
        <p:spPr>
          <a:xfrm>
            <a:off x="2926080" y="1021079"/>
            <a:ext cx="5318760" cy="4049817"/>
          </a:xfrm>
          <a:prstGeom prst="rect">
            <a:avLst/>
          </a:prstGeom>
        </p:spPr>
      </p:pic>
      <p:pic>
        <p:nvPicPr>
          <p:cNvPr id="3" name="Picture 2"/>
          <p:cNvPicPr>
            <a:picLocks noChangeAspect="1"/>
          </p:cNvPicPr>
          <p:nvPr/>
        </p:nvPicPr>
        <p:blipFill rotWithShape="1">
          <a:blip r:embed="rId3"/>
          <a:srcRect l="49750" t="33389" r="32870" b="52953"/>
          <a:stretch/>
        </p:blipFill>
        <p:spPr>
          <a:xfrm>
            <a:off x="8107680" y="5116616"/>
            <a:ext cx="3550920" cy="1569720"/>
          </a:xfrm>
          <a:prstGeom prst="rect">
            <a:avLst/>
          </a:prstGeom>
        </p:spPr>
      </p:pic>
      <p:pic>
        <p:nvPicPr>
          <p:cNvPr id="4" name="Picture 3"/>
          <p:cNvPicPr>
            <a:picLocks noChangeAspect="1"/>
          </p:cNvPicPr>
          <p:nvPr/>
        </p:nvPicPr>
        <p:blipFill rotWithShape="1">
          <a:blip r:embed="rId3"/>
          <a:srcRect l="49750" t="46915" r="39434" b="46455"/>
          <a:stretch/>
        </p:blipFill>
        <p:spPr>
          <a:xfrm>
            <a:off x="822960" y="5139476"/>
            <a:ext cx="2209800" cy="762000"/>
          </a:xfrm>
          <a:prstGeom prst="rect">
            <a:avLst/>
          </a:prstGeom>
        </p:spPr>
      </p:pic>
      <p:pic>
        <p:nvPicPr>
          <p:cNvPr id="5" name="Picture 4"/>
          <p:cNvPicPr>
            <a:picLocks noChangeAspect="1"/>
          </p:cNvPicPr>
          <p:nvPr/>
        </p:nvPicPr>
        <p:blipFill rotWithShape="1">
          <a:blip r:embed="rId3"/>
          <a:srcRect l="49750" t="62165" r="39882" b="28818"/>
          <a:stretch/>
        </p:blipFill>
        <p:spPr>
          <a:xfrm>
            <a:off x="792480" y="213360"/>
            <a:ext cx="2118360" cy="1036320"/>
          </a:xfrm>
          <a:prstGeom prst="rect">
            <a:avLst/>
          </a:prstGeom>
        </p:spPr>
      </p:pic>
      <p:pic>
        <p:nvPicPr>
          <p:cNvPr id="6" name="Picture 5"/>
          <p:cNvPicPr>
            <a:picLocks noChangeAspect="1"/>
          </p:cNvPicPr>
          <p:nvPr/>
        </p:nvPicPr>
        <p:blipFill rotWithShape="1">
          <a:blip r:embed="rId3"/>
          <a:srcRect l="49750" t="52816" r="27500" b="38167"/>
          <a:stretch/>
        </p:blipFill>
        <p:spPr>
          <a:xfrm>
            <a:off x="7818120" y="3091707"/>
            <a:ext cx="4648200" cy="1036321"/>
          </a:xfrm>
          <a:prstGeom prst="rect">
            <a:avLst/>
          </a:prstGeom>
        </p:spPr>
      </p:pic>
      <p:pic>
        <p:nvPicPr>
          <p:cNvPr id="7" name="Picture 6"/>
          <p:cNvPicPr>
            <a:picLocks noChangeAspect="1"/>
          </p:cNvPicPr>
          <p:nvPr/>
        </p:nvPicPr>
        <p:blipFill rotWithShape="1">
          <a:blip r:embed="rId3"/>
          <a:srcRect l="49750" t="71314" r="33691" b="19669"/>
          <a:stretch/>
        </p:blipFill>
        <p:spPr>
          <a:xfrm>
            <a:off x="3817620" y="5680496"/>
            <a:ext cx="3383280" cy="1036320"/>
          </a:xfrm>
          <a:prstGeom prst="rect">
            <a:avLst/>
          </a:prstGeom>
        </p:spPr>
      </p:pic>
      <p:sp>
        <p:nvSpPr>
          <p:cNvPr id="8" name="Down Arrow 7"/>
          <p:cNvSpPr/>
          <p:nvPr/>
        </p:nvSpPr>
        <p:spPr>
          <a:xfrm>
            <a:off x="4541520" y="4495800"/>
            <a:ext cx="350520" cy="10246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534400" y="882134"/>
            <a:ext cx="3258301" cy="461665"/>
          </a:xfrm>
          <a:prstGeom prst="rect">
            <a:avLst/>
          </a:prstGeom>
        </p:spPr>
        <p:txBody>
          <a:bodyPr wrap="square">
            <a:spAutoFit/>
          </a:bodyPr>
          <a:lstStyle/>
          <a:p>
            <a:pPr>
              <a:buFont typeface="Wingdings" pitchFamily="2" charset="2"/>
              <a:buChar char="v"/>
            </a:pPr>
            <a:r>
              <a:rPr lang="en-US" sz="2400" b="1" u="sng">
                <a:solidFill>
                  <a:srgbClr val="7030A0"/>
                </a:solidFill>
              </a:rPr>
              <a:t>Causes of Edema</a:t>
            </a:r>
          </a:p>
        </p:txBody>
      </p:sp>
    </p:spTree>
    <p:extLst>
      <p:ext uri="{BB962C8B-B14F-4D97-AF65-F5344CB8AC3E}">
        <p14:creationId xmlns:p14="http://schemas.microsoft.com/office/powerpoint/2010/main" val="3036381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49750" t="27555" r="27500" b="12375"/>
          <a:stretch/>
        </p:blipFill>
        <p:spPr>
          <a:xfrm>
            <a:off x="3992880" y="0"/>
            <a:ext cx="4648200" cy="6903720"/>
          </a:xfrm>
          <a:prstGeom prst="rect">
            <a:avLst/>
          </a:prstGeom>
        </p:spPr>
      </p:pic>
    </p:spTree>
    <p:extLst>
      <p:ext uri="{BB962C8B-B14F-4D97-AF65-F5344CB8AC3E}">
        <p14:creationId xmlns:p14="http://schemas.microsoft.com/office/powerpoint/2010/main" val="14646607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Mechanisms of edema</a:t>
            </a:r>
          </a:p>
        </p:txBody>
      </p:sp>
      <p:sp>
        <p:nvSpPr>
          <p:cNvPr id="3" name="Content Placeholder 2"/>
          <p:cNvSpPr>
            <a:spLocks noGrp="1"/>
          </p:cNvSpPr>
          <p:nvPr>
            <p:ph idx="1"/>
          </p:nvPr>
        </p:nvSpPr>
        <p:spPr>
          <a:xfrm>
            <a:off x="1447800" y="1706880"/>
            <a:ext cx="9660572" cy="4358640"/>
          </a:xfrm>
        </p:spPr>
        <p:txBody>
          <a:bodyPr/>
          <a:lstStyle/>
          <a:p>
            <a:r>
              <a:rPr lang="en-US" sz="2000" b="1" u="sng"/>
              <a:t>1. Increased Hydrostatic Pressure:</a:t>
            </a:r>
          </a:p>
          <a:p>
            <a:r>
              <a:rPr lang="en-US" sz="2400"/>
              <a:t>Increases in hydrostatic pressure are mainly caused by disorders that impair venous return, either :</a:t>
            </a:r>
          </a:p>
          <a:p>
            <a:r>
              <a:rPr lang="en-US" sz="2400"/>
              <a:t>Localized: </a:t>
            </a:r>
            <a:r>
              <a:rPr lang="en-US" sz="2400" err="1"/>
              <a:t>e.g</a:t>
            </a:r>
            <a:r>
              <a:rPr lang="en-US" sz="2400"/>
              <a:t> deep venous thrombosis. </a:t>
            </a:r>
          </a:p>
          <a:p>
            <a:r>
              <a:rPr lang="en-US" sz="2400"/>
              <a:t>Generalized increases in venous pressure: </a:t>
            </a:r>
            <a:r>
              <a:rPr lang="en-US" sz="2400" err="1"/>
              <a:t>e.g</a:t>
            </a:r>
            <a:r>
              <a:rPr lang="en-US" sz="2400"/>
              <a:t> congestive heart failure.</a:t>
            </a:r>
          </a:p>
        </p:txBody>
      </p:sp>
    </p:spTree>
    <p:extLst>
      <p:ext uri="{BB962C8B-B14F-4D97-AF65-F5344CB8AC3E}">
        <p14:creationId xmlns:p14="http://schemas.microsoft.com/office/powerpoint/2010/main" val="16309240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51000" t="38222" r="24875" b="27778"/>
          <a:stretch/>
        </p:blipFill>
        <p:spPr>
          <a:xfrm>
            <a:off x="2621280" y="670560"/>
            <a:ext cx="7056120" cy="5593712"/>
          </a:xfrm>
          <a:prstGeom prst="rect">
            <a:avLst/>
          </a:prstGeom>
        </p:spPr>
      </p:pic>
    </p:spTree>
    <p:extLst>
      <p:ext uri="{BB962C8B-B14F-4D97-AF65-F5344CB8AC3E}">
        <p14:creationId xmlns:p14="http://schemas.microsoft.com/office/powerpoint/2010/main" val="42409318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63040" y="853440"/>
            <a:ext cx="9873932" cy="5806440"/>
          </a:xfrm>
        </p:spPr>
        <p:txBody>
          <a:bodyPr>
            <a:normAutofit/>
          </a:bodyPr>
          <a:lstStyle/>
          <a:p>
            <a:pPr>
              <a:buFont typeface="Wingdings" pitchFamily="2" charset="2"/>
              <a:buChar char="v"/>
            </a:pPr>
            <a:r>
              <a:rPr lang="en-US" sz="2400" b="1" u="sng"/>
              <a:t>Increased Hydrostatic Pressure</a:t>
            </a:r>
            <a:endParaRPr lang="en-US" sz="2400" b="1"/>
          </a:p>
          <a:p>
            <a:pPr algn="ctr"/>
            <a:r>
              <a:rPr lang="en-US" sz="2400" b="1"/>
              <a:t>reduced cardiac output leads to </a:t>
            </a:r>
          </a:p>
          <a:p>
            <a:pPr algn="ctr"/>
            <a:r>
              <a:rPr lang="en-US" sz="2400" b="1"/>
              <a:t>systemic venous congestion</a:t>
            </a:r>
          </a:p>
          <a:p>
            <a:pPr algn="ctr"/>
            <a:r>
              <a:rPr lang="en-US" sz="2400" b="1"/>
              <a:t> lead to increase in capillary hydrostatic pressure.</a:t>
            </a:r>
          </a:p>
          <a:p>
            <a:pPr algn="ctr"/>
            <a:endParaRPr lang="en-US" sz="2400" b="1"/>
          </a:p>
          <a:p>
            <a:pPr algn="ctr"/>
            <a:endParaRPr lang="en-US" sz="2400" b="1"/>
          </a:p>
          <a:p>
            <a:pPr algn="ctr"/>
            <a:endParaRPr lang="en-US" sz="2400" b="1"/>
          </a:p>
          <a:p>
            <a:pPr algn="ctr"/>
            <a:r>
              <a:rPr lang="en-US" sz="2400" b="1"/>
              <a:t>reduction in cardiac output results in</a:t>
            </a:r>
          </a:p>
          <a:p>
            <a:pPr algn="ctr"/>
            <a:r>
              <a:rPr lang="en-US" sz="2400" b="1"/>
              <a:t> </a:t>
            </a:r>
            <a:r>
              <a:rPr lang="en-US" sz="2400" b="1" err="1"/>
              <a:t>hypoperfusion</a:t>
            </a:r>
            <a:r>
              <a:rPr lang="en-US" sz="2400" b="1"/>
              <a:t> of the kidneys,</a:t>
            </a:r>
          </a:p>
          <a:p>
            <a:pPr algn="ctr"/>
            <a:r>
              <a:rPr lang="en-US" sz="2400" b="1"/>
              <a:t> triggering the renin-angiotensin-aldosterone axis </a:t>
            </a:r>
          </a:p>
          <a:p>
            <a:pPr algn="ctr"/>
            <a:r>
              <a:rPr lang="en-US" sz="2400" b="1"/>
              <a:t>and inducing sodium and water retention (secondary </a:t>
            </a:r>
            <a:r>
              <a:rPr lang="en-US" sz="2400" b="1" err="1"/>
              <a:t>hyperaldosteronism</a:t>
            </a:r>
            <a:endParaRPr lang="en-US" sz="2400" b="1"/>
          </a:p>
        </p:txBody>
      </p:sp>
    </p:spTree>
    <p:extLst>
      <p:ext uri="{BB962C8B-B14F-4D97-AF65-F5344CB8AC3E}">
        <p14:creationId xmlns:p14="http://schemas.microsoft.com/office/powerpoint/2010/main" val="27851740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Composition and Function of Blood - YouTube"/>
          <p:cNvPicPr>
            <a:picLocks noChangeAspect="1" noChangeArrowheads="1"/>
          </p:cNvPicPr>
          <p:nvPr/>
        </p:nvPicPr>
        <p:blipFill>
          <a:blip r:embed="rId2"/>
          <a:srcRect l="4349" t="22875" r="7526"/>
          <a:stretch>
            <a:fillRect/>
          </a:stretch>
        </p:blipFill>
        <p:spPr bwMode="auto">
          <a:xfrm>
            <a:off x="4937760" y="1870463"/>
            <a:ext cx="7254240" cy="3571170"/>
          </a:xfrm>
          <a:prstGeom prst="rect">
            <a:avLst/>
          </a:prstGeom>
          <a:noFill/>
        </p:spPr>
      </p:pic>
      <p:sp>
        <p:nvSpPr>
          <p:cNvPr id="3" name="Rectangle 2"/>
          <p:cNvSpPr/>
          <p:nvPr/>
        </p:nvSpPr>
        <p:spPr>
          <a:xfrm>
            <a:off x="1755831" y="592574"/>
            <a:ext cx="3934090" cy="523220"/>
          </a:xfrm>
          <a:prstGeom prst="rect">
            <a:avLst/>
          </a:prstGeom>
        </p:spPr>
        <p:txBody>
          <a:bodyPr wrap="none">
            <a:spAutoFit/>
          </a:bodyPr>
          <a:lstStyle/>
          <a:p>
            <a:r>
              <a:rPr lang="en-US" sz="2800" b="1" u="sng">
                <a:solidFill>
                  <a:srgbClr val="FF0000"/>
                </a:solidFill>
              </a:rPr>
              <a:t>Composition of blood</a:t>
            </a:r>
          </a:p>
        </p:txBody>
      </p:sp>
      <p:sp>
        <p:nvSpPr>
          <p:cNvPr id="4" name="Rectangle 3"/>
          <p:cNvSpPr/>
          <p:nvPr/>
        </p:nvSpPr>
        <p:spPr>
          <a:xfrm>
            <a:off x="289560" y="1336655"/>
            <a:ext cx="6096000" cy="1938992"/>
          </a:xfrm>
          <a:prstGeom prst="rect">
            <a:avLst/>
          </a:prstGeom>
        </p:spPr>
        <p:txBody>
          <a:bodyPr>
            <a:spAutoFit/>
          </a:bodyPr>
          <a:lstStyle/>
          <a:p>
            <a:pPr marL="457200" indent="-457200"/>
            <a:r>
              <a:rPr lang="en-US" sz="2400" b="1" dirty="0"/>
              <a:t>1. plasma protein  (</a:t>
            </a:r>
            <a:r>
              <a:rPr lang="en-US" sz="2400" dirty="0"/>
              <a:t>Fluid and electrolyte)</a:t>
            </a:r>
            <a:r>
              <a:rPr lang="en-US" sz="2400" b="1" dirty="0"/>
              <a:t>.</a:t>
            </a:r>
          </a:p>
          <a:p>
            <a:r>
              <a:rPr lang="en-US" sz="2400" b="1" dirty="0"/>
              <a:t>2. RBC.</a:t>
            </a:r>
          </a:p>
          <a:p>
            <a:r>
              <a:rPr lang="en-US" sz="2400" b="1" dirty="0"/>
              <a:t>3. </a:t>
            </a:r>
            <a:r>
              <a:rPr lang="en-US" sz="2400" b="1" dirty="0" smtClean="0"/>
              <a:t>clotting pathway.</a:t>
            </a:r>
          </a:p>
          <a:p>
            <a:r>
              <a:rPr lang="en-US" sz="2400" b="1" dirty="0" smtClean="0"/>
              <a:t>4. WBC.</a:t>
            </a:r>
            <a:endParaRPr lang="en-US" sz="2400" b="1" dirty="0"/>
          </a:p>
        </p:txBody>
      </p:sp>
      <p:sp>
        <p:nvSpPr>
          <p:cNvPr id="5" name="Oval 4"/>
          <p:cNvSpPr/>
          <p:nvPr/>
        </p:nvSpPr>
        <p:spPr>
          <a:xfrm>
            <a:off x="9570720" y="3276600"/>
            <a:ext cx="411480" cy="2286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a:stCxn id="5" idx="0"/>
          </p:cNvCxnSpPr>
          <p:nvPr/>
        </p:nvCxnSpPr>
        <p:spPr>
          <a:xfrm rot="5400000" flipH="1" flipV="1">
            <a:off x="8926830" y="2419350"/>
            <a:ext cx="1706880" cy="76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8592716" y="1095494"/>
            <a:ext cx="1838965" cy="369332"/>
          </a:xfrm>
          <a:prstGeom prst="rect">
            <a:avLst/>
          </a:prstGeom>
        </p:spPr>
        <p:txBody>
          <a:bodyPr wrap="none">
            <a:spAutoFit/>
          </a:bodyPr>
          <a:lstStyle/>
          <a:p>
            <a:r>
              <a:rPr lang="en-US" b="1"/>
              <a:t>clotting factors</a:t>
            </a:r>
          </a:p>
        </p:txBody>
      </p:sp>
      <p:sp>
        <p:nvSpPr>
          <p:cNvPr id="9" name="Rectangle 8"/>
          <p:cNvSpPr/>
          <p:nvPr/>
        </p:nvSpPr>
        <p:spPr>
          <a:xfrm>
            <a:off x="228600" y="3242995"/>
            <a:ext cx="6096000" cy="3416320"/>
          </a:xfrm>
          <a:prstGeom prst="rect">
            <a:avLst/>
          </a:prstGeom>
        </p:spPr>
        <p:txBody>
          <a:bodyPr>
            <a:spAutoFit/>
          </a:bodyPr>
          <a:lstStyle/>
          <a:p>
            <a:r>
              <a:rPr lang="en-US" b="1" dirty="0">
                <a:solidFill>
                  <a:srgbClr val="7030A0"/>
                </a:solidFill>
              </a:rPr>
              <a:t>So any disturbances in these processes lead to pathological conditions: </a:t>
            </a:r>
            <a:r>
              <a:rPr lang="en-US" b="1" dirty="0" err="1">
                <a:solidFill>
                  <a:srgbClr val="7030A0"/>
                </a:solidFill>
              </a:rPr>
              <a:t>e.g</a:t>
            </a:r>
            <a:endParaRPr lang="en-US" b="1" dirty="0">
              <a:solidFill>
                <a:srgbClr val="7030A0"/>
              </a:solidFill>
            </a:endParaRPr>
          </a:p>
          <a:p>
            <a:endParaRPr lang="en-US" b="1" dirty="0">
              <a:solidFill>
                <a:srgbClr val="7030A0"/>
              </a:solidFill>
            </a:endParaRPr>
          </a:p>
          <a:p>
            <a:pPr marL="342900" indent="-342900">
              <a:buAutoNum type="arabicPeriod"/>
            </a:pPr>
            <a:r>
              <a:rPr lang="en-US" b="1" dirty="0"/>
              <a:t>Defect in Fluid and electrolyte  balance(EDEMA)</a:t>
            </a:r>
          </a:p>
          <a:p>
            <a:pPr marL="342900" indent="-342900">
              <a:buAutoNum type="arabicPeriod"/>
            </a:pPr>
            <a:r>
              <a:rPr lang="en-US" b="1" dirty="0"/>
              <a:t>damage to blood vessels or defective clot formation (HEMORRHAGE)</a:t>
            </a:r>
          </a:p>
          <a:p>
            <a:pPr marL="342900" indent="-342900">
              <a:buAutoNum type="arabicPeriod"/>
            </a:pPr>
            <a:r>
              <a:rPr lang="en-US" b="1" dirty="0"/>
              <a:t>Disturbance in clotting pathway led to either :</a:t>
            </a:r>
          </a:p>
          <a:p>
            <a:pPr marL="342900" indent="-342900">
              <a:buFont typeface="Wingdings" pitchFamily="2" charset="2"/>
              <a:buChar char="§"/>
            </a:pPr>
            <a:r>
              <a:rPr lang="en-US" b="1" dirty="0"/>
              <a:t>    Hemorrhage.</a:t>
            </a:r>
          </a:p>
          <a:p>
            <a:pPr marL="342900" indent="-342900">
              <a:buFont typeface="Wingdings" pitchFamily="2" charset="2"/>
              <a:buChar char="§"/>
            </a:pPr>
            <a:r>
              <a:rPr lang="en-US" b="1" dirty="0"/>
              <a:t>    thromboembolism</a:t>
            </a:r>
          </a:p>
          <a:p>
            <a:pPr marL="342900" indent="-342900"/>
            <a:endParaRPr lang="en-US" dirty="0"/>
          </a:p>
          <a:p>
            <a:pPr marL="342900" indent="-342900">
              <a:buAutoNum type="arabicPeriod"/>
            </a:pPr>
            <a:endParaRPr lang="en-US" b="1" dirty="0"/>
          </a:p>
          <a:p>
            <a:pPr marL="342900" indent="-342900">
              <a:buAutoNum type="arabicPeriod"/>
            </a:pP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linds(horizont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blinds(horizontal)">
                                      <p:cBhvr>
                                        <p:cTn id="27" dur="500"/>
                                        <p:tgtEl>
                                          <p:spTgt spid="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9">
                                            <p:txEl>
                                              <p:pRg st="2" end="2"/>
                                            </p:txEl>
                                          </p:spTgt>
                                        </p:tgtEl>
                                        <p:attrNameLst>
                                          <p:attrName>style.visibility</p:attrName>
                                        </p:attrNameLst>
                                      </p:cBhvr>
                                      <p:to>
                                        <p:strVal val="visible"/>
                                      </p:to>
                                    </p:set>
                                    <p:animEffect transition="in" filter="blinds(horizontal)">
                                      <p:cBhvr>
                                        <p:cTn id="32" dur="500"/>
                                        <p:tgtEl>
                                          <p:spTgt spid="9">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9">
                                            <p:txEl>
                                              <p:pRg st="3" end="3"/>
                                            </p:txEl>
                                          </p:spTgt>
                                        </p:tgtEl>
                                        <p:attrNameLst>
                                          <p:attrName>style.visibility</p:attrName>
                                        </p:attrNameLst>
                                      </p:cBhvr>
                                      <p:to>
                                        <p:strVal val="visible"/>
                                      </p:to>
                                    </p:set>
                                    <p:animEffect transition="in" filter="blinds(horizontal)">
                                      <p:cBhvr>
                                        <p:cTn id="37" dur="500"/>
                                        <p:tgtEl>
                                          <p:spTgt spid="9">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9">
                                            <p:txEl>
                                              <p:pRg st="4" end="4"/>
                                            </p:txEl>
                                          </p:spTgt>
                                        </p:tgtEl>
                                        <p:attrNameLst>
                                          <p:attrName>style.visibility</p:attrName>
                                        </p:attrNameLst>
                                      </p:cBhvr>
                                      <p:to>
                                        <p:strVal val="visible"/>
                                      </p:to>
                                    </p:set>
                                    <p:animEffect transition="in" filter="blinds(horizontal)">
                                      <p:cBhvr>
                                        <p:cTn id="42" dur="500"/>
                                        <p:tgtEl>
                                          <p:spTgt spid="9">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9">
                                            <p:txEl>
                                              <p:pRg st="5" end="5"/>
                                            </p:txEl>
                                          </p:spTgt>
                                        </p:tgtEl>
                                        <p:attrNameLst>
                                          <p:attrName>style.visibility</p:attrName>
                                        </p:attrNameLst>
                                      </p:cBhvr>
                                      <p:to>
                                        <p:strVal val="visible"/>
                                      </p:to>
                                    </p:set>
                                    <p:animEffect transition="in" filter="blinds(horizontal)">
                                      <p:cBhvr>
                                        <p:cTn id="47" dur="500"/>
                                        <p:tgtEl>
                                          <p:spTgt spid="9">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9">
                                            <p:txEl>
                                              <p:pRg st="6" end="6"/>
                                            </p:txEl>
                                          </p:spTgt>
                                        </p:tgtEl>
                                        <p:attrNameLst>
                                          <p:attrName>style.visibility</p:attrName>
                                        </p:attrNameLst>
                                      </p:cBhvr>
                                      <p:to>
                                        <p:strVal val="visible"/>
                                      </p:to>
                                    </p:set>
                                    <p:animEffect transition="in" filter="blinds(horizontal)">
                                      <p:cBhvr>
                                        <p:cTn id="52"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2. </a:t>
            </a:r>
            <a:r>
              <a:rPr lang="en-US" b="1"/>
              <a:t>Reduced Plasma Osmotic Pressure</a:t>
            </a:r>
          </a:p>
        </p:txBody>
      </p:sp>
      <p:sp>
        <p:nvSpPr>
          <p:cNvPr id="3" name="Content Placeholder 2"/>
          <p:cNvSpPr>
            <a:spLocks noGrp="1"/>
          </p:cNvSpPr>
          <p:nvPr>
            <p:ph idx="1"/>
          </p:nvPr>
        </p:nvSpPr>
        <p:spPr>
          <a:xfrm>
            <a:off x="2208212" y="1706880"/>
            <a:ext cx="8915400" cy="3777622"/>
          </a:xfrm>
        </p:spPr>
        <p:txBody>
          <a:bodyPr>
            <a:noAutofit/>
          </a:bodyPr>
          <a:lstStyle/>
          <a:p>
            <a:r>
              <a:rPr lang="en-US" sz="2400"/>
              <a:t>Reduction of plasma albumin concentrations leads to decreased colloid osmotic pressure of the blood and loss of fluid from the circulation.</a:t>
            </a:r>
          </a:p>
          <a:p>
            <a:r>
              <a:rPr lang="en-US" sz="2400"/>
              <a:t>albumin accounts for almost half of the total plasma protein. </a:t>
            </a:r>
          </a:p>
          <a:p>
            <a:r>
              <a:rPr lang="en-US" sz="2400"/>
              <a:t> common causes of reduced plasma osmotic pressure:</a:t>
            </a:r>
          </a:p>
          <a:p>
            <a:pPr>
              <a:buFont typeface="Wingdings" pitchFamily="2" charset="2"/>
              <a:buChar char="Ø"/>
            </a:pPr>
            <a:r>
              <a:rPr lang="en-US" sz="2400"/>
              <a:t>lost from the circulation: </a:t>
            </a:r>
            <a:r>
              <a:rPr lang="en-US" sz="2400" err="1"/>
              <a:t>e.g</a:t>
            </a:r>
            <a:r>
              <a:rPr lang="en-US" sz="2400"/>
              <a:t> Nephrotic syndrome</a:t>
            </a:r>
          </a:p>
          <a:p>
            <a:pPr>
              <a:buFont typeface="Wingdings" pitchFamily="2" charset="2"/>
              <a:buChar char="Ø"/>
            </a:pPr>
            <a:r>
              <a:rPr lang="en-US" sz="2400"/>
              <a:t> synthesis of inadequate amounts: </a:t>
            </a:r>
            <a:r>
              <a:rPr lang="en-US" sz="2400" err="1"/>
              <a:t>e.g</a:t>
            </a:r>
            <a:r>
              <a:rPr lang="en-US" sz="2400"/>
              <a:t> severe liver disease (e.g., cirrhosis)  and protein malnutrition.</a:t>
            </a:r>
          </a:p>
        </p:txBody>
      </p:sp>
    </p:spTree>
    <p:extLst>
      <p:ext uri="{BB962C8B-B14F-4D97-AF65-F5344CB8AC3E}">
        <p14:creationId xmlns:p14="http://schemas.microsoft.com/office/powerpoint/2010/main" val="31606299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3. Lymphatic Obstruction</a:t>
            </a:r>
          </a:p>
        </p:txBody>
      </p:sp>
      <p:sp>
        <p:nvSpPr>
          <p:cNvPr id="3" name="Content Placeholder 2"/>
          <p:cNvSpPr>
            <a:spLocks noGrp="1"/>
          </p:cNvSpPr>
          <p:nvPr>
            <p:ph idx="1"/>
          </p:nvPr>
        </p:nvSpPr>
        <p:spPr/>
        <p:txBody>
          <a:bodyPr/>
          <a:lstStyle/>
          <a:p>
            <a:r>
              <a:rPr lang="en-US" sz="2000"/>
              <a:t>Edema may result from lymphatic obstruction that </a:t>
            </a:r>
            <a:r>
              <a:rPr lang="en-US" sz="2000" err="1"/>
              <a:t>compromises</a:t>
            </a:r>
            <a:r>
              <a:rPr lang="en-US" sz="2000"/>
              <a:t> </a:t>
            </a:r>
            <a:r>
              <a:rPr lang="en-US" sz="2000" err="1"/>
              <a:t>resorption</a:t>
            </a:r>
            <a:r>
              <a:rPr lang="en-US" sz="2000"/>
              <a:t> of fluid from interstitial space.</a:t>
            </a:r>
          </a:p>
          <a:p>
            <a:endParaRPr lang="en-US" sz="2000"/>
          </a:p>
          <a:p>
            <a:r>
              <a:rPr lang="en-US" sz="2000"/>
              <a:t>results from a localized obstruction caused by an inflammatory or </a:t>
            </a:r>
            <a:r>
              <a:rPr lang="en-US" sz="2000" err="1"/>
              <a:t>neoplastic</a:t>
            </a:r>
            <a:r>
              <a:rPr lang="en-US" sz="2000"/>
              <a:t> condition</a:t>
            </a:r>
            <a:r>
              <a:rPr lang="en-US"/>
              <a: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897856"/>
            <a:ext cx="6096000" cy="1938992"/>
          </a:xfrm>
          <a:prstGeom prst="rect">
            <a:avLst/>
          </a:prstGeom>
        </p:spPr>
        <p:txBody>
          <a:bodyPr>
            <a:spAutoFit/>
          </a:bodyPr>
          <a:lstStyle/>
          <a:p>
            <a:r>
              <a:rPr lang="en-US" sz="2000" dirty="0"/>
              <a:t> Infiltration and obstruction of superficial lymphatics by breast cancer may cause edema of the overlying skin; the characteristic finely pitted appearance of the skin of the affected breast is called </a:t>
            </a:r>
            <a:r>
              <a:rPr lang="en-US" sz="2000" dirty="0" err="1"/>
              <a:t>peau</a:t>
            </a:r>
            <a:r>
              <a:rPr lang="en-US" sz="2000" dirty="0"/>
              <a:t> </a:t>
            </a:r>
            <a:r>
              <a:rPr lang="en-US" sz="2000" dirty="0" err="1"/>
              <a:t>d’orange</a:t>
            </a:r>
            <a:r>
              <a:rPr lang="en-US" sz="2000" dirty="0"/>
              <a:t> (orange peel).</a:t>
            </a:r>
          </a:p>
        </p:txBody>
      </p:sp>
      <p:pic>
        <p:nvPicPr>
          <p:cNvPr id="14338" name="Picture 2" descr="General Surgery Clinics ~ A Surgeon&amp;#39;s Blog: Peau d&amp;#39; orange Appearance in  Carcinoma Breast"/>
          <p:cNvPicPr>
            <a:picLocks noChangeAspect="1" noChangeArrowheads="1"/>
          </p:cNvPicPr>
          <p:nvPr/>
        </p:nvPicPr>
        <p:blipFill>
          <a:blip r:embed="rId2"/>
          <a:srcRect/>
          <a:stretch>
            <a:fillRect/>
          </a:stretch>
        </p:blipFill>
        <p:spPr bwMode="auto">
          <a:xfrm>
            <a:off x="7043371" y="1817878"/>
            <a:ext cx="4935269" cy="4781042"/>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2960" y="2052935"/>
            <a:ext cx="6096000" cy="1569660"/>
          </a:xfrm>
          <a:prstGeom prst="rect">
            <a:avLst/>
          </a:prstGeom>
        </p:spPr>
        <p:txBody>
          <a:bodyPr>
            <a:spAutoFit/>
          </a:bodyPr>
          <a:lstStyle/>
          <a:p>
            <a:r>
              <a:rPr lang="en-US" sz="2400" dirty="0"/>
              <a:t> the parasitic infection </a:t>
            </a:r>
            <a:r>
              <a:rPr lang="en-US" sz="2400" dirty="0" err="1"/>
              <a:t>filariasis</a:t>
            </a:r>
            <a:r>
              <a:rPr lang="en-US" sz="2400" dirty="0"/>
              <a:t> can cause massive edema of the lower extremity and external genitalia (so-called “elephantiasis</a:t>
            </a:r>
            <a:r>
              <a:rPr lang="en-US" sz="2000" dirty="0"/>
              <a:t>.</a:t>
            </a:r>
          </a:p>
        </p:txBody>
      </p:sp>
      <p:pic>
        <p:nvPicPr>
          <p:cNvPr id="13314" name="Picture 2" descr="Elephantiasis. Computer illustration of the leg of a person affected by  elephantiasis, also known as lymphatic filariasis. This disease is caused  by parasitic nematode worms transmitted in larval form by the bite"/>
          <p:cNvPicPr>
            <a:picLocks noChangeAspect="1" noChangeArrowheads="1"/>
          </p:cNvPicPr>
          <p:nvPr/>
        </p:nvPicPr>
        <p:blipFill>
          <a:blip r:embed="rId2"/>
          <a:srcRect l="1205" r="51164" b="17930"/>
          <a:stretch>
            <a:fillRect/>
          </a:stretch>
        </p:blipFill>
        <p:spPr bwMode="auto">
          <a:xfrm>
            <a:off x="7518990" y="2301240"/>
            <a:ext cx="4246290" cy="4114165"/>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4. Sodium and Water Retention</a:t>
            </a:r>
          </a:p>
        </p:txBody>
      </p:sp>
      <p:sp>
        <p:nvSpPr>
          <p:cNvPr id="3" name="Content Placeholder 2"/>
          <p:cNvSpPr>
            <a:spLocks noGrp="1"/>
          </p:cNvSpPr>
          <p:nvPr>
            <p:ph idx="1"/>
          </p:nvPr>
        </p:nvSpPr>
        <p:spPr/>
        <p:txBody>
          <a:bodyPr>
            <a:normAutofit/>
          </a:bodyPr>
          <a:lstStyle/>
          <a:p>
            <a:r>
              <a:rPr lang="en-US" sz="2000"/>
              <a:t>Excessive retention of salt  lead to edema by increasing hydrostatic pressure (because of expansion of the intravascular volume) and reducing plasma osmotic pressure. </a:t>
            </a:r>
          </a:p>
          <a:p>
            <a:endParaRPr lang="en-US" sz="2000"/>
          </a:p>
          <a:p>
            <a:r>
              <a:rPr lang="en-US" sz="2000"/>
              <a:t>Excessive salt and water retention are seen in a wide variety of diseases that compromise renal function, including </a:t>
            </a:r>
            <a:r>
              <a:rPr lang="en-US" sz="2000" err="1"/>
              <a:t>poststreptococcal</a:t>
            </a:r>
            <a:r>
              <a:rPr lang="en-US" sz="2000"/>
              <a:t> </a:t>
            </a:r>
            <a:r>
              <a:rPr lang="en-US" sz="2000" err="1"/>
              <a:t>glomerulonephritis</a:t>
            </a:r>
            <a:r>
              <a:rPr lang="en-US" sz="2000"/>
              <a:t> and acute renal failure.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4488" y="501134"/>
            <a:ext cx="7210628" cy="461665"/>
          </a:xfrm>
          <a:prstGeom prst="rect">
            <a:avLst/>
          </a:prstGeom>
        </p:spPr>
        <p:txBody>
          <a:bodyPr wrap="none">
            <a:spAutoFit/>
          </a:bodyPr>
          <a:lstStyle/>
          <a:p>
            <a:r>
              <a:rPr lang="en-US" sz="2400"/>
              <a:t>Edema is easily recognized on gross inspection;</a:t>
            </a:r>
          </a:p>
        </p:txBody>
      </p:sp>
      <p:pic>
        <p:nvPicPr>
          <p:cNvPr id="1026" name="Picture 2"/>
          <p:cNvPicPr>
            <a:picLocks noChangeAspect="1" noChangeArrowheads="1"/>
          </p:cNvPicPr>
          <p:nvPr/>
        </p:nvPicPr>
        <p:blipFill>
          <a:blip r:embed="rId2"/>
          <a:srcRect/>
          <a:stretch>
            <a:fillRect/>
          </a:stretch>
        </p:blipFill>
        <p:spPr bwMode="auto">
          <a:xfrm>
            <a:off x="1203960" y="1734503"/>
            <a:ext cx="4240530" cy="4279794"/>
          </a:xfrm>
          <a:prstGeom prst="rect">
            <a:avLst/>
          </a:prstGeom>
          <a:noFill/>
          <a:ln w="9525">
            <a:noFill/>
            <a:miter lim="800000"/>
            <a:headEnd/>
            <a:tailEnd/>
          </a:ln>
          <a:effectLst/>
        </p:spPr>
      </p:pic>
      <p:pic>
        <p:nvPicPr>
          <p:cNvPr id="1028" name="Picture 4" descr="Swelling / Edema - Peripheral Vascular Disease"/>
          <p:cNvPicPr>
            <a:picLocks noChangeAspect="1" noChangeArrowheads="1"/>
          </p:cNvPicPr>
          <p:nvPr/>
        </p:nvPicPr>
        <p:blipFill>
          <a:blip r:embed="rId3"/>
          <a:srcRect/>
          <a:stretch>
            <a:fillRect/>
          </a:stretch>
        </p:blipFill>
        <p:spPr bwMode="auto">
          <a:xfrm>
            <a:off x="6736081" y="1684020"/>
            <a:ext cx="4146550" cy="414655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02080" y="335280"/>
            <a:ext cx="10041572" cy="5911222"/>
          </a:xfrm>
        </p:spPr>
        <p:txBody>
          <a:bodyPr/>
          <a:lstStyle/>
          <a:p>
            <a:r>
              <a:rPr lang="en-US" sz="2000" b="1" u="sng">
                <a:solidFill>
                  <a:srgbClr val="7030A0"/>
                </a:solidFill>
              </a:rPr>
              <a:t>microscopic examination:</a:t>
            </a:r>
          </a:p>
          <a:p>
            <a:r>
              <a:rPr lang="en-US"/>
              <a:t> 1.skin : clearing and separation of the extracellular matrix</a:t>
            </a:r>
          </a:p>
          <a:p>
            <a:r>
              <a:rPr lang="en-US"/>
              <a:t>Subcutaneous edema can be diffuse but usually accumulates preferentially in the legs with standing and the sacrum with </a:t>
            </a:r>
            <a:r>
              <a:rPr lang="en-US" err="1"/>
              <a:t>recumbency</a:t>
            </a:r>
            <a:r>
              <a:rPr lang="en-US"/>
              <a:t>, a relationship termed </a:t>
            </a:r>
            <a:r>
              <a:rPr lang="en-US" u="sng">
                <a:solidFill>
                  <a:srgbClr val="FF0000"/>
                </a:solidFill>
              </a:rPr>
              <a:t>dependent edema. </a:t>
            </a:r>
          </a:p>
          <a:p>
            <a:r>
              <a:rPr lang="en-US"/>
              <a:t>Finger pressure over edematous subcutaneous tissue displaces the interstitial fluid, leaving a finger-shaped depression; this appearance is </a:t>
            </a:r>
            <a:r>
              <a:rPr lang="en-US" b="1" u="sng">
                <a:solidFill>
                  <a:srgbClr val="FF0000"/>
                </a:solidFill>
              </a:rPr>
              <a:t>called pitting edema</a:t>
            </a:r>
          </a:p>
        </p:txBody>
      </p:sp>
      <p:pic>
        <p:nvPicPr>
          <p:cNvPr id="11265" name="Picture 1"/>
          <p:cNvPicPr>
            <a:picLocks noChangeAspect="1" noChangeArrowheads="1"/>
          </p:cNvPicPr>
          <p:nvPr/>
        </p:nvPicPr>
        <p:blipFill>
          <a:blip r:embed="rId2"/>
          <a:srcRect/>
          <a:stretch>
            <a:fillRect/>
          </a:stretch>
        </p:blipFill>
        <p:spPr bwMode="auto">
          <a:xfrm>
            <a:off x="6167438" y="2849449"/>
            <a:ext cx="3753802" cy="3703751"/>
          </a:xfrm>
          <a:prstGeom prst="rect">
            <a:avLst/>
          </a:prstGeom>
          <a:noFill/>
          <a:ln w="9525">
            <a:noFill/>
            <a:miter lim="800000"/>
            <a:headEnd/>
            <a:tailEnd/>
          </a:ln>
          <a:effectLst/>
        </p:spPr>
      </p:pic>
      <p:pic>
        <p:nvPicPr>
          <p:cNvPr id="11267" name="Picture 3" descr="Spongiotic Dermatitis | Plastic Surgery Key"/>
          <p:cNvPicPr>
            <a:picLocks noChangeAspect="1" noChangeArrowheads="1"/>
          </p:cNvPicPr>
          <p:nvPr/>
        </p:nvPicPr>
        <p:blipFill>
          <a:blip r:embed="rId3"/>
          <a:srcRect/>
          <a:stretch>
            <a:fillRect/>
          </a:stretch>
        </p:blipFill>
        <p:spPr bwMode="auto">
          <a:xfrm>
            <a:off x="1018890" y="3009582"/>
            <a:ext cx="4592605" cy="3467418"/>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83372" y="1066800"/>
            <a:ext cx="8915400" cy="3777622"/>
          </a:xfrm>
        </p:spPr>
        <p:txBody>
          <a:bodyPr/>
          <a:lstStyle/>
          <a:p>
            <a:r>
              <a:rPr lang="en-US" sz="2400"/>
              <a:t>Edema resulting from renal dysfunction or </a:t>
            </a:r>
            <a:r>
              <a:rPr lang="en-US" sz="2400" err="1"/>
              <a:t>nephrotic</a:t>
            </a:r>
            <a:r>
              <a:rPr lang="en-US" sz="2400"/>
              <a:t> syndrome often manifests first in loose connective tissues (e.g., the eyelids, causing </a:t>
            </a:r>
            <a:r>
              <a:rPr lang="en-US" sz="2400" err="1"/>
              <a:t>periorbital</a:t>
            </a:r>
            <a:r>
              <a:rPr lang="en-US" sz="2400"/>
              <a:t> edema</a:t>
            </a:r>
            <a:r>
              <a:rPr lang="en-US"/>
              <a:t>).</a:t>
            </a:r>
          </a:p>
        </p:txBody>
      </p:sp>
      <p:pic>
        <p:nvPicPr>
          <p:cNvPr id="1026" name="Picture 2"/>
          <p:cNvPicPr>
            <a:picLocks noChangeAspect="1" noChangeArrowheads="1"/>
          </p:cNvPicPr>
          <p:nvPr/>
        </p:nvPicPr>
        <p:blipFill>
          <a:blip r:embed="rId2"/>
          <a:srcRect/>
          <a:stretch>
            <a:fillRect/>
          </a:stretch>
        </p:blipFill>
        <p:spPr bwMode="auto">
          <a:xfrm>
            <a:off x="4046220" y="3520440"/>
            <a:ext cx="4495800" cy="2819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Clinical Features</a:t>
            </a:r>
          </a:p>
        </p:txBody>
      </p:sp>
      <p:sp>
        <p:nvSpPr>
          <p:cNvPr id="3" name="Content Placeholder 2"/>
          <p:cNvSpPr>
            <a:spLocks noGrp="1"/>
          </p:cNvSpPr>
          <p:nvPr>
            <p:ph idx="1"/>
          </p:nvPr>
        </p:nvSpPr>
        <p:spPr>
          <a:xfrm>
            <a:off x="451692" y="1089494"/>
            <a:ext cx="8948699" cy="5258718"/>
          </a:xfrm>
        </p:spPr>
        <p:txBody>
          <a:bodyPr>
            <a:normAutofit/>
          </a:bodyPr>
          <a:lstStyle/>
          <a:p>
            <a:pPr>
              <a:buFont typeface="Wingdings" pitchFamily="2" charset="2"/>
              <a:buChar char="v"/>
            </a:pPr>
            <a:r>
              <a:rPr lang="en-US" sz="2400" u="sng" dirty="0"/>
              <a:t>Subcutaneous edema :</a:t>
            </a:r>
          </a:p>
          <a:p>
            <a:r>
              <a:rPr lang="en-US" sz="2000" dirty="0"/>
              <a:t>is important to recognize primarily because it signals potential underlying cardiac or renal disease.</a:t>
            </a:r>
          </a:p>
          <a:p>
            <a:r>
              <a:rPr lang="en-US" sz="2000" dirty="0"/>
              <a:t>when significant, it also can impair wound healing and the clearance of infections. </a:t>
            </a:r>
          </a:p>
          <a:p>
            <a:pPr>
              <a:buFont typeface="Wingdings" pitchFamily="2" charset="2"/>
              <a:buChar char="v"/>
            </a:pPr>
            <a:r>
              <a:rPr lang="en-US" sz="2400" u="sng" dirty="0"/>
              <a:t>Pulmonary edema:</a:t>
            </a:r>
          </a:p>
          <a:p>
            <a:r>
              <a:rPr lang="en-US" sz="2000" dirty="0"/>
              <a:t>It can cause death by interfering with normal </a:t>
            </a:r>
            <a:r>
              <a:rPr lang="en-US" sz="2000" dirty="0" err="1"/>
              <a:t>ventilatory</a:t>
            </a:r>
            <a:r>
              <a:rPr lang="en-US" sz="2000" dirty="0"/>
              <a:t> function; besides impeding oxygen diffusion, alveolar edema fluid also creates a favorable environment for infections..</a:t>
            </a:r>
          </a:p>
        </p:txBody>
      </p:sp>
      <p:pic>
        <p:nvPicPr>
          <p:cNvPr id="4098" name="Picture 2" descr="Lung ultrasound: Pulmonary oedema • LITFL • Ultrasound libra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7735" y="4346265"/>
            <a:ext cx="3805658" cy="2511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59203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42609" y="1241234"/>
            <a:ext cx="8915400" cy="3777622"/>
          </a:xfrm>
        </p:spPr>
        <p:txBody>
          <a:bodyPr>
            <a:normAutofit/>
          </a:bodyPr>
          <a:lstStyle/>
          <a:p>
            <a:pPr>
              <a:buFont typeface="Wingdings" pitchFamily="2" charset="2"/>
              <a:buChar char="v"/>
            </a:pPr>
            <a:r>
              <a:rPr lang="en-US" sz="2400" u="sng" dirty="0"/>
              <a:t>Brain edema:</a:t>
            </a:r>
          </a:p>
          <a:p>
            <a:r>
              <a:rPr lang="en-US" sz="2000" dirty="0"/>
              <a:t> Is life threatening; if the swelling is severe, the brain can herniate (extrude) through the foramen magnum pressure, the brain stem vascular supply can be compressed, leading to death due to injury to the medullary centers controlling respiration and other vital functions .</a:t>
            </a:r>
          </a:p>
        </p:txBody>
      </p:sp>
      <p:sp>
        <p:nvSpPr>
          <p:cNvPr id="4" name="AutoShape 2" descr="Fact 27 - Foramen Magnum: an important hole! - The Scrub Nurs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rotWithShape="1">
          <a:blip r:embed="rId2"/>
          <a:srcRect l="65137" t="26345" r="7018" b="31406"/>
          <a:stretch/>
        </p:blipFill>
        <p:spPr>
          <a:xfrm>
            <a:off x="8631927" y="3960562"/>
            <a:ext cx="3394820" cy="2897438"/>
          </a:xfrm>
          <a:prstGeom prst="rect">
            <a:avLst/>
          </a:prstGeom>
        </p:spPr>
      </p:pic>
    </p:spTree>
    <p:extLst>
      <p:ext uri="{BB962C8B-B14F-4D97-AF65-F5344CB8AC3E}">
        <p14:creationId xmlns:p14="http://schemas.microsoft.com/office/powerpoint/2010/main" val="39330355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1120" y="1541138"/>
            <a:ext cx="10850880" cy="5088262"/>
          </a:xfrm>
        </p:spPr>
        <p:txBody>
          <a:bodyPr>
            <a:normAutofit/>
          </a:bodyPr>
          <a:lstStyle/>
          <a:p>
            <a:r>
              <a:rPr lang="en-US" sz="2000" b="1">
                <a:solidFill>
                  <a:srgbClr val="7030A0"/>
                </a:solidFill>
              </a:rPr>
              <a:t>1. fluid and electrolytes disturbance :</a:t>
            </a:r>
          </a:p>
          <a:p>
            <a:pPr>
              <a:buFont typeface="Wingdings" pitchFamily="2" charset="2"/>
              <a:buChar char="Ø"/>
            </a:pPr>
            <a:r>
              <a:rPr lang="en-US" sz="2000" b="1">
                <a:solidFill>
                  <a:srgbClr val="7030A0"/>
                </a:solidFill>
              </a:rPr>
              <a:t>  increased volume :  </a:t>
            </a:r>
            <a:r>
              <a:rPr lang="en-US" sz="2000" b="1">
                <a:solidFill>
                  <a:srgbClr val="FF0000"/>
                </a:solidFill>
              </a:rPr>
              <a:t>HYPEREMIA AND CONGESTION</a:t>
            </a:r>
          </a:p>
          <a:p>
            <a:pPr>
              <a:buFont typeface="Wingdings" pitchFamily="2" charset="2"/>
              <a:buChar char="Ø"/>
            </a:pPr>
            <a:r>
              <a:rPr lang="en-US" sz="2000" b="1">
                <a:solidFill>
                  <a:srgbClr val="7030A0"/>
                </a:solidFill>
              </a:rPr>
              <a:t>  abnormal distribution :  </a:t>
            </a:r>
            <a:r>
              <a:rPr lang="en-US" sz="2000" b="1">
                <a:solidFill>
                  <a:srgbClr val="FF0000"/>
                </a:solidFill>
              </a:rPr>
              <a:t>EDEMA</a:t>
            </a:r>
          </a:p>
          <a:p>
            <a:pPr>
              <a:buFont typeface="Wingdings" pitchFamily="2" charset="2"/>
              <a:buChar char="Ø"/>
            </a:pPr>
            <a:r>
              <a:rPr lang="en-US" sz="2000" b="1">
                <a:solidFill>
                  <a:srgbClr val="7030A0"/>
                </a:solidFill>
              </a:rPr>
              <a:t>Decreased volume: </a:t>
            </a:r>
          </a:p>
          <a:p>
            <a:pPr>
              <a:buFont typeface="Wingdings" pitchFamily="2" charset="2"/>
              <a:buChar char="v"/>
            </a:pPr>
            <a:r>
              <a:rPr lang="en-US" sz="2000" b="1">
                <a:solidFill>
                  <a:srgbClr val="FF0000"/>
                </a:solidFill>
              </a:rPr>
              <a:t>INFARCTION.</a:t>
            </a:r>
          </a:p>
          <a:p>
            <a:pPr>
              <a:buFont typeface="Wingdings" pitchFamily="2" charset="2"/>
              <a:buChar char="v"/>
            </a:pPr>
            <a:r>
              <a:rPr lang="en-US" sz="2000" b="1">
                <a:solidFill>
                  <a:srgbClr val="FF0000"/>
                </a:solidFill>
              </a:rPr>
              <a:t>Shock </a:t>
            </a:r>
          </a:p>
          <a:p>
            <a:r>
              <a:rPr lang="en-US" sz="2000" b="1">
                <a:solidFill>
                  <a:srgbClr val="7030A0"/>
                </a:solidFill>
              </a:rPr>
              <a:t>2.</a:t>
            </a:r>
            <a:r>
              <a:rPr lang="en-US" sz="2000"/>
              <a:t> </a:t>
            </a:r>
            <a:r>
              <a:rPr lang="en-US" sz="2000" b="1">
                <a:solidFill>
                  <a:srgbClr val="7030A0"/>
                </a:solidFill>
              </a:rPr>
              <a:t>Inadequate hemostasis :</a:t>
            </a:r>
          </a:p>
          <a:p>
            <a:pPr>
              <a:buFont typeface="Wingdings" pitchFamily="2" charset="2"/>
              <a:buChar char="Ø"/>
            </a:pPr>
            <a:r>
              <a:rPr lang="en-US" sz="2000" b="1">
                <a:solidFill>
                  <a:srgbClr val="7030A0"/>
                </a:solidFill>
              </a:rPr>
              <a:t>   </a:t>
            </a:r>
            <a:r>
              <a:rPr lang="en-US" sz="2000" b="1">
                <a:solidFill>
                  <a:srgbClr val="FF0000"/>
                </a:solidFill>
              </a:rPr>
              <a:t>HEMORRHAGE</a:t>
            </a:r>
          </a:p>
          <a:p>
            <a:pPr>
              <a:buFont typeface="Wingdings" pitchFamily="2" charset="2"/>
              <a:buChar char="Ø"/>
            </a:pPr>
            <a:r>
              <a:rPr lang="en-US" sz="2000" b="1">
                <a:solidFill>
                  <a:srgbClr val="FF0000"/>
                </a:solidFill>
              </a:rPr>
              <a:t>   THROMBOSIS and  EMBOLISM</a:t>
            </a:r>
          </a:p>
          <a:p>
            <a:r>
              <a:rPr lang="en-US" sz="2000" b="1">
                <a:solidFill>
                  <a:srgbClr val="7030A0"/>
                </a:solidFill>
              </a:rPr>
              <a:t>3. disturbance in RBC:</a:t>
            </a:r>
          </a:p>
          <a:p>
            <a:pPr>
              <a:buFont typeface="Wingdings" pitchFamily="2" charset="2"/>
              <a:buChar char="Ø"/>
            </a:pPr>
            <a:r>
              <a:rPr lang="en-US" sz="2000" b="1">
                <a:solidFill>
                  <a:srgbClr val="7030A0"/>
                </a:solidFill>
              </a:rPr>
              <a:t> extravasation  from vessels</a:t>
            </a:r>
            <a:r>
              <a:rPr lang="en-US" sz="2000"/>
              <a:t>: </a:t>
            </a:r>
            <a:r>
              <a:rPr lang="en-US" sz="2000" b="1">
                <a:solidFill>
                  <a:srgbClr val="FF0000"/>
                </a:solidFill>
              </a:rPr>
              <a:t>HEMORRHAGE.</a:t>
            </a:r>
          </a:p>
        </p:txBody>
      </p:sp>
      <p:sp>
        <p:nvSpPr>
          <p:cNvPr id="4" name="Rectangle 3"/>
          <p:cNvSpPr/>
          <p:nvPr/>
        </p:nvSpPr>
        <p:spPr>
          <a:xfrm>
            <a:off x="2047784" y="546854"/>
            <a:ext cx="4155305" cy="523220"/>
          </a:xfrm>
          <a:prstGeom prst="rect">
            <a:avLst/>
          </a:prstGeom>
        </p:spPr>
        <p:txBody>
          <a:bodyPr wrap="none">
            <a:spAutoFit/>
          </a:bodyPr>
          <a:lstStyle/>
          <a:p>
            <a:r>
              <a:rPr lang="en-US" sz="2800" b="1">
                <a:solidFill>
                  <a:srgbClr val="FF0000"/>
                </a:solidFill>
              </a:rPr>
              <a:t>So  clinically we have: </a:t>
            </a:r>
          </a:p>
        </p:txBody>
      </p:sp>
      <p:sp>
        <p:nvSpPr>
          <p:cNvPr id="2" name="Rectangle 1"/>
          <p:cNvSpPr/>
          <p:nvPr/>
        </p:nvSpPr>
        <p:spPr>
          <a:xfrm>
            <a:off x="8972575" y="1854632"/>
            <a:ext cx="1584088" cy="923330"/>
          </a:xfrm>
          <a:prstGeom prst="rect">
            <a:avLst/>
          </a:prstGeom>
          <a:noFill/>
        </p:spPr>
        <p:txBody>
          <a:bodyPr wrap="none" lIns="91440" tIns="45720" rIns="91440" bIns="45720">
            <a:spAutoFit/>
          </a:bodyPr>
          <a:lstStyle/>
          <a:p>
            <a:pPr algn="ctr"/>
            <a:r>
              <a:rPr lang="en-US" sz="5400" dirty="0" smtClean="0">
                <a:ln w="0"/>
                <a:solidFill>
                  <a:schemeClr val="accent1"/>
                </a:solidFill>
                <a:effectLst>
                  <a:outerShdw blurRad="38100" dist="25400" dir="5400000" algn="ctr" rotWithShape="0">
                    <a:srgbClr val="6E747A">
                      <a:alpha val="43000"/>
                    </a:srgbClr>
                  </a:outerShdw>
                </a:effectLst>
              </a:rPr>
              <a:t>fluid</a:t>
            </a:r>
            <a:endParaRPr lang="en-US" sz="5400" dirty="0">
              <a:ln w="0"/>
              <a:solidFill>
                <a:schemeClr val="accent1"/>
              </a:solidFill>
              <a:effectLst>
                <a:outerShdw blurRad="38100" dist="25400" dir="5400000" algn="ctr" rotWithShape="0">
                  <a:srgbClr val="6E747A">
                    <a:alpha val="43000"/>
                  </a:srgbClr>
                </a:outerShdw>
              </a:effectLst>
            </a:endParaRPr>
          </a:p>
        </p:txBody>
      </p:sp>
      <p:sp>
        <p:nvSpPr>
          <p:cNvPr id="5" name="Rectangle 4"/>
          <p:cNvSpPr/>
          <p:nvPr/>
        </p:nvSpPr>
        <p:spPr>
          <a:xfrm>
            <a:off x="7401067" y="4234275"/>
            <a:ext cx="4528804" cy="707886"/>
          </a:xfrm>
          <a:prstGeom prst="rect">
            <a:avLst/>
          </a:prstGeom>
          <a:noFill/>
        </p:spPr>
        <p:txBody>
          <a:bodyPr wrap="none" lIns="91440" tIns="45720" rIns="91440" bIns="45720">
            <a:spAutoFit/>
          </a:bodyPr>
          <a:lstStyle/>
          <a:p>
            <a:pPr algn="ctr"/>
            <a:r>
              <a:rPr lang="en-US" sz="4000" dirty="0" smtClean="0">
                <a:ln w="0"/>
                <a:solidFill>
                  <a:schemeClr val="accent1"/>
                </a:solidFill>
                <a:effectLst>
                  <a:outerShdw blurRad="38100" dist="25400" dir="5400000" algn="ctr" rotWithShape="0">
                    <a:srgbClr val="6E747A">
                      <a:alpha val="43000"/>
                    </a:srgbClr>
                  </a:outerShdw>
                </a:effectLst>
              </a:rPr>
              <a:t>Clotting pathway</a:t>
            </a:r>
            <a:endParaRPr lang="en-US" sz="4000" dirty="0">
              <a:ln w="0"/>
              <a:solidFill>
                <a:schemeClr val="accent1"/>
              </a:solidFill>
              <a:effectLst>
                <a:outerShdw blurRad="38100" dist="25400" dir="5400000" algn="ctr" rotWithShape="0">
                  <a:srgbClr val="6E747A">
                    <a:alpha val="43000"/>
                  </a:srgbClr>
                </a:outerShdw>
              </a:effectLst>
            </a:endParaRPr>
          </a:p>
        </p:txBody>
      </p:sp>
      <p:sp>
        <p:nvSpPr>
          <p:cNvPr id="6" name="Rectangle 5"/>
          <p:cNvSpPr/>
          <p:nvPr/>
        </p:nvSpPr>
        <p:spPr>
          <a:xfrm>
            <a:off x="8883043" y="5324115"/>
            <a:ext cx="1564852" cy="923330"/>
          </a:xfrm>
          <a:prstGeom prst="rect">
            <a:avLst/>
          </a:prstGeom>
          <a:noFill/>
        </p:spPr>
        <p:txBody>
          <a:bodyPr wrap="none" lIns="91440" tIns="45720" rIns="91440" bIns="45720">
            <a:spAutoFit/>
          </a:bodyPr>
          <a:lstStyle/>
          <a:p>
            <a:pPr algn="ctr"/>
            <a:r>
              <a:rPr lang="en-US" sz="5400" b="0" cap="none" spc="0" dirty="0" smtClean="0">
                <a:ln w="0"/>
                <a:solidFill>
                  <a:schemeClr val="accent1"/>
                </a:solidFill>
                <a:effectLst>
                  <a:outerShdw blurRad="38100" dist="25400" dir="5400000" algn="ctr" rotWithShape="0">
                    <a:srgbClr val="6E747A">
                      <a:alpha val="43000"/>
                    </a:srgbClr>
                  </a:outerShdw>
                </a:effectLst>
              </a:rPr>
              <a:t>RBC</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5856669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linds(horizontal)">
                                      <p:cBhvr>
                                        <p:cTn id="19" dur="500"/>
                                        <p:tgtEl>
                                          <p:spTgt spid="3">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linds(horizontal)">
                                      <p:cBhvr>
                                        <p:cTn id="27" dur="500"/>
                                        <p:tgtEl>
                                          <p:spTgt spid="3">
                                            <p:txEl>
                                              <p:pRg st="6" end="6"/>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blinds(horizontal)">
                                      <p:cBhvr>
                                        <p:cTn id="30" dur="500"/>
                                        <p:tgtEl>
                                          <p:spTgt spid="3">
                                            <p:txEl>
                                              <p:pRg st="7" end="7"/>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blinds(horizontal)">
                                      <p:cBhvr>
                                        <p:cTn id="33" dur="500"/>
                                        <p:tgtEl>
                                          <p:spTgt spid="3">
                                            <p:txEl>
                                              <p:pRg st="8" end="8"/>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blinds(horizontal)">
                                      <p:cBhvr>
                                        <p:cTn id="38" dur="500"/>
                                        <p:tgtEl>
                                          <p:spTgt spid="3">
                                            <p:txEl>
                                              <p:pRg st="9" end="9"/>
                                            </p:txEl>
                                          </p:spTgt>
                                        </p:tgtEl>
                                      </p:cBhvr>
                                    </p:animEffect>
                                  </p:childTnLst>
                                </p:cTn>
                              </p:par>
                              <p:par>
                                <p:cTn id="39" presetID="3" presetClass="entr" presetSubtype="10" fill="hold"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blinds(horizontal)">
                                      <p:cBhvr>
                                        <p:cTn id="41" dur="500"/>
                                        <p:tgtEl>
                                          <p:spTgt spid="3">
                                            <p:txEl>
                                              <p:pRg st="10" end="1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2"/>
                                        </p:tgtEl>
                                        <p:attrNameLst>
                                          <p:attrName>style.visibility</p:attrName>
                                        </p:attrNameLst>
                                      </p:cBhvr>
                                      <p:to>
                                        <p:strVal val="visible"/>
                                      </p:to>
                                    </p:set>
                                    <p:animEffect transition="in" filter="fade">
                                      <p:cBhvr>
                                        <p:cTn id="46" dur="1000"/>
                                        <p:tgtEl>
                                          <p:spTgt spid="2"/>
                                        </p:tgtEl>
                                      </p:cBhvr>
                                    </p:animEffect>
                                    <p:anim calcmode="lin" valueType="num">
                                      <p:cBhvr>
                                        <p:cTn id="47" dur="1000" fill="hold"/>
                                        <p:tgtEl>
                                          <p:spTgt spid="2"/>
                                        </p:tgtEl>
                                        <p:attrNameLst>
                                          <p:attrName>ppt_x</p:attrName>
                                        </p:attrNameLst>
                                      </p:cBhvr>
                                      <p:tavLst>
                                        <p:tav tm="0">
                                          <p:val>
                                            <p:strVal val="#ppt_x"/>
                                          </p:val>
                                        </p:tav>
                                        <p:tav tm="100000">
                                          <p:val>
                                            <p:strVal val="#ppt_x"/>
                                          </p:val>
                                        </p:tav>
                                      </p:tavLst>
                                    </p:anim>
                                    <p:anim calcmode="lin" valueType="num">
                                      <p:cBhvr>
                                        <p:cTn id="4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barn(inVertical)">
                                      <p:cBhvr>
                                        <p:cTn id="53" dur="500"/>
                                        <p:tgtEl>
                                          <p:spTgt spid="5"/>
                                        </p:tgtEl>
                                      </p:cBhvr>
                                    </p:animEffect>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grpId="0" nodeType="click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randombar(horizontal)">
                                      <p:cBhvr>
                                        <p:cTn id="5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 II. HEMORRHAGE</a:t>
            </a:r>
          </a:p>
        </p:txBody>
      </p:sp>
      <p:sp>
        <p:nvSpPr>
          <p:cNvPr id="3" name="Content Placeholder 2"/>
          <p:cNvSpPr>
            <a:spLocks noGrp="1"/>
          </p:cNvSpPr>
          <p:nvPr>
            <p:ph idx="1"/>
          </p:nvPr>
        </p:nvSpPr>
        <p:spPr>
          <a:xfrm>
            <a:off x="2086292" y="2438400"/>
            <a:ext cx="8915400" cy="3777622"/>
          </a:xfrm>
        </p:spPr>
        <p:txBody>
          <a:bodyPr/>
          <a:lstStyle/>
          <a:p>
            <a:r>
              <a:rPr lang="en-US" sz="2400" dirty="0"/>
              <a:t>extravasation of blood from vessels, is most often the result of damage to blood vessels or defective clot formation. </a:t>
            </a:r>
          </a:p>
          <a:p>
            <a:r>
              <a:rPr lang="en-US" sz="2400" dirty="0"/>
              <a:t>Trauma, atherosclerosis, or inflammatory or neoplastic erosion of a vessel wall also may lead to </a:t>
            </a:r>
            <a:r>
              <a:rPr lang="en-US" sz="2400" dirty="0" smtClean="0"/>
              <a:t>hemorrhage.</a:t>
            </a:r>
            <a:endParaRPr lang="en-US" sz="2400" dirty="0"/>
          </a:p>
          <a:p>
            <a:endParaRPr lang="en-US" sz="2400" dirty="0"/>
          </a:p>
          <a:p>
            <a:r>
              <a:rPr lang="en-US" sz="2400" dirty="0"/>
              <a:t>H</a:t>
            </a:r>
            <a:r>
              <a:rPr lang="en-US" sz="2400" dirty="0" smtClean="0"/>
              <a:t>emorrhagic </a:t>
            </a:r>
            <a:r>
              <a:rPr lang="en-US" sz="2400" dirty="0"/>
              <a:t>diatheses:</a:t>
            </a:r>
          </a:p>
          <a:p>
            <a:endParaRPr lang="en-US" dirty="0"/>
          </a:p>
        </p:txBody>
      </p:sp>
      <p:pic>
        <p:nvPicPr>
          <p:cNvPr id="6146" name="Picture 2" descr="What is a Hemorrhagic Stroke? | Joe Niekro Foundation"/>
          <p:cNvPicPr>
            <a:picLocks noChangeAspect="1" noChangeArrowheads="1"/>
          </p:cNvPicPr>
          <p:nvPr/>
        </p:nvPicPr>
        <p:blipFill>
          <a:blip r:embed="rId2"/>
          <a:srcRect l="55430"/>
          <a:stretch>
            <a:fillRect/>
          </a:stretch>
        </p:blipFill>
        <p:spPr bwMode="auto">
          <a:xfrm>
            <a:off x="9519627" y="0"/>
            <a:ext cx="2672373" cy="2331720"/>
          </a:xfrm>
          <a:prstGeom prst="rect">
            <a:avLst/>
          </a:prstGeom>
          <a:noFill/>
        </p:spPr>
      </p:pic>
    </p:spTree>
    <p:extLst>
      <p:ext uri="{BB962C8B-B14F-4D97-AF65-F5344CB8AC3E}">
        <p14:creationId xmlns:p14="http://schemas.microsoft.com/office/powerpoint/2010/main" val="20209396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54480" y="259080"/>
            <a:ext cx="9538652" cy="5133982"/>
          </a:xfrm>
        </p:spPr>
        <p:txBody>
          <a:bodyPr>
            <a:normAutofit/>
          </a:bodyPr>
          <a:lstStyle/>
          <a:p>
            <a:pPr>
              <a:buFont typeface="Wingdings" pitchFamily="2" charset="2"/>
              <a:buChar char="v"/>
            </a:pPr>
            <a:r>
              <a:rPr lang="en-US" sz="2400" b="1" u="sng">
                <a:solidFill>
                  <a:srgbClr val="7030A0"/>
                </a:solidFill>
              </a:rPr>
              <a:t>Hemorrhage may be manifested by different </a:t>
            </a:r>
            <a:r>
              <a:rPr lang="en-US" sz="2400" b="1" u="sng" err="1">
                <a:solidFill>
                  <a:srgbClr val="7030A0"/>
                </a:solidFill>
              </a:rPr>
              <a:t>appearances</a:t>
            </a:r>
            <a:r>
              <a:rPr lang="en-US" sz="2400" b="1" u="sng">
                <a:solidFill>
                  <a:srgbClr val="7030A0"/>
                </a:solidFill>
              </a:rPr>
              <a:t> and clinical consequences</a:t>
            </a:r>
            <a:r>
              <a:rPr lang="en-US" sz="2400"/>
              <a:t>.</a:t>
            </a:r>
          </a:p>
          <a:p>
            <a:r>
              <a:rPr lang="en-US" sz="2400"/>
              <a:t>Hemorrhage may be external or accumulate within a tissue as a hematoma, </a:t>
            </a:r>
          </a:p>
          <a:p>
            <a:r>
              <a:rPr lang="en-US" sz="2400"/>
              <a:t>May  ranges in significance from trivial (e.g., a bruise) to fatal (e.g., a massive retroperitoneal hematoma resulting from rupture of a dissecting aortic aneurysm.</a:t>
            </a:r>
          </a:p>
          <a:p>
            <a:r>
              <a:rPr lang="en-US" sz="2400"/>
              <a:t>Extensive hemorrhages can occasionally result in jaundice from the massive breakdown of red cells and hemoglobin.</a:t>
            </a:r>
          </a:p>
        </p:txBody>
      </p:sp>
      <p:sp>
        <p:nvSpPr>
          <p:cNvPr id="5122" name="AutoShape 2" descr="Jaundice - Pre, Intra, Post-hepatic - Management - TeachMeSurger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123" name="Picture 3"/>
          <p:cNvPicPr>
            <a:picLocks noChangeAspect="1" noChangeArrowheads="1"/>
          </p:cNvPicPr>
          <p:nvPr/>
        </p:nvPicPr>
        <p:blipFill>
          <a:blip r:embed="rId2"/>
          <a:srcRect/>
          <a:stretch>
            <a:fillRect/>
          </a:stretch>
        </p:blipFill>
        <p:spPr bwMode="auto">
          <a:xfrm>
            <a:off x="8515350" y="4038600"/>
            <a:ext cx="3676650" cy="2819400"/>
          </a:xfrm>
          <a:prstGeom prst="rect">
            <a:avLst/>
          </a:prstGeom>
          <a:noFill/>
          <a:ln w="9525">
            <a:noFill/>
            <a:miter lim="800000"/>
            <a:headEnd/>
            <a:tailEnd/>
          </a:ln>
          <a:effectLst/>
        </p:spPr>
      </p:pic>
      <p:pic>
        <p:nvPicPr>
          <p:cNvPr id="5125" name="Picture 5" descr="Hematoma: Overview, types, treatment, and pictures"/>
          <p:cNvPicPr>
            <a:picLocks noChangeAspect="1" noChangeArrowheads="1"/>
          </p:cNvPicPr>
          <p:nvPr/>
        </p:nvPicPr>
        <p:blipFill>
          <a:blip r:embed="rId3"/>
          <a:srcRect t="13255" b="21018"/>
          <a:stretch>
            <a:fillRect/>
          </a:stretch>
        </p:blipFill>
        <p:spPr bwMode="auto">
          <a:xfrm>
            <a:off x="785495" y="4053840"/>
            <a:ext cx="2658745" cy="2621280"/>
          </a:xfrm>
          <a:prstGeom prst="rect">
            <a:avLst/>
          </a:prstGeom>
          <a:noFill/>
        </p:spPr>
      </p:pic>
    </p:spTree>
    <p:extLst>
      <p:ext uri="{BB962C8B-B14F-4D97-AF65-F5344CB8AC3E}">
        <p14:creationId xmlns:p14="http://schemas.microsoft.com/office/powerpoint/2010/main" val="10437174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98294" y="762000"/>
            <a:ext cx="9672626" cy="5591182"/>
          </a:xfrm>
        </p:spPr>
        <p:txBody>
          <a:bodyPr>
            <a:normAutofit/>
          </a:bodyPr>
          <a:lstStyle/>
          <a:p>
            <a:r>
              <a:rPr lang="en-US" sz="2000" b="1" u="sng" dirty="0">
                <a:solidFill>
                  <a:srgbClr val="7030A0"/>
                </a:solidFill>
              </a:rPr>
              <a:t>1. </a:t>
            </a:r>
            <a:r>
              <a:rPr lang="en-US" sz="2000" b="1" u="sng" dirty="0" err="1">
                <a:solidFill>
                  <a:srgbClr val="7030A0"/>
                </a:solidFill>
              </a:rPr>
              <a:t>Petechiae</a:t>
            </a:r>
            <a:r>
              <a:rPr lang="en-US" sz="2000" b="1" u="sng" dirty="0">
                <a:solidFill>
                  <a:srgbClr val="7030A0"/>
                </a:solidFill>
              </a:rPr>
              <a:t> :</a:t>
            </a:r>
          </a:p>
          <a:p>
            <a:r>
              <a:rPr lang="en-US" sz="2000" dirty="0"/>
              <a:t>are minute (1 to 2 mm in diameter) hemorrhages into skin, mucous membranes, or serosal surfaces </a:t>
            </a:r>
          </a:p>
          <a:p>
            <a:r>
              <a:rPr lang="en-US" sz="2000" dirty="0"/>
              <a:t>Causes</a:t>
            </a:r>
          </a:p>
          <a:p>
            <a:r>
              <a:rPr lang="en-US" sz="2000" dirty="0"/>
              <a:t>  low platelet counts (thrombocytopenia).</a:t>
            </a:r>
          </a:p>
          <a:p>
            <a:r>
              <a:rPr lang="en-US" sz="2000" dirty="0"/>
              <a:t>  defective platelet function.</a:t>
            </a:r>
          </a:p>
          <a:p>
            <a:r>
              <a:rPr lang="en-US" sz="2000" dirty="0"/>
              <a:t>   loss of vascular wall support, as in vitamin C deficiency.</a:t>
            </a:r>
          </a:p>
          <a:p>
            <a:endParaRPr lang="en-US" dirty="0"/>
          </a:p>
        </p:txBody>
      </p:sp>
      <p:pic>
        <p:nvPicPr>
          <p:cNvPr id="4098" name="Picture 2" descr="Petechiae: Causes, treatments, and pictures"/>
          <p:cNvPicPr>
            <a:picLocks noChangeAspect="1" noChangeArrowheads="1"/>
          </p:cNvPicPr>
          <p:nvPr/>
        </p:nvPicPr>
        <p:blipFill>
          <a:blip r:embed="rId2"/>
          <a:srcRect/>
          <a:stretch>
            <a:fillRect/>
          </a:stretch>
        </p:blipFill>
        <p:spPr bwMode="auto">
          <a:xfrm>
            <a:off x="4194175" y="3695699"/>
            <a:ext cx="5238750" cy="3162301"/>
          </a:xfrm>
          <a:prstGeom prst="rect">
            <a:avLst/>
          </a:prstGeom>
          <a:noFill/>
        </p:spPr>
      </p:pic>
      <p:sp>
        <p:nvSpPr>
          <p:cNvPr id="4" name="Rectangle 3"/>
          <p:cNvSpPr/>
          <p:nvPr/>
        </p:nvSpPr>
        <p:spPr>
          <a:xfrm>
            <a:off x="1092445" y="208369"/>
            <a:ext cx="10011074" cy="707886"/>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4000" cap="none" spc="0">
                <a:ln/>
                <a:solidFill>
                  <a:srgbClr val="7030A0"/>
                </a:solidFill>
                <a:effectLst/>
              </a:rPr>
              <a:t>Subcutaneous bleeding my present as  </a:t>
            </a:r>
          </a:p>
        </p:txBody>
      </p:sp>
    </p:spTree>
    <p:extLst>
      <p:ext uri="{BB962C8B-B14F-4D97-AF65-F5344CB8AC3E}">
        <p14:creationId xmlns:p14="http://schemas.microsoft.com/office/powerpoint/2010/main" val="19962806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365760"/>
            <a:ext cx="9237028" cy="5545462"/>
          </a:xfrm>
        </p:spPr>
        <p:txBody>
          <a:bodyPr/>
          <a:lstStyle/>
          <a:p>
            <a:r>
              <a:rPr lang="en-US" sz="2400" b="1" u="sng" dirty="0">
                <a:solidFill>
                  <a:srgbClr val="7030A0"/>
                </a:solidFill>
              </a:rPr>
              <a:t>2. </a:t>
            </a:r>
            <a:r>
              <a:rPr lang="en-US" sz="2800" b="1" u="sng" dirty="0">
                <a:solidFill>
                  <a:srgbClr val="7030A0"/>
                </a:solidFill>
              </a:rPr>
              <a:t>Purpura</a:t>
            </a:r>
            <a:endParaRPr lang="en-US" b="1" u="sng" dirty="0">
              <a:solidFill>
                <a:srgbClr val="7030A0"/>
              </a:solidFill>
            </a:endParaRPr>
          </a:p>
          <a:p>
            <a:r>
              <a:rPr lang="en-US" dirty="0"/>
              <a:t> </a:t>
            </a:r>
            <a:r>
              <a:rPr lang="en-US" sz="2000" dirty="0"/>
              <a:t>are slightly larger (3 to 5 mm) hemorrhages. </a:t>
            </a:r>
          </a:p>
          <a:p>
            <a:r>
              <a:rPr lang="en-US" sz="2000" dirty="0"/>
              <a:t>Purpura can result from the same disorders that cause </a:t>
            </a:r>
            <a:r>
              <a:rPr lang="en-US" sz="2000" dirty="0" err="1"/>
              <a:t>petechiae</a:t>
            </a:r>
            <a:r>
              <a:rPr lang="en-US" sz="2000" dirty="0"/>
              <a:t>, as well as:</a:t>
            </a:r>
          </a:p>
          <a:p>
            <a:r>
              <a:rPr lang="en-US" sz="2000" dirty="0"/>
              <a:t> trauma.</a:t>
            </a:r>
          </a:p>
          <a:p>
            <a:r>
              <a:rPr lang="en-US" sz="2000" dirty="0"/>
              <a:t> vascular inflammation (vasculitis).</a:t>
            </a:r>
          </a:p>
          <a:p>
            <a:r>
              <a:rPr lang="en-US" sz="2000" dirty="0"/>
              <a:t> increased vascular fragility.</a:t>
            </a:r>
          </a:p>
        </p:txBody>
      </p:sp>
      <p:pic>
        <p:nvPicPr>
          <p:cNvPr id="56322" name="Picture 2" descr="Purpura on the dorsal side of the right foot. | Download Scientific Diagram"/>
          <p:cNvPicPr>
            <a:picLocks noChangeAspect="1" noChangeArrowheads="1"/>
          </p:cNvPicPr>
          <p:nvPr/>
        </p:nvPicPr>
        <p:blipFill>
          <a:blip r:embed="rId2"/>
          <a:srcRect/>
          <a:stretch>
            <a:fillRect/>
          </a:stretch>
        </p:blipFill>
        <p:spPr bwMode="auto">
          <a:xfrm>
            <a:off x="4236720" y="3370728"/>
            <a:ext cx="4984750" cy="3289151"/>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0" y="701040"/>
            <a:ext cx="9675812" cy="5210182"/>
          </a:xfrm>
        </p:spPr>
        <p:txBody>
          <a:bodyPr/>
          <a:lstStyle/>
          <a:p>
            <a:r>
              <a:rPr lang="en-US" sz="2400" b="1" u="sng" dirty="0">
                <a:solidFill>
                  <a:srgbClr val="7030A0"/>
                </a:solidFill>
              </a:rPr>
              <a:t>3.Ecchymoses:</a:t>
            </a:r>
          </a:p>
          <a:p>
            <a:r>
              <a:rPr lang="en-US" sz="2000" dirty="0"/>
              <a:t> are larger (1 to 2 cm) subcutaneous hematomas (also called bruises). </a:t>
            </a:r>
          </a:p>
          <a:p>
            <a:r>
              <a:rPr lang="en-US" sz="2000" dirty="0" err="1"/>
              <a:t>Extravasated</a:t>
            </a:r>
            <a:r>
              <a:rPr lang="en-US" sz="2000" dirty="0"/>
              <a:t> red cells are phagocytosed and degraded by macrophages; the characteristic color changes of a bruise result from the enzymatic conversion of hemoglobin (red-blue color) to bilirubin (blue-green color) and eventually hemosiderin (golden-brown)</a:t>
            </a:r>
          </a:p>
        </p:txBody>
      </p:sp>
      <p:pic>
        <p:nvPicPr>
          <p:cNvPr id="57346" name="Picture 2" descr="Ecchymosis: Symptoms, Treatment, Outlook, and More"/>
          <p:cNvPicPr>
            <a:picLocks noChangeAspect="1" noChangeArrowheads="1"/>
          </p:cNvPicPr>
          <p:nvPr/>
        </p:nvPicPr>
        <p:blipFill>
          <a:blip r:embed="rId2"/>
          <a:srcRect/>
          <a:stretch>
            <a:fillRect/>
          </a:stretch>
        </p:blipFill>
        <p:spPr bwMode="auto">
          <a:xfrm>
            <a:off x="3340671" y="3230562"/>
            <a:ext cx="5010849" cy="2814737"/>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49132" y="883920"/>
            <a:ext cx="9861868" cy="4587240"/>
          </a:xfrm>
        </p:spPr>
        <p:txBody>
          <a:bodyPr/>
          <a:lstStyle/>
          <a:p>
            <a:r>
              <a:rPr lang="en-US" sz="2800" b="1"/>
              <a:t>The clinical significance of any particular hemorrhage depends on:</a:t>
            </a:r>
          </a:p>
          <a:p>
            <a:pPr>
              <a:buFont typeface="Wingdings" pitchFamily="2" charset="2"/>
              <a:buChar char="ü"/>
            </a:pPr>
            <a:r>
              <a:rPr lang="en-US" sz="2800" b="1"/>
              <a:t>    the volume of blood that is lost.</a:t>
            </a:r>
          </a:p>
          <a:p>
            <a:pPr>
              <a:buFont typeface="Wingdings" pitchFamily="2" charset="2"/>
              <a:buChar char="ü"/>
            </a:pPr>
            <a:r>
              <a:rPr lang="en-US" sz="2800" b="1"/>
              <a:t>    the rate of bleeding</a:t>
            </a:r>
            <a:r>
              <a:rPr lang="en-US"/>
              <a:t>. </a:t>
            </a:r>
          </a:p>
          <a:p>
            <a:endParaRPr lang="en-US"/>
          </a:p>
        </p:txBody>
      </p:sp>
    </p:spTree>
    <p:extLst>
      <p:ext uri="{BB962C8B-B14F-4D97-AF65-F5344CB8AC3E}">
        <p14:creationId xmlns:p14="http://schemas.microsoft.com/office/powerpoint/2010/main" val="3518820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1. HYPEREMIA AND CONGESTION</a:t>
            </a:r>
          </a:p>
        </p:txBody>
      </p:sp>
      <p:sp>
        <p:nvSpPr>
          <p:cNvPr id="3" name="Content Placeholder 2"/>
          <p:cNvSpPr>
            <a:spLocks noGrp="1"/>
          </p:cNvSpPr>
          <p:nvPr>
            <p:ph idx="1"/>
          </p:nvPr>
        </p:nvSpPr>
        <p:spPr>
          <a:xfrm>
            <a:off x="1476692" y="1386840"/>
            <a:ext cx="8915400" cy="3777622"/>
          </a:xfrm>
        </p:spPr>
        <p:txBody>
          <a:bodyPr>
            <a:normAutofit/>
          </a:bodyPr>
          <a:lstStyle/>
          <a:p>
            <a:r>
              <a:rPr lang="en-US" sz="2000" b="1" dirty="0">
                <a:solidFill>
                  <a:schemeClr val="accent6">
                    <a:lumMod val="75000"/>
                  </a:schemeClr>
                </a:solidFill>
              </a:rPr>
              <a:t>Hyperemia</a:t>
            </a:r>
            <a:r>
              <a:rPr lang="en-US" sz="2000" b="1" dirty="0">
                <a:solidFill>
                  <a:srgbClr val="7030A0"/>
                </a:solidFill>
              </a:rPr>
              <a:t> and congestion both refer to an </a:t>
            </a:r>
            <a:r>
              <a:rPr lang="en-US" sz="2000" b="1" u="sng" dirty="0">
                <a:solidFill>
                  <a:srgbClr val="7030A0"/>
                </a:solidFill>
              </a:rPr>
              <a:t>increase in blood volume within a tissue.</a:t>
            </a:r>
          </a:p>
          <a:p>
            <a:r>
              <a:rPr lang="en-US" sz="2000" b="1" dirty="0">
                <a:solidFill>
                  <a:srgbClr val="7030A0"/>
                </a:solidFill>
              </a:rPr>
              <a:t>Hyperemia is an </a:t>
            </a:r>
            <a:r>
              <a:rPr lang="en-US" sz="2000" b="1" u="sng" dirty="0">
                <a:solidFill>
                  <a:schemeClr val="tx2"/>
                </a:solidFill>
              </a:rPr>
              <a:t>active process </a:t>
            </a:r>
            <a:r>
              <a:rPr lang="en-US" sz="2000" b="1" dirty="0">
                <a:solidFill>
                  <a:srgbClr val="7030A0"/>
                </a:solidFill>
              </a:rPr>
              <a:t>resulting from arteriolar dilation and increased blood inflow, as occurs at sites of inflammation or in exercising skeletal muscle.</a:t>
            </a:r>
          </a:p>
          <a:p>
            <a:endParaRPr lang="en-US" sz="2000" b="1" dirty="0">
              <a:solidFill>
                <a:srgbClr val="7030A0"/>
              </a:solidFill>
            </a:endParaRPr>
          </a:p>
        </p:txBody>
      </p:sp>
      <p:pic>
        <p:nvPicPr>
          <p:cNvPr id="4" name="Picture 2"/>
          <p:cNvPicPr>
            <a:picLocks noChangeAspect="1" noChangeArrowheads="1"/>
          </p:cNvPicPr>
          <p:nvPr/>
        </p:nvPicPr>
        <p:blipFill>
          <a:blip r:embed="rId2"/>
          <a:srcRect/>
          <a:stretch>
            <a:fillRect/>
          </a:stretch>
        </p:blipFill>
        <p:spPr bwMode="auto">
          <a:xfrm>
            <a:off x="2928938" y="3338511"/>
            <a:ext cx="6535102" cy="3321369"/>
          </a:xfrm>
          <a:prstGeom prst="rect">
            <a:avLst/>
          </a:prstGeom>
          <a:noFill/>
          <a:ln w="9525">
            <a:noFill/>
            <a:miter lim="800000"/>
            <a:headEnd/>
            <a:tailEnd/>
          </a:ln>
          <a:effectLst/>
        </p:spPr>
      </p:pic>
    </p:spTree>
    <p:extLst>
      <p:ext uri="{BB962C8B-B14F-4D97-AF65-F5344CB8AC3E}">
        <p14:creationId xmlns:p14="http://schemas.microsoft.com/office/powerpoint/2010/main" val="2541706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18652" y="609600"/>
            <a:ext cx="8915400" cy="3777622"/>
          </a:xfrm>
        </p:spPr>
        <p:txBody>
          <a:bodyPr/>
          <a:lstStyle/>
          <a:p>
            <a:r>
              <a:rPr lang="en-US" b="1" u="sng" dirty="0">
                <a:solidFill>
                  <a:schemeClr val="accent6">
                    <a:lumMod val="75000"/>
                  </a:schemeClr>
                </a:solidFill>
              </a:rPr>
              <a:t>Congestion i</a:t>
            </a:r>
            <a:r>
              <a:rPr lang="en-US" b="1" dirty="0">
                <a:solidFill>
                  <a:srgbClr val="7030A0"/>
                </a:solidFill>
              </a:rPr>
              <a:t>s a </a:t>
            </a:r>
            <a:r>
              <a:rPr lang="en-US" b="1" u="sng" dirty="0">
                <a:solidFill>
                  <a:schemeClr val="tx2"/>
                </a:solidFill>
              </a:rPr>
              <a:t>passive process </a:t>
            </a:r>
            <a:r>
              <a:rPr lang="en-US" b="1" dirty="0">
                <a:solidFill>
                  <a:srgbClr val="7030A0"/>
                </a:solidFill>
              </a:rPr>
              <a:t>resulting from impaired outflow of venous blood from a tissue. </a:t>
            </a:r>
          </a:p>
          <a:p>
            <a:r>
              <a:rPr lang="en-US" b="1" dirty="0">
                <a:solidFill>
                  <a:srgbClr val="7030A0"/>
                </a:solidFill>
              </a:rPr>
              <a:t>It can occur systemically, as in cardiac failure, or locally as a consequence of an isolated venous obstruction.</a:t>
            </a:r>
          </a:p>
          <a:p>
            <a:endParaRPr lang="en-US" dirty="0"/>
          </a:p>
        </p:txBody>
      </p:sp>
      <p:pic>
        <p:nvPicPr>
          <p:cNvPr id="4" name="Picture 2"/>
          <p:cNvPicPr>
            <a:picLocks noChangeAspect="1" noChangeArrowheads="1"/>
          </p:cNvPicPr>
          <p:nvPr/>
        </p:nvPicPr>
        <p:blipFill>
          <a:blip r:embed="rId2"/>
          <a:srcRect/>
          <a:stretch>
            <a:fillRect/>
          </a:stretch>
        </p:blipFill>
        <p:spPr bwMode="auto">
          <a:xfrm>
            <a:off x="3169920" y="2803208"/>
            <a:ext cx="6351270" cy="351694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1520" y="1627555"/>
            <a:ext cx="6096000" cy="1015663"/>
          </a:xfrm>
          <a:prstGeom prst="rect">
            <a:avLst/>
          </a:prstGeom>
        </p:spPr>
        <p:txBody>
          <a:bodyPr>
            <a:spAutoFit/>
          </a:bodyPr>
          <a:lstStyle/>
          <a:p>
            <a:r>
              <a:rPr lang="en-US" sz="2000" b="1"/>
              <a:t>Hyperemic tissues are </a:t>
            </a:r>
            <a:r>
              <a:rPr lang="en-US" sz="2000" b="1" u="sng">
                <a:solidFill>
                  <a:srgbClr val="FF0000"/>
                </a:solidFill>
              </a:rPr>
              <a:t>redder</a:t>
            </a:r>
            <a:r>
              <a:rPr lang="en-US" sz="2000" b="1"/>
              <a:t> than normal because of engorgement with </a:t>
            </a:r>
            <a:r>
              <a:rPr lang="en-US" sz="2000" b="1" u="sng">
                <a:solidFill>
                  <a:srgbClr val="FF0000"/>
                </a:solidFill>
              </a:rPr>
              <a:t>oxygenated</a:t>
            </a:r>
            <a:r>
              <a:rPr lang="en-US" sz="2000" b="1"/>
              <a:t> blood</a:t>
            </a:r>
          </a:p>
        </p:txBody>
      </p:sp>
      <p:sp>
        <p:nvSpPr>
          <p:cNvPr id="3" name="Rectangle 2"/>
          <p:cNvSpPr/>
          <p:nvPr/>
        </p:nvSpPr>
        <p:spPr>
          <a:xfrm>
            <a:off x="1036320" y="4582775"/>
            <a:ext cx="6096000" cy="1323439"/>
          </a:xfrm>
          <a:prstGeom prst="rect">
            <a:avLst/>
          </a:prstGeom>
        </p:spPr>
        <p:txBody>
          <a:bodyPr>
            <a:spAutoFit/>
          </a:bodyPr>
          <a:lstStyle/>
          <a:p>
            <a:r>
              <a:rPr lang="en-US" sz="2000" b="1"/>
              <a:t>Congested tissues have an abnormal </a:t>
            </a:r>
            <a:r>
              <a:rPr lang="en-US" sz="2000" b="1" u="sng">
                <a:solidFill>
                  <a:srgbClr val="00B0F0"/>
                </a:solidFill>
              </a:rPr>
              <a:t>blue-red color (cyanosis) </a:t>
            </a:r>
            <a:r>
              <a:rPr lang="en-US" sz="2000" b="1"/>
              <a:t>that stems from the accumulation of </a:t>
            </a:r>
            <a:r>
              <a:rPr lang="en-US" sz="2000" b="1" u="sng">
                <a:solidFill>
                  <a:srgbClr val="FF0000"/>
                </a:solidFill>
              </a:rPr>
              <a:t>deoxygenated</a:t>
            </a:r>
            <a:r>
              <a:rPr lang="en-US" sz="2000" b="1"/>
              <a:t> hemoglobin in the affected area.</a:t>
            </a:r>
          </a:p>
        </p:txBody>
      </p:sp>
      <p:pic>
        <p:nvPicPr>
          <p:cNvPr id="24578" name="Picture 2" descr="Edema, Hyperemia and Congestion"/>
          <p:cNvPicPr>
            <a:picLocks noChangeAspect="1" noChangeArrowheads="1"/>
          </p:cNvPicPr>
          <p:nvPr/>
        </p:nvPicPr>
        <p:blipFill>
          <a:blip r:embed="rId2"/>
          <a:srcRect/>
          <a:stretch>
            <a:fillRect/>
          </a:stretch>
        </p:blipFill>
        <p:spPr bwMode="auto">
          <a:xfrm>
            <a:off x="7836535" y="914717"/>
            <a:ext cx="2533650" cy="1809751"/>
          </a:xfrm>
          <a:prstGeom prst="rect">
            <a:avLst/>
          </a:prstGeom>
          <a:noFill/>
        </p:spPr>
      </p:pic>
      <p:pic>
        <p:nvPicPr>
          <p:cNvPr id="24580" name="Picture 4" descr="Cyanosis - Physiopedia"/>
          <p:cNvPicPr>
            <a:picLocks noChangeAspect="1" noChangeArrowheads="1"/>
          </p:cNvPicPr>
          <p:nvPr/>
        </p:nvPicPr>
        <p:blipFill>
          <a:blip r:embed="rId3"/>
          <a:srcRect/>
          <a:stretch>
            <a:fillRect/>
          </a:stretch>
        </p:blipFill>
        <p:spPr bwMode="auto">
          <a:xfrm>
            <a:off x="7592695" y="4229100"/>
            <a:ext cx="2857500" cy="2143125"/>
          </a:xfrm>
          <a:prstGeom prst="rect">
            <a:avLst/>
          </a:prstGeom>
          <a:noFill/>
        </p:spPr>
      </p:pic>
      <p:sp>
        <p:nvSpPr>
          <p:cNvPr id="7" name="Rectangle 6"/>
          <p:cNvSpPr/>
          <p:nvPr/>
        </p:nvSpPr>
        <p:spPr>
          <a:xfrm>
            <a:off x="2029442" y="376535"/>
            <a:ext cx="3470822"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Clinically </a:t>
            </a:r>
          </a:p>
        </p:txBody>
      </p:sp>
    </p:spTree>
    <p:extLst>
      <p:ext uri="{BB962C8B-B14F-4D97-AF65-F5344CB8AC3E}">
        <p14:creationId xmlns:p14="http://schemas.microsoft.com/office/powerpoint/2010/main" val="28426333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2"/>
          <a:srcRect/>
          <a:stretch>
            <a:fillRect/>
          </a:stretch>
        </p:blipFill>
        <p:spPr bwMode="auto">
          <a:xfrm>
            <a:off x="3779520" y="2100628"/>
            <a:ext cx="4785360" cy="4528772"/>
          </a:xfrm>
          <a:prstGeom prst="rect">
            <a:avLst/>
          </a:prstGeom>
          <a:noFill/>
          <a:ln w="9525">
            <a:noFill/>
            <a:miter lim="800000"/>
            <a:headEnd/>
            <a:tailEnd/>
          </a:ln>
          <a:effectLst/>
        </p:spPr>
      </p:pic>
      <p:sp>
        <p:nvSpPr>
          <p:cNvPr id="4" name="Rectangle 3"/>
          <p:cNvSpPr/>
          <p:nvPr/>
        </p:nvSpPr>
        <p:spPr>
          <a:xfrm>
            <a:off x="1798320" y="1139875"/>
            <a:ext cx="6096000" cy="707886"/>
          </a:xfrm>
          <a:prstGeom prst="rect">
            <a:avLst/>
          </a:prstGeom>
        </p:spPr>
        <p:txBody>
          <a:bodyPr>
            <a:spAutoFit/>
          </a:bodyPr>
          <a:lstStyle/>
          <a:p>
            <a:r>
              <a:rPr lang="en-US" sz="2000" b="1" dirty="0"/>
              <a:t>Cut surfaces of hyperemic or congested tissues feel wet and typically ooze blood</a:t>
            </a:r>
          </a:p>
        </p:txBody>
      </p:sp>
      <p:sp>
        <p:nvSpPr>
          <p:cNvPr id="5" name="Rectangle 4"/>
          <p:cNvSpPr/>
          <p:nvPr/>
        </p:nvSpPr>
        <p:spPr>
          <a:xfrm>
            <a:off x="1968482" y="182880"/>
            <a:ext cx="7709162"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I.LUNG CONGESTION.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537865"/>
            <a:ext cx="9723120" cy="2185214"/>
          </a:xfrm>
          <a:prstGeom prst="rect">
            <a:avLst/>
          </a:prstGeom>
        </p:spPr>
        <p:txBody>
          <a:bodyPr wrap="square">
            <a:spAutoFit/>
          </a:bodyPr>
          <a:lstStyle/>
          <a:p>
            <a:r>
              <a:rPr lang="en-US" sz="2800" b="1" u="sng" dirty="0">
                <a:solidFill>
                  <a:schemeClr val="tx2"/>
                </a:solidFill>
              </a:rPr>
              <a:t>Microscopic examination: </a:t>
            </a:r>
          </a:p>
          <a:p>
            <a:r>
              <a:rPr lang="en-US" dirty="0"/>
              <a:t> </a:t>
            </a:r>
            <a:r>
              <a:rPr lang="en-US" u="sng" dirty="0">
                <a:solidFill>
                  <a:schemeClr val="tx2"/>
                </a:solidFill>
              </a:rPr>
              <a:t>acute pulmonary congestion </a:t>
            </a:r>
            <a:r>
              <a:rPr lang="en-US" dirty="0"/>
              <a:t>is marked by blood-engorged alveolar capillaries and variable degrees of alveolar septal edema and </a:t>
            </a:r>
            <a:r>
              <a:rPr lang="en-US" dirty="0" err="1"/>
              <a:t>intraalveolar</a:t>
            </a:r>
            <a:r>
              <a:rPr lang="en-US" dirty="0"/>
              <a:t> hemorrhage.</a:t>
            </a:r>
          </a:p>
          <a:p>
            <a:endParaRPr lang="en-US" dirty="0"/>
          </a:p>
          <a:p>
            <a:r>
              <a:rPr lang="en-US" dirty="0"/>
              <a:t> </a:t>
            </a:r>
            <a:r>
              <a:rPr lang="en-US" u="sng" dirty="0">
                <a:solidFill>
                  <a:schemeClr val="tx2"/>
                </a:solidFill>
              </a:rPr>
              <a:t> chronic pulmonary congestion</a:t>
            </a:r>
            <a:r>
              <a:rPr lang="en-US" dirty="0"/>
              <a:t>, the septa become thickened and fibrotic, and the alveolar spaces contain numerous macrophages laden with hemosiderin (“heart failure cells”) derived from phagocytosed red cells. </a:t>
            </a:r>
          </a:p>
        </p:txBody>
      </p:sp>
      <p:pic>
        <p:nvPicPr>
          <p:cNvPr id="54274" name="Picture 2"/>
          <p:cNvPicPr>
            <a:picLocks noChangeAspect="1" noChangeArrowheads="1"/>
          </p:cNvPicPr>
          <p:nvPr/>
        </p:nvPicPr>
        <p:blipFill>
          <a:blip r:embed="rId3"/>
          <a:srcRect/>
          <a:stretch>
            <a:fillRect/>
          </a:stretch>
        </p:blipFill>
        <p:spPr bwMode="auto">
          <a:xfrm>
            <a:off x="4605966" y="4056858"/>
            <a:ext cx="3899056" cy="2178689"/>
          </a:xfrm>
          <a:prstGeom prst="rect">
            <a:avLst/>
          </a:prstGeom>
          <a:noFill/>
          <a:ln w="9525">
            <a:noFill/>
            <a:miter lim="800000"/>
            <a:headEnd/>
            <a:tailEnd/>
          </a:ln>
          <a:effectLst/>
        </p:spPr>
      </p:pic>
      <p:pic>
        <p:nvPicPr>
          <p:cNvPr id="54275" name="Picture 3"/>
          <p:cNvPicPr>
            <a:picLocks noChangeAspect="1" noChangeArrowheads="1"/>
          </p:cNvPicPr>
          <p:nvPr/>
        </p:nvPicPr>
        <p:blipFill>
          <a:blip r:embed="rId4"/>
          <a:srcRect/>
          <a:stretch>
            <a:fillRect/>
          </a:stretch>
        </p:blipFill>
        <p:spPr bwMode="auto">
          <a:xfrm>
            <a:off x="8856805" y="4092376"/>
            <a:ext cx="3066487" cy="2143171"/>
          </a:xfrm>
          <a:prstGeom prst="rect">
            <a:avLst/>
          </a:prstGeom>
          <a:noFill/>
          <a:ln w="9525">
            <a:noFill/>
            <a:miter lim="800000"/>
            <a:headEnd/>
            <a:tailEnd/>
          </a:ln>
          <a:effectLst/>
        </p:spPr>
      </p:pic>
      <p:pic>
        <p:nvPicPr>
          <p:cNvPr id="1026" name="Picture 2" descr="Pathology Outlines - Histolog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1511" y="4092376"/>
            <a:ext cx="3061487" cy="229611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2"/>
          <a:srcRect/>
          <a:stretch>
            <a:fillRect/>
          </a:stretch>
        </p:blipFill>
        <p:spPr bwMode="auto">
          <a:xfrm>
            <a:off x="2514600" y="1847850"/>
            <a:ext cx="7084695" cy="4606510"/>
          </a:xfrm>
          <a:prstGeom prst="rect">
            <a:avLst/>
          </a:prstGeom>
          <a:noFill/>
          <a:ln w="9525">
            <a:noFill/>
            <a:miter lim="800000"/>
            <a:headEnd/>
            <a:tailEnd/>
          </a:ln>
          <a:effectLst/>
        </p:spPr>
      </p:pic>
      <p:sp>
        <p:nvSpPr>
          <p:cNvPr id="3" name="Rectangle 2"/>
          <p:cNvSpPr/>
          <p:nvPr/>
        </p:nvSpPr>
        <p:spPr>
          <a:xfrm>
            <a:off x="1630680" y="833734"/>
            <a:ext cx="8991600" cy="707886"/>
          </a:xfrm>
          <a:prstGeom prst="rect">
            <a:avLst/>
          </a:prstGeom>
        </p:spPr>
        <p:txBody>
          <a:bodyPr wrap="square">
            <a:spAutoFit/>
          </a:bodyPr>
          <a:lstStyle/>
          <a:p>
            <a:r>
              <a:rPr lang="en-US" sz="2000" b="1"/>
              <a:t>central areas are red and slightly depressed compared with the surrounding tan viable parenchyma, creating “nutmeg liver”</a:t>
            </a:r>
          </a:p>
        </p:txBody>
      </p:sp>
      <p:sp>
        <p:nvSpPr>
          <p:cNvPr id="4" name="Rectangle 3"/>
          <p:cNvSpPr/>
          <p:nvPr/>
        </p:nvSpPr>
        <p:spPr>
          <a:xfrm>
            <a:off x="1358882" y="0"/>
            <a:ext cx="6890027"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II.HEPATIC CONGESTION.</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مستند" ma:contentTypeID="0x01010028124A2AB109B04D9394872AA5C4638C" ma:contentTypeVersion="10" ma:contentTypeDescription="إنشاء مستند جديد." ma:contentTypeScope="" ma:versionID="e4fb4acc261fc67c738c495fa6a185dc">
  <xsd:schema xmlns:xsd="http://www.w3.org/2001/XMLSchema" xmlns:xs="http://www.w3.org/2001/XMLSchema" xmlns:p="http://schemas.microsoft.com/office/2006/metadata/properties" xmlns:ns2="513c409d-95b3-4324-b1e7-64465f9ef705" xmlns:ns3="4e5e1d9c-8200-4f72-9ecf-f64799bd78a7" targetNamespace="http://schemas.microsoft.com/office/2006/metadata/properties" ma:root="true" ma:fieldsID="54a05ab7966c8a2e8686b24c672c9821" ns2:_="" ns3:_="">
    <xsd:import namespace="513c409d-95b3-4324-b1e7-64465f9ef705"/>
    <xsd:import namespace="4e5e1d9c-8200-4f72-9ecf-f64799bd78a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3c409d-95b3-4324-b1e7-64465f9ef70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e5e1d9c-8200-4f72-9ecf-f64799bd78a7" elementFormDefault="qualified">
    <xsd:import namespace="http://schemas.microsoft.com/office/2006/documentManagement/types"/>
    <xsd:import namespace="http://schemas.microsoft.com/office/infopath/2007/PartnerControls"/>
    <xsd:element name="SharedWithUsers" ma:index="16" nillable="true" ma:displayName="تمت مشاركته مع"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مشتركة مع تفاصيل"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نوع المحتوى"/>
        <xsd:element ref="dc:title" minOccurs="0" maxOccurs="1" ma:index="4" ma:displayName="العنوان"/>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CC241DC-B694-4E40-957A-5BBF36ED48C8}">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C8BAA36F-D6AA-4F37-AB26-89D9285C24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13c409d-95b3-4324-b1e7-64465f9ef705"/>
    <ds:schemaRef ds:uri="4e5e1d9c-8200-4f72-9ecf-f64799bd78a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8DCFFD2-7368-47B9-BFF5-A2EBCC54A27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Wisp</Template>
  <TotalTime>23</TotalTime>
  <Words>1335</Words>
  <Application>Microsoft Office PowerPoint</Application>
  <PresentationFormat>Widescreen</PresentationFormat>
  <Paragraphs>145</Paragraphs>
  <Slides>35</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Calibri</vt:lpstr>
      <vt:lpstr>Century Gothic</vt:lpstr>
      <vt:lpstr>Wingdings</vt:lpstr>
      <vt:lpstr>Wingdings 3</vt:lpstr>
      <vt:lpstr>Wisp</vt:lpstr>
      <vt:lpstr>Hemodynamic Disorders, Thromboembolism, and Shock</vt:lpstr>
      <vt:lpstr>PowerPoint Presentation</vt:lpstr>
      <vt:lpstr>PowerPoint Presentation</vt:lpstr>
      <vt:lpstr>1. HYPEREMIA AND CONGESTION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EDEMA</vt:lpstr>
      <vt:lpstr>2. EDEMA</vt:lpstr>
      <vt:lpstr>PowerPoint Presentation</vt:lpstr>
      <vt:lpstr>PowerPoint Presentation</vt:lpstr>
      <vt:lpstr>PowerPoint Presentation</vt:lpstr>
      <vt:lpstr>Mechanisms of edema</vt:lpstr>
      <vt:lpstr>PowerPoint Presentation</vt:lpstr>
      <vt:lpstr>PowerPoint Presentation</vt:lpstr>
      <vt:lpstr>2. Reduced Plasma Osmotic Pressure</vt:lpstr>
      <vt:lpstr>3. Lymphatic Obstruction</vt:lpstr>
      <vt:lpstr>PowerPoint Presentation</vt:lpstr>
      <vt:lpstr>PowerPoint Presentation</vt:lpstr>
      <vt:lpstr>4. Sodium and Water Retention</vt:lpstr>
      <vt:lpstr>PowerPoint Presentation</vt:lpstr>
      <vt:lpstr>PowerPoint Presentation</vt:lpstr>
      <vt:lpstr>PowerPoint Presentation</vt:lpstr>
      <vt:lpstr>Clinical Features</vt:lpstr>
      <vt:lpstr>PowerPoint Presentation</vt:lpstr>
      <vt:lpstr> II. HEMORRHAGE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Hemodynamic Disorders, Thromboembolism, and Shock</dc:title>
  <dc:creator>Windows User</dc:creator>
  <cp:lastModifiedBy>Windows User</cp:lastModifiedBy>
  <cp:revision>7</cp:revision>
  <dcterms:created xsi:type="dcterms:W3CDTF">2021-11-15T08:22:03Z</dcterms:created>
  <dcterms:modified xsi:type="dcterms:W3CDTF">2022-12-13T10:43:48Z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0x01010028124A2AB109B04D9394872AA5C4638C</vt:lpwstr>
  </property>
</Properties>
</file>