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5"/>
  </p:notesMasterIdLst>
  <p:sldIdLst>
    <p:sldId id="298" r:id="rId5"/>
    <p:sldId id="326" r:id="rId6"/>
    <p:sldId id="299" r:id="rId7"/>
    <p:sldId id="300" r:id="rId8"/>
    <p:sldId id="327" r:id="rId9"/>
    <p:sldId id="328" r:id="rId10"/>
    <p:sldId id="329" r:id="rId11"/>
    <p:sldId id="335" r:id="rId12"/>
    <p:sldId id="331" r:id="rId13"/>
    <p:sldId id="336" r:id="rId14"/>
    <p:sldId id="337" r:id="rId15"/>
    <p:sldId id="330" r:id="rId16"/>
    <p:sldId id="302" r:id="rId17"/>
    <p:sldId id="338" r:id="rId18"/>
    <p:sldId id="339" r:id="rId19"/>
    <p:sldId id="334" r:id="rId20"/>
    <p:sldId id="340" r:id="rId21"/>
    <p:sldId id="303" r:id="rId22"/>
    <p:sldId id="332" r:id="rId23"/>
    <p:sldId id="33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357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B0F189-6239-4A6F-B189-218D3A1F5876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51BA45-3FA4-4CAA-B021-13395C865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93A8-17C9-4021-A6AB-1523330654C7}" type="datetimeFigureOut">
              <a:rPr lang="ar-SA" smtClean="0"/>
              <a:pPr/>
              <a:t>24/10/1443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10B3-3888-409D-8608-BFA7855D6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457199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l" rtl="0">
              <a:buNone/>
            </a:pPr>
            <a:endParaRPr lang="en-US" sz="2900" b="1" dirty="0">
              <a:ln/>
              <a:solidFill>
                <a:schemeClr val="accent6">
                  <a:lumMod val="75000"/>
                </a:schemeClr>
              </a:solidFill>
            </a:endParaRPr>
          </a:p>
          <a:p>
            <a:pPr lvl="0" algn="ctr" rtl="0">
              <a:buNone/>
            </a:pP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Physiology 11</a:t>
            </a:r>
          </a:p>
          <a:p>
            <a:pPr lvl="0" algn="ctr" rtl="0">
              <a:buNone/>
            </a:pP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Parturition &amp; Lactation </a:t>
            </a:r>
          </a:p>
          <a:p>
            <a:pPr lvl="0" algn="ctr" rtl="0">
              <a:buNone/>
            </a:pPr>
            <a:r>
              <a:rPr lang="en-US" sz="2900" b="1" dirty="0">
                <a:ln/>
                <a:solidFill>
                  <a:schemeClr val="accent3">
                    <a:lumMod val="50000"/>
                  </a:schemeClr>
                </a:solidFill>
              </a:rPr>
              <a:t>By</a:t>
            </a:r>
          </a:p>
          <a:p>
            <a:pPr lvl="0" algn="ctr" rtl="0">
              <a:buNone/>
            </a:pPr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</a:rPr>
              <a:t>Dr. Nour A. Mohammed</a:t>
            </a:r>
          </a:p>
          <a:p>
            <a:pPr lvl="0" algn="ctr" rtl="0">
              <a:buNone/>
            </a:pPr>
            <a:r>
              <a:rPr lang="en-US" sz="4000" b="1" dirty="0">
                <a:ln/>
                <a:solidFill>
                  <a:schemeClr val="accent3">
                    <a:lumMod val="50000"/>
                  </a:schemeClr>
                </a:solidFill>
              </a:rPr>
              <a:t>MUTAH SCHOOL OF MEDICINE</a:t>
            </a: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1301-2D83-C2F6-F624-5BEBFA89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0C52-74C5-18B8-293F-B37BDBE9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latin typeface="Slimbach-Book"/>
              </a:rPr>
              <a:t>There are three stages of </a:t>
            </a:r>
            <a:r>
              <a:rPr lang="en-US" sz="28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ld"/>
              </a:rPr>
              <a:t>normal labor</a:t>
            </a:r>
            <a:r>
              <a:rPr lang="en-US" sz="2800" b="1" i="0" u="none" strike="noStrike" baseline="0" dirty="0">
                <a:latin typeface="Slimbach-Bold"/>
              </a:rPr>
              <a:t>. </a:t>
            </a:r>
          </a:p>
          <a:p>
            <a:pPr algn="l" rtl="0"/>
            <a:endParaRPr lang="en-US" sz="2800" b="0" i="0" u="none" strike="noStrike" baseline="0" dirty="0">
              <a:latin typeface="Slimbach-Book"/>
            </a:endParaRPr>
          </a:p>
          <a:p>
            <a:pPr algn="l" rtl="0"/>
            <a:r>
              <a:rPr lang="en-US" sz="2800" b="0" i="0" u="none" strike="noStrike" baseline="0" dirty="0">
                <a:latin typeface="Slimbach-Book"/>
              </a:rPr>
              <a:t>In the </a:t>
            </a:r>
            <a:r>
              <a:rPr lang="en-US" sz="28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ld"/>
              </a:rPr>
              <a:t>first stage</a:t>
            </a:r>
            <a:r>
              <a:rPr lang="en-US" sz="2800" b="1" i="0" u="none" strike="noStrike" baseline="0" dirty="0">
                <a:latin typeface="Slimbach-Bold"/>
              </a:rPr>
              <a:t>, </a:t>
            </a:r>
            <a:r>
              <a:rPr lang="en-US" sz="2800" b="0" i="0" u="none" strike="noStrike" baseline="0" dirty="0">
                <a:latin typeface="Slimbach-Book"/>
              </a:rPr>
              <a:t>uterine contractions originating at the fundus and sweeping downward move the head of the fetus toward the cervix and progressively widen</a:t>
            </a:r>
            <a:r>
              <a:rPr lang="en-US" sz="2800" dirty="0">
                <a:latin typeface="Slimbach-Book"/>
              </a:rPr>
              <a:t> </a:t>
            </a:r>
            <a:r>
              <a:rPr lang="en-US" sz="2800" b="0" i="0" u="none" strike="noStrike" baseline="0" dirty="0">
                <a:latin typeface="Slimbach-Book"/>
              </a:rPr>
              <a:t>and thin the cervix. </a:t>
            </a:r>
          </a:p>
          <a:p>
            <a:pPr algn="l" rtl="0"/>
            <a:endParaRPr lang="en-US" sz="2800" b="0" i="0" u="none" strike="noStrike" baseline="0" dirty="0">
              <a:latin typeface="Slimbach-Book"/>
            </a:endParaRPr>
          </a:p>
          <a:p>
            <a:pPr algn="l" rtl="0"/>
            <a:r>
              <a:rPr lang="en-US" sz="2800" b="0" i="0" u="none" strike="noStrike" baseline="0" dirty="0">
                <a:latin typeface="Slimbach-Book"/>
              </a:rPr>
              <a:t>In the </a:t>
            </a:r>
            <a:r>
              <a:rPr lang="en-US" sz="28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ld"/>
              </a:rPr>
              <a:t>second stage</a:t>
            </a:r>
            <a:r>
              <a:rPr lang="en-US" sz="2800" b="1" i="0" u="none" strike="noStrike" baseline="0" dirty="0">
                <a:latin typeface="Slimbach-Bold"/>
              </a:rPr>
              <a:t>, </a:t>
            </a:r>
            <a:r>
              <a:rPr lang="en-US" sz="2800" b="0" i="0" u="none" strike="noStrike" baseline="0" dirty="0">
                <a:latin typeface="Slimbach-Book"/>
              </a:rPr>
              <a:t>the fetus is forced through the cervix and delivered through the vagina.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755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F3ED-B093-C992-B642-E3C47D86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081B-4616-0F14-854F-E636886FA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3200" b="0" i="0" u="none" strike="noStrike" baseline="0" dirty="0">
                <a:latin typeface="Slimbach-Book"/>
              </a:rPr>
              <a:t>In the </a:t>
            </a:r>
            <a:r>
              <a:rPr lang="en-US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ld"/>
              </a:rPr>
              <a:t>third stage</a:t>
            </a:r>
            <a:r>
              <a:rPr lang="en-US" sz="3200" b="1" i="0" u="none" strike="noStrike" baseline="0" dirty="0">
                <a:latin typeface="Slimbach-Bold"/>
              </a:rPr>
              <a:t>, </a:t>
            </a:r>
            <a:r>
              <a:rPr lang="en-US" sz="3200" b="0" i="0" u="none" strike="noStrike" baseline="0" dirty="0">
                <a:latin typeface="Slimbach-Book"/>
              </a:rPr>
              <a:t>the placenta separates from the uterine decidual tissue and is delivered.</a:t>
            </a:r>
          </a:p>
          <a:p>
            <a:pPr algn="l"/>
            <a:endParaRPr lang="en-US" sz="3200" b="0" i="0" u="none" strike="noStrike" baseline="0" dirty="0">
              <a:latin typeface="Slimbach-Book"/>
            </a:endParaRPr>
          </a:p>
          <a:p>
            <a:pPr marL="0" indent="0" algn="l">
              <a:buNone/>
            </a:pPr>
            <a:r>
              <a:rPr lang="en-US" sz="3200" b="0" i="0" u="none" strike="noStrike" baseline="0" dirty="0">
                <a:latin typeface="Slimbach-Book"/>
              </a:rPr>
              <a:t>During this </a:t>
            </a:r>
            <a:r>
              <a:rPr lang="en-US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last stage</a:t>
            </a:r>
            <a:r>
              <a:rPr lang="en-US" sz="3200" b="0" i="0" u="none" strike="noStrike" baseline="0" dirty="0">
                <a:latin typeface="Slimbach-Book"/>
              </a:rPr>
              <a:t>, powerful contractions of the</a:t>
            </a:r>
          </a:p>
          <a:p>
            <a:pPr marL="0" indent="0" algn="l">
              <a:buNone/>
            </a:pPr>
            <a:r>
              <a:rPr lang="en-US" sz="3200" b="0" i="0" u="none" strike="noStrike" baseline="0" dirty="0">
                <a:latin typeface="Slimbach-Book"/>
              </a:rPr>
              <a:t>uterus also serve to constrict uterine blood vessels</a:t>
            </a:r>
          </a:p>
          <a:p>
            <a:pPr marL="0" indent="0" algn="l">
              <a:buNone/>
            </a:pPr>
            <a:r>
              <a:rPr lang="en-US" sz="3200" b="0" i="0" u="none" strike="noStrike" baseline="0" dirty="0">
                <a:latin typeface="Slimbach-Book"/>
              </a:rPr>
              <a:t>and limit postpartum bleeding. After delivery of the</a:t>
            </a:r>
          </a:p>
          <a:p>
            <a:pPr marL="0" indent="0" algn="l">
              <a:buNone/>
            </a:pPr>
            <a:r>
              <a:rPr lang="en-US" sz="3200" b="0" i="0" u="none" strike="noStrike" baseline="0" dirty="0">
                <a:latin typeface="Slimbach-Book"/>
              </a:rPr>
              <a:t>placenta, hormone concentrations return to their</a:t>
            </a:r>
          </a:p>
          <a:p>
            <a:pPr marL="0" indent="0" algn="l">
              <a:buNone/>
            </a:pPr>
            <a:r>
              <a:rPr lang="en-US" sz="3200" b="0" i="0" u="none" strike="noStrike" baseline="0" dirty="0">
                <a:latin typeface="Slimbach-Book"/>
              </a:rPr>
              <a:t>prepregnant levels, except for </a:t>
            </a:r>
            <a:r>
              <a:rPr lang="en-US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prolactin</a:t>
            </a:r>
            <a:r>
              <a:rPr lang="en-US" sz="3200" b="0" i="0" u="none" strike="noStrike" baseline="0" dirty="0">
                <a:latin typeface="Slimbach-Book"/>
              </a:rPr>
              <a:t>, whose </a:t>
            </a:r>
            <a:r>
              <a:rPr lang="en-US" dirty="0">
                <a:latin typeface="Slimbach-Book"/>
              </a:rPr>
              <a:t>levels remain high if the mother breast-feeds the infant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1E98-D9BD-C2D5-C946-A6EA6BED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1187-910A-6F46-19AE-A758D8CF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C00000"/>
                </a:solidFill>
                <a:latin typeface="Calibri,Bold"/>
              </a:rPr>
              <a:t>After delivery of fetus: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of uterus (during 10 - 45 minutes)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shearing movement with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placenta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separation of placenta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vaginal discharge 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After that, the endometrium is re-epithelized again.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Lactation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involution of uterus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prolactin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gonadotropins).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93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Mammary glands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715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l" rtl="0">
              <a:buNone/>
            </a:pPr>
            <a:endParaRPr lang="en-US" sz="2500" b="1" dirty="0">
              <a:ln/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500" b="1" dirty="0">
                <a:ln/>
                <a:solidFill>
                  <a:srgbClr val="0070C0"/>
                </a:solidFill>
              </a:rPr>
              <a:t>Development :</a:t>
            </a:r>
          </a:p>
          <a:p>
            <a:pPr marL="914400" lvl="1" indent="-514350" algn="l" rtl="0">
              <a:buClr>
                <a:srgbClr val="0070C0"/>
              </a:buClr>
              <a:buFont typeface="+mj-lt"/>
              <a:buAutoNum type="arabicPeriod"/>
            </a:pPr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During childhood : mammary glands are rudimentary .</a:t>
            </a:r>
          </a:p>
          <a:p>
            <a:pPr marL="914400" lvl="1" indent="-514350" algn="l" rtl="0">
              <a:buClr>
                <a:srgbClr val="0070C0"/>
              </a:buClr>
              <a:buFont typeface="+mj-lt"/>
              <a:buAutoNum type="arabicPeriod"/>
            </a:pPr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At puberty : mammary glands enlarge and develop under the effect of estrogen and progesterone secreted from ovaries .</a:t>
            </a:r>
          </a:p>
          <a:p>
            <a:pPr marL="914400" lvl="1" indent="-514350" algn="l" rtl="0">
              <a:buClr>
                <a:srgbClr val="0070C0"/>
              </a:buClr>
              <a:buFont typeface="+mj-lt"/>
              <a:buAutoNum type="arabicPeriod"/>
            </a:pPr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During pregnancy : more enlargement and development occur by high levels of estrogen and progesterone and prolactin and human chorionic somatomammotropin </a:t>
            </a:r>
          </a:p>
          <a:p>
            <a:pPr marL="400050" lvl="1" indent="0" algn="l" rtl="0">
              <a:buClr>
                <a:srgbClr val="0070C0"/>
              </a:buClr>
              <a:buNone/>
            </a:pPr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( HCS ) </a:t>
            </a:r>
          </a:p>
          <a:p>
            <a:pPr marL="914400" lvl="1" indent="-514350" algn="l" rtl="0">
              <a:buClr>
                <a:srgbClr val="0070C0"/>
              </a:buClr>
              <a:buFont typeface="+mj-lt"/>
              <a:buAutoNum type="arabicPeriod"/>
            </a:pPr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During lactation : </a:t>
            </a:r>
          </a:p>
          <a:p>
            <a:pPr lvl="2" algn="l" rtl="0"/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Milk formation : by prolactin . </a:t>
            </a:r>
          </a:p>
          <a:p>
            <a:pPr lvl="2" algn="l" rtl="0"/>
            <a:r>
              <a:rPr lang="en-US" sz="2500" b="1" dirty="0">
                <a:ln/>
                <a:solidFill>
                  <a:schemeClr val="accent6">
                    <a:lumMod val="75000"/>
                  </a:schemeClr>
                </a:solidFill>
              </a:rPr>
              <a:t>Milk ejection : by oxytocin .   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F836-7B4A-664A-4AD6-2AC891A6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D4B8-0FAE-8CF5-00CD-7CC9C57AF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Slimbach-Book"/>
              </a:rPr>
              <a:t>Throughout pregnancy, </a:t>
            </a:r>
            <a:r>
              <a:rPr lang="en-US" sz="28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estrogen and progesterone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Slimbach-Book"/>
              </a:rPr>
              <a:t>stimulate the growth and development of the breasts, preparing them for lactation. </a:t>
            </a:r>
          </a:p>
          <a:p>
            <a:pPr marL="0" indent="0" algn="l" rtl="0">
              <a:buNone/>
            </a:pPr>
            <a:r>
              <a:rPr lang="en-US" sz="28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Estrogen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Slimbach-Book"/>
              </a:rPr>
              <a:t> also stimulate prolactin secretion by the anterior pituitary, and prolactin levels steadily increase over the course of pregnancy, However, although prolactin levels are high during pregnancy, lactation </a:t>
            </a:r>
            <a:r>
              <a:rPr lang="en-US" sz="2800" b="1" i="1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Italic"/>
              </a:rPr>
              <a:t>does not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Slimbach-Book"/>
              </a:rPr>
              <a:t>occur because estrogen and progesterone block the action of prolactin on the breast. </a:t>
            </a:r>
          </a:p>
        </p:txBody>
      </p:sp>
    </p:spTree>
    <p:extLst>
      <p:ext uri="{BB962C8B-B14F-4D97-AF65-F5344CB8AC3E}">
        <p14:creationId xmlns:p14="http://schemas.microsoft.com/office/powerpoint/2010/main" val="238997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836-68C7-65C1-9D7D-20913DE4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BFE9F-5DEC-3CF7-DB1F-C34B001D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32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After parturition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limbach-Book"/>
              </a:rPr>
              <a:t>,</a:t>
            </a:r>
            <a:r>
              <a:rPr lang="en-US" sz="1800" b="0" i="0" u="none" strike="noStrike" baseline="0" dirty="0">
                <a:latin typeface="Slimbach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when estrogen and progesterone levels fall so, their inhibitory effects on the breast are removed and lactation can proceed. </a:t>
            </a:r>
          </a:p>
          <a:p>
            <a:pPr algn="l" rtl="0"/>
            <a:r>
              <a:rPr lang="en-US" dirty="0">
                <a:solidFill>
                  <a:srgbClr val="000000"/>
                </a:solidFill>
                <a:latin typeface="Slimbach-Book"/>
              </a:rPr>
              <a:t>lactation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maintained by suckling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, which stimulates the secretion of both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oxytocin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and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prolactin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Slimbach-Book"/>
              </a:rPr>
              <a:t>If lactation continues, there is suppression of ovulation because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prolactin inhibits GnRH 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secretion by 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hypothalamus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 and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FSH and LH 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secretion by 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anterior pituitary</a:t>
            </a:r>
            <a:r>
              <a:rPr lang="en-US" dirty="0">
                <a:solidFill>
                  <a:srgbClr val="000000"/>
                </a:solidFill>
                <a:latin typeface="Slimbach-Book"/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3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157A-BCAC-14D1-7FBB-58ED6870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b="1" i="0" u="none" strike="noStrike" baseline="0" dirty="0">
                <a:solidFill>
                  <a:srgbClr val="C00000"/>
                </a:solidFill>
                <a:latin typeface="Cambria,Bold"/>
              </a:rPr>
              <a:t>Lactation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7620-1CF9-16C8-F9A4-5F29BAD3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8316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The initiation of milk production (lactogenesis) is under hormonal control of: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Calibri,Bold"/>
              </a:rPr>
              <a:t>prolactin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hormone from anterior pituitary gland.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NewRoman"/>
              </a:rPr>
              <a:t>-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True milk production starts two days after delivery.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NewRoman"/>
              </a:rPr>
              <a:t>- </a:t>
            </a:r>
            <a:r>
              <a:rPr lang="en-US" sz="2400" b="1" i="0" u="none" strike="noStrike" baseline="0" dirty="0">
                <a:latin typeface="Calibri,Bold"/>
              </a:rPr>
              <a:t>Suckling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helps lactation by two mechanisms: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a) Maintenance of prolactin secretion </a:t>
            </a:r>
            <a:r>
              <a:rPr lang="en-US" sz="2400" b="0" i="0" u="none" strike="noStrike" baseline="0" dirty="0"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maintenance of milk formation.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b) Ejection of milk by oxytocin (suckling reflex).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NewRoman"/>
              </a:rPr>
              <a:t>-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With continued suckling, lactation can continue for years.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NewRoman"/>
              </a:rPr>
              <a:t>- </a:t>
            </a:r>
            <a:r>
              <a:rPr lang="en-US" sz="2400" b="0" i="0" u="none" strike="noStrike" baseline="0" dirty="0"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Prolactin </a:t>
            </a:r>
            <a:r>
              <a:rPr lang="en-US" sz="2400" b="0" i="0" u="none" strike="noStrike" baseline="0" dirty="0"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depress ovulation &amp; fertility (</a:t>
            </a:r>
            <a:r>
              <a:rPr lang="en-US" sz="2400" b="1" i="0" u="none" strike="noStrike" baseline="0" dirty="0">
                <a:latin typeface="Calibri,Bold"/>
              </a:rPr>
              <a:t>lactation amenorrhea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91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B88F-D158-B79A-6683-877D86B3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8D070F-4585-03C4-2259-8DB6EB2F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7630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Hormonal control of mammary glands </a:t>
            </a:r>
            <a:b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1- Estrogen: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Stimulates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roliferation of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duct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system and nipples.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It increases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B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lood flow to breast.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It is responsible for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igmentation of areolas.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2- Progesterone: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 formation of mammary gland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acini.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3- Prolactin: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Secreted by anterior pituitary and placenta.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stimulates formation and secretion of milk by acini.</a:t>
            </a:r>
            <a:endParaRPr lang="en-US" sz="28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5234-3510-0681-D34F-5892D417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AB1D6-1ED6-0CAE-A71C-4495EC2F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 algn="l" rtl="0">
              <a:buClr>
                <a:srgbClr val="0070C0"/>
              </a:buClr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4- Placental Lactogen (</a:t>
            </a:r>
            <a:r>
              <a:rPr lang="en-US" b="1" dirty="0">
                <a:solidFill>
                  <a:srgbClr val="002060"/>
                </a:solidFill>
                <a:latin typeface="Calibri,Bold"/>
              </a:rPr>
              <a:t>human chorionic somatomammotropin ( HCS </a:t>
            </a:r>
            <a:r>
              <a:rPr lang="en-US" sz="2800" b="1" dirty="0">
                <a:ln/>
                <a:solidFill>
                  <a:schemeClr val="accent6">
                    <a:lumMod val="75000"/>
                  </a:schemeClr>
                </a:solidFill>
              </a:rPr>
              <a:t>) 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 breast development.   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5- Oxytocin: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squeezes milk from acini.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6- Adrenal corticoids &amp; Thyroxin &amp; insulin: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needed for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metabolic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activities of the gland, no specific role in milk production.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alibri,Bold"/>
              </a:rPr>
              <a:t>7- Growth hormone: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Calibri,Bold"/>
              </a:rPr>
              <a:t>-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necessary for mammary gland development in response to other hormones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310C-66A3-8E49-602C-4FBE699A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Labour  =   parturition  </a:t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   childbirth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2C6B-4318-4ACA-F4F0-6B0F4E6C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3200" b="1" dirty="0">
                <a:ln/>
                <a:solidFill>
                  <a:srgbClr val="0070C0"/>
                </a:solidFill>
              </a:rPr>
              <a:t>Definition :</a:t>
            </a:r>
          </a:p>
          <a:p>
            <a:pPr algn="l" rtl="0">
              <a:buNone/>
            </a:pPr>
            <a:r>
              <a:rPr lang="en-US" sz="3200" b="1" dirty="0">
                <a:ln/>
              </a:rPr>
              <a:t>           It is the process by which the fetus is delivered from the uterus after the full term of pregnancy </a:t>
            </a:r>
          </a:p>
          <a:p>
            <a:pPr algn="l" rtl="0">
              <a:buNone/>
            </a:pPr>
            <a:r>
              <a:rPr lang="en-US" b="1" dirty="0">
                <a:ln/>
              </a:rPr>
              <a:t>(280 days after the last menstruation).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3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3021-1BF1-E145-BD14-436DB562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FE1E03-DAB6-6B80-F85C-D21415E8B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81600"/>
          </a:xfrm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>
                <a:ln/>
                <a:solidFill>
                  <a:srgbClr val="0070C0"/>
                </a:solidFill>
              </a:rPr>
              <a:t>Causes : </a:t>
            </a:r>
          </a:p>
          <a:p>
            <a:pPr algn="l" rtl="0">
              <a:buNone/>
            </a:pPr>
            <a:r>
              <a:rPr lang="en-US" b="1" dirty="0">
                <a:ln/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b="1" dirty="0">
                <a:ln/>
              </a:rPr>
              <a:t>By the end of pregnancy , the uterus becomes progressively more excitable until it begins strong contraction that cause birth of the baby 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b="1" dirty="0">
                <a:ln/>
                <a:solidFill>
                  <a:schemeClr val="accent3">
                    <a:lumMod val="75000"/>
                  </a:schemeClr>
                </a:solidFill>
              </a:rPr>
              <a:t>Hormonal factors </a:t>
            </a:r>
          </a:p>
          <a:p>
            <a:pPr lvl="1" algn="l" rtl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>
                <a:ln/>
              </a:rPr>
              <a:t>Estrogen / progesterone ratio increases by the end of pregnancy ; estrogen enhances uterine contractility while progesterone reduces it so ↑ estrogen / progesterone ratio will increase uterine excitability .</a:t>
            </a:r>
          </a:p>
          <a:p>
            <a:pPr lvl="1" algn="l" rtl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>
                <a:ln/>
              </a:rPr>
              <a:t>Oxytocin : oxytocin receptors are increased by the end of pregnancy </a:t>
            </a:r>
          </a:p>
          <a:p>
            <a:pPr lvl="1" algn="l" rtl="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>
                <a:ln/>
              </a:rPr>
              <a:t>Prostaglandins : also released from endometrium and increase uterine contractility . </a:t>
            </a:r>
          </a:p>
          <a:p>
            <a:pPr algn="l" rtl="0"/>
            <a:endParaRPr lang="en-US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fontScale="2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14350" lvl="0" indent="-514350" algn="l" rtl="0">
              <a:buAutoNum type="arabicPeriod" startAt="2"/>
            </a:pPr>
            <a:endParaRPr lang="en-US" sz="8000" b="1" dirty="0">
              <a:ln/>
              <a:solidFill>
                <a:schemeClr val="accent3">
                  <a:lumMod val="75000"/>
                </a:schemeClr>
              </a:solidFill>
            </a:endParaRPr>
          </a:p>
          <a:p>
            <a:pPr marL="514350" lvl="0" indent="-514350" algn="l" rtl="0">
              <a:buAutoNum type="arabicPeriod" startAt="2"/>
            </a:pPr>
            <a:r>
              <a:rPr lang="en-US" sz="8000" b="1" dirty="0">
                <a:ln/>
                <a:solidFill>
                  <a:schemeClr val="accent3">
                    <a:lumMod val="75000"/>
                  </a:schemeClr>
                </a:solidFill>
              </a:rPr>
              <a:t>Mechanical factors:</a:t>
            </a:r>
          </a:p>
          <a:p>
            <a:pPr lvl="0" algn="l" rtl="0">
              <a:buFont typeface="Wingdings" panose="05000000000000000000" pitchFamily="2" charset="2"/>
              <a:buChar char="q"/>
            </a:pPr>
            <a:r>
              <a:rPr lang="en-US" sz="8000" dirty="0">
                <a:solidFill>
                  <a:srgbClr val="000000"/>
                </a:solidFill>
                <a:latin typeface="Calibri" panose="020F0502020204030204" pitchFamily="34" charset="0"/>
              </a:rPr>
              <a:t>Stretch of smooth muscles in the wall of uterus increases uterine contractility. </a:t>
            </a:r>
          </a:p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8000" dirty="0">
                <a:solidFill>
                  <a:srgbClr val="000000"/>
                </a:solidFill>
                <a:latin typeface="Calibri" panose="020F0502020204030204" pitchFamily="34" charset="0"/>
              </a:rPr>
              <a:t>Stretch of cervix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by 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,Bold"/>
              </a:rPr>
              <a:t>head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fetus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stretch receptors in the cervix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afferent nerve impulses travel into spinal cord and cause 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,Bold"/>
              </a:rPr>
              <a:t>two </a:t>
            </a:r>
            <a:r>
              <a:rPr lang="en-US" sz="9600" b="1" i="0" u="none" strike="noStrike" baseline="0" dirty="0">
                <a:solidFill>
                  <a:srgbClr val="00B150"/>
                </a:solidFill>
                <a:latin typeface="Calibri,Bold"/>
              </a:rPr>
              <a:t>positive feedback mechanisms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b="1" i="0" u="none" strike="noStrike" baseline="0" dirty="0">
                <a:solidFill>
                  <a:srgbClr val="000000"/>
                </a:solidFill>
                <a:latin typeface="Calibri,Bold"/>
              </a:rPr>
              <a:t>1. Uterine contraction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via neural reflex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descend of head of fetus.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8000" b="1" i="0" u="none" strike="noStrike" baseline="0" dirty="0">
                <a:solidFill>
                  <a:srgbClr val="000000"/>
                </a:solidFill>
                <a:latin typeface="Calibri,Bold"/>
              </a:rPr>
              <a:t>2. Release of oxytocin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maternal posterior pituitary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strong uterine contraction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more descend of head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8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more stretch of cervix.</a:t>
            </a:r>
            <a:endParaRPr lang="en-US" sz="80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  <a:buNone/>
            </a:pPr>
            <a:endParaRPr lang="en-US" sz="80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  <a:buNone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>
              <a:lnSpc>
                <a:spcPct val="170000"/>
              </a:lnSpc>
              <a:buNone/>
            </a:pPr>
            <a:r>
              <a:rPr lang="en-US" sz="30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3598-260F-F1A6-48CC-47DDB8F7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66228F-8B23-CCF1-26CA-D94062D22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848600" cy="5165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84887-6303-422C-B67F-DBA94E1CAABB}"/>
              </a:ext>
            </a:extLst>
          </p:cNvPr>
          <p:cNvSpPr txBox="1"/>
          <p:nvPr/>
        </p:nvSpPr>
        <p:spPr>
          <a:xfrm>
            <a:off x="1143000" y="1981200"/>
            <a:ext cx="2819400" cy="460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8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513B-C70F-AF09-062A-1F33505D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64A4-8759-C542-138D-D2449906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600200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ln/>
                <a:solidFill>
                  <a:schemeClr val="accent3">
                    <a:lumMod val="75000"/>
                  </a:schemeClr>
                </a:solidFill>
              </a:rPr>
              <a:t>C. Contraction of abdominal muscles: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Pain signals from uterus &amp; birth canal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neurogenic reflex to spinal cord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abdominal muscle contraction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intra abdominal pressure.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Also, voluntary contraction of abdominal muscle by straining.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4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0E44-26B9-1FBD-E168-132A3D3F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6EED-1764-7DF9-14C8-7DEFFDCF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ln/>
                <a:solidFill>
                  <a:schemeClr val="accent3">
                    <a:lumMod val="75000"/>
                  </a:schemeClr>
                </a:solidFill>
              </a:rPr>
              <a:t>D. Role of fetus: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Strong uterine contraction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ressure on the fetus.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ressure on the fetus head is a stress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the fetus hypothalamus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ACTH from the fetus anterior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ituitary gland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Wingdings,Bold"/>
              </a:rPr>
              <a:t>ñ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cortisol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from fetus adrenal cortex which causes: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lacental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rogesterone concentration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 contractility.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rostaglandins secretion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owerful uterine contraction.</a:t>
            </a:r>
          </a:p>
          <a:p>
            <a:pPr marL="0" indent="0" algn="l">
              <a:buNone/>
            </a:pP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781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7C3-7906-FEB7-C267-3DACDF76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2EF3B-6ED6-CAFB-382A-35975386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Slimbach-Book"/>
              </a:rPr>
              <a:t>local prostaglandin production</a:t>
            </a:r>
            <a:endParaRPr lang="en-US" sz="2400" b="0" i="0" u="none" strike="noStrike" baseline="0" dirty="0">
              <a:latin typeface="Slimbach-Book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Slimbach-Book"/>
              </a:rPr>
              <a:t>plays several roles in labor and delivery.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Slimbach-Book"/>
              </a:rPr>
              <a:t>(1) Prostaglandins increase the intracellular calcium concentration of uterine smooth muscle, thereby increasing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Slimbach-Book"/>
              </a:rPr>
              <a:t>its contractility. 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latin typeface="Slimbach-Book"/>
              </a:rPr>
              <a:t>(2) Prostaglandins also promote gap junction formation between uterine smooth muscle cells to permit synchronous contraction of the uterus. 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latin typeface="Slimbach-Book"/>
              </a:rPr>
              <a:t>(3) Prostaglandins cause softening, thinning (effacement), and dilation of the cervix early in labour.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13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ED8D-8536-26AD-DBC4-B84753F9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7694-B19F-8C46-CAEC-3D9A8C9E9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2800" b="1" dirty="0">
                <a:ln/>
                <a:solidFill>
                  <a:srgbClr val="0070C0"/>
                </a:solidFill>
              </a:rPr>
              <a:t>Suggested mechanism of labour :</a:t>
            </a:r>
          </a:p>
          <a:p>
            <a:pPr algn="l" rtl="0">
              <a:buNone/>
            </a:pPr>
            <a:r>
              <a:rPr lang="en-US" sz="2800" b="1" dirty="0">
                <a:ln/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2800" b="1" dirty="0">
                <a:ln/>
              </a:rPr>
              <a:t>Once uterus contracts a positive feedback mechanism is initiated causing dilatation of the cervix which will cause : 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b="1" dirty="0">
                <a:ln/>
              </a:rPr>
              <a:t>More uterine contraction via neural reflex .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b="1" dirty="0">
                <a:ln/>
              </a:rPr>
              <a:t>More release of oxytocin that produces more uterine contractions and so on .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045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CB001-4947-465A-802F-C1487CFE29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customXml/itemProps2.xml><?xml version="1.0" encoding="utf-8"?>
<ds:datastoreItem xmlns:ds="http://schemas.openxmlformats.org/officeDocument/2006/customXml" ds:itemID="{64EB4E60-03D9-46C2-B09E-B5D681F5213F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500F65F3-6407-4BE8-B111-0E16065A1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1043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سمة Office</vt:lpstr>
      <vt:lpstr>PowerPoint Presentation</vt:lpstr>
      <vt:lpstr>Labour  =   parturition   =   childbirth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Mammary glands</vt:lpstr>
      <vt:lpstr>PowerPoint Presentation</vt:lpstr>
      <vt:lpstr>PowerPoint Presentation</vt:lpstr>
      <vt:lpstr>Lactation</vt:lpstr>
      <vt:lpstr>PowerPoint Presentation</vt:lpstr>
      <vt:lpstr>Hormonal control of mammary glands  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 Main</dc:creator>
  <cp:lastModifiedBy>Sanabil Hassanat</cp:lastModifiedBy>
  <cp:revision>116</cp:revision>
  <dcterms:created xsi:type="dcterms:W3CDTF">2011-11-28T05:02:22Z</dcterms:created>
  <dcterms:modified xsi:type="dcterms:W3CDTF">2022-05-25T04:58:40Z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