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2" r:id="rId2"/>
    <p:sldId id="293" r:id="rId3"/>
    <p:sldId id="272" r:id="rId4"/>
    <p:sldId id="275" r:id="rId5"/>
    <p:sldId id="296" r:id="rId6"/>
    <p:sldId id="273" r:id="rId7"/>
    <p:sldId id="274" r:id="rId8"/>
    <p:sldId id="297" r:id="rId9"/>
    <p:sldId id="279" r:id="rId10"/>
    <p:sldId id="278" r:id="rId11"/>
    <p:sldId id="280" r:id="rId12"/>
    <p:sldId id="281" r:id="rId13"/>
    <p:sldId id="282" r:id="rId14"/>
    <p:sldId id="298" r:id="rId15"/>
    <p:sldId id="256" r:id="rId16"/>
    <p:sldId id="269" r:id="rId17"/>
    <p:sldId id="270" r:id="rId18"/>
    <p:sldId id="287" r:id="rId19"/>
    <p:sldId id="288" r:id="rId20"/>
    <p:sldId id="289" r:id="rId21"/>
    <p:sldId id="290" r:id="rId22"/>
    <p:sldId id="291" r:id="rId23"/>
    <p:sldId id="27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7977-E044-48CB-86C9-14D6BD5BF000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C8D8-099C-4EC7-BE4F-FC218F671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70C-1FDC-4B37-9E5A-63206918E723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FFF3-B213-4B47-8F10-5995D5BCE25E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7D9E-DCA1-4919-9254-EFB1C3D88DB6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CDD6-24B7-49BD-8D33-A51AD037C736}" type="datetime8">
              <a:rPr lang="ar-EG" smtClean="0"/>
              <a:pPr>
                <a:defRPr/>
              </a:pPr>
              <a:t>08 أيار، 23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5740-933C-4C2B-807E-60BB3A836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89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67CC-5360-4E85-82C8-B2FA28120FC2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8D55-B370-4E47-8B07-6168F7C398F3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014B-0F1C-4A0E-95E9-E50EDE2DE0A5}" type="datetime1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9ADB-AE7E-49BC-960F-88B7F8B4842C}" type="datetime1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A62-48E5-4BA7-A073-81865554A42E}" type="datetime1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E6C-E35C-4C9A-BE47-EEDD32B602AC}" type="datetime1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6F38-C03F-4AFC-AC60-841F1A35C0AE}" type="datetime1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13E1-5CC1-40BC-99DD-28E5F4C36A17}" type="datetime1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DBE4-5343-4A31-8F21-A232A1F4BAF8}" type="datetime1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EA1F-F21F-AD03-ECF9-069BA4B20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Urogenital Ectoparasites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CB061-BBCD-31E4-7475-8A816A57F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Associate Professor Dina Abou </a:t>
            </a:r>
            <a:r>
              <a:rPr lang="en-US" sz="2400" b="1" dirty="0" err="1">
                <a:solidFill>
                  <a:srgbClr val="C00000"/>
                </a:solidFill>
              </a:rPr>
              <a:t>Rayia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E9A55B06-9206-9EFB-F0FF-BF4E6CED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36524"/>
            <a:ext cx="1404983" cy="14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37E79-CD70-6D90-B27A-B23634BD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88A3C-ED5C-43F1-8A43-1140452BF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73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نتيجة بحث الصور عن ‪images of norwegian scabi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نتيجة بحث الصور عن ‪images of norwegian scabi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00438"/>
            <a:ext cx="4643438" cy="3357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45" name="Picture 5" descr="C:\Users\Matrix\Desktop\Norwegian scab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643438" cy="2857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47" name="Picture 7" descr="http://www.globalskinatlas.com/upload/81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5849" name="AutoShape 9" descr="نتيجة بحث الصور عن ‪images of norwegian scabi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50" name="Picture 10" descr="C:\Users\Matrix\Desktop\nerwegian scabies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4429124" cy="2857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86050" y="0"/>
            <a:ext cx="32861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Norwegian scabies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142852"/>
            <a:ext cx="22860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715436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 soapy bath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using a brush to open the tunnels before the application of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scabicidal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drugs.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Scabicidal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dugs:-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Permethrin cream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Ivermectin: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Oral single dose for crusted scabies and patients who do not respond to local treatment.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 drugs as lindane (1% lotion or cream),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benzyl benzoate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emulsion (25%) and 5%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sulfur ointment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Antihistaminic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relief itching.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Antibiotics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secondary bacterial infection.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of family members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all close contacts.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lvl="0" algn="l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sym typeface="Wingdings"/>
              </a:rPr>
              <a:t></a:t>
            </a:r>
            <a:r>
              <a:rPr lang="en-US" sz="2000" b="1" dirty="0">
                <a:solidFill>
                  <a:srgbClr val="C00000"/>
                </a:solidFill>
              </a:rPr>
              <a:t> N.B.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Treatment should be repeated after one week to expose new larvae that come out of eggs to scabicide drugs.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11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3A55F7F6-AC54-2EC2-6A27-200A5ED3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38051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478634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Phthirus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pubis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(Pubic louse or crab louse)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60125"/>
            <a:ext cx="835824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Geographical distribution: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Cosmopolitan and associated with poor personal hygiene.</a:t>
            </a:r>
          </a:p>
          <a:p>
            <a:pPr algn="l"/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86373"/>
            <a:ext cx="82868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transmission: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Sexual contact, infested bed linens and sharing towels.</a:t>
            </a:r>
          </a:p>
          <a:p>
            <a:pPr algn="l" rtl="0"/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158323"/>
            <a:ext cx="2214578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Lice habits: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39" y="3699677"/>
            <a:ext cx="8572560" cy="282385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Lice are permanent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ectoparasites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eggs are attached to hair of the pubic region,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axilla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beard, moustache, eye lashes and eye brows.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leave the host if the temperature rises (fever) or falls (death). 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Adults and nymphs are blood suckers. 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Season: Winter (crowding).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607D981F-38D0-40FC-B15F-D076DED27CA1}" type="slidenum">
              <a:rPr lang="ar-EG" smtClean="0"/>
              <a:pPr/>
              <a:t>12</a:t>
            </a:fld>
            <a:endParaRPr lang="ar-EG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E2E5C23E-DD31-F128-327F-8C6AE842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89" y="120326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thiru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78859" y="902734"/>
            <a:ext cx="4643438" cy="4714908"/>
          </a:xfrm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7149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7521" y="5805964"/>
            <a:ext cx="307183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Phthirus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pubis </a:t>
            </a:r>
            <a:endParaRPr lang="ar-EG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45740-933C-4C2B-807E-60BB3A8369A7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5CC494C2-4093-A143-1176-A0B1C684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38051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14290"/>
            <a:ext cx="32861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572560" cy="234365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Intense irritation and itching of the affected areas (pubic area is common).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bluish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coloured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sore may develop in the involved areas.   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Inflammation of the eye lid (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blepharitis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due to infestation of the eye lashes by the crab lice.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3357562"/>
            <a:ext cx="34290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000504"/>
            <a:ext cx="8572560" cy="240065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Shaving of pubic and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hairs.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Insecticides as 1%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lindane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ointment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rubbed against the skin.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Infestation of eye lashes or eye brows treated either by mechanical removal of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Phthirus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pubis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using a blunt forceps or treatment with ophthalmic ointment as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yellow oxide of mercury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45740-933C-4C2B-807E-60BB3A8369A7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04C8826B-66DE-10B9-D7CE-996D1E9C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11" y="38051"/>
            <a:ext cx="806893" cy="8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EA1F-F21F-AD03-ECF9-069BA4B20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Candidiasis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CB061-BBCD-31E4-7475-8A816A57F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Associate Professor Dina Abou </a:t>
            </a:r>
            <a:r>
              <a:rPr lang="en-US" sz="2400" b="1" dirty="0" err="1">
                <a:solidFill>
                  <a:srgbClr val="C00000"/>
                </a:solidFill>
              </a:rPr>
              <a:t>Rayia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E9A55B06-9206-9EFB-F0FF-BF4E6CED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8" y="51225"/>
            <a:ext cx="1404983" cy="14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37E79-CD70-6D90-B27A-B23634BD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CF23C-5CCD-F254-2F48-41A7FD797803}"/>
              </a:ext>
            </a:extLst>
          </p:cNvPr>
          <p:cNvSpPr txBox="1"/>
          <p:nvPr/>
        </p:nvSpPr>
        <p:spPr>
          <a:xfrm>
            <a:off x="2490989" y="264836"/>
            <a:ext cx="4162022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Urogenital Candidiasis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2ACB1-27F5-C02C-E3D5-8622358D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5214937" cy="5113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most important species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 albicans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an oval gram-positive budding yeast that produces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one of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normal flora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mucous membranes of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respiratory, GIT &amp; female genital tracts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predominates with lowering immunity causing the infection, so it is one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opportunistic fungi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   </a:t>
            </a:r>
          </a:p>
        </p:txBody>
      </p:sp>
      <p:sp>
        <p:nvSpPr>
          <p:cNvPr id="5" name="AutoShape 8" descr="https://upload.wikimedia.org/wikipedia/commons/f/f5/C_albicans_en.jpg">
            <a:extLst>
              <a:ext uri="{FF2B5EF4-FFF2-40B4-BE49-F238E27FC236}">
                <a16:creationId xmlns:a16="http://schemas.microsoft.com/office/drawing/2014/main" id="{C69ACA33-5869-DF12-2710-5DA922BF9C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https://upload.wikimedia.org/wikipedia/commons/f/f5/C_albicans_en.jpg">
            <a:extLst>
              <a:ext uri="{FF2B5EF4-FFF2-40B4-BE49-F238E27FC236}">
                <a16:creationId xmlns:a16="http://schemas.microsoft.com/office/drawing/2014/main" id="{9DAE45F2-7E0B-CE2E-F16E-9AB7F7626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2" descr="Image result for images of candida Chlamydospore">
            <a:extLst>
              <a:ext uri="{FF2B5EF4-FFF2-40B4-BE49-F238E27FC236}">
                <a16:creationId xmlns:a16="http://schemas.microsoft.com/office/drawing/2014/main" id="{E7A3B744-A465-E56E-FB57-D4DA4106F1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4" descr="Image result for images of candida Chlamydospore">
            <a:extLst>
              <a:ext uri="{FF2B5EF4-FFF2-40B4-BE49-F238E27FC236}">
                <a16:creationId xmlns:a16="http://schemas.microsoft.com/office/drawing/2014/main" id="{B8A139AC-2E8B-FCCA-2B01-228C328FA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6" descr="Image result for images of candida Chlamydospore">
            <a:extLst>
              <a:ext uri="{FF2B5EF4-FFF2-40B4-BE49-F238E27FC236}">
                <a16:creationId xmlns:a16="http://schemas.microsoft.com/office/drawing/2014/main" id="{97038BBF-1729-8F8D-BBFE-25C02F448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8" descr="http://webserver.pa-ucl.com/wwwdocs/micro/Cornmeal%20Tween-80-6.gif">
            <a:extLst>
              <a:ext uri="{FF2B5EF4-FFF2-40B4-BE49-F238E27FC236}">
                <a16:creationId xmlns:a16="http://schemas.microsoft.com/office/drawing/2014/main" id="{47F3A57E-BAB8-0340-4D36-932721655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r="27869" b="38554"/>
          <a:stretch/>
        </p:blipFill>
        <p:spPr bwMode="auto">
          <a:xfrm>
            <a:off x="5714999" y="1753181"/>
            <a:ext cx="3214688" cy="38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 photo description available.">
            <a:extLst>
              <a:ext uri="{FF2B5EF4-FFF2-40B4-BE49-F238E27FC236}">
                <a16:creationId xmlns:a16="http://schemas.microsoft.com/office/drawing/2014/main" id="{6DAFA976-AD56-7E70-5073-2B69C72F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54" y="130175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288B35-2C65-9F80-7FD9-4DA50187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20EDD-56B4-EA38-F940-744E10E14979}"/>
              </a:ext>
            </a:extLst>
          </p:cNvPr>
          <p:cNvSpPr txBox="1"/>
          <p:nvPr/>
        </p:nvSpPr>
        <p:spPr>
          <a:xfrm>
            <a:off x="590748" y="77470"/>
            <a:ext cx="7858125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Predisposing factors  to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infections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5227645-8295-75A9-C6BB-A1EC7107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2" y="1235820"/>
            <a:ext cx="8541976" cy="528849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1- </a:t>
            </a:r>
            <a:r>
              <a:rPr lang="en-US" sz="2800" b="1" dirty="0">
                <a:solidFill>
                  <a:srgbClr val="002060"/>
                </a:solidFill>
              </a:rPr>
              <a:t>Diseases such as AIDS &amp; diabetes mellitus.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2- Drugs: prolonged treatment with broad-spectrum antibiotics &amp; corticosteroids.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3- General debility.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4- Indwelling urinary catheters.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5- Pregnancy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6- Aging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7- Urinary tract obstruction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3517B4CA-F16F-44C6-095F-E4C4C6AD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3" y="45769"/>
            <a:ext cx="598821" cy="6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38C-9F5B-32EB-AEB2-EA93E354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994" y="6524319"/>
            <a:ext cx="2057400" cy="365125"/>
          </a:xfrm>
        </p:spPr>
        <p:txBody>
          <a:bodyPr/>
          <a:lstStyle/>
          <a:p>
            <a:fld id="{5CE88A3C-ED5C-43F1-8A43-1140452BF2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18</a:t>
            </a:fld>
            <a:endParaRPr lang="ar-EG" dirty="0"/>
          </a:p>
        </p:txBody>
      </p:sp>
      <p:sp>
        <p:nvSpPr>
          <p:cNvPr id="6" name="Horizontal Scroll 5"/>
          <p:cNvSpPr/>
          <p:nvPr/>
        </p:nvSpPr>
        <p:spPr>
          <a:xfrm>
            <a:off x="2143108" y="0"/>
            <a:ext cx="5000660" cy="92867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Urogenital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71438" y="3643314"/>
            <a:ext cx="4572000" cy="3214686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821521" y="4569572"/>
            <a:ext cx="307183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3-Vulvovaginal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  <p:sp>
        <p:nvSpPr>
          <p:cNvPr id="18" name="Explosion 1 17"/>
          <p:cNvSpPr/>
          <p:nvPr/>
        </p:nvSpPr>
        <p:spPr>
          <a:xfrm>
            <a:off x="4929158" y="3668727"/>
            <a:ext cx="4143404" cy="3143248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3571" y="4511096"/>
            <a:ext cx="221457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4-Candidal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balanitis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endParaRPr lang="ar-EG" sz="2800" dirty="0">
              <a:solidFill>
                <a:srgbClr val="C00000"/>
              </a:solidFill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4786314" y="1142984"/>
            <a:ext cx="4143404" cy="2643206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214282" y="1142984"/>
            <a:ext cx="4143404" cy="2643206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1857364"/>
            <a:ext cx="228601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1-Renal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endParaRPr lang="ar-EG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8" y="1928802"/>
            <a:ext cx="22145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2-Bladder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50A6141F-56E8-0E9F-74D3-20390B4A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2" y="146394"/>
            <a:ext cx="733384" cy="7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19</a:t>
            </a:fld>
            <a:endParaRPr lang="ar-EG"/>
          </a:p>
        </p:txBody>
      </p:sp>
      <p:sp>
        <p:nvSpPr>
          <p:cNvPr id="6" name="Flowchart: Alternate Process 5"/>
          <p:cNvSpPr/>
          <p:nvPr/>
        </p:nvSpPr>
        <p:spPr>
          <a:xfrm>
            <a:off x="2426467" y="295421"/>
            <a:ext cx="3929090" cy="82257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2781264" y="406066"/>
            <a:ext cx="3286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Renal candidiasis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04" y="1237715"/>
            <a:ext cx="8501122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Spreads either by ascending route or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hematogenous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spread.</a:t>
            </a:r>
          </a:p>
          <a:p>
            <a:pPr algn="just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Candida may cause a fungus ball or an obstructive fungal mass with symptoms as renal colic.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21439" y="3028662"/>
            <a:ext cx="2286016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TextBox 9"/>
          <p:cNvSpPr txBox="1"/>
          <p:nvPr/>
        </p:nvSpPr>
        <p:spPr>
          <a:xfrm>
            <a:off x="357158" y="2985513"/>
            <a:ext cx="214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651" y="3912379"/>
            <a:ext cx="8072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Ultrasound &amp; Intravenous urography.   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50066" y="4361816"/>
            <a:ext cx="2286016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TextBox 12"/>
          <p:cNvSpPr txBox="1"/>
          <p:nvPr/>
        </p:nvSpPr>
        <p:spPr>
          <a:xfrm>
            <a:off x="321439" y="4380385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5372647"/>
            <a:ext cx="892971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(orally).      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(IV).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Percutaneous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nephrostomy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if urinary obstruction occurs.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3B6227B9-BD77-42C7-BC6D-72DE803C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2" y="136524"/>
            <a:ext cx="907425" cy="9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950534"/>
            <a:ext cx="8286808" cy="19774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Geographical distribution: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Prevalent in crowded areas with poor hygienic living conditions as in slums and jails.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058374"/>
            <a:ext cx="4103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319984"/>
            <a:ext cx="8072494" cy="2543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 skin-to-skin contact.</a:t>
            </a:r>
          </a:p>
          <a:p>
            <a:pPr lvl="0"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 with patient's clothes &amp;bedding.</a:t>
            </a:r>
          </a:p>
          <a:p>
            <a:pPr lvl="0"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Sexual intercourse.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2</a:t>
            </a:fld>
            <a:endParaRPr lang="ar-EG"/>
          </a:p>
        </p:txBody>
      </p:sp>
      <p:sp>
        <p:nvSpPr>
          <p:cNvPr id="11" name="Explosion 2 10"/>
          <p:cNvSpPr/>
          <p:nvPr/>
        </p:nvSpPr>
        <p:spPr>
          <a:xfrm>
            <a:off x="970671" y="136524"/>
            <a:ext cx="6161649" cy="181401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2577234" y="604441"/>
            <a:ext cx="32861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Sarcoptes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scabiei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(Itch mite)</a:t>
            </a:r>
            <a:endParaRPr lang="ar-EG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7F49009C-7BAF-A78F-03C6-1D88B74D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136524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20</a:t>
            </a:fld>
            <a:endParaRPr lang="ar-EG"/>
          </a:p>
        </p:txBody>
      </p:sp>
      <p:sp>
        <p:nvSpPr>
          <p:cNvPr id="6" name="Flowchart: Alternate Process 5"/>
          <p:cNvSpPr/>
          <p:nvPr/>
        </p:nvSpPr>
        <p:spPr>
          <a:xfrm>
            <a:off x="2500298" y="285728"/>
            <a:ext cx="3857652" cy="57150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2571736" y="285728"/>
            <a:ext cx="385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Bladder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335758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Dysuria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frequency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often confused with a bacterial infection.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1472" y="1071546"/>
            <a:ext cx="200026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1142984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857884" y="1142984"/>
            <a:ext cx="235745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1214422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Complications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1928802"/>
            <a:ext cx="328614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Candiduria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may persist after treatment due to fungal resistances.</a:t>
            </a:r>
          </a:p>
          <a:p>
            <a:pPr algn="just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Prostatitis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orchitis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28596" y="3643314"/>
            <a:ext cx="235745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3714752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572008"/>
            <a:ext cx="3500462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Antifungal drugs as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(orally)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(IV)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If catheter  is inserted, it should be removed.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857884" y="3643314"/>
            <a:ext cx="235745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4" name="TextBox 23"/>
          <p:cNvSpPr txBox="1"/>
          <p:nvPr/>
        </p:nvSpPr>
        <p:spPr>
          <a:xfrm>
            <a:off x="5929322" y="3714752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4714884"/>
            <a:ext cx="342902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Urine can cultured on MacConkey and blood agar, corn meal agar or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Sabouraud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dextrose (SD) agar.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284A51B4-E3B7-A5EE-7B03-6AB8B8D6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2" y="136524"/>
            <a:ext cx="907425" cy="9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21</a:t>
            </a:fld>
            <a:endParaRPr lang="ar-EG"/>
          </a:p>
        </p:txBody>
      </p:sp>
      <p:sp>
        <p:nvSpPr>
          <p:cNvPr id="9" name="Horizontal Scroll 8"/>
          <p:cNvSpPr/>
          <p:nvPr/>
        </p:nvSpPr>
        <p:spPr>
          <a:xfrm>
            <a:off x="2643174" y="0"/>
            <a:ext cx="3500462" cy="150017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endParaRPr lang="ar-E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214290"/>
            <a:ext cx="31432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Vulvovaginal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57158" y="1199255"/>
            <a:ext cx="2000264" cy="57150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214422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857364"/>
            <a:ext cx="850112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Itching,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dysuria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dyspareunia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whitish, malodorous thick vaginal discharge.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Vulvar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vaginal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erythema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edema &amp; fissures.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85720" y="3000372"/>
            <a:ext cx="1785950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TextBox 14"/>
          <p:cNvSpPr txBox="1"/>
          <p:nvPr/>
        </p:nvSpPr>
        <p:spPr>
          <a:xfrm>
            <a:off x="285720" y="3071810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786190"/>
            <a:ext cx="842968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Microscopic examination of discharge using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10% potassium hydroxide (KOH) preparation.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Culture. </a:t>
            </a:r>
            <a:endParaRPr lang="ar-EG" sz="20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57158" y="4929198"/>
            <a:ext cx="1857388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5000636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5643578"/>
            <a:ext cx="828680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Locally: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Orally: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or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ketoconazole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Vaginal tablets: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or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ketoconazole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9A3F86F8-EDBF-ED29-1D16-67087948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2" y="136524"/>
            <a:ext cx="907425" cy="9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22</a:t>
            </a:fld>
            <a:endParaRPr lang="ar-EG"/>
          </a:p>
        </p:txBody>
      </p:sp>
      <p:sp>
        <p:nvSpPr>
          <p:cNvPr id="6" name="Flowchart: Alternate Process 5"/>
          <p:cNvSpPr/>
          <p:nvPr/>
        </p:nvSpPr>
        <p:spPr>
          <a:xfrm>
            <a:off x="2500298" y="153000"/>
            <a:ext cx="3929090" cy="100013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2714612" y="153000"/>
            <a:ext cx="35004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balanitis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male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11159"/>
            <a:ext cx="81439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Inflammation of the glans penis.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Sexually transmitted.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28596" y="2484570"/>
            <a:ext cx="200026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582045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39" y="3455819"/>
            <a:ext cx="81439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Itching, swelling, and redness of the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glans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penis.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75" y="498116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Diagnosis is based mostly on clinical appearance.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Confirmed by microscopic examination / or culture.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57158" y="4069260"/>
            <a:ext cx="2357454" cy="6429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4" name="TextBox 13"/>
          <p:cNvSpPr txBox="1"/>
          <p:nvPr/>
        </p:nvSpPr>
        <p:spPr>
          <a:xfrm>
            <a:off x="321439" y="4134704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B2F101C9-B6AC-98EE-6CC9-3126EF2F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2" y="136524"/>
            <a:ext cx="907425" cy="9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08012-8F6D-4CC1-7C86-E915B150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23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E7E79B-C6BC-364F-7A38-E23B0F9D89D7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E88A3C-ED5C-43F1-8A43-1140452BF21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F28DC9-7772-52FD-E802-76147BE7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pic>
        <p:nvPicPr>
          <p:cNvPr id="5" name="Picture 1" descr="germ_spore">
            <a:extLst>
              <a:ext uri="{FF2B5EF4-FFF2-40B4-BE49-F238E27FC236}">
                <a16:creationId xmlns:a16="http://schemas.microsoft.com/office/drawing/2014/main" id="{4F45FC1B-3EE6-860A-5CCC-CA932666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84055"/>
            <a:ext cx="3643313" cy="2428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7324ADF-6EED-1052-8F31-F9FBBB0B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C31C7-9CB2-25C1-9653-5E4EE3CA748C}"/>
              </a:ext>
            </a:extLst>
          </p:cNvPr>
          <p:cNvSpPr txBox="1"/>
          <p:nvPr/>
        </p:nvSpPr>
        <p:spPr>
          <a:xfrm>
            <a:off x="5184055" y="2657534"/>
            <a:ext cx="3643313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Terminal Chlamydospore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pseudohyphyae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 corn meal agar</a:t>
            </a:r>
          </a:p>
        </p:txBody>
      </p:sp>
      <p:pic>
        <p:nvPicPr>
          <p:cNvPr id="25" name="Picture 5" descr="candida">
            <a:extLst>
              <a:ext uri="{FF2B5EF4-FFF2-40B4-BE49-F238E27FC236}">
                <a16:creationId xmlns:a16="http://schemas.microsoft.com/office/drawing/2014/main" id="{1217CCCB-9FCB-5EE5-2659-C886CBD9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181" y="58590"/>
            <a:ext cx="3786187" cy="242887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6" name="Picture 2" descr="Sugar fermentation test showing reaction for Candida albicans">
            <a:extLst>
              <a:ext uri="{FF2B5EF4-FFF2-40B4-BE49-F238E27FC236}">
                <a16:creationId xmlns:a16="http://schemas.microsoft.com/office/drawing/2014/main" id="{6B01C191-042E-021A-361A-755A1185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8" y="3925862"/>
            <a:ext cx="4191075" cy="29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4A26F6-163D-42F3-63DF-0A746C30DB24}"/>
              </a:ext>
            </a:extLst>
          </p:cNvPr>
          <p:cNvSpPr txBox="1"/>
          <p:nvPr/>
        </p:nvSpPr>
        <p:spPr>
          <a:xfrm>
            <a:off x="6659294" y="5130563"/>
            <a:ext cx="18560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Biochemical reaction of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E9C73-FC0C-E1BE-F66D-578276F6330B}"/>
              </a:ext>
            </a:extLst>
          </p:cNvPr>
          <p:cNvSpPr txBox="1"/>
          <p:nvPr/>
        </p:nvSpPr>
        <p:spPr>
          <a:xfrm>
            <a:off x="189034" y="2602538"/>
            <a:ext cx="4572000" cy="12875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Germ tube test:  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 tube is formed when cultured colonies is incubated with human serum at 37 C for 30 min.</a:t>
            </a:r>
            <a:endParaRPr lang="ar-EG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B18BE-270E-CD82-5C97-1AE1A9987533}"/>
              </a:ext>
            </a:extLst>
          </p:cNvPr>
          <p:cNvSpPr txBox="1"/>
          <p:nvPr/>
        </p:nvSpPr>
        <p:spPr>
          <a:xfrm>
            <a:off x="316632" y="4895557"/>
            <a:ext cx="169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Ferment ??????</a:t>
            </a:r>
          </a:p>
        </p:txBody>
      </p:sp>
    </p:spTree>
    <p:extLst>
      <p:ext uri="{BB962C8B-B14F-4D97-AF65-F5344CB8AC3E}">
        <p14:creationId xmlns:p14="http://schemas.microsoft.com/office/powerpoint/2010/main" val="4143693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Frame Images - Free Download on Freepik">
            <a:extLst>
              <a:ext uri="{FF2B5EF4-FFF2-40B4-BE49-F238E27FC236}">
                <a16:creationId xmlns:a16="http://schemas.microsoft.com/office/drawing/2014/main" id="{25FB2918-FFD0-6CEE-3A31-D46F5454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25657-5047-E42E-539D-7FDE6B4F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88A3C-ED5C-43F1-8A43-1140452BF216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191" y="1858590"/>
            <a:ext cx="8001056" cy="41617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Sarcoptes</a:t>
            </a:r>
            <a:r>
              <a:rPr lang="en-US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scabiei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a skin parasite.</a:t>
            </a:r>
          </a:p>
          <a:p>
            <a:pPr lvl="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a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permanent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ectoparasit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human and animals.</a:t>
            </a:r>
          </a:p>
          <a:p>
            <a:pPr lvl="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Lives in the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superficial layer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skin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tunnels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Active mainly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night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3</a:t>
            </a:fld>
            <a:endParaRPr lang="ar-EG"/>
          </a:p>
        </p:txBody>
      </p:sp>
      <p:sp>
        <p:nvSpPr>
          <p:cNvPr id="8" name="Horizontal Scroll 7"/>
          <p:cNvSpPr/>
          <p:nvPr/>
        </p:nvSpPr>
        <p:spPr>
          <a:xfrm>
            <a:off x="1857356" y="214290"/>
            <a:ext cx="5500726" cy="12858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8"/>
          <p:cNvSpPr txBox="1"/>
          <p:nvPr/>
        </p:nvSpPr>
        <p:spPr>
          <a:xfrm>
            <a:off x="2285984" y="500042"/>
            <a:ext cx="47149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Habits of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Sarcoptes</a:t>
            </a:r>
            <a:endParaRPr lang="ar-EG" sz="3600" i="1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6CD3EBD8-B857-7466-B4A4-4138D9FF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136524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Cestode\pict تجميعه\mit lif c2.jpg"/>
          <p:cNvPicPr/>
          <p:nvPr/>
        </p:nvPicPr>
        <p:blipFill>
          <a:blip r:embed="rId2"/>
          <a:srcRect b="5895"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Cestode\pict تجميعه\scabies 2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56301"/>
            <a:ext cx="8515350" cy="269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4</a:t>
            </a:fld>
            <a:endParaRPr lang="ar-E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D0A0F-3843-8444-3B9F-CDB5A408002E}"/>
              </a:ext>
            </a:extLst>
          </p:cNvPr>
          <p:cNvSpPr txBox="1"/>
          <p:nvPr/>
        </p:nvSpPr>
        <p:spPr>
          <a:xfrm>
            <a:off x="1209822" y="2855741"/>
            <a:ext cx="2039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Nymph stage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3FF56-302A-71A5-3CF4-A017B781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picture containing invertebrate, screenshot&#10;&#10;Description automatically generated">
            <a:extLst>
              <a:ext uri="{FF2B5EF4-FFF2-40B4-BE49-F238E27FC236}">
                <a16:creationId xmlns:a16="http://schemas.microsoft.com/office/drawing/2014/main" id="{AD7E8275-FC4D-53E1-8F58-A941BB37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3" y="603280"/>
            <a:ext cx="5973285" cy="5753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35D84913-6157-40F7-B1F3-614A8420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136524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7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1071546"/>
            <a:ext cx="32861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 Scabies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180217"/>
            <a:ext cx="8358246" cy="41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 allergic reaction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host's body to mite proteins (from mite gut or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faeces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deposited under the skin).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allergic reaction is both of delayed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(cell mediated)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immediate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(antibody-mediated)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types and involves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6</a:t>
            </a:fld>
            <a:endParaRPr lang="ar-EG"/>
          </a:p>
        </p:txBody>
      </p:sp>
      <p:sp>
        <p:nvSpPr>
          <p:cNvPr id="10" name="Horizontal Scroll 9"/>
          <p:cNvSpPr/>
          <p:nvPr/>
        </p:nvSpPr>
        <p:spPr>
          <a:xfrm>
            <a:off x="2214546" y="214290"/>
            <a:ext cx="4643470" cy="71438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2857488" y="285728"/>
            <a:ext cx="40719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</a:t>
            </a:r>
            <a:endParaRPr lang="ar-EG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987BE3E2-4D7C-3105-1843-B61ECD1E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80254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1142984"/>
            <a:ext cx="32861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Typical scabies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071934" y="1928802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357290" y="2071678"/>
            <a:ext cx="285752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14810" y="2071678"/>
            <a:ext cx="300039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78695" y="2250273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000496" y="221455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036611" y="2250273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2571744"/>
            <a:ext cx="2643206" cy="24006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Severe itching that tends to be worse at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night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warmth stimulates the activity of mites.</a:t>
            </a:r>
            <a:endParaRPr lang="ar-EG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2571744"/>
            <a:ext cx="2428892" cy="37286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lesions: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Superficial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grayish black tortuous tunnels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skin rash in the form of small red papules and blisters.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2500306"/>
            <a:ext cx="3143272" cy="420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Sites: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usually seen in the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interdigital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spaces, wrist, elbow,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axilla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breast, groin and genitalia.</a:t>
            </a:r>
          </a:p>
          <a:p>
            <a:pPr lvl="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Secondary bacterial infection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may occur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pustular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lesions &amp; bleeding.</a:t>
            </a:r>
            <a:endParaRPr lang="ar-EG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7</a:t>
            </a:fld>
            <a:endParaRPr lang="ar-EG"/>
          </a:p>
        </p:txBody>
      </p:sp>
      <p:sp>
        <p:nvSpPr>
          <p:cNvPr id="17" name="Horizontal Scroll 16"/>
          <p:cNvSpPr/>
          <p:nvPr/>
        </p:nvSpPr>
        <p:spPr>
          <a:xfrm>
            <a:off x="2214546" y="142852"/>
            <a:ext cx="4643470" cy="78581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5E29E2D9-372B-7B79-D1F7-82121D2B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5" y="80254"/>
            <a:ext cx="919510" cy="9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pac.org.nz/BPJ/2009/february/img/scabies_magn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14356"/>
            <a:ext cx="3000364" cy="3143272"/>
          </a:xfrm>
          <a:prstGeom prst="rect">
            <a:avLst/>
          </a:prstGeom>
          <a:noFill/>
        </p:spPr>
      </p:pic>
      <p:sp>
        <p:nvSpPr>
          <p:cNvPr id="31748" name="AutoShape 4" descr="نتيجة بحث الصور عن ‪images of scabi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50" name="AutoShape 6" descr="نتيجة بحث الصور عن ‪images of scabi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1752" name="AutoShape 8" descr="نتيجة بحث الصور عن ‪images of scabi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1753" name="Picture 9" descr="C:\Users\Matrix\Desktop\scab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14356"/>
            <a:ext cx="3214710" cy="3143248"/>
          </a:xfrm>
          <a:prstGeom prst="rect">
            <a:avLst/>
          </a:prstGeom>
          <a:noFill/>
        </p:spPr>
      </p:pic>
      <p:pic>
        <p:nvPicPr>
          <p:cNvPr id="31755" name="Picture 11" descr="نتيجة بحث الصور عن ‪images of scabie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3000364" cy="2928934"/>
          </a:xfrm>
          <a:prstGeom prst="rect">
            <a:avLst/>
          </a:prstGeom>
          <a:noFill/>
        </p:spPr>
      </p:pic>
      <p:pic>
        <p:nvPicPr>
          <p:cNvPr id="31757" name="Picture 13" descr="http://2jrzzn2kemynr8bse14tx1iv3e.wpengine.netdna-cdn.com/wp-content/uploads/2012/04/scabies-rash-300x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929066"/>
            <a:ext cx="3214710" cy="2928934"/>
          </a:xfrm>
          <a:prstGeom prst="rect">
            <a:avLst/>
          </a:prstGeom>
          <a:noFill/>
        </p:spPr>
      </p:pic>
      <p:pic>
        <p:nvPicPr>
          <p:cNvPr id="31759" name="Picture 15" descr="http://4.bp.blogspot.com/-QSCStT_12r0/Tg87rmicPbI/AAAAAAAAAVc/kmdexjah8VI/s1600/Scabies1.png"/>
          <p:cNvPicPr>
            <a:picLocks noChangeAspect="1" noChangeArrowheads="1"/>
          </p:cNvPicPr>
          <p:nvPr/>
        </p:nvPicPr>
        <p:blipFill>
          <a:blip r:embed="rId6"/>
          <a:srcRect l="7499" t="6250" r="5000" b="9868"/>
          <a:stretch>
            <a:fillRect/>
          </a:stretch>
        </p:blipFill>
        <p:spPr bwMode="auto">
          <a:xfrm>
            <a:off x="0" y="3929066"/>
            <a:ext cx="2786050" cy="2928934"/>
          </a:xfrm>
          <a:prstGeom prst="rect">
            <a:avLst/>
          </a:prstGeom>
          <a:noFill/>
        </p:spPr>
      </p:pic>
      <p:pic>
        <p:nvPicPr>
          <p:cNvPr id="31761" name="Picture 17" descr="http://classconnection.s3.amazonaws.com/366/flashcards/1128366/jpg/scabies-pictures-4132778270085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14356"/>
            <a:ext cx="2786050" cy="31432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488" y="160338"/>
            <a:ext cx="28575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Typical scabies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981F-38D0-40FC-B15F-D076DED27CA1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857" y="147046"/>
            <a:ext cx="678661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Crusted scabies (Norwegian scabies)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64735"/>
            <a:ext cx="8358246" cy="190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common among elderly and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immuno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suppressed people such as AIDS, organ transplant and cancer patients. It is an aggressive form of scabies and presented by skin rash, surface ulcers and erosions get dirty-yellow and covered with dark thick crusts. 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2375281" y="2884110"/>
            <a:ext cx="35719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1816"/>
            <a:ext cx="6747027" cy="3266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Opening the tunnel by a needle under magnifying lens to detect the parasite.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Scraping the base of the tunnel after putting few ink drops and then wiping off with alcohol after 10 min. Boiling the sample in 10 % sodium hydroxide then examining under the microscope.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Dermoscopy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for direct detection of the parasite.</a:t>
            </a:r>
            <a:endParaRPr lang="ar-E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58004" y="6542751"/>
            <a:ext cx="2057400" cy="365125"/>
          </a:xfrm>
        </p:spPr>
        <p:txBody>
          <a:bodyPr/>
          <a:lstStyle/>
          <a:p>
            <a:fld id="{607D981F-38D0-40FC-B15F-D076DED27CA1}" type="slidenum">
              <a:rPr lang="ar-EG" smtClean="0"/>
              <a:pPr/>
              <a:t>9</a:t>
            </a:fld>
            <a:endParaRPr lang="ar-EG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08756FD3-F216-11DE-AF9D-82AF3895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31" y="80254"/>
            <a:ext cx="758774" cy="7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rcoptes scabiei - microbewiki">
            <a:extLst>
              <a:ext uri="{FF2B5EF4-FFF2-40B4-BE49-F238E27FC236}">
                <a16:creationId xmlns:a16="http://schemas.microsoft.com/office/drawing/2014/main" id="{95B3A423-385B-C139-0FD8-13257EE9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26" y="3716790"/>
            <a:ext cx="1905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648</TotalTime>
  <Words>1051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Wingdings</vt:lpstr>
      <vt:lpstr>Office Theme</vt:lpstr>
      <vt:lpstr>Urogenital Ectoparasites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Candidiasis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 of the skin</dc:title>
  <dc:creator>Dina M. Abouraya</dc:creator>
  <cp:lastModifiedBy>Dina M. Abouraya</cp:lastModifiedBy>
  <cp:revision>166</cp:revision>
  <dcterms:created xsi:type="dcterms:W3CDTF">2023-03-07T08:33:43Z</dcterms:created>
  <dcterms:modified xsi:type="dcterms:W3CDTF">2023-05-08T21:31:42Z</dcterms:modified>
</cp:coreProperties>
</file>