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2" r:id="rId4"/>
    <p:sldId id="260" r:id="rId5"/>
    <p:sldId id="270" r:id="rId6"/>
    <p:sldId id="262" r:id="rId7"/>
    <p:sldId id="263" r:id="rId8"/>
    <p:sldId id="264" r:id="rId9"/>
    <p:sldId id="265" r:id="rId10"/>
    <p:sldId id="268" r:id="rId11"/>
    <p:sldId id="271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D60093"/>
    <a:srgbClr val="FF3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D03C9-A605-47A4-97C9-DA0666661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29F13-5A5E-42AE-98A4-80676DA42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8BE63-B227-42CA-AD04-54D300AE6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27049-9FD5-440F-B2D5-A6B66C385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C4FAC-ABB8-48A5-A604-97EC6357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3E7B6-D11A-4940-BA0D-AB4DC9105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3AC8F-E3C3-4B03-B73E-B22241792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72F97-7FB5-4F64-8EA9-ECE10612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99963-4152-4D11-9270-5245A8990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80EFD-1C20-4C2C-82B4-3529A7C8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8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098B1F-0B06-43D7-9B83-BF985C9D88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0B10A-A6BA-40B4-9990-690305C30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A5A32-81AD-422D-8DE3-4D5AEC15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BA0FD-5EB4-448C-87A9-8055FC4C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2F5ED-F43F-4236-9DF0-EC6290EE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4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8793C-4F41-4D2A-B361-DA60B924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B6D75-C8C4-4963-AEF8-35626E185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69CA9-BD99-42B8-B568-743FC2C6D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9538C-92CB-41BB-8F69-3966FA53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2C2A1-3E0E-4511-8288-3C4F509BE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04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1905B-E1FC-4BBE-AF05-1FD75CF1D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B27A3-CDB9-4D31-A3A4-9DBF61F3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11AE4-5019-48EF-A7D8-99491AC64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2C3F8-75A7-447A-A55A-7EA274B0B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4D133-2BD0-4A39-B0A0-8AB044959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1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4A93-3C8C-4547-A2DF-4E2BB8456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4435F-DB90-4ABA-A126-19FC9450E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97AFA9-E309-43D5-8183-8AAFB3DD9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3849B-7A5C-4999-B93D-FC999FEBF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6107BC-B2A0-4076-9E86-7DF314931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2551D4-89D1-4DB0-8FE9-1F009688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7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6A76A-BB02-4D99-8D35-14189B0B7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AC888-A70C-47C6-9896-495912502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506EF-B5E0-4B04-81D5-EB222551E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DBD7AC-1C68-4A69-92D9-D9E533810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BECF8-DDBC-4B20-A0EC-0872FF276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2A677E-68C7-474B-9E4F-65C26E68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7F8638-DCA5-4BA4-856F-4BBDBCBE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FBD4AC-2053-4EDA-9C3D-2704278E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79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9C009-9621-4F2A-87CA-51DB37AA1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0CCBFD-B89A-4D4F-B341-285FB18D9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03D437-3D61-4D54-A5F3-CC86513FB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811B7A-2954-4279-95B6-544C5B50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2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C382F6-4434-484D-952C-DDF8E87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F1C3E3-AD8C-4F47-BC2D-0C37848CF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6A0F3-9742-49BD-BDC2-8477E5995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6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AAF7C-22E8-4A21-ACBF-A46469B2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F2483-31D6-4BD2-8390-F848F2569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2BAE0-1423-4225-A7A8-FDB8E285A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C6C91-69CA-4338-85EB-440AE7961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1056B-A50D-4911-8AFC-F4CA3DC18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17A3E-972E-4CB0-B0C7-5F9FD7218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6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C7788-5B3A-4627-8D31-7DE5E5E6B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1A09E-25A5-47C2-9CA9-29BCDD1D81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BFC6AC-BD09-4516-9DB6-D0554F370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E0A5D-FD5F-4750-AC4B-D74C21940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EE750-F942-4862-A6E6-4CDA3D44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41F7A-9C66-4AA2-BADC-748A3EFA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9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B1227-B051-4714-A218-5B5886E8C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ECA94-716E-49CA-96A6-9C3E932F2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A0783-368B-4972-BDE0-1D991ED383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0A677-EAFA-4F94-8B31-08B139D1F3D4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2DE72-9057-4661-8CDA-1028BCBC3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910A4-8AC4-4831-A984-0156DBF08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BDFDE-C201-4F8F-B0EC-CC7ABACCF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73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2D431-49D2-4798-A6CA-C67061C1F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1391" y="1122363"/>
            <a:ext cx="9806609" cy="2387600"/>
          </a:xfrm>
        </p:spPr>
        <p:txBody>
          <a:bodyPr>
            <a:normAutofit/>
          </a:bodyPr>
          <a:lstStyle/>
          <a:p>
            <a:r>
              <a:rPr lang="en-US" sz="8000" b="1" dirty="0">
                <a:solidFill>
                  <a:srgbClr val="7030A0"/>
                </a:solidFill>
                <a:latin typeface="Abadi" panose="020B0604020104020204" pitchFamily="34" charset="0"/>
              </a:rPr>
              <a:t>Mini mental status examination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34C0D0-4999-451E-BBED-091419011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2695" y="3959847"/>
            <a:ext cx="9144000" cy="1655762"/>
          </a:xfrm>
        </p:spPr>
        <p:txBody>
          <a:bodyPr/>
          <a:lstStyle/>
          <a:p>
            <a:r>
              <a:rPr lang="en-US" dirty="0"/>
              <a:t>Done by </a:t>
            </a:r>
            <a:r>
              <a:rPr lang="en-US" dirty="0" err="1"/>
              <a:t>Razan</a:t>
            </a:r>
            <a:r>
              <a:rPr lang="en-US" dirty="0"/>
              <a:t> </a:t>
            </a:r>
            <a:r>
              <a:rPr lang="en-US" dirty="0" err="1"/>
              <a:t>msleh</a:t>
            </a:r>
            <a:r>
              <a:rPr lang="en-US" dirty="0"/>
              <a:t> </a:t>
            </a:r>
            <a:r>
              <a:rPr lang="en-US" dirty="0" err="1"/>
              <a:t>Tarawneh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5691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6408-2C0A-4F29-893E-FB087A072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Interpretation of the MMSE: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A1FB3E4-AB01-4748-A729-3B61A9064A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341462"/>
              </p:ext>
            </p:extLst>
          </p:nvPr>
        </p:nvGraphicFramePr>
        <p:xfrm>
          <a:off x="1341782" y="1838877"/>
          <a:ext cx="8372061" cy="375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8501">
                  <a:extLst>
                    <a:ext uri="{9D8B030D-6E8A-4147-A177-3AD203B41FA5}">
                      <a16:colId xmlns:a16="http://schemas.microsoft.com/office/drawing/2014/main" val="116456665"/>
                    </a:ext>
                  </a:extLst>
                </a:gridCol>
                <a:gridCol w="1293091">
                  <a:extLst>
                    <a:ext uri="{9D8B030D-6E8A-4147-A177-3AD203B41FA5}">
                      <a16:colId xmlns:a16="http://schemas.microsoft.com/office/drawing/2014/main" val="1106999062"/>
                    </a:ext>
                  </a:extLst>
                </a:gridCol>
                <a:gridCol w="5910469">
                  <a:extLst>
                    <a:ext uri="{9D8B030D-6E8A-4147-A177-3AD203B41FA5}">
                      <a16:colId xmlns:a16="http://schemas.microsoft.com/office/drawing/2014/main" val="15922119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Interpretation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584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Single Cutoff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Abnormal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138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&lt;21</a:t>
                      </a:r>
                    </a:p>
                    <a:p>
                      <a:pPr algn="ctr"/>
                      <a:r>
                        <a:rPr lang="en-US" dirty="0"/>
                        <a:t>&gt;25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Increased odds of dementia</a:t>
                      </a:r>
                    </a:p>
                    <a:p>
                      <a:pPr algn="ctr"/>
                      <a:r>
                        <a:rPr lang="en-US" dirty="0"/>
                        <a:t>Decreased odds of dementia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13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 </a:t>
                      </a:r>
                    </a:p>
                    <a:p>
                      <a:pPr algn="ctr"/>
                      <a:r>
                        <a:rPr lang="en-US" dirty="0"/>
                        <a:t>&lt;23</a:t>
                      </a:r>
                    </a:p>
                    <a:p>
                      <a:pPr algn="ctr"/>
                      <a:r>
                        <a:rPr lang="en-US" dirty="0"/>
                        <a:t>&lt;24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Abnormal for 8th grade education</a:t>
                      </a:r>
                    </a:p>
                    <a:p>
                      <a:pPr algn="ctr"/>
                      <a:r>
                        <a:rPr lang="en-US" dirty="0"/>
                        <a:t> Abnormal for high school education </a:t>
                      </a:r>
                    </a:p>
                    <a:p>
                      <a:pPr algn="ctr"/>
                      <a:r>
                        <a:rPr lang="en-US" dirty="0"/>
                        <a:t>Abnormal for college education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31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Severity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24-30 </a:t>
                      </a:r>
                    </a:p>
                    <a:p>
                      <a:pPr algn="ctr"/>
                      <a:r>
                        <a:rPr lang="en-US" dirty="0"/>
                        <a:t>18-23 </a:t>
                      </a:r>
                    </a:p>
                    <a:p>
                      <a:pPr algn="ctr"/>
                      <a:r>
                        <a:rPr lang="en-US" dirty="0"/>
                        <a:t>0-17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cognitive impairment</a:t>
                      </a:r>
                    </a:p>
                    <a:p>
                      <a:pPr algn="ctr"/>
                      <a:r>
                        <a:rPr lang="en-US" dirty="0"/>
                        <a:t> Mild cognitive impairment </a:t>
                      </a:r>
                    </a:p>
                    <a:p>
                      <a:pPr algn="ctr"/>
                      <a:r>
                        <a:rPr lang="en-US" dirty="0"/>
                        <a:t>Severe cognitive impairment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451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280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BD57-3A38-4CC0-B78F-8B83E5EBBC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4372" y="1043608"/>
            <a:ext cx="5181600" cy="5618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0" dirty="0">
                <a:solidFill>
                  <a:srgbClr val="7030A0"/>
                </a:solidFill>
                <a:effectLst/>
                <a:latin typeface="Helvetica Neue"/>
              </a:rPr>
              <a:t>Advantages of MMSE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3B3835"/>
                </a:solidFill>
                <a:effectLst/>
                <a:latin typeface="Helvetica Neue"/>
              </a:rPr>
              <a:t>•</a:t>
            </a: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Could be administered without any additional equipment at patients bed side or in the consulting room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•Requires little critical thinking interpretations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•Quick to administer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•Can be administered by a capable assistant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•Patients relatives as well as Patients with mild neurocognitive disorder can very easily relate with the results of the findings</a:t>
            </a:r>
            <a:endParaRPr lang="en-US" sz="2200" b="1" i="0" dirty="0">
              <a:solidFill>
                <a:srgbClr val="202122"/>
              </a:solidFill>
              <a:effectLst/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F4E1AC-FF4C-414F-8F4F-02F7DA941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043608"/>
            <a:ext cx="5257800" cy="56189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0" dirty="0">
                <a:solidFill>
                  <a:srgbClr val="7030A0"/>
                </a:solidFill>
                <a:effectLst/>
                <a:latin typeface="Helvetica Neue"/>
              </a:rPr>
              <a:t>Disadvantages of MMSE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3B3835"/>
                </a:solidFill>
                <a:effectLst/>
                <a:latin typeface="Helvetica Neue"/>
              </a:rPr>
              <a:t>•</a:t>
            </a: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Patients educational level may affect the validity of the test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•A patient with mild cognitive disorder may be missed by this test ( physician should put into consideration the area of impairment instead of just looking at the scores)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•Patients new to a region may not geographic orientation aspect of the test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•False positives can lead to anxiety ,labeling and stigma</a:t>
            </a:r>
            <a:endParaRPr lang="en-US" sz="2200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0389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59540-7629-4954-80EA-024253A20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5E343-3A00-42BE-809B-4E0010365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Source: • </a:t>
            </a:r>
            <a:r>
              <a:rPr lang="en-US" dirty="0" err="1"/>
              <a:t>Folstein</a:t>
            </a:r>
            <a:r>
              <a:rPr lang="en-US" dirty="0"/>
              <a:t> MF, </a:t>
            </a:r>
            <a:r>
              <a:rPr lang="en-US" dirty="0" err="1"/>
              <a:t>Folstein</a:t>
            </a:r>
            <a:r>
              <a:rPr lang="en-US" dirty="0"/>
              <a:t> SE, McHugh PR: “Mini-mental state: A practical method for grading the cognitive state of patients for the clinician.” J </a:t>
            </a:r>
            <a:r>
              <a:rPr lang="en-US" dirty="0" err="1"/>
              <a:t>Psychiatr</a:t>
            </a:r>
            <a:r>
              <a:rPr lang="en-US" dirty="0"/>
              <a:t> Res 1975;12:189-198.</a:t>
            </a:r>
          </a:p>
        </p:txBody>
      </p:sp>
    </p:spTree>
    <p:extLst>
      <p:ext uri="{BB962C8B-B14F-4D97-AF65-F5344CB8AC3E}">
        <p14:creationId xmlns:p14="http://schemas.microsoft.com/office/powerpoint/2010/main" val="419788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5D7EC-26C5-4B9D-943B-ED63C517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02D32-E8A8-4F9D-AE26-597311D1A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ABDCFD-51F8-4850-9F08-C46519B83D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65" y="149943"/>
            <a:ext cx="9965635" cy="619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9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F0443-1B19-4CC7-B5B0-B90324989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60" y="490331"/>
            <a:ext cx="10515600" cy="5527606"/>
          </a:xfrm>
        </p:spPr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3B3835"/>
                </a:solidFill>
                <a:effectLst/>
                <a:latin typeface="Helvetica Neue"/>
              </a:rPr>
              <a:t> MINI MENTAL STATE EXAMINATION 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3B3835"/>
                </a:solidFill>
                <a:effectLst/>
                <a:latin typeface="Helvetica Neue"/>
              </a:rPr>
              <a:t>• </a:t>
            </a: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Developed by </a:t>
            </a:r>
            <a:r>
              <a:rPr lang="en-US" sz="2200" b="0" i="0" dirty="0" err="1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Folstein</a:t>
            </a: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 in 1975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 • Shortly known as mini mental state examination (MMSE) or </a:t>
            </a:r>
            <a:r>
              <a:rPr lang="en-US" sz="2200" b="0" i="0" dirty="0" err="1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folstein</a:t>
            </a: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 test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 It is a screening tool used to assess neurocognitive function and also for follow up of patients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 MMSE is a 30 point screening tool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 MMSE is not meant for diagnosis of dementia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 • It is part of mental status examination – appearance ,attitude ,behavior ,mood and affect , speech ,thought process ,thought content, </a:t>
            </a:r>
            <a:r>
              <a:rPr lang="en-US" sz="2200" b="0" i="0" dirty="0" err="1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cognition,insight</a:t>
            </a: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 Some more sensitive tools can be applied if MMSE shows neurocognitive impairment such as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 • MOCA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 SLUMS </a:t>
            </a:r>
          </a:p>
          <a:p>
            <a:pPr marL="0" indent="0">
              <a:buNone/>
            </a:pPr>
            <a:r>
              <a:rPr lang="en-US" sz="2200" b="0" i="0" dirty="0">
                <a:solidFill>
                  <a:srgbClr val="3B3835"/>
                </a:solidFill>
                <a:effectLst/>
                <a:latin typeface="Yu Gothic Medium" panose="020B0500000000000000" pitchFamily="34" charset="-128"/>
                <a:ea typeface="Yu Gothic Medium" panose="020B0500000000000000" pitchFamily="34" charset="-128"/>
              </a:rPr>
              <a:t>• MINI COG TEST</a:t>
            </a:r>
            <a:endParaRPr lang="en-US" sz="2200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5068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D7C9A-1C46-4147-A773-1470EECCC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165" y="1348547"/>
            <a:ext cx="10515600" cy="4351338"/>
          </a:xfrm>
        </p:spPr>
        <p:txBody>
          <a:bodyPr/>
          <a:lstStyle/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LiberationSerif_p_2"/>
              </a:rPr>
              <a:t>When administering the questioners, the test takes approximately ten minutes or less since, beyond that, it may not detect subtle memory loss in some patients.</a:t>
            </a:r>
          </a:p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LiberationSerif_p_2"/>
              </a:rPr>
              <a:t> The interpretation of test scores requires the integration of allowance in terms of ethnicity and education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2B6A4-713A-49BD-9707-818DEB984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5591" y="4205577"/>
            <a:ext cx="358140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83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335E90-2E47-44DD-A025-29DDD5747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452" y="74528"/>
            <a:ext cx="9369287" cy="678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25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B878B13-F68A-4545-8FC5-DF241C1B2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73077"/>
              </p:ext>
            </p:extLst>
          </p:nvPr>
        </p:nvGraphicFramePr>
        <p:xfrm>
          <a:off x="838199" y="1364213"/>
          <a:ext cx="10277060" cy="1676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7029">
                  <a:extLst>
                    <a:ext uri="{9D8B030D-6E8A-4147-A177-3AD203B41FA5}">
                      <a16:colId xmlns:a16="http://schemas.microsoft.com/office/drawing/2014/main" val="392397979"/>
                    </a:ext>
                  </a:extLst>
                </a:gridCol>
                <a:gridCol w="2067606">
                  <a:extLst>
                    <a:ext uri="{9D8B030D-6E8A-4147-A177-3AD203B41FA5}">
                      <a16:colId xmlns:a16="http://schemas.microsoft.com/office/drawing/2014/main" val="3147620613"/>
                    </a:ext>
                  </a:extLst>
                </a:gridCol>
                <a:gridCol w="6112425">
                  <a:extLst>
                    <a:ext uri="{9D8B030D-6E8A-4147-A177-3AD203B41FA5}">
                      <a16:colId xmlns:a16="http://schemas.microsoft.com/office/drawing/2014/main" val="647738603"/>
                    </a:ext>
                  </a:extLst>
                </a:gridCol>
              </a:tblGrid>
              <a:tr h="517964">
                <a:tc>
                  <a:txBody>
                    <a:bodyPr/>
                    <a:lstStyle/>
                    <a:p>
                      <a:r>
                        <a:rPr lang="en-US" dirty="0"/>
                        <a:t>Maximum Score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Patient’s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533084"/>
                  </a:ext>
                </a:extLst>
              </a:tr>
              <a:tr h="517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What is the year? Season? Date? Day? Month?”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240850"/>
                  </a:ext>
                </a:extLst>
              </a:tr>
              <a:tr h="5179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“Where are we now? State? County? Town/city? Hospital? Floor?”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32021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1E3B8CC-AEC5-48C1-B64D-F70A5BE46201}"/>
              </a:ext>
            </a:extLst>
          </p:cNvPr>
          <p:cNvSpPr txBox="1"/>
          <p:nvPr/>
        </p:nvSpPr>
        <p:spPr>
          <a:xfrm>
            <a:off x="838199" y="3429000"/>
            <a:ext cx="2420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rgbClr val="0070C0"/>
                </a:solidFill>
              </a:rPr>
              <a:t>Registration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3F7BAA6-953A-4D20-A443-20500B5FA6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994806"/>
              </p:ext>
            </p:extLst>
          </p:nvPr>
        </p:nvGraphicFramePr>
        <p:xfrm>
          <a:off x="599659" y="4039309"/>
          <a:ext cx="10515600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7441">
                  <a:extLst>
                    <a:ext uri="{9D8B030D-6E8A-4147-A177-3AD203B41FA5}">
                      <a16:colId xmlns:a16="http://schemas.microsoft.com/office/drawing/2014/main" val="32400817"/>
                    </a:ext>
                  </a:extLst>
                </a:gridCol>
                <a:gridCol w="2040255">
                  <a:extLst>
                    <a:ext uri="{9D8B030D-6E8A-4147-A177-3AD203B41FA5}">
                      <a16:colId xmlns:a16="http://schemas.microsoft.com/office/drawing/2014/main" val="3985840535"/>
                    </a:ext>
                  </a:extLst>
                </a:gridCol>
                <a:gridCol w="6097904">
                  <a:extLst>
                    <a:ext uri="{9D8B030D-6E8A-4147-A177-3AD203B41FA5}">
                      <a16:colId xmlns:a16="http://schemas.microsoft.com/office/drawing/2014/main" val="2370312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Maximum Score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Patient’s Score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Questions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41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             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examiner names three unrelated objects clearly and slowly, then the instructor asks the patient to name all three of them. The patient’s response is used for scoring.</a:t>
                      </a:r>
                    </a:p>
                    <a:p>
                      <a:r>
                        <a:rPr lang="en-US" dirty="0"/>
                        <a:t> The examiner repeats them until patient learns all of them, if possible.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819666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28934525-64FB-4FE1-8D5C-CA98B769D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>
                <a:solidFill>
                  <a:srgbClr val="0070C0"/>
                </a:solidFill>
              </a:rPr>
              <a:t>Orientation </a:t>
            </a:r>
          </a:p>
        </p:txBody>
      </p:sp>
    </p:spTree>
    <p:extLst>
      <p:ext uri="{BB962C8B-B14F-4D97-AF65-F5344CB8AC3E}">
        <p14:creationId xmlns:p14="http://schemas.microsoft.com/office/powerpoint/2010/main" val="2121773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7E7DC-F634-461C-B922-4FC41F158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060" y="508307"/>
            <a:ext cx="10515600" cy="4351338"/>
          </a:xfrm>
        </p:spPr>
        <p:txBody>
          <a:bodyPr/>
          <a:lstStyle/>
          <a:p>
            <a:r>
              <a:rPr lang="en-US" u="sng" dirty="0">
                <a:solidFill>
                  <a:srgbClr val="0070C0"/>
                </a:solidFill>
              </a:rPr>
              <a:t>Attention and spell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3BD3DA8-9D25-4B1F-B322-0983A37B4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600707"/>
              </p:ext>
            </p:extLst>
          </p:nvPr>
        </p:nvGraphicFramePr>
        <p:xfrm>
          <a:off x="625060" y="1495256"/>
          <a:ext cx="10042941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2366">
                  <a:extLst>
                    <a:ext uri="{9D8B030D-6E8A-4147-A177-3AD203B41FA5}">
                      <a16:colId xmlns:a16="http://schemas.microsoft.com/office/drawing/2014/main" val="24284847"/>
                    </a:ext>
                  </a:extLst>
                </a:gridCol>
                <a:gridCol w="1802296">
                  <a:extLst>
                    <a:ext uri="{9D8B030D-6E8A-4147-A177-3AD203B41FA5}">
                      <a16:colId xmlns:a16="http://schemas.microsoft.com/office/drawing/2014/main" val="2865725556"/>
                    </a:ext>
                  </a:extLst>
                </a:gridCol>
                <a:gridCol w="6268279">
                  <a:extLst>
                    <a:ext uri="{9D8B030D-6E8A-4147-A177-3AD203B41FA5}">
                      <a16:colId xmlns:a16="http://schemas.microsoft.com/office/drawing/2014/main" val="4285559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Maximum Score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Patient’s Score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97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would like you to count backward from 100 by sevens.” (93, 86, 79, 72, 65, …)</a:t>
                      </a:r>
                    </a:p>
                    <a:p>
                      <a:r>
                        <a:rPr lang="en-US" dirty="0"/>
                        <a:t> Alternative: “Spell WORLD backwards.” (D-L-R-O-W)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42049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D0E3B6-00FE-4FE2-BEB0-B874D671E2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856782"/>
              </p:ext>
            </p:extLst>
          </p:nvPr>
        </p:nvGraphicFramePr>
        <p:xfrm>
          <a:off x="625059" y="4219565"/>
          <a:ext cx="10042941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2366">
                  <a:extLst>
                    <a:ext uri="{9D8B030D-6E8A-4147-A177-3AD203B41FA5}">
                      <a16:colId xmlns:a16="http://schemas.microsoft.com/office/drawing/2014/main" val="24284847"/>
                    </a:ext>
                  </a:extLst>
                </a:gridCol>
                <a:gridCol w="1802296">
                  <a:extLst>
                    <a:ext uri="{9D8B030D-6E8A-4147-A177-3AD203B41FA5}">
                      <a16:colId xmlns:a16="http://schemas.microsoft.com/office/drawing/2014/main" val="2865725556"/>
                    </a:ext>
                  </a:extLst>
                </a:gridCol>
                <a:gridCol w="6268279">
                  <a:extLst>
                    <a:ext uri="{9D8B030D-6E8A-4147-A177-3AD203B41FA5}">
                      <a16:colId xmlns:a16="http://schemas.microsoft.com/office/drawing/2014/main" val="4285559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Maximum Score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Patient’s Score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97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“Earlier I told you the names of three things. Can you tell me what those were?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42049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BD404FC-7602-42FE-B6C2-4AB87BBFBA0F}"/>
              </a:ext>
            </a:extLst>
          </p:cNvPr>
          <p:cNvSpPr txBox="1"/>
          <p:nvPr/>
        </p:nvSpPr>
        <p:spPr>
          <a:xfrm>
            <a:off x="1051340" y="3485190"/>
            <a:ext cx="2223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chemeClr val="accent1"/>
                </a:solidFill>
              </a:rPr>
              <a:t>Recall</a:t>
            </a:r>
          </a:p>
        </p:txBody>
      </p:sp>
    </p:spTree>
    <p:extLst>
      <p:ext uri="{BB962C8B-B14F-4D97-AF65-F5344CB8AC3E}">
        <p14:creationId xmlns:p14="http://schemas.microsoft.com/office/powerpoint/2010/main" val="4207058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DC229-31A5-45EA-85E3-CB020CB6B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142" y="216423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chemeClr val="accent1"/>
                </a:solidFill>
              </a:rPr>
              <a:t>Language</a:t>
            </a:r>
            <a:r>
              <a:rPr lang="en-US" sz="3200" u="sng" dirty="0"/>
              <a:t>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7727B5-0727-41DE-8115-D3F3596BD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811056"/>
              </p:ext>
            </p:extLst>
          </p:nvPr>
        </p:nvGraphicFramePr>
        <p:xfrm>
          <a:off x="530087" y="1675386"/>
          <a:ext cx="10823711" cy="3640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975">
                  <a:extLst>
                    <a:ext uri="{9D8B030D-6E8A-4147-A177-3AD203B41FA5}">
                      <a16:colId xmlns:a16="http://schemas.microsoft.com/office/drawing/2014/main" val="567910844"/>
                    </a:ext>
                  </a:extLst>
                </a:gridCol>
                <a:gridCol w="1936946">
                  <a:extLst>
                    <a:ext uri="{9D8B030D-6E8A-4147-A177-3AD203B41FA5}">
                      <a16:colId xmlns:a16="http://schemas.microsoft.com/office/drawing/2014/main" val="2758982036"/>
                    </a:ext>
                  </a:extLst>
                </a:gridCol>
                <a:gridCol w="7007790">
                  <a:extLst>
                    <a:ext uri="{9D8B030D-6E8A-4147-A177-3AD203B41FA5}">
                      <a16:colId xmlns:a16="http://schemas.microsoft.com/office/drawing/2014/main" val="741233026"/>
                    </a:ext>
                  </a:extLst>
                </a:gridCol>
              </a:tblGrid>
              <a:tr h="59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Maximum Score 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Patient’s Score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Questions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231114"/>
                  </a:ext>
                </a:extLst>
              </a:tr>
              <a:tr h="59023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 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Show the patient two simple objects, such as a wristwatch and a pencil, and ask the patient to name them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935220"/>
                  </a:ext>
                </a:extLst>
              </a:tr>
              <a:tr h="33727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“Repeat the phrase: ‘No ifs, ands, or buts.’”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665621"/>
                  </a:ext>
                </a:extLst>
              </a:tr>
              <a:tr h="59023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 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“Take the paper in your right hand, fold it in half, and put it on the floor.” (The examiner gives the patient a piece of blank paper.)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718330"/>
                  </a:ext>
                </a:extLst>
              </a:tr>
              <a:tr h="590231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 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“Please read this and do what it says.” (Written instruction is “Close your eyes.”)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98223"/>
                  </a:ext>
                </a:extLst>
              </a:tr>
              <a:tr h="71454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        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“Make up and write a sentence about anything.” (This sentence must contain a noun and a verb.)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42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87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D54E5-FEC9-48FE-9FE3-D791048BD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465" y="965216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Visual construction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EEB27D-D773-4D40-81BC-6B310A83D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63927"/>
              </p:ext>
            </p:extLst>
          </p:nvPr>
        </p:nvGraphicFramePr>
        <p:xfrm>
          <a:off x="584568" y="1812382"/>
          <a:ext cx="10042941" cy="29053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2366">
                  <a:extLst>
                    <a:ext uri="{9D8B030D-6E8A-4147-A177-3AD203B41FA5}">
                      <a16:colId xmlns:a16="http://schemas.microsoft.com/office/drawing/2014/main" val="24284847"/>
                    </a:ext>
                  </a:extLst>
                </a:gridCol>
                <a:gridCol w="1802296">
                  <a:extLst>
                    <a:ext uri="{9D8B030D-6E8A-4147-A177-3AD203B41FA5}">
                      <a16:colId xmlns:a16="http://schemas.microsoft.com/office/drawing/2014/main" val="2865725556"/>
                    </a:ext>
                  </a:extLst>
                </a:gridCol>
                <a:gridCol w="6268279">
                  <a:extLst>
                    <a:ext uri="{9D8B030D-6E8A-4147-A177-3AD203B41FA5}">
                      <a16:colId xmlns:a16="http://schemas.microsoft.com/office/drawing/2014/main" val="4285559483"/>
                    </a:ext>
                  </a:extLst>
                </a:gridCol>
              </a:tblGrid>
              <a:tr h="7055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Maximum Score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Patient’s Score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975671"/>
                  </a:ext>
                </a:extLst>
              </a:tr>
              <a:tr h="219986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“Please copy this picture.” (The examiner gives the patient a blank piece of paper and asks him/her to draw the symbol below. All 10 angles must be present and two must intersect.)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420495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6DF2FAD-8AF1-439E-93E7-ADC077129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623" y="3429000"/>
            <a:ext cx="2148844" cy="125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761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731</Words>
  <Application>Microsoft Office PowerPoint</Application>
  <PresentationFormat>Widescreen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Yu Gothic Medium</vt:lpstr>
      <vt:lpstr>Abadi</vt:lpstr>
      <vt:lpstr>Arial</vt:lpstr>
      <vt:lpstr>Calibri</vt:lpstr>
      <vt:lpstr>Calibri Light</vt:lpstr>
      <vt:lpstr>Helvetica Neue</vt:lpstr>
      <vt:lpstr>LiberationSerif_p_2</vt:lpstr>
      <vt:lpstr>Office Theme</vt:lpstr>
      <vt:lpstr>Mini mental status examination </vt:lpstr>
      <vt:lpstr>PowerPoint Presentation</vt:lpstr>
      <vt:lpstr>PowerPoint Presentation</vt:lpstr>
      <vt:lpstr>PowerPoint Presentation</vt:lpstr>
      <vt:lpstr>PowerPoint Presentation</vt:lpstr>
      <vt:lpstr>Orientation </vt:lpstr>
      <vt:lpstr>PowerPoint Presentation</vt:lpstr>
      <vt:lpstr>Language </vt:lpstr>
      <vt:lpstr>PowerPoint Presentation</vt:lpstr>
      <vt:lpstr>Interpretation of the MMSE: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 mental status examination </dc:title>
  <dc:creator>HP</dc:creator>
  <cp:lastModifiedBy>HP</cp:lastModifiedBy>
  <cp:revision>7</cp:revision>
  <dcterms:created xsi:type="dcterms:W3CDTF">2021-07-14T10:47:04Z</dcterms:created>
  <dcterms:modified xsi:type="dcterms:W3CDTF">2021-07-14T21:17:48Z</dcterms:modified>
</cp:coreProperties>
</file>