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sldIdLst>
    <p:sldId id="256" r:id="rId2"/>
    <p:sldId id="257" r:id="rId3"/>
    <p:sldId id="258" r:id="rId4"/>
    <p:sldId id="259" r:id="rId5"/>
    <p:sldId id="260" r:id="rId6"/>
    <p:sldId id="261" r:id="rId7"/>
    <p:sldId id="290" r:id="rId8"/>
    <p:sldId id="262" r:id="rId9"/>
    <p:sldId id="285" r:id="rId10"/>
    <p:sldId id="263" r:id="rId11"/>
    <p:sldId id="286" r:id="rId12"/>
    <p:sldId id="294" r:id="rId13"/>
    <p:sldId id="293" r:id="rId14"/>
    <p:sldId id="264" r:id="rId15"/>
    <p:sldId id="265" r:id="rId16"/>
    <p:sldId id="266" r:id="rId17"/>
    <p:sldId id="267" r:id="rId18"/>
    <p:sldId id="287" r:id="rId19"/>
    <p:sldId id="268" r:id="rId20"/>
    <p:sldId id="291" r:id="rId21"/>
    <p:sldId id="292" r:id="rId22"/>
    <p:sldId id="269" r:id="rId23"/>
    <p:sldId id="288" r:id="rId24"/>
    <p:sldId id="270" r:id="rId25"/>
    <p:sldId id="271" r:id="rId26"/>
    <p:sldId id="272" r:id="rId27"/>
    <p:sldId id="289" r:id="rId28"/>
    <p:sldId id="273" r:id="rId29"/>
    <p:sldId id="278" r:id="rId30"/>
    <p:sldId id="274" r:id="rId31"/>
    <p:sldId id="275" r:id="rId32"/>
    <p:sldId id="276" r:id="rId33"/>
    <p:sldId id="277" r:id="rId34"/>
    <p:sldId id="279" r:id="rId35"/>
    <p:sldId id="280" r:id="rId36"/>
    <p:sldId id="281" r:id="rId37"/>
    <p:sldId id="282" r:id="rId38"/>
    <p:sldId id="283"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46D"/>
    <a:srgbClr val="FFCCFF"/>
    <a:srgbClr val="3399FF"/>
    <a:srgbClr val="FF9933"/>
    <a:srgbClr val="CD9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3" d="100"/>
          <a:sy n="73"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AEF5E-068D-46BD-B66D-C98EF124FD41}" type="doc">
      <dgm:prSet loTypeId="urn:microsoft.com/office/officeart/2005/8/layout/radial6" loCatId="cycle" qsTypeId="urn:microsoft.com/office/officeart/2005/8/quickstyle/simple2" qsCatId="simple" csTypeId="urn:microsoft.com/office/officeart/2005/8/colors/accent2_3" csCatId="accent2" phldr="1"/>
      <dgm:spPr/>
      <dgm:t>
        <a:bodyPr/>
        <a:lstStyle/>
        <a:p>
          <a:endParaRPr lang="en-US"/>
        </a:p>
      </dgm:t>
    </dgm:pt>
    <dgm:pt modelId="{59094086-DE78-43C6-8B9D-BC95EC478348}">
      <dgm:prSet phldrT="[Text]"/>
      <dgm:spPr/>
      <dgm:t>
        <a:bodyPr/>
        <a:lstStyle/>
        <a:p>
          <a:r>
            <a:rPr lang="en-US" b="1" u="sng" dirty="0" smtClean="0">
              <a:solidFill>
                <a:srgbClr val="FF0000"/>
              </a:solidFill>
            </a:rPr>
            <a:t>The main 5 hormones:</a:t>
          </a:r>
          <a:endParaRPr lang="en-US" b="1" u="sng" dirty="0">
            <a:solidFill>
              <a:srgbClr val="FF0000"/>
            </a:solidFill>
          </a:endParaRPr>
        </a:p>
      </dgm:t>
    </dgm:pt>
    <dgm:pt modelId="{7C16C580-4CB4-403C-8CE2-DE29E3D4228D}" type="parTrans" cxnId="{EEB72CE5-B022-465F-B357-ED4413A8B3EC}">
      <dgm:prSet/>
      <dgm:spPr/>
      <dgm:t>
        <a:bodyPr/>
        <a:lstStyle/>
        <a:p>
          <a:endParaRPr lang="en-US"/>
        </a:p>
      </dgm:t>
    </dgm:pt>
    <dgm:pt modelId="{1D6EAC1B-0323-4C31-AD01-104B5AFA1C05}" type="sibTrans" cxnId="{EEB72CE5-B022-465F-B357-ED4413A8B3EC}">
      <dgm:prSet/>
      <dgm:spPr/>
      <dgm:t>
        <a:bodyPr/>
        <a:lstStyle/>
        <a:p>
          <a:endParaRPr lang="en-US"/>
        </a:p>
      </dgm:t>
    </dgm:pt>
    <dgm:pt modelId="{88EACB16-F976-4795-BC8C-8EDC9048B14F}">
      <dgm:prSet phldrT="[Text]" custT="1"/>
      <dgm:spPr/>
      <dgm:t>
        <a:bodyPr/>
        <a:lstStyle/>
        <a:p>
          <a:r>
            <a:rPr lang="en-US" sz="2000" b="1" dirty="0" smtClean="0"/>
            <a:t>(</a:t>
          </a:r>
          <a:r>
            <a:rPr lang="en-US" sz="2000" b="1" dirty="0" err="1" smtClean="0"/>
            <a:t>GnRH</a:t>
          </a:r>
          <a:r>
            <a:rPr lang="en-US" sz="2000" b="1" dirty="0" smtClean="0"/>
            <a:t>)</a:t>
          </a:r>
          <a:endParaRPr lang="en-US" sz="2000" b="1" dirty="0"/>
        </a:p>
      </dgm:t>
    </dgm:pt>
    <dgm:pt modelId="{068625DA-05AE-40BB-9A78-2DC5FDD28E16}" type="parTrans" cxnId="{20E91DE2-53D0-4062-973C-0B5FE4148B9C}">
      <dgm:prSet/>
      <dgm:spPr/>
      <dgm:t>
        <a:bodyPr/>
        <a:lstStyle/>
        <a:p>
          <a:endParaRPr lang="en-US"/>
        </a:p>
      </dgm:t>
    </dgm:pt>
    <dgm:pt modelId="{D28C83FA-7596-4028-9B04-3222DAE7D048}" type="sibTrans" cxnId="{20E91DE2-53D0-4062-973C-0B5FE4148B9C}">
      <dgm:prSet/>
      <dgm:spPr/>
      <dgm:t>
        <a:bodyPr/>
        <a:lstStyle/>
        <a:p>
          <a:endParaRPr lang="en-US"/>
        </a:p>
      </dgm:t>
    </dgm:pt>
    <dgm:pt modelId="{14A48DC0-D669-41E0-A2D0-5CF6879B54B5}">
      <dgm:prSet phldrT="[Text]" custT="1"/>
      <dgm:spPr/>
      <dgm:t>
        <a:bodyPr/>
        <a:lstStyle/>
        <a:p>
          <a:r>
            <a:rPr lang="en-US" sz="2400" b="1" dirty="0" smtClean="0"/>
            <a:t>(FSH)</a:t>
          </a:r>
          <a:endParaRPr lang="en-US" sz="2400" b="1" dirty="0"/>
        </a:p>
      </dgm:t>
    </dgm:pt>
    <dgm:pt modelId="{F92BBD27-E39A-4320-A8E6-FDFC47B54341}" type="parTrans" cxnId="{A334BB63-813E-4450-9930-99CB83C2C494}">
      <dgm:prSet/>
      <dgm:spPr/>
      <dgm:t>
        <a:bodyPr/>
        <a:lstStyle/>
        <a:p>
          <a:endParaRPr lang="en-US"/>
        </a:p>
      </dgm:t>
    </dgm:pt>
    <dgm:pt modelId="{6B5ED62A-06F2-4F4B-9DAC-EB5E4C698631}" type="sibTrans" cxnId="{A334BB63-813E-4450-9930-99CB83C2C494}">
      <dgm:prSet/>
      <dgm:spPr/>
      <dgm:t>
        <a:bodyPr/>
        <a:lstStyle/>
        <a:p>
          <a:endParaRPr lang="en-US"/>
        </a:p>
      </dgm:t>
    </dgm:pt>
    <dgm:pt modelId="{9BC43C41-B29B-4391-9BE5-AD7DD14C00DB}">
      <dgm:prSet phldrT="[Text]" custT="1"/>
      <dgm:spPr/>
      <dgm:t>
        <a:bodyPr/>
        <a:lstStyle/>
        <a:p>
          <a:r>
            <a:rPr lang="en-US" sz="2400" b="1" dirty="0" smtClean="0"/>
            <a:t>(LH)</a:t>
          </a:r>
          <a:endParaRPr lang="en-US" sz="2400" b="1" dirty="0"/>
        </a:p>
      </dgm:t>
    </dgm:pt>
    <dgm:pt modelId="{2657C186-A973-4D7D-BA35-013D0F20299F}" type="parTrans" cxnId="{F0CDAAFA-6E04-4B5D-BAC6-F84403D2A31D}">
      <dgm:prSet/>
      <dgm:spPr/>
      <dgm:t>
        <a:bodyPr/>
        <a:lstStyle/>
        <a:p>
          <a:endParaRPr lang="en-US"/>
        </a:p>
      </dgm:t>
    </dgm:pt>
    <dgm:pt modelId="{31B6B26E-CCC5-4819-BA17-84190E68A9F4}" type="sibTrans" cxnId="{F0CDAAFA-6E04-4B5D-BAC6-F84403D2A31D}">
      <dgm:prSet/>
      <dgm:spPr/>
      <dgm:t>
        <a:bodyPr/>
        <a:lstStyle/>
        <a:p>
          <a:endParaRPr lang="en-US"/>
        </a:p>
      </dgm:t>
    </dgm:pt>
    <dgm:pt modelId="{A32C4CFA-6AAC-41B2-B27C-F1E3A3A25F2E}">
      <dgm:prSet phldrT="[Text]" custT="1"/>
      <dgm:spPr/>
      <dgm:t>
        <a:bodyPr/>
        <a:lstStyle/>
        <a:p>
          <a:r>
            <a:rPr lang="en-US" sz="2000" b="1" dirty="0" smtClean="0"/>
            <a:t>Estrogen</a:t>
          </a:r>
          <a:endParaRPr lang="en-US" sz="2000" b="1" dirty="0"/>
        </a:p>
      </dgm:t>
    </dgm:pt>
    <dgm:pt modelId="{CC441144-B5E4-44BB-A3ED-EA2F2FA65BE8}" type="parTrans" cxnId="{B3C97C34-E680-42CF-90E0-D69F22F40826}">
      <dgm:prSet/>
      <dgm:spPr/>
      <dgm:t>
        <a:bodyPr/>
        <a:lstStyle/>
        <a:p>
          <a:endParaRPr lang="en-US"/>
        </a:p>
      </dgm:t>
    </dgm:pt>
    <dgm:pt modelId="{07F8A4AE-2716-47AA-ADA7-41A3EFACD336}" type="sibTrans" cxnId="{B3C97C34-E680-42CF-90E0-D69F22F40826}">
      <dgm:prSet/>
      <dgm:spPr/>
      <dgm:t>
        <a:bodyPr/>
        <a:lstStyle/>
        <a:p>
          <a:endParaRPr lang="en-US"/>
        </a:p>
      </dgm:t>
    </dgm:pt>
    <dgm:pt modelId="{CA86B95C-5EB4-49DE-977B-1E25F7BBDE8E}">
      <dgm:prSet/>
      <dgm:spPr/>
      <dgm:t>
        <a:bodyPr/>
        <a:lstStyle/>
        <a:p>
          <a:endParaRPr lang="en-US"/>
        </a:p>
      </dgm:t>
    </dgm:pt>
    <dgm:pt modelId="{3FA5F94E-0B23-4BB6-9089-5BE9D44149C1}" type="parTrans" cxnId="{C4D57E3E-A3E6-448E-B675-5FD214EA75B7}">
      <dgm:prSet/>
      <dgm:spPr/>
      <dgm:t>
        <a:bodyPr/>
        <a:lstStyle/>
        <a:p>
          <a:endParaRPr lang="en-US"/>
        </a:p>
      </dgm:t>
    </dgm:pt>
    <dgm:pt modelId="{1F3496BE-14EA-4C72-9070-C9B9C142854F}" type="sibTrans" cxnId="{C4D57E3E-A3E6-448E-B675-5FD214EA75B7}">
      <dgm:prSet/>
      <dgm:spPr/>
      <dgm:t>
        <a:bodyPr/>
        <a:lstStyle/>
        <a:p>
          <a:endParaRPr lang="en-US"/>
        </a:p>
      </dgm:t>
    </dgm:pt>
    <dgm:pt modelId="{5A68527B-0612-4428-AC4A-1BC02596F8B9}">
      <dgm:prSet custT="1"/>
      <dgm:spPr/>
      <dgm:t>
        <a:bodyPr/>
        <a:lstStyle/>
        <a:p>
          <a:r>
            <a:rPr lang="en-US" sz="1400" b="1" dirty="0" smtClean="0"/>
            <a:t>Progesterone</a:t>
          </a:r>
          <a:endParaRPr lang="en-US" sz="1400" b="1" dirty="0"/>
        </a:p>
      </dgm:t>
    </dgm:pt>
    <dgm:pt modelId="{A1B2565A-E21F-4BB4-AAF4-1C12F8120419}" type="parTrans" cxnId="{1500E303-D06F-4F0F-B1D3-78B84C5BA0BF}">
      <dgm:prSet/>
      <dgm:spPr/>
      <dgm:t>
        <a:bodyPr/>
        <a:lstStyle/>
        <a:p>
          <a:endParaRPr lang="en-US"/>
        </a:p>
      </dgm:t>
    </dgm:pt>
    <dgm:pt modelId="{4B526FD0-DF73-49C7-A895-65F78BB500A9}" type="sibTrans" cxnId="{1500E303-D06F-4F0F-B1D3-78B84C5BA0BF}">
      <dgm:prSet/>
      <dgm:spPr/>
      <dgm:t>
        <a:bodyPr/>
        <a:lstStyle/>
        <a:p>
          <a:endParaRPr lang="en-US"/>
        </a:p>
      </dgm:t>
    </dgm:pt>
    <dgm:pt modelId="{C9FCA77F-FA86-45ED-96FE-073EEA28BD9D}" type="pres">
      <dgm:prSet presAssocID="{912AEF5E-068D-46BD-B66D-C98EF124FD41}" presName="Name0" presStyleCnt="0">
        <dgm:presLayoutVars>
          <dgm:chMax val="1"/>
          <dgm:dir/>
          <dgm:animLvl val="ctr"/>
          <dgm:resizeHandles val="exact"/>
        </dgm:presLayoutVars>
      </dgm:prSet>
      <dgm:spPr/>
      <dgm:t>
        <a:bodyPr/>
        <a:lstStyle/>
        <a:p>
          <a:endParaRPr lang="en-US"/>
        </a:p>
      </dgm:t>
    </dgm:pt>
    <dgm:pt modelId="{1D6C0C48-EB54-462A-BB2D-59DD2D3055C8}" type="pres">
      <dgm:prSet presAssocID="{59094086-DE78-43C6-8B9D-BC95EC478348}" presName="centerShape" presStyleLbl="node0" presStyleIdx="0" presStyleCnt="1"/>
      <dgm:spPr/>
      <dgm:t>
        <a:bodyPr/>
        <a:lstStyle/>
        <a:p>
          <a:endParaRPr lang="en-US"/>
        </a:p>
      </dgm:t>
    </dgm:pt>
    <dgm:pt modelId="{23E18E4C-5239-428A-8401-CE553CE0F29B}" type="pres">
      <dgm:prSet presAssocID="{88EACB16-F976-4795-BC8C-8EDC9048B14F}" presName="node" presStyleLbl="node1" presStyleIdx="0" presStyleCnt="5">
        <dgm:presLayoutVars>
          <dgm:bulletEnabled val="1"/>
        </dgm:presLayoutVars>
      </dgm:prSet>
      <dgm:spPr/>
      <dgm:t>
        <a:bodyPr/>
        <a:lstStyle/>
        <a:p>
          <a:endParaRPr lang="en-US"/>
        </a:p>
      </dgm:t>
    </dgm:pt>
    <dgm:pt modelId="{B6580A65-7768-4C10-B733-5C1AC4A28DEC}" type="pres">
      <dgm:prSet presAssocID="{88EACB16-F976-4795-BC8C-8EDC9048B14F}" presName="dummy" presStyleCnt="0"/>
      <dgm:spPr/>
    </dgm:pt>
    <dgm:pt modelId="{C923EDCC-84F4-4E47-A5D8-8C295E5C2A8F}" type="pres">
      <dgm:prSet presAssocID="{D28C83FA-7596-4028-9B04-3222DAE7D048}" presName="sibTrans" presStyleLbl="sibTrans2D1" presStyleIdx="0" presStyleCnt="5"/>
      <dgm:spPr/>
      <dgm:t>
        <a:bodyPr/>
        <a:lstStyle/>
        <a:p>
          <a:endParaRPr lang="en-US"/>
        </a:p>
      </dgm:t>
    </dgm:pt>
    <dgm:pt modelId="{6949B05A-F604-43BC-8A8B-A53AA65BE19E}" type="pres">
      <dgm:prSet presAssocID="{5A68527B-0612-4428-AC4A-1BC02596F8B9}" presName="node" presStyleLbl="node1" presStyleIdx="1" presStyleCnt="5" custScaleX="99365">
        <dgm:presLayoutVars>
          <dgm:bulletEnabled val="1"/>
        </dgm:presLayoutVars>
      </dgm:prSet>
      <dgm:spPr/>
      <dgm:t>
        <a:bodyPr/>
        <a:lstStyle/>
        <a:p>
          <a:endParaRPr lang="en-US"/>
        </a:p>
      </dgm:t>
    </dgm:pt>
    <dgm:pt modelId="{DD19B804-38BE-4671-AB6B-31A16A8CBB9A}" type="pres">
      <dgm:prSet presAssocID="{5A68527B-0612-4428-AC4A-1BC02596F8B9}" presName="dummy" presStyleCnt="0"/>
      <dgm:spPr/>
    </dgm:pt>
    <dgm:pt modelId="{BA28D475-688E-4589-91DE-58DF20D54607}" type="pres">
      <dgm:prSet presAssocID="{4B526FD0-DF73-49C7-A895-65F78BB500A9}" presName="sibTrans" presStyleLbl="sibTrans2D1" presStyleIdx="1" presStyleCnt="5"/>
      <dgm:spPr/>
      <dgm:t>
        <a:bodyPr/>
        <a:lstStyle/>
        <a:p>
          <a:endParaRPr lang="en-US"/>
        </a:p>
      </dgm:t>
    </dgm:pt>
    <dgm:pt modelId="{C6C4AF1D-2803-4E6D-88D3-7F86BA3B7189}" type="pres">
      <dgm:prSet presAssocID="{14A48DC0-D669-41E0-A2D0-5CF6879B54B5}" presName="node" presStyleLbl="node1" presStyleIdx="2" presStyleCnt="5">
        <dgm:presLayoutVars>
          <dgm:bulletEnabled val="1"/>
        </dgm:presLayoutVars>
      </dgm:prSet>
      <dgm:spPr/>
      <dgm:t>
        <a:bodyPr/>
        <a:lstStyle/>
        <a:p>
          <a:endParaRPr lang="en-US"/>
        </a:p>
      </dgm:t>
    </dgm:pt>
    <dgm:pt modelId="{45D8271B-3808-419B-A5C1-66127B49F4BB}" type="pres">
      <dgm:prSet presAssocID="{14A48DC0-D669-41E0-A2D0-5CF6879B54B5}" presName="dummy" presStyleCnt="0"/>
      <dgm:spPr/>
    </dgm:pt>
    <dgm:pt modelId="{EB813733-99D3-48B1-91DC-6DAB1C1BFAFD}" type="pres">
      <dgm:prSet presAssocID="{6B5ED62A-06F2-4F4B-9DAC-EB5E4C698631}" presName="sibTrans" presStyleLbl="sibTrans2D1" presStyleIdx="2" presStyleCnt="5"/>
      <dgm:spPr/>
      <dgm:t>
        <a:bodyPr/>
        <a:lstStyle/>
        <a:p>
          <a:endParaRPr lang="en-US"/>
        </a:p>
      </dgm:t>
    </dgm:pt>
    <dgm:pt modelId="{CBE209F2-9A99-4998-B367-462358234196}" type="pres">
      <dgm:prSet presAssocID="{9BC43C41-B29B-4391-9BE5-AD7DD14C00DB}" presName="node" presStyleLbl="node1" presStyleIdx="3" presStyleCnt="5">
        <dgm:presLayoutVars>
          <dgm:bulletEnabled val="1"/>
        </dgm:presLayoutVars>
      </dgm:prSet>
      <dgm:spPr/>
      <dgm:t>
        <a:bodyPr/>
        <a:lstStyle/>
        <a:p>
          <a:endParaRPr lang="en-US"/>
        </a:p>
      </dgm:t>
    </dgm:pt>
    <dgm:pt modelId="{10E93291-92AC-4F8D-A065-C7A463D1E308}" type="pres">
      <dgm:prSet presAssocID="{9BC43C41-B29B-4391-9BE5-AD7DD14C00DB}" presName="dummy" presStyleCnt="0"/>
      <dgm:spPr/>
    </dgm:pt>
    <dgm:pt modelId="{9FA7A5C8-9210-4F05-A6BE-ED2300FEDB89}" type="pres">
      <dgm:prSet presAssocID="{31B6B26E-CCC5-4819-BA17-84190E68A9F4}" presName="sibTrans" presStyleLbl="sibTrans2D1" presStyleIdx="3" presStyleCnt="5"/>
      <dgm:spPr/>
      <dgm:t>
        <a:bodyPr/>
        <a:lstStyle/>
        <a:p>
          <a:endParaRPr lang="en-US"/>
        </a:p>
      </dgm:t>
    </dgm:pt>
    <dgm:pt modelId="{7774CDEE-906E-4333-A8E0-BCCBACD5CFAA}" type="pres">
      <dgm:prSet presAssocID="{A32C4CFA-6AAC-41B2-B27C-F1E3A3A25F2E}" presName="node" presStyleLbl="node1" presStyleIdx="4" presStyleCnt="5">
        <dgm:presLayoutVars>
          <dgm:bulletEnabled val="1"/>
        </dgm:presLayoutVars>
      </dgm:prSet>
      <dgm:spPr/>
      <dgm:t>
        <a:bodyPr/>
        <a:lstStyle/>
        <a:p>
          <a:endParaRPr lang="en-US"/>
        </a:p>
      </dgm:t>
    </dgm:pt>
    <dgm:pt modelId="{A9E55B7F-ED90-41E3-BBF4-64CDE5D112E3}" type="pres">
      <dgm:prSet presAssocID="{A32C4CFA-6AAC-41B2-B27C-F1E3A3A25F2E}" presName="dummy" presStyleCnt="0"/>
      <dgm:spPr/>
    </dgm:pt>
    <dgm:pt modelId="{991F6189-74AB-404C-A5EF-EB8F541668CD}" type="pres">
      <dgm:prSet presAssocID="{07F8A4AE-2716-47AA-ADA7-41A3EFACD336}" presName="sibTrans" presStyleLbl="sibTrans2D1" presStyleIdx="4" presStyleCnt="5"/>
      <dgm:spPr/>
      <dgm:t>
        <a:bodyPr/>
        <a:lstStyle/>
        <a:p>
          <a:endParaRPr lang="en-US"/>
        </a:p>
      </dgm:t>
    </dgm:pt>
  </dgm:ptLst>
  <dgm:cxnLst>
    <dgm:cxn modelId="{95C383C4-32DD-405A-93CD-341DB62195B3}" type="presOf" srcId="{D28C83FA-7596-4028-9B04-3222DAE7D048}" destId="{C923EDCC-84F4-4E47-A5D8-8C295E5C2A8F}" srcOrd="0" destOrd="0" presId="urn:microsoft.com/office/officeart/2005/8/layout/radial6"/>
    <dgm:cxn modelId="{7A4C6328-2836-4156-B255-F89EA1997387}" type="presOf" srcId="{912AEF5E-068D-46BD-B66D-C98EF124FD41}" destId="{C9FCA77F-FA86-45ED-96FE-073EEA28BD9D}" srcOrd="0" destOrd="0" presId="urn:microsoft.com/office/officeart/2005/8/layout/radial6"/>
    <dgm:cxn modelId="{F0CDAAFA-6E04-4B5D-BAC6-F84403D2A31D}" srcId="{59094086-DE78-43C6-8B9D-BC95EC478348}" destId="{9BC43C41-B29B-4391-9BE5-AD7DD14C00DB}" srcOrd="3" destOrd="0" parTransId="{2657C186-A973-4D7D-BA35-013D0F20299F}" sibTransId="{31B6B26E-CCC5-4819-BA17-84190E68A9F4}"/>
    <dgm:cxn modelId="{B3C97C34-E680-42CF-90E0-D69F22F40826}" srcId="{59094086-DE78-43C6-8B9D-BC95EC478348}" destId="{A32C4CFA-6AAC-41B2-B27C-F1E3A3A25F2E}" srcOrd="4" destOrd="0" parTransId="{CC441144-B5E4-44BB-A3ED-EA2F2FA65BE8}" sibTransId="{07F8A4AE-2716-47AA-ADA7-41A3EFACD336}"/>
    <dgm:cxn modelId="{F8639890-545D-4C2A-8722-3C22C889B061}" type="presOf" srcId="{9BC43C41-B29B-4391-9BE5-AD7DD14C00DB}" destId="{CBE209F2-9A99-4998-B367-462358234196}" srcOrd="0" destOrd="0" presId="urn:microsoft.com/office/officeart/2005/8/layout/radial6"/>
    <dgm:cxn modelId="{95D3D891-4A1E-4ABE-A873-A88EB157BDA7}" type="presOf" srcId="{14A48DC0-D669-41E0-A2D0-5CF6879B54B5}" destId="{C6C4AF1D-2803-4E6D-88D3-7F86BA3B7189}" srcOrd="0" destOrd="0" presId="urn:microsoft.com/office/officeart/2005/8/layout/radial6"/>
    <dgm:cxn modelId="{587AE24D-8062-47B2-A9AE-8A3932E3D87B}" type="presOf" srcId="{07F8A4AE-2716-47AA-ADA7-41A3EFACD336}" destId="{991F6189-74AB-404C-A5EF-EB8F541668CD}" srcOrd="0" destOrd="0" presId="urn:microsoft.com/office/officeart/2005/8/layout/radial6"/>
    <dgm:cxn modelId="{2FF30824-1B2B-401A-84B7-D7477CD6A19E}" type="presOf" srcId="{6B5ED62A-06F2-4F4B-9DAC-EB5E4C698631}" destId="{EB813733-99D3-48B1-91DC-6DAB1C1BFAFD}" srcOrd="0" destOrd="0" presId="urn:microsoft.com/office/officeart/2005/8/layout/radial6"/>
    <dgm:cxn modelId="{20E91DE2-53D0-4062-973C-0B5FE4148B9C}" srcId="{59094086-DE78-43C6-8B9D-BC95EC478348}" destId="{88EACB16-F976-4795-BC8C-8EDC9048B14F}" srcOrd="0" destOrd="0" parTransId="{068625DA-05AE-40BB-9A78-2DC5FDD28E16}" sibTransId="{D28C83FA-7596-4028-9B04-3222DAE7D048}"/>
    <dgm:cxn modelId="{40D79903-9586-4A9A-AEC9-652A2C116FC9}" type="presOf" srcId="{31B6B26E-CCC5-4819-BA17-84190E68A9F4}" destId="{9FA7A5C8-9210-4F05-A6BE-ED2300FEDB89}" srcOrd="0" destOrd="0" presId="urn:microsoft.com/office/officeart/2005/8/layout/radial6"/>
    <dgm:cxn modelId="{C4D57E3E-A3E6-448E-B675-5FD214EA75B7}" srcId="{912AEF5E-068D-46BD-B66D-C98EF124FD41}" destId="{CA86B95C-5EB4-49DE-977B-1E25F7BBDE8E}" srcOrd="1" destOrd="0" parTransId="{3FA5F94E-0B23-4BB6-9089-5BE9D44149C1}" sibTransId="{1F3496BE-14EA-4C72-9070-C9B9C142854F}"/>
    <dgm:cxn modelId="{94315A86-49B1-4600-BF60-7429216DBBA6}" type="presOf" srcId="{59094086-DE78-43C6-8B9D-BC95EC478348}" destId="{1D6C0C48-EB54-462A-BB2D-59DD2D3055C8}" srcOrd="0" destOrd="0" presId="urn:microsoft.com/office/officeart/2005/8/layout/radial6"/>
    <dgm:cxn modelId="{83AC3B50-DE6B-4E96-9B78-40CBEFFF5F13}" type="presOf" srcId="{88EACB16-F976-4795-BC8C-8EDC9048B14F}" destId="{23E18E4C-5239-428A-8401-CE553CE0F29B}" srcOrd="0" destOrd="0" presId="urn:microsoft.com/office/officeart/2005/8/layout/radial6"/>
    <dgm:cxn modelId="{03BCDA1B-CE7D-402B-93CB-2506738AA81E}" type="presOf" srcId="{4B526FD0-DF73-49C7-A895-65F78BB500A9}" destId="{BA28D475-688E-4589-91DE-58DF20D54607}" srcOrd="0" destOrd="0" presId="urn:microsoft.com/office/officeart/2005/8/layout/radial6"/>
    <dgm:cxn modelId="{A334BB63-813E-4450-9930-99CB83C2C494}" srcId="{59094086-DE78-43C6-8B9D-BC95EC478348}" destId="{14A48DC0-D669-41E0-A2D0-5CF6879B54B5}" srcOrd="2" destOrd="0" parTransId="{F92BBD27-E39A-4320-A8E6-FDFC47B54341}" sibTransId="{6B5ED62A-06F2-4F4B-9DAC-EB5E4C698631}"/>
    <dgm:cxn modelId="{1500E303-D06F-4F0F-B1D3-78B84C5BA0BF}" srcId="{59094086-DE78-43C6-8B9D-BC95EC478348}" destId="{5A68527B-0612-4428-AC4A-1BC02596F8B9}" srcOrd="1" destOrd="0" parTransId="{A1B2565A-E21F-4BB4-AAF4-1C12F8120419}" sibTransId="{4B526FD0-DF73-49C7-A895-65F78BB500A9}"/>
    <dgm:cxn modelId="{335126D6-1295-4D35-B6A0-39F71C66FD75}" type="presOf" srcId="{5A68527B-0612-4428-AC4A-1BC02596F8B9}" destId="{6949B05A-F604-43BC-8A8B-A53AA65BE19E}" srcOrd="0" destOrd="0" presId="urn:microsoft.com/office/officeart/2005/8/layout/radial6"/>
    <dgm:cxn modelId="{EEB72CE5-B022-465F-B357-ED4413A8B3EC}" srcId="{912AEF5E-068D-46BD-B66D-C98EF124FD41}" destId="{59094086-DE78-43C6-8B9D-BC95EC478348}" srcOrd="0" destOrd="0" parTransId="{7C16C580-4CB4-403C-8CE2-DE29E3D4228D}" sibTransId="{1D6EAC1B-0323-4C31-AD01-104B5AFA1C05}"/>
    <dgm:cxn modelId="{6FEF9FEB-3617-4256-940C-3EF3FE8B0043}" type="presOf" srcId="{A32C4CFA-6AAC-41B2-B27C-F1E3A3A25F2E}" destId="{7774CDEE-906E-4333-A8E0-BCCBACD5CFAA}" srcOrd="0" destOrd="0" presId="urn:microsoft.com/office/officeart/2005/8/layout/radial6"/>
    <dgm:cxn modelId="{9D5E0FB1-7C0E-4AC1-9C88-F656517C0B35}" type="presParOf" srcId="{C9FCA77F-FA86-45ED-96FE-073EEA28BD9D}" destId="{1D6C0C48-EB54-462A-BB2D-59DD2D3055C8}" srcOrd="0" destOrd="0" presId="urn:microsoft.com/office/officeart/2005/8/layout/radial6"/>
    <dgm:cxn modelId="{E4EF9DC3-565C-4D80-A1B3-E566F3B4A1BD}" type="presParOf" srcId="{C9FCA77F-FA86-45ED-96FE-073EEA28BD9D}" destId="{23E18E4C-5239-428A-8401-CE553CE0F29B}" srcOrd="1" destOrd="0" presId="urn:microsoft.com/office/officeart/2005/8/layout/radial6"/>
    <dgm:cxn modelId="{5DF15DF4-97A6-4F6E-9B94-4D1139F2A633}" type="presParOf" srcId="{C9FCA77F-FA86-45ED-96FE-073EEA28BD9D}" destId="{B6580A65-7768-4C10-B733-5C1AC4A28DEC}" srcOrd="2" destOrd="0" presId="urn:microsoft.com/office/officeart/2005/8/layout/radial6"/>
    <dgm:cxn modelId="{7EE1BC45-B35B-41B0-9849-EB2F1E4C9D34}" type="presParOf" srcId="{C9FCA77F-FA86-45ED-96FE-073EEA28BD9D}" destId="{C923EDCC-84F4-4E47-A5D8-8C295E5C2A8F}" srcOrd="3" destOrd="0" presId="urn:microsoft.com/office/officeart/2005/8/layout/radial6"/>
    <dgm:cxn modelId="{D87D404B-DE5C-4350-B0C6-2168196AE65A}" type="presParOf" srcId="{C9FCA77F-FA86-45ED-96FE-073EEA28BD9D}" destId="{6949B05A-F604-43BC-8A8B-A53AA65BE19E}" srcOrd="4" destOrd="0" presId="urn:microsoft.com/office/officeart/2005/8/layout/radial6"/>
    <dgm:cxn modelId="{1CB9A9DE-7288-4C42-A818-D46A43EDFFDC}" type="presParOf" srcId="{C9FCA77F-FA86-45ED-96FE-073EEA28BD9D}" destId="{DD19B804-38BE-4671-AB6B-31A16A8CBB9A}" srcOrd="5" destOrd="0" presId="urn:microsoft.com/office/officeart/2005/8/layout/radial6"/>
    <dgm:cxn modelId="{D1239C81-4730-4CA8-B471-5958A915E086}" type="presParOf" srcId="{C9FCA77F-FA86-45ED-96FE-073EEA28BD9D}" destId="{BA28D475-688E-4589-91DE-58DF20D54607}" srcOrd="6" destOrd="0" presId="urn:microsoft.com/office/officeart/2005/8/layout/radial6"/>
    <dgm:cxn modelId="{50AB7E97-AB3E-4EF9-A9DE-16126A565FDA}" type="presParOf" srcId="{C9FCA77F-FA86-45ED-96FE-073EEA28BD9D}" destId="{C6C4AF1D-2803-4E6D-88D3-7F86BA3B7189}" srcOrd="7" destOrd="0" presId="urn:microsoft.com/office/officeart/2005/8/layout/radial6"/>
    <dgm:cxn modelId="{B605A37E-3446-4ACE-AB07-A1A8709EB1C9}" type="presParOf" srcId="{C9FCA77F-FA86-45ED-96FE-073EEA28BD9D}" destId="{45D8271B-3808-419B-A5C1-66127B49F4BB}" srcOrd="8" destOrd="0" presId="urn:microsoft.com/office/officeart/2005/8/layout/radial6"/>
    <dgm:cxn modelId="{5A992142-B1B8-46EF-82BD-6734C5FB9235}" type="presParOf" srcId="{C9FCA77F-FA86-45ED-96FE-073EEA28BD9D}" destId="{EB813733-99D3-48B1-91DC-6DAB1C1BFAFD}" srcOrd="9" destOrd="0" presId="urn:microsoft.com/office/officeart/2005/8/layout/radial6"/>
    <dgm:cxn modelId="{5342707B-D46A-4827-A0C5-56F3FA616CDA}" type="presParOf" srcId="{C9FCA77F-FA86-45ED-96FE-073EEA28BD9D}" destId="{CBE209F2-9A99-4998-B367-462358234196}" srcOrd="10" destOrd="0" presId="urn:microsoft.com/office/officeart/2005/8/layout/radial6"/>
    <dgm:cxn modelId="{1D0A22ED-0595-460C-A378-51285698A4CD}" type="presParOf" srcId="{C9FCA77F-FA86-45ED-96FE-073EEA28BD9D}" destId="{10E93291-92AC-4F8D-A065-C7A463D1E308}" srcOrd="11" destOrd="0" presId="urn:microsoft.com/office/officeart/2005/8/layout/radial6"/>
    <dgm:cxn modelId="{952A6667-FFD1-4871-86C4-F9BB5E4AC7F9}" type="presParOf" srcId="{C9FCA77F-FA86-45ED-96FE-073EEA28BD9D}" destId="{9FA7A5C8-9210-4F05-A6BE-ED2300FEDB89}" srcOrd="12" destOrd="0" presId="urn:microsoft.com/office/officeart/2005/8/layout/radial6"/>
    <dgm:cxn modelId="{45EA99E6-7390-4E42-B0AF-E892F8DB7C33}" type="presParOf" srcId="{C9FCA77F-FA86-45ED-96FE-073EEA28BD9D}" destId="{7774CDEE-906E-4333-A8E0-BCCBACD5CFAA}" srcOrd="13" destOrd="0" presId="urn:microsoft.com/office/officeart/2005/8/layout/radial6"/>
    <dgm:cxn modelId="{005DCD99-7289-4F4F-BEAB-777D141ABCDD}" type="presParOf" srcId="{C9FCA77F-FA86-45ED-96FE-073EEA28BD9D}" destId="{A9E55B7F-ED90-41E3-BBF4-64CDE5D112E3}" srcOrd="14" destOrd="0" presId="urn:microsoft.com/office/officeart/2005/8/layout/radial6"/>
    <dgm:cxn modelId="{90047D9B-7F93-4286-96D1-15EC6E5043E2}" type="presParOf" srcId="{C9FCA77F-FA86-45ED-96FE-073EEA28BD9D}" destId="{991F6189-74AB-404C-A5EF-EB8F541668C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F6189-74AB-404C-A5EF-EB8F541668CD}">
      <dsp:nvSpPr>
        <dsp:cNvPr id="0" name=""/>
        <dsp:cNvSpPr/>
      </dsp:nvSpPr>
      <dsp:spPr>
        <a:xfrm>
          <a:off x="1836022" y="668065"/>
          <a:ext cx="4460515" cy="4460515"/>
        </a:xfrm>
        <a:prstGeom prst="blockArc">
          <a:avLst>
            <a:gd name="adj1" fmla="val 11880000"/>
            <a:gd name="adj2" fmla="val 16200000"/>
            <a:gd name="adj3" fmla="val 4637"/>
          </a:avLst>
        </a:prstGeom>
        <a:solidFill>
          <a:schemeClr val="accent2">
            <a:shade val="90000"/>
            <a:hueOff val="-6086"/>
            <a:satOff val="427"/>
            <a:lumOff val="1475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FA7A5C8-9210-4F05-A6BE-ED2300FEDB89}">
      <dsp:nvSpPr>
        <dsp:cNvPr id="0" name=""/>
        <dsp:cNvSpPr/>
      </dsp:nvSpPr>
      <dsp:spPr>
        <a:xfrm>
          <a:off x="1836022" y="668065"/>
          <a:ext cx="4460515" cy="4460515"/>
        </a:xfrm>
        <a:prstGeom prst="blockArc">
          <a:avLst>
            <a:gd name="adj1" fmla="val 7560000"/>
            <a:gd name="adj2" fmla="val 11880000"/>
            <a:gd name="adj3" fmla="val 4637"/>
          </a:avLst>
        </a:prstGeom>
        <a:solidFill>
          <a:schemeClr val="accent2">
            <a:shade val="90000"/>
            <a:hueOff val="-4564"/>
            <a:satOff val="320"/>
            <a:lumOff val="1106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B813733-99D3-48B1-91DC-6DAB1C1BFAFD}">
      <dsp:nvSpPr>
        <dsp:cNvPr id="0" name=""/>
        <dsp:cNvSpPr/>
      </dsp:nvSpPr>
      <dsp:spPr>
        <a:xfrm>
          <a:off x="1836022" y="668065"/>
          <a:ext cx="4460515" cy="4460515"/>
        </a:xfrm>
        <a:prstGeom prst="blockArc">
          <a:avLst>
            <a:gd name="adj1" fmla="val 3240000"/>
            <a:gd name="adj2" fmla="val 7560000"/>
            <a:gd name="adj3" fmla="val 4637"/>
          </a:avLst>
        </a:prstGeom>
        <a:solidFill>
          <a:schemeClr val="accent2">
            <a:shade val="90000"/>
            <a:hueOff val="-3043"/>
            <a:satOff val="214"/>
            <a:lumOff val="738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A28D475-688E-4589-91DE-58DF20D54607}">
      <dsp:nvSpPr>
        <dsp:cNvPr id="0" name=""/>
        <dsp:cNvSpPr/>
      </dsp:nvSpPr>
      <dsp:spPr>
        <a:xfrm>
          <a:off x="1836022" y="668065"/>
          <a:ext cx="4460515" cy="4460515"/>
        </a:xfrm>
        <a:prstGeom prst="blockArc">
          <a:avLst>
            <a:gd name="adj1" fmla="val 20520000"/>
            <a:gd name="adj2" fmla="val 3240000"/>
            <a:gd name="adj3" fmla="val 4637"/>
          </a:avLst>
        </a:prstGeom>
        <a:solidFill>
          <a:schemeClr val="accent2">
            <a:shade val="90000"/>
            <a:hueOff val="-1521"/>
            <a:satOff val="107"/>
            <a:lumOff val="369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923EDCC-84F4-4E47-A5D8-8C295E5C2A8F}">
      <dsp:nvSpPr>
        <dsp:cNvPr id="0" name=""/>
        <dsp:cNvSpPr/>
      </dsp:nvSpPr>
      <dsp:spPr>
        <a:xfrm>
          <a:off x="1836022" y="668065"/>
          <a:ext cx="4460515" cy="4460515"/>
        </a:xfrm>
        <a:prstGeom prst="blockArc">
          <a:avLst>
            <a:gd name="adj1" fmla="val 16200000"/>
            <a:gd name="adj2" fmla="val 20520000"/>
            <a:gd name="adj3" fmla="val 4637"/>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D6C0C48-EB54-462A-BB2D-59DD2D3055C8}">
      <dsp:nvSpPr>
        <dsp:cNvPr id="0" name=""/>
        <dsp:cNvSpPr/>
      </dsp:nvSpPr>
      <dsp:spPr>
        <a:xfrm>
          <a:off x="3040358" y="1872401"/>
          <a:ext cx="2051843" cy="2051843"/>
        </a:xfrm>
        <a:prstGeom prst="ellips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u="sng" kern="1200" dirty="0" smtClean="0">
              <a:solidFill>
                <a:srgbClr val="FF0000"/>
              </a:solidFill>
            </a:rPr>
            <a:t>The main 5 hormones:</a:t>
          </a:r>
          <a:endParaRPr lang="en-US" sz="2400" b="1" u="sng" kern="1200" dirty="0">
            <a:solidFill>
              <a:srgbClr val="FF0000"/>
            </a:solidFill>
          </a:endParaRPr>
        </a:p>
      </dsp:txBody>
      <dsp:txXfrm>
        <a:off x="3340843" y="2172886"/>
        <a:ext cx="1450873" cy="1450873"/>
      </dsp:txXfrm>
    </dsp:sp>
    <dsp:sp modelId="{23E18E4C-5239-428A-8401-CE553CE0F29B}">
      <dsp:nvSpPr>
        <dsp:cNvPr id="0" name=""/>
        <dsp:cNvSpPr/>
      </dsp:nvSpPr>
      <dsp:spPr>
        <a:xfrm>
          <a:off x="3348134" y="1626"/>
          <a:ext cx="1436290" cy="1436290"/>
        </a:xfrm>
        <a:prstGeom prst="ellips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t>
          </a:r>
          <a:r>
            <a:rPr lang="en-US" sz="2000" b="1" kern="1200" dirty="0" err="1" smtClean="0"/>
            <a:t>GnRH</a:t>
          </a:r>
          <a:r>
            <a:rPr lang="en-US" sz="2000" b="1" kern="1200" dirty="0" smtClean="0"/>
            <a:t>)</a:t>
          </a:r>
          <a:endParaRPr lang="en-US" sz="2000" b="1" kern="1200" dirty="0"/>
        </a:p>
      </dsp:txBody>
      <dsp:txXfrm>
        <a:off x="3558474" y="211966"/>
        <a:ext cx="1015610" cy="1015610"/>
      </dsp:txXfrm>
    </dsp:sp>
    <dsp:sp modelId="{6949B05A-F604-43BC-8A8B-A53AA65BE19E}">
      <dsp:nvSpPr>
        <dsp:cNvPr id="0" name=""/>
        <dsp:cNvSpPr/>
      </dsp:nvSpPr>
      <dsp:spPr>
        <a:xfrm>
          <a:off x="5424620" y="1506968"/>
          <a:ext cx="1427170" cy="1436290"/>
        </a:xfrm>
        <a:prstGeom prst="ellipse">
          <a:avLst/>
        </a:prstGeom>
        <a:solidFill>
          <a:schemeClr val="accent2">
            <a:shade val="80000"/>
            <a:hueOff val="-1498"/>
            <a:satOff val="697"/>
            <a:lumOff val="45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Progesterone</a:t>
          </a:r>
          <a:endParaRPr lang="en-US" sz="1400" b="1" kern="1200" dirty="0"/>
        </a:p>
      </dsp:txBody>
      <dsp:txXfrm>
        <a:off x="5633624" y="1717308"/>
        <a:ext cx="1009162" cy="1015610"/>
      </dsp:txXfrm>
    </dsp:sp>
    <dsp:sp modelId="{C6C4AF1D-2803-4E6D-88D3-7F86BA3B7189}">
      <dsp:nvSpPr>
        <dsp:cNvPr id="0" name=""/>
        <dsp:cNvSpPr/>
      </dsp:nvSpPr>
      <dsp:spPr>
        <a:xfrm>
          <a:off x="4628655" y="3942663"/>
          <a:ext cx="1436290" cy="1436290"/>
        </a:xfrm>
        <a:prstGeom prst="ellipse">
          <a:avLst/>
        </a:prstGeom>
        <a:solidFill>
          <a:schemeClr val="accent2">
            <a:shade val="80000"/>
            <a:hueOff val="-2996"/>
            <a:satOff val="1393"/>
            <a:lumOff val="906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(FSH)</a:t>
          </a:r>
          <a:endParaRPr lang="en-US" sz="2400" b="1" kern="1200" dirty="0"/>
        </a:p>
      </dsp:txBody>
      <dsp:txXfrm>
        <a:off x="4838995" y="4153003"/>
        <a:ext cx="1015610" cy="1015610"/>
      </dsp:txXfrm>
    </dsp:sp>
    <dsp:sp modelId="{CBE209F2-9A99-4998-B367-462358234196}">
      <dsp:nvSpPr>
        <dsp:cNvPr id="0" name=""/>
        <dsp:cNvSpPr/>
      </dsp:nvSpPr>
      <dsp:spPr>
        <a:xfrm>
          <a:off x="2067614" y="3942663"/>
          <a:ext cx="1436290" cy="1436290"/>
        </a:xfrm>
        <a:prstGeom prst="ellipse">
          <a:avLst/>
        </a:prstGeom>
        <a:solidFill>
          <a:schemeClr val="accent2">
            <a:shade val="80000"/>
            <a:hueOff val="-4494"/>
            <a:satOff val="2090"/>
            <a:lumOff val="1359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(LH)</a:t>
          </a:r>
          <a:endParaRPr lang="en-US" sz="2400" b="1" kern="1200" dirty="0"/>
        </a:p>
      </dsp:txBody>
      <dsp:txXfrm>
        <a:off x="2277954" y="4153003"/>
        <a:ext cx="1015610" cy="1015610"/>
      </dsp:txXfrm>
    </dsp:sp>
    <dsp:sp modelId="{7774CDEE-906E-4333-A8E0-BCCBACD5CFAA}">
      <dsp:nvSpPr>
        <dsp:cNvPr id="0" name=""/>
        <dsp:cNvSpPr/>
      </dsp:nvSpPr>
      <dsp:spPr>
        <a:xfrm>
          <a:off x="1276209" y="1506968"/>
          <a:ext cx="1436290" cy="1436290"/>
        </a:xfrm>
        <a:prstGeom prst="ellipse">
          <a:avLst/>
        </a:prstGeom>
        <a:solidFill>
          <a:schemeClr val="accent2">
            <a:shade val="80000"/>
            <a:hueOff val="-5992"/>
            <a:satOff val="2787"/>
            <a:lumOff val="1812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Estrogen</a:t>
          </a:r>
          <a:endParaRPr lang="en-US" sz="2000" b="1" kern="1200" dirty="0"/>
        </a:p>
      </dsp:txBody>
      <dsp:txXfrm>
        <a:off x="1486549" y="1717308"/>
        <a:ext cx="1015610" cy="10156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A2AB5-F483-4463-ADF7-1869D7721087}"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4BE2F-70BA-4442-88B3-0A19B1DD6729}" type="slidenum">
              <a:rPr lang="en-US" smtClean="0"/>
              <a:t>‹#›</a:t>
            </a:fld>
            <a:endParaRPr lang="en-US"/>
          </a:p>
        </p:txBody>
      </p:sp>
    </p:spTree>
    <p:extLst>
      <p:ext uri="{BB962C8B-B14F-4D97-AF65-F5344CB8AC3E}">
        <p14:creationId xmlns:p14="http://schemas.microsoft.com/office/powerpoint/2010/main" val="316072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1A7BF05-DB74-457D-B269-3A65ABF2841E}"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BE288-DBFA-40F3-B1A3-C884467F6553}"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42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7BF05-DB74-457D-B269-3A65ABF2841E}"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BE288-DBFA-40F3-B1A3-C884467F6553}" type="slidenum">
              <a:rPr lang="en-US" smtClean="0"/>
              <a:t>‹#›</a:t>
            </a:fld>
            <a:endParaRPr lang="en-US"/>
          </a:p>
        </p:txBody>
      </p:sp>
    </p:spTree>
    <p:extLst>
      <p:ext uri="{BB962C8B-B14F-4D97-AF65-F5344CB8AC3E}">
        <p14:creationId xmlns:p14="http://schemas.microsoft.com/office/powerpoint/2010/main" val="31069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7BF05-DB74-457D-B269-3A65ABF2841E}"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BE288-DBFA-40F3-B1A3-C884467F655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53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7BF05-DB74-457D-B269-3A65ABF2841E}"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BE288-DBFA-40F3-B1A3-C884467F6553}" type="slidenum">
              <a:rPr lang="en-US" smtClean="0"/>
              <a:t>‹#›</a:t>
            </a:fld>
            <a:endParaRPr lang="en-US"/>
          </a:p>
        </p:txBody>
      </p:sp>
    </p:spTree>
    <p:extLst>
      <p:ext uri="{BB962C8B-B14F-4D97-AF65-F5344CB8AC3E}">
        <p14:creationId xmlns:p14="http://schemas.microsoft.com/office/powerpoint/2010/main" val="159470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A7BF05-DB74-457D-B269-3A65ABF2841E}"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BE288-DBFA-40F3-B1A3-C884467F6553}"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88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A7BF05-DB74-457D-B269-3A65ABF2841E}"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BE288-DBFA-40F3-B1A3-C884467F6553}" type="slidenum">
              <a:rPr lang="en-US" smtClean="0"/>
              <a:t>‹#›</a:t>
            </a:fld>
            <a:endParaRPr lang="en-US"/>
          </a:p>
        </p:txBody>
      </p:sp>
    </p:spTree>
    <p:extLst>
      <p:ext uri="{BB962C8B-B14F-4D97-AF65-F5344CB8AC3E}">
        <p14:creationId xmlns:p14="http://schemas.microsoft.com/office/powerpoint/2010/main" val="242534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A7BF05-DB74-457D-B269-3A65ABF2841E}"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BE288-DBFA-40F3-B1A3-C884467F6553}" type="slidenum">
              <a:rPr lang="en-US" smtClean="0"/>
              <a:t>‹#›</a:t>
            </a:fld>
            <a:endParaRPr lang="en-US"/>
          </a:p>
        </p:txBody>
      </p:sp>
    </p:spTree>
    <p:extLst>
      <p:ext uri="{BB962C8B-B14F-4D97-AF65-F5344CB8AC3E}">
        <p14:creationId xmlns:p14="http://schemas.microsoft.com/office/powerpoint/2010/main" val="84694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A7BF05-DB74-457D-B269-3A65ABF2841E}"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BE288-DBFA-40F3-B1A3-C884467F6553}" type="slidenum">
              <a:rPr lang="en-US" smtClean="0"/>
              <a:t>‹#›</a:t>
            </a:fld>
            <a:endParaRPr lang="en-US"/>
          </a:p>
        </p:txBody>
      </p:sp>
    </p:spTree>
    <p:extLst>
      <p:ext uri="{BB962C8B-B14F-4D97-AF65-F5344CB8AC3E}">
        <p14:creationId xmlns:p14="http://schemas.microsoft.com/office/powerpoint/2010/main" val="340759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7BF05-DB74-457D-B269-3A65ABF2841E}"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BE288-DBFA-40F3-B1A3-C884467F6553}" type="slidenum">
              <a:rPr lang="en-US" smtClean="0"/>
              <a:t>‹#›</a:t>
            </a:fld>
            <a:endParaRPr lang="en-US"/>
          </a:p>
        </p:txBody>
      </p:sp>
    </p:spTree>
    <p:extLst>
      <p:ext uri="{BB962C8B-B14F-4D97-AF65-F5344CB8AC3E}">
        <p14:creationId xmlns:p14="http://schemas.microsoft.com/office/powerpoint/2010/main" val="151049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A7BF05-DB74-457D-B269-3A65ABF2841E}"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BE288-DBFA-40F3-B1A3-C884467F6553}" type="slidenum">
              <a:rPr lang="en-US" smtClean="0"/>
              <a:t>‹#›</a:t>
            </a:fld>
            <a:endParaRPr lang="en-US"/>
          </a:p>
        </p:txBody>
      </p:sp>
    </p:spTree>
    <p:extLst>
      <p:ext uri="{BB962C8B-B14F-4D97-AF65-F5344CB8AC3E}">
        <p14:creationId xmlns:p14="http://schemas.microsoft.com/office/powerpoint/2010/main" val="341421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A7BF05-DB74-457D-B269-3A65ABF2841E}"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BE288-DBFA-40F3-B1A3-C884467F6553}"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1A7BF05-DB74-457D-B269-3A65ABF2841E}" type="datetimeFigureOut">
              <a:rPr lang="en-US" smtClean="0"/>
              <a:t>9/20/2023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D1BE288-DBFA-40F3-B1A3-C884467F655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0275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17" y="1707484"/>
            <a:ext cx="11821886" cy="1463040"/>
          </a:xfrm>
        </p:spPr>
        <p:txBody>
          <a:bodyPr>
            <a:normAutofit fontScale="90000"/>
          </a:bodyPr>
          <a:lstStyle/>
          <a:p>
            <a:pPr algn="ctr"/>
            <a:r>
              <a:rPr lang="en-US" sz="8800" dirty="0" smtClean="0">
                <a:solidFill>
                  <a:schemeClr val="bg1"/>
                </a:solidFill>
              </a:rPr>
              <a:t>Physiology of Menstrual cycle </a:t>
            </a:r>
            <a:endParaRPr lang="en-US" sz="8800" dirty="0">
              <a:solidFill>
                <a:schemeClr val="bg1"/>
              </a:solidFill>
            </a:endParaRPr>
          </a:p>
        </p:txBody>
      </p:sp>
      <p:sp>
        <p:nvSpPr>
          <p:cNvPr id="3" name="Subtitle 2"/>
          <p:cNvSpPr>
            <a:spLocks noGrp="1"/>
          </p:cNvSpPr>
          <p:nvPr>
            <p:ph type="subTitle" idx="1"/>
          </p:nvPr>
        </p:nvSpPr>
        <p:spPr>
          <a:solidFill>
            <a:schemeClr val="accent2">
              <a:lumMod val="60000"/>
              <a:lumOff val="40000"/>
            </a:schemeClr>
          </a:solidFill>
        </p:spPr>
        <p:txBody>
          <a:bodyPr>
            <a:normAutofit/>
          </a:bodyPr>
          <a:lstStyle/>
          <a:p>
            <a:r>
              <a:rPr lang="en-US" sz="2000" b="1" dirty="0" smtClean="0">
                <a:solidFill>
                  <a:srgbClr val="002060"/>
                </a:solidFill>
                <a:effectLst>
                  <a:glow rad="101600">
                    <a:schemeClr val="accent2">
                      <a:satMod val="175000"/>
                      <a:alpha val="40000"/>
                    </a:schemeClr>
                  </a:glow>
                </a:effectLst>
              </a:rPr>
              <a:t>BY DR. SAMER YAGHI</a:t>
            </a:r>
          </a:p>
          <a:p>
            <a:r>
              <a:rPr lang="en-US" sz="2000" b="1" dirty="0" smtClean="0">
                <a:solidFill>
                  <a:srgbClr val="002060"/>
                </a:solidFill>
                <a:effectLst>
                  <a:glow rad="101600">
                    <a:schemeClr val="accent2">
                      <a:satMod val="175000"/>
                      <a:alpha val="40000"/>
                    </a:schemeClr>
                  </a:glow>
                </a:effectLst>
              </a:rPr>
              <a:t>(MD)</a:t>
            </a:r>
            <a:endParaRPr lang="en-US" sz="2000" b="1" dirty="0">
              <a:solidFill>
                <a:srgbClr val="002060"/>
              </a:solidFill>
              <a:effectLst>
                <a:glow rad="101600">
                  <a:schemeClr val="accent2">
                    <a:satMod val="175000"/>
                    <a:alpha val="40000"/>
                  </a:schemeClr>
                </a:glow>
              </a:effectLst>
            </a:endParaRPr>
          </a:p>
        </p:txBody>
      </p:sp>
      <p:sp>
        <p:nvSpPr>
          <p:cNvPr id="7" name="Rectangle 6"/>
          <p:cNvSpPr/>
          <p:nvPr/>
        </p:nvSpPr>
        <p:spPr>
          <a:xfrm>
            <a:off x="422365" y="4768327"/>
            <a:ext cx="6096000" cy="1754326"/>
          </a:xfrm>
          <a:prstGeom prst="rect">
            <a:avLst/>
          </a:prstGeom>
        </p:spPr>
        <p:txBody>
          <a:bodyPr>
            <a:spAutoFit/>
          </a:bodyPr>
          <a:lstStyle/>
          <a:p>
            <a:pPr marL="285750" indent="-285750">
              <a:buFont typeface="Arial" panose="020B0604020202020204" pitchFamily="34" charset="0"/>
              <a:buChar char="•"/>
            </a:pPr>
            <a:r>
              <a:rPr lang="en-US" sz="3600" dirty="0" smtClean="0"/>
              <a:t>Specialist in infertility &amp; IVF</a:t>
            </a:r>
          </a:p>
          <a:p>
            <a:pPr marL="285750" indent="-285750">
              <a:buFont typeface="Arial" panose="020B0604020202020204" pitchFamily="34" charset="0"/>
              <a:buChar char="•"/>
            </a:pPr>
            <a:r>
              <a:rPr lang="en-US" sz="3600" dirty="0" smtClean="0"/>
              <a:t>BARCELONA UNIVERCITY </a:t>
            </a:r>
          </a:p>
          <a:p>
            <a:pPr marL="285750" indent="-285750">
              <a:buFont typeface="Arial" panose="020B0604020202020204" pitchFamily="34" charset="0"/>
              <a:buChar char="•"/>
            </a:pPr>
            <a:r>
              <a:rPr lang="en-US" sz="3600" dirty="0" smtClean="0"/>
              <a:t>JBOG</a:t>
            </a:r>
            <a:endParaRPr lang="en-US" sz="3600" dirty="0"/>
          </a:p>
        </p:txBody>
      </p:sp>
    </p:spTree>
    <p:extLst>
      <p:ext uri="{BB962C8B-B14F-4D97-AF65-F5344CB8AC3E}">
        <p14:creationId xmlns:p14="http://schemas.microsoft.com/office/powerpoint/2010/main" val="3794697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7030A0"/>
                </a:solidFill>
              </a:rPr>
              <a:t>5. Progesterone progestin pt.1:</a:t>
            </a:r>
            <a:endParaRPr lang="en-US" sz="4800" b="1" dirty="0">
              <a:solidFill>
                <a:srgbClr val="7030A0"/>
              </a:solidFill>
            </a:endParaRPr>
          </a:p>
        </p:txBody>
      </p:sp>
      <p:sp>
        <p:nvSpPr>
          <p:cNvPr id="3" name="Content Placeholder 2"/>
          <p:cNvSpPr>
            <a:spLocks noGrp="1"/>
          </p:cNvSpPr>
          <p:nvPr>
            <p:ph idx="1"/>
          </p:nvPr>
        </p:nvSpPr>
        <p:spPr>
          <a:xfrm>
            <a:off x="736746" y="2176272"/>
            <a:ext cx="10719381" cy="4681728"/>
          </a:xfrm>
        </p:spPr>
        <p:txBody>
          <a:bodyPr>
            <a:noAutofit/>
          </a:bodyPr>
          <a:lstStyle/>
          <a:p>
            <a:pPr>
              <a:buFont typeface="Wingdings" panose="05000000000000000000" pitchFamily="2" charset="2"/>
              <a:buChar char="Ø"/>
            </a:pPr>
            <a:r>
              <a:rPr lang="en-US" sz="2400" dirty="0" smtClean="0"/>
              <a:t>  Progesterone progestin is secreted at the level of the ovary, </a:t>
            </a:r>
            <a:r>
              <a:rPr lang="en-US" sz="2400" b="1" dirty="0" smtClean="0">
                <a:solidFill>
                  <a:srgbClr val="FF0000"/>
                </a:solidFill>
              </a:rPr>
              <a:t>primarily by corpus </a:t>
            </a:r>
            <a:r>
              <a:rPr lang="en-US" sz="2400" b="1" dirty="0" err="1" smtClean="0">
                <a:solidFill>
                  <a:srgbClr val="FF0000"/>
                </a:solidFill>
              </a:rPr>
              <a:t>leuteum</a:t>
            </a:r>
            <a:r>
              <a:rPr lang="en-US" sz="2400" b="1" dirty="0" smtClean="0">
                <a:solidFill>
                  <a:srgbClr val="FF0000"/>
                </a:solidFill>
              </a:rPr>
              <a:t>. </a:t>
            </a:r>
          </a:p>
          <a:p>
            <a:pPr>
              <a:buFont typeface="Wingdings" panose="05000000000000000000" pitchFamily="2" charset="2"/>
              <a:buChar char="Ø"/>
            </a:pPr>
            <a:r>
              <a:rPr lang="en-US" sz="2400" dirty="0" smtClean="0"/>
              <a:t>  Progestin levels </a:t>
            </a:r>
            <a:r>
              <a:rPr lang="en-US" sz="2400" b="1" dirty="0" smtClean="0">
                <a:solidFill>
                  <a:srgbClr val="00B050"/>
                </a:solidFill>
              </a:rPr>
              <a:t>increase</a:t>
            </a:r>
            <a:r>
              <a:rPr lang="en-US" sz="2400" dirty="0" smtClean="0"/>
              <a:t> just prior to ovulation and peak five </a:t>
            </a:r>
            <a:r>
              <a:rPr lang="en-US" sz="2400" i="1" dirty="0" smtClean="0">
                <a:solidFill>
                  <a:srgbClr val="002060"/>
                </a:solidFill>
              </a:rPr>
              <a:t>to seven days       post-ovulation.</a:t>
            </a:r>
          </a:p>
          <a:p>
            <a:pPr>
              <a:buFont typeface="Wingdings" panose="05000000000000000000" pitchFamily="2" charset="2"/>
              <a:buChar char="Ø"/>
            </a:pPr>
            <a:r>
              <a:rPr lang="en-US" sz="2400" dirty="0" smtClean="0"/>
              <a:t>  The first step in progestin synthesis requires </a:t>
            </a:r>
            <a:r>
              <a:rPr lang="en-US" sz="2400" b="1" u="sng" dirty="0" smtClean="0">
                <a:solidFill>
                  <a:srgbClr val="00B0F0"/>
                </a:solidFill>
              </a:rPr>
              <a:t>P450 enzyme </a:t>
            </a:r>
            <a:r>
              <a:rPr lang="en-US" sz="2400" dirty="0" smtClean="0"/>
              <a:t>and </a:t>
            </a:r>
            <a:r>
              <a:rPr lang="en-US" sz="2400" b="1" u="sng" dirty="0" smtClean="0">
                <a:solidFill>
                  <a:srgbClr val="00B0F0"/>
                </a:solidFill>
              </a:rPr>
              <a:t>the two circulating forms of progestin </a:t>
            </a:r>
            <a:r>
              <a:rPr lang="en-US" sz="2400" dirty="0" smtClean="0"/>
              <a:t>are progesterone and 17-hydroxyprogesterone. </a:t>
            </a:r>
          </a:p>
          <a:p>
            <a:pPr>
              <a:buFont typeface="Wingdings" panose="05000000000000000000" pitchFamily="2" charset="2"/>
              <a:buChar char="Ø"/>
            </a:pPr>
            <a:r>
              <a:rPr lang="en-US" sz="2400" dirty="0" smtClean="0"/>
              <a:t>  </a:t>
            </a:r>
            <a:r>
              <a:rPr lang="en-US" sz="2400" dirty="0" err="1" smtClean="0"/>
              <a:t>Progestins</a:t>
            </a:r>
            <a:r>
              <a:rPr lang="en-US" sz="2400" dirty="0" smtClean="0"/>
              <a:t> stimulate the release of </a:t>
            </a:r>
            <a:r>
              <a:rPr lang="en-US" sz="2400" b="1" dirty="0" smtClean="0">
                <a:solidFill>
                  <a:srgbClr val="CD9AF8"/>
                </a:solidFill>
              </a:rPr>
              <a:t>proteolytic enzymes </a:t>
            </a:r>
            <a:r>
              <a:rPr lang="en-US" sz="2400" dirty="0" smtClean="0"/>
              <a:t>from thecal cells that ultimately prepare for ovulation.</a:t>
            </a:r>
          </a:p>
          <a:p>
            <a:pPr>
              <a:buFont typeface="Wingdings" panose="05000000000000000000" pitchFamily="2" charset="2"/>
              <a:buChar char="Ø"/>
            </a:pPr>
            <a:r>
              <a:rPr lang="en-US" sz="2400" dirty="0" smtClean="0"/>
              <a:t>  Progestin further </a:t>
            </a:r>
            <a:r>
              <a:rPr lang="en-US" sz="2400" dirty="0" smtClean="0">
                <a:solidFill>
                  <a:srgbClr val="FF0000"/>
                </a:solidFill>
              </a:rPr>
              <a:t>induce</a:t>
            </a:r>
            <a:r>
              <a:rPr lang="en-US" sz="2400" dirty="0" smtClean="0"/>
              <a:t> migration of blood vessels into the follicle wall and stimulate prostaglandin secretion in follicular tissues. </a:t>
            </a:r>
          </a:p>
        </p:txBody>
      </p:sp>
    </p:spTree>
    <p:extLst>
      <p:ext uri="{BB962C8B-B14F-4D97-AF65-F5344CB8AC3E}">
        <p14:creationId xmlns:p14="http://schemas.microsoft.com/office/powerpoint/2010/main" val="2072249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7030A0"/>
                </a:solidFill>
              </a:rPr>
              <a:t>5. Progesterone progestin </a:t>
            </a:r>
            <a:r>
              <a:rPr lang="en-US" sz="4800" b="1" dirty="0" smtClean="0">
                <a:solidFill>
                  <a:srgbClr val="7030A0"/>
                </a:solidFill>
              </a:rPr>
              <a:t>pt.2:</a:t>
            </a:r>
            <a:endParaRPr lang="en-US" sz="4800" b="1" dirty="0">
              <a:solidFill>
                <a:srgbClr val="7030A0"/>
              </a:solidFill>
            </a:endParaRPr>
          </a:p>
        </p:txBody>
      </p:sp>
      <p:sp>
        <p:nvSpPr>
          <p:cNvPr id="3" name="Content Placeholder 2"/>
          <p:cNvSpPr>
            <a:spLocks noGrp="1"/>
          </p:cNvSpPr>
          <p:nvPr>
            <p:ph idx="1"/>
          </p:nvPr>
        </p:nvSpPr>
        <p:spPr>
          <a:xfrm>
            <a:off x="1024128" y="2286000"/>
            <a:ext cx="10183803" cy="4023360"/>
          </a:xfrm>
        </p:spPr>
        <p:txBody>
          <a:bodyPr/>
          <a:lstStyle/>
          <a:p>
            <a:pPr>
              <a:buFont typeface="Wingdings" panose="05000000000000000000" pitchFamily="2" charset="2"/>
              <a:buChar char="Ø"/>
            </a:pPr>
            <a:r>
              <a:rPr lang="en-US" sz="2400" dirty="0"/>
              <a:t>During the luteal phase, </a:t>
            </a:r>
            <a:r>
              <a:rPr lang="en-US" sz="2400" dirty="0" err="1"/>
              <a:t>progestins</a:t>
            </a:r>
            <a:r>
              <a:rPr lang="en-US" sz="2400" dirty="0"/>
              <a:t> induce swelling and increased secretion of the endometrium.</a:t>
            </a:r>
          </a:p>
          <a:p>
            <a:pPr>
              <a:buFont typeface="Wingdings" panose="05000000000000000000" pitchFamily="2" charset="2"/>
              <a:buChar char="Ø"/>
            </a:pPr>
            <a:r>
              <a:rPr lang="en-US" sz="2400" dirty="0"/>
              <a:t>According to the two-cell-two-gonadotrophin theory, the ovary has two cellular compartments that are driven independently by LH and FSH to produce ovarian steroids.</a:t>
            </a:r>
          </a:p>
          <a:p>
            <a:pPr>
              <a:buFont typeface="Wingdings" panose="05000000000000000000" pitchFamily="2" charset="2"/>
              <a:buChar char="Ø"/>
            </a:pPr>
            <a:r>
              <a:rPr lang="en-US" sz="2400" dirty="0"/>
              <a:t> LH stimulates the theca cell segment of the follicle and induces production of androgens from cholesterol, while FSH is responsible for promoting conversion of androgen precursors to estrogens in the granulosa cell compartment</a:t>
            </a:r>
            <a:r>
              <a:rPr lang="en-US" dirty="0"/>
              <a:t>.</a:t>
            </a:r>
          </a:p>
          <a:p>
            <a:endParaRPr lang="en-US" dirty="0"/>
          </a:p>
        </p:txBody>
      </p:sp>
    </p:spTree>
    <p:extLst>
      <p:ext uri="{BB962C8B-B14F-4D97-AF65-F5344CB8AC3E}">
        <p14:creationId xmlns:p14="http://schemas.microsoft.com/office/powerpoint/2010/main" val="379728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1074" y="0"/>
            <a:ext cx="11299371" cy="6858000"/>
          </a:xfrm>
          <a:prstGeom prst="rect">
            <a:avLst/>
          </a:prstGeom>
          <a:ln>
            <a:noFill/>
          </a:ln>
          <a:effectLst>
            <a:softEdge rad="112500"/>
          </a:effectLst>
        </p:spPr>
      </p:pic>
    </p:spTree>
    <p:extLst>
      <p:ext uri="{BB962C8B-B14F-4D97-AF65-F5344CB8AC3E}">
        <p14:creationId xmlns:p14="http://schemas.microsoft.com/office/powerpoint/2010/main" val="3755006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4460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82" y="594260"/>
            <a:ext cx="9720072" cy="1499616"/>
          </a:xfrm>
        </p:spPr>
        <p:txBody>
          <a:bodyPr>
            <a:normAutofit/>
          </a:bodyPr>
          <a:lstStyle/>
          <a:p>
            <a:r>
              <a:rPr lang="en-US" sz="4800" b="1" dirty="0" smtClean="0">
                <a:solidFill>
                  <a:srgbClr val="FF0000"/>
                </a:solidFill>
              </a:rPr>
              <a:t>HYPOTHALAMOPITUITARY OVARIAN AXIS:</a:t>
            </a:r>
            <a:endParaRPr lang="en-US" sz="4800" b="1" dirty="0">
              <a:solidFill>
                <a:srgbClr val="FF0000"/>
              </a:solidFill>
            </a:endParaRPr>
          </a:p>
        </p:txBody>
      </p:sp>
      <p:sp>
        <p:nvSpPr>
          <p:cNvPr id="3" name="Content Placeholder 2"/>
          <p:cNvSpPr>
            <a:spLocks noGrp="1"/>
          </p:cNvSpPr>
          <p:nvPr>
            <p:ph idx="1"/>
          </p:nvPr>
        </p:nvSpPr>
        <p:spPr>
          <a:xfrm>
            <a:off x="736299" y="2330768"/>
            <a:ext cx="5954486" cy="4351338"/>
          </a:xfrm>
        </p:spPr>
        <p:txBody>
          <a:bodyPr>
            <a:normAutofit/>
          </a:bodyPr>
          <a:lstStyle/>
          <a:p>
            <a:pPr>
              <a:buFont typeface="Arial" panose="020B0604020202020204" pitchFamily="34" charset="0"/>
              <a:buChar char="•"/>
            </a:pPr>
            <a:r>
              <a:rPr lang="en-US" dirty="0" smtClean="0"/>
              <a:t>   In the presence of a </a:t>
            </a:r>
            <a:r>
              <a:rPr lang="en-US" dirty="0" err="1" smtClean="0"/>
              <a:t>GnRH</a:t>
            </a:r>
            <a:r>
              <a:rPr lang="en-US" dirty="0" smtClean="0"/>
              <a:t> pulse, the pituitary and ovarian hormones </a:t>
            </a:r>
            <a:r>
              <a:rPr lang="en-US" u="sng" dirty="0" smtClean="0"/>
              <a:t>exert mutual control over the circulating levels of one another</a:t>
            </a:r>
            <a:r>
              <a:rPr lang="en-US" dirty="0" smtClean="0"/>
              <a:t>. </a:t>
            </a:r>
          </a:p>
          <a:p>
            <a:pPr>
              <a:buFont typeface="Arial" panose="020B0604020202020204" pitchFamily="34" charset="0"/>
              <a:buChar char="•"/>
            </a:pPr>
            <a:endParaRPr lang="en-US" dirty="0"/>
          </a:p>
          <a:p>
            <a:pPr>
              <a:buFont typeface="Arial" panose="020B0604020202020204" pitchFamily="34" charset="0"/>
              <a:buChar char="•"/>
            </a:pPr>
            <a:r>
              <a:rPr lang="en-US" dirty="0" smtClean="0"/>
              <a:t>The complex interactions between pituitary and ovarian hormones involve forward control, </a:t>
            </a:r>
            <a:r>
              <a:rPr lang="en-US" i="1" u="sng" dirty="0" smtClean="0">
                <a:solidFill>
                  <a:srgbClr val="00B050"/>
                </a:solidFill>
              </a:rPr>
              <a:t>positive feedback and negative feedback</a:t>
            </a:r>
            <a:r>
              <a:rPr lang="en-US" dirty="0" smtClean="0"/>
              <a:t>.</a:t>
            </a:r>
          </a:p>
          <a:p>
            <a:pPr marL="0" indent="0">
              <a:buNone/>
            </a:pPr>
            <a:endParaRPr lang="en-US" dirty="0" smtClean="0"/>
          </a:p>
          <a:p>
            <a:pPr>
              <a:buFont typeface="Arial" panose="020B0604020202020204" pitchFamily="34" charset="0"/>
              <a:buChar char="•"/>
            </a:pPr>
            <a:r>
              <a:rPr lang="en-US" dirty="0" smtClean="0"/>
              <a:t>  mechanisms, and serve to sustain</a:t>
            </a:r>
            <a:r>
              <a:rPr lang="en-US" b="1" dirty="0" smtClean="0">
                <a:solidFill>
                  <a:srgbClr val="7030A0"/>
                </a:solidFill>
              </a:rPr>
              <a:t> a self perpetuating</a:t>
            </a:r>
            <a:r>
              <a:rPr lang="en-US" dirty="0" smtClean="0"/>
              <a:t> monthly endocrine cycle. </a:t>
            </a:r>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6763486" y="2093876"/>
            <a:ext cx="5428514" cy="4004718"/>
          </a:xfrm>
          <a:prstGeom prst="rect">
            <a:avLst/>
          </a:prstGeom>
          <a:ln>
            <a:noFill/>
          </a:ln>
          <a:effectLst>
            <a:softEdge rad="112500"/>
          </a:effectLst>
        </p:spPr>
      </p:pic>
    </p:spTree>
    <p:extLst>
      <p:ext uri="{BB962C8B-B14F-4D97-AF65-F5344CB8AC3E}">
        <p14:creationId xmlns:p14="http://schemas.microsoft.com/office/powerpoint/2010/main" val="3357311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73" y="594440"/>
            <a:ext cx="9720072" cy="1499616"/>
          </a:xfrm>
        </p:spPr>
        <p:txBody>
          <a:bodyPr>
            <a:normAutofit/>
          </a:bodyPr>
          <a:lstStyle/>
          <a:p>
            <a:r>
              <a:rPr lang="en-US" dirty="0" smtClean="0">
                <a:solidFill>
                  <a:srgbClr val="FF0000"/>
                </a:solidFill>
              </a:rPr>
              <a:t>HORMONAL CHANGES IN MENSTRUAL CYCLE:</a:t>
            </a:r>
            <a:endParaRPr lang="en-US" dirty="0">
              <a:solidFill>
                <a:srgbClr val="FF0000"/>
              </a:solidFill>
            </a:endParaRPr>
          </a:p>
        </p:txBody>
      </p:sp>
      <p:sp>
        <p:nvSpPr>
          <p:cNvPr id="3" name="Content Placeholder 2"/>
          <p:cNvSpPr>
            <a:spLocks noGrp="1"/>
          </p:cNvSpPr>
          <p:nvPr>
            <p:ph idx="1"/>
          </p:nvPr>
        </p:nvSpPr>
        <p:spPr>
          <a:xfrm>
            <a:off x="757645" y="1954204"/>
            <a:ext cx="11286309" cy="5251268"/>
          </a:xfrm>
        </p:spPr>
        <p:txBody>
          <a:bodyPr>
            <a:normAutofit/>
          </a:bodyPr>
          <a:lstStyle/>
          <a:p>
            <a:r>
              <a:rPr lang="en-US" sz="2400" dirty="0" smtClean="0"/>
              <a:t>The interplay between pituitary and ovarian hormones gives rise to a stereotyped pattern of hormone levels during the menstrual cycle. </a:t>
            </a:r>
            <a:r>
              <a:rPr lang="en-US" sz="2400" u="sng" dirty="0" smtClean="0">
                <a:solidFill>
                  <a:srgbClr val="FF0000"/>
                </a:solidFill>
              </a:rPr>
              <a:t> The picture in the next slide</a:t>
            </a:r>
            <a:r>
              <a:rPr lang="en-US" sz="2400" dirty="0" smtClean="0"/>
              <a:t> shows relative hormone levels in an average 28-day cycle. The sequence of events in the menstrual cycle is determined by the relative hormone levels at each stage.</a:t>
            </a:r>
          </a:p>
          <a:p>
            <a:pPr>
              <a:buFont typeface="Wingdings" panose="05000000000000000000" pitchFamily="2" charset="2"/>
              <a:buChar char="v"/>
            </a:pPr>
            <a:r>
              <a:rPr lang="en-US" sz="2400" b="1" dirty="0" smtClean="0"/>
              <a:t>For better understanding, menstrual cycle can be classified in different ways.</a:t>
            </a:r>
          </a:p>
        </p:txBody>
      </p:sp>
      <p:sp>
        <p:nvSpPr>
          <p:cNvPr id="4" name="Rectangle 3"/>
          <p:cNvSpPr/>
          <p:nvPr/>
        </p:nvSpPr>
        <p:spPr>
          <a:xfrm>
            <a:off x="609599" y="4285177"/>
            <a:ext cx="4676504" cy="1938992"/>
          </a:xfrm>
          <a:prstGeom prst="rect">
            <a:avLst/>
          </a:prstGeom>
        </p:spPr>
        <p:txBody>
          <a:bodyPr wrap="square">
            <a:spAutoFit/>
          </a:bodyPr>
          <a:lstStyle/>
          <a:p>
            <a:pPr marL="457200" indent="-457200">
              <a:buAutoNum type="arabicPeriod"/>
            </a:pPr>
            <a:r>
              <a:rPr lang="en-US" sz="2400" b="1" i="1" u="sng" dirty="0" smtClean="0">
                <a:solidFill>
                  <a:srgbClr val="7030A0"/>
                </a:solidFill>
              </a:rPr>
              <a:t>On the basis of changes that occur in the ovaries (ovarian cycle)</a:t>
            </a:r>
          </a:p>
          <a:p>
            <a:r>
              <a:rPr lang="en-US" sz="2400" dirty="0" smtClean="0"/>
              <a:t>a. Follicular phase</a:t>
            </a:r>
          </a:p>
          <a:p>
            <a:r>
              <a:rPr lang="en-US" sz="2400" dirty="0" smtClean="0"/>
              <a:t>b. Ovulatory phase</a:t>
            </a:r>
          </a:p>
          <a:p>
            <a:r>
              <a:rPr lang="en-US" sz="2400" dirty="0" smtClean="0"/>
              <a:t>c. Luteal phase</a:t>
            </a:r>
            <a:endParaRPr lang="en-US" sz="2400" dirty="0"/>
          </a:p>
        </p:txBody>
      </p:sp>
      <p:sp>
        <p:nvSpPr>
          <p:cNvPr id="5" name="Rectangle 4"/>
          <p:cNvSpPr/>
          <p:nvPr/>
        </p:nvSpPr>
        <p:spPr>
          <a:xfrm>
            <a:off x="6485055" y="4224509"/>
            <a:ext cx="4932535" cy="2308324"/>
          </a:xfrm>
          <a:prstGeom prst="rect">
            <a:avLst/>
          </a:prstGeom>
        </p:spPr>
        <p:txBody>
          <a:bodyPr wrap="square">
            <a:spAutoFit/>
          </a:bodyPr>
          <a:lstStyle/>
          <a:p>
            <a:pPr marL="457200" indent="-457200">
              <a:buAutoNum type="arabicPeriod" startAt="2"/>
            </a:pPr>
            <a:r>
              <a:rPr lang="en-US" sz="2400" b="1" i="1" u="sng" dirty="0" smtClean="0">
                <a:solidFill>
                  <a:srgbClr val="7030A0"/>
                </a:solidFill>
              </a:rPr>
              <a:t>On the basis of changes that take</a:t>
            </a:r>
          </a:p>
          <a:p>
            <a:r>
              <a:rPr lang="en-US" sz="2400" b="1" i="1" dirty="0">
                <a:solidFill>
                  <a:srgbClr val="7030A0"/>
                </a:solidFill>
              </a:rPr>
              <a:t> </a:t>
            </a:r>
            <a:r>
              <a:rPr lang="en-US" sz="2400" b="1" i="1" dirty="0" smtClean="0">
                <a:solidFill>
                  <a:srgbClr val="7030A0"/>
                </a:solidFill>
              </a:rPr>
              <a:t>     </a:t>
            </a:r>
            <a:r>
              <a:rPr lang="en-US" sz="2400" b="1" i="1" u="sng" dirty="0" smtClean="0">
                <a:solidFill>
                  <a:srgbClr val="7030A0"/>
                </a:solidFill>
              </a:rPr>
              <a:t>place in the linings of the uterus</a:t>
            </a:r>
          </a:p>
          <a:p>
            <a:r>
              <a:rPr lang="en-US" sz="2400" b="1" i="1" dirty="0" smtClean="0">
                <a:solidFill>
                  <a:srgbClr val="7030A0"/>
                </a:solidFill>
              </a:rPr>
              <a:t>      </a:t>
            </a:r>
            <a:r>
              <a:rPr lang="en-US" sz="2400" b="1" i="1" u="sng" dirty="0" smtClean="0">
                <a:solidFill>
                  <a:srgbClr val="7030A0"/>
                </a:solidFill>
              </a:rPr>
              <a:t>(uterine cycle/ endometrial cycle)</a:t>
            </a:r>
          </a:p>
          <a:p>
            <a:r>
              <a:rPr lang="en-US" sz="2400" dirty="0" smtClean="0"/>
              <a:t>a. Proliferative phase</a:t>
            </a:r>
          </a:p>
          <a:p>
            <a:r>
              <a:rPr lang="en-US" sz="2400" dirty="0" smtClean="0"/>
              <a:t>b. Secretory phase</a:t>
            </a:r>
          </a:p>
          <a:p>
            <a:r>
              <a:rPr lang="en-US" sz="2400" dirty="0" smtClean="0"/>
              <a:t>c. Menstrual phase</a:t>
            </a:r>
            <a:endParaRPr lang="en-US" sz="2400" dirty="0"/>
          </a:p>
        </p:txBody>
      </p:sp>
      <p:cxnSp>
        <p:nvCxnSpPr>
          <p:cNvPr id="7" name="Straight Connector 6"/>
          <p:cNvCxnSpPr/>
          <p:nvPr/>
        </p:nvCxnSpPr>
        <p:spPr>
          <a:xfrm>
            <a:off x="5727409" y="4114187"/>
            <a:ext cx="0" cy="2743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4088061"/>
            <a:ext cx="12192000" cy="261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74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509859" y="382294"/>
            <a:ext cx="10998518" cy="6015356"/>
          </a:xfrm>
          <a:prstGeom prst="rect">
            <a:avLst/>
          </a:prstGeom>
        </p:spPr>
      </p:pic>
    </p:spTree>
    <p:extLst>
      <p:ext uri="{BB962C8B-B14F-4D97-AF65-F5344CB8AC3E}">
        <p14:creationId xmlns:p14="http://schemas.microsoft.com/office/powerpoint/2010/main" val="4042159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06840"/>
            <a:ext cx="9720072" cy="1499616"/>
          </a:xfrm>
        </p:spPr>
        <p:txBody>
          <a:bodyPr/>
          <a:lstStyle/>
          <a:p>
            <a:r>
              <a:rPr lang="en-US" dirty="0" smtClean="0">
                <a:solidFill>
                  <a:srgbClr val="0070C0"/>
                </a:solidFill>
              </a:rPr>
              <a:t>A</a:t>
            </a:r>
            <a:r>
              <a:rPr lang="en-US" sz="4400" b="1" dirty="0" smtClean="0">
                <a:solidFill>
                  <a:srgbClr val="0070C0"/>
                </a:solidFill>
              </a:rPr>
              <a:t>) </a:t>
            </a:r>
            <a:r>
              <a:rPr lang="en-US" sz="4400" b="1" dirty="0">
                <a:solidFill>
                  <a:srgbClr val="0070C0"/>
                </a:solidFill>
              </a:rPr>
              <a:t>The follicular phase </a:t>
            </a:r>
            <a:r>
              <a:rPr lang="en-US" sz="4400" b="1" dirty="0" smtClean="0">
                <a:solidFill>
                  <a:srgbClr val="0070C0"/>
                </a:solidFill>
              </a:rPr>
              <a:t>pt.1:</a:t>
            </a:r>
            <a:endParaRPr lang="en-US" sz="4400" b="1" dirty="0">
              <a:solidFill>
                <a:srgbClr val="0070C0"/>
              </a:solidFill>
            </a:endParaRPr>
          </a:p>
        </p:txBody>
      </p:sp>
      <p:sp>
        <p:nvSpPr>
          <p:cNvPr id="3" name="Content Placeholder 2"/>
          <p:cNvSpPr>
            <a:spLocks noGrp="1"/>
          </p:cNvSpPr>
          <p:nvPr>
            <p:ph idx="1"/>
          </p:nvPr>
        </p:nvSpPr>
        <p:spPr>
          <a:xfrm>
            <a:off x="401464" y="2006456"/>
            <a:ext cx="11790536" cy="4851544"/>
          </a:xfrm>
        </p:spPr>
        <p:txBody>
          <a:bodyPr>
            <a:noAutofit/>
          </a:bodyPr>
          <a:lstStyle/>
          <a:p>
            <a:pPr>
              <a:buFont typeface="Wingdings" panose="05000000000000000000" pitchFamily="2" charset="2"/>
              <a:buChar char="v"/>
            </a:pPr>
            <a:r>
              <a:rPr lang="en-US" dirty="0" smtClean="0"/>
              <a:t> The follicular phase of the menstrual cycle starts from </a:t>
            </a:r>
            <a:r>
              <a:rPr lang="en-US" b="1" i="1" u="sng" dirty="0" smtClean="0">
                <a:solidFill>
                  <a:srgbClr val="00B050"/>
                </a:solidFill>
              </a:rPr>
              <a:t>the first day of menstruation until ovulation</a:t>
            </a:r>
            <a:r>
              <a:rPr lang="en-US" dirty="0" smtClean="0"/>
              <a:t>. </a:t>
            </a:r>
          </a:p>
          <a:p>
            <a:pPr>
              <a:buFont typeface="Wingdings" panose="05000000000000000000" pitchFamily="2" charset="2"/>
              <a:buChar char="v"/>
            </a:pPr>
            <a:r>
              <a:rPr lang="en-US" dirty="0" smtClean="0"/>
              <a:t> The primary goal during the follicular phase is </a:t>
            </a:r>
            <a:r>
              <a:rPr lang="en-US" b="1" u="sng" dirty="0" smtClean="0">
                <a:solidFill>
                  <a:srgbClr val="7030A0"/>
                </a:solidFill>
              </a:rPr>
              <a:t>to develop a follicle which will undergo ovulation</a:t>
            </a:r>
            <a:r>
              <a:rPr lang="en-US" dirty="0" smtClean="0"/>
              <a:t>.</a:t>
            </a:r>
          </a:p>
          <a:p>
            <a:pPr>
              <a:buFont typeface="Wingdings" panose="05000000000000000000" pitchFamily="2" charset="2"/>
              <a:buChar char="v"/>
            </a:pPr>
            <a:r>
              <a:rPr lang="en-US" dirty="0" smtClean="0"/>
              <a:t> The early events of the follicular phase are initiated by a rise in FSH levels at the first day of the cycle. </a:t>
            </a:r>
          </a:p>
          <a:p>
            <a:pPr>
              <a:buFont typeface="Wingdings" panose="05000000000000000000" pitchFamily="2" charset="2"/>
              <a:buChar char="v"/>
            </a:pPr>
            <a:r>
              <a:rPr lang="en-US" dirty="0" smtClean="0"/>
              <a:t> The rise in FSH levels can be attributed </a:t>
            </a:r>
            <a:r>
              <a:rPr lang="en-US" u="sng" dirty="0" smtClean="0">
                <a:solidFill>
                  <a:srgbClr val="FF0000"/>
                </a:solidFill>
                <a:effectLst>
                  <a:outerShdw blurRad="38100" dist="38100" dir="2700000" algn="tl">
                    <a:srgbClr val="000000">
                      <a:alpha val="43137"/>
                    </a:srgbClr>
                  </a:outerShdw>
                </a:effectLst>
              </a:rPr>
              <a:t>to a decrease in progesterone and estrogen levels at the end of the previous cycle</a:t>
            </a:r>
            <a:r>
              <a:rPr lang="en-US" dirty="0" smtClean="0"/>
              <a:t>.</a:t>
            </a:r>
          </a:p>
          <a:p>
            <a:pPr>
              <a:buFont typeface="Wingdings" panose="05000000000000000000" pitchFamily="2" charset="2"/>
              <a:buChar char="v"/>
            </a:pPr>
            <a:r>
              <a:rPr lang="en-US" dirty="0" smtClean="0"/>
              <a:t>  FSH stimulates the </a:t>
            </a:r>
            <a:r>
              <a:rPr lang="en-US" b="1" dirty="0" smtClean="0">
                <a:solidFill>
                  <a:srgbClr val="7030A0"/>
                </a:solidFill>
                <a:effectLst>
                  <a:outerShdw blurRad="38100" dist="38100" dir="2700000" algn="tl">
                    <a:srgbClr val="000000">
                      <a:alpha val="43137"/>
                    </a:srgbClr>
                  </a:outerShdw>
                </a:effectLst>
              </a:rPr>
              <a:t>development of 15–20 follicles each month</a:t>
            </a:r>
            <a:r>
              <a:rPr lang="en-US" dirty="0" smtClean="0"/>
              <a:t> and stimulates follicular secretion of estradiol by inducing the aromatase enzyme receptor on granulosa cells.</a:t>
            </a:r>
          </a:p>
          <a:p>
            <a:pPr>
              <a:buFont typeface="Wingdings" panose="05000000000000000000" pitchFamily="2" charset="2"/>
              <a:buChar char="v"/>
            </a:pPr>
            <a:r>
              <a:rPr lang="en-US" dirty="0" smtClean="0"/>
              <a:t>  As estradiol levels increase under the influence of FSH, estradiol inhibits the secretion of FSH and FSH levels decrease.</a:t>
            </a:r>
          </a:p>
          <a:p>
            <a:pPr>
              <a:buFont typeface="Wingdings" panose="05000000000000000000" pitchFamily="2" charset="2"/>
              <a:buChar char="v"/>
            </a:pPr>
            <a:r>
              <a:rPr lang="en-US" dirty="0" smtClean="0"/>
              <a:t>  Under normal circumstances, one follicle evolves into the dominant follicle, destined for ovulation, while the remaining follicles undergo atresia.</a:t>
            </a:r>
          </a:p>
        </p:txBody>
      </p:sp>
    </p:spTree>
    <p:extLst>
      <p:ext uri="{BB962C8B-B14F-4D97-AF65-F5344CB8AC3E}">
        <p14:creationId xmlns:p14="http://schemas.microsoft.com/office/powerpoint/2010/main" val="1651585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85" y="350085"/>
            <a:ext cx="9720072" cy="1499616"/>
          </a:xfrm>
        </p:spPr>
        <p:txBody>
          <a:bodyPr>
            <a:normAutofit/>
          </a:bodyPr>
          <a:lstStyle/>
          <a:p>
            <a:r>
              <a:rPr lang="en-US" sz="4400" b="1" dirty="0" smtClean="0">
                <a:solidFill>
                  <a:srgbClr val="0070C0"/>
                </a:solidFill>
              </a:rPr>
              <a:t>A) </a:t>
            </a:r>
            <a:r>
              <a:rPr lang="en-US" sz="4400" b="1" dirty="0">
                <a:solidFill>
                  <a:srgbClr val="0070C0"/>
                </a:solidFill>
              </a:rPr>
              <a:t>The follicular phase </a:t>
            </a:r>
            <a:r>
              <a:rPr lang="en-US" sz="4400" b="1" dirty="0" smtClean="0">
                <a:solidFill>
                  <a:srgbClr val="0070C0"/>
                </a:solidFill>
              </a:rPr>
              <a:t>pt.2:</a:t>
            </a:r>
            <a:endParaRPr lang="en-US" sz="4400" b="1" dirty="0">
              <a:solidFill>
                <a:srgbClr val="0070C0"/>
              </a:solidFill>
            </a:endParaRPr>
          </a:p>
        </p:txBody>
      </p:sp>
      <p:sp>
        <p:nvSpPr>
          <p:cNvPr id="3" name="Content Placeholder 2"/>
          <p:cNvSpPr>
            <a:spLocks noGrp="1"/>
          </p:cNvSpPr>
          <p:nvPr>
            <p:ph idx="1"/>
          </p:nvPr>
        </p:nvSpPr>
        <p:spPr>
          <a:xfrm>
            <a:off x="828185" y="1541418"/>
            <a:ext cx="10850009" cy="5650992"/>
          </a:xfrm>
        </p:spPr>
        <p:txBody>
          <a:bodyPr>
            <a:noAutofit/>
          </a:bodyPr>
          <a:lstStyle/>
          <a:p>
            <a:pPr>
              <a:buFont typeface="Arial" panose="020B0604020202020204" pitchFamily="34" charset="0"/>
              <a:buChar char="•"/>
            </a:pPr>
            <a:r>
              <a:rPr lang="en-US" b="1" i="1" dirty="0" smtClean="0">
                <a:solidFill>
                  <a:srgbClr val="7030A0"/>
                </a:solidFill>
              </a:rPr>
              <a:t>   </a:t>
            </a:r>
            <a:r>
              <a:rPr lang="en-US" b="1" i="1" u="sng" dirty="0" smtClean="0">
                <a:solidFill>
                  <a:srgbClr val="7030A0"/>
                </a:solidFill>
              </a:rPr>
              <a:t>The </a:t>
            </a:r>
            <a:r>
              <a:rPr lang="en-US" b="1" i="1" u="sng" dirty="0">
                <a:solidFill>
                  <a:srgbClr val="7030A0"/>
                </a:solidFill>
              </a:rPr>
              <a:t>fully mature </a:t>
            </a:r>
            <a:r>
              <a:rPr lang="en-US" b="1" i="1" u="sng" dirty="0" err="1">
                <a:solidFill>
                  <a:srgbClr val="7030A0"/>
                </a:solidFill>
              </a:rPr>
              <a:t>graffian</a:t>
            </a:r>
            <a:r>
              <a:rPr lang="en-US" b="1" i="1" u="sng" dirty="0">
                <a:solidFill>
                  <a:srgbClr val="7030A0"/>
                </a:solidFill>
              </a:rPr>
              <a:t> follicle just prior to ovulation measures about 20 mm.</a:t>
            </a:r>
            <a:r>
              <a:rPr lang="en-US" b="1" i="1" dirty="0">
                <a:solidFill>
                  <a:srgbClr val="7030A0"/>
                </a:solidFill>
              </a:rPr>
              <a:t> </a:t>
            </a:r>
            <a:r>
              <a:rPr lang="en-US" dirty="0"/>
              <a:t>It is currently </a:t>
            </a:r>
            <a:r>
              <a:rPr lang="en-US" dirty="0">
                <a:solidFill>
                  <a:srgbClr val="FF0000"/>
                </a:solidFill>
              </a:rPr>
              <a:t>not known </a:t>
            </a:r>
            <a:r>
              <a:rPr lang="en-US" dirty="0"/>
              <a:t>how the dominant follicle is selected; yet it has been observed that the dominant follicle always expresses an abundance of FSH receptors. The dominant follicle, with </a:t>
            </a:r>
            <a:r>
              <a:rPr lang="en-US" i="1" dirty="0">
                <a:solidFill>
                  <a:srgbClr val="0070C0"/>
                </a:solidFill>
              </a:rPr>
              <a:t>its high concentration of FSH receptors</a:t>
            </a:r>
            <a:r>
              <a:rPr lang="en-US" dirty="0"/>
              <a:t>, continues to acquire more FSH even as </a:t>
            </a:r>
            <a:r>
              <a:rPr lang="en-US" dirty="0">
                <a:solidFill>
                  <a:srgbClr val="FF0000"/>
                </a:solidFill>
              </a:rPr>
              <a:t>FSH levels decrease.</a:t>
            </a:r>
          </a:p>
          <a:p>
            <a:pPr>
              <a:buFont typeface="Arial" panose="020B0604020202020204" pitchFamily="34" charset="0"/>
              <a:buChar char="•"/>
            </a:pPr>
            <a:r>
              <a:rPr lang="en-US" dirty="0"/>
              <a:t> </a:t>
            </a:r>
            <a:r>
              <a:rPr lang="en-US" dirty="0" smtClean="0"/>
              <a:t>  The </a:t>
            </a:r>
            <a:r>
              <a:rPr lang="en-US" dirty="0"/>
              <a:t>dominant follicle can continue to synthesize estradiol, which is essential for its complete maturation. The remaining, poorly FSH receptor-endowed follicles </a:t>
            </a:r>
            <a:r>
              <a:rPr lang="en-US" b="1" u="sng" dirty="0"/>
              <a:t>can not</a:t>
            </a:r>
            <a:r>
              <a:rPr lang="en-US" dirty="0"/>
              <a:t> produce the requisite amount of estradiol.</a:t>
            </a:r>
          </a:p>
          <a:p>
            <a:pPr>
              <a:buFont typeface="Arial" panose="020B0604020202020204" pitchFamily="34" charset="0"/>
              <a:buChar char="•"/>
            </a:pPr>
            <a:r>
              <a:rPr lang="en-US" dirty="0"/>
              <a:t> </a:t>
            </a:r>
            <a:r>
              <a:rPr lang="en-US" dirty="0" smtClean="0"/>
              <a:t>   These </a:t>
            </a:r>
            <a:r>
              <a:rPr lang="en-US" dirty="0"/>
              <a:t>follicles cease to develop and ultimately </a:t>
            </a:r>
            <a:r>
              <a:rPr lang="en-US" b="1" dirty="0">
                <a:solidFill>
                  <a:schemeClr val="accent2">
                    <a:lumMod val="75000"/>
                  </a:schemeClr>
                </a:solidFill>
              </a:rPr>
              <a:t>undergo atresia</a:t>
            </a:r>
            <a:r>
              <a:rPr lang="en-US" dirty="0"/>
              <a:t>. </a:t>
            </a:r>
            <a:endParaRPr lang="en-US" dirty="0" smtClean="0"/>
          </a:p>
          <a:p>
            <a:pPr>
              <a:buFont typeface="Arial" panose="020B0604020202020204" pitchFamily="34" charset="0"/>
              <a:buChar char="•"/>
            </a:pPr>
            <a:r>
              <a:rPr lang="en-US" dirty="0" smtClean="0"/>
              <a:t>    The </a:t>
            </a:r>
            <a:r>
              <a:rPr lang="en-US" dirty="0"/>
              <a:t>dominant follicle matures and secretes increasing amounts of estrogen. Estrogen levels peak towards </a:t>
            </a:r>
            <a:r>
              <a:rPr lang="en-US" b="1" dirty="0">
                <a:solidFill>
                  <a:srgbClr val="FF0000"/>
                </a:solidFill>
              </a:rPr>
              <a:t>the end of the follicular phase of the menstrual cycle. </a:t>
            </a:r>
          </a:p>
          <a:p>
            <a:pPr>
              <a:buFont typeface="Arial" panose="020B0604020202020204" pitchFamily="34" charset="0"/>
              <a:buChar char="•"/>
            </a:pPr>
            <a:r>
              <a:rPr lang="en-US" dirty="0" smtClean="0"/>
              <a:t>    At </a:t>
            </a:r>
            <a:r>
              <a:rPr lang="en-US" dirty="0"/>
              <a:t>this critical moment (serum estradiol level 200 </a:t>
            </a:r>
            <a:r>
              <a:rPr lang="en-US" dirty="0" err="1"/>
              <a:t>pg</a:t>
            </a:r>
            <a:r>
              <a:rPr lang="en-US" dirty="0"/>
              <a:t>/ml persisting approximately 50 </a:t>
            </a:r>
            <a:r>
              <a:rPr lang="en-US" dirty="0" err="1"/>
              <a:t>hrs</a:t>
            </a:r>
            <a:r>
              <a:rPr lang="en-US" dirty="0"/>
              <a:t>), estrogen </a:t>
            </a:r>
            <a:r>
              <a:rPr lang="en-US" b="1" dirty="0">
                <a:solidFill>
                  <a:srgbClr val="7030A0"/>
                </a:solidFill>
              </a:rPr>
              <a:t>exerts positive feedback on LH</a:t>
            </a:r>
            <a:r>
              <a:rPr lang="en-US" dirty="0"/>
              <a:t>, generating a dramatic </a:t>
            </a:r>
            <a:r>
              <a:rPr lang="en-US" dirty="0" err="1"/>
              <a:t>preovulatory</a:t>
            </a:r>
            <a:r>
              <a:rPr lang="en-US" dirty="0"/>
              <a:t> LH surge. </a:t>
            </a:r>
            <a:endParaRPr lang="en-US" dirty="0" smtClean="0"/>
          </a:p>
          <a:p>
            <a:pPr>
              <a:buFont typeface="Arial" panose="020B0604020202020204" pitchFamily="34" charset="0"/>
              <a:buChar char="•"/>
            </a:pPr>
            <a:r>
              <a:rPr lang="en-US" dirty="0" smtClean="0"/>
              <a:t>    Estrogen </a:t>
            </a:r>
            <a:r>
              <a:rPr lang="en-US" dirty="0"/>
              <a:t>can only </a:t>
            </a:r>
            <a:r>
              <a:rPr lang="en-US" b="1" dirty="0">
                <a:solidFill>
                  <a:srgbClr val="FF9933"/>
                </a:solidFill>
              </a:rPr>
              <a:t>exert positive feedback on LH</a:t>
            </a:r>
            <a:r>
              <a:rPr lang="en-US" dirty="0">
                <a:solidFill>
                  <a:srgbClr val="FF9933"/>
                </a:solidFill>
              </a:rPr>
              <a:t> </a:t>
            </a:r>
            <a:r>
              <a:rPr lang="en-US" dirty="0"/>
              <a:t>at this precise stage in the menstrual cycle; if estrogen is artificially provided earlier in the cycle, ovulation will not be induced.</a:t>
            </a:r>
          </a:p>
          <a:p>
            <a:endParaRPr lang="en-US" dirty="0"/>
          </a:p>
        </p:txBody>
      </p:sp>
    </p:spTree>
    <p:extLst>
      <p:ext uri="{BB962C8B-B14F-4D97-AF65-F5344CB8AC3E}">
        <p14:creationId xmlns:p14="http://schemas.microsoft.com/office/powerpoint/2010/main" val="775640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B. </a:t>
            </a:r>
            <a:r>
              <a:rPr lang="en-US" b="1" dirty="0">
                <a:solidFill>
                  <a:srgbClr val="0070C0"/>
                </a:solidFill>
              </a:rPr>
              <a:t>Ovulation: </a:t>
            </a:r>
          </a:p>
        </p:txBody>
      </p:sp>
      <p:sp>
        <p:nvSpPr>
          <p:cNvPr id="3" name="Content Placeholder 2"/>
          <p:cNvSpPr>
            <a:spLocks noGrp="1"/>
          </p:cNvSpPr>
          <p:nvPr>
            <p:ph idx="1"/>
          </p:nvPr>
        </p:nvSpPr>
        <p:spPr>
          <a:xfrm>
            <a:off x="788996" y="1841863"/>
            <a:ext cx="9857232" cy="4898572"/>
          </a:xfrm>
        </p:spPr>
        <p:txBody>
          <a:bodyPr>
            <a:normAutofit/>
          </a:bodyPr>
          <a:lstStyle/>
          <a:p>
            <a:r>
              <a:rPr lang="en-US" dirty="0" smtClean="0"/>
              <a:t>The LH surge </a:t>
            </a:r>
            <a:r>
              <a:rPr lang="en-US" b="1" u="sng" dirty="0" smtClean="0">
                <a:solidFill>
                  <a:srgbClr val="002060"/>
                </a:solidFill>
              </a:rPr>
              <a:t>is the key event </a:t>
            </a:r>
            <a:r>
              <a:rPr lang="en-US" dirty="0" smtClean="0"/>
              <a:t>for ovulation. Under the influence of LH, the primary oocyte enters </a:t>
            </a:r>
            <a:r>
              <a:rPr lang="en-US" u="sng" dirty="0" smtClean="0"/>
              <a:t>the final stage </a:t>
            </a:r>
            <a:r>
              <a:rPr lang="en-US" dirty="0" smtClean="0"/>
              <a:t>of the first meiotic division and divides into a secondary oocyte and the first polar body.  </a:t>
            </a:r>
          </a:p>
          <a:p>
            <a:r>
              <a:rPr lang="en-US" dirty="0" smtClean="0"/>
              <a:t>The LH surge induces release of proteolytic enzymes, which degrade the cells at the surface of the follicle, and stimulates angiogenesis in the follicular wall and prostaglandin secretion.</a:t>
            </a:r>
          </a:p>
          <a:p>
            <a:r>
              <a:rPr lang="en-US" dirty="0" smtClean="0"/>
              <a:t> These effects of LH cause </a:t>
            </a:r>
            <a:r>
              <a:rPr lang="en-US" b="1" dirty="0" smtClean="0">
                <a:solidFill>
                  <a:srgbClr val="FF0000"/>
                </a:solidFill>
              </a:rPr>
              <a:t>the follicle to swell and rupture</a:t>
            </a:r>
            <a:r>
              <a:rPr lang="en-US" dirty="0" smtClean="0"/>
              <a:t>. At ovulation, the oocyte and corona radiate are expelled into the peritoneal cavity. </a:t>
            </a:r>
          </a:p>
          <a:p>
            <a:r>
              <a:rPr lang="en-US" dirty="0" smtClean="0"/>
              <a:t>The oocyte adheres to the ovary and muscular contractions of the fallopian tube bring the oocyte into contact with the tubal epithelium to initiate migration through the oviduct.</a:t>
            </a:r>
          </a:p>
          <a:p>
            <a:r>
              <a:rPr lang="en-US" dirty="0" smtClean="0"/>
              <a:t> Ovulation occurs approximately </a:t>
            </a:r>
            <a:r>
              <a:rPr lang="en-US" b="1" u="sng" dirty="0" smtClean="0">
                <a:solidFill>
                  <a:srgbClr val="00B050"/>
                </a:solidFill>
              </a:rPr>
              <a:t>10–16 hours of LH peak and 32–36 hours after the onset of LH surge.</a:t>
            </a:r>
            <a:endParaRPr lang="en-US" b="1" u="sng" dirty="0">
              <a:solidFill>
                <a:srgbClr val="00B050"/>
              </a:solidFill>
            </a:endParaRPr>
          </a:p>
        </p:txBody>
      </p:sp>
    </p:spTree>
    <p:extLst>
      <p:ext uri="{BB962C8B-B14F-4D97-AF65-F5344CB8AC3E}">
        <p14:creationId xmlns:p14="http://schemas.microsoft.com/office/powerpoint/2010/main" val="3373746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122" y="337021"/>
            <a:ext cx="4070386" cy="1499616"/>
          </a:xfrm>
        </p:spPr>
        <p:txBody>
          <a:bodyPr/>
          <a:lstStyle/>
          <a:p>
            <a:r>
              <a:rPr lang="en-US" dirty="0" smtClean="0">
                <a:solidFill>
                  <a:srgbClr val="FF0000"/>
                </a:solidFill>
              </a:rPr>
              <a:t>The definition of MENSTRUATION:</a:t>
            </a:r>
            <a:endParaRPr lang="en-US" dirty="0">
              <a:solidFill>
                <a:srgbClr val="FF0000"/>
              </a:solidFill>
            </a:endParaRPr>
          </a:p>
        </p:txBody>
      </p:sp>
      <p:sp>
        <p:nvSpPr>
          <p:cNvPr id="3" name="Content Placeholder 2"/>
          <p:cNvSpPr>
            <a:spLocks noGrp="1"/>
          </p:cNvSpPr>
          <p:nvPr>
            <p:ph idx="1"/>
          </p:nvPr>
        </p:nvSpPr>
        <p:spPr>
          <a:xfrm>
            <a:off x="606116" y="1836637"/>
            <a:ext cx="4279392" cy="4023360"/>
          </a:xfrm>
        </p:spPr>
        <p:txBody>
          <a:bodyPr/>
          <a:lstStyle/>
          <a:p>
            <a:r>
              <a:rPr lang="en-US" dirty="0" err="1" smtClean="0">
                <a:solidFill>
                  <a:srgbClr val="FF0000"/>
                </a:solidFill>
              </a:rPr>
              <a:t>Menstruatuion</a:t>
            </a:r>
            <a:r>
              <a:rPr lang="en-US" dirty="0" smtClean="0">
                <a:solidFill>
                  <a:srgbClr val="FF0000"/>
                </a:solidFill>
              </a:rPr>
              <a:t> </a:t>
            </a:r>
            <a:r>
              <a:rPr lang="en-US" dirty="0" smtClean="0"/>
              <a:t>(Greek word, men-month) is defined as visible manifestation of cyclic uterine bleeding due to shedding of the endometrium as a result of hormonal changes operated through </a:t>
            </a:r>
            <a:r>
              <a:rPr lang="en-US" dirty="0" err="1" smtClean="0"/>
              <a:t>hypothalamopituitary</a:t>
            </a:r>
            <a:r>
              <a:rPr lang="en-US" dirty="0"/>
              <a:t> </a:t>
            </a:r>
            <a:r>
              <a:rPr lang="en-US" dirty="0" smtClean="0"/>
              <a:t>ovarian axis.</a:t>
            </a:r>
            <a:endParaRPr lang="en-US" dirty="0"/>
          </a:p>
        </p:txBody>
      </p:sp>
      <p:graphicFrame>
        <p:nvGraphicFramePr>
          <p:cNvPr id="5" name="Diagram 4"/>
          <p:cNvGraphicFramePr/>
          <p:nvPr>
            <p:extLst>
              <p:ext uri="{D42A27DB-BD31-4B8C-83A1-F6EECF244321}">
                <p14:modId xmlns:p14="http://schemas.microsoft.com/office/powerpoint/2010/main" val="2195861235"/>
              </p:ext>
            </p:extLst>
          </p:nvPr>
        </p:nvGraphicFramePr>
        <p:xfrm>
          <a:off x="5199017" y="13240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5303520" y="0"/>
            <a:ext cx="0" cy="4232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0" y="4232366"/>
            <a:ext cx="53035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3691" y="4232366"/>
            <a:ext cx="6949440" cy="2677656"/>
          </a:xfrm>
          <a:prstGeom prst="rect">
            <a:avLst/>
          </a:prstGeom>
        </p:spPr>
        <p:txBody>
          <a:bodyPr wrap="square">
            <a:spAutoFit/>
          </a:bodyPr>
          <a:lstStyle/>
          <a:p>
            <a:r>
              <a:rPr lang="en-US" sz="2400" u="sng" dirty="0" err="1" smtClean="0">
                <a:solidFill>
                  <a:srgbClr val="7030A0"/>
                </a:solidFill>
              </a:rPr>
              <a:t>GnRH</a:t>
            </a:r>
            <a:r>
              <a:rPr lang="en-US" sz="2400" u="sng" dirty="0" smtClean="0">
                <a:solidFill>
                  <a:srgbClr val="7030A0"/>
                </a:solidFill>
              </a:rPr>
              <a:t> is secreted by the hypothalamus, the gonadotropins FSH and LH are secreted by the anterior pituitary gland, and estrogen and progestin are secreted from the ovary. </a:t>
            </a:r>
            <a:r>
              <a:rPr lang="en-US" sz="2400" u="sng" dirty="0" err="1" smtClean="0">
                <a:solidFill>
                  <a:srgbClr val="7030A0"/>
                </a:solidFill>
              </a:rPr>
              <a:t>GnRH</a:t>
            </a:r>
            <a:r>
              <a:rPr lang="en-US" sz="2400" u="sng" dirty="0" smtClean="0">
                <a:solidFill>
                  <a:srgbClr val="7030A0"/>
                </a:solidFill>
              </a:rPr>
              <a:t> stimulates the release of LH and FSH from the anterior pituitary, which in turn stimulate release of estrogen and progestin at the level of the ovary.</a:t>
            </a:r>
            <a:endParaRPr lang="en-US" sz="2400" u="sng" dirty="0">
              <a:solidFill>
                <a:srgbClr val="7030A0"/>
              </a:solidFill>
            </a:endParaRPr>
          </a:p>
        </p:txBody>
      </p:sp>
      <p:sp>
        <p:nvSpPr>
          <p:cNvPr id="11" name="Rectangle 10"/>
          <p:cNvSpPr/>
          <p:nvPr/>
        </p:nvSpPr>
        <p:spPr>
          <a:xfrm>
            <a:off x="5512527" y="337021"/>
            <a:ext cx="6096000" cy="1384995"/>
          </a:xfrm>
          <a:prstGeom prst="rect">
            <a:avLst/>
          </a:prstGeom>
        </p:spPr>
        <p:txBody>
          <a:bodyPr>
            <a:spAutoFit/>
          </a:bodyPr>
          <a:lstStyle/>
          <a:p>
            <a:r>
              <a:rPr lang="en-US" sz="2800" b="1" dirty="0" smtClean="0"/>
              <a:t>There are five main hormones that are involved in the regulation of menstrual cycle :</a:t>
            </a:r>
            <a:endParaRPr lang="en-US" sz="2800" b="1" dirty="0"/>
          </a:p>
        </p:txBody>
      </p:sp>
    </p:spTree>
    <p:extLst>
      <p:ext uri="{BB962C8B-B14F-4D97-AF65-F5344CB8AC3E}">
        <p14:creationId xmlns:p14="http://schemas.microsoft.com/office/powerpoint/2010/main" val="1955724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62958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1993"/>
          </a:xfrm>
          <a:prstGeom prst="rect">
            <a:avLst/>
          </a:prstGeom>
        </p:spPr>
      </p:pic>
    </p:spTree>
    <p:extLst>
      <p:ext uri="{BB962C8B-B14F-4D97-AF65-F5344CB8AC3E}">
        <p14:creationId xmlns:p14="http://schemas.microsoft.com/office/powerpoint/2010/main" val="2425124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70C0"/>
                </a:solidFill>
              </a:rPr>
              <a:t>C. </a:t>
            </a:r>
            <a:r>
              <a:rPr lang="en-US" sz="4800" b="1" dirty="0">
                <a:solidFill>
                  <a:srgbClr val="0070C0"/>
                </a:solidFill>
              </a:rPr>
              <a:t>The luteal </a:t>
            </a:r>
            <a:r>
              <a:rPr lang="en-US" sz="4800" b="1" dirty="0" smtClean="0">
                <a:solidFill>
                  <a:srgbClr val="0070C0"/>
                </a:solidFill>
              </a:rPr>
              <a:t>phase pt.1:</a:t>
            </a:r>
            <a:endParaRPr lang="en-US" sz="4800" b="1" dirty="0">
              <a:solidFill>
                <a:srgbClr val="0070C0"/>
              </a:solidFill>
            </a:endParaRPr>
          </a:p>
        </p:txBody>
      </p:sp>
      <p:sp>
        <p:nvSpPr>
          <p:cNvPr id="3" name="Content Placeholder 2"/>
          <p:cNvSpPr>
            <a:spLocks noGrp="1"/>
          </p:cNvSpPr>
          <p:nvPr>
            <p:ph idx="1"/>
          </p:nvPr>
        </p:nvSpPr>
        <p:spPr>
          <a:xfrm>
            <a:off x="631372" y="1985554"/>
            <a:ext cx="11216639" cy="4572000"/>
          </a:xfrm>
        </p:spPr>
        <p:txBody>
          <a:bodyPr>
            <a:noAutofit/>
          </a:bodyPr>
          <a:lstStyle/>
          <a:p>
            <a:pPr>
              <a:buFont typeface="Wingdings" panose="05000000000000000000" pitchFamily="2" charset="2"/>
              <a:buChar char="Ø"/>
            </a:pPr>
            <a:r>
              <a:rPr lang="en-US" sz="2400" dirty="0" smtClean="0"/>
              <a:t>  The luteal phase is defined by the </a:t>
            </a:r>
            <a:r>
              <a:rPr lang="en-US" sz="2400" dirty="0" err="1" smtClean="0"/>
              <a:t>luteinization</a:t>
            </a:r>
            <a:r>
              <a:rPr lang="en-US" sz="2400" dirty="0" smtClean="0"/>
              <a:t> of the components of the follicle which were </a:t>
            </a:r>
            <a:r>
              <a:rPr lang="en-US" sz="2400" b="1" u="sng" dirty="0" smtClean="0">
                <a:solidFill>
                  <a:srgbClr val="FF0000"/>
                </a:solidFill>
              </a:rPr>
              <a:t>not ovulated and is initiated by the LH surge</a:t>
            </a:r>
            <a:r>
              <a:rPr lang="en-US" sz="2400" dirty="0" smtClean="0"/>
              <a:t>. </a:t>
            </a:r>
          </a:p>
          <a:p>
            <a:pPr>
              <a:buFont typeface="Wingdings" panose="05000000000000000000" pitchFamily="2" charset="2"/>
              <a:buChar char="Ø"/>
            </a:pPr>
            <a:r>
              <a:rPr lang="en-US" sz="2400" dirty="0" smtClean="0"/>
              <a:t>  The granulosa cells, theca cells, and some surrounding connective tissue are all converted into </a:t>
            </a:r>
            <a:r>
              <a:rPr lang="en-US" sz="2400" b="1" i="1" u="sng" dirty="0" smtClean="0">
                <a:solidFill>
                  <a:srgbClr val="002060"/>
                </a:solidFill>
              </a:rPr>
              <a:t>the corpus luteum</a:t>
            </a:r>
            <a:r>
              <a:rPr lang="en-US" sz="2400" dirty="0" smtClean="0"/>
              <a:t>, which eventually undergoes atresia. </a:t>
            </a:r>
          </a:p>
          <a:p>
            <a:pPr>
              <a:buFont typeface="Wingdings" panose="05000000000000000000" pitchFamily="2" charset="2"/>
              <a:buChar char="Ø"/>
            </a:pPr>
            <a:r>
              <a:rPr lang="en-US" sz="2400" dirty="0" smtClean="0"/>
              <a:t>  The major effects of the LH surge are the conversion of granulosa cells from predominantly androgen-converting cells to predominantly progesterone-synthesizing cells. </a:t>
            </a:r>
          </a:p>
          <a:p>
            <a:pPr>
              <a:buFont typeface="Wingdings" panose="05000000000000000000" pitchFamily="2" charset="2"/>
              <a:buChar char="Ø"/>
            </a:pPr>
            <a:r>
              <a:rPr lang="en-US" sz="2400" dirty="0" smtClean="0"/>
              <a:t>  This results in </a:t>
            </a:r>
            <a:r>
              <a:rPr lang="en-US" sz="2400" b="1" i="1" u="sng" dirty="0" smtClean="0">
                <a:solidFill>
                  <a:srgbClr val="7030A0"/>
                </a:solidFill>
              </a:rPr>
              <a:t>increased</a:t>
            </a:r>
            <a:r>
              <a:rPr lang="en-US" sz="2400" dirty="0" smtClean="0"/>
              <a:t> progesterone secretion with some estrogen secretion. </a:t>
            </a:r>
          </a:p>
          <a:p>
            <a:pPr>
              <a:buFont typeface="Wingdings" panose="05000000000000000000" pitchFamily="2" charset="2"/>
              <a:buChar char="Ø"/>
            </a:pPr>
            <a:r>
              <a:rPr lang="en-US" sz="2400" dirty="0" smtClean="0"/>
              <a:t>  Progesterone secretion by the corpus luteum peaks </a:t>
            </a:r>
            <a:r>
              <a:rPr lang="en-US" sz="2400" b="1" u="sng" dirty="0" smtClean="0">
                <a:solidFill>
                  <a:srgbClr val="00B050"/>
                </a:solidFill>
              </a:rPr>
              <a:t>between five and seven days         post-ovulation </a:t>
            </a:r>
            <a:r>
              <a:rPr lang="en-US" sz="2400" dirty="0" smtClean="0"/>
              <a:t>and can be used as presumptive sign that ovulation has occurred. </a:t>
            </a:r>
          </a:p>
          <a:p>
            <a:pPr>
              <a:buFont typeface="Wingdings" panose="05000000000000000000" pitchFamily="2" charset="2"/>
              <a:buChar char="Ø"/>
            </a:pPr>
            <a:r>
              <a:rPr lang="en-US" sz="2400" dirty="0" smtClean="0"/>
              <a:t>   High progesterone levels </a:t>
            </a:r>
            <a:r>
              <a:rPr lang="en-US" sz="2400" b="1" i="1" u="sng" dirty="0" smtClean="0">
                <a:solidFill>
                  <a:srgbClr val="7030A0"/>
                </a:solidFill>
              </a:rPr>
              <a:t>exert negative feedback </a:t>
            </a:r>
            <a:r>
              <a:rPr lang="en-US" sz="2400" dirty="0" smtClean="0"/>
              <a:t>on </a:t>
            </a:r>
            <a:r>
              <a:rPr lang="en-US" sz="2400" dirty="0" err="1" smtClean="0"/>
              <a:t>GnRH</a:t>
            </a:r>
            <a:r>
              <a:rPr lang="en-US" sz="2400" dirty="0" smtClean="0"/>
              <a:t> and subsequently </a:t>
            </a:r>
            <a:r>
              <a:rPr lang="en-US" sz="2400" dirty="0" err="1" smtClean="0"/>
              <a:t>GnRH</a:t>
            </a:r>
            <a:r>
              <a:rPr lang="en-US" sz="2400" dirty="0" smtClean="0"/>
              <a:t> pulse frequency decreases. </a:t>
            </a:r>
          </a:p>
        </p:txBody>
      </p:sp>
    </p:spTree>
    <p:extLst>
      <p:ext uri="{BB962C8B-B14F-4D97-AF65-F5344CB8AC3E}">
        <p14:creationId xmlns:p14="http://schemas.microsoft.com/office/powerpoint/2010/main" val="2295237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 </a:t>
            </a:r>
            <a:r>
              <a:rPr lang="en-US" b="1" dirty="0">
                <a:solidFill>
                  <a:srgbClr val="0070C0"/>
                </a:solidFill>
              </a:rPr>
              <a:t>The luteal </a:t>
            </a:r>
            <a:r>
              <a:rPr lang="en-US" b="1" dirty="0" smtClean="0">
                <a:solidFill>
                  <a:srgbClr val="0070C0"/>
                </a:solidFill>
              </a:rPr>
              <a:t>phase pt.2:</a:t>
            </a:r>
            <a:endParaRPr lang="en-US" b="1" dirty="0">
              <a:solidFill>
                <a:srgbClr val="0070C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smtClean="0"/>
              <a:t>  As </a:t>
            </a:r>
            <a:r>
              <a:rPr lang="en-US" sz="2800" dirty="0" err="1"/>
              <a:t>GnRH</a:t>
            </a:r>
            <a:r>
              <a:rPr lang="en-US" sz="2800" dirty="0"/>
              <a:t> pulse frequency </a:t>
            </a:r>
            <a:r>
              <a:rPr lang="en-US" sz="2800" b="1" i="1" u="sng" dirty="0">
                <a:solidFill>
                  <a:srgbClr val="00B050"/>
                </a:solidFill>
              </a:rPr>
              <a:t>decreases</a:t>
            </a:r>
            <a:r>
              <a:rPr lang="en-US" sz="2800" dirty="0"/>
              <a:t>, FSH and LH secretion also </a:t>
            </a:r>
            <a:r>
              <a:rPr lang="en-US" sz="2800" b="1" i="1" u="sng" dirty="0">
                <a:solidFill>
                  <a:srgbClr val="00B050"/>
                </a:solidFill>
              </a:rPr>
              <a:t>decreases</a:t>
            </a:r>
            <a:r>
              <a:rPr lang="en-US" sz="2800" dirty="0" smtClean="0"/>
              <a:t>.</a:t>
            </a:r>
          </a:p>
          <a:p>
            <a:pPr>
              <a:buFont typeface="Wingdings" panose="05000000000000000000" pitchFamily="2" charset="2"/>
              <a:buChar char="v"/>
            </a:pPr>
            <a:r>
              <a:rPr lang="en-US" sz="2800" dirty="0" smtClean="0"/>
              <a:t>   Lacking </a:t>
            </a:r>
            <a:r>
              <a:rPr lang="en-US" sz="2800" dirty="0"/>
              <a:t>stimulation by FSH and LH, </a:t>
            </a:r>
            <a:r>
              <a:rPr lang="en-US" sz="2800" b="1" i="1" dirty="0">
                <a:solidFill>
                  <a:srgbClr val="7030A0"/>
                </a:solidFill>
              </a:rPr>
              <a:t>after 14 days corpus luteum </a:t>
            </a:r>
            <a:r>
              <a:rPr lang="en-US" sz="2800" dirty="0"/>
              <a:t>undergoes atresia and begins evolving into the corpus </a:t>
            </a:r>
            <a:r>
              <a:rPr lang="en-US" sz="2800" dirty="0" err="1"/>
              <a:t>albicans</a:t>
            </a:r>
            <a:r>
              <a:rPr lang="en-US" sz="2800" dirty="0"/>
              <a:t>. </a:t>
            </a:r>
          </a:p>
          <a:p>
            <a:pPr>
              <a:buFont typeface="Wingdings" panose="05000000000000000000" pitchFamily="2" charset="2"/>
              <a:buChar char="v"/>
            </a:pPr>
            <a:r>
              <a:rPr lang="en-US" sz="2800" dirty="0" smtClean="0"/>
              <a:t>   With </a:t>
            </a:r>
            <a:r>
              <a:rPr lang="en-US" sz="2800" dirty="0"/>
              <a:t>the decline of both estrogen and progesterone levels, an </a:t>
            </a:r>
            <a:r>
              <a:rPr lang="en-US" sz="2800" b="1" i="1" dirty="0">
                <a:solidFill>
                  <a:srgbClr val="FF0000"/>
                </a:solidFill>
              </a:rPr>
              <a:t>important negative feedback control </a:t>
            </a:r>
            <a:r>
              <a:rPr lang="en-US" sz="2800" dirty="0"/>
              <a:t>on FSH is removed and FSH levels rise once again to initiate </a:t>
            </a:r>
            <a:r>
              <a:rPr lang="en-US" sz="2800" b="1" i="1" u="sng" dirty="0">
                <a:solidFill>
                  <a:srgbClr val="C00000"/>
                </a:solidFill>
              </a:rPr>
              <a:t>the next menstrual Cycle</a:t>
            </a:r>
            <a:r>
              <a:rPr lang="en-US" sz="2800" dirty="0"/>
              <a:t>.</a:t>
            </a:r>
          </a:p>
          <a:p>
            <a:endParaRPr lang="en-US" sz="2800" dirty="0"/>
          </a:p>
        </p:txBody>
      </p:sp>
    </p:spTree>
    <p:extLst>
      <p:ext uri="{BB962C8B-B14F-4D97-AF65-F5344CB8AC3E}">
        <p14:creationId xmlns:p14="http://schemas.microsoft.com/office/powerpoint/2010/main" val="1299069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524" y="599450"/>
            <a:ext cx="5562599" cy="1487353"/>
          </a:xfrm>
        </p:spPr>
        <p:txBody>
          <a:bodyPr>
            <a:normAutofit/>
          </a:bodyPr>
          <a:lstStyle/>
          <a:p>
            <a:r>
              <a:rPr lang="en-US" sz="3600" b="1" dirty="0" smtClean="0">
                <a:solidFill>
                  <a:srgbClr val="BC046D"/>
                </a:solidFill>
              </a:rPr>
              <a:t>Follicular development: </a:t>
            </a:r>
            <a:endParaRPr lang="en-US" sz="3600" b="1" dirty="0">
              <a:solidFill>
                <a:srgbClr val="BC046D"/>
              </a:solidFill>
            </a:endParaRPr>
          </a:p>
        </p:txBody>
      </p:sp>
      <p:sp>
        <p:nvSpPr>
          <p:cNvPr id="3" name="Content Placeholder 2"/>
          <p:cNvSpPr>
            <a:spLocks noGrp="1"/>
          </p:cNvSpPr>
          <p:nvPr>
            <p:ph idx="1"/>
          </p:nvPr>
        </p:nvSpPr>
        <p:spPr>
          <a:xfrm>
            <a:off x="724142" y="1822560"/>
            <a:ext cx="4543695" cy="4682218"/>
          </a:xfrm>
        </p:spPr>
        <p:txBody>
          <a:bodyPr>
            <a:normAutofit lnSpcReduction="10000"/>
          </a:bodyPr>
          <a:lstStyle/>
          <a:p>
            <a:r>
              <a:rPr lang="en-US" dirty="0" smtClean="0"/>
              <a:t>During embryogenesis, primordial germ cells develop from mesoderm in the allantois, migrate to the ovary, and then proliferate and differentiate into primordial follicles. Primordial follicles are </a:t>
            </a:r>
            <a:r>
              <a:rPr lang="en-US" b="1" dirty="0" smtClean="0">
                <a:solidFill>
                  <a:srgbClr val="7030A0"/>
                </a:solidFill>
              </a:rPr>
              <a:t>arrested in growth until menarche</a:t>
            </a:r>
            <a:r>
              <a:rPr lang="en-US" dirty="0" smtClean="0"/>
              <a:t>, and some remain so until menopause. At the beginning of each menstrual cycle, </a:t>
            </a:r>
            <a:r>
              <a:rPr lang="en-US" b="1" u="sng" dirty="0" smtClean="0">
                <a:solidFill>
                  <a:srgbClr val="00B050"/>
                </a:solidFill>
              </a:rPr>
              <a:t>between 15 and 20 primordial follicles develop into primary follicles</a:t>
            </a:r>
            <a:r>
              <a:rPr lang="en-US" u="sng" dirty="0" smtClean="0">
                <a:solidFill>
                  <a:srgbClr val="00B050"/>
                </a:solidFill>
              </a:rPr>
              <a:t>. </a:t>
            </a:r>
            <a:r>
              <a:rPr lang="en-US" dirty="0" smtClean="0"/>
              <a:t>Under the influence of gonadotropins and ovarian hormones, primary follicles grow; ultimately, however, </a:t>
            </a:r>
            <a:r>
              <a:rPr lang="en-US" b="1" dirty="0" smtClean="0">
                <a:solidFill>
                  <a:srgbClr val="7030A0"/>
                </a:solidFill>
              </a:rPr>
              <a:t>only one primary follicle develops into a </a:t>
            </a:r>
            <a:r>
              <a:rPr lang="en-US" b="1" dirty="0" err="1" smtClean="0">
                <a:solidFill>
                  <a:srgbClr val="7030A0"/>
                </a:solidFill>
              </a:rPr>
              <a:t>graafian</a:t>
            </a:r>
            <a:r>
              <a:rPr lang="en-US" b="1" dirty="0" smtClean="0">
                <a:solidFill>
                  <a:srgbClr val="7030A0"/>
                </a:solidFill>
              </a:rPr>
              <a:t> follicle</a:t>
            </a:r>
            <a:r>
              <a:rPr lang="en-US" dirty="0" smtClean="0"/>
              <a:t> and the remaining follicles undergo atresia. </a:t>
            </a:r>
            <a:endParaRPr lang="en-US" dirty="0"/>
          </a:p>
        </p:txBody>
      </p:sp>
      <p:pic>
        <p:nvPicPr>
          <p:cNvPr id="4" name="Picture 3"/>
          <p:cNvPicPr>
            <a:picLocks noChangeAspect="1"/>
          </p:cNvPicPr>
          <p:nvPr/>
        </p:nvPicPr>
        <p:blipFill>
          <a:blip r:embed="rId2"/>
          <a:stretch>
            <a:fillRect/>
          </a:stretch>
        </p:blipFill>
        <p:spPr>
          <a:xfrm>
            <a:off x="5063079" y="2334190"/>
            <a:ext cx="7229070" cy="4520428"/>
          </a:xfrm>
          <a:prstGeom prst="rect">
            <a:avLst/>
          </a:prstGeom>
          <a:ln>
            <a:noFill/>
          </a:ln>
          <a:effectLst>
            <a:softEdge rad="112500"/>
          </a:effectLst>
        </p:spPr>
      </p:pic>
      <p:sp>
        <p:nvSpPr>
          <p:cNvPr id="5" name="Rectangle 4"/>
          <p:cNvSpPr/>
          <p:nvPr/>
        </p:nvSpPr>
        <p:spPr>
          <a:xfrm>
            <a:off x="6214414" y="352062"/>
            <a:ext cx="5834265" cy="2246769"/>
          </a:xfrm>
          <a:prstGeom prst="rect">
            <a:avLst/>
          </a:prstGeom>
        </p:spPr>
        <p:txBody>
          <a:bodyPr wrap="square">
            <a:spAutoFit/>
          </a:bodyPr>
          <a:lstStyle/>
          <a:p>
            <a:r>
              <a:rPr lang="en-US" sz="2000" b="1" dirty="0" smtClean="0"/>
              <a:t>The </a:t>
            </a:r>
            <a:r>
              <a:rPr lang="en-US" sz="2000" b="1" dirty="0" err="1" smtClean="0"/>
              <a:t>graafian</a:t>
            </a:r>
            <a:r>
              <a:rPr lang="en-US" sz="2000" b="1" dirty="0" smtClean="0"/>
              <a:t> follicle </a:t>
            </a:r>
            <a:r>
              <a:rPr lang="en-US" sz="2000" b="1" dirty="0" smtClean="0">
                <a:solidFill>
                  <a:srgbClr val="C00000"/>
                </a:solidFill>
              </a:rPr>
              <a:t>is ovulated</a:t>
            </a:r>
            <a:r>
              <a:rPr lang="en-US" sz="2000" b="1" dirty="0" smtClean="0"/>
              <a:t>, expelling the oocyte and corona radiate into the peritoneum while the zona granulosa cells remain in the ovary. The zona granulosa and surrounding theca cells develop into the corpus luteum, </a:t>
            </a:r>
            <a:r>
              <a:rPr lang="en-US" sz="2000" b="1" i="1" u="sng" dirty="0" smtClean="0">
                <a:solidFill>
                  <a:srgbClr val="7030A0"/>
                </a:solidFill>
              </a:rPr>
              <a:t>which in turn becomes </a:t>
            </a:r>
            <a:r>
              <a:rPr lang="en-US" sz="2000" b="1" i="1" u="sng" dirty="0" err="1" smtClean="0">
                <a:solidFill>
                  <a:srgbClr val="7030A0"/>
                </a:solidFill>
              </a:rPr>
              <a:t>atretic</a:t>
            </a:r>
            <a:r>
              <a:rPr lang="en-US" sz="2000" b="1" i="1" u="sng" dirty="0" smtClean="0">
                <a:solidFill>
                  <a:srgbClr val="7030A0"/>
                </a:solidFill>
              </a:rPr>
              <a:t> after 14 days</a:t>
            </a:r>
            <a:r>
              <a:rPr lang="en-US" sz="2000" b="1" dirty="0" smtClean="0"/>
              <a:t>. After several months, the corpus luteum has fully devolved </a:t>
            </a:r>
            <a:r>
              <a:rPr lang="en-US" sz="2000" b="1" i="1" dirty="0" smtClean="0">
                <a:solidFill>
                  <a:srgbClr val="0070C0"/>
                </a:solidFill>
              </a:rPr>
              <a:t>into the corpus </a:t>
            </a:r>
            <a:r>
              <a:rPr lang="en-US" sz="2000" b="1" i="1" dirty="0" err="1" smtClean="0">
                <a:solidFill>
                  <a:srgbClr val="0070C0"/>
                </a:solidFill>
              </a:rPr>
              <a:t>albicans</a:t>
            </a:r>
            <a:r>
              <a:rPr lang="en-US" sz="2000" b="1" i="1" dirty="0" smtClean="0">
                <a:solidFill>
                  <a:srgbClr val="0070C0"/>
                </a:solidFill>
              </a:rPr>
              <a:t>.</a:t>
            </a:r>
            <a:endParaRPr lang="en-US" sz="2000" b="1" i="1" dirty="0">
              <a:solidFill>
                <a:srgbClr val="0070C0"/>
              </a:solidFill>
            </a:endParaRPr>
          </a:p>
        </p:txBody>
      </p:sp>
    </p:spTree>
    <p:extLst>
      <p:ext uri="{BB962C8B-B14F-4D97-AF65-F5344CB8AC3E}">
        <p14:creationId xmlns:p14="http://schemas.microsoft.com/office/powerpoint/2010/main" val="2570169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2) Uterine or endometrial cycle: </a:t>
            </a:r>
            <a:endParaRPr lang="en-US" sz="4000" b="1" dirty="0">
              <a:solidFill>
                <a:srgbClr val="0070C0"/>
              </a:solidFill>
            </a:endParaRPr>
          </a:p>
        </p:txBody>
      </p:sp>
      <p:sp>
        <p:nvSpPr>
          <p:cNvPr id="3" name="Content Placeholder 2"/>
          <p:cNvSpPr>
            <a:spLocks noGrp="1"/>
          </p:cNvSpPr>
          <p:nvPr>
            <p:ph idx="1"/>
          </p:nvPr>
        </p:nvSpPr>
        <p:spPr>
          <a:xfrm>
            <a:off x="1024128" y="2286000"/>
            <a:ext cx="10105426" cy="4023360"/>
          </a:xfrm>
        </p:spPr>
        <p:txBody>
          <a:bodyPr>
            <a:normAutofit/>
          </a:bodyPr>
          <a:lstStyle/>
          <a:p>
            <a:pPr>
              <a:buFont typeface="Wingdings" panose="05000000000000000000" pitchFamily="2" charset="2"/>
              <a:buChar char="q"/>
            </a:pPr>
            <a:r>
              <a:rPr lang="en-US" sz="2400" dirty="0" smtClean="0"/>
              <a:t>  Cyclical changes in the endometrium prepare for implantation in the event of fertilization and necessitate menstruation in the absence of fertilization.</a:t>
            </a:r>
          </a:p>
          <a:p>
            <a:endParaRPr lang="en-US" sz="2400" dirty="0"/>
          </a:p>
          <a:p>
            <a:pPr>
              <a:buFont typeface="Wingdings" panose="05000000000000000000" pitchFamily="2" charset="2"/>
              <a:buChar char="q"/>
            </a:pPr>
            <a:r>
              <a:rPr lang="en-US" sz="2400" dirty="0" smtClean="0"/>
              <a:t>  The endometrium is divided </a:t>
            </a:r>
            <a:r>
              <a:rPr lang="en-US" sz="2400" b="1" u="sng" dirty="0" smtClean="0">
                <a:solidFill>
                  <a:srgbClr val="FF0000"/>
                </a:solidFill>
              </a:rPr>
              <a:t>into two portions </a:t>
            </a:r>
            <a:r>
              <a:rPr lang="en-US" sz="2400" dirty="0" smtClean="0"/>
              <a:t>which are stratum </a:t>
            </a:r>
            <a:r>
              <a:rPr lang="en-US" sz="2400" dirty="0" err="1" smtClean="0"/>
              <a:t>functionalis</a:t>
            </a:r>
            <a:r>
              <a:rPr lang="en-US" sz="2400" dirty="0" smtClean="0"/>
              <a:t> and stratum basalis.</a:t>
            </a:r>
          </a:p>
          <a:p>
            <a:pPr marL="0" indent="0">
              <a:buNone/>
            </a:pPr>
            <a:endParaRPr lang="en-US" sz="2400" dirty="0" smtClean="0"/>
          </a:p>
          <a:p>
            <a:pPr>
              <a:buFont typeface="Wingdings" panose="05000000000000000000" pitchFamily="2" charset="2"/>
              <a:buChar char="q"/>
            </a:pPr>
            <a:r>
              <a:rPr lang="en-US" sz="2400" dirty="0" smtClean="0"/>
              <a:t>   The </a:t>
            </a:r>
            <a:r>
              <a:rPr lang="en-US" sz="2400" dirty="0" err="1" smtClean="0"/>
              <a:t>functionalis</a:t>
            </a:r>
            <a:r>
              <a:rPr lang="en-US" sz="2400" dirty="0" smtClean="0"/>
              <a:t> </a:t>
            </a:r>
            <a:r>
              <a:rPr lang="en-US" sz="2400" b="1" u="sng" dirty="0" smtClean="0"/>
              <a:t>undergoes changes throughout the menstrual</a:t>
            </a:r>
            <a:r>
              <a:rPr lang="en-US" sz="2400" dirty="0" smtClean="0"/>
              <a:t> cycle and is shed during menstruation while the basalis remains constant during the menstrual cycle and regenerates the </a:t>
            </a:r>
            <a:r>
              <a:rPr lang="en-US" sz="2400" dirty="0" err="1" smtClean="0"/>
              <a:t>functionalis</a:t>
            </a:r>
            <a:r>
              <a:rPr lang="en-US" sz="2400" dirty="0" smtClean="0"/>
              <a:t> each month.</a:t>
            </a:r>
            <a:endParaRPr lang="en-US" sz="2400" dirty="0"/>
          </a:p>
        </p:txBody>
      </p:sp>
    </p:spTree>
    <p:extLst>
      <p:ext uri="{BB962C8B-B14F-4D97-AF65-F5344CB8AC3E}">
        <p14:creationId xmlns:p14="http://schemas.microsoft.com/office/powerpoint/2010/main" val="1911661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52" y="326684"/>
            <a:ext cx="10515600" cy="1325563"/>
          </a:xfrm>
        </p:spPr>
        <p:txBody>
          <a:bodyPr>
            <a:normAutofit/>
          </a:bodyPr>
          <a:lstStyle/>
          <a:p>
            <a:r>
              <a:rPr lang="en-US" sz="4000" b="1" dirty="0" smtClean="0">
                <a:solidFill>
                  <a:srgbClr val="0070C0"/>
                </a:solidFill>
              </a:rPr>
              <a:t>a. Proliferative phase: </a:t>
            </a:r>
            <a:endParaRPr lang="en-US" sz="4000" b="1" dirty="0">
              <a:solidFill>
                <a:srgbClr val="0070C0"/>
              </a:solidFill>
            </a:endParaRPr>
          </a:p>
        </p:txBody>
      </p:sp>
      <p:sp>
        <p:nvSpPr>
          <p:cNvPr id="3" name="Content Placeholder 2"/>
          <p:cNvSpPr>
            <a:spLocks noGrp="1"/>
          </p:cNvSpPr>
          <p:nvPr>
            <p:ph idx="1"/>
          </p:nvPr>
        </p:nvSpPr>
        <p:spPr>
          <a:xfrm>
            <a:off x="6570619" y="548751"/>
            <a:ext cx="5394960" cy="5721419"/>
          </a:xfrm>
        </p:spPr>
        <p:txBody>
          <a:bodyPr>
            <a:noAutofit/>
          </a:bodyPr>
          <a:lstStyle/>
          <a:p>
            <a:r>
              <a:rPr lang="en-US" dirty="0" smtClean="0"/>
              <a:t>The proliferative phase, spans from the end of </a:t>
            </a:r>
            <a:r>
              <a:rPr lang="en-US" b="1" u="sng" dirty="0" smtClean="0">
                <a:solidFill>
                  <a:srgbClr val="7030A0"/>
                </a:solidFill>
              </a:rPr>
              <a:t>the menstruation until ovulation</a:t>
            </a:r>
            <a:r>
              <a:rPr lang="en-US" dirty="0" smtClean="0"/>
              <a:t>. </a:t>
            </a:r>
          </a:p>
          <a:p>
            <a:r>
              <a:rPr lang="en-US" dirty="0" smtClean="0"/>
              <a:t>Increasing </a:t>
            </a:r>
            <a:r>
              <a:rPr lang="en-US" b="1" u="sng" dirty="0" smtClean="0">
                <a:solidFill>
                  <a:srgbClr val="FF0000"/>
                </a:solidFill>
              </a:rPr>
              <a:t>levels of estrogen induce  proliferation</a:t>
            </a:r>
            <a:r>
              <a:rPr lang="en-US" dirty="0" smtClean="0"/>
              <a:t> of the </a:t>
            </a:r>
            <a:r>
              <a:rPr lang="en-US" dirty="0" err="1" smtClean="0"/>
              <a:t>functionalis</a:t>
            </a:r>
            <a:r>
              <a:rPr lang="en-US" dirty="0" smtClean="0"/>
              <a:t> from stem cells of the basalis, proliferation of endometrial glands, and proliferation of stromal connective tissue. </a:t>
            </a:r>
          </a:p>
          <a:p>
            <a:r>
              <a:rPr lang="en-US" dirty="0" smtClean="0"/>
              <a:t>Endometrial glands are elongated </a:t>
            </a:r>
            <a:r>
              <a:rPr lang="en-US" u="sng" dirty="0" smtClean="0"/>
              <a:t>with narrow lumens</a:t>
            </a:r>
            <a:r>
              <a:rPr lang="en-US" dirty="0" smtClean="0"/>
              <a:t> and </a:t>
            </a:r>
            <a:r>
              <a:rPr lang="en-US" u="sng" dirty="0" smtClean="0"/>
              <a:t>their epithelial cells contain some glycogen</a:t>
            </a:r>
            <a:r>
              <a:rPr lang="en-US" dirty="0" smtClean="0"/>
              <a:t>. </a:t>
            </a:r>
          </a:p>
          <a:p>
            <a:r>
              <a:rPr lang="en-US" dirty="0" smtClean="0"/>
              <a:t>Glycogen, however, </a:t>
            </a:r>
            <a:r>
              <a:rPr lang="en-US" b="1" i="1" dirty="0" smtClean="0">
                <a:solidFill>
                  <a:srgbClr val="00B050"/>
                </a:solidFill>
              </a:rPr>
              <a:t>is not secreted </a:t>
            </a:r>
            <a:r>
              <a:rPr lang="en-US" dirty="0" smtClean="0"/>
              <a:t>during the follicular phase. </a:t>
            </a:r>
          </a:p>
          <a:p>
            <a:r>
              <a:rPr lang="en-US" dirty="0" smtClean="0"/>
              <a:t>Spiral arteries elongate and span the length of the endometrium</a:t>
            </a:r>
            <a:endParaRPr lang="en-US" dirty="0"/>
          </a:p>
        </p:txBody>
      </p:sp>
      <p:pic>
        <p:nvPicPr>
          <p:cNvPr id="4" name="Picture 3"/>
          <p:cNvPicPr>
            <a:picLocks noChangeAspect="1"/>
          </p:cNvPicPr>
          <p:nvPr/>
        </p:nvPicPr>
        <p:blipFill>
          <a:blip r:embed="rId2"/>
          <a:stretch>
            <a:fillRect/>
          </a:stretch>
        </p:blipFill>
        <p:spPr>
          <a:xfrm>
            <a:off x="0" y="1227635"/>
            <a:ext cx="6436475" cy="5630365"/>
          </a:xfrm>
          <a:prstGeom prst="rect">
            <a:avLst/>
          </a:prstGeom>
        </p:spPr>
      </p:pic>
    </p:spTree>
    <p:extLst>
      <p:ext uri="{BB962C8B-B14F-4D97-AF65-F5344CB8AC3E}">
        <p14:creationId xmlns:p14="http://schemas.microsoft.com/office/powerpoint/2010/main" val="68976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826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07" y="391885"/>
            <a:ext cx="10515600" cy="1325563"/>
          </a:xfrm>
        </p:spPr>
        <p:txBody>
          <a:bodyPr>
            <a:normAutofit/>
          </a:bodyPr>
          <a:lstStyle/>
          <a:p>
            <a:r>
              <a:rPr lang="en-US" sz="4400" b="1" dirty="0" smtClean="0">
                <a:solidFill>
                  <a:srgbClr val="0070C0"/>
                </a:solidFill>
              </a:rPr>
              <a:t>b. Secretory phase: </a:t>
            </a:r>
            <a:endParaRPr lang="en-US" sz="4400" b="1" dirty="0">
              <a:solidFill>
                <a:srgbClr val="0070C0"/>
              </a:solidFill>
            </a:endParaRPr>
          </a:p>
        </p:txBody>
      </p:sp>
      <p:sp>
        <p:nvSpPr>
          <p:cNvPr id="3" name="Content Placeholder 2"/>
          <p:cNvSpPr>
            <a:spLocks noGrp="1"/>
          </p:cNvSpPr>
          <p:nvPr>
            <p:ph idx="1"/>
          </p:nvPr>
        </p:nvSpPr>
        <p:spPr>
          <a:xfrm>
            <a:off x="590007" y="1416230"/>
            <a:ext cx="11401696" cy="4958444"/>
          </a:xfrm>
        </p:spPr>
        <p:txBody>
          <a:bodyPr>
            <a:noAutofit/>
          </a:bodyPr>
          <a:lstStyle/>
          <a:p>
            <a:pPr>
              <a:buFont typeface="Wingdings" panose="05000000000000000000" pitchFamily="2" charset="2"/>
              <a:buChar char="v"/>
            </a:pPr>
            <a:r>
              <a:rPr lang="en-US" sz="2400" dirty="0" smtClean="0"/>
              <a:t> The luteal, or secretory phase, begins at ovulation and lasts until the menstrual phase of the next cycle. </a:t>
            </a:r>
          </a:p>
          <a:p>
            <a:pPr>
              <a:buFont typeface="Wingdings" panose="05000000000000000000" pitchFamily="2" charset="2"/>
              <a:buChar char="v"/>
            </a:pPr>
            <a:r>
              <a:rPr lang="en-US" sz="2400" dirty="0" smtClean="0"/>
              <a:t> At the beginning of the secretory phase, </a:t>
            </a:r>
            <a:r>
              <a:rPr lang="en-US" sz="2400" b="1" u="sng" dirty="0" smtClean="0"/>
              <a:t>progesterone induces the endometrial glands to secrete glycogen, mucus, and other substances. </a:t>
            </a:r>
            <a:r>
              <a:rPr lang="en-US" sz="2400" dirty="0" smtClean="0"/>
              <a:t>These glands become tortuous and have large lumens due to increased secretory activity.</a:t>
            </a:r>
          </a:p>
          <a:p>
            <a:pPr>
              <a:buFont typeface="Wingdings" panose="05000000000000000000" pitchFamily="2" charset="2"/>
              <a:buChar char="v"/>
            </a:pPr>
            <a:r>
              <a:rPr lang="en-US" sz="2400" dirty="0" smtClean="0"/>
              <a:t> The spiral arteries extend into the superficial layer of the endometrium. </a:t>
            </a:r>
            <a:r>
              <a:rPr lang="en-US" sz="2400" b="1" i="1" dirty="0" smtClean="0">
                <a:solidFill>
                  <a:srgbClr val="7030A0"/>
                </a:solidFill>
              </a:rPr>
              <a:t>In the absence of fertilization by day 23 of the menstrual cycle</a:t>
            </a:r>
            <a:r>
              <a:rPr lang="en-US" sz="2400" dirty="0" smtClean="0"/>
              <a:t>, the corpus luteum begins to degenerate and consequently ovarian hormone levels decrease.</a:t>
            </a:r>
          </a:p>
          <a:p>
            <a:pPr>
              <a:buFont typeface="Wingdings" panose="05000000000000000000" pitchFamily="2" charset="2"/>
              <a:buChar char="v"/>
            </a:pPr>
            <a:r>
              <a:rPr lang="en-US" sz="2400" dirty="0" smtClean="0"/>
              <a:t>  As estrogen and progesterone levels decrease, the endometrium undergoes involution. Days 25–26 of the menstrual cycle, </a:t>
            </a:r>
            <a:r>
              <a:rPr lang="en-US" sz="2400" u="sng" dirty="0" smtClean="0"/>
              <a:t>endothelin and </a:t>
            </a:r>
            <a:r>
              <a:rPr lang="en-US" sz="2400" u="sng" dirty="0" err="1" smtClean="0"/>
              <a:t>thromboxin</a:t>
            </a:r>
            <a:r>
              <a:rPr lang="en-US" sz="2400" u="sng" dirty="0" smtClean="0"/>
              <a:t> begin to mediate vasoconstriction of the spiral arteries</a:t>
            </a:r>
            <a:r>
              <a:rPr lang="en-US" sz="2400" dirty="0" smtClean="0"/>
              <a:t>. The resulting ischemia </a:t>
            </a:r>
            <a:r>
              <a:rPr lang="en-US" sz="2400" dirty="0" smtClean="0">
                <a:solidFill>
                  <a:srgbClr val="7030A0"/>
                </a:solidFill>
              </a:rPr>
              <a:t>may cause some early menstrual cramps. </a:t>
            </a:r>
          </a:p>
          <a:p>
            <a:pPr>
              <a:buFont typeface="Wingdings" panose="05000000000000000000" pitchFamily="2" charset="2"/>
              <a:buChar char="v"/>
            </a:pPr>
            <a:r>
              <a:rPr lang="en-US" sz="2400" dirty="0" smtClean="0"/>
              <a:t> By day 28 of the menstrual cycle, intense vasoconstriction and subsequent ischemia cause mass apoptosis of the </a:t>
            </a:r>
            <a:r>
              <a:rPr lang="en-US" sz="2400" dirty="0" err="1" smtClean="0"/>
              <a:t>functionalis</a:t>
            </a:r>
            <a:r>
              <a:rPr lang="en-US" sz="2400" dirty="0" smtClean="0"/>
              <a:t>.</a:t>
            </a:r>
            <a:endParaRPr lang="en-US" sz="2400" dirty="0"/>
          </a:p>
        </p:txBody>
      </p:sp>
    </p:spTree>
    <p:extLst>
      <p:ext uri="{BB962C8B-B14F-4D97-AF65-F5344CB8AC3E}">
        <p14:creationId xmlns:p14="http://schemas.microsoft.com/office/powerpoint/2010/main" val="584308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50"/>
                </a:solidFill>
              </a:rPr>
              <a:t>CLINICAL </a:t>
            </a:r>
            <a:r>
              <a:rPr lang="en-US" dirty="0">
                <a:solidFill>
                  <a:srgbClr val="00B050"/>
                </a:solidFill>
              </a:rPr>
              <a:t>ASPECTS </a:t>
            </a:r>
            <a:r>
              <a:rPr lang="en-US" dirty="0" smtClean="0">
                <a:solidFill>
                  <a:srgbClr val="00B050"/>
                </a:solidFill>
              </a:rPr>
              <a:t>AND MANAGEMENT </a:t>
            </a:r>
            <a:r>
              <a:rPr lang="en-US" dirty="0">
                <a:solidFill>
                  <a:srgbClr val="00B050"/>
                </a:solidFill>
              </a:rPr>
              <a:t>OF MENSTRUATION</a:t>
            </a:r>
          </a:p>
        </p:txBody>
      </p:sp>
      <p:sp>
        <p:nvSpPr>
          <p:cNvPr id="3" name="Content Placeholder 2"/>
          <p:cNvSpPr>
            <a:spLocks noGrp="1"/>
          </p:cNvSpPr>
          <p:nvPr>
            <p:ph idx="1"/>
          </p:nvPr>
        </p:nvSpPr>
        <p:spPr>
          <a:xfrm>
            <a:off x="1024128" y="2084832"/>
            <a:ext cx="9720071" cy="4023360"/>
          </a:xfrm>
        </p:spPr>
        <p:txBody>
          <a:bodyPr>
            <a:normAutofit fontScale="92500" lnSpcReduction="20000"/>
          </a:bodyPr>
          <a:lstStyle/>
          <a:p>
            <a:pPr>
              <a:buFont typeface="Wingdings" panose="05000000000000000000" pitchFamily="2" charset="2"/>
              <a:buChar char="v"/>
            </a:pPr>
            <a:r>
              <a:rPr lang="en-US" sz="2600" u="sng" dirty="0" smtClean="0">
                <a:solidFill>
                  <a:srgbClr val="3399FF"/>
                </a:solidFill>
              </a:rPr>
              <a:t>Clinical </a:t>
            </a:r>
            <a:r>
              <a:rPr lang="en-US" sz="2600" u="sng" dirty="0">
                <a:solidFill>
                  <a:srgbClr val="3399FF"/>
                </a:solidFill>
              </a:rPr>
              <a:t>Features </a:t>
            </a:r>
            <a:r>
              <a:rPr lang="en-US" sz="2600" dirty="0"/>
              <a:t>:Menstruation is physiological function </a:t>
            </a:r>
            <a:r>
              <a:rPr lang="en-US" sz="2600" dirty="0" smtClean="0"/>
              <a:t>of body</a:t>
            </a:r>
            <a:r>
              <a:rPr lang="en-US" sz="2600" dirty="0"/>
              <a:t>. Most women will have </a:t>
            </a:r>
            <a:r>
              <a:rPr lang="en-US" sz="2600" dirty="0" smtClean="0"/>
              <a:t>menstrual </a:t>
            </a:r>
            <a:r>
              <a:rPr lang="en-US" sz="2600" b="1" u="sng" dirty="0" smtClean="0"/>
              <a:t>bleeding for 3–5 days with no discomfort</a:t>
            </a:r>
            <a:r>
              <a:rPr lang="en-US" sz="2600" dirty="0" smtClean="0"/>
              <a:t>. However </a:t>
            </a:r>
            <a:r>
              <a:rPr lang="en-US" sz="2600" dirty="0"/>
              <a:t>around one-fourth women </a:t>
            </a:r>
            <a:r>
              <a:rPr lang="en-US" sz="2600" dirty="0" smtClean="0"/>
              <a:t>get menstrual </a:t>
            </a:r>
            <a:r>
              <a:rPr lang="en-US" sz="2600" dirty="0"/>
              <a:t>discomforts, known </a:t>
            </a:r>
            <a:r>
              <a:rPr lang="en-US" sz="2600" dirty="0" smtClean="0"/>
              <a:t>as menstrual molimina</a:t>
            </a:r>
            <a:r>
              <a:rPr lang="en-US" sz="2600" dirty="0"/>
              <a:t>. These discomforts do not </a:t>
            </a:r>
            <a:r>
              <a:rPr lang="en-US" sz="2600" dirty="0" smtClean="0"/>
              <a:t>interfere with </a:t>
            </a:r>
            <a:r>
              <a:rPr lang="en-US" sz="2600" dirty="0"/>
              <a:t>usual day’s activity and require </a:t>
            </a:r>
            <a:r>
              <a:rPr lang="en-US" sz="2600" dirty="0" smtClean="0"/>
              <a:t>no treatment</a:t>
            </a:r>
            <a:r>
              <a:rPr lang="en-US" sz="2600" dirty="0"/>
              <a:t>. Only 5–10 percent develops </a:t>
            </a:r>
            <a:r>
              <a:rPr lang="en-US" sz="2600" dirty="0" smtClean="0"/>
              <a:t>during some </a:t>
            </a:r>
            <a:r>
              <a:rPr lang="en-US" sz="2600" dirty="0"/>
              <a:t>part in their about 30 years </a:t>
            </a:r>
            <a:r>
              <a:rPr lang="en-US" sz="2600" dirty="0" smtClean="0"/>
              <a:t>menstrual life</a:t>
            </a:r>
            <a:r>
              <a:rPr lang="en-US" sz="2600" dirty="0"/>
              <a:t>, painful </a:t>
            </a:r>
            <a:r>
              <a:rPr lang="en-US" sz="2600" dirty="0" err="1"/>
              <a:t>mens</a:t>
            </a:r>
            <a:r>
              <a:rPr lang="en-US" sz="2600" dirty="0"/>
              <a:t> interfering day’s </a:t>
            </a:r>
            <a:r>
              <a:rPr lang="en-US" sz="2600" dirty="0" smtClean="0"/>
              <a:t>activities (</a:t>
            </a:r>
            <a:r>
              <a:rPr lang="en-US" sz="2600" dirty="0" err="1" smtClean="0"/>
              <a:t>dysmenorrhoea</a:t>
            </a:r>
            <a:r>
              <a:rPr lang="en-US" sz="2600" dirty="0"/>
              <a:t>). </a:t>
            </a:r>
            <a:r>
              <a:rPr lang="en-US" sz="2600" b="1" u="sng" dirty="0">
                <a:solidFill>
                  <a:srgbClr val="002060"/>
                </a:solidFill>
              </a:rPr>
              <a:t>The menstrual </a:t>
            </a:r>
            <a:r>
              <a:rPr lang="en-US" sz="2600" b="1" u="sng" dirty="0" smtClean="0">
                <a:solidFill>
                  <a:srgbClr val="002060"/>
                </a:solidFill>
              </a:rPr>
              <a:t>molimina are </a:t>
            </a:r>
            <a:r>
              <a:rPr lang="en-US" sz="2600" b="1" u="sng" dirty="0">
                <a:solidFill>
                  <a:srgbClr val="002060"/>
                </a:solidFill>
              </a:rPr>
              <a:t>as follows</a:t>
            </a:r>
            <a:r>
              <a:rPr lang="en-US" sz="2600" b="1" u="sng" dirty="0" smtClean="0">
                <a:solidFill>
                  <a:srgbClr val="002060"/>
                </a:solidFill>
              </a:rPr>
              <a:t>:</a:t>
            </a:r>
          </a:p>
          <a:p>
            <a:pPr marL="0" indent="0">
              <a:buNone/>
            </a:pPr>
            <a:r>
              <a:rPr lang="en-US" dirty="0" smtClean="0"/>
              <a:t> </a:t>
            </a:r>
            <a:r>
              <a:rPr lang="en-US" b="1" dirty="0" smtClean="0">
                <a:solidFill>
                  <a:srgbClr val="FF0000"/>
                </a:solidFill>
              </a:rPr>
              <a:t>1) </a:t>
            </a:r>
            <a:r>
              <a:rPr lang="en-US" b="1" dirty="0" smtClean="0"/>
              <a:t>SYMPTOMS</a:t>
            </a:r>
          </a:p>
          <a:p>
            <a:pPr marL="0" indent="0">
              <a:buNone/>
            </a:pPr>
            <a:endParaRPr lang="en-US" b="1" dirty="0" smtClean="0"/>
          </a:p>
          <a:p>
            <a:pPr marL="0" indent="0">
              <a:buNone/>
            </a:pPr>
            <a:r>
              <a:rPr lang="en-US" b="1" dirty="0" smtClean="0">
                <a:solidFill>
                  <a:srgbClr val="FF0000"/>
                </a:solidFill>
              </a:rPr>
              <a:t> 2) </a:t>
            </a:r>
            <a:r>
              <a:rPr lang="en-US" b="1" dirty="0" smtClean="0"/>
              <a:t>SIGNS</a:t>
            </a:r>
          </a:p>
          <a:p>
            <a:pPr marL="0" indent="0">
              <a:buNone/>
            </a:pPr>
            <a:endParaRPr lang="en-US" b="1" dirty="0" smtClean="0"/>
          </a:p>
          <a:p>
            <a:pPr marL="0" indent="0">
              <a:buNone/>
            </a:pPr>
            <a:r>
              <a:rPr lang="en-US" b="1" dirty="0"/>
              <a:t> </a:t>
            </a:r>
            <a:r>
              <a:rPr lang="en-US" b="1" dirty="0">
                <a:solidFill>
                  <a:srgbClr val="FF0000"/>
                </a:solidFill>
              </a:rPr>
              <a:t>3) </a:t>
            </a:r>
            <a:r>
              <a:rPr lang="en-US" b="1" dirty="0" smtClean="0"/>
              <a:t>INTERVAL AND DURATION</a:t>
            </a:r>
          </a:p>
          <a:p>
            <a:pPr>
              <a:buFont typeface="Wingdings" panose="05000000000000000000" pitchFamily="2" charset="2"/>
              <a:buChar char="v"/>
            </a:pPr>
            <a:endParaRPr lang="en-US" dirty="0"/>
          </a:p>
        </p:txBody>
      </p:sp>
      <p:sp>
        <p:nvSpPr>
          <p:cNvPr id="4" name="Rectangle 3"/>
          <p:cNvSpPr/>
          <p:nvPr/>
        </p:nvSpPr>
        <p:spPr>
          <a:xfrm>
            <a:off x="5631952" y="3984534"/>
            <a:ext cx="5980928" cy="2123658"/>
          </a:xfrm>
          <a:prstGeom prst="rect">
            <a:avLst/>
          </a:prstGeom>
        </p:spPr>
        <p:txBody>
          <a:bodyPr wrap="square">
            <a:spAutoFit/>
          </a:bodyPr>
          <a:lstStyle/>
          <a:p>
            <a:r>
              <a:rPr lang="en-US" sz="2200" b="1" dirty="0" smtClean="0">
                <a:solidFill>
                  <a:srgbClr val="FF0000"/>
                </a:solidFill>
              </a:rPr>
              <a:t>4) </a:t>
            </a:r>
            <a:r>
              <a:rPr lang="en-US" sz="2200" b="1" dirty="0" smtClean="0"/>
              <a:t>BLOOD LOSS</a:t>
            </a:r>
          </a:p>
          <a:p>
            <a:endParaRPr lang="en-US" sz="2200" b="1" dirty="0" smtClean="0"/>
          </a:p>
          <a:p>
            <a:r>
              <a:rPr lang="en-US" sz="2200" b="1" dirty="0" smtClean="0">
                <a:solidFill>
                  <a:srgbClr val="FF0000"/>
                </a:solidFill>
              </a:rPr>
              <a:t>5) </a:t>
            </a:r>
            <a:r>
              <a:rPr lang="en-US" sz="2200" b="1" dirty="0" smtClean="0"/>
              <a:t>MANAGEMENT</a:t>
            </a:r>
          </a:p>
          <a:p>
            <a:endParaRPr lang="en-US" sz="2200" b="1" dirty="0"/>
          </a:p>
          <a:p>
            <a:r>
              <a:rPr lang="en-US" sz="2200" b="1" dirty="0" smtClean="0">
                <a:solidFill>
                  <a:srgbClr val="FF0000"/>
                </a:solidFill>
              </a:rPr>
              <a:t>6) </a:t>
            </a:r>
            <a:r>
              <a:rPr lang="en-US" sz="2200" b="1" dirty="0" smtClean="0"/>
              <a:t>POSTPONEMENT OR ADVANCEMENT OF</a:t>
            </a:r>
          </a:p>
          <a:p>
            <a:r>
              <a:rPr lang="en-US" sz="2200" b="1" dirty="0" smtClean="0"/>
              <a:t>MENSTRUATION</a:t>
            </a:r>
            <a:endParaRPr lang="en-US" sz="2200" b="1" dirty="0"/>
          </a:p>
        </p:txBody>
      </p:sp>
    </p:spTree>
    <p:extLst>
      <p:ext uri="{BB962C8B-B14F-4D97-AF65-F5344CB8AC3E}">
        <p14:creationId xmlns:p14="http://schemas.microsoft.com/office/powerpoint/2010/main" val="2530733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HORMONES OF MENSTRUAL CYCLE</a:t>
            </a:r>
            <a:endParaRPr lang="en-US" dirty="0">
              <a:solidFill>
                <a:srgbClr val="FF0000"/>
              </a:solidFill>
            </a:endParaRPr>
          </a:p>
        </p:txBody>
      </p:sp>
      <p:sp>
        <p:nvSpPr>
          <p:cNvPr id="3" name="Content Placeholder 2"/>
          <p:cNvSpPr>
            <a:spLocks noGrp="1"/>
          </p:cNvSpPr>
          <p:nvPr>
            <p:ph idx="1"/>
          </p:nvPr>
        </p:nvSpPr>
        <p:spPr>
          <a:xfrm>
            <a:off x="1024128" y="1776549"/>
            <a:ext cx="10392809" cy="5185954"/>
          </a:xfrm>
        </p:spPr>
        <p:txBody>
          <a:bodyPr>
            <a:normAutofit lnSpcReduction="10000"/>
          </a:bodyPr>
          <a:lstStyle/>
          <a:p>
            <a:r>
              <a:rPr lang="en-US" sz="2600" b="1" u="sng" dirty="0" smtClean="0"/>
              <a:t>There are five </a:t>
            </a:r>
            <a:r>
              <a:rPr lang="en-US" sz="2600" b="1" u="sng" dirty="0" smtClean="0">
                <a:solidFill>
                  <a:srgbClr val="7030A0"/>
                </a:solidFill>
              </a:rPr>
              <a:t>main hormones </a:t>
            </a:r>
            <a:r>
              <a:rPr lang="en-US" sz="2600" b="1" u="sng" dirty="0" smtClean="0"/>
              <a:t>that are involved in the regulation of menstrual cycle :</a:t>
            </a:r>
          </a:p>
          <a:p>
            <a:pPr>
              <a:buFont typeface="Wingdings" panose="05000000000000000000" pitchFamily="2" charset="2"/>
              <a:buChar char="v"/>
            </a:pPr>
            <a:r>
              <a:rPr lang="en-US" b="1" dirty="0" smtClean="0">
                <a:solidFill>
                  <a:srgbClr val="7030A0"/>
                </a:solidFill>
              </a:rPr>
              <a:t>1.</a:t>
            </a:r>
            <a:r>
              <a:rPr lang="en-US" dirty="0" smtClean="0">
                <a:solidFill>
                  <a:srgbClr val="7030A0"/>
                </a:solidFill>
              </a:rPr>
              <a:t> </a:t>
            </a:r>
            <a:r>
              <a:rPr lang="en-US" dirty="0" smtClean="0"/>
              <a:t>Gonadotropin releasing hormone (</a:t>
            </a:r>
            <a:r>
              <a:rPr lang="en-US" dirty="0" err="1" smtClean="0"/>
              <a:t>GnRH</a:t>
            </a:r>
            <a:r>
              <a:rPr lang="en-US" dirty="0" smtClean="0"/>
              <a:t>)</a:t>
            </a:r>
          </a:p>
          <a:p>
            <a:pPr>
              <a:buFont typeface="Wingdings" panose="05000000000000000000" pitchFamily="2" charset="2"/>
              <a:buChar char="v"/>
            </a:pPr>
            <a:r>
              <a:rPr lang="en-US" b="1" dirty="0" smtClean="0">
                <a:solidFill>
                  <a:srgbClr val="7030A0"/>
                </a:solidFill>
              </a:rPr>
              <a:t>2.</a:t>
            </a:r>
            <a:r>
              <a:rPr lang="en-US" dirty="0" smtClean="0"/>
              <a:t> Follicle stimulating hormone (FSH)</a:t>
            </a:r>
          </a:p>
          <a:p>
            <a:pPr>
              <a:buFont typeface="Wingdings" panose="05000000000000000000" pitchFamily="2" charset="2"/>
              <a:buChar char="v"/>
            </a:pPr>
            <a:r>
              <a:rPr lang="en-US" b="1" dirty="0" smtClean="0">
                <a:solidFill>
                  <a:srgbClr val="7030A0"/>
                </a:solidFill>
              </a:rPr>
              <a:t>3.</a:t>
            </a:r>
            <a:r>
              <a:rPr lang="en-US" dirty="0" smtClean="0"/>
              <a:t> Luteinizing hormone (LH)</a:t>
            </a:r>
          </a:p>
          <a:p>
            <a:pPr>
              <a:buFont typeface="Wingdings" panose="05000000000000000000" pitchFamily="2" charset="2"/>
              <a:buChar char="v"/>
            </a:pPr>
            <a:r>
              <a:rPr lang="en-US" b="1" dirty="0" smtClean="0">
                <a:solidFill>
                  <a:srgbClr val="7030A0"/>
                </a:solidFill>
              </a:rPr>
              <a:t>4.</a:t>
            </a:r>
            <a:r>
              <a:rPr lang="en-US" dirty="0" smtClean="0"/>
              <a:t> Estrogen</a:t>
            </a:r>
          </a:p>
          <a:p>
            <a:pPr>
              <a:buFont typeface="Wingdings" panose="05000000000000000000" pitchFamily="2" charset="2"/>
              <a:buChar char="v"/>
            </a:pPr>
            <a:r>
              <a:rPr lang="en-US" b="1" dirty="0" smtClean="0">
                <a:solidFill>
                  <a:srgbClr val="7030A0"/>
                </a:solidFill>
              </a:rPr>
              <a:t>5.</a:t>
            </a:r>
            <a:r>
              <a:rPr lang="en-US" dirty="0" smtClean="0"/>
              <a:t> Progesterone.</a:t>
            </a:r>
          </a:p>
          <a:p>
            <a:r>
              <a:rPr lang="en-US" sz="2600" dirty="0" err="1" smtClean="0"/>
              <a:t>GnRH</a:t>
            </a:r>
            <a:r>
              <a:rPr lang="en-US" sz="2600" dirty="0" smtClean="0"/>
              <a:t> is secreted by the hypothalamus, the gonadotropins FSH and LH are secreted by the anterior pituitary gland, and estrogen and progestin are secreted from </a:t>
            </a:r>
            <a:r>
              <a:rPr lang="en-US" sz="2600" b="1" u="sng" dirty="0" smtClean="0">
                <a:solidFill>
                  <a:srgbClr val="00B050"/>
                </a:solidFill>
              </a:rPr>
              <a:t>the ovary</a:t>
            </a:r>
            <a:r>
              <a:rPr lang="en-US" sz="2600" dirty="0" smtClean="0"/>
              <a:t>.</a:t>
            </a:r>
          </a:p>
          <a:p>
            <a:r>
              <a:rPr lang="en-US" sz="2600" dirty="0" smtClean="0"/>
              <a:t> </a:t>
            </a:r>
            <a:r>
              <a:rPr lang="en-US" sz="2600" dirty="0" err="1" smtClean="0"/>
              <a:t>GnRH</a:t>
            </a:r>
            <a:r>
              <a:rPr lang="en-US" sz="2600" dirty="0" smtClean="0"/>
              <a:t> </a:t>
            </a:r>
            <a:r>
              <a:rPr lang="en-US" sz="2600" b="1" i="1" u="sng" dirty="0" smtClean="0"/>
              <a:t>stimulates</a:t>
            </a:r>
            <a:r>
              <a:rPr lang="en-US" sz="2600" dirty="0" smtClean="0"/>
              <a:t> the release of </a:t>
            </a:r>
            <a:r>
              <a:rPr lang="en-US" sz="2600" b="1" u="sng" dirty="0" smtClean="0">
                <a:solidFill>
                  <a:srgbClr val="00B050"/>
                </a:solidFill>
              </a:rPr>
              <a:t>LH and FSH</a:t>
            </a:r>
            <a:r>
              <a:rPr lang="en-US" sz="2600" b="1" dirty="0" smtClean="0"/>
              <a:t> </a:t>
            </a:r>
            <a:r>
              <a:rPr lang="en-US" sz="2600" dirty="0" smtClean="0"/>
              <a:t>from the anterior pituitary, which in turn stimulate release of estrogen and progestin at the level of the ovary.</a:t>
            </a:r>
            <a:endParaRPr lang="en-US" sz="2600" dirty="0"/>
          </a:p>
        </p:txBody>
      </p:sp>
    </p:spTree>
    <p:extLst>
      <p:ext uri="{BB962C8B-B14F-4D97-AF65-F5344CB8AC3E}">
        <p14:creationId xmlns:p14="http://schemas.microsoft.com/office/powerpoint/2010/main" val="4025905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70C0"/>
                </a:solidFill>
                <a:effectLst>
                  <a:outerShdw blurRad="38100" dist="38100" dir="2700000" algn="tl">
                    <a:srgbClr val="000000">
                      <a:alpha val="43137"/>
                    </a:srgbClr>
                  </a:outerShdw>
                </a:effectLst>
              </a:rPr>
              <a:t>c. Menstrual phase: </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sz="2800" dirty="0" smtClean="0"/>
              <a:t>  The </a:t>
            </a:r>
            <a:r>
              <a:rPr lang="en-US" sz="2800" dirty="0"/>
              <a:t>menstrual </a:t>
            </a:r>
            <a:r>
              <a:rPr lang="en-US" sz="2800" dirty="0" smtClean="0"/>
              <a:t>phase begins </a:t>
            </a:r>
            <a:r>
              <a:rPr lang="en-US" sz="2800" dirty="0"/>
              <a:t>as the spiral arteries </a:t>
            </a:r>
            <a:r>
              <a:rPr lang="en-US" sz="2800" dirty="0" smtClean="0"/>
              <a:t>rupture secondary </a:t>
            </a:r>
            <a:r>
              <a:rPr lang="en-US" sz="2800" dirty="0"/>
              <a:t>to ischemia</a:t>
            </a:r>
            <a:r>
              <a:rPr lang="en-US" sz="2800" b="1" u="sng" dirty="0"/>
              <a:t>, </a:t>
            </a:r>
            <a:r>
              <a:rPr lang="en-US" sz="2800" b="1" u="sng" dirty="0">
                <a:solidFill>
                  <a:srgbClr val="7030A0"/>
                </a:solidFill>
              </a:rPr>
              <a:t>releasing </a:t>
            </a:r>
            <a:r>
              <a:rPr lang="en-US" sz="2800" b="1" u="sng" dirty="0" smtClean="0">
                <a:solidFill>
                  <a:srgbClr val="7030A0"/>
                </a:solidFill>
              </a:rPr>
              <a:t>blood into </a:t>
            </a:r>
            <a:r>
              <a:rPr lang="en-US" sz="2800" b="1" u="sng" dirty="0">
                <a:solidFill>
                  <a:srgbClr val="7030A0"/>
                </a:solidFill>
              </a:rPr>
              <a:t>the uterus</a:t>
            </a:r>
            <a:r>
              <a:rPr lang="en-US" sz="2800" dirty="0"/>
              <a:t>, and the </a:t>
            </a:r>
            <a:r>
              <a:rPr lang="en-US" sz="2800" dirty="0" err="1" smtClean="0"/>
              <a:t>apoptosed</a:t>
            </a:r>
            <a:r>
              <a:rPr lang="en-US" sz="2800" dirty="0" smtClean="0"/>
              <a:t> endometrium </a:t>
            </a:r>
            <a:r>
              <a:rPr lang="en-US" sz="2800" dirty="0"/>
              <a:t>is sloughed off </a:t>
            </a:r>
            <a:r>
              <a:rPr lang="en-US" sz="2800" dirty="0" smtClean="0"/>
              <a:t>and usually </a:t>
            </a:r>
            <a:r>
              <a:rPr lang="en-US" sz="2800" dirty="0"/>
              <a:t>lasts four days</a:t>
            </a:r>
            <a:r>
              <a:rPr lang="en-US" sz="2800" dirty="0" smtClean="0"/>
              <a:t>.</a:t>
            </a:r>
          </a:p>
          <a:p>
            <a:endParaRPr lang="en-US" sz="2800" dirty="0"/>
          </a:p>
          <a:p>
            <a:pPr>
              <a:buFont typeface="Wingdings" panose="05000000000000000000" pitchFamily="2" charset="2"/>
              <a:buChar char="Ø"/>
            </a:pPr>
            <a:r>
              <a:rPr lang="en-US" sz="2800" dirty="0" smtClean="0"/>
              <a:t>  During this period</a:t>
            </a:r>
            <a:r>
              <a:rPr lang="en-US" sz="2800" dirty="0"/>
              <a:t>, the </a:t>
            </a:r>
            <a:r>
              <a:rPr lang="en-US" sz="2800" dirty="0" err="1"/>
              <a:t>functionalis</a:t>
            </a:r>
            <a:r>
              <a:rPr lang="en-US" sz="2800" dirty="0"/>
              <a:t> </a:t>
            </a:r>
            <a:r>
              <a:rPr lang="en-US" sz="2800" b="1" dirty="0">
                <a:solidFill>
                  <a:srgbClr val="0070C0"/>
                </a:solidFill>
              </a:rPr>
              <a:t>is </a:t>
            </a:r>
            <a:r>
              <a:rPr lang="en-US" sz="2800" b="1" dirty="0" smtClean="0">
                <a:solidFill>
                  <a:srgbClr val="0070C0"/>
                </a:solidFill>
              </a:rPr>
              <a:t>completely shed</a:t>
            </a:r>
            <a:r>
              <a:rPr lang="en-US" sz="2800" dirty="0"/>
              <a:t>. </a:t>
            </a:r>
            <a:endParaRPr lang="en-US" sz="2800" dirty="0" smtClean="0"/>
          </a:p>
          <a:p>
            <a:pPr marL="0" indent="0">
              <a:buNone/>
            </a:pPr>
            <a:endParaRPr lang="en-US" sz="2800" dirty="0"/>
          </a:p>
          <a:p>
            <a:pPr>
              <a:buFont typeface="Wingdings" panose="05000000000000000000" pitchFamily="2" charset="2"/>
              <a:buChar char="Ø"/>
            </a:pPr>
            <a:r>
              <a:rPr lang="en-US" sz="2800" dirty="0" smtClean="0"/>
              <a:t>Arterial </a:t>
            </a:r>
            <a:r>
              <a:rPr lang="en-US" sz="2800" dirty="0"/>
              <a:t>and venous </a:t>
            </a:r>
            <a:r>
              <a:rPr lang="en-US" sz="2800" dirty="0" smtClean="0"/>
              <a:t>blood, remnants </a:t>
            </a:r>
            <a:r>
              <a:rPr lang="en-US" sz="2800" dirty="0"/>
              <a:t>of endometrial stroma </a:t>
            </a:r>
            <a:r>
              <a:rPr lang="en-US" sz="2800" dirty="0" smtClean="0"/>
              <a:t>and glands</a:t>
            </a:r>
            <a:r>
              <a:rPr lang="en-US" sz="2800" dirty="0"/>
              <a:t>, leukocytes, and red blood </a:t>
            </a:r>
            <a:r>
              <a:rPr lang="en-US" sz="2800" dirty="0" smtClean="0"/>
              <a:t>cells </a:t>
            </a:r>
            <a:r>
              <a:rPr lang="en-US" sz="2800" b="1" i="1" u="sng" dirty="0" smtClean="0">
                <a:solidFill>
                  <a:srgbClr val="C00000"/>
                </a:solidFill>
              </a:rPr>
              <a:t>are </a:t>
            </a:r>
            <a:r>
              <a:rPr lang="en-US" sz="2800" b="1" i="1" u="sng" dirty="0">
                <a:solidFill>
                  <a:srgbClr val="C00000"/>
                </a:solidFill>
              </a:rPr>
              <a:t>all present</a:t>
            </a:r>
            <a:r>
              <a:rPr lang="en-US" sz="2800" dirty="0"/>
              <a:t> in the menstrual </a:t>
            </a:r>
            <a:r>
              <a:rPr lang="en-US" sz="2800" dirty="0" smtClean="0"/>
              <a:t>flow.</a:t>
            </a:r>
            <a:endParaRPr lang="en-US" sz="2800" dirty="0"/>
          </a:p>
        </p:txBody>
      </p:sp>
    </p:spTree>
    <p:extLst>
      <p:ext uri="{BB962C8B-B14F-4D97-AF65-F5344CB8AC3E}">
        <p14:creationId xmlns:p14="http://schemas.microsoft.com/office/powerpoint/2010/main" val="2087932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28" y="2679192"/>
            <a:ext cx="3811818" cy="1499616"/>
          </a:xfrm>
          <a:solidFill>
            <a:schemeClr val="accent2">
              <a:lumMod val="60000"/>
              <a:lumOff val="40000"/>
            </a:schemeClr>
          </a:solidFill>
          <a:ln>
            <a:solidFill>
              <a:schemeClr val="accent1"/>
            </a:solidFill>
          </a:ln>
          <a:effectLst>
            <a:outerShdw blurRad="50800" dist="38100" dir="2700000" algn="tl" rotWithShape="0">
              <a:prstClr val="black">
                <a:alpha val="40000"/>
              </a:prstClr>
            </a:outerShdw>
          </a:effectLst>
        </p:spPr>
        <p:txBody>
          <a:bodyPr>
            <a:normAutofit fontScale="90000"/>
          </a:bodyPr>
          <a:lstStyle/>
          <a:p>
            <a:r>
              <a:rPr lang="en-US" dirty="0"/>
              <a:t>SUMMARY OF MENSTRUAL CYCLE</a:t>
            </a:r>
            <a:br>
              <a:rPr lang="en-US" dirty="0"/>
            </a:br>
            <a:r>
              <a:rPr lang="en-US" dirty="0" smtClean="0"/>
              <a:t>REGULATION:</a:t>
            </a:r>
            <a:endParaRPr lang="en-US" dirty="0"/>
          </a:p>
        </p:txBody>
      </p:sp>
      <p:pic>
        <p:nvPicPr>
          <p:cNvPr id="4" name="Content Placeholder 3"/>
          <p:cNvPicPr>
            <a:picLocks noGrp="1" noChangeAspect="1"/>
          </p:cNvPicPr>
          <p:nvPr>
            <p:ph idx="1"/>
          </p:nvPr>
        </p:nvPicPr>
        <p:blipFill>
          <a:blip r:embed="rId2"/>
          <a:stretch>
            <a:fillRect/>
          </a:stretch>
        </p:blipFill>
        <p:spPr>
          <a:xfrm>
            <a:off x="4114801" y="0"/>
            <a:ext cx="7528560" cy="6858000"/>
          </a:xfrm>
          <a:prstGeom prst="rect">
            <a:avLst/>
          </a:prstGeom>
          <a:ln>
            <a:noFill/>
          </a:ln>
          <a:effectLst>
            <a:softEdge rad="112500"/>
          </a:effectLst>
        </p:spPr>
      </p:pic>
      <p:sp>
        <p:nvSpPr>
          <p:cNvPr id="8" name="Right Arrow 7"/>
          <p:cNvSpPr/>
          <p:nvPr/>
        </p:nvSpPr>
        <p:spPr>
          <a:xfrm>
            <a:off x="561703" y="6126481"/>
            <a:ext cx="34224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71451" y="6184131"/>
            <a:ext cx="6096000" cy="369332"/>
          </a:xfrm>
          <a:prstGeom prst="rect">
            <a:avLst/>
          </a:prstGeom>
        </p:spPr>
        <p:txBody>
          <a:bodyPr>
            <a:spAutoFit/>
          </a:bodyPr>
          <a:lstStyle/>
          <a:p>
            <a:r>
              <a:rPr lang="en-US" dirty="0" smtClean="0"/>
              <a:t>NEXT SLIDE</a:t>
            </a:r>
          </a:p>
        </p:txBody>
      </p:sp>
    </p:spTree>
    <p:extLst>
      <p:ext uri="{BB962C8B-B14F-4D97-AF65-F5344CB8AC3E}">
        <p14:creationId xmlns:p14="http://schemas.microsoft.com/office/powerpoint/2010/main" val="83248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860" y="279281"/>
            <a:ext cx="5716306" cy="6463308"/>
          </a:xfrm>
          <a:solidFill>
            <a:srgbClr val="CD9AF8"/>
          </a:solidFill>
        </p:spPr>
        <p:txBody>
          <a:bodyPr>
            <a:noAutofit/>
          </a:bodyPr>
          <a:lstStyle/>
          <a:p>
            <a:r>
              <a:rPr lang="en-US" sz="1800" dirty="0"/>
              <a:t>1. </a:t>
            </a:r>
            <a:r>
              <a:rPr lang="en-US" sz="1800" dirty="0" err="1"/>
              <a:t>GnRH</a:t>
            </a:r>
            <a:r>
              <a:rPr lang="en-US" sz="1800" dirty="0"/>
              <a:t> is secreted from the </a:t>
            </a:r>
            <a:r>
              <a:rPr lang="en-US" sz="1800" dirty="0" smtClean="0"/>
              <a:t>hypothalamus in </a:t>
            </a:r>
            <a:r>
              <a:rPr lang="en-US" sz="1800" dirty="0"/>
              <a:t>pulsatile fashion and reaches </a:t>
            </a:r>
            <a:r>
              <a:rPr lang="en-US" sz="1800" dirty="0" smtClean="0"/>
              <a:t>to anterior </a:t>
            </a:r>
            <a:r>
              <a:rPr lang="en-US" sz="1800" dirty="0"/>
              <a:t>pituitary through </a:t>
            </a:r>
            <a:r>
              <a:rPr lang="en-US" sz="1800" dirty="0" smtClean="0"/>
              <a:t>portal circulation</a:t>
            </a:r>
            <a:r>
              <a:rPr lang="en-US" sz="1800" dirty="0"/>
              <a:t>.</a:t>
            </a:r>
          </a:p>
          <a:p>
            <a:r>
              <a:rPr lang="en-US" sz="1800" dirty="0"/>
              <a:t>2. Ovarian follicular development </a:t>
            </a:r>
            <a:r>
              <a:rPr lang="en-US" sz="1800" dirty="0" smtClean="0"/>
              <a:t>moves from </a:t>
            </a:r>
            <a:r>
              <a:rPr lang="en-US" sz="1800" dirty="0"/>
              <a:t>a period of gonadotrophin </a:t>
            </a:r>
            <a:r>
              <a:rPr lang="en-US" sz="1800" dirty="0" smtClean="0"/>
              <a:t>independent </a:t>
            </a:r>
            <a:r>
              <a:rPr lang="en-US" sz="1800" dirty="0"/>
              <a:t>to a phase of FSH dependence.</a:t>
            </a:r>
          </a:p>
          <a:p>
            <a:r>
              <a:rPr lang="en-US" sz="1800" dirty="0"/>
              <a:t>3. As the corpus luteum of previous </a:t>
            </a:r>
            <a:r>
              <a:rPr lang="en-US" sz="1800" dirty="0" smtClean="0"/>
              <a:t>cycle degenerates</a:t>
            </a:r>
            <a:r>
              <a:rPr lang="en-US" sz="1800" dirty="0"/>
              <a:t>, luteal production </a:t>
            </a:r>
            <a:r>
              <a:rPr lang="en-US" sz="1800" dirty="0" smtClean="0"/>
              <a:t>of progesterone </a:t>
            </a:r>
            <a:r>
              <a:rPr lang="en-US" sz="1800" dirty="0"/>
              <a:t>and inhibin </a:t>
            </a:r>
            <a:r>
              <a:rPr lang="en-US" sz="1800" dirty="0" smtClean="0"/>
              <a:t>decreases, allowing </a:t>
            </a:r>
            <a:r>
              <a:rPr lang="en-US" sz="1800" dirty="0"/>
              <a:t>FSH level to rise.</a:t>
            </a:r>
          </a:p>
          <a:p>
            <a:r>
              <a:rPr lang="en-US" sz="1800" dirty="0"/>
              <a:t>4. In response to FSH stimulus, </a:t>
            </a:r>
            <a:r>
              <a:rPr lang="en-US" sz="1800" dirty="0" smtClean="0"/>
              <a:t>follicles grow </a:t>
            </a:r>
            <a:r>
              <a:rPr lang="en-US" sz="1800" dirty="0"/>
              <a:t>and </a:t>
            </a:r>
            <a:r>
              <a:rPr lang="en-US" sz="1800" dirty="0" smtClean="0"/>
              <a:t>differentiate </a:t>
            </a:r>
            <a:r>
              <a:rPr lang="en-US" sz="1800" dirty="0"/>
              <a:t>and </a:t>
            </a:r>
            <a:r>
              <a:rPr lang="en-US" sz="1800" dirty="0" smtClean="0"/>
              <a:t>secrete increasing </a:t>
            </a:r>
            <a:r>
              <a:rPr lang="en-US" sz="1800" dirty="0"/>
              <a:t>amount of estrogen.</a:t>
            </a:r>
          </a:p>
          <a:p>
            <a:r>
              <a:rPr lang="en-US" sz="1800" dirty="0"/>
              <a:t>5. Estrogen stimulates growth </a:t>
            </a:r>
            <a:r>
              <a:rPr lang="en-US" sz="1800" dirty="0" smtClean="0"/>
              <a:t>and differentiation </a:t>
            </a:r>
            <a:r>
              <a:rPr lang="en-US" sz="1800" dirty="0"/>
              <a:t>of functional layer of </a:t>
            </a:r>
            <a:r>
              <a:rPr lang="en-US" sz="1800" dirty="0" smtClean="0"/>
              <a:t>the endometrium</a:t>
            </a:r>
            <a:r>
              <a:rPr lang="en-US" sz="1800" dirty="0"/>
              <a:t>, which prepares </a:t>
            </a:r>
            <a:r>
              <a:rPr lang="en-US" sz="1800" dirty="0" smtClean="0"/>
              <a:t>for implantation</a:t>
            </a:r>
            <a:r>
              <a:rPr lang="en-US" sz="1800" dirty="0"/>
              <a:t>.</a:t>
            </a:r>
          </a:p>
          <a:p>
            <a:r>
              <a:rPr lang="en-US" sz="1800" dirty="0"/>
              <a:t>6. Two cell two </a:t>
            </a:r>
            <a:r>
              <a:rPr lang="en-US" sz="1800" dirty="0" err="1" smtClean="0"/>
              <a:t>Gonadotrophion</a:t>
            </a:r>
            <a:r>
              <a:rPr lang="en-US" sz="1800" dirty="0" smtClean="0"/>
              <a:t> theory dictates </a:t>
            </a:r>
            <a:r>
              <a:rPr lang="en-US" sz="1800" dirty="0"/>
              <a:t>that with LH stimulation of the </a:t>
            </a:r>
            <a:r>
              <a:rPr lang="en-US" sz="1800" dirty="0" smtClean="0"/>
              <a:t>ovarian theca </a:t>
            </a:r>
            <a:r>
              <a:rPr lang="en-US" sz="1800" dirty="0"/>
              <a:t>cells will produce androgens that are converted by </a:t>
            </a:r>
            <a:r>
              <a:rPr lang="en-US" sz="1800" dirty="0" smtClean="0"/>
              <a:t>the granulosa </a:t>
            </a:r>
            <a:r>
              <a:rPr lang="en-US" sz="1800" dirty="0"/>
              <a:t>cells into estrogen under </a:t>
            </a:r>
            <a:r>
              <a:rPr lang="en-US" sz="1800" dirty="0" smtClean="0"/>
              <a:t>the stimulus </a:t>
            </a:r>
            <a:r>
              <a:rPr lang="en-US" sz="1800" dirty="0"/>
              <a:t>of FSH</a:t>
            </a:r>
            <a:r>
              <a:rPr lang="en-US" sz="1800" dirty="0" smtClean="0"/>
              <a:t>.</a:t>
            </a:r>
            <a:endParaRPr lang="en-US" sz="1800" dirty="0"/>
          </a:p>
        </p:txBody>
      </p:sp>
      <p:sp>
        <p:nvSpPr>
          <p:cNvPr id="4" name="Rectangle 3"/>
          <p:cNvSpPr/>
          <p:nvPr/>
        </p:nvSpPr>
        <p:spPr>
          <a:xfrm>
            <a:off x="6222275" y="279281"/>
            <a:ext cx="5638799" cy="6463308"/>
          </a:xfrm>
          <a:prstGeom prst="rect">
            <a:avLst/>
          </a:prstGeom>
          <a:solidFill>
            <a:srgbClr val="FFCCFF"/>
          </a:solidFill>
        </p:spPr>
        <p:txBody>
          <a:bodyPr wrap="square">
            <a:spAutoFit/>
          </a:bodyPr>
          <a:lstStyle/>
          <a:p>
            <a:r>
              <a:rPr lang="en-US" dirty="0" smtClean="0"/>
              <a:t>7. Rising estrogen level negatively feedback on the pituitary gland and the hypothalamus and decrease the secretion of FSH.</a:t>
            </a:r>
          </a:p>
          <a:p>
            <a:endParaRPr lang="en-US" dirty="0" smtClean="0"/>
          </a:p>
          <a:p>
            <a:r>
              <a:rPr lang="en-US" dirty="0" smtClean="0"/>
              <a:t>8. The one follicle destined to ovulate each cycle is called the dominant follicle. It has relatively more FSH receptors and produce a large concentration of estrogens than the follicles that will </a:t>
            </a:r>
            <a:r>
              <a:rPr lang="en-US" dirty="0" err="1" smtClean="0"/>
              <a:t>undego</a:t>
            </a:r>
            <a:r>
              <a:rPr lang="en-US" dirty="0" smtClean="0"/>
              <a:t> atresia. It is able to continue to grow despite falling FSH levels.</a:t>
            </a:r>
          </a:p>
          <a:p>
            <a:endParaRPr lang="en-US" dirty="0" smtClean="0"/>
          </a:p>
          <a:p>
            <a:r>
              <a:rPr lang="en-US" dirty="0" smtClean="0"/>
              <a:t>9. Sustained high estrogen level will cause a surge in pituitary LH secretion that triggers ovulation, progesterone production and the shift to the secretory or luteal phase.</a:t>
            </a:r>
          </a:p>
          <a:p>
            <a:endParaRPr lang="en-US" dirty="0" smtClean="0"/>
          </a:p>
          <a:p>
            <a:r>
              <a:rPr lang="en-US" dirty="0" smtClean="0"/>
              <a:t>10. Luteal function is dependent on the presence of LH. Without continued LH secretion, the corpus luteum will regress after 14 days.</a:t>
            </a:r>
          </a:p>
          <a:p>
            <a:endParaRPr lang="en-US" dirty="0" smtClean="0"/>
          </a:p>
          <a:p>
            <a:r>
              <a:rPr lang="en-US" dirty="0" smtClean="0"/>
              <a:t>11. If pregnancy occurs, trophoblast secretes </a:t>
            </a:r>
            <a:r>
              <a:rPr lang="en-US" dirty="0" err="1" smtClean="0"/>
              <a:t>hCG</a:t>
            </a:r>
            <a:r>
              <a:rPr lang="en-US" dirty="0" smtClean="0"/>
              <a:t>, which mimic the action of LH by sustaining the corpus luteum. The corpus luteum continue to secrete progesterone and the supports the secretory endometrium, allowing the pregnancy to continue to develop.</a:t>
            </a:r>
            <a:endParaRPr lang="en-US" dirty="0"/>
          </a:p>
        </p:txBody>
      </p:sp>
    </p:spTree>
    <p:extLst>
      <p:ext uri="{BB962C8B-B14F-4D97-AF65-F5344CB8AC3E}">
        <p14:creationId xmlns:p14="http://schemas.microsoft.com/office/powerpoint/2010/main" val="2497571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493776"/>
            <a:ext cx="9720072" cy="1499616"/>
          </a:xfrm>
        </p:spPr>
        <p:txBody>
          <a:bodyPr/>
          <a:lstStyle/>
          <a:p>
            <a:r>
              <a:rPr lang="en-US" dirty="0">
                <a:solidFill>
                  <a:srgbClr val="00B050"/>
                </a:solidFill>
              </a:rPr>
              <a:t>Normal Limits of </a:t>
            </a:r>
            <a:r>
              <a:rPr lang="en-US" dirty="0" smtClean="0">
                <a:solidFill>
                  <a:srgbClr val="00B050"/>
                </a:solidFill>
              </a:rPr>
              <a:t>Menstruation :</a:t>
            </a:r>
            <a:endParaRPr lang="en-US" dirty="0">
              <a:solidFill>
                <a:srgbClr val="00B050"/>
              </a:solidFill>
            </a:endParaRPr>
          </a:p>
        </p:txBody>
      </p:sp>
      <p:sp>
        <p:nvSpPr>
          <p:cNvPr id="3" name="Content Placeholder 2"/>
          <p:cNvSpPr>
            <a:spLocks noGrp="1"/>
          </p:cNvSpPr>
          <p:nvPr>
            <p:ph idx="1"/>
          </p:nvPr>
        </p:nvSpPr>
        <p:spPr>
          <a:xfrm>
            <a:off x="645306" y="1776549"/>
            <a:ext cx="11241895" cy="5081451"/>
          </a:xfrm>
        </p:spPr>
        <p:txBody>
          <a:bodyPr>
            <a:normAutofit fontScale="62500" lnSpcReduction="20000"/>
          </a:bodyPr>
          <a:lstStyle/>
          <a:p>
            <a:pPr>
              <a:buFont typeface="Wingdings" panose="05000000000000000000" pitchFamily="2" charset="2"/>
              <a:buChar char="Ø"/>
            </a:pPr>
            <a:r>
              <a:rPr lang="en-US" dirty="0" smtClean="0"/>
              <a:t>   </a:t>
            </a:r>
            <a:r>
              <a:rPr lang="en-US" sz="3800" dirty="0" smtClean="0"/>
              <a:t>The </a:t>
            </a:r>
            <a:r>
              <a:rPr lang="en-US" sz="3800" dirty="0"/>
              <a:t>first menstruation (menarche) </a:t>
            </a:r>
            <a:r>
              <a:rPr lang="en-US" sz="3800" dirty="0" smtClean="0"/>
              <a:t>occurs </a:t>
            </a:r>
            <a:r>
              <a:rPr lang="en-US" sz="3800" u="sng" dirty="0" smtClean="0">
                <a:solidFill>
                  <a:srgbClr val="FF0000"/>
                </a:solidFill>
              </a:rPr>
              <a:t>between </a:t>
            </a:r>
            <a:r>
              <a:rPr lang="en-US" sz="3800" u="sng" dirty="0">
                <a:solidFill>
                  <a:srgbClr val="FF0000"/>
                </a:solidFill>
              </a:rPr>
              <a:t>10 and 16 years with a mean of </a:t>
            </a:r>
            <a:r>
              <a:rPr lang="en-US" sz="3800" u="sng" dirty="0" smtClean="0">
                <a:solidFill>
                  <a:srgbClr val="FF0000"/>
                </a:solidFill>
              </a:rPr>
              <a:t>13 years</a:t>
            </a:r>
            <a:r>
              <a:rPr lang="en-US" sz="3800" u="sng" dirty="0">
                <a:solidFill>
                  <a:srgbClr val="FF0000"/>
                </a:solidFill>
              </a:rPr>
              <a:t>.</a:t>
            </a:r>
          </a:p>
          <a:p>
            <a:r>
              <a:rPr lang="en-US" sz="3800" dirty="0" smtClean="0"/>
              <a:t> </a:t>
            </a:r>
            <a:r>
              <a:rPr lang="en-US" sz="3800" dirty="0"/>
              <a:t>Once menstruation starts, it </a:t>
            </a:r>
            <a:r>
              <a:rPr lang="en-US" sz="3800" dirty="0" smtClean="0"/>
              <a:t>continues</a:t>
            </a:r>
            <a:endParaRPr lang="en-US" sz="3800" dirty="0"/>
          </a:p>
          <a:p>
            <a:pPr>
              <a:buFont typeface="Wingdings" panose="05000000000000000000" pitchFamily="2" charset="2"/>
              <a:buChar char="Ø"/>
            </a:pPr>
            <a:r>
              <a:rPr lang="en-US" sz="3800" dirty="0" smtClean="0"/>
              <a:t>   Cyclically </a:t>
            </a:r>
            <a:r>
              <a:rPr lang="en-US" sz="3800" dirty="0"/>
              <a:t>at intervals of </a:t>
            </a:r>
            <a:r>
              <a:rPr lang="en-US" sz="3800" u="sng" dirty="0">
                <a:solidFill>
                  <a:srgbClr val="FF0000"/>
                </a:solidFill>
              </a:rPr>
              <a:t>21–35 days with </a:t>
            </a:r>
            <a:r>
              <a:rPr lang="en-US" sz="3800" u="sng" dirty="0" smtClean="0">
                <a:solidFill>
                  <a:srgbClr val="FF0000"/>
                </a:solidFill>
              </a:rPr>
              <a:t>a mean </a:t>
            </a:r>
            <a:r>
              <a:rPr lang="en-US" sz="3800" u="sng" dirty="0">
                <a:solidFill>
                  <a:srgbClr val="FF0000"/>
                </a:solidFill>
              </a:rPr>
              <a:t>of 28 days</a:t>
            </a:r>
            <a:r>
              <a:rPr lang="en-US" sz="3800" u="sng" dirty="0" smtClean="0">
                <a:solidFill>
                  <a:srgbClr val="FF0000"/>
                </a:solidFill>
              </a:rPr>
              <a:t>.</a:t>
            </a:r>
            <a:endParaRPr lang="en-US" sz="3800" u="sng" dirty="0">
              <a:solidFill>
                <a:srgbClr val="FF0000"/>
              </a:solidFill>
            </a:endParaRPr>
          </a:p>
          <a:p>
            <a:pPr>
              <a:buFont typeface="Wingdings" panose="05000000000000000000" pitchFamily="2" charset="2"/>
              <a:buChar char="Ø"/>
            </a:pPr>
            <a:r>
              <a:rPr lang="en-US" sz="3800" dirty="0" smtClean="0"/>
              <a:t>   </a:t>
            </a:r>
            <a:r>
              <a:rPr lang="en-US" sz="3800" dirty="0"/>
              <a:t>Normal menstrual cycle is considered to </a:t>
            </a:r>
            <a:r>
              <a:rPr lang="en-US" sz="3800" dirty="0" smtClean="0"/>
              <a:t>be </a:t>
            </a:r>
            <a:r>
              <a:rPr lang="en-US" sz="3800" u="sng" dirty="0" smtClean="0">
                <a:solidFill>
                  <a:srgbClr val="FF0000"/>
                </a:solidFill>
              </a:rPr>
              <a:t>between </a:t>
            </a:r>
            <a:r>
              <a:rPr lang="en-US" sz="3800" u="sng" dirty="0">
                <a:solidFill>
                  <a:srgbClr val="FF0000"/>
                </a:solidFill>
              </a:rPr>
              <a:t>21 and 35 days long</a:t>
            </a:r>
            <a:r>
              <a:rPr lang="en-US" sz="3800" dirty="0"/>
              <a:t> with </a:t>
            </a:r>
            <a:r>
              <a:rPr lang="en-US" sz="3800" dirty="0" smtClean="0"/>
              <a:t>any irregularity </a:t>
            </a:r>
            <a:r>
              <a:rPr lang="en-US" sz="3800" dirty="0"/>
              <a:t>being </a:t>
            </a:r>
            <a:r>
              <a:rPr lang="en-US" sz="3800" i="1" dirty="0">
                <a:solidFill>
                  <a:srgbClr val="7030A0"/>
                </a:solidFill>
              </a:rPr>
              <a:t>less than 7 da</a:t>
            </a:r>
            <a:r>
              <a:rPr lang="en-US" sz="3800" dirty="0">
                <a:solidFill>
                  <a:srgbClr val="7030A0"/>
                </a:solidFill>
              </a:rPr>
              <a:t>ys</a:t>
            </a:r>
            <a:r>
              <a:rPr lang="en-US" sz="3800" dirty="0" smtClean="0"/>
              <a:t>.</a:t>
            </a:r>
            <a:endParaRPr lang="en-US" sz="3800" dirty="0"/>
          </a:p>
          <a:p>
            <a:pPr>
              <a:buFont typeface="Wingdings" panose="05000000000000000000" pitchFamily="2" charset="2"/>
              <a:buChar char="Ø"/>
            </a:pPr>
            <a:r>
              <a:rPr lang="en-US" sz="3800" dirty="0"/>
              <a:t> </a:t>
            </a:r>
            <a:r>
              <a:rPr lang="en-US" sz="3800" dirty="0" smtClean="0"/>
              <a:t>  Duration </a:t>
            </a:r>
            <a:r>
              <a:rPr lang="en-US" sz="3800" dirty="0"/>
              <a:t>of menstrual flow is </a:t>
            </a:r>
            <a:r>
              <a:rPr lang="en-US" sz="3800" dirty="0" smtClean="0"/>
              <a:t>normal </a:t>
            </a:r>
            <a:r>
              <a:rPr lang="en-US" sz="3800" u="sng" dirty="0" smtClean="0">
                <a:solidFill>
                  <a:srgbClr val="FF0000"/>
                </a:solidFill>
              </a:rPr>
              <a:t>between </a:t>
            </a:r>
            <a:r>
              <a:rPr lang="en-US" sz="3800" u="sng" dirty="0">
                <a:solidFill>
                  <a:srgbClr val="FF0000"/>
                </a:solidFill>
              </a:rPr>
              <a:t>2 and 7 days</a:t>
            </a:r>
            <a:r>
              <a:rPr lang="en-US" sz="3800" u="sng" dirty="0" smtClean="0">
                <a:solidFill>
                  <a:srgbClr val="FF0000"/>
                </a:solidFill>
              </a:rPr>
              <a:t>.</a:t>
            </a:r>
            <a:endParaRPr lang="en-US" sz="3800" u="sng" dirty="0">
              <a:solidFill>
                <a:srgbClr val="FF0000"/>
              </a:solidFill>
            </a:endParaRPr>
          </a:p>
          <a:p>
            <a:pPr>
              <a:buFont typeface="Wingdings" panose="05000000000000000000" pitchFamily="2" charset="2"/>
              <a:buChar char="Ø"/>
            </a:pPr>
            <a:r>
              <a:rPr lang="en-US" sz="3800" b="1" dirty="0" smtClean="0"/>
              <a:t>   </a:t>
            </a:r>
            <a:r>
              <a:rPr lang="en-US" sz="3800" b="1" u="sng" dirty="0" smtClean="0">
                <a:solidFill>
                  <a:srgbClr val="002060"/>
                </a:solidFill>
              </a:rPr>
              <a:t>Only </a:t>
            </a:r>
            <a:r>
              <a:rPr lang="en-US" sz="3800" b="1" u="sng" dirty="0">
                <a:solidFill>
                  <a:srgbClr val="002060"/>
                </a:solidFill>
              </a:rPr>
              <a:t>15% of women </a:t>
            </a:r>
            <a:r>
              <a:rPr lang="en-US" sz="3800" dirty="0"/>
              <a:t>have a </a:t>
            </a:r>
            <a:r>
              <a:rPr lang="en-US" sz="3800" u="sng" dirty="0">
                <a:solidFill>
                  <a:srgbClr val="FF0000"/>
                </a:solidFill>
              </a:rPr>
              <a:t>28 day cycle</a:t>
            </a:r>
            <a:r>
              <a:rPr lang="en-US" sz="3800" dirty="0" smtClean="0"/>
              <a:t>.</a:t>
            </a:r>
            <a:endParaRPr lang="en-US" sz="3800" dirty="0"/>
          </a:p>
          <a:p>
            <a:pPr>
              <a:buFont typeface="Wingdings" panose="05000000000000000000" pitchFamily="2" charset="2"/>
              <a:buChar char="Ø"/>
            </a:pPr>
            <a:r>
              <a:rPr lang="en-US" sz="3800" dirty="0" smtClean="0"/>
              <a:t>   Length </a:t>
            </a:r>
            <a:r>
              <a:rPr lang="en-US" sz="3800" dirty="0"/>
              <a:t>of the menstrual cycle is </a:t>
            </a:r>
            <a:r>
              <a:rPr lang="en-US" sz="3800" dirty="0" smtClean="0"/>
              <a:t>determined by </a:t>
            </a:r>
            <a:r>
              <a:rPr lang="en-US" sz="3800" dirty="0"/>
              <a:t>the follicular phase</a:t>
            </a:r>
            <a:r>
              <a:rPr lang="en-US" sz="3800" dirty="0" smtClean="0"/>
              <a:t>.</a:t>
            </a:r>
            <a:endParaRPr lang="en-US" sz="3800" dirty="0"/>
          </a:p>
          <a:p>
            <a:pPr>
              <a:buFont typeface="Wingdings" panose="05000000000000000000" pitchFamily="2" charset="2"/>
              <a:buChar char="Ø"/>
            </a:pPr>
            <a:r>
              <a:rPr lang="en-US" sz="3800" dirty="0" smtClean="0"/>
              <a:t>   Luteal </a:t>
            </a:r>
            <a:r>
              <a:rPr lang="en-US" sz="3800" dirty="0"/>
              <a:t>phase is fairly fixed at </a:t>
            </a:r>
            <a:r>
              <a:rPr lang="en-US" sz="3800" dirty="0">
                <a:solidFill>
                  <a:srgbClr val="FF0000"/>
                </a:solidFill>
              </a:rPr>
              <a:t>14 days</a:t>
            </a:r>
            <a:r>
              <a:rPr lang="en-US" sz="3800" dirty="0" smtClean="0">
                <a:solidFill>
                  <a:srgbClr val="FF0000"/>
                </a:solidFill>
              </a:rPr>
              <a:t>.</a:t>
            </a:r>
          </a:p>
          <a:p>
            <a:pPr>
              <a:buFont typeface="Wingdings" panose="05000000000000000000" pitchFamily="2" charset="2"/>
              <a:buChar char="Ø"/>
            </a:pPr>
            <a:r>
              <a:rPr lang="en-US" sz="3800" dirty="0" smtClean="0"/>
              <a:t>   </a:t>
            </a:r>
            <a:r>
              <a:rPr lang="en-US" sz="3800" dirty="0"/>
              <a:t>Normal menstrual loss is around 35 ml (</a:t>
            </a:r>
            <a:r>
              <a:rPr lang="en-US" sz="3800" dirty="0" smtClean="0"/>
              <a:t>20– 60 </a:t>
            </a:r>
            <a:r>
              <a:rPr lang="en-US" sz="3800" dirty="0"/>
              <a:t>ml</a:t>
            </a:r>
            <a:r>
              <a:rPr lang="en-US" sz="3800" dirty="0" smtClean="0"/>
              <a:t>). </a:t>
            </a:r>
          </a:p>
          <a:p>
            <a:pPr>
              <a:buFont typeface="Wingdings" panose="05000000000000000000" pitchFamily="2" charset="2"/>
              <a:buChar char="Ø"/>
            </a:pPr>
            <a:r>
              <a:rPr lang="en-US" sz="3800" dirty="0" smtClean="0"/>
              <a:t>   Above </a:t>
            </a:r>
            <a:r>
              <a:rPr lang="en-US" sz="3800" u="sng" dirty="0">
                <a:solidFill>
                  <a:srgbClr val="FF0000"/>
                </a:solidFill>
                <a:effectLst>
                  <a:outerShdw blurRad="38100" dist="38100" dir="2700000" algn="tl">
                    <a:srgbClr val="000000">
                      <a:alpha val="43137"/>
                    </a:srgbClr>
                  </a:outerShdw>
                </a:effectLst>
              </a:rPr>
              <a:t>80 ml</a:t>
            </a:r>
            <a:r>
              <a:rPr lang="en-US" sz="3800" dirty="0"/>
              <a:t> is considered </a:t>
            </a:r>
            <a:r>
              <a:rPr lang="en-US" sz="3800" i="1" dirty="0">
                <a:solidFill>
                  <a:srgbClr val="7030A0"/>
                </a:solidFill>
              </a:rPr>
              <a:t>excessive</a:t>
            </a:r>
            <a:r>
              <a:rPr lang="en-US" sz="3800" dirty="0" smtClean="0"/>
              <a:t>.</a:t>
            </a:r>
            <a:endParaRPr lang="en-US" sz="3800" dirty="0"/>
          </a:p>
        </p:txBody>
      </p:sp>
    </p:spTree>
    <p:extLst>
      <p:ext uri="{BB962C8B-B14F-4D97-AF65-F5344CB8AC3E}">
        <p14:creationId xmlns:p14="http://schemas.microsoft.com/office/powerpoint/2010/main" val="1053821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1) SYMPTOMS                    2) SIGNS</a:t>
            </a:r>
            <a:endParaRPr lang="en-US" dirty="0">
              <a:solidFill>
                <a:schemeClr val="accent2">
                  <a:lumMod val="75000"/>
                </a:schemeClr>
              </a:solidFill>
            </a:endParaRPr>
          </a:p>
        </p:txBody>
      </p:sp>
      <p:sp>
        <p:nvSpPr>
          <p:cNvPr id="3" name="Content Placeholder 2"/>
          <p:cNvSpPr>
            <a:spLocks noGrp="1"/>
          </p:cNvSpPr>
          <p:nvPr>
            <p:ph idx="1"/>
          </p:nvPr>
        </p:nvSpPr>
        <p:spPr>
          <a:xfrm>
            <a:off x="831232" y="2417624"/>
            <a:ext cx="5046400" cy="4023360"/>
          </a:xfrm>
        </p:spPr>
        <p:txBody>
          <a:bodyPr>
            <a:normAutofit/>
          </a:bodyPr>
          <a:lstStyle/>
          <a:p>
            <a:r>
              <a:rPr lang="en-US" dirty="0">
                <a:solidFill>
                  <a:srgbClr val="FF0000"/>
                </a:solidFill>
              </a:rPr>
              <a:t>1.</a:t>
            </a:r>
            <a:r>
              <a:rPr lang="en-US" dirty="0"/>
              <a:t> Feeling of heaviness and discomfort in </a:t>
            </a:r>
            <a:r>
              <a:rPr lang="en-US" dirty="0" smtClean="0"/>
              <a:t>the pelvis</a:t>
            </a:r>
            <a:r>
              <a:rPr lang="en-US" dirty="0"/>
              <a:t>, lower abdomen and in the back.</a:t>
            </a:r>
          </a:p>
          <a:p>
            <a:r>
              <a:rPr lang="en-US" dirty="0">
                <a:solidFill>
                  <a:srgbClr val="FF0000"/>
                </a:solidFill>
              </a:rPr>
              <a:t>2.</a:t>
            </a:r>
            <a:r>
              <a:rPr lang="en-US" dirty="0"/>
              <a:t> Feeling of pricking and fullness in </a:t>
            </a:r>
            <a:r>
              <a:rPr lang="en-US" dirty="0" smtClean="0"/>
              <a:t>the breasts</a:t>
            </a:r>
            <a:r>
              <a:rPr lang="en-US" dirty="0"/>
              <a:t>.</a:t>
            </a:r>
          </a:p>
          <a:p>
            <a:r>
              <a:rPr lang="en-US" dirty="0">
                <a:solidFill>
                  <a:srgbClr val="FF0000"/>
                </a:solidFill>
              </a:rPr>
              <a:t>3.</a:t>
            </a:r>
            <a:r>
              <a:rPr lang="en-US" dirty="0"/>
              <a:t> Frequency of urination and constipation.</a:t>
            </a:r>
          </a:p>
          <a:p>
            <a:r>
              <a:rPr lang="en-US" dirty="0">
                <a:solidFill>
                  <a:srgbClr val="FF0000"/>
                </a:solidFill>
              </a:rPr>
              <a:t>4.</a:t>
            </a:r>
            <a:r>
              <a:rPr lang="en-US" dirty="0"/>
              <a:t> </a:t>
            </a:r>
            <a:r>
              <a:rPr lang="en-US" dirty="0" smtClean="0"/>
              <a:t>The Feeling </a:t>
            </a:r>
            <a:r>
              <a:rPr lang="en-US" dirty="0"/>
              <a:t>of </a:t>
            </a:r>
            <a:r>
              <a:rPr lang="en-US" dirty="0" smtClean="0"/>
              <a:t>exhaustion, </a:t>
            </a:r>
            <a:r>
              <a:rPr lang="en-US" dirty="0"/>
              <a:t>irritability, </a:t>
            </a:r>
            <a:r>
              <a:rPr lang="en-US" dirty="0" smtClean="0"/>
              <a:t>and headache</a:t>
            </a:r>
            <a:r>
              <a:rPr lang="en-US" dirty="0"/>
              <a:t>. Above symptoms vary </a:t>
            </a:r>
            <a:r>
              <a:rPr lang="en-US" dirty="0" smtClean="0"/>
              <a:t>in severity </a:t>
            </a:r>
            <a:r>
              <a:rPr lang="en-US" dirty="0"/>
              <a:t>from individual to </a:t>
            </a:r>
            <a:r>
              <a:rPr lang="en-US" dirty="0" smtClean="0"/>
              <a:t>individual. Rarely</a:t>
            </a:r>
            <a:r>
              <a:rPr lang="en-US" dirty="0"/>
              <a:t>, bleeding from nose may occur </a:t>
            </a:r>
            <a:r>
              <a:rPr lang="en-US" dirty="0" smtClean="0"/>
              <a:t>as vicarious menstruation.</a:t>
            </a:r>
            <a:endParaRPr lang="en-US" dirty="0"/>
          </a:p>
        </p:txBody>
      </p:sp>
      <p:sp>
        <p:nvSpPr>
          <p:cNvPr id="4" name="Rectangle 3"/>
          <p:cNvSpPr/>
          <p:nvPr/>
        </p:nvSpPr>
        <p:spPr>
          <a:xfrm>
            <a:off x="6096000" y="2286000"/>
            <a:ext cx="6156960" cy="4154984"/>
          </a:xfrm>
          <a:prstGeom prst="rect">
            <a:avLst/>
          </a:prstGeom>
        </p:spPr>
        <p:txBody>
          <a:bodyPr wrap="square">
            <a:spAutoFit/>
          </a:bodyPr>
          <a:lstStyle/>
          <a:p>
            <a:r>
              <a:rPr lang="en-US" sz="2200" dirty="0" smtClean="0">
                <a:solidFill>
                  <a:srgbClr val="FF0000"/>
                </a:solidFill>
              </a:rPr>
              <a:t>1.</a:t>
            </a:r>
            <a:r>
              <a:rPr lang="en-US" sz="2200" dirty="0" smtClean="0"/>
              <a:t> Sudden drop in temperature of about 1° but</a:t>
            </a:r>
          </a:p>
          <a:p>
            <a:r>
              <a:rPr lang="en-US" sz="2200" dirty="0" smtClean="0"/>
              <a:t>with individual variations.</a:t>
            </a:r>
          </a:p>
          <a:p>
            <a:r>
              <a:rPr lang="en-US" sz="2200" dirty="0" smtClean="0">
                <a:solidFill>
                  <a:srgbClr val="FF0000"/>
                </a:solidFill>
              </a:rPr>
              <a:t>2.</a:t>
            </a:r>
            <a:r>
              <a:rPr lang="en-US" sz="2200" dirty="0" smtClean="0"/>
              <a:t> Pulse rate and blood pressure tend to drop.</a:t>
            </a:r>
          </a:p>
          <a:p>
            <a:r>
              <a:rPr lang="en-US" sz="2200" dirty="0" smtClean="0">
                <a:solidFill>
                  <a:srgbClr val="FF0000"/>
                </a:solidFill>
              </a:rPr>
              <a:t>3.</a:t>
            </a:r>
            <a:r>
              <a:rPr lang="en-US" sz="2200" dirty="0" smtClean="0"/>
              <a:t> Gain in weight occurs during premenstrual</a:t>
            </a:r>
          </a:p>
          <a:p>
            <a:r>
              <a:rPr lang="en-US" sz="2200" dirty="0" smtClean="0"/>
              <a:t>fortnight up to about 1 kg due to retention</a:t>
            </a:r>
          </a:p>
          <a:p>
            <a:r>
              <a:rPr lang="en-US" sz="2200" dirty="0" smtClean="0"/>
              <a:t>of water and salt; it occurs in about half of</a:t>
            </a:r>
          </a:p>
          <a:p>
            <a:r>
              <a:rPr lang="en-US" sz="2200" dirty="0" smtClean="0"/>
              <a:t>women. There is loss of weight with the</a:t>
            </a:r>
          </a:p>
          <a:p>
            <a:r>
              <a:rPr lang="en-US" sz="2200" dirty="0" smtClean="0"/>
              <a:t>onset of flow.</a:t>
            </a:r>
          </a:p>
          <a:p>
            <a:r>
              <a:rPr lang="en-US" sz="2200" dirty="0" smtClean="0">
                <a:solidFill>
                  <a:srgbClr val="FF0000"/>
                </a:solidFill>
              </a:rPr>
              <a:t>4.</a:t>
            </a:r>
            <a:r>
              <a:rPr lang="en-US" sz="2200" dirty="0" smtClean="0"/>
              <a:t> Menstrual loss (</a:t>
            </a:r>
            <a:r>
              <a:rPr lang="en-US" sz="2200" dirty="0" err="1" smtClean="0"/>
              <a:t>mens</a:t>
            </a:r>
            <a:r>
              <a:rPr lang="en-US" sz="2200" dirty="0" smtClean="0"/>
              <a:t>). The vaginal menstrual bleeding mainly arterial, partly</a:t>
            </a:r>
          </a:p>
          <a:p>
            <a:r>
              <a:rPr lang="en-US" sz="2200" dirty="0" smtClean="0"/>
              <a:t>venous is a dark reddish liquid (not clotted)</a:t>
            </a:r>
          </a:p>
          <a:p>
            <a:r>
              <a:rPr lang="en-US" sz="2200" dirty="0" smtClean="0"/>
              <a:t>blood with shed endometrial tissue bits.</a:t>
            </a:r>
          </a:p>
        </p:txBody>
      </p:sp>
      <p:cxnSp>
        <p:nvCxnSpPr>
          <p:cNvPr id="6" name="Straight Connector 5"/>
          <p:cNvCxnSpPr/>
          <p:nvPr/>
        </p:nvCxnSpPr>
        <p:spPr>
          <a:xfrm>
            <a:off x="5877632" y="0"/>
            <a:ext cx="13063"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642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653143" y="39189"/>
            <a:ext cx="11538857" cy="6818811"/>
          </a:xfrm>
          <a:prstGeom prst="cloud">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bg1"/>
                </a:solidFill>
                <a:effectLst>
                  <a:glow rad="63500">
                    <a:schemeClr val="accent2">
                      <a:satMod val="175000"/>
                      <a:alpha val="40000"/>
                    </a:schemeClr>
                  </a:glow>
                </a:effectLst>
              </a:rPr>
              <a:t>The discharge has disagreeable smell due to the secretion of vulvar sebaceous glands and decomposition of blood elements.</a:t>
            </a:r>
          </a:p>
          <a:p>
            <a:pPr algn="ctr"/>
            <a:r>
              <a:rPr lang="en-US" sz="2000" dirty="0" smtClean="0">
                <a:solidFill>
                  <a:schemeClr val="bg1"/>
                </a:solidFill>
                <a:effectLst>
                  <a:glow rad="63500">
                    <a:schemeClr val="accent2">
                      <a:satMod val="175000"/>
                      <a:alpha val="40000"/>
                    </a:schemeClr>
                  </a:glow>
                </a:effectLst>
              </a:rPr>
              <a:t>Menstrual blood is deficient in prothrombin, and fibrinogen but rich in calcium.</a:t>
            </a:r>
          </a:p>
          <a:p>
            <a:pPr algn="ctr"/>
            <a:r>
              <a:rPr lang="en-US" sz="2000" dirty="0" smtClean="0">
                <a:solidFill>
                  <a:schemeClr val="bg1"/>
                </a:solidFill>
                <a:effectLst>
                  <a:glow rad="63500">
                    <a:schemeClr val="accent2">
                      <a:satMod val="175000"/>
                      <a:alpha val="40000"/>
                    </a:schemeClr>
                  </a:glow>
                </a:effectLst>
              </a:rPr>
              <a:t>Microscopically, it contains red cells, large number of leucocytes, vaginal epithelium, cervical mucus, fragments of endometrium with macrophages, </a:t>
            </a:r>
            <a:r>
              <a:rPr lang="en-US" sz="2000" dirty="0" err="1" smtClean="0">
                <a:solidFill>
                  <a:schemeClr val="bg1"/>
                </a:solidFill>
                <a:effectLst>
                  <a:glow rad="63500">
                    <a:schemeClr val="accent2">
                      <a:satMod val="175000"/>
                      <a:alpha val="40000"/>
                    </a:schemeClr>
                  </a:glow>
                </a:effectLst>
              </a:rPr>
              <a:t>histiocytes</a:t>
            </a:r>
            <a:r>
              <a:rPr lang="en-US" sz="2000" dirty="0" smtClean="0">
                <a:solidFill>
                  <a:schemeClr val="bg1"/>
                </a:solidFill>
                <a:effectLst>
                  <a:glow rad="63500">
                    <a:schemeClr val="accent2">
                      <a:satMod val="175000"/>
                      <a:alpha val="40000"/>
                    </a:schemeClr>
                  </a:glow>
                </a:effectLst>
              </a:rPr>
              <a:t>, mast cells and bacteria, menstrual discharge also contains cholesterol, </a:t>
            </a:r>
            <a:r>
              <a:rPr lang="en-US" sz="2000" dirty="0" err="1" smtClean="0">
                <a:solidFill>
                  <a:schemeClr val="bg1"/>
                </a:solidFill>
                <a:effectLst>
                  <a:glow rad="63500">
                    <a:schemeClr val="accent2">
                      <a:satMod val="175000"/>
                      <a:alpha val="40000"/>
                    </a:schemeClr>
                  </a:glow>
                </a:effectLst>
              </a:rPr>
              <a:t>oestrogen</a:t>
            </a:r>
            <a:r>
              <a:rPr lang="en-US" sz="2000" dirty="0" smtClean="0">
                <a:solidFill>
                  <a:schemeClr val="bg1"/>
                </a:solidFill>
                <a:effectLst>
                  <a:glow rad="63500">
                    <a:schemeClr val="accent2">
                      <a:satMod val="175000"/>
                      <a:alpha val="40000"/>
                    </a:schemeClr>
                  </a:glow>
                </a:effectLst>
              </a:rPr>
              <a:t>, lipids and prostaglandins. </a:t>
            </a:r>
          </a:p>
          <a:p>
            <a:pPr algn="ctr"/>
            <a:r>
              <a:rPr lang="en-US" sz="2000" dirty="0" smtClean="0">
                <a:solidFill>
                  <a:schemeClr val="bg1"/>
                </a:solidFill>
                <a:effectLst>
                  <a:glow rad="63500">
                    <a:schemeClr val="accent2">
                      <a:satMod val="175000"/>
                      <a:alpha val="40000"/>
                    </a:schemeClr>
                  </a:glow>
                </a:effectLst>
              </a:rPr>
              <a:t>Menstrual blood from the endometrium clots in the uterine cavity by its thromboplastic property. </a:t>
            </a:r>
          </a:p>
          <a:p>
            <a:pPr algn="ctr"/>
            <a:r>
              <a:rPr lang="en-US" sz="2000" dirty="0" smtClean="0">
                <a:solidFill>
                  <a:schemeClr val="bg1"/>
                </a:solidFill>
                <a:effectLst>
                  <a:glow rad="63500">
                    <a:schemeClr val="accent2">
                      <a:satMod val="175000"/>
                      <a:alpha val="40000"/>
                    </a:schemeClr>
                  </a:glow>
                </a:effectLst>
              </a:rPr>
              <a:t>The clots are dissolved by the </a:t>
            </a:r>
            <a:r>
              <a:rPr lang="en-US" sz="2000" dirty="0" err="1" smtClean="0">
                <a:solidFill>
                  <a:schemeClr val="bg1"/>
                </a:solidFill>
                <a:effectLst>
                  <a:glow rad="63500">
                    <a:schemeClr val="accent2">
                      <a:satMod val="175000"/>
                      <a:alpha val="40000"/>
                    </a:schemeClr>
                  </a:glow>
                </a:effectLst>
              </a:rPr>
              <a:t>fibrinolysins</a:t>
            </a:r>
            <a:r>
              <a:rPr lang="en-US" sz="2000" dirty="0" smtClean="0">
                <a:solidFill>
                  <a:schemeClr val="bg1"/>
                </a:solidFill>
                <a:effectLst>
                  <a:glow rad="63500">
                    <a:schemeClr val="accent2">
                      <a:satMod val="175000"/>
                      <a:alpha val="40000"/>
                    </a:schemeClr>
                  </a:glow>
                </a:effectLst>
              </a:rPr>
              <a:t> released from the endometrium. </a:t>
            </a:r>
          </a:p>
          <a:p>
            <a:pPr algn="ctr"/>
            <a:r>
              <a:rPr lang="en-US" sz="2000" dirty="0" smtClean="0">
                <a:solidFill>
                  <a:schemeClr val="bg1"/>
                </a:solidFill>
                <a:effectLst>
                  <a:glow rad="63500">
                    <a:schemeClr val="accent2">
                      <a:satMod val="175000"/>
                      <a:alpha val="40000"/>
                    </a:schemeClr>
                  </a:glow>
                </a:effectLst>
              </a:rPr>
              <a:t>Fibrin degradation products therefore circulate in increased</a:t>
            </a:r>
          </a:p>
          <a:p>
            <a:pPr algn="ctr"/>
            <a:r>
              <a:rPr lang="en-US" sz="2000" dirty="0" smtClean="0">
                <a:solidFill>
                  <a:schemeClr val="bg1"/>
                </a:solidFill>
                <a:effectLst>
                  <a:glow rad="63500">
                    <a:schemeClr val="accent2">
                      <a:satMod val="175000"/>
                      <a:alpha val="40000"/>
                    </a:schemeClr>
                  </a:glow>
                </a:effectLst>
              </a:rPr>
              <a:t>amount during menstruation. </a:t>
            </a:r>
          </a:p>
          <a:p>
            <a:pPr algn="ctr"/>
            <a:r>
              <a:rPr lang="en-US" sz="2000" dirty="0" smtClean="0">
                <a:solidFill>
                  <a:schemeClr val="bg1"/>
                </a:solidFill>
                <a:effectLst>
                  <a:glow rad="63500">
                    <a:schemeClr val="accent2">
                      <a:satMod val="175000"/>
                      <a:alpha val="40000"/>
                    </a:schemeClr>
                  </a:glow>
                </a:effectLst>
              </a:rPr>
              <a:t>In general menstrual blood does not clot.</a:t>
            </a:r>
          </a:p>
          <a:p>
            <a:pPr algn="ctr"/>
            <a:r>
              <a:rPr lang="en-US" sz="2000" dirty="0" smtClean="0">
                <a:solidFill>
                  <a:schemeClr val="bg1"/>
                </a:solidFill>
                <a:effectLst>
                  <a:glow rad="63500">
                    <a:schemeClr val="accent2">
                      <a:satMod val="175000"/>
                      <a:alpha val="40000"/>
                    </a:schemeClr>
                  </a:glow>
                </a:effectLst>
              </a:rPr>
              <a:t> Clots are passed when menstrual bleeding becomes excessive.</a:t>
            </a:r>
            <a:endParaRPr lang="en-US" sz="2000" dirty="0">
              <a:solidFill>
                <a:schemeClr val="bg1"/>
              </a:solidFill>
              <a:effectLst>
                <a:glow rad="63500">
                  <a:schemeClr val="accent2">
                    <a:satMod val="175000"/>
                    <a:alpha val="40000"/>
                  </a:schemeClr>
                </a:glow>
              </a:effectLst>
            </a:endParaRPr>
          </a:p>
        </p:txBody>
      </p:sp>
      <p:sp>
        <p:nvSpPr>
          <p:cNvPr id="6" name="Rectangle 5"/>
          <p:cNvSpPr/>
          <p:nvPr/>
        </p:nvSpPr>
        <p:spPr>
          <a:xfrm>
            <a:off x="296847" y="39189"/>
            <a:ext cx="201016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NOTE: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653143" y="783771"/>
            <a:ext cx="222068" cy="10842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03785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73" y="637468"/>
            <a:ext cx="10693255" cy="1499616"/>
          </a:xfrm>
        </p:spPr>
        <p:txBody>
          <a:bodyPr>
            <a:normAutofit/>
          </a:bodyPr>
          <a:lstStyle/>
          <a:p>
            <a:r>
              <a:rPr lang="en-US" dirty="0" smtClean="0">
                <a:solidFill>
                  <a:srgbClr val="3399FF"/>
                </a:solidFill>
              </a:rPr>
              <a:t>3) INTERVAL &amp; DURATION     4) BLOOD LOSS</a:t>
            </a:r>
            <a:endParaRPr lang="en-US" dirty="0">
              <a:solidFill>
                <a:srgbClr val="3399FF"/>
              </a:solidFill>
            </a:endParaRPr>
          </a:p>
        </p:txBody>
      </p:sp>
      <p:sp>
        <p:nvSpPr>
          <p:cNvPr id="3" name="Content Placeholder 2"/>
          <p:cNvSpPr>
            <a:spLocks noGrp="1"/>
          </p:cNvSpPr>
          <p:nvPr>
            <p:ph idx="1"/>
          </p:nvPr>
        </p:nvSpPr>
        <p:spPr>
          <a:xfrm>
            <a:off x="640080" y="2442754"/>
            <a:ext cx="10816045" cy="4415246"/>
          </a:xfrm>
        </p:spPr>
        <p:txBody>
          <a:bodyPr/>
          <a:lstStyle/>
          <a:p>
            <a:r>
              <a:rPr lang="en-US" dirty="0"/>
              <a:t>The menstrual cycle lasts </a:t>
            </a:r>
            <a:r>
              <a:rPr lang="en-US" u="sng" dirty="0"/>
              <a:t>on an average</a:t>
            </a:r>
          </a:p>
          <a:p>
            <a:r>
              <a:rPr lang="en-US" u="sng" dirty="0"/>
              <a:t>28 days. </a:t>
            </a:r>
            <a:endParaRPr lang="en-US" u="sng" dirty="0" smtClean="0"/>
          </a:p>
          <a:p>
            <a:r>
              <a:rPr lang="en-US" dirty="0" smtClean="0"/>
              <a:t>A </a:t>
            </a:r>
            <a:r>
              <a:rPr lang="en-US" dirty="0"/>
              <a:t>deviation of 2 to 3 days can be</a:t>
            </a:r>
          </a:p>
          <a:p>
            <a:r>
              <a:rPr lang="en-US" dirty="0"/>
              <a:t>frequently encountered. </a:t>
            </a:r>
            <a:r>
              <a:rPr lang="en-US" u="sng" dirty="0" smtClean="0">
                <a:solidFill>
                  <a:srgbClr val="FF0000"/>
                </a:solidFill>
              </a:rPr>
              <a:t>The </a:t>
            </a:r>
            <a:r>
              <a:rPr lang="en-US" u="sng" dirty="0">
                <a:solidFill>
                  <a:srgbClr val="FF0000"/>
                </a:solidFill>
              </a:rPr>
              <a:t>extremes of </a:t>
            </a:r>
            <a:r>
              <a:rPr lang="en-US" u="sng" dirty="0" smtClean="0">
                <a:solidFill>
                  <a:srgbClr val="FF0000"/>
                </a:solidFill>
              </a:rPr>
              <a:t>21</a:t>
            </a:r>
          </a:p>
          <a:p>
            <a:r>
              <a:rPr lang="en-US" u="sng" dirty="0">
                <a:solidFill>
                  <a:srgbClr val="FF0000"/>
                </a:solidFill>
              </a:rPr>
              <a:t>and 35 days interval may also be found</a:t>
            </a:r>
            <a:r>
              <a:rPr lang="en-US" dirty="0"/>
              <a:t>. In</a:t>
            </a:r>
          </a:p>
          <a:p>
            <a:r>
              <a:rPr lang="en-US" dirty="0" smtClean="0"/>
              <a:t>any </a:t>
            </a:r>
            <a:r>
              <a:rPr lang="en-US" dirty="0"/>
              <a:t>woman’s menstrual life, the interval can</a:t>
            </a:r>
          </a:p>
          <a:p>
            <a:r>
              <a:rPr lang="en-US" dirty="0"/>
              <a:t>vary. </a:t>
            </a:r>
            <a:r>
              <a:rPr lang="en-US" b="1" u="sng" dirty="0">
                <a:solidFill>
                  <a:srgbClr val="7030A0"/>
                </a:solidFill>
              </a:rPr>
              <a:t>The usual duration is 3 to 5 days with</a:t>
            </a:r>
          </a:p>
          <a:p>
            <a:r>
              <a:rPr lang="en-US" b="1" u="sng" dirty="0">
                <a:solidFill>
                  <a:srgbClr val="7030A0"/>
                </a:solidFill>
              </a:rPr>
              <a:t>essentially normal extremes of 2 and 7 </a:t>
            </a:r>
            <a:r>
              <a:rPr lang="en-US" b="1" u="sng" dirty="0" smtClean="0">
                <a:solidFill>
                  <a:srgbClr val="7030A0"/>
                </a:solidFill>
              </a:rPr>
              <a:t>days</a:t>
            </a:r>
            <a:r>
              <a:rPr lang="en-US" dirty="0" smtClean="0"/>
              <a:t>.</a:t>
            </a:r>
            <a:endParaRPr lang="en-US" dirty="0"/>
          </a:p>
        </p:txBody>
      </p:sp>
      <p:cxnSp>
        <p:nvCxnSpPr>
          <p:cNvPr id="5" name="Straight Connector 4"/>
          <p:cNvCxnSpPr/>
          <p:nvPr/>
        </p:nvCxnSpPr>
        <p:spPr>
          <a:xfrm>
            <a:off x="6048103" y="0"/>
            <a:ext cx="26126" cy="6858000"/>
          </a:xfrm>
          <a:prstGeom prst="line">
            <a:avLst/>
          </a:prstGeom>
        </p:spPr>
        <p:style>
          <a:lnRef idx="2">
            <a:schemeClr val="dk1"/>
          </a:lnRef>
          <a:fillRef idx="0">
            <a:schemeClr val="dk1"/>
          </a:fillRef>
          <a:effectRef idx="1">
            <a:schemeClr val="dk1"/>
          </a:effectRef>
          <a:fontRef idx="minor">
            <a:schemeClr val="tx1"/>
          </a:fontRef>
        </p:style>
      </p:cxnSp>
      <p:sp>
        <p:nvSpPr>
          <p:cNvPr id="7" name="Rectangle 6"/>
          <p:cNvSpPr/>
          <p:nvPr/>
        </p:nvSpPr>
        <p:spPr>
          <a:xfrm>
            <a:off x="6214000" y="2286000"/>
            <a:ext cx="5346628" cy="3816429"/>
          </a:xfrm>
          <a:prstGeom prst="rect">
            <a:avLst/>
          </a:prstGeom>
        </p:spPr>
        <p:txBody>
          <a:bodyPr wrap="square">
            <a:spAutoFit/>
          </a:bodyPr>
          <a:lstStyle/>
          <a:p>
            <a:r>
              <a:rPr lang="en-US" sz="2200" dirty="0" smtClean="0"/>
              <a:t>The average total blood loss during menstruation has been estimated </a:t>
            </a:r>
            <a:r>
              <a:rPr lang="en-US" sz="2200" u="sng" dirty="0" smtClean="0">
                <a:solidFill>
                  <a:srgbClr val="7030A0"/>
                </a:solidFill>
              </a:rPr>
              <a:t>as 35 ml (range 5–60 ml);  </a:t>
            </a:r>
            <a:r>
              <a:rPr lang="en-US" sz="2200" dirty="0" smtClean="0"/>
              <a:t>average loss of iron was found as 12 mg. </a:t>
            </a:r>
          </a:p>
          <a:p>
            <a:r>
              <a:rPr lang="en-US" sz="2200" dirty="0" smtClean="0"/>
              <a:t>A rough clinical estimate is that normally</a:t>
            </a:r>
          </a:p>
          <a:p>
            <a:r>
              <a:rPr lang="en-US" sz="2200" dirty="0" smtClean="0"/>
              <a:t>not more </a:t>
            </a:r>
            <a:r>
              <a:rPr lang="en-US" sz="2200" i="1" dirty="0" smtClean="0">
                <a:solidFill>
                  <a:srgbClr val="FF0000"/>
                </a:solidFill>
              </a:rPr>
              <a:t>than three fresh pads are necessary</a:t>
            </a:r>
          </a:p>
          <a:p>
            <a:r>
              <a:rPr lang="en-US" sz="2200" i="1" dirty="0" smtClean="0">
                <a:solidFill>
                  <a:srgbClr val="FF0000"/>
                </a:solidFill>
              </a:rPr>
              <a:t>in the 24 hours</a:t>
            </a:r>
            <a:r>
              <a:rPr lang="en-US" sz="2200" dirty="0" smtClean="0"/>
              <a:t>, two during the day and one</a:t>
            </a:r>
          </a:p>
          <a:p>
            <a:r>
              <a:rPr lang="en-US" sz="2200" dirty="0" smtClean="0"/>
              <a:t>at night, thus requiring </a:t>
            </a:r>
            <a:r>
              <a:rPr lang="en-US" sz="2200" dirty="0" smtClean="0">
                <a:solidFill>
                  <a:srgbClr val="00B050"/>
                </a:solidFill>
              </a:rPr>
              <a:t>total 12–15 pads</a:t>
            </a:r>
          </a:p>
          <a:p>
            <a:r>
              <a:rPr lang="en-US" sz="2200" dirty="0" smtClean="0">
                <a:solidFill>
                  <a:srgbClr val="00B050"/>
                </a:solidFill>
              </a:rPr>
              <a:t>during a </a:t>
            </a:r>
            <a:r>
              <a:rPr lang="en-US" sz="2200" dirty="0" err="1" smtClean="0">
                <a:solidFill>
                  <a:srgbClr val="00B050"/>
                </a:solidFill>
              </a:rPr>
              <a:t>mens</a:t>
            </a:r>
            <a:r>
              <a:rPr lang="en-US" sz="2200" dirty="0" smtClean="0">
                <a:solidFill>
                  <a:srgbClr val="00B050"/>
                </a:solidFill>
              </a:rPr>
              <a:t>.</a:t>
            </a:r>
            <a:r>
              <a:rPr lang="en-US" sz="2200" dirty="0" smtClean="0"/>
              <a:t> This loss widely varies and</a:t>
            </a:r>
          </a:p>
          <a:p>
            <a:r>
              <a:rPr lang="en-US" sz="2200" dirty="0" smtClean="0"/>
              <a:t>becomes </a:t>
            </a:r>
            <a:r>
              <a:rPr lang="en-US" sz="2200" b="1" i="1" u="sng" dirty="0" smtClean="0"/>
              <a:t>greater in women living in warm</a:t>
            </a:r>
          </a:p>
          <a:p>
            <a:r>
              <a:rPr lang="en-US" sz="2200" b="1" i="1" u="sng" dirty="0" smtClean="0"/>
              <a:t>climate than those living in cold climate.</a:t>
            </a:r>
            <a:endParaRPr lang="en-US" sz="2200" b="1" i="1" u="sng" dirty="0"/>
          </a:p>
        </p:txBody>
      </p:sp>
    </p:spTree>
    <p:extLst>
      <p:ext uri="{BB962C8B-B14F-4D97-AF65-F5344CB8AC3E}">
        <p14:creationId xmlns:p14="http://schemas.microsoft.com/office/powerpoint/2010/main" val="1900333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99FF"/>
                </a:solidFill>
              </a:rPr>
              <a:t>5) MANAGEMENT :</a:t>
            </a:r>
            <a:endParaRPr lang="en-US" dirty="0">
              <a:solidFill>
                <a:srgbClr val="3399FF"/>
              </a:solidFill>
            </a:endParaRPr>
          </a:p>
        </p:txBody>
      </p:sp>
      <p:sp>
        <p:nvSpPr>
          <p:cNvPr id="3" name="Content Placeholder 2"/>
          <p:cNvSpPr>
            <a:spLocks noGrp="1"/>
          </p:cNvSpPr>
          <p:nvPr>
            <p:ph idx="1"/>
          </p:nvPr>
        </p:nvSpPr>
        <p:spPr>
          <a:xfrm>
            <a:off x="1024128" y="2286000"/>
            <a:ext cx="8498695" cy="4023360"/>
          </a:xfrm>
        </p:spPr>
        <p:txBody>
          <a:bodyPr>
            <a:normAutofit/>
          </a:bodyPr>
          <a:lstStyle/>
          <a:p>
            <a:pPr>
              <a:buFont typeface="Wingdings" panose="05000000000000000000" pitchFamily="2" charset="2"/>
              <a:buChar char="q"/>
            </a:pPr>
            <a:r>
              <a:rPr lang="en-US" dirty="0"/>
              <a:t>Proper education on menstruation </a:t>
            </a:r>
            <a:r>
              <a:rPr lang="en-US" dirty="0" smtClean="0"/>
              <a:t>is </a:t>
            </a:r>
            <a:r>
              <a:rPr lang="en-US" b="1" u="sng" dirty="0" smtClean="0">
                <a:solidFill>
                  <a:srgbClr val="00B050"/>
                </a:solidFill>
                <a:effectLst>
                  <a:outerShdw blurRad="38100" dist="38100" dir="2700000" algn="tl">
                    <a:srgbClr val="000000">
                      <a:alpha val="43137"/>
                    </a:srgbClr>
                  </a:outerShdw>
                </a:effectLst>
              </a:rPr>
              <a:t>important. </a:t>
            </a:r>
          </a:p>
          <a:p>
            <a:pPr>
              <a:buFont typeface="Wingdings" panose="05000000000000000000" pitchFamily="2" charset="2"/>
              <a:buChar char="q"/>
            </a:pPr>
            <a:r>
              <a:rPr lang="en-US" dirty="0" smtClean="0"/>
              <a:t>Women </a:t>
            </a:r>
            <a:r>
              <a:rPr lang="en-US" dirty="0"/>
              <a:t>should be educated </a:t>
            </a:r>
            <a:r>
              <a:rPr lang="en-US" dirty="0" smtClean="0"/>
              <a:t>that menstruation </a:t>
            </a:r>
            <a:r>
              <a:rPr lang="en-US" b="1" u="sng" dirty="0">
                <a:solidFill>
                  <a:srgbClr val="FF0000"/>
                </a:solidFill>
              </a:rPr>
              <a:t>is not the drainage of </a:t>
            </a:r>
            <a:r>
              <a:rPr lang="en-US" b="1" u="sng" dirty="0" smtClean="0">
                <a:solidFill>
                  <a:srgbClr val="FF0000"/>
                </a:solidFill>
              </a:rPr>
              <a:t>toxic blood </a:t>
            </a:r>
            <a:r>
              <a:rPr lang="en-US" b="1" u="sng" dirty="0">
                <a:solidFill>
                  <a:srgbClr val="FF0000"/>
                </a:solidFill>
              </a:rPr>
              <a:t>from the body </a:t>
            </a:r>
            <a:r>
              <a:rPr lang="en-US" dirty="0"/>
              <a:t>but a normal </a:t>
            </a:r>
            <a:r>
              <a:rPr lang="en-US" dirty="0" smtClean="0"/>
              <a:t>manifestation </a:t>
            </a:r>
            <a:r>
              <a:rPr lang="en-US" dirty="0"/>
              <a:t>of womanhood</a:t>
            </a:r>
            <a:r>
              <a:rPr lang="en-US" dirty="0" smtClean="0"/>
              <a:t>.</a:t>
            </a:r>
          </a:p>
          <a:p>
            <a:pPr>
              <a:buFont typeface="Wingdings" panose="05000000000000000000" pitchFamily="2" charset="2"/>
              <a:buChar char="q"/>
            </a:pPr>
            <a:r>
              <a:rPr lang="en-US" dirty="0" smtClean="0"/>
              <a:t> </a:t>
            </a:r>
            <a:r>
              <a:rPr lang="en-US" dirty="0"/>
              <a:t>During menses, </a:t>
            </a:r>
            <a:r>
              <a:rPr lang="en-US" b="1" dirty="0" smtClean="0">
                <a:solidFill>
                  <a:srgbClr val="7030A0"/>
                </a:solidFill>
              </a:rPr>
              <a:t>she should </a:t>
            </a:r>
            <a:r>
              <a:rPr lang="en-US" b="1" dirty="0">
                <a:solidFill>
                  <a:srgbClr val="7030A0"/>
                </a:solidFill>
              </a:rPr>
              <a:t>carry on her usual activities</a:t>
            </a:r>
            <a:r>
              <a:rPr lang="en-US" dirty="0"/>
              <a:t> </a:t>
            </a:r>
            <a:r>
              <a:rPr lang="en-US" dirty="0" smtClean="0"/>
              <a:t>including daily </a:t>
            </a:r>
            <a:r>
              <a:rPr lang="en-US" dirty="0"/>
              <a:t>bathing, playing games. </a:t>
            </a:r>
            <a:r>
              <a:rPr lang="en-US" dirty="0" smtClean="0"/>
              <a:t>Personal hygiene </a:t>
            </a:r>
            <a:r>
              <a:rPr lang="en-US" dirty="0"/>
              <a:t>is maintained by </a:t>
            </a:r>
            <a:r>
              <a:rPr lang="en-US" u="sng" dirty="0"/>
              <a:t>changing </a:t>
            </a:r>
            <a:r>
              <a:rPr lang="en-US" u="sng" dirty="0" smtClean="0"/>
              <a:t>regularly sanitary </a:t>
            </a:r>
            <a:r>
              <a:rPr lang="en-US" u="sng" dirty="0"/>
              <a:t>pads</a:t>
            </a:r>
            <a:r>
              <a:rPr lang="en-US" dirty="0"/>
              <a:t>. </a:t>
            </a:r>
            <a:endParaRPr lang="en-US" dirty="0" smtClean="0"/>
          </a:p>
          <a:p>
            <a:pPr>
              <a:buFont typeface="Wingdings" panose="05000000000000000000" pitchFamily="2" charset="2"/>
              <a:buChar char="q"/>
            </a:pPr>
            <a:r>
              <a:rPr lang="en-US" dirty="0" smtClean="0"/>
              <a:t>Intravaginal </a:t>
            </a:r>
            <a:r>
              <a:rPr lang="en-US" dirty="0"/>
              <a:t>tampons can </a:t>
            </a:r>
            <a:r>
              <a:rPr lang="en-US" dirty="0" smtClean="0"/>
              <a:t>be used </a:t>
            </a:r>
            <a:r>
              <a:rPr lang="en-US" dirty="0"/>
              <a:t>by the married provided she </a:t>
            </a:r>
            <a:r>
              <a:rPr lang="en-US" b="1" u="sng" dirty="0"/>
              <a:t>does </a:t>
            </a:r>
            <a:r>
              <a:rPr lang="en-US" b="1" u="sng" dirty="0" smtClean="0"/>
              <a:t>not </a:t>
            </a:r>
            <a:r>
              <a:rPr lang="en-US" dirty="0" smtClean="0"/>
              <a:t>forget to leave it behind.</a:t>
            </a:r>
          </a:p>
          <a:p>
            <a:pPr>
              <a:buFont typeface="Wingdings" panose="05000000000000000000" pitchFamily="2" charset="2"/>
              <a:buChar char="q"/>
            </a:pPr>
            <a:r>
              <a:rPr lang="en-US" dirty="0" smtClean="0"/>
              <a:t> Healthy couple </a:t>
            </a:r>
            <a:r>
              <a:rPr lang="en-US" b="1" dirty="0" smtClean="0"/>
              <a:t>can have </a:t>
            </a:r>
            <a:r>
              <a:rPr lang="en-US" dirty="0" smtClean="0"/>
              <a:t>sexual intercourse during menses.</a:t>
            </a:r>
            <a:endParaRPr lang="en-US" dirty="0"/>
          </a:p>
        </p:txBody>
      </p:sp>
    </p:spTree>
    <p:extLst>
      <p:ext uri="{BB962C8B-B14F-4D97-AF65-F5344CB8AC3E}">
        <p14:creationId xmlns:p14="http://schemas.microsoft.com/office/powerpoint/2010/main" val="3550459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99FF"/>
                </a:solidFill>
              </a:rPr>
              <a:t>6) POSTPONEMENT OR ADVANCEMENT OF MENSTRUATION :</a:t>
            </a:r>
            <a:endParaRPr lang="en-US" dirty="0">
              <a:solidFill>
                <a:srgbClr val="3399FF"/>
              </a:solidFill>
            </a:endParaRPr>
          </a:p>
        </p:txBody>
      </p:sp>
      <p:sp>
        <p:nvSpPr>
          <p:cNvPr id="3" name="Content Placeholder 2"/>
          <p:cNvSpPr>
            <a:spLocks noGrp="1"/>
          </p:cNvSpPr>
          <p:nvPr>
            <p:ph idx="1"/>
          </p:nvPr>
        </p:nvSpPr>
        <p:spPr>
          <a:xfrm>
            <a:off x="606117" y="2259874"/>
            <a:ext cx="10836946" cy="4389120"/>
          </a:xfrm>
        </p:spPr>
        <p:txBody>
          <a:bodyPr>
            <a:normAutofit lnSpcReduction="10000"/>
          </a:bodyPr>
          <a:lstStyle/>
          <a:p>
            <a:r>
              <a:rPr lang="en-US" b="1" u="sng" dirty="0"/>
              <a:t>This becomes at times necessary for </a:t>
            </a:r>
            <a:r>
              <a:rPr lang="en-US" b="1" u="sng" dirty="0" smtClean="0"/>
              <a:t>important social </a:t>
            </a:r>
            <a:r>
              <a:rPr lang="en-US" b="1" u="sng" dirty="0"/>
              <a:t>reason like marriage</a:t>
            </a:r>
            <a:r>
              <a:rPr lang="en-US" b="1" u="sng" dirty="0" smtClean="0"/>
              <a:t>.</a:t>
            </a:r>
          </a:p>
          <a:p>
            <a:pPr>
              <a:buFont typeface="Courier New" panose="02070309020205020404" pitchFamily="49" charset="0"/>
              <a:buChar char="o"/>
            </a:pPr>
            <a:r>
              <a:rPr lang="en-US" dirty="0" smtClean="0"/>
              <a:t> </a:t>
            </a:r>
            <a:r>
              <a:rPr lang="en-US" dirty="0"/>
              <a:t>This is not to </a:t>
            </a:r>
            <a:r>
              <a:rPr lang="en-US" dirty="0" smtClean="0"/>
              <a:t>be advocated </a:t>
            </a:r>
            <a:r>
              <a:rPr lang="en-US" dirty="0"/>
              <a:t>on </a:t>
            </a:r>
            <a:r>
              <a:rPr lang="en-US" dirty="0" smtClean="0"/>
              <a:t>fragile </a:t>
            </a:r>
            <a:r>
              <a:rPr lang="en-US" dirty="0"/>
              <a:t>ground. The </a:t>
            </a:r>
            <a:r>
              <a:rPr lang="en-US" dirty="0" smtClean="0"/>
              <a:t>hormone therapy </a:t>
            </a:r>
            <a:r>
              <a:rPr lang="en-US" dirty="0"/>
              <a:t>employed is the following</a:t>
            </a:r>
            <a:r>
              <a:rPr lang="en-US" dirty="0" smtClean="0"/>
              <a:t>:</a:t>
            </a:r>
            <a:endParaRPr lang="en-US" dirty="0"/>
          </a:p>
          <a:p>
            <a:r>
              <a:rPr lang="en-US" dirty="0"/>
              <a:t>1. Progesterone—</a:t>
            </a:r>
            <a:r>
              <a:rPr lang="en-US" dirty="0" err="1"/>
              <a:t>Norethisterone</a:t>
            </a:r>
            <a:r>
              <a:rPr lang="en-US" dirty="0"/>
              <a:t> one </a:t>
            </a:r>
            <a:r>
              <a:rPr lang="en-US" dirty="0" smtClean="0"/>
              <a:t>tab </a:t>
            </a:r>
            <a:r>
              <a:rPr lang="en-US" b="1" u="sng" dirty="0" smtClean="0"/>
              <a:t>thrice </a:t>
            </a:r>
            <a:r>
              <a:rPr lang="en-US" b="1" u="sng" dirty="0"/>
              <a:t>daily </a:t>
            </a:r>
            <a:r>
              <a:rPr lang="en-US" dirty="0"/>
              <a:t>starting from 20th day </a:t>
            </a:r>
            <a:r>
              <a:rPr lang="en-US" dirty="0" smtClean="0"/>
              <a:t>of menstrual </a:t>
            </a:r>
            <a:r>
              <a:rPr lang="en-US" dirty="0"/>
              <a:t>cycle till beyond the date of </a:t>
            </a:r>
            <a:r>
              <a:rPr lang="en-US" dirty="0" smtClean="0"/>
              <a:t>postponement.</a:t>
            </a:r>
          </a:p>
          <a:p>
            <a:endParaRPr lang="en-US" dirty="0"/>
          </a:p>
          <a:p>
            <a:r>
              <a:rPr lang="en-US" dirty="0"/>
              <a:t>2. </a:t>
            </a:r>
            <a:r>
              <a:rPr lang="en-US" dirty="0" err="1"/>
              <a:t>Oestrogen</a:t>
            </a:r>
            <a:r>
              <a:rPr lang="en-US" dirty="0"/>
              <a:t> progestogen contraceptive </a:t>
            </a:r>
            <a:r>
              <a:rPr lang="en-US" dirty="0" smtClean="0"/>
              <a:t>pills, two </a:t>
            </a:r>
            <a:r>
              <a:rPr lang="en-US" dirty="0"/>
              <a:t>a day is started from the 20th </a:t>
            </a:r>
            <a:r>
              <a:rPr lang="en-US" dirty="0" smtClean="0"/>
              <a:t>day. </a:t>
            </a:r>
            <a:r>
              <a:rPr lang="en-US" b="1" dirty="0" smtClean="0">
                <a:solidFill>
                  <a:srgbClr val="7030A0"/>
                </a:solidFill>
              </a:rPr>
              <a:t>Menstrual </a:t>
            </a:r>
            <a:r>
              <a:rPr lang="en-US" b="1" dirty="0">
                <a:solidFill>
                  <a:srgbClr val="7030A0"/>
                </a:solidFill>
              </a:rPr>
              <a:t>flow is expected 2 to 3 days </a:t>
            </a:r>
            <a:r>
              <a:rPr lang="en-US" b="1" dirty="0" smtClean="0">
                <a:solidFill>
                  <a:srgbClr val="7030A0"/>
                </a:solidFill>
              </a:rPr>
              <a:t>after the </a:t>
            </a:r>
            <a:r>
              <a:rPr lang="en-US" b="1" dirty="0">
                <a:solidFill>
                  <a:srgbClr val="7030A0"/>
                </a:solidFill>
              </a:rPr>
              <a:t>treatment is suspended</a:t>
            </a:r>
            <a:r>
              <a:rPr lang="en-US" dirty="0"/>
              <a:t>. </a:t>
            </a:r>
            <a:r>
              <a:rPr lang="en-US" dirty="0" smtClean="0"/>
              <a:t>Menstruation can </a:t>
            </a:r>
            <a:r>
              <a:rPr lang="en-US" dirty="0"/>
              <a:t>be prematurely brought by </a:t>
            </a:r>
            <a:r>
              <a:rPr lang="en-US" dirty="0" smtClean="0"/>
              <a:t>starting hormone </a:t>
            </a:r>
            <a:r>
              <a:rPr lang="en-US" dirty="0"/>
              <a:t>therapy from 5th day of </a:t>
            </a:r>
            <a:r>
              <a:rPr lang="en-US" dirty="0" err="1"/>
              <a:t>mens</a:t>
            </a:r>
            <a:r>
              <a:rPr lang="en-US" dirty="0"/>
              <a:t> </a:t>
            </a:r>
            <a:r>
              <a:rPr lang="en-US" dirty="0" smtClean="0"/>
              <a:t>for 14 </a:t>
            </a:r>
            <a:r>
              <a:rPr lang="en-US" dirty="0"/>
              <a:t>days, The therapy </a:t>
            </a:r>
            <a:r>
              <a:rPr lang="en-US" dirty="0" smtClean="0"/>
              <a:t>is:</a:t>
            </a:r>
          </a:p>
          <a:p>
            <a:r>
              <a:rPr lang="en-US" dirty="0" smtClean="0"/>
              <a:t> </a:t>
            </a:r>
            <a:r>
              <a:rPr lang="en-US" b="1" dirty="0">
                <a:solidFill>
                  <a:srgbClr val="BC046D"/>
                </a:solidFill>
              </a:rPr>
              <a:t>(a)</a:t>
            </a:r>
            <a:r>
              <a:rPr lang="en-US" dirty="0"/>
              <a:t> </a:t>
            </a:r>
            <a:r>
              <a:rPr lang="en-US" dirty="0" err="1"/>
              <a:t>oestrogen</a:t>
            </a:r>
            <a:r>
              <a:rPr lang="en-US" dirty="0"/>
              <a:t> </a:t>
            </a:r>
            <a:r>
              <a:rPr lang="en-US" dirty="0" err="1" smtClean="0"/>
              <a:t>ethinyl</a:t>
            </a:r>
            <a:r>
              <a:rPr lang="en-US" dirty="0" smtClean="0"/>
              <a:t> </a:t>
            </a:r>
            <a:r>
              <a:rPr lang="en-US" dirty="0" err="1" smtClean="0"/>
              <a:t>oestradiol</a:t>
            </a:r>
            <a:r>
              <a:rPr lang="en-US" dirty="0" smtClean="0"/>
              <a:t> </a:t>
            </a:r>
            <a:r>
              <a:rPr lang="en-US" dirty="0"/>
              <a:t>0.05 mg </a:t>
            </a:r>
            <a:r>
              <a:rPr lang="en-US" dirty="0" err="1"/>
              <a:t>tds</a:t>
            </a:r>
            <a:r>
              <a:rPr lang="en-US" dirty="0"/>
              <a:t> </a:t>
            </a:r>
          </a:p>
          <a:p>
            <a:r>
              <a:rPr lang="en-US" dirty="0" smtClean="0"/>
              <a:t> </a:t>
            </a:r>
            <a:r>
              <a:rPr lang="en-US" b="1" dirty="0">
                <a:solidFill>
                  <a:srgbClr val="BC046D"/>
                </a:solidFill>
              </a:rPr>
              <a:t>(b)</a:t>
            </a:r>
            <a:r>
              <a:rPr lang="en-US" dirty="0"/>
              <a:t> </a:t>
            </a:r>
            <a:r>
              <a:rPr lang="en-US" dirty="0" err="1" smtClean="0"/>
              <a:t>oestrogen</a:t>
            </a:r>
            <a:r>
              <a:rPr lang="en-US" dirty="0" smtClean="0"/>
              <a:t> progestogen </a:t>
            </a:r>
            <a:r>
              <a:rPr lang="en-US" dirty="0"/>
              <a:t>oral pill once daily. </a:t>
            </a:r>
            <a:r>
              <a:rPr lang="en-US" dirty="0" err="1" smtClean="0"/>
              <a:t>Anovular</a:t>
            </a:r>
            <a:r>
              <a:rPr lang="en-US" dirty="0" smtClean="0"/>
              <a:t> menstrual </a:t>
            </a:r>
            <a:r>
              <a:rPr lang="en-US" dirty="0"/>
              <a:t>flow is likely to begin within </a:t>
            </a:r>
            <a:r>
              <a:rPr lang="en-US" dirty="0" smtClean="0"/>
              <a:t>2–3 </a:t>
            </a:r>
            <a:r>
              <a:rPr lang="en-US" dirty="0"/>
              <a:t>days of the cessation of therapy.</a:t>
            </a:r>
          </a:p>
        </p:txBody>
      </p:sp>
    </p:spTree>
    <p:extLst>
      <p:ext uri="{BB962C8B-B14F-4D97-AF65-F5344CB8AC3E}">
        <p14:creationId xmlns:p14="http://schemas.microsoft.com/office/powerpoint/2010/main" val="3920378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148" y="1524606"/>
            <a:ext cx="10149840" cy="1463040"/>
          </a:xfrm>
        </p:spPr>
        <p:txBody>
          <a:bodyPr>
            <a:noAutofit/>
          </a:bodyPr>
          <a:lstStyle/>
          <a:p>
            <a:pPr algn="ctr"/>
            <a:r>
              <a:rPr lang="en-US" sz="6000" dirty="0" smtClean="0">
                <a:solidFill>
                  <a:schemeClr val="bg1"/>
                </a:solidFill>
              </a:rPr>
              <a:t>THANK YOU FOR YOUR ATTENTION</a:t>
            </a:r>
            <a:br>
              <a:rPr lang="en-US" sz="6000" dirty="0" smtClean="0">
                <a:solidFill>
                  <a:schemeClr val="bg1"/>
                </a:solidFill>
              </a:rPr>
            </a:br>
            <a:r>
              <a:rPr lang="en-US" sz="6000" dirty="0" smtClean="0">
                <a:solidFill>
                  <a:schemeClr val="bg1"/>
                </a:solidFill>
              </a:rPr>
              <a:t>GOOD LUCK</a:t>
            </a:r>
            <a:endParaRPr lang="en-US" sz="6000" dirty="0">
              <a:solidFill>
                <a:schemeClr val="bg1"/>
              </a:solidFill>
            </a:endParaRPr>
          </a:p>
        </p:txBody>
      </p:sp>
      <p:sp>
        <p:nvSpPr>
          <p:cNvPr id="4" name="TextBox 3"/>
          <p:cNvSpPr txBox="1"/>
          <p:nvPr/>
        </p:nvSpPr>
        <p:spPr>
          <a:xfrm>
            <a:off x="8255726" y="5225143"/>
            <a:ext cx="548640" cy="14238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4107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023" y="1280159"/>
            <a:ext cx="10478588" cy="613955"/>
          </a:xfrm>
        </p:spPr>
        <p:txBody>
          <a:bodyPr>
            <a:normAutofit fontScale="90000"/>
          </a:bodyPr>
          <a:lstStyle/>
          <a:p>
            <a:r>
              <a:rPr lang="en-US" dirty="0" smtClean="0">
                <a:solidFill>
                  <a:srgbClr val="7030A0"/>
                </a:solidFill>
              </a:rPr>
              <a:t>1. Gonadotropin releasing hormone (</a:t>
            </a:r>
            <a:r>
              <a:rPr lang="en-US" dirty="0" err="1" smtClean="0">
                <a:solidFill>
                  <a:srgbClr val="7030A0"/>
                </a:solidFill>
              </a:rPr>
              <a:t>GnRH</a:t>
            </a:r>
            <a:r>
              <a:rPr lang="en-US" dirty="0" smtClean="0">
                <a:solidFill>
                  <a:srgbClr val="7030A0"/>
                </a:solidFill>
              </a:rPr>
              <a:t>)</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836023" y="2272936"/>
            <a:ext cx="9720071" cy="4349931"/>
          </a:xfrm>
        </p:spPr>
        <p:txBody>
          <a:bodyPr>
            <a:normAutofit/>
          </a:bodyPr>
          <a:lstStyle/>
          <a:p>
            <a:pPr>
              <a:buFont typeface="Wingdings" panose="05000000000000000000" pitchFamily="2" charset="2"/>
              <a:buChar char="q"/>
            </a:pPr>
            <a:r>
              <a:rPr lang="en-US" sz="2400" dirty="0" smtClean="0"/>
              <a:t>Is a </a:t>
            </a:r>
            <a:r>
              <a:rPr lang="en-US" sz="2400" dirty="0" err="1" smtClean="0"/>
              <a:t>decapeptide</a:t>
            </a:r>
            <a:r>
              <a:rPr lang="en-US" sz="2400" dirty="0" smtClean="0"/>
              <a:t>, secreted from the hypothalamus in a pulsatile manner throughout the menstrual cycle. To maintain the menstrual cycle normal, </a:t>
            </a:r>
            <a:r>
              <a:rPr lang="en-US" sz="2400" i="1" dirty="0" err="1" smtClean="0">
                <a:solidFill>
                  <a:srgbClr val="FF0000"/>
                </a:solidFill>
              </a:rPr>
              <a:t>GnRH</a:t>
            </a:r>
            <a:r>
              <a:rPr lang="en-US" sz="2400" i="1" dirty="0" smtClean="0">
                <a:solidFill>
                  <a:srgbClr val="FF0000"/>
                </a:solidFill>
              </a:rPr>
              <a:t> must be released in pulses.</a:t>
            </a:r>
          </a:p>
          <a:p>
            <a:pPr>
              <a:buFont typeface="Wingdings" panose="05000000000000000000" pitchFamily="2" charset="2"/>
              <a:buChar char="q"/>
            </a:pPr>
            <a:r>
              <a:rPr lang="en-US" sz="2400" dirty="0" smtClean="0"/>
              <a:t> The pulsatile release of </a:t>
            </a:r>
            <a:r>
              <a:rPr lang="en-US" sz="2400" dirty="0" err="1" smtClean="0"/>
              <a:t>GnRH</a:t>
            </a:r>
            <a:r>
              <a:rPr lang="en-US" sz="2400" dirty="0" smtClean="0"/>
              <a:t> varies in both frequency and amplitude throughout the menstrual cycle and tightly regulated.</a:t>
            </a:r>
          </a:p>
          <a:p>
            <a:pPr>
              <a:buFont typeface="Wingdings" panose="05000000000000000000" pitchFamily="2" charset="2"/>
              <a:buChar char="q"/>
            </a:pPr>
            <a:r>
              <a:rPr lang="en-US" sz="2400" dirty="0" smtClean="0"/>
              <a:t> On average, the frequency of </a:t>
            </a:r>
            <a:r>
              <a:rPr lang="en-US" sz="2400" dirty="0" err="1" smtClean="0"/>
              <a:t>GnRH</a:t>
            </a:r>
            <a:r>
              <a:rPr lang="en-US" sz="2400" dirty="0" smtClean="0"/>
              <a:t> secretion is once per 90 minutes during the early follicular phase, </a:t>
            </a:r>
            <a:r>
              <a:rPr lang="en-US" sz="2400" u="sng" dirty="0" smtClean="0">
                <a:solidFill>
                  <a:srgbClr val="00B050"/>
                </a:solidFill>
              </a:rPr>
              <a:t>increases</a:t>
            </a:r>
            <a:r>
              <a:rPr lang="en-US" sz="2400" dirty="0" smtClean="0"/>
              <a:t> to once per 60–70 minutes, and </a:t>
            </a:r>
            <a:r>
              <a:rPr lang="en-US" sz="2400" u="sng" dirty="0" smtClean="0">
                <a:solidFill>
                  <a:srgbClr val="FF0000"/>
                </a:solidFill>
              </a:rPr>
              <a:t>decreases</a:t>
            </a:r>
            <a:r>
              <a:rPr lang="en-US" sz="2400" dirty="0" smtClean="0"/>
              <a:t> with increased amplitude during the luteal phase. </a:t>
            </a:r>
          </a:p>
          <a:p>
            <a:pPr>
              <a:buFont typeface="Wingdings" panose="05000000000000000000" pitchFamily="2" charset="2"/>
              <a:buChar char="q"/>
            </a:pPr>
            <a:r>
              <a:rPr lang="en-US" sz="2400" dirty="0" err="1" smtClean="0"/>
              <a:t>GnRH</a:t>
            </a:r>
            <a:r>
              <a:rPr lang="en-US" sz="2400" dirty="0" smtClean="0"/>
              <a:t> induces the release of both FSH and LH; however, LH is much more sensitive to changes in </a:t>
            </a:r>
            <a:r>
              <a:rPr lang="en-US" sz="2400" dirty="0" err="1" smtClean="0"/>
              <a:t>GnRH</a:t>
            </a:r>
            <a:r>
              <a:rPr lang="en-US" sz="2400" dirty="0"/>
              <a:t> </a:t>
            </a:r>
            <a:r>
              <a:rPr lang="en-US" sz="2400" dirty="0" smtClean="0"/>
              <a:t>levels.</a:t>
            </a:r>
            <a:endParaRPr lang="en-US" sz="2400" dirty="0"/>
          </a:p>
        </p:txBody>
      </p:sp>
    </p:spTree>
    <p:extLst>
      <p:ext uri="{BB962C8B-B14F-4D97-AF65-F5344CB8AC3E}">
        <p14:creationId xmlns:p14="http://schemas.microsoft.com/office/powerpoint/2010/main" val="4608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2. Follicle stimulating hormone (FSH) </a:t>
            </a:r>
            <a:endParaRPr lang="en-US" dirty="0">
              <a:solidFill>
                <a:srgbClr val="7030A0"/>
              </a:solidFill>
            </a:endParaRPr>
          </a:p>
        </p:txBody>
      </p:sp>
      <p:sp>
        <p:nvSpPr>
          <p:cNvPr id="3" name="Content Placeholder 2"/>
          <p:cNvSpPr>
            <a:spLocks noGrp="1"/>
          </p:cNvSpPr>
          <p:nvPr>
            <p:ph idx="1"/>
          </p:nvPr>
        </p:nvSpPr>
        <p:spPr>
          <a:xfrm>
            <a:off x="1024128" y="2194560"/>
            <a:ext cx="10170741" cy="4023360"/>
          </a:xfrm>
        </p:spPr>
        <p:txBody>
          <a:bodyPr>
            <a:noAutofit/>
          </a:bodyPr>
          <a:lstStyle/>
          <a:p>
            <a:pPr>
              <a:buFont typeface="Wingdings" panose="05000000000000000000" pitchFamily="2" charset="2"/>
              <a:buChar char="Ø"/>
            </a:pPr>
            <a:r>
              <a:rPr lang="en-US" sz="2800" dirty="0" smtClean="0"/>
              <a:t> </a:t>
            </a:r>
            <a:r>
              <a:rPr lang="en-US" sz="2400" u="sng" dirty="0" smtClean="0"/>
              <a:t>Follicle stimulating hormone </a:t>
            </a:r>
            <a:r>
              <a:rPr lang="en-US" sz="2400" dirty="0" smtClean="0"/>
              <a:t>(FSH) is secreted by the anterior pituitary gland and is essential for follicular growth </a:t>
            </a:r>
            <a:r>
              <a:rPr lang="en-US" sz="2400" i="1" u="sng" dirty="0" smtClean="0">
                <a:solidFill>
                  <a:srgbClr val="FF0000"/>
                </a:solidFill>
              </a:rPr>
              <a:t>until</a:t>
            </a:r>
            <a:r>
              <a:rPr lang="en-US" sz="2400" dirty="0" smtClean="0"/>
              <a:t> the antrum develops. </a:t>
            </a:r>
          </a:p>
          <a:p>
            <a:pPr>
              <a:buFont typeface="Wingdings" panose="05000000000000000000" pitchFamily="2" charset="2"/>
              <a:buChar char="Ø"/>
            </a:pPr>
            <a:r>
              <a:rPr lang="en-US" sz="2400" dirty="0" smtClean="0"/>
              <a:t>FSH secretion is highest and most critical during the first week of the follicular stage of the menstrual cycle.</a:t>
            </a:r>
          </a:p>
          <a:p>
            <a:pPr>
              <a:buFont typeface="Wingdings" panose="05000000000000000000" pitchFamily="2" charset="2"/>
              <a:buChar char="Ø"/>
            </a:pPr>
            <a:r>
              <a:rPr lang="en-US" sz="2400" dirty="0" smtClean="0"/>
              <a:t> FSH </a:t>
            </a:r>
            <a:r>
              <a:rPr lang="en-US" sz="2400" u="sng" dirty="0" smtClean="0">
                <a:solidFill>
                  <a:srgbClr val="00B050"/>
                </a:solidFill>
              </a:rPr>
              <a:t>stimulates</a:t>
            </a:r>
            <a:r>
              <a:rPr lang="en-US" sz="2400" dirty="0" smtClean="0"/>
              <a:t> granulosa cells in newly recruited follicles and produce increasing quantities of estrogen and inhibin blood serum levels of two hormones rise progressively and produces </a:t>
            </a:r>
            <a:r>
              <a:rPr lang="en-US" sz="2400" b="1" u="sng" dirty="0" smtClean="0">
                <a:solidFill>
                  <a:srgbClr val="FF0000"/>
                </a:solidFill>
              </a:rPr>
              <a:t>a negative feedback effect </a:t>
            </a:r>
            <a:r>
              <a:rPr lang="en-US" sz="2400" dirty="0" smtClean="0"/>
              <a:t>on pituitary FSH secretion and serum FSH levels progressively declines.</a:t>
            </a:r>
          </a:p>
          <a:p>
            <a:pPr>
              <a:buFont typeface="Wingdings" panose="05000000000000000000" pitchFamily="2" charset="2"/>
              <a:buChar char="Ø"/>
            </a:pPr>
            <a:r>
              <a:rPr lang="en-US" sz="2400" dirty="0" smtClean="0"/>
              <a:t> FSH further induces the expression of LH receptors </a:t>
            </a:r>
            <a:r>
              <a:rPr lang="en-US" sz="2400" b="1" dirty="0" smtClean="0">
                <a:solidFill>
                  <a:srgbClr val="7030A0"/>
                </a:solidFill>
              </a:rPr>
              <a:t>on granulosa cells</a:t>
            </a:r>
            <a:r>
              <a:rPr lang="en-US" sz="2400" dirty="0" smtClean="0"/>
              <a:t>.</a:t>
            </a:r>
            <a:endParaRPr lang="en-US" sz="2400" dirty="0"/>
          </a:p>
        </p:txBody>
      </p:sp>
    </p:spTree>
    <p:extLst>
      <p:ext uri="{BB962C8B-B14F-4D97-AF65-F5344CB8AC3E}">
        <p14:creationId xmlns:p14="http://schemas.microsoft.com/office/powerpoint/2010/main" val="279427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7030A0"/>
                </a:solidFill>
              </a:rPr>
              <a:t>3. Luteinizing hormone (LH):</a:t>
            </a:r>
            <a:endParaRPr lang="en-US" sz="4800" b="1" dirty="0">
              <a:solidFill>
                <a:srgbClr val="7030A0"/>
              </a:solidFill>
            </a:endParaRPr>
          </a:p>
        </p:txBody>
      </p:sp>
      <p:sp>
        <p:nvSpPr>
          <p:cNvPr id="3" name="Content Placeholder 2"/>
          <p:cNvSpPr>
            <a:spLocks noGrp="1"/>
          </p:cNvSpPr>
          <p:nvPr>
            <p:ph idx="1"/>
          </p:nvPr>
        </p:nvSpPr>
        <p:spPr>
          <a:xfrm>
            <a:off x="1024128" y="2233749"/>
            <a:ext cx="9720071" cy="4023360"/>
          </a:xfrm>
        </p:spPr>
        <p:txBody>
          <a:bodyPr>
            <a:noAutofit/>
          </a:bodyPr>
          <a:lstStyle/>
          <a:p>
            <a:pPr>
              <a:buFont typeface="Wingdings" panose="05000000000000000000" pitchFamily="2" charset="2"/>
              <a:buChar char="v"/>
            </a:pPr>
            <a:r>
              <a:rPr lang="en-US" sz="2800" dirty="0" smtClean="0"/>
              <a:t> </a:t>
            </a:r>
            <a:r>
              <a:rPr lang="en-US" sz="2400" b="1" u="sng" dirty="0" smtClean="0">
                <a:solidFill>
                  <a:srgbClr val="FF0000"/>
                </a:solidFill>
              </a:rPr>
              <a:t>Luteinizing hormone (LH) </a:t>
            </a:r>
            <a:r>
              <a:rPr lang="en-US" sz="2400" dirty="0" smtClean="0"/>
              <a:t>is secreted by the </a:t>
            </a:r>
            <a:r>
              <a:rPr lang="en-US" sz="2400" dirty="0" smtClean="0">
                <a:solidFill>
                  <a:srgbClr val="7030A0"/>
                </a:solidFill>
              </a:rPr>
              <a:t>anterior pituitary gland</a:t>
            </a:r>
            <a:r>
              <a:rPr lang="en-US" sz="2400" dirty="0" smtClean="0"/>
              <a:t> and is required for both growth of pre-ovulatory follicles and </a:t>
            </a:r>
            <a:r>
              <a:rPr lang="en-US" sz="2400" dirty="0" err="1" smtClean="0"/>
              <a:t>luteinization</a:t>
            </a:r>
            <a:r>
              <a:rPr lang="en-US" sz="2400" dirty="0" smtClean="0"/>
              <a:t> and ovulation of </a:t>
            </a:r>
            <a:r>
              <a:rPr lang="en-US" sz="2400" dirty="0" smtClean="0">
                <a:solidFill>
                  <a:srgbClr val="7030A0"/>
                </a:solidFill>
              </a:rPr>
              <a:t>the dominant follicle</a:t>
            </a:r>
            <a:r>
              <a:rPr lang="en-US" sz="2400" dirty="0" smtClean="0"/>
              <a:t>.</a:t>
            </a:r>
          </a:p>
          <a:p>
            <a:pPr>
              <a:buFont typeface="Wingdings" panose="05000000000000000000" pitchFamily="2" charset="2"/>
              <a:buChar char="v"/>
            </a:pPr>
            <a:r>
              <a:rPr lang="en-US" sz="2400" dirty="0" smtClean="0"/>
              <a:t> During the follicular phase of the menstrual cycle, LH </a:t>
            </a:r>
            <a:r>
              <a:rPr lang="en-US" sz="2400" b="1" dirty="0" smtClean="0">
                <a:solidFill>
                  <a:srgbClr val="00B050"/>
                </a:solidFill>
              </a:rPr>
              <a:t>stimulates</a:t>
            </a:r>
            <a:r>
              <a:rPr lang="en-US" sz="2400" dirty="0" smtClean="0"/>
              <a:t> (proliferation and differentiation) theca cells for androgen synthesis and androgen is then transported to the granulosa cells for conversion into estrogens.</a:t>
            </a:r>
          </a:p>
          <a:p>
            <a:pPr>
              <a:buFont typeface="Wingdings" panose="05000000000000000000" pitchFamily="2" charset="2"/>
              <a:buChar char="v"/>
            </a:pPr>
            <a:r>
              <a:rPr lang="en-US" sz="2400" dirty="0" smtClean="0"/>
              <a:t> The pre-ovulatory LH surge </a:t>
            </a:r>
            <a:r>
              <a:rPr lang="en-US" sz="2400" b="1" i="1" dirty="0" smtClean="0"/>
              <a:t>drives</a:t>
            </a:r>
            <a:r>
              <a:rPr lang="en-US" sz="2400" dirty="0" smtClean="0"/>
              <a:t> the oocyte into </a:t>
            </a:r>
            <a:r>
              <a:rPr lang="en-US" sz="2400" b="1" dirty="0" smtClean="0">
                <a:solidFill>
                  <a:srgbClr val="3399FF"/>
                </a:solidFill>
              </a:rPr>
              <a:t>the first meiotic division</a:t>
            </a:r>
            <a:r>
              <a:rPr lang="en-US" sz="2400" dirty="0" smtClean="0"/>
              <a:t> and initiates </a:t>
            </a:r>
            <a:r>
              <a:rPr lang="en-US" sz="2400" dirty="0" err="1" smtClean="0"/>
              <a:t>luteinization</a:t>
            </a:r>
            <a:r>
              <a:rPr lang="en-US" sz="2400" dirty="0"/>
              <a:t> </a:t>
            </a:r>
            <a:r>
              <a:rPr lang="en-US" sz="2400" dirty="0" smtClean="0"/>
              <a:t>of thecal and granulosa cells. </a:t>
            </a:r>
          </a:p>
          <a:p>
            <a:pPr>
              <a:buFont typeface="Wingdings" panose="05000000000000000000" pitchFamily="2" charset="2"/>
              <a:buChar char="v"/>
            </a:pPr>
            <a:r>
              <a:rPr lang="en-US" sz="2400" dirty="0" smtClean="0"/>
              <a:t> The resulting corpus luteum produces </a:t>
            </a:r>
            <a:r>
              <a:rPr lang="en-US" sz="2400" b="1" i="1" u="sng" dirty="0" smtClean="0">
                <a:solidFill>
                  <a:srgbClr val="7030A0"/>
                </a:solidFill>
              </a:rPr>
              <a:t>high levels </a:t>
            </a:r>
            <a:r>
              <a:rPr lang="en-US" sz="2400" dirty="0" smtClean="0"/>
              <a:t>of progesterone and some estrogen.</a:t>
            </a:r>
            <a:endParaRPr lang="en-US" sz="2400" dirty="0"/>
          </a:p>
        </p:txBody>
      </p:sp>
    </p:spTree>
    <p:extLst>
      <p:ext uri="{BB962C8B-B14F-4D97-AF65-F5344CB8AC3E}">
        <p14:creationId xmlns:p14="http://schemas.microsoft.com/office/powerpoint/2010/main" val="2548336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37360" y="1"/>
            <a:ext cx="9235440" cy="6858000"/>
          </a:xfrm>
          <a:prstGeom prst="rect">
            <a:avLst/>
          </a:prstGeom>
        </p:spPr>
      </p:pic>
      <p:sp>
        <p:nvSpPr>
          <p:cNvPr id="5" name="TextBox 4"/>
          <p:cNvSpPr txBox="1"/>
          <p:nvPr/>
        </p:nvSpPr>
        <p:spPr>
          <a:xfrm>
            <a:off x="679269" y="744583"/>
            <a:ext cx="287383" cy="176348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76477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2084832"/>
            <a:ext cx="9151838" cy="4023360"/>
          </a:xfrm>
        </p:spPr>
        <p:txBody>
          <a:bodyPr>
            <a:noAutofit/>
          </a:bodyPr>
          <a:lstStyle/>
          <a:p>
            <a:pPr>
              <a:buFont typeface="Wingdings" panose="05000000000000000000" pitchFamily="2" charset="2"/>
              <a:buChar char="v"/>
            </a:pPr>
            <a:r>
              <a:rPr lang="en-US" sz="2400" b="1" dirty="0" smtClean="0"/>
              <a:t> Estradiol</a:t>
            </a:r>
            <a:r>
              <a:rPr lang="en-US" sz="2400" dirty="0" smtClean="0"/>
              <a:t> </a:t>
            </a:r>
            <a:r>
              <a:rPr lang="en-US" sz="2400" b="1" u="sng" dirty="0" smtClean="0">
                <a:solidFill>
                  <a:srgbClr val="FF0000"/>
                </a:solidFill>
              </a:rPr>
              <a:t>is the most potent and abundant estrogen produced from ovary.</a:t>
            </a:r>
          </a:p>
          <a:p>
            <a:pPr>
              <a:buFont typeface="Wingdings" panose="05000000000000000000" pitchFamily="2" charset="2"/>
              <a:buChar char="v"/>
            </a:pPr>
            <a:r>
              <a:rPr lang="en-US" sz="2400" dirty="0" smtClean="0"/>
              <a:t> Other types are </a:t>
            </a:r>
            <a:r>
              <a:rPr lang="en-US" sz="2400" b="1" dirty="0" err="1">
                <a:solidFill>
                  <a:srgbClr val="7030A0"/>
                </a:solidFill>
              </a:rPr>
              <a:t>E</a:t>
            </a:r>
            <a:r>
              <a:rPr lang="en-US" sz="2400" b="1" dirty="0" err="1" smtClean="0">
                <a:solidFill>
                  <a:srgbClr val="7030A0"/>
                </a:solidFill>
              </a:rPr>
              <a:t>strone</a:t>
            </a:r>
            <a:r>
              <a:rPr lang="en-US" sz="2400" b="1" dirty="0" smtClean="0">
                <a:solidFill>
                  <a:srgbClr val="7030A0"/>
                </a:solidFill>
              </a:rPr>
              <a:t> and </a:t>
            </a:r>
            <a:r>
              <a:rPr lang="en-US" sz="2400" b="1" dirty="0" err="1" smtClean="0">
                <a:solidFill>
                  <a:srgbClr val="7030A0"/>
                </a:solidFill>
              </a:rPr>
              <a:t>Estriol</a:t>
            </a:r>
            <a:r>
              <a:rPr lang="en-US" sz="2400" dirty="0" smtClean="0">
                <a:solidFill>
                  <a:srgbClr val="7030A0"/>
                </a:solidFill>
              </a:rPr>
              <a:t>.</a:t>
            </a:r>
            <a:r>
              <a:rPr lang="en-US" sz="2400" dirty="0" smtClean="0"/>
              <a:t> </a:t>
            </a:r>
          </a:p>
          <a:p>
            <a:pPr>
              <a:buFont typeface="Wingdings" panose="05000000000000000000" pitchFamily="2" charset="2"/>
              <a:buChar char="v"/>
            </a:pPr>
            <a:r>
              <a:rPr lang="en-US" sz="2400" dirty="0" smtClean="0"/>
              <a:t> Estradiol is primarily derived from androgens </a:t>
            </a:r>
            <a:r>
              <a:rPr lang="en-US" sz="2400" b="1" dirty="0" smtClean="0">
                <a:solidFill>
                  <a:srgbClr val="00B050"/>
                </a:solidFill>
              </a:rPr>
              <a:t>produced by theca cells. </a:t>
            </a:r>
          </a:p>
          <a:p>
            <a:pPr>
              <a:buFont typeface="Wingdings" panose="05000000000000000000" pitchFamily="2" charset="2"/>
              <a:buChar char="v"/>
            </a:pPr>
            <a:r>
              <a:rPr lang="en-US" sz="2400" dirty="0" smtClean="0"/>
              <a:t> The androgens migrate from the theca cells to the granulosa cells, where they are converted into estradiol </a:t>
            </a:r>
            <a:r>
              <a:rPr lang="en-US" sz="2400" b="1" dirty="0" smtClean="0">
                <a:solidFill>
                  <a:srgbClr val="00B050"/>
                </a:solidFill>
              </a:rPr>
              <a:t>by aromatase enzyme.</a:t>
            </a:r>
          </a:p>
          <a:p>
            <a:pPr>
              <a:buFont typeface="Wingdings" panose="05000000000000000000" pitchFamily="2" charset="2"/>
              <a:buChar char="v"/>
            </a:pPr>
            <a:r>
              <a:rPr lang="en-US" sz="2400" dirty="0" smtClean="0"/>
              <a:t> Some estradiol can also be produced via de novo synthesis by </a:t>
            </a:r>
            <a:r>
              <a:rPr lang="en-US" sz="2400" b="1" dirty="0" smtClean="0">
                <a:solidFill>
                  <a:srgbClr val="3399FF"/>
                </a:solidFill>
              </a:rPr>
              <a:t>thecal cells. </a:t>
            </a:r>
          </a:p>
        </p:txBody>
      </p:sp>
      <p:sp>
        <p:nvSpPr>
          <p:cNvPr id="5" name="Right Arrow 4"/>
          <p:cNvSpPr/>
          <p:nvPr/>
        </p:nvSpPr>
        <p:spPr>
          <a:xfrm>
            <a:off x="3679807" y="6343324"/>
            <a:ext cx="3474720" cy="384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06537" y="6343324"/>
            <a:ext cx="6096000" cy="369332"/>
          </a:xfrm>
          <a:prstGeom prst="rect">
            <a:avLst/>
          </a:prstGeom>
        </p:spPr>
        <p:txBody>
          <a:bodyPr>
            <a:spAutoFit/>
          </a:bodyPr>
          <a:lstStyle/>
          <a:p>
            <a:r>
              <a:rPr lang="en-US" dirty="0" smtClean="0"/>
              <a:t>To be continued….</a:t>
            </a:r>
            <a:endParaRPr lang="en-US" dirty="0"/>
          </a:p>
        </p:txBody>
      </p:sp>
      <p:sp>
        <p:nvSpPr>
          <p:cNvPr id="7" name="Rectangle 6"/>
          <p:cNvSpPr/>
          <p:nvPr/>
        </p:nvSpPr>
        <p:spPr>
          <a:xfrm>
            <a:off x="1176115" y="926370"/>
            <a:ext cx="4341573"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7030A0"/>
                </a:solidFill>
                <a:effectLst>
                  <a:outerShdw dist="38100" dir="2700000" algn="tl" rotWithShape="0">
                    <a:schemeClr val="accent2"/>
                  </a:outerShdw>
                </a:effectLst>
                <a:latin typeface="+mj-lt"/>
              </a:rPr>
              <a:t>4. Estrogen pt.1 :</a:t>
            </a:r>
            <a:endParaRPr lang="en-US" sz="5400" b="1" cap="none" spc="0" dirty="0">
              <a:ln w="6600">
                <a:solidFill>
                  <a:schemeClr val="accent2"/>
                </a:solidFill>
                <a:prstDash val="solid"/>
              </a:ln>
              <a:solidFill>
                <a:srgbClr val="7030A0"/>
              </a:solidFill>
              <a:effectLst>
                <a:outerShdw dist="38100" dir="2700000" algn="tl" rotWithShape="0">
                  <a:schemeClr val="accent2"/>
                </a:outerShdw>
              </a:effectLst>
              <a:latin typeface="+mj-lt"/>
            </a:endParaRPr>
          </a:p>
        </p:txBody>
      </p:sp>
    </p:spTree>
    <p:extLst>
      <p:ext uri="{BB962C8B-B14F-4D97-AF65-F5344CB8AC3E}">
        <p14:creationId xmlns:p14="http://schemas.microsoft.com/office/powerpoint/2010/main" val="2650739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1065" y="2233748"/>
            <a:ext cx="9720071" cy="4023360"/>
          </a:xfrm>
        </p:spPr>
        <p:txBody>
          <a:bodyPr>
            <a:normAutofit/>
          </a:bodyPr>
          <a:lstStyle/>
          <a:p>
            <a:pPr>
              <a:buFont typeface="Wingdings" panose="05000000000000000000" pitchFamily="2" charset="2"/>
              <a:buChar char="v"/>
            </a:pPr>
            <a:r>
              <a:rPr lang="en-US" dirty="0" smtClean="0"/>
              <a:t> </a:t>
            </a:r>
            <a:r>
              <a:rPr lang="en-US" sz="2400" dirty="0" smtClean="0"/>
              <a:t>The actions of estradiol include </a:t>
            </a:r>
            <a:r>
              <a:rPr lang="en-US" sz="2400" b="1" dirty="0" smtClean="0">
                <a:solidFill>
                  <a:srgbClr val="0070C0"/>
                </a:solidFill>
              </a:rPr>
              <a:t>induction of FSH receptors </a:t>
            </a:r>
            <a:r>
              <a:rPr lang="en-US" sz="2400" dirty="0" smtClean="0"/>
              <a:t>on granulosa cells, proliferation and secretion of follicular theca cells, induction of LH receptors on granulosa cells, and proliferation of endometrial stromal and epithelial cells.</a:t>
            </a:r>
          </a:p>
          <a:p>
            <a:pPr>
              <a:buFont typeface="Wingdings" panose="05000000000000000000" pitchFamily="2" charset="2"/>
              <a:buChar char="v"/>
            </a:pPr>
            <a:r>
              <a:rPr lang="en-US" sz="2400" dirty="0" smtClean="0"/>
              <a:t> At low circulating levels </a:t>
            </a:r>
            <a:r>
              <a:rPr lang="en-US" sz="2400" b="1" dirty="0" smtClean="0">
                <a:solidFill>
                  <a:srgbClr val="00B050"/>
                </a:solidFill>
              </a:rPr>
              <a:t>(at early follicular phase), </a:t>
            </a:r>
            <a:r>
              <a:rPr lang="en-US" sz="2400" dirty="0" smtClean="0"/>
              <a:t>estrogens exert </a:t>
            </a:r>
            <a:r>
              <a:rPr lang="en-US" sz="2400" b="1" i="1" u="sng" dirty="0" smtClean="0">
                <a:solidFill>
                  <a:srgbClr val="FF0000"/>
                </a:solidFill>
              </a:rPr>
              <a:t>negative</a:t>
            </a:r>
            <a:r>
              <a:rPr lang="en-US" sz="2400" dirty="0" smtClean="0"/>
              <a:t> </a:t>
            </a:r>
            <a:r>
              <a:rPr lang="en-US" sz="2400" b="1" i="1" u="sng" dirty="0" smtClean="0">
                <a:solidFill>
                  <a:srgbClr val="FF0000"/>
                </a:solidFill>
              </a:rPr>
              <a:t>feedback</a:t>
            </a:r>
            <a:r>
              <a:rPr lang="en-US" sz="2400" dirty="0" smtClean="0"/>
              <a:t> on LH and FSH secretion; however, at very high levels (prior ovulation) estrogens exert positive feedback on LH and FSH secretion. </a:t>
            </a:r>
          </a:p>
          <a:p>
            <a:pPr>
              <a:buFont typeface="Wingdings" panose="05000000000000000000" pitchFamily="2" charset="2"/>
              <a:buChar char="v"/>
            </a:pPr>
            <a:r>
              <a:rPr lang="en-US" sz="2400" dirty="0" smtClean="0"/>
              <a:t> In the uterine endometrial cycle, estrogen induces proliferation of the endometrial glands, </a:t>
            </a:r>
            <a:r>
              <a:rPr lang="en-US" sz="2400" b="1" dirty="0" smtClean="0">
                <a:solidFill>
                  <a:srgbClr val="0070C0"/>
                </a:solidFill>
              </a:rPr>
              <a:t>increases motility of fallopian tubes</a:t>
            </a:r>
            <a:r>
              <a:rPr lang="en-US" sz="2400" dirty="0" smtClean="0"/>
              <a:t> and have other effects on breast, behavior.</a:t>
            </a:r>
          </a:p>
          <a:p>
            <a:endParaRPr lang="en-US" sz="2400" dirty="0"/>
          </a:p>
        </p:txBody>
      </p:sp>
      <p:sp>
        <p:nvSpPr>
          <p:cNvPr id="8" name="Rectangle 7"/>
          <p:cNvSpPr/>
          <p:nvPr/>
        </p:nvSpPr>
        <p:spPr>
          <a:xfrm>
            <a:off x="1011065" y="825026"/>
            <a:ext cx="3727624"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7030A0"/>
                </a:solidFill>
                <a:effectLst>
                  <a:outerShdw dist="38100" dir="2700000" algn="tl" rotWithShape="0">
                    <a:schemeClr val="accent2"/>
                  </a:outerShdw>
                </a:effectLst>
                <a:latin typeface="+mj-lt"/>
              </a:rPr>
              <a:t>Estrogen pt.2 :</a:t>
            </a:r>
            <a:endParaRPr lang="en-US" sz="5400" b="1" cap="none" spc="0" dirty="0">
              <a:ln w="6600">
                <a:solidFill>
                  <a:schemeClr val="accent2"/>
                </a:solidFill>
                <a:prstDash val="solid"/>
              </a:ln>
              <a:solidFill>
                <a:srgbClr val="7030A0"/>
              </a:solidFill>
              <a:effectLst>
                <a:outerShdw dist="38100" dir="2700000" algn="tl" rotWithShape="0">
                  <a:schemeClr val="accent2"/>
                </a:outerShdw>
              </a:effectLst>
              <a:latin typeface="+mj-lt"/>
            </a:endParaRPr>
          </a:p>
        </p:txBody>
      </p:sp>
    </p:spTree>
    <p:extLst>
      <p:ext uri="{BB962C8B-B14F-4D97-AF65-F5344CB8AC3E}">
        <p14:creationId xmlns:p14="http://schemas.microsoft.com/office/powerpoint/2010/main" val="1381729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3178</TotalTime>
  <Words>3744</Words>
  <Application>Microsoft Office PowerPoint</Application>
  <PresentationFormat>Widescreen</PresentationFormat>
  <Paragraphs>239</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Courier New</vt:lpstr>
      <vt:lpstr>Tw Cen MT</vt:lpstr>
      <vt:lpstr>Tw Cen MT Condensed</vt:lpstr>
      <vt:lpstr>Wingdings</vt:lpstr>
      <vt:lpstr>Wingdings 3</vt:lpstr>
      <vt:lpstr>Integral</vt:lpstr>
      <vt:lpstr>Physiology of Menstrual cycle </vt:lpstr>
      <vt:lpstr>The definition of MENSTRUATION:</vt:lpstr>
      <vt:lpstr>HORMONES OF MENSTRUAL CYCLE</vt:lpstr>
      <vt:lpstr>1. Gonadotropin releasing hormone (GnRH) </vt:lpstr>
      <vt:lpstr>2. Follicle stimulating hormone (FSH) </vt:lpstr>
      <vt:lpstr>3. Luteinizing hormone (LH):</vt:lpstr>
      <vt:lpstr>PowerPoint Presentation</vt:lpstr>
      <vt:lpstr>PowerPoint Presentation</vt:lpstr>
      <vt:lpstr>PowerPoint Presentation</vt:lpstr>
      <vt:lpstr>5. Progesterone progestin pt.1:</vt:lpstr>
      <vt:lpstr>5. Progesterone progestin pt.2:</vt:lpstr>
      <vt:lpstr>PowerPoint Presentation</vt:lpstr>
      <vt:lpstr>PowerPoint Presentation</vt:lpstr>
      <vt:lpstr>HYPOTHALAMOPITUITARY OVARIAN AXIS:</vt:lpstr>
      <vt:lpstr>HORMONAL CHANGES IN MENSTRUAL CYCLE:</vt:lpstr>
      <vt:lpstr>PowerPoint Presentation</vt:lpstr>
      <vt:lpstr>A) The follicular phase pt.1:</vt:lpstr>
      <vt:lpstr>A) The follicular phase pt.2:</vt:lpstr>
      <vt:lpstr>B. Ovulation: </vt:lpstr>
      <vt:lpstr>PowerPoint Presentation</vt:lpstr>
      <vt:lpstr>PowerPoint Presentation</vt:lpstr>
      <vt:lpstr>C. The luteal phase pt.1:</vt:lpstr>
      <vt:lpstr>C. The luteal phase pt.2:</vt:lpstr>
      <vt:lpstr>Follicular development: </vt:lpstr>
      <vt:lpstr>2) Uterine or endometrial cycle: </vt:lpstr>
      <vt:lpstr>a. Proliferative phase: </vt:lpstr>
      <vt:lpstr>PowerPoint Presentation</vt:lpstr>
      <vt:lpstr>b. Secretory phase: </vt:lpstr>
      <vt:lpstr>CLINICAL ASPECTS AND MANAGEMENT OF MENSTRUATION</vt:lpstr>
      <vt:lpstr>c. Menstrual phase: </vt:lpstr>
      <vt:lpstr>SUMMARY OF MENSTRUAL CYCLE REGULATION:</vt:lpstr>
      <vt:lpstr>PowerPoint Presentation</vt:lpstr>
      <vt:lpstr>Normal Limits of Menstruation :</vt:lpstr>
      <vt:lpstr>1) SYMPTOMS                    2) SIGNS</vt:lpstr>
      <vt:lpstr>PowerPoint Presentation</vt:lpstr>
      <vt:lpstr>3) INTERVAL &amp; DURATION     4) BLOOD LOSS</vt:lpstr>
      <vt:lpstr>5) MANAGEMENT :</vt:lpstr>
      <vt:lpstr>6) POSTPONEMENT OR ADVANCEMENT OF MENSTRUATION :</vt:lpstr>
      <vt:lpstr>THANK YOU FOR YOUR ATTENTION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52</cp:revision>
  <dcterms:created xsi:type="dcterms:W3CDTF">2023-09-17T17:57:39Z</dcterms:created>
  <dcterms:modified xsi:type="dcterms:W3CDTF">2023-09-20T19:25:27Z</dcterms:modified>
</cp:coreProperties>
</file>