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8" r:id="rId2"/>
    <p:sldId id="260" r:id="rId3"/>
    <p:sldId id="261" r:id="rId4"/>
    <p:sldId id="262" r:id="rId5"/>
    <p:sldId id="257" r:id="rId6"/>
    <p:sldId id="263"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8/9/20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8/9/20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8/9/20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8/9/20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8/9/20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8/9/20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8/9/20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8/9/20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8/9/20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8/9/20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8/9/20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8/9/20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FBBBA-9900-BC43-B322-08E535B19349}"/>
              </a:ext>
            </a:extLst>
          </p:cNvPr>
          <p:cNvSpPr>
            <a:spLocks noGrp="1"/>
          </p:cNvSpPr>
          <p:nvPr>
            <p:ph type="title"/>
          </p:nvPr>
        </p:nvSpPr>
        <p:spPr>
          <a:xfrm>
            <a:off x="2161158" y="145143"/>
            <a:ext cx="7869683" cy="792238"/>
          </a:xfrm>
          <a:solidFill>
            <a:schemeClr val="accent2">
              <a:lumMod val="75000"/>
            </a:schemeClr>
          </a:solidFill>
        </p:spPr>
        <p:txBody>
          <a:bodyPr>
            <a:normAutofit/>
          </a:bodyPr>
          <a:lstStyle/>
          <a:p>
            <a:r>
              <a:rPr lang="en-US" dirty="0">
                <a:solidFill>
                  <a:schemeClr val="bg1"/>
                </a:solidFill>
              </a:rPr>
              <a:t>Pulmonary hypertension</a:t>
            </a:r>
          </a:p>
        </p:txBody>
      </p:sp>
      <p:sp>
        <p:nvSpPr>
          <p:cNvPr id="3" name="Content Placeholder 2">
            <a:extLst>
              <a:ext uri="{FF2B5EF4-FFF2-40B4-BE49-F238E27FC236}">
                <a16:creationId xmlns:a16="http://schemas.microsoft.com/office/drawing/2014/main" id="{C1AC0041-FCDD-9242-A9AA-00097F622043}"/>
              </a:ext>
            </a:extLst>
          </p:cNvPr>
          <p:cNvSpPr>
            <a:spLocks noGrp="1"/>
          </p:cNvSpPr>
          <p:nvPr>
            <p:ph idx="1"/>
          </p:nvPr>
        </p:nvSpPr>
        <p:spPr>
          <a:xfrm>
            <a:off x="289799" y="1111021"/>
            <a:ext cx="5131841" cy="5601836"/>
          </a:xfrm>
        </p:spPr>
        <p:txBody>
          <a:bodyPr>
            <a:noAutofit/>
          </a:bodyPr>
          <a:lstStyle/>
          <a:p>
            <a:r>
              <a:rPr lang="en-US" sz="1700" b="1" dirty="0">
                <a:solidFill>
                  <a:schemeClr val="accent2">
                    <a:lumMod val="50000"/>
                  </a:schemeClr>
                </a:solidFill>
              </a:rPr>
              <a:t>Pulmonary hypertension (PH) </a:t>
            </a:r>
            <a:r>
              <a:rPr lang="en-US" sz="1700" dirty="0"/>
              <a:t>is defined as a mPAP of </a:t>
            </a:r>
            <a:r>
              <a:rPr lang="en-US" sz="1700" dirty="0">
                <a:solidFill>
                  <a:srgbClr val="3C4043"/>
                </a:solidFill>
                <a:latin typeface="HelveticaNeue"/>
              </a:rPr>
              <a:t>≥ 25 mmHg at rest or ≥ 30 mmHg upon exertion.</a:t>
            </a:r>
            <a:endParaRPr lang="en-US" sz="1700" dirty="0">
              <a:solidFill>
                <a:schemeClr val="tx1"/>
              </a:solidFill>
              <a:latin typeface="HelveticaNeue"/>
            </a:endParaRPr>
          </a:p>
          <a:p>
            <a:r>
              <a:rPr lang="en-US" sz="1700" dirty="0"/>
              <a:t>Women with pulmonary hypertension from whatever cause are at increased risk during pregnancy.  </a:t>
            </a:r>
          </a:p>
          <a:p>
            <a:r>
              <a:rPr lang="en-US" sz="1700" dirty="0"/>
              <a:t>The maternal mortality rate was 40%, but more recent data suggest this may have fallen to about 10%–25%.</a:t>
            </a:r>
          </a:p>
          <a:p>
            <a:r>
              <a:rPr lang="en-US" sz="1700" u="sng" dirty="0"/>
              <a:t>Two subgroups</a:t>
            </a:r>
            <a:r>
              <a:rPr lang="en-US" sz="1700" dirty="0"/>
              <a:t> exist:</a:t>
            </a:r>
          </a:p>
          <a:p>
            <a:pPr marL="457200" lvl="2" indent="0">
              <a:buNone/>
            </a:pPr>
            <a:r>
              <a:rPr lang="en-US" sz="1700" dirty="0"/>
              <a:t>I- Some patients have a positive pulmonary vasodilator response and may be treated with calcium antagonists to lower their pulmonary pressures. </a:t>
            </a:r>
          </a:p>
          <a:p>
            <a:pPr marL="457200" lvl="2" indent="0">
              <a:buNone/>
            </a:pPr>
            <a:r>
              <a:rPr lang="en-US" sz="1700" dirty="0"/>
              <a:t>II- Some other women show a fixed PVR and those should be actively advised against pregnancy and adequate contraception’s  recommended.</a:t>
            </a:r>
          </a:p>
          <a:p>
            <a:pPr marL="0" indent="0">
              <a:buNone/>
            </a:pPr>
            <a:r>
              <a:rPr lang="en-US" sz="1700" dirty="0"/>
              <a:t> </a:t>
            </a:r>
          </a:p>
          <a:p>
            <a:pPr marL="0" indent="0">
              <a:buNone/>
            </a:pPr>
            <a:endParaRPr lang="en-US" sz="1700" dirty="0"/>
          </a:p>
          <a:p>
            <a:pPr>
              <a:buFont typeface="Courier New" panose="02070309020205020404" pitchFamily="49" charset="0"/>
              <a:buChar char="o"/>
            </a:pPr>
            <a:endParaRPr lang="en-US" sz="1700" dirty="0">
              <a:solidFill>
                <a:schemeClr val="tx1"/>
              </a:solidFill>
              <a:latin typeface="HelveticaNeue"/>
            </a:endParaRPr>
          </a:p>
          <a:p>
            <a:pPr>
              <a:buFont typeface="Courier New" panose="02070309020205020404" pitchFamily="49" charset="0"/>
              <a:buChar char="o"/>
            </a:pPr>
            <a:endParaRPr lang="en-US" sz="1700" b="1" dirty="0">
              <a:solidFill>
                <a:schemeClr val="accent2">
                  <a:lumMod val="50000"/>
                </a:schemeClr>
              </a:solidFill>
              <a:latin typeface="HelveticaNeue"/>
            </a:endParaRPr>
          </a:p>
          <a:p>
            <a:pPr>
              <a:buFont typeface="Courier New" panose="02070309020205020404" pitchFamily="49" charset="0"/>
              <a:buChar char="o"/>
            </a:pPr>
            <a:endParaRPr lang="en-US" sz="1700" b="1" dirty="0">
              <a:solidFill>
                <a:schemeClr val="accent2">
                  <a:lumMod val="50000"/>
                </a:schemeClr>
              </a:solidFill>
              <a:latin typeface="HelveticaNeue"/>
            </a:endParaRPr>
          </a:p>
        </p:txBody>
      </p:sp>
      <p:sp>
        <p:nvSpPr>
          <p:cNvPr id="9" name="Content Placeholder 2">
            <a:extLst>
              <a:ext uri="{FF2B5EF4-FFF2-40B4-BE49-F238E27FC236}">
                <a16:creationId xmlns:a16="http://schemas.microsoft.com/office/drawing/2014/main" id="{EEA40A66-21DF-EF44-8218-0E49F4F020D8}"/>
              </a:ext>
            </a:extLst>
          </p:cNvPr>
          <p:cNvSpPr>
            <a:spLocks noGrp="1"/>
          </p:cNvSpPr>
          <p:nvPr>
            <p:ph idx="1"/>
          </p:nvPr>
        </p:nvSpPr>
        <p:spPr>
          <a:xfrm>
            <a:off x="6095999" y="750265"/>
            <a:ext cx="5131841" cy="5601836"/>
          </a:xfrm>
        </p:spPr>
        <p:txBody>
          <a:bodyPr>
            <a:noAutofit/>
          </a:bodyPr>
          <a:lstStyle/>
          <a:p>
            <a:endParaRPr lang="en-US" sz="1600" dirty="0">
              <a:solidFill>
                <a:srgbClr val="3C4043"/>
              </a:solidFill>
              <a:latin typeface="HelveticaNeue"/>
            </a:endParaRPr>
          </a:p>
          <a:p>
            <a:r>
              <a:rPr lang="en-US" sz="1700" b="1" dirty="0">
                <a:solidFill>
                  <a:schemeClr val="accent2">
                    <a:lumMod val="50000"/>
                  </a:schemeClr>
                </a:solidFill>
                <a:latin typeface="HelveticaNeue"/>
              </a:rPr>
              <a:t>Signs and symptoms:</a:t>
            </a:r>
            <a:r>
              <a:rPr lang="en-US" sz="1600" b="1" dirty="0">
                <a:solidFill>
                  <a:schemeClr val="accent2">
                    <a:lumMod val="50000"/>
                  </a:schemeClr>
                </a:solidFill>
                <a:latin typeface="HelveticaNeue"/>
              </a:rPr>
              <a:t>  </a:t>
            </a:r>
          </a:p>
          <a:p>
            <a:pPr marL="685800" lvl="3" indent="0">
              <a:buNone/>
            </a:pPr>
            <a:r>
              <a:rPr lang="en-US" dirty="0">
                <a:solidFill>
                  <a:schemeClr val="tx1"/>
                </a:solidFill>
                <a:latin typeface="HelveticaNeue"/>
              </a:rPr>
              <a:t>- Dyspnea</a:t>
            </a:r>
          </a:p>
          <a:p>
            <a:pPr marL="685800" lvl="3" indent="0">
              <a:buNone/>
            </a:pPr>
            <a:r>
              <a:rPr lang="en-US" dirty="0">
                <a:solidFill>
                  <a:schemeClr val="tx1"/>
                </a:solidFill>
                <a:latin typeface="HelveticaNeue"/>
              </a:rPr>
              <a:t>- Palpitations</a:t>
            </a:r>
          </a:p>
          <a:p>
            <a:pPr marL="685800" lvl="3" indent="0">
              <a:buNone/>
            </a:pPr>
            <a:r>
              <a:rPr lang="en-US" dirty="0">
                <a:solidFill>
                  <a:schemeClr val="tx1"/>
                </a:solidFill>
                <a:latin typeface="HelveticaNeue"/>
              </a:rPr>
              <a:t>- Chest Pain</a:t>
            </a:r>
          </a:p>
          <a:p>
            <a:pPr marL="685800" lvl="3" indent="0">
              <a:buNone/>
            </a:pPr>
            <a:r>
              <a:rPr lang="en-US" dirty="0">
                <a:solidFill>
                  <a:schemeClr val="tx1"/>
                </a:solidFill>
                <a:latin typeface="HelveticaNeue"/>
              </a:rPr>
              <a:t>- Syncope </a:t>
            </a:r>
          </a:p>
          <a:p>
            <a:pPr lvl="3">
              <a:buFontTx/>
              <a:buChar char="-"/>
            </a:pPr>
            <a:r>
              <a:rPr lang="en-US" dirty="0">
                <a:solidFill>
                  <a:schemeClr val="tx1"/>
                </a:solidFill>
                <a:latin typeface="HelveticaNeue"/>
              </a:rPr>
              <a:t>Lower limb edema</a:t>
            </a:r>
            <a:r>
              <a:rPr lang="en-US" b="1" dirty="0">
                <a:solidFill>
                  <a:schemeClr val="accent2">
                    <a:lumMod val="50000"/>
                  </a:schemeClr>
                </a:solidFill>
                <a:latin typeface="HelveticaNeue"/>
              </a:rPr>
              <a:t> </a:t>
            </a:r>
          </a:p>
          <a:p>
            <a:r>
              <a:rPr lang="en-US" sz="1700" b="1" dirty="0">
                <a:solidFill>
                  <a:schemeClr val="accent2">
                    <a:lumMod val="50000"/>
                  </a:schemeClr>
                </a:solidFill>
                <a:latin typeface="HelveticaNeue"/>
              </a:rPr>
              <a:t>Causes:</a:t>
            </a:r>
            <a:r>
              <a:rPr lang="en-US" sz="1600" b="1" dirty="0">
                <a:solidFill>
                  <a:schemeClr val="accent2">
                    <a:lumMod val="50000"/>
                  </a:schemeClr>
                </a:solidFill>
                <a:latin typeface="HelveticaNeue"/>
              </a:rPr>
              <a:t> </a:t>
            </a:r>
          </a:p>
          <a:p>
            <a:pPr marL="685800" lvl="3" indent="0">
              <a:buNone/>
            </a:pPr>
            <a:r>
              <a:rPr lang="en-US" dirty="0">
                <a:solidFill>
                  <a:schemeClr val="tx1"/>
                </a:solidFill>
                <a:latin typeface="HelveticaNeue"/>
              </a:rPr>
              <a:t>I- PAH (Idiopathic)</a:t>
            </a:r>
          </a:p>
          <a:p>
            <a:pPr marL="685800" lvl="3" indent="0">
              <a:buNone/>
            </a:pPr>
            <a:r>
              <a:rPr lang="en-US" dirty="0">
                <a:solidFill>
                  <a:schemeClr val="tx1"/>
                </a:solidFill>
                <a:latin typeface="HelveticaNeue"/>
              </a:rPr>
              <a:t>II- Left-sided heart failure</a:t>
            </a:r>
          </a:p>
          <a:p>
            <a:pPr marL="685800" lvl="3" indent="0">
              <a:buNone/>
            </a:pPr>
            <a:r>
              <a:rPr lang="en-US" dirty="0">
                <a:solidFill>
                  <a:schemeClr val="tx1"/>
                </a:solidFill>
                <a:latin typeface="HelveticaNeue"/>
              </a:rPr>
              <a:t>III- Lung diseases &amp; hypoxemia</a:t>
            </a:r>
          </a:p>
          <a:p>
            <a:pPr marL="685800" lvl="3" indent="0">
              <a:buNone/>
            </a:pPr>
            <a:r>
              <a:rPr lang="en-US" dirty="0">
                <a:solidFill>
                  <a:schemeClr val="tx1"/>
                </a:solidFill>
                <a:latin typeface="HelveticaNeue"/>
              </a:rPr>
              <a:t>IV- Chronic VTE</a:t>
            </a:r>
          </a:p>
          <a:p>
            <a:pPr marL="685800" lvl="3" indent="0">
              <a:buNone/>
            </a:pPr>
            <a:r>
              <a:rPr lang="en-US" dirty="0">
                <a:solidFill>
                  <a:schemeClr val="tx1"/>
                </a:solidFill>
                <a:latin typeface="HelveticaNeue"/>
              </a:rPr>
              <a:t>V- Others (connective tissue diseases and congenital heart diseases</a:t>
            </a:r>
            <a:r>
              <a:rPr lang="en-US" dirty="0">
                <a:latin typeface="HelveticaNeue"/>
              </a:rPr>
              <a:t>)</a:t>
            </a:r>
            <a:endParaRPr lang="en-US" dirty="0"/>
          </a:p>
          <a:p>
            <a:pPr marL="0" indent="0">
              <a:buNone/>
            </a:pPr>
            <a:r>
              <a:rPr lang="en-US" sz="1600" dirty="0"/>
              <a:t> </a:t>
            </a:r>
          </a:p>
          <a:p>
            <a:pPr marL="0" indent="0">
              <a:buNone/>
            </a:pPr>
            <a:endParaRPr lang="en-US" sz="1600" dirty="0"/>
          </a:p>
          <a:p>
            <a:pPr>
              <a:buFont typeface="Courier New" panose="02070309020205020404" pitchFamily="49" charset="0"/>
              <a:buChar char="o"/>
            </a:pPr>
            <a:endParaRPr lang="en-US" sz="1600" dirty="0">
              <a:solidFill>
                <a:schemeClr val="tx1"/>
              </a:solidFill>
              <a:latin typeface="HelveticaNeue"/>
            </a:endParaRPr>
          </a:p>
          <a:p>
            <a:pPr>
              <a:buFont typeface="Courier New" panose="02070309020205020404" pitchFamily="49" charset="0"/>
              <a:buChar char="o"/>
            </a:pPr>
            <a:endParaRPr lang="en-US" sz="1600" b="1" dirty="0">
              <a:solidFill>
                <a:schemeClr val="accent2">
                  <a:lumMod val="50000"/>
                </a:schemeClr>
              </a:solidFill>
              <a:latin typeface="HelveticaNeue"/>
            </a:endParaRPr>
          </a:p>
          <a:p>
            <a:pPr>
              <a:buFont typeface="Courier New" panose="02070309020205020404" pitchFamily="49" charset="0"/>
              <a:buChar char="o"/>
            </a:pPr>
            <a:endParaRPr lang="en-US" sz="1600" b="1" dirty="0">
              <a:solidFill>
                <a:schemeClr val="accent2">
                  <a:lumMod val="50000"/>
                </a:schemeClr>
              </a:solidFill>
              <a:latin typeface="HelveticaNeue"/>
            </a:endParaRPr>
          </a:p>
        </p:txBody>
      </p:sp>
    </p:spTree>
    <p:extLst>
      <p:ext uri="{BB962C8B-B14F-4D97-AF65-F5344CB8AC3E}">
        <p14:creationId xmlns:p14="http://schemas.microsoft.com/office/powerpoint/2010/main" val="170012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4C957-DF6F-AE49-99C6-EFA0A35F0165}"/>
              </a:ext>
            </a:extLst>
          </p:cNvPr>
          <p:cNvSpPr>
            <a:spLocks noGrp="1"/>
          </p:cNvSpPr>
          <p:nvPr>
            <p:ph type="title"/>
          </p:nvPr>
        </p:nvSpPr>
        <p:spPr>
          <a:xfrm>
            <a:off x="1499298" y="2970712"/>
            <a:ext cx="9193403" cy="1413812"/>
          </a:xfrm>
          <a:solidFill>
            <a:schemeClr val="accent2">
              <a:lumMod val="75000"/>
            </a:schemeClr>
          </a:solidFill>
          <a:ln>
            <a:solidFill>
              <a:schemeClr val="accent2">
                <a:lumMod val="75000"/>
              </a:schemeClr>
            </a:solidFill>
          </a:ln>
        </p:spPr>
        <p:txBody>
          <a:bodyPr/>
          <a:lstStyle/>
          <a:p>
            <a:r>
              <a:rPr lang="en-US" dirty="0">
                <a:solidFill>
                  <a:schemeClr val="bg1"/>
                </a:solidFill>
              </a:rPr>
              <a:t>Thank you</a:t>
            </a:r>
          </a:p>
        </p:txBody>
      </p:sp>
      <p:pic>
        <p:nvPicPr>
          <p:cNvPr id="3" name="Graphic 3" descr="Bee">
            <a:extLst>
              <a:ext uri="{FF2B5EF4-FFF2-40B4-BE49-F238E27FC236}">
                <a16:creationId xmlns:a16="http://schemas.microsoft.com/office/drawing/2014/main" id="{B3CA5FB9-0125-AF44-B91B-DC892569D08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flipH="1">
            <a:off x="7215680" y="3429000"/>
            <a:ext cx="442399" cy="442399"/>
          </a:xfrm>
          <a:prstGeom prst="rect">
            <a:avLst/>
          </a:prstGeom>
        </p:spPr>
      </p:pic>
    </p:spTree>
    <p:extLst>
      <p:ext uri="{BB962C8B-B14F-4D97-AF65-F5344CB8AC3E}">
        <p14:creationId xmlns:p14="http://schemas.microsoft.com/office/powerpoint/2010/main" val="1122022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D8672-13A2-D440-B5E3-CF87032EEF36}"/>
              </a:ext>
            </a:extLst>
          </p:cNvPr>
          <p:cNvSpPr>
            <a:spLocks noGrp="1"/>
          </p:cNvSpPr>
          <p:nvPr>
            <p:ph type="title"/>
          </p:nvPr>
        </p:nvSpPr>
        <p:spPr>
          <a:xfrm>
            <a:off x="2100682" y="391543"/>
            <a:ext cx="7990635" cy="776227"/>
          </a:xfrm>
          <a:solidFill>
            <a:schemeClr val="accent3">
              <a:lumMod val="40000"/>
              <a:lumOff val="60000"/>
            </a:schemeClr>
          </a:solidFill>
          <a:ln>
            <a:solidFill>
              <a:schemeClr val="accent3">
                <a:lumMod val="75000"/>
              </a:schemeClr>
            </a:solidFill>
          </a:ln>
        </p:spPr>
        <p:txBody>
          <a:bodyPr/>
          <a:lstStyle/>
          <a:p>
            <a:r>
              <a:rPr lang="en-US" dirty="0">
                <a:solidFill>
                  <a:schemeClr val="bg1"/>
                </a:solidFill>
              </a:rPr>
              <a:t>Management</a:t>
            </a:r>
          </a:p>
        </p:txBody>
      </p:sp>
      <p:sp>
        <p:nvSpPr>
          <p:cNvPr id="3" name="Content Placeholder 2">
            <a:extLst>
              <a:ext uri="{FF2B5EF4-FFF2-40B4-BE49-F238E27FC236}">
                <a16:creationId xmlns:a16="http://schemas.microsoft.com/office/drawing/2014/main" id="{ECE3BC7C-41EF-7A4B-B521-B71A20845A97}"/>
              </a:ext>
            </a:extLst>
          </p:cNvPr>
          <p:cNvSpPr>
            <a:spLocks noGrp="1"/>
          </p:cNvSpPr>
          <p:nvPr>
            <p:ph idx="1"/>
          </p:nvPr>
        </p:nvSpPr>
        <p:spPr>
          <a:xfrm>
            <a:off x="0" y="1206768"/>
            <a:ext cx="12192000" cy="5869355"/>
          </a:xfrm>
        </p:spPr>
        <p:txBody>
          <a:bodyPr>
            <a:normAutofit lnSpcReduction="10000"/>
          </a:bodyPr>
          <a:lstStyle/>
          <a:p>
            <a:r>
              <a:rPr lang="en-US" dirty="0">
                <a:solidFill>
                  <a:schemeClr val="tx1"/>
                </a:solidFill>
              </a:rPr>
              <a:t>If women with pulmonary hypertension become pregnant, </a:t>
            </a:r>
            <a:r>
              <a:rPr lang="en-US" b="1" u="sng" dirty="0">
                <a:solidFill>
                  <a:schemeClr val="accent3"/>
                </a:solidFill>
              </a:rPr>
              <a:t>termination</a:t>
            </a:r>
            <a:r>
              <a:rPr lang="en-US" dirty="0">
                <a:solidFill>
                  <a:schemeClr val="tx1"/>
                </a:solidFill>
              </a:rPr>
              <a:t> should be considered.  Termination itself is associated with maternal mortality in up to 7%, but this is less than the risk associated with such a pregnancy allowed to progress.</a:t>
            </a:r>
          </a:p>
          <a:p>
            <a:r>
              <a:rPr lang="en-US" sz="1900" b="1" dirty="0">
                <a:solidFill>
                  <a:schemeClr val="accent2">
                    <a:lumMod val="50000"/>
                  </a:schemeClr>
                </a:solidFill>
              </a:rPr>
              <a:t>Principles of management include:</a:t>
            </a:r>
          </a:p>
          <a:p>
            <a:r>
              <a:rPr lang="en-US" b="1" u="sng" dirty="0">
                <a:solidFill>
                  <a:schemeClr val="accent3"/>
                </a:solidFill>
              </a:rPr>
              <a:t>Antenatal Care:</a:t>
            </a:r>
          </a:p>
          <a:p>
            <a:pPr marL="228600" lvl="1" indent="0">
              <a:buNone/>
            </a:pPr>
            <a:r>
              <a:rPr lang="en-US" b="1" dirty="0">
                <a:solidFill>
                  <a:schemeClr val="accent2">
                    <a:lumMod val="50000"/>
                  </a:schemeClr>
                </a:solidFill>
              </a:rPr>
              <a:t>I: PAH-targeted therapies:</a:t>
            </a:r>
          </a:p>
          <a:p>
            <a:pPr marL="228600" lvl="1" indent="0">
              <a:buNone/>
            </a:pPr>
            <a:r>
              <a:rPr lang="en-US" dirty="0">
                <a:solidFill>
                  <a:schemeClr val="tx1"/>
                </a:solidFill>
              </a:rPr>
              <a:t> -Phosphodiesterase inhibitors (</a:t>
            </a:r>
            <a:r>
              <a:rPr lang="en-US" dirty="0" err="1">
                <a:solidFill>
                  <a:schemeClr val="tx1"/>
                </a:solidFill>
              </a:rPr>
              <a:t>sildenafil</a:t>
            </a:r>
            <a:r>
              <a:rPr lang="en-US" dirty="0">
                <a:solidFill>
                  <a:schemeClr val="tx1"/>
                </a:solidFill>
              </a:rPr>
              <a:t>, </a:t>
            </a:r>
            <a:r>
              <a:rPr lang="en-US" dirty="0" err="1">
                <a:solidFill>
                  <a:schemeClr val="tx1"/>
                </a:solidFill>
              </a:rPr>
              <a:t>tadalafil</a:t>
            </a:r>
            <a:r>
              <a:rPr lang="en-US" dirty="0">
                <a:solidFill>
                  <a:schemeClr val="tx1"/>
                </a:solidFill>
              </a:rPr>
              <a:t>).</a:t>
            </a:r>
          </a:p>
          <a:p>
            <a:pPr marL="228600" lvl="1" indent="0">
              <a:buNone/>
            </a:pPr>
            <a:r>
              <a:rPr lang="en-US" dirty="0">
                <a:solidFill>
                  <a:schemeClr val="tx1"/>
                </a:solidFill>
              </a:rPr>
              <a:t> -</a:t>
            </a:r>
            <a:r>
              <a:rPr lang="en-US" dirty="0" err="1">
                <a:solidFill>
                  <a:schemeClr val="tx1"/>
                </a:solidFill>
              </a:rPr>
              <a:t>Prostanoid</a:t>
            </a:r>
            <a:r>
              <a:rPr lang="en-US" dirty="0">
                <a:solidFill>
                  <a:schemeClr val="tx1"/>
                </a:solidFill>
              </a:rPr>
              <a:t> analogues (</a:t>
            </a:r>
            <a:r>
              <a:rPr lang="en-US" dirty="0" err="1">
                <a:solidFill>
                  <a:schemeClr val="tx1"/>
                </a:solidFill>
              </a:rPr>
              <a:t>epoprostenol</a:t>
            </a:r>
            <a:r>
              <a:rPr lang="en-US" dirty="0">
                <a:solidFill>
                  <a:schemeClr val="tx1"/>
                </a:solidFill>
              </a:rPr>
              <a:t> &amp; </a:t>
            </a:r>
            <a:r>
              <a:rPr lang="en-US" dirty="0" err="1">
                <a:solidFill>
                  <a:schemeClr val="tx1"/>
                </a:solidFill>
              </a:rPr>
              <a:t>iloprost</a:t>
            </a:r>
            <a:r>
              <a:rPr lang="en-US" dirty="0">
                <a:solidFill>
                  <a:schemeClr val="tx1"/>
                </a:solidFill>
              </a:rPr>
              <a:t>) and nitric oxide. </a:t>
            </a:r>
          </a:p>
          <a:p>
            <a:pPr marL="228600" lvl="1" indent="0">
              <a:buNone/>
            </a:pPr>
            <a:r>
              <a:rPr lang="en-US" dirty="0">
                <a:solidFill>
                  <a:schemeClr val="tx1"/>
                </a:solidFill>
              </a:rPr>
              <a:t> -</a:t>
            </a:r>
            <a:r>
              <a:rPr lang="en-US" dirty="0" err="1">
                <a:solidFill>
                  <a:schemeClr val="tx1"/>
                </a:solidFill>
              </a:rPr>
              <a:t>Endothelin</a:t>
            </a:r>
            <a:r>
              <a:rPr lang="en-US" dirty="0">
                <a:solidFill>
                  <a:schemeClr val="tx1"/>
                </a:solidFill>
              </a:rPr>
              <a:t> receptor antagonists (</a:t>
            </a:r>
            <a:r>
              <a:rPr lang="en-US" dirty="0" err="1">
                <a:solidFill>
                  <a:schemeClr val="tx1"/>
                </a:solidFill>
              </a:rPr>
              <a:t>bosentan</a:t>
            </a:r>
            <a:r>
              <a:rPr lang="en-US" dirty="0">
                <a:solidFill>
                  <a:schemeClr val="tx1"/>
                </a:solidFill>
              </a:rPr>
              <a:t>, </a:t>
            </a:r>
            <a:r>
              <a:rPr lang="en-US" dirty="0" err="1">
                <a:solidFill>
                  <a:schemeClr val="tx1"/>
                </a:solidFill>
              </a:rPr>
              <a:t>ambrisentan</a:t>
            </a:r>
            <a:r>
              <a:rPr lang="en-US" dirty="0">
                <a:solidFill>
                  <a:schemeClr val="tx1"/>
                </a:solidFill>
              </a:rPr>
              <a:t>).</a:t>
            </a:r>
          </a:p>
          <a:p>
            <a:pPr marL="228600" lvl="1" indent="0">
              <a:buNone/>
            </a:pPr>
            <a:r>
              <a:rPr lang="en-US" b="1" dirty="0">
                <a:solidFill>
                  <a:schemeClr val="accent2">
                    <a:lumMod val="50000"/>
                  </a:schemeClr>
                </a:solidFill>
              </a:rPr>
              <a:t>II:  </a:t>
            </a:r>
            <a:r>
              <a:rPr lang="en-US" b="1" dirty="0" err="1">
                <a:solidFill>
                  <a:schemeClr val="accent2">
                    <a:lumMod val="50000"/>
                  </a:schemeClr>
                </a:solidFill>
              </a:rPr>
              <a:t>Thromboprophylaxis</a:t>
            </a:r>
            <a:r>
              <a:rPr lang="en-US" b="1" dirty="0">
                <a:solidFill>
                  <a:schemeClr val="accent2">
                    <a:lumMod val="50000"/>
                  </a:schemeClr>
                </a:solidFill>
              </a:rPr>
              <a:t> with LMWH.</a:t>
            </a:r>
          </a:p>
          <a:p>
            <a:pPr marL="228600" lvl="1" indent="0">
              <a:buNone/>
            </a:pPr>
            <a:r>
              <a:rPr lang="en-US" b="1" dirty="0">
                <a:solidFill>
                  <a:schemeClr val="accent2">
                    <a:lumMod val="50000"/>
                  </a:schemeClr>
                </a:solidFill>
              </a:rPr>
              <a:t>III: Timely admission.</a:t>
            </a:r>
          </a:p>
          <a:p>
            <a:r>
              <a:rPr lang="en-US" b="1" u="sng" dirty="0" err="1">
                <a:solidFill>
                  <a:schemeClr val="accent3"/>
                </a:solidFill>
              </a:rPr>
              <a:t>Peripartum</a:t>
            </a:r>
            <a:r>
              <a:rPr lang="en-US" b="1" u="sng" dirty="0">
                <a:solidFill>
                  <a:schemeClr val="accent3"/>
                </a:solidFill>
              </a:rPr>
              <a:t> Care:</a:t>
            </a:r>
          </a:p>
          <a:p>
            <a:pPr marL="228600" lvl="1" indent="0">
              <a:buNone/>
            </a:pPr>
            <a:r>
              <a:rPr lang="en-US" dirty="0">
                <a:solidFill>
                  <a:schemeClr val="tx1"/>
                </a:solidFill>
              </a:rPr>
              <a:t>-Planning of elective delivery.</a:t>
            </a:r>
          </a:p>
          <a:p>
            <a:pPr marL="228600" lvl="1" indent="0">
              <a:buNone/>
            </a:pPr>
            <a:r>
              <a:rPr lang="en-US" dirty="0">
                <a:solidFill>
                  <a:schemeClr val="tx1"/>
                </a:solidFill>
              </a:rPr>
              <a:t>-Management in an intensive care environment.</a:t>
            </a:r>
          </a:p>
          <a:p>
            <a:pPr marL="228600" lvl="1" indent="0">
              <a:buNone/>
            </a:pPr>
            <a:r>
              <a:rPr lang="en-US" dirty="0">
                <a:solidFill>
                  <a:schemeClr val="tx1"/>
                </a:solidFill>
              </a:rPr>
              <a:t>-Avoiding </a:t>
            </a:r>
            <a:r>
              <a:rPr lang="en-US" dirty="0" err="1">
                <a:solidFill>
                  <a:schemeClr val="tx1"/>
                </a:solidFill>
              </a:rPr>
              <a:t>hypovolaemia</a:t>
            </a:r>
            <a:r>
              <a:rPr lang="en-US" dirty="0">
                <a:solidFill>
                  <a:schemeClr val="tx1"/>
                </a:solidFill>
              </a:rPr>
              <a:t>.</a:t>
            </a:r>
          </a:p>
          <a:p>
            <a:pPr marL="228600" lvl="1" indent="0">
              <a:buNone/>
            </a:pPr>
            <a:r>
              <a:rPr lang="en-US" dirty="0">
                <a:solidFill>
                  <a:schemeClr val="tx1"/>
                </a:solidFill>
              </a:rPr>
              <a:t>-Avoiding acidosis.</a:t>
            </a:r>
          </a:p>
          <a:p>
            <a:pPr marL="228600" lvl="1" indent="0">
              <a:buNone/>
            </a:pPr>
            <a:r>
              <a:rPr lang="en-US" dirty="0">
                <a:solidFill>
                  <a:schemeClr val="tx1"/>
                </a:solidFill>
              </a:rPr>
              <a:t>-Avoiding thromboembolism.</a:t>
            </a:r>
          </a:p>
        </p:txBody>
      </p:sp>
      <p:sp>
        <p:nvSpPr>
          <p:cNvPr id="5" name="Content Placeholder 2">
            <a:extLst>
              <a:ext uri="{FF2B5EF4-FFF2-40B4-BE49-F238E27FC236}">
                <a16:creationId xmlns:a16="http://schemas.microsoft.com/office/drawing/2014/main" id="{BDFF0166-27FA-0E43-8449-B3309B08FD33}"/>
              </a:ext>
            </a:extLst>
          </p:cNvPr>
          <p:cNvSpPr>
            <a:spLocks noGrp="1"/>
          </p:cNvSpPr>
          <p:nvPr>
            <p:ph idx="1"/>
          </p:nvPr>
        </p:nvSpPr>
        <p:spPr>
          <a:xfrm>
            <a:off x="4621724" y="4956554"/>
            <a:ext cx="4886513" cy="2080571"/>
          </a:xfrm>
        </p:spPr>
        <p:txBody>
          <a:bodyPr>
            <a:normAutofit/>
          </a:bodyPr>
          <a:lstStyle/>
          <a:p>
            <a:pPr marL="0" indent="0">
              <a:buNone/>
            </a:pPr>
            <a:r>
              <a:rPr lang="en-US" sz="1600" dirty="0">
                <a:solidFill>
                  <a:schemeClr val="tx1"/>
                </a:solidFill>
              </a:rPr>
              <a:t> -Avoiding pulmonary artery catheters.</a:t>
            </a:r>
          </a:p>
          <a:p>
            <a:pPr marL="0" indent="0">
              <a:buNone/>
            </a:pPr>
            <a:r>
              <a:rPr lang="en-US" sz="1600" dirty="0">
                <a:solidFill>
                  <a:schemeClr val="tx1"/>
                </a:solidFill>
              </a:rPr>
              <a:t> -Avoiding systemic vasodilation.</a:t>
            </a:r>
          </a:p>
        </p:txBody>
      </p:sp>
    </p:spTree>
    <p:extLst>
      <p:ext uri="{BB962C8B-B14F-4D97-AF65-F5344CB8AC3E}">
        <p14:creationId xmlns:p14="http://schemas.microsoft.com/office/powerpoint/2010/main" val="387127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F3EDE-302F-8046-ADC9-F057C901AC18}"/>
              </a:ext>
            </a:extLst>
          </p:cNvPr>
          <p:cNvSpPr>
            <a:spLocks noGrp="1"/>
          </p:cNvSpPr>
          <p:nvPr>
            <p:ph type="title"/>
          </p:nvPr>
        </p:nvSpPr>
        <p:spPr>
          <a:xfrm>
            <a:off x="2231136" y="133144"/>
            <a:ext cx="7729728" cy="804237"/>
          </a:xfrm>
          <a:solidFill>
            <a:schemeClr val="accent2">
              <a:lumMod val="75000"/>
            </a:schemeClr>
          </a:solidFill>
        </p:spPr>
        <p:txBody>
          <a:bodyPr/>
          <a:lstStyle/>
          <a:p>
            <a:r>
              <a:rPr lang="en-US" dirty="0">
                <a:solidFill>
                  <a:schemeClr val="bg1"/>
                </a:solidFill>
              </a:rPr>
              <a:t>Congenital heart disease</a:t>
            </a:r>
          </a:p>
        </p:txBody>
      </p:sp>
      <p:sp>
        <p:nvSpPr>
          <p:cNvPr id="3" name="Content Placeholder 2">
            <a:extLst>
              <a:ext uri="{FF2B5EF4-FFF2-40B4-BE49-F238E27FC236}">
                <a16:creationId xmlns:a16="http://schemas.microsoft.com/office/drawing/2014/main" id="{8DF6D5E1-171F-F44F-9158-847B67D20764}"/>
              </a:ext>
            </a:extLst>
          </p:cNvPr>
          <p:cNvSpPr>
            <a:spLocks noGrp="1"/>
          </p:cNvSpPr>
          <p:nvPr>
            <p:ph idx="1"/>
          </p:nvPr>
        </p:nvSpPr>
        <p:spPr>
          <a:xfrm>
            <a:off x="151190" y="1070525"/>
            <a:ext cx="11849553" cy="5787475"/>
          </a:xfrm>
        </p:spPr>
        <p:txBody>
          <a:bodyPr/>
          <a:lstStyle/>
          <a:p>
            <a:r>
              <a:rPr lang="en-US" dirty="0"/>
              <a:t>The incidence of congenital heart disease in pregnancy is increasing.</a:t>
            </a:r>
          </a:p>
          <a:p>
            <a:r>
              <a:rPr lang="en-US" dirty="0"/>
              <a:t>The most common congenital heart diseases in pregnancy are patent ductus </a:t>
            </a:r>
            <a:r>
              <a:rPr lang="en-US" dirty="0" err="1"/>
              <a:t>arteriosus</a:t>
            </a:r>
            <a:r>
              <a:rPr lang="en-US" dirty="0"/>
              <a:t> (PDA), ASD and VSD). Together these account for about 60% of cases.</a:t>
            </a:r>
          </a:p>
          <a:p>
            <a:r>
              <a:rPr lang="en-US" dirty="0"/>
              <a:t>Simple </a:t>
            </a:r>
            <a:r>
              <a:rPr lang="en-US" dirty="0" err="1"/>
              <a:t>acyanotic</a:t>
            </a:r>
            <a:r>
              <a:rPr lang="en-US" dirty="0"/>
              <a:t> defects and uncomplicated left-to-right shunts pose little problem, and women with defects of minimal </a:t>
            </a:r>
            <a:r>
              <a:rPr lang="en-US" dirty="0" err="1"/>
              <a:t>haemodynamic</a:t>
            </a:r>
            <a:r>
              <a:rPr lang="en-US" dirty="0"/>
              <a:t> significance do well in pregnancy.</a:t>
            </a:r>
          </a:p>
          <a:p>
            <a:r>
              <a:rPr lang="en-US" b="1" dirty="0">
                <a:solidFill>
                  <a:schemeClr val="accent2">
                    <a:lumMod val="50000"/>
                  </a:schemeClr>
                </a:solidFill>
              </a:rPr>
              <a:t>Most common:</a:t>
            </a:r>
          </a:p>
          <a:p>
            <a:pPr marL="457200" lvl="2" indent="0">
              <a:buNone/>
            </a:pPr>
            <a:r>
              <a:rPr lang="en-US" b="1" dirty="0">
                <a:solidFill>
                  <a:schemeClr val="accent2">
                    <a:lumMod val="50000"/>
                  </a:schemeClr>
                </a:solidFill>
              </a:rPr>
              <a:t>-</a:t>
            </a:r>
            <a:r>
              <a:rPr lang="en-US" b="1" dirty="0">
                <a:solidFill>
                  <a:schemeClr val="accent3"/>
                </a:solidFill>
              </a:rPr>
              <a:t>Patent Ductus </a:t>
            </a:r>
            <a:r>
              <a:rPr lang="en-US" b="1" dirty="0" err="1">
                <a:solidFill>
                  <a:schemeClr val="accent3"/>
                </a:solidFill>
              </a:rPr>
              <a:t>Arteriosus</a:t>
            </a:r>
            <a:r>
              <a:rPr lang="en-US" b="1" dirty="0">
                <a:solidFill>
                  <a:schemeClr val="accent3"/>
                </a:solidFill>
              </a:rPr>
              <a:t>:</a:t>
            </a:r>
          </a:p>
          <a:p>
            <a:pPr marL="457200" lvl="2" indent="0">
              <a:buNone/>
            </a:pPr>
            <a:r>
              <a:rPr lang="en-US" b="1" dirty="0">
                <a:solidFill>
                  <a:schemeClr val="accent3"/>
                </a:solidFill>
              </a:rPr>
              <a:t>-Atrial Septal Defect</a:t>
            </a:r>
          </a:p>
          <a:p>
            <a:pPr marL="457200" lvl="2" indent="0">
              <a:buNone/>
            </a:pPr>
            <a:r>
              <a:rPr lang="en-US" b="1" dirty="0">
                <a:solidFill>
                  <a:schemeClr val="accent3"/>
                </a:solidFill>
              </a:rPr>
              <a:t>-Ventricular Septal Defect</a:t>
            </a:r>
          </a:p>
          <a:p>
            <a:pPr marL="457200" lvl="2" indent="0">
              <a:buNone/>
            </a:pPr>
            <a:r>
              <a:rPr lang="en-US" b="1" dirty="0">
                <a:solidFill>
                  <a:schemeClr val="accent3"/>
                </a:solidFill>
              </a:rPr>
              <a:t>-Congenital Aortic Stenosis</a:t>
            </a:r>
          </a:p>
          <a:p>
            <a:pPr marL="457200" lvl="2" indent="0">
              <a:buNone/>
            </a:pPr>
            <a:r>
              <a:rPr lang="en-US" b="1" dirty="0">
                <a:solidFill>
                  <a:schemeClr val="accent3"/>
                </a:solidFill>
              </a:rPr>
              <a:t>-Coarctation of the Aorta</a:t>
            </a:r>
          </a:p>
          <a:p>
            <a:pPr marL="457200" lvl="2" indent="0">
              <a:buNone/>
            </a:pPr>
            <a:r>
              <a:rPr lang="en-US" b="1" dirty="0">
                <a:solidFill>
                  <a:schemeClr val="accent3"/>
                </a:solidFill>
              </a:rPr>
              <a:t>-Marfan’s Syndrome</a:t>
            </a:r>
          </a:p>
          <a:p>
            <a:pPr marL="457200" lvl="2" indent="0">
              <a:buNone/>
            </a:pPr>
            <a:r>
              <a:rPr lang="en-US" b="1" dirty="0">
                <a:solidFill>
                  <a:schemeClr val="accent3"/>
                </a:solidFill>
              </a:rPr>
              <a:t>-Cyanotic Heart Diseases:</a:t>
            </a:r>
          </a:p>
          <a:p>
            <a:pPr lvl="3">
              <a:buFont typeface="Courier New" panose="02070309020205020404" pitchFamily="49" charset="0"/>
              <a:buChar char="o"/>
            </a:pPr>
            <a:r>
              <a:rPr lang="en-US" b="1" dirty="0">
                <a:solidFill>
                  <a:schemeClr val="accent3"/>
                </a:solidFill>
              </a:rPr>
              <a:t>Pulmonary Atresia </a:t>
            </a:r>
          </a:p>
          <a:p>
            <a:pPr lvl="3">
              <a:buFont typeface="Courier New" panose="02070309020205020404" pitchFamily="49" charset="0"/>
              <a:buChar char="o"/>
            </a:pPr>
            <a:r>
              <a:rPr lang="en-US" b="1" dirty="0">
                <a:solidFill>
                  <a:schemeClr val="accent3"/>
                </a:solidFill>
              </a:rPr>
              <a:t>Tetralogy of </a:t>
            </a:r>
            <a:r>
              <a:rPr lang="en-US" b="1" dirty="0" err="1">
                <a:solidFill>
                  <a:schemeClr val="accent3"/>
                </a:solidFill>
              </a:rPr>
              <a:t>Fallot</a:t>
            </a:r>
            <a:endParaRPr lang="en-US" b="1" dirty="0">
              <a:solidFill>
                <a:schemeClr val="accent3"/>
              </a:solidFill>
            </a:endParaRPr>
          </a:p>
        </p:txBody>
      </p:sp>
    </p:spTree>
    <p:extLst>
      <p:ext uri="{BB962C8B-B14F-4D97-AF65-F5344CB8AC3E}">
        <p14:creationId xmlns:p14="http://schemas.microsoft.com/office/powerpoint/2010/main" val="1447305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1D6A0A-7D69-DB43-A95E-FC13AE95D563}"/>
              </a:ext>
            </a:extLst>
          </p:cNvPr>
          <p:cNvSpPr>
            <a:spLocks noGrp="1"/>
          </p:cNvSpPr>
          <p:nvPr>
            <p:ph idx="1"/>
          </p:nvPr>
        </p:nvSpPr>
        <p:spPr>
          <a:xfrm>
            <a:off x="159826" y="158521"/>
            <a:ext cx="11905174" cy="6584574"/>
          </a:xfrm>
        </p:spPr>
        <p:txBody>
          <a:bodyPr/>
          <a:lstStyle/>
          <a:p>
            <a:r>
              <a:rPr lang="en-US" b="1" dirty="0">
                <a:solidFill>
                  <a:schemeClr val="accent2">
                    <a:lumMod val="50000"/>
                  </a:schemeClr>
                </a:solidFill>
              </a:rPr>
              <a:t>Patent ductus </a:t>
            </a:r>
            <a:r>
              <a:rPr lang="en-US" b="1" dirty="0" err="1">
                <a:solidFill>
                  <a:schemeClr val="accent2">
                    <a:lumMod val="50000"/>
                  </a:schemeClr>
                </a:solidFill>
              </a:rPr>
              <a:t>arteriosus</a:t>
            </a:r>
            <a:r>
              <a:rPr lang="en-US" dirty="0"/>
              <a:t>:</a:t>
            </a:r>
          </a:p>
          <a:p>
            <a:pPr marL="457200" lvl="2" indent="0">
              <a:buNone/>
            </a:pPr>
            <a:r>
              <a:rPr lang="en-US" dirty="0"/>
              <a:t> -Corrected cases pose no problems in pregnancy and do not require antibiotic prophylaxis.</a:t>
            </a:r>
          </a:p>
          <a:p>
            <a:pPr marL="457200" lvl="2" indent="0">
              <a:buNone/>
            </a:pPr>
            <a:r>
              <a:rPr lang="en-US" dirty="0"/>
              <a:t> -Uncorrected cases usually do well but are at risk of congestive cardiac failure.</a:t>
            </a:r>
          </a:p>
          <a:p>
            <a:r>
              <a:rPr lang="en-US" b="1" dirty="0">
                <a:solidFill>
                  <a:schemeClr val="tx2"/>
                </a:solidFill>
              </a:rPr>
              <a:t>Atrial septal defect:</a:t>
            </a:r>
            <a:endParaRPr lang="en-US" dirty="0"/>
          </a:p>
          <a:p>
            <a:pPr marL="457200" lvl="2" indent="0">
              <a:buNone/>
            </a:pPr>
            <a:r>
              <a:rPr lang="en-US" dirty="0"/>
              <a:t>-Usually well tolerated in pregnancy.</a:t>
            </a:r>
          </a:p>
          <a:p>
            <a:pPr marL="457200" lvl="2" indent="0">
              <a:buNone/>
            </a:pPr>
            <a:r>
              <a:rPr lang="en-US" dirty="0"/>
              <a:t>-Potential risk of paradoxical embolism but risk is low.</a:t>
            </a:r>
          </a:p>
          <a:p>
            <a:pPr marL="457200" lvl="2" indent="0">
              <a:buNone/>
            </a:pPr>
            <a:r>
              <a:rPr lang="en-US" dirty="0"/>
              <a:t>-Women may become hypotensive if there is an increase in the left-to-right shunt following blood loss at delivery. This causes a drop in left ventricular output and coronary blood flow.</a:t>
            </a:r>
          </a:p>
          <a:p>
            <a:r>
              <a:rPr lang="en-US" b="1" dirty="0">
                <a:solidFill>
                  <a:schemeClr val="accent2">
                    <a:lumMod val="50000"/>
                  </a:schemeClr>
                </a:solidFill>
              </a:rPr>
              <a:t>Ventricular septal defect:</a:t>
            </a:r>
          </a:p>
          <a:p>
            <a:pPr marL="457200" lvl="2" indent="0">
              <a:buNone/>
            </a:pPr>
            <a:r>
              <a:rPr lang="en-US" dirty="0"/>
              <a:t> -Usually well tolerated in pregnancy unless the woman has Eisenmenger’s syndrome.</a:t>
            </a:r>
          </a:p>
          <a:p>
            <a:r>
              <a:rPr lang="en-US" b="1" dirty="0">
                <a:solidFill>
                  <a:schemeClr val="accent2">
                    <a:lumMod val="50000"/>
                  </a:schemeClr>
                </a:solidFill>
              </a:rPr>
              <a:t>Coarctation of the aorta:</a:t>
            </a:r>
          </a:p>
          <a:p>
            <a:pPr marL="457200" lvl="2" indent="0">
              <a:buNone/>
            </a:pPr>
            <a:r>
              <a:rPr lang="en-US" dirty="0"/>
              <a:t>-If diagnosed, this is usually corrected prior to pregnancy but residual coarctation is not uncommon.</a:t>
            </a:r>
          </a:p>
          <a:p>
            <a:pPr marL="457200" lvl="2" indent="0">
              <a:buNone/>
            </a:pPr>
            <a:r>
              <a:rPr lang="en-US" dirty="0"/>
              <a:t>-The risks with uncorrected coarctation are angina, hypertension and congestive heart failure. There is also an association with aortic rupture and aortic dissection. </a:t>
            </a:r>
          </a:p>
          <a:p>
            <a:pPr marL="457200" lvl="2" indent="0">
              <a:buNone/>
            </a:pPr>
            <a:r>
              <a:rPr lang="en-US" dirty="0"/>
              <a:t>-It is important to document the form of surgical repair undertaken (stent, subclavian flap, excision with end-to-end anastomosis) and also to perform an MRI, preferably prior to pregnancy, to exclude any aneurysms or post-stenotic dilatation around the site of repair.</a:t>
            </a:r>
          </a:p>
          <a:p>
            <a:pPr marL="457200" lvl="2" indent="0">
              <a:buNone/>
            </a:pPr>
            <a:r>
              <a:rPr lang="en-US" dirty="0"/>
              <a:t>-The risk of aortic dissection may be minimized by strict control of the blood pressure and </a:t>
            </a:r>
            <a:r>
              <a:rPr lang="el-GR" dirty="0"/>
              <a:t>β-</a:t>
            </a:r>
            <a:r>
              <a:rPr lang="en-US" dirty="0"/>
              <a:t>blockade to decrease cardiac contractility.</a:t>
            </a:r>
          </a:p>
        </p:txBody>
      </p:sp>
    </p:spTree>
    <p:extLst>
      <p:ext uri="{BB962C8B-B14F-4D97-AF65-F5344CB8AC3E}">
        <p14:creationId xmlns:p14="http://schemas.microsoft.com/office/powerpoint/2010/main" val="3178695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1FF8C-6799-7C41-8A8E-95FA3C4003D6}"/>
              </a:ext>
            </a:extLst>
          </p:cNvPr>
          <p:cNvSpPr>
            <a:spLocks noGrp="1"/>
          </p:cNvSpPr>
          <p:nvPr>
            <p:ph type="title"/>
          </p:nvPr>
        </p:nvSpPr>
        <p:spPr>
          <a:xfrm>
            <a:off x="2231136" y="405287"/>
            <a:ext cx="7729728" cy="864712"/>
          </a:xfrm>
          <a:solidFill>
            <a:schemeClr val="accent2">
              <a:lumMod val="75000"/>
            </a:schemeClr>
          </a:solidFill>
          <a:ln>
            <a:solidFill>
              <a:schemeClr val="tx2">
                <a:lumMod val="75000"/>
              </a:schemeClr>
            </a:solidFill>
          </a:ln>
        </p:spPr>
        <p:txBody>
          <a:bodyPr/>
          <a:lstStyle/>
          <a:p>
            <a:r>
              <a:rPr lang="en-US" dirty="0">
                <a:solidFill>
                  <a:schemeClr val="bg1"/>
                </a:solidFill>
              </a:rPr>
              <a:t>Marfan’s Syndrome</a:t>
            </a:r>
          </a:p>
        </p:txBody>
      </p:sp>
      <p:sp>
        <p:nvSpPr>
          <p:cNvPr id="3" name="Content Placeholder 2">
            <a:extLst>
              <a:ext uri="{FF2B5EF4-FFF2-40B4-BE49-F238E27FC236}">
                <a16:creationId xmlns:a16="http://schemas.microsoft.com/office/drawing/2014/main" id="{125696E1-238E-3A44-A5AA-63669197B526}"/>
              </a:ext>
            </a:extLst>
          </p:cNvPr>
          <p:cNvSpPr>
            <a:spLocks noGrp="1"/>
          </p:cNvSpPr>
          <p:nvPr>
            <p:ph idx="1"/>
          </p:nvPr>
        </p:nvSpPr>
        <p:spPr>
          <a:xfrm>
            <a:off x="0" y="1501189"/>
            <a:ext cx="11913810" cy="5208547"/>
          </a:xfrm>
        </p:spPr>
        <p:txBody>
          <a:bodyPr>
            <a:normAutofit lnSpcReduction="10000"/>
          </a:bodyPr>
          <a:lstStyle/>
          <a:p>
            <a:r>
              <a:rPr lang="en-US" dirty="0"/>
              <a:t>It’s an autosomal dominant connective tissue disorder that may lead to various CVS abnormalities like mitral valve prolapse and aortic regurgitation, aortic root dilation and aortic rupture or dissection.</a:t>
            </a:r>
          </a:p>
          <a:p>
            <a:r>
              <a:rPr lang="en-US" dirty="0"/>
              <a:t>Pregnancy increases the risk of aortic rupture and dissection with a MMR of around 50%.</a:t>
            </a:r>
          </a:p>
          <a:p>
            <a:r>
              <a:rPr lang="en-US" sz="1700" b="1" dirty="0">
                <a:solidFill>
                  <a:schemeClr val="accent2">
                    <a:lumMod val="50000"/>
                  </a:schemeClr>
                </a:solidFill>
              </a:rPr>
              <a:t>Predictors for dissection and rupture include:</a:t>
            </a:r>
          </a:p>
          <a:p>
            <a:pPr marL="457200" lvl="2" indent="0">
              <a:buNone/>
            </a:pPr>
            <a:r>
              <a:rPr lang="en-US" dirty="0"/>
              <a:t>-Pre-existing or progressive aortic root dilatation (10% risk if root &gt;4 cm).</a:t>
            </a:r>
          </a:p>
          <a:p>
            <a:pPr marL="457200" lvl="2" indent="0">
              <a:buNone/>
            </a:pPr>
            <a:r>
              <a:rPr lang="en-US" dirty="0"/>
              <a:t>-Positive family history of dissection or aortic rupture</a:t>
            </a:r>
          </a:p>
          <a:p>
            <a:r>
              <a:rPr lang="en-US" dirty="0"/>
              <a:t>Echocardiogram is the principle investigation. It helps to determine the size of the aortic root, and is to be performed serially throughout pregnancy, especially in women who enter with an aortic root dilation of &gt;4 cm. Those with a dilation of &lt;4 cm are at a lower risk of aortic rupture and dissection and the risk of adverse cardiac events (of ~1%).</a:t>
            </a:r>
          </a:p>
          <a:p>
            <a:r>
              <a:rPr lang="en-US" b="1" u="sng" dirty="0">
                <a:solidFill>
                  <a:schemeClr val="accent3"/>
                </a:solidFill>
              </a:rPr>
              <a:t>Obstetric complications described in women with Marfan’s:</a:t>
            </a:r>
          </a:p>
          <a:p>
            <a:pPr marL="457200" lvl="2" indent="0">
              <a:buNone/>
            </a:pPr>
            <a:r>
              <a:rPr lang="en-US" b="1" dirty="0">
                <a:solidFill>
                  <a:schemeClr val="accent2">
                    <a:lumMod val="50000"/>
                  </a:schemeClr>
                </a:solidFill>
              </a:rPr>
              <a:t>-</a:t>
            </a:r>
            <a:r>
              <a:rPr lang="en-US" dirty="0">
                <a:solidFill>
                  <a:schemeClr val="tx1"/>
                </a:solidFill>
              </a:rPr>
              <a:t>Miscarriage</a:t>
            </a:r>
            <a:r>
              <a:rPr lang="en-US" b="1" dirty="0">
                <a:solidFill>
                  <a:schemeClr val="tx1"/>
                </a:solidFill>
              </a:rPr>
              <a:t> </a:t>
            </a:r>
            <a:endParaRPr lang="en-US" dirty="0">
              <a:solidFill>
                <a:schemeClr val="tx1"/>
              </a:solidFill>
            </a:endParaRPr>
          </a:p>
          <a:p>
            <a:pPr marL="457200" lvl="2" indent="0">
              <a:buNone/>
            </a:pPr>
            <a:r>
              <a:rPr lang="en-US" dirty="0">
                <a:solidFill>
                  <a:schemeClr val="tx1"/>
                </a:solidFill>
              </a:rPr>
              <a:t>-Preterm labour</a:t>
            </a:r>
          </a:p>
          <a:p>
            <a:pPr marL="457200" lvl="2" indent="0">
              <a:buNone/>
            </a:pPr>
            <a:r>
              <a:rPr lang="en-US" dirty="0">
                <a:solidFill>
                  <a:schemeClr val="tx1"/>
                </a:solidFill>
              </a:rPr>
              <a:t>-Cervical weakness/insufficiency</a:t>
            </a:r>
          </a:p>
          <a:p>
            <a:pPr marL="457200" lvl="2" indent="0">
              <a:buNone/>
            </a:pPr>
            <a:r>
              <a:rPr lang="en-US" dirty="0">
                <a:solidFill>
                  <a:schemeClr val="tx1"/>
                </a:solidFill>
              </a:rPr>
              <a:t>-Uterine inversion</a:t>
            </a:r>
          </a:p>
          <a:p>
            <a:pPr marL="457200" lvl="2" indent="0">
              <a:buNone/>
            </a:pPr>
            <a:r>
              <a:rPr lang="en-US" dirty="0">
                <a:solidFill>
                  <a:schemeClr val="tx1"/>
                </a:solidFill>
              </a:rPr>
              <a:t>-PPH </a:t>
            </a:r>
          </a:p>
          <a:p>
            <a:pPr marL="457200" lvl="2" indent="0">
              <a:buNone/>
            </a:pPr>
            <a:endParaRPr lang="en-US" dirty="0"/>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2982024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0D287-46D4-8749-8F15-8FEC0D65C1DD}"/>
              </a:ext>
            </a:extLst>
          </p:cNvPr>
          <p:cNvSpPr>
            <a:spLocks noGrp="1"/>
          </p:cNvSpPr>
          <p:nvPr>
            <p:ph type="title"/>
          </p:nvPr>
        </p:nvSpPr>
        <p:spPr>
          <a:xfrm>
            <a:off x="2231136" y="178502"/>
            <a:ext cx="7729728" cy="834474"/>
          </a:xfrm>
          <a:solidFill>
            <a:schemeClr val="accent3">
              <a:lumMod val="40000"/>
              <a:lumOff val="60000"/>
            </a:schemeClr>
          </a:solidFill>
          <a:ln>
            <a:solidFill>
              <a:schemeClr val="accent3">
                <a:lumMod val="75000"/>
              </a:schemeClr>
            </a:solidFill>
          </a:ln>
        </p:spPr>
        <p:txBody>
          <a:bodyPr/>
          <a:lstStyle/>
          <a:p>
            <a:r>
              <a:rPr lang="en-US" dirty="0">
                <a:solidFill>
                  <a:schemeClr val="bg1"/>
                </a:solidFill>
              </a:rPr>
              <a:t>management</a:t>
            </a:r>
          </a:p>
        </p:txBody>
      </p:sp>
      <p:sp>
        <p:nvSpPr>
          <p:cNvPr id="4" name="Rectangle 3">
            <a:extLst>
              <a:ext uri="{FF2B5EF4-FFF2-40B4-BE49-F238E27FC236}">
                <a16:creationId xmlns:a16="http://schemas.microsoft.com/office/drawing/2014/main" id="{DCECB2A3-388E-A240-B613-C2C1660D44DE}"/>
              </a:ext>
            </a:extLst>
          </p:cNvPr>
          <p:cNvSpPr/>
          <p:nvPr/>
        </p:nvSpPr>
        <p:spPr>
          <a:xfrm flipH="1">
            <a:off x="158532" y="4025247"/>
            <a:ext cx="11721053" cy="2505244"/>
          </a:xfrm>
          <a:prstGeom prst="rect">
            <a:avLst/>
          </a:prstGeom>
          <a:solidFill>
            <a:schemeClr val="accent3">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0E8FC0-5371-B941-9904-03472DA6BA81}"/>
              </a:ext>
            </a:extLst>
          </p:cNvPr>
          <p:cNvSpPr>
            <a:spLocks noGrp="1"/>
          </p:cNvSpPr>
          <p:nvPr>
            <p:ph idx="1"/>
          </p:nvPr>
        </p:nvSpPr>
        <p:spPr>
          <a:xfrm>
            <a:off x="158532" y="1186616"/>
            <a:ext cx="11874936" cy="5671384"/>
          </a:xfrm>
        </p:spPr>
        <p:txBody>
          <a:bodyPr>
            <a:normAutofit/>
          </a:bodyPr>
          <a:lstStyle/>
          <a:p>
            <a:r>
              <a:rPr lang="en-US" dirty="0"/>
              <a:t> Pregnancy is contraindicated if the aortic root is &gt;4–4.5 cm.</a:t>
            </a:r>
          </a:p>
          <a:p>
            <a:r>
              <a:rPr lang="en-US" dirty="0"/>
              <a:t> Patients at high risk (and particularly if root &gt;4.5 cm) should be offered aortic root replacement prior to pregnancy.</a:t>
            </a:r>
          </a:p>
          <a:p>
            <a:r>
              <a:rPr lang="en-US" dirty="0"/>
              <a:t> </a:t>
            </a:r>
            <a:r>
              <a:rPr lang="el-GR" dirty="0"/>
              <a:t>β-</a:t>
            </a:r>
            <a:r>
              <a:rPr lang="en-US" dirty="0"/>
              <a:t>blockers have been shown to reduce the rate of aortic dilatation and the risk of complications in patients with Marfan’s syndrome. They should be continued or started in pregnant patients with aortic dilatation.</a:t>
            </a:r>
          </a:p>
          <a:p>
            <a:r>
              <a:rPr lang="en-US" dirty="0"/>
              <a:t> Regular echocardiograms should be carried out to assess aortic root diameter.</a:t>
            </a:r>
          </a:p>
          <a:p>
            <a:r>
              <a:rPr lang="en-US" dirty="0"/>
              <a:t>Elective caesarean section (CS) is usually recommended for women with aortic roots showing progressive enlargement or &gt;4.5 cm.</a:t>
            </a:r>
          </a:p>
          <a:p>
            <a:endParaRPr lang="en-US" dirty="0"/>
          </a:p>
          <a:p>
            <a:r>
              <a:rPr lang="en-US" sz="1900" b="1" u="sng" dirty="0">
                <a:solidFill>
                  <a:schemeClr val="accent3"/>
                </a:solidFill>
              </a:rPr>
              <a:t>Genetic counseling:</a:t>
            </a:r>
          </a:p>
          <a:p>
            <a:pPr marL="228600" lvl="1" indent="0">
              <a:buNone/>
            </a:pPr>
            <a:r>
              <a:rPr lang="en-US" dirty="0"/>
              <a:t>-The risk of the fetus having a congenital heart defect is higher if the mother rather than the father has congenital heart disease. Overall, the risk is about 2%–5% (double the risk in the general population).</a:t>
            </a:r>
          </a:p>
          <a:p>
            <a:pPr marL="228600" lvl="1" indent="0">
              <a:buNone/>
            </a:pPr>
            <a:r>
              <a:rPr lang="en-US" dirty="0"/>
              <a:t>-In women with an ASD, the risk of an ASD in the fetus is about 5%–10%; for aortic stenosis, the risk is highest (18%–20%).</a:t>
            </a:r>
          </a:p>
          <a:p>
            <a:pPr marL="228600" lvl="1" indent="0">
              <a:buNone/>
            </a:pPr>
            <a:r>
              <a:rPr lang="en-US" dirty="0"/>
              <a:t>-Both Marfan’s and hypertrophic cardiomyopathy have autosomal dominant inheritance.</a:t>
            </a:r>
          </a:p>
          <a:p>
            <a:pPr marL="228600" lvl="1" indent="0">
              <a:buNone/>
            </a:pPr>
            <a:r>
              <a:rPr lang="en-US" dirty="0"/>
              <a:t>-Women with congenital heart disease should be referred for a detailed fetal cardiac ultrasound.</a:t>
            </a:r>
          </a:p>
        </p:txBody>
      </p:sp>
    </p:spTree>
    <p:extLst>
      <p:ext uri="{BB962C8B-B14F-4D97-AF65-F5344CB8AC3E}">
        <p14:creationId xmlns:p14="http://schemas.microsoft.com/office/powerpoint/2010/main" val="154342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1397F-9414-6F46-AF9C-B021D5281A7E}"/>
              </a:ext>
            </a:extLst>
          </p:cNvPr>
          <p:cNvSpPr>
            <a:spLocks noGrp="1"/>
          </p:cNvSpPr>
          <p:nvPr>
            <p:ph type="title"/>
          </p:nvPr>
        </p:nvSpPr>
        <p:spPr>
          <a:xfrm>
            <a:off x="2231135" y="511121"/>
            <a:ext cx="7729728" cy="849594"/>
          </a:xfrm>
          <a:solidFill>
            <a:schemeClr val="accent2">
              <a:lumMod val="75000"/>
            </a:schemeClr>
          </a:solidFill>
        </p:spPr>
        <p:txBody>
          <a:bodyPr/>
          <a:lstStyle/>
          <a:p>
            <a:r>
              <a:rPr lang="en-US" dirty="0">
                <a:solidFill>
                  <a:schemeClr val="bg1"/>
                </a:solidFill>
              </a:rPr>
              <a:t>Dissection of the aorta </a:t>
            </a:r>
          </a:p>
        </p:txBody>
      </p:sp>
      <p:sp>
        <p:nvSpPr>
          <p:cNvPr id="3" name="Content Placeholder 2">
            <a:extLst>
              <a:ext uri="{FF2B5EF4-FFF2-40B4-BE49-F238E27FC236}">
                <a16:creationId xmlns:a16="http://schemas.microsoft.com/office/drawing/2014/main" id="{9DAF166D-C8AF-E844-A96D-CE1810A19911}"/>
              </a:ext>
            </a:extLst>
          </p:cNvPr>
          <p:cNvSpPr>
            <a:spLocks noGrp="1"/>
          </p:cNvSpPr>
          <p:nvPr>
            <p:ph idx="1"/>
          </p:nvPr>
        </p:nvSpPr>
        <p:spPr>
          <a:xfrm>
            <a:off x="161773" y="1531233"/>
            <a:ext cx="11868453" cy="5027313"/>
          </a:xfrm>
        </p:spPr>
        <p:txBody>
          <a:bodyPr>
            <a:normAutofit fontScale="92500" lnSpcReduction="10000"/>
          </a:bodyPr>
          <a:lstStyle/>
          <a:p>
            <a:r>
              <a:rPr lang="en-US" dirty="0"/>
              <a:t>Pregnancy increases the risk of aortic dissection, which is a common cause of death in pregnancy. </a:t>
            </a:r>
          </a:p>
          <a:p>
            <a:r>
              <a:rPr lang="en-US" b="1" dirty="0">
                <a:solidFill>
                  <a:schemeClr val="accent2">
                    <a:lumMod val="50000"/>
                  </a:schemeClr>
                </a:solidFill>
              </a:rPr>
              <a:t>Clinical features:</a:t>
            </a:r>
          </a:p>
          <a:p>
            <a:pPr marL="457200" lvl="2" indent="0">
              <a:buNone/>
            </a:pPr>
            <a:r>
              <a:rPr lang="en-US" dirty="0"/>
              <a:t>-Acute severe chest pain, particularly if the pain is described as ripping or tearing, with </a:t>
            </a:r>
            <a:r>
              <a:rPr lang="en-US" dirty="0" err="1"/>
              <a:t>interscapular</a:t>
            </a:r>
            <a:r>
              <a:rPr lang="en-US" dirty="0"/>
              <a:t> radiation, jaw pain and the presence of systolic hypertension and/or differential blood pressures in each arm.</a:t>
            </a:r>
          </a:p>
          <a:p>
            <a:r>
              <a:rPr lang="en-US" b="1" dirty="0">
                <a:solidFill>
                  <a:schemeClr val="accent2">
                    <a:lumMod val="50000"/>
                  </a:schemeClr>
                </a:solidFill>
              </a:rPr>
              <a:t>Risk factors:</a:t>
            </a:r>
            <a:endParaRPr lang="en-US" dirty="0"/>
          </a:p>
          <a:p>
            <a:pPr marL="457200" lvl="2" indent="0">
              <a:buNone/>
            </a:pPr>
            <a:r>
              <a:rPr lang="en-US" dirty="0"/>
              <a:t>-Marfan’s syndrome</a:t>
            </a:r>
          </a:p>
          <a:p>
            <a:pPr marL="457200" lvl="2" indent="0">
              <a:buNone/>
            </a:pPr>
            <a:r>
              <a:rPr lang="en-US" dirty="0"/>
              <a:t>-</a:t>
            </a:r>
            <a:r>
              <a:rPr lang="en-US" dirty="0" err="1"/>
              <a:t>Loeys</a:t>
            </a:r>
            <a:r>
              <a:rPr lang="en-US" dirty="0"/>
              <a:t>–Dietz syndrome</a:t>
            </a:r>
          </a:p>
          <a:p>
            <a:pPr marL="457200" lvl="2" indent="0">
              <a:buNone/>
            </a:pPr>
            <a:r>
              <a:rPr lang="en-US" dirty="0"/>
              <a:t>-Turner’s syndrome</a:t>
            </a:r>
          </a:p>
          <a:p>
            <a:pPr marL="457200" lvl="2" indent="0">
              <a:buNone/>
            </a:pPr>
            <a:r>
              <a:rPr lang="en-US" dirty="0"/>
              <a:t>-Ehlers–</a:t>
            </a:r>
            <a:r>
              <a:rPr lang="en-US" dirty="0" err="1"/>
              <a:t>Danlos</a:t>
            </a:r>
            <a:r>
              <a:rPr lang="en-US" dirty="0"/>
              <a:t> syndrome (EDS) type IV </a:t>
            </a:r>
          </a:p>
          <a:p>
            <a:pPr marL="457200" lvl="2" indent="0">
              <a:buNone/>
            </a:pPr>
            <a:r>
              <a:rPr lang="en-US" dirty="0"/>
              <a:t>-Coarctation of the aorta</a:t>
            </a:r>
          </a:p>
          <a:p>
            <a:pPr marL="457200" lvl="2" indent="0">
              <a:buNone/>
            </a:pPr>
            <a:r>
              <a:rPr lang="en-US" dirty="0"/>
              <a:t> -Bicuspid aortic valve</a:t>
            </a:r>
          </a:p>
          <a:p>
            <a:r>
              <a:rPr lang="en-US" b="1" dirty="0">
                <a:solidFill>
                  <a:schemeClr val="accent2">
                    <a:lumMod val="50000"/>
                  </a:schemeClr>
                </a:solidFill>
              </a:rPr>
              <a:t>Diagnosis:</a:t>
            </a:r>
          </a:p>
          <a:p>
            <a:pPr marL="457200" lvl="2" indent="0">
              <a:buNone/>
            </a:pPr>
            <a:r>
              <a:rPr lang="en-US" dirty="0"/>
              <a:t>-Chest X-ray is mandatory and may show mediastinal widening, but a normal chest X-ray does not exclude the diagnosis.</a:t>
            </a:r>
          </a:p>
          <a:p>
            <a:pPr marL="457200" lvl="2" indent="0">
              <a:buNone/>
            </a:pPr>
            <a:r>
              <a:rPr lang="en-US" dirty="0"/>
              <a:t>-Diagnosis may be confirmed with </a:t>
            </a:r>
            <a:r>
              <a:rPr lang="en-US" dirty="0" err="1"/>
              <a:t>transthoracic</a:t>
            </a:r>
            <a:r>
              <a:rPr lang="en-US" dirty="0"/>
              <a:t> or TOE, CT or MRI</a:t>
            </a:r>
          </a:p>
          <a:p>
            <a:r>
              <a:rPr lang="en-US" b="1" u="sng" dirty="0">
                <a:solidFill>
                  <a:schemeClr val="accent3"/>
                </a:solidFill>
              </a:rPr>
              <a:t>Expeditious delivery by CS</a:t>
            </a:r>
          </a:p>
        </p:txBody>
      </p:sp>
    </p:spTree>
    <p:extLst>
      <p:ext uri="{BB962C8B-B14F-4D97-AF65-F5344CB8AC3E}">
        <p14:creationId xmlns:p14="http://schemas.microsoft.com/office/powerpoint/2010/main" val="654502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6B93A-83F9-C84F-8556-BFA08424F891}"/>
              </a:ext>
            </a:extLst>
          </p:cNvPr>
          <p:cNvSpPr>
            <a:spLocks noGrp="1"/>
          </p:cNvSpPr>
          <p:nvPr>
            <p:ph type="title"/>
          </p:nvPr>
        </p:nvSpPr>
        <p:spPr>
          <a:xfrm>
            <a:off x="2231136" y="375048"/>
            <a:ext cx="7729728" cy="940309"/>
          </a:xfrm>
          <a:solidFill>
            <a:schemeClr val="accent3">
              <a:lumMod val="40000"/>
              <a:lumOff val="60000"/>
            </a:schemeClr>
          </a:solidFill>
          <a:ln>
            <a:solidFill>
              <a:schemeClr val="accent3">
                <a:lumMod val="75000"/>
              </a:schemeClr>
            </a:solidFill>
          </a:ln>
        </p:spPr>
        <p:txBody>
          <a:bodyPr/>
          <a:lstStyle/>
          <a:p>
            <a:r>
              <a:rPr lang="en-US" dirty="0">
                <a:solidFill>
                  <a:schemeClr val="bg1"/>
                </a:solidFill>
              </a:rPr>
              <a:t>Planning for delivery</a:t>
            </a:r>
          </a:p>
        </p:txBody>
      </p:sp>
      <p:sp>
        <p:nvSpPr>
          <p:cNvPr id="3" name="Content Placeholder 2">
            <a:extLst>
              <a:ext uri="{FF2B5EF4-FFF2-40B4-BE49-F238E27FC236}">
                <a16:creationId xmlns:a16="http://schemas.microsoft.com/office/drawing/2014/main" id="{56F99DED-F10C-6B4E-8798-D8CEEDF1762A}"/>
              </a:ext>
            </a:extLst>
          </p:cNvPr>
          <p:cNvSpPr>
            <a:spLocks noGrp="1"/>
          </p:cNvSpPr>
          <p:nvPr>
            <p:ph idx="1"/>
          </p:nvPr>
        </p:nvSpPr>
        <p:spPr>
          <a:xfrm>
            <a:off x="166310" y="1549473"/>
            <a:ext cx="11883571" cy="5308527"/>
          </a:xfrm>
        </p:spPr>
        <p:txBody>
          <a:bodyPr/>
          <a:lstStyle/>
          <a:p>
            <a:r>
              <a:rPr lang="en-US" dirty="0"/>
              <a:t>Most women with cardiac disease are able to and should be encouraged to have normal vaginal deliveries. Each case should be assessed individually taking into account past medical and obstetric history.</a:t>
            </a:r>
          </a:p>
          <a:p>
            <a:r>
              <a:rPr lang="en-US" u="sng" dirty="0"/>
              <a:t>This includes:</a:t>
            </a:r>
          </a:p>
          <a:p>
            <a:pPr marL="457200" lvl="2" indent="0">
              <a:buNone/>
            </a:pPr>
            <a:r>
              <a:rPr lang="en-US" dirty="0"/>
              <a:t>-Planned mode and place of delivery</a:t>
            </a:r>
          </a:p>
          <a:p>
            <a:pPr marL="457200" lvl="2" indent="0">
              <a:buNone/>
            </a:pPr>
            <a:r>
              <a:rPr lang="en-US" dirty="0"/>
              <a:t>-Induction and augmentation of labour</a:t>
            </a:r>
          </a:p>
          <a:p>
            <a:pPr marL="457200" lvl="2" indent="0">
              <a:buNone/>
            </a:pPr>
            <a:r>
              <a:rPr lang="en-US" dirty="0"/>
              <a:t>-Guidance regarding I.V fluids and anticoagulation</a:t>
            </a:r>
          </a:p>
          <a:p>
            <a:r>
              <a:rPr lang="en-US" b="1" u="sng" dirty="0">
                <a:solidFill>
                  <a:schemeClr val="accent3"/>
                </a:solidFill>
              </a:rPr>
              <a:t>Cardiac indications for elective CS are limited to:</a:t>
            </a:r>
          </a:p>
          <a:p>
            <a:pPr marL="457200" lvl="2" indent="0">
              <a:buNone/>
            </a:pPr>
            <a:r>
              <a:rPr lang="en-US" dirty="0">
                <a:solidFill>
                  <a:schemeClr val="tx1"/>
                </a:solidFill>
              </a:rPr>
              <a:t> -Dilated or expanding aortic root (&gt;5 cm in bicuspid valve, </a:t>
            </a:r>
            <a:r>
              <a:rPr lang="en-US" dirty="0"/>
              <a:t>&gt;4.5 cm in Marfan syndrome)</a:t>
            </a:r>
          </a:p>
          <a:p>
            <a:pPr marL="457200" lvl="2" indent="0">
              <a:buNone/>
            </a:pPr>
            <a:r>
              <a:rPr lang="en-US" dirty="0"/>
              <a:t> -Severely impaired left (systemic) ventricular function</a:t>
            </a:r>
          </a:p>
        </p:txBody>
      </p:sp>
    </p:spTree>
    <p:extLst>
      <p:ext uri="{BB962C8B-B14F-4D97-AF65-F5344CB8AC3E}">
        <p14:creationId xmlns:p14="http://schemas.microsoft.com/office/powerpoint/2010/main" val="1883518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B68DB1-0F92-054C-AEBF-58FCC21B0C8F}"/>
              </a:ext>
            </a:extLst>
          </p:cNvPr>
          <p:cNvSpPr>
            <a:spLocks noGrp="1"/>
          </p:cNvSpPr>
          <p:nvPr>
            <p:ph idx="1"/>
          </p:nvPr>
        </p:nvSpPr>
        <p:spPr>
          <a:xfrm>
            <a:off x="128294" y="1421191"/>
            <a:ext cx="11935412" cy="5242412"/>
          </a:xfrm>
          <a:solidFill>
            <a:schemeClr val="accent2">
              <a:lumMod val="75000"/>
            </a:schemeClr>
          </a:solidFill>
          <a:ln/>
        </p:spPr>
        <p:style>
          <a:lnRef idx="0">
            <a:schemeClr val="accent2"/>
          </a:lnRef>
          <a:fillRef idx="3">
            <a:schemeClr val="accent2"/>
          </a:fillRef>
          <a:effectRef idx="3">
            <a:schemeClr val="accent2"/>
          </a:effectRef>
          <a:fontRef idx="minor">
            <a:schemeClr val="lt1"/>
          </a:fontRef>
        </p:style>
        <p:txBody>
          <a:bodyPr>
            <a:normAutofit/>
          </a:bodyPr>
          <a:lstStyle/>
          <a:p>
            <a:r>
              <a:rPr lang="en-US" sz="1900" b="1" dirty="0">
                <a:solidFill>
                  <a:schemeClr val="bg1"/>
                </a:solidFill>
              </a:rPr>
              <a:t>Common in pregnancy and mostly benign.</a:t>
            </a:r>
          </a:p>
          <a:p>
            <a:r>
              <a:rPr lang="en-US" sz="1900" b="1" dirty="0">
                <a:solidFill>
                  <a:schemeClr val="bg1"/>
                </a:solidFill>
              </a:rPr>
              <a:t>Pulmonary hypertension and fixed PVR are dangerous and often fatal in pregnancy.</a:t>
            </a:r>
          </a:p>
          <a:p>
            <a:r>
              <a:rPr lang="en-US" sz="1900" b="1" dirty="0">
                <a:solidFill>
                  <a:schemeClr val="bg1"/>
                </a:solidFill>
              </a:rPr>
              <a:t>Other contraindications to pregnancy include a dilated aortic root &gt;4.5 cm, severe left heart obstruction from critical mitral or aortic stenosis and severe impairment of left ventricular function.</a:t>
            </a:r>
          </a:p>
          <a:p>
            <a:r>
              <a:rPr lang="en-US" sz="1900" b="1" dirty="0">
                <a:solidFill>
                  <a:schemeClr val="bg1"/>
                </a:solidFill>
              </a:rPr>
              <a:t> Any strategy for anticoagulation for a pregnant woman with a mechanical heart valve is associated with risks to the mother and/or fetus. Careful, informed and balanced pre-pregnancy counseling is vital.</a:t>
            </a:r>
          </a:p>
          <a:p>
            <a:r>
              <a:rPr lang="en-US" sz="1900" b="1" dirty="0">
                <a:solidFill>
                  <a:schemeClr val="bg1"/>
                </a:solidFill>
              </a:rPr>
              <a:t> </a:t>
            </a:r>
            <a:r>
              <a:rPr lang="en-US" sz="1900" b="1" dirty="0" err="1">
                <a:solidFill>
                  <a:schemeClr val="bg1"/>
                </a:solidFill>
              </a:rPr>
              <a:t>Peripartum</a:t>
            </a:r>
            <a:r>
              <a:rPr lang="en-US" sz="1900" b="1" dirty="0">
                <a:solidFill>
                  <a:schemeClr val="bg1"/>
                </a:solidFill>
              </a:rPr>
              <a:t> cardiomyopathy should be treated with conventional heart failure therapy (including </a:t>
            </a:r>
            <a:r>
              <a:rPr lang="en-US" sz="1900" b="1" dirty="0" err="1">
                <a:solidFill>
                  <a:schemeClr val="bg1"/>
                </a:solidFill>
              </a:rPr>
              <a:t>thromboprophylaxis</a:t>
            </a:r>
            <a:r>
              <a:rPr lang="en-US" sz="1900" b="1" dirty="0">
                <a:solidFill>
                  <a:schemeClr val="bg1"/>
                </a:solidFill>
              </a:rPr>
              <a:t>), with the exception that ACE inhibitors are withheld until after delivery.</a:t>
            </a:r>
          </a:p>
          <a:p>
            <a:r>
              <a:rPr lang="en-US" sz="1900" b="1" dirty="0">
                <a:solidFill>
                  <a:schemeClr val="bg1"/>
                </a:solidFill>
              </a:rPr>
              <a:t> Women with significant heart disease need multidisciplinary care in a specialist centre by obstetricians, cardiologists and </a:t>
            </a:r>
            <a:r>
              <a:rPr lang="en-US" sz="1900" b="1" dirty="0" err="1">
                <a:solidFill>
                  <a:schemeClr val="bg1"/>
                </a:solidFill>
              </a:rPr>
              <a:t>anaesthetists</a:t>
            </a:r>
            <a:r>
              <a:rPr lang="en-US" sz="1900" b="1" dirty="0">
                <a:solidFill>
                  <a:schemeClr val="bg1"/>
                </a:solidFill>
              </a:rPr>
              <a:t> with expertise in the care of heart disease in pregnancy. Agreed management plans should be carefully documented.</a:t>
            </a:r>
          </a:p>
          <a:p>
            <a:r>
              <a:rPr lang="en-US" sz="1900" b="1" dirty="0">
                <a:solidFill>
                  <a:schemeClr val="bg1"/>
                </a:solidFill>
              </a:rPr>
              <a:t>If pregnancy is contraindicated, then appropriate contraceptive advice is paramount.</a:t>
            </a:r>
          </a:p>
        </p:txBody>
      </p:sp>
      <p:sp>
        <p:nvSpPr>
          <p:cNvPr id="4" name="TextBox 3">
            <a:extLst>
              <a:ext uri="{FF2B5EF4-FFF2-40B4-BE49-F238E27FC236}">
                <a16:creationId xmlns:a16="http://schemas.microsoft.com/office/drawing/2014/main" id="{096B5364-6FB5-1041-A83E-D4FC6C3C682C}"/>
              </a:ext>
            </a:extLst>
          </p:cNvPr>
          <p:cNvSpPr txBox="1"/>
          <p:nvPr/>
        </p:nvSpPr>
        <p:spPr>
          <a:xfrm>
            <a:off x="2610950" y="511896"/>
            <a:ext cx="6970100" cy="492443"/>
          </a:xfrm>
          <a:prstGeom prst="rect">
            <a:avLst/>
          </a:prstGeom>
          <a:solidFill>
            <a:schemeClr val="accent2">
              <a:lumMod val="75000"/>
            </a:schemeClr>
          </a:solidFill>
          <a:ln>
            <a:solidFill>
              <a:schemeClr val="accent2">
                <a:lumMod val="75000"/>
              </a:schemeClr>
            </a:solidFill>
          </a:ln>
        </p:spPr>
        <p:txBody>
          <a:bodyPr wrap="square" rtlCol="0">
            <a:spAutoFit/>
          </a:bodyPr>
          <a:lstStyle/>
          <a:p>
            <a:pPr algn="ctr"/>
            <a:r>
              <a:rPr lang="en-US" sz="2600" b="1" dirty="0">
                <a:solidFill>
                  <a:schemeClr val="accent3">
                    <a:lumMod val="40000"/>
                    <a:lumOff val="60000"/>
                  </a:schemeClr>
                </a:solidFill>
              </a:rPr>
              <a:t>Points to remember</a:t>
            </a:r>
          </a:p>
        </p:txBody>
      </p:sp>
    </p:spTree>
    <p:extLst>
      <p:ext uri="{BB962C8B-B14F-4D97-AF65-F5344CB8AC3E}">
        <p14:creationId xmlns:p14="http://schemas.microsoft.com/office/powerpoint/2010/main" val="253045314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Parcel</vt:lpstr>
      <vt:lpstr>Pulmonary hypertension</vt:lpstr>
      <vt:lpstr>Management</vt:lpstr>
      <vt:lpstr>Congenital heart disease</vt:lpstr>
      <vt:lpstr>PowerPoint Presentation</vt:lpstr>
      <vt:lpstr>Marfan’s Syndrome</vt:lpstr>
      <vt:lpstr>management</vt:lpstr>
      <vt:lpstr>Dissection of the aorta </vt:lpstr>
      <vt:lpstr>Planning for delivery</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Ru'a Tafesh</cp:lastModifiedBy>
  <cp:revision>5</cp:revision>
  <dcterms:created xsi:type="dcterms:W3CDTF">2020-08-06T20:35:32Z</dcterms:created>
  <dcterms:modified xsi:type="dcterms:W3CDTF">2020-08-08T23:02:04Z</dcterms:modified>
</cp:coreProperties>
</file>