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30"/>
  </p:notesMasterIdLst>
  <p:sldIdLst>
    <p:sldId id="258" r:id="rId5"/>
    <p:sldId id="260" r:id="rId6"/>
    <p:sldId id="290" r:id="rId7"/>
    <p:sldId id="257"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85" r:id="rId22"/>
    <p:sldId id="274" r:id="rId23"/>
    <p:sldId id="275" r:id="rId24"/>
    <p:sldId id="284" r:id="rId25"/>
    <p:sldId id="279" r:id="rId26"/>
    <p:sldId id="288" r:id="rId27"/>
    <p:sldId id="289" r:id="rId28"/>
    <p:sldId id="28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1DEF22"/>
    <a:srgbClr val="12FA4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 Type="http://schemas.openxmlformats.org/officeDocument/2006/relationships/customXml" Target="../customXml/item3.xml" /><Relationship Id="rId21" Type="http://schemas.openxmlformats.org/officeDocument/2006/relationships/slide" Target="slides/slide17.xml" /><Relationship Id="rId34" Type="http://schemas.openxmlformats.org/officeDocument/2006/relationships/tableStyles" Target="tableStyles.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theme" Target="theme/theme1.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slide" Target="slides/slide25.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viewProps" Target="viewProp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presProps" Target="presProps.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0DC414-7ED0-439C-9E84-1C1FBA3AFC36}" type="datetimeFigureOut">
              <a:rPr lang="en-GB" smtClean="0"/>
              <a:pPr/>
              <a:t>22/12/2021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E649DF-F60B-4CB2-BD9E-12E2CA85F845}"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6B37E379-8794-4B01-96AD-E66DA69C0D58}" type="slidenum">
              <a:rPr lang="ar-IQ" smtClean="0"/>
              <a:pPr/>
              <a:t>1</a:t>
            </a:fld>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AE649DF-F60B-4CB2-BD9E-12E2CA85F845}"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r>
              <a:rPr lang="en-US"/>
              <a:t>23  December  2021</a:t>
            </a:r>
          </a:p>
        </p:txBody>
      </p:sp>
      <p:sp>
        <p:nvSpPr>
          <p:cNvPr id="5" name="Footer Placeholder 4"/>
          <p:cNvSpPr>
            <a:spLocks noGrp="1"/>
          </p:cNvSpPr>
          <p:nvPr>
            <p:ph type="ftr" sz="quarter" idx="11"/>
          </p:nvPr>
        </p:nvSpPr>
        <p:spPr/>
        <p:txBody>
          <a:bodyPr/>
          <a:lstStyle/>
          <a:p>
            <a:r>
              <a:rPr lang="en-US"/>
              <a:t>Dr. Aiman Qais Afar</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23  December  2021</a:t>
            </a:r>
          </a:p>
        </p:txBody>
      </p:sp>
      <p:sp>
        <p:nvSpPr>
          <p:cNvPr id="5" name="Footer Placeholder 4"/>
          <p:cNvSpPr>
            <a:spLocks noGrp="1"/>
          </p:cNvSpPr>
          <p:nvPr>
            <p:ph type="ftr" sz="quarter" idx="11"/>
          </p:nvPr>
        </p:nvSpPr>
        <p:spPr/>
        <p:txBody>
          <a:bodyPr/>
          <a:lstStyle/>
          <a:p>
            <a:r>
              <a:rPr lang="en-US"/>
              <a:t>Dr. Aiman Qais Afar</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23  December  2021</a:t>
            </a:r>
          </a:p>
        </p:txBody>
      </p:sp>
      <p:sp>
        <p:nvSpPr>
          <p:cNvPr id="5" name="Footer Placeholder 4"/>
          <p:cNvSpPr>
            <a:spLocks noGrp="1"/>
          </p:cNvSpPr>
          <p:nvPr>
            <p:ph type="ftr" sz="quarter" idx="11"/>
          </p:nvPr>
        </p:nvSpPr>
        <p:spPr/>
        <p:txBody>
          <a:bodyPr/>
          <a:lstStyle/>
          <a:p>
            <a:r>
              <a:rPr lang="en-US"/>
              <a:t>Dr. Aiman Qais Afar</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23  December  2021</a:t>
            </a:r>
          </a:p>
        </p:txBody>
      </p:sp>
      <p:sp>
        <p:nvSpPr>
          <p:cNvPr id="5" name="Footer Placeholder 4"/>
          <p:cNvSpPr>
            <a:spLocks noGrp="1"/>
          </p:cNvSpPr>
          <p:nvPr>
            <p:ph type="ftr" sz="quarter" idx="11"/>
          </p:nvPr>
        </p:nvSpPr>
        <p:spPr/>
        <p:txBody>
          <a:bodyPr/>
          <a:lstStyle/>
          <a:p>
            <a:r>
              <a:rPr lang="en-US"/>
              <a:t>Dr. Aiman Qais Afar</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23  December  2021</a:t>
            </a:r>
          </a:p>
        </p:txBody>
      </p:sp>
      <p:sp>
        <p:nvSpPr>
          <p:cNvPr id="5" name="Footer Placeholder 4"/>
          <p:cNvSpPr>
            <a:spLocks noGrp="1"/>
          </p:cNvSpPr>
          <p:nvPr>
            <p:ph type="ftr" sz="quarter" idx="11"/>
          </p:nvPr>
        </p:nvSpPr>
        <p:spPr/>
        <p:txBody>
          <a:bodyPr/>
          <a:lstStyle/>
          <a:p>
            <a:r>
              <a:rPr lang="en-US"/>
              <a:t>Dr. Aiman Qais Afar</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US"/>
              <a:t>23  December  2021</a:t>
            </a:r>
          </a:p>
        </p:txBody>
      </p:sp>
      <p:sp>
        <p:nvSpPr>
          <p:cNvPr id="6" name="Footer Placeholder 5"/>
          <p:cNvSpPr>
            <a:spLocks noGrp="1"/>
          </p:cNvSpPr>
          <p:nvPr>
            <p:ph type="ftr" sz="quarter" idx="11"/>
          </p:nvPr>
        </p:nvSpPr>
        <p:spPr/>
        <p:txBody>
          <a:bodyPr/>
          <a:lstStyle/>
          <a:p>
            <a:r>
              <a:rPr lang="en-US"/>
              <a:t>Dr. Aiman Qais Afar</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r>
              <a:rPr lang="en-US"/>
              <a:t>23  December  2021</a:t>
            </a:r>
          </a:p>
        </p:txBody>
      </p:sp>
      <p:sp>
        <p:nvSpPr>
          <p:cNvPr id="8" name="Footer Placeholder 7"/>
          <p:cNvSpPr>
            <a:spLocks noGrp="1"/>
          </p:cNvSpPr>
          <p:nvPr>
            <p:ph type="ftr" sz="quarter" idx="11"/>
          </p:nvPr>
        </p:nvSpPr>
        <p:spPr/>
        <p:txBody>
          <a:bodyPr/>
          <a:lstStyle/>
          <a:p>
            <a:r>
              <a:rPr lang="en-US"/>
              <a:t>Dr. Aiman Qais Afar</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a:t>23  December  2021</a:t>
            </a:r>
          </a:p>
        </p:txBody>
      </p:sp>
      <p:sp>
        <p:nvSpPr>
          <p:cNvPr id="4" name="Footer Placeholder 3"/>
          <p:cNvSpPr>
            <a:spLocks noGrp="1"/>
          </p:cNvSpPr>
          <p:nvPr>
            <p:ph type="ftr" sz="quarter" idx="11"/>
          </p:nvPr>
        </p:nvSpPr>
        <p:spPr/>
        <p:txBody>
          <a:bodyPr/>
          <a:lstStyle/>
          <a:p>
            <a:r>
              <a:rPr lang="en-US"/>
              <a:t>Dr. Aiman Qais Afar</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23  December  2021</a:t>
            </a:r>
          </a:p>
        </p:txBody>
      </p:sp>
      <p:sp>
        <p:nvSpPr>
          <p:cNvPr id="3" name="Footer Placeholder 2"/>
          <p:cNvSpPr>
            <a:spLocks noGrp="1"/>
          </p:cNvSpPr>
          <p:nvPr>
            <p:ph type="ftr" sz="quarter" idx="11"/>
          </p:nvPr>
        </p:nvSpPr>
        <p:spPr/>
        <p:txBody>
          <a:bodyPr/>
          <a:lstStyle/>
          <a:p>
            <a:r>
              <a:rPr lang="en-US"/>
              <a:t>Dr. Aiman Qais Afar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23  December  2021</a:t>
            </a:r>
          </a:p>
        </p:txBody>
      </p:sp>
      <p:sp>
        <p:nvSpPr>
          <p:cNvPr id="6" name="Footer Placeholder 5"/>
          <p:cNvSpPr>
            <a:spLocks noGrp="1"/>
          </p:cNvSpPr>
          <p:nvPr>
            <p:ph type="ftr" sz="quarter" idx="11"/>
          </p:nvPr>
        </p:nvSpPr>
        <p:spPr/>
        <p:txBody>
          <a:bodyPr/>
          <a:lstStyle/>
          <a:p>
            <a:r>
              <a:rPr lang="en-US"/>
              <a:t>Dr. Aiman Qais Afar</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23  December  2021</a:t>
            </a:r>
          </a:p>
        </p:txBody>
      </p:sp>
      <p:sp>
        <p:nvSpPr>
          <p:cNvPr id="6" name="Footer Placeholder 5"/>
          <p:cNvSpPr>
            <a:spLocks noGrp="1"/>
          </p:cNvSpPr>
          <p:nvPr>
            <p:ph type="ftr" sz="quarter" idx="11"/>
          </p:nvPr>
        </p:nvSpPr>
        <p:spPr/>
        <p:txBody>
          <a:bodyPr/>
          <a:lstStyle/>
          <a:p>
            <a:r>
              <a:rPr lang="en-US"/>
              <a:t>Dr. Aiman Qais Afar</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23  December  2021</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Dr. Aiman Qais Afar</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image" Target="../media/image16.jpe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2" Type="http://schemas.openxmlformats.org/officeDocument/2006/relationships/image" Target="../media/image18.gif"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gif"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3" Type="http://schemas.openxmlformats.org/officeDocument/2006/relationships/image" Target="../media/image20.gif" /><Relationship Id="rId2" Type="http://schemas.openxmlformats.org/officeDocument/2006/relationships/image" Target="../media/image19.pn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image" Target="../media/image21.jpeg"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3" Type="http://schemas.openxmlformats.org/officeDocument/2006/relationships/image" Target="../media/image24.jpeg" /><Relationship Id="rId2" Type="http://schemas.openxmlformats.org/officeDocument/2006/relationships/image" Target="../media/image23.jpeg"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2" Type="http://schemas.openxmlformats.org/officeDocument/2006/relationships/image" Target="../media/image25.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914400"/>
            <a:ext cx="7696200" cy="4031873"/>
          </a:xfrm>
          <a:prstGeom prst="rect">
            <a:avLst/>
          </a:prstGeom>
          <a:noFill/>
        </p:spPr>
        <p:txBody>
          <a:bodyPr wrap="square" rtlCol="1">
            <a:spAutoFit/>
          </a:bodyPr>
          <a:lstStyle/>
          <a:p>
            <a:pPr algn="ctr"/>
            <a:r>
              <a:rPr lang="en-US" sz="3200" b="1" i="1" dirty="0">
                <a:solidFill>
                  <a:srgbClr val="FF0000"/>
                </a:solidFill>
                <a:latin typeface="Candara" pitchFamily="34" charset="0"/>
              </a:rPr>
              <a:t>CENTRAL NERVOUS SYSTEM </a:t>
            </a:r>
          </a:p>
          <a:p>
            <a:pPr algn="ctr"/>
            <a:endParaRPr lang="en-US" sz="3200" b="1" i="1" dirty="0">
              <a:solidFill>
                <a:srgbClr val="FF0000"/>
              </a:solidFill>
              <a:latin typeface="Candara" pitchFamily="34" charset="0"/>
            </a:endParaRPr>
          </a:p>
          <a:p>
            <a:pPr algn="ctr"/>
            <a:r>
              <a:rPr lang="en-US" sz="3200" b="1" i="1" dirty="0">
                <a:solidFill>
                  <a:srgbClr val="0033CC"/>
                </a:solidFill>
                <a:latin typeface="Candara" pitchFamily="34" charset="0"/>
              </a:rPr>
              <a:t> </a:t>
            </a:r>
          </a:p>
          <a:p>
            <a:pPr algn="ctr"/>
            <a:endParaRPr lang="en-US" sz="3200" b="1" i="1" dirty="0">
              <a:solidFill>
                <a:schemeClr val="tx2">
                  <a:lumMod val="60000"/>
                  <a:lumOff val="40000"/>
                </a:schemeClr>
              </a:solidFill>
              <a:latin typeface="Candara" pitchFamily="34" charset="0"/>
            </a:endParaRPr>
          </a:p>
          <a:p>
            <a:pPr algn="ctr"/>
            <a:r>
              <a:rPr lang="en-US" sz="3200" b="1" i="1" dirty="0">
                <a:solidFill>
                  <a:srgbClr val="FF0000"/>
                </a:solidFill>
                <a:latin typeface="Candara" pitchFamily="34" charset="0"/>
              </a:rPr>
              <a:t>Dr. Aiman Qais Afar</a:t>
            </a:r>
          </a:p>
          <a:p>
            <a:pPr algn="ctr"/>
            <a:r>
              <a:rPr lang="en-US" sz="3200" b="1" i="1" dirty="0">
                <a:solidFill>
                  <a:srgbClr val="1DEF22"/>
                </a:solidFill>
                <a:latin typeface="Candara" pitchFamily="34" charset="0"/>
              </a:rPr>
              <a:t>Surgical Anatomist</a:t>
            </a:r>
          </a:p>
          <a:p>
            <a:pPr algn="ctr"/>
            <a:endParaRPr lang="en-US" sz="3200" b="1" i="1" dirty="0">
              <a:solidFill>
                <a:srgbClr val="FF0000"/>
              </a:solidFill>
              <a:latin typeface="Candara" pitchFamily="34" charset="0"/>
            </a:endParaRPr>
          </a:p>
          <a:p>
            <a:pPr algn="ctr"/>
            <a:r>
              <a:rPr lang="en-US" sz="3200" b="1" i="1" dirty="0">
                <a:solidFill>
                  <a:srgbClr val="0033CC"/>
                </a:solidFill>
                <a:latin typeface="Candara" pitchFamily="34" charset="0"/>
              </a:rPr>
              <a:t>College of Medicine / University of Mutah</a:t>
            </a:r>
            <a:endParaRPr lang="ar-IQ" sz="3200" b="1" i="1" dirty="0">
              <a:solidFill>
                <a:srgbClr val="0033CC"/>
              </a:solidFill>
              <a:latin typeface="Candara" pitchFamily="34" charset="0"/>
            </a:endParaRPr>
          </a:p>
        </p:txBody>
      </p:sp>
      <p:sp>
        <p:nvSpPr>
          <p:cNvPr id="3" name="Date Placeholder 2"/>
          <p:cNvSpPr>
            <a:spLocks noGrp="1"/>
          </p:cNvSpPr>
          <p:nvPr>
            <p:ph type="dt" sz="half" idx="10"/>
          </p:nvPr>
        </p:nvSpPr>
        <p:spPr>
          <a:xfrm>
            <a:off x="685800" y="6324600"/>
            <a:ext cx="1600200" cy="365125"/>
          </a:xfrm>
        </p:spPr>
        <p:txBody>
          <a:bodyPr/>
          <a:lstStyle/>
          <a:p>
            <a:r>
              <a:rPr lang="en-US" b="1">
                <a:solidFill>
                  <a:srgbClr val="0033CC"/>
                </a:solidFill>
              </a:rPr>
              <a:t>23  December  2021</a:t>
            </a:r>
            <a:endParaRPr lang="en-US" b="1" dirty="0">
              <a:solidFill>
                <a:srgbClr val="0033CC"/>
              </a:solidFill>
            </a:endParaRPr>
          </a:p>
        </p:txBody>
      </p:sp>
      <p:sp>
        <p:nvSpPr>
          <p:cNvPr id="5" name="Footer Placeholder 4"/>
          <p:cNvSpPr>
            <a:spLocks noGrp="1"/>
          </p:cNvSpPr>
          <p:nvPr>
            <p:ph type="ftr" sz="quarter" idx="11"/>
          </p:nvPr>
        </p:nvSpPr>
        <p:spPr>
          <a:xfrm>
            <a:off x="3505200" y="6340475"/>
            <a:ext cx="2895600" cy="365125"/>
          </a:xfrm>
        </p:spPr>
        <p:txBody>
          <a:bodyPr/>
          <a:lstStyle/>
          <a:p>
            <a:r>
              <a:rPr lang="en-US" b="1">
                <a:solidFill>
                  <a:srgbClr val="0033CC"/>
                </a:solidFill>
              </a:rPr>
              <a:t>Dr. Aiman Qais Afar</a:t>
            </a:r>
            <a:endParaRPr lang="en-US" b="1" dirty="0">
              <a:solidFill>
                <a:srgbClr val="0033CC"/>
              </a:solidFill>
            </a:endParaRPr>
          </a:p>
        </p:txBody>
      </p:sp>
      <p:sp>
        <p:nvSpPr>
          <p:cNvPr id="4" name="Slide Number Placeholder 3"/>
          <p:cNvSpPr>
            <a:spLocks noGrp="1"/>
          </p:cNvSpPr>
          <p:nvPr>
            <p:ph type="sldNum" sz="quarter" idx="12"/>
          </p:nvPr>
        </p:nvSpPr>
        <p:spPr>
          <a:xfrm>
            <a:off x="8305800" y="6356350"/>
            <a:ext cx="381000" cy="365125"/>
          </a:xfrm>
        </p:spPr>
        <p:txBody>
          <a:bodyPr/>
          <a:lstStyle/>
          <a:p>
            <a:fld id="{B6F15528-21DE-4FAA-801E-634DDDAF4B2B}" type="slidenum">
              <a:rPr lang="en-US" b="1" smtClean="0">
                <a:solidFill>
                  <a:srgbClr val="0033CC"/>
                </a:solidFill>
              </a:rPr>
              <a:pPr/>
              <a:t>1</a:t>
            </a:fld>
            <a:endParaRPr lang="en-US" b="1" dirty="0">
              <a:solidFill>
                <a:srgbClr val="0033CC"/>
              </a:solidFill>
            </a:endParaRPr>
          </a:p>
        </p:txBody>
      </p:sp>
      <p:sp>
        <p:nvSpPr>
          <p:cNvPr id="8" name="مستطيل 7"/>
          <p:cNvSpPr/>
          <p:nvPr/>
        </p:nvSpPr>
        <p:spPr>
          <a:xfrm>
            <a:off x="2802538" y="1853625"/>
            <a:ext cx="3501280" cy="584775"/>
          </a:xfrm>
          <a:prstGeom prst="rect">
            <a:avLst/>
          </a:prstGeom>
        </p:spPr>
        <p:txBody>
          <a:bodyPr wrap="none">
            <a:spAutoFit/>
          </a:bodyPr>
          <a:lstStyle/>
          <a:p>
            <a:r>
              <a:rPr lang="en-US" sz="3200" b="1" i="1" dirty="0">
                <a:solidFill>
                  <a:srgbClr val="1DEF22"/>
                </a:solidFill>
                <a:latin typeface="Candara" pitchFamily="34" charset="0"/>
              </a:rPr>
              <a:t>DIENCEPHALON    1</a:t>
            </a:r>
            <a:endParaRPr lang="en-GB" sz="3200" b="1" i="1" dirty="0">
              <a:solidFill>
                <a:srgbClr val="1DEF22"/>
              </a:solidFill>
              <a:latin typeface="Candara"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5299849" cy="584775"/>
          </a:xfrm>
          <a:prstGeom prst="rect">
            <a:avLst/>
          </a:prstGeom>
          <a:solidFill>
            <a:srgbClr val="FFFF00"/>
          </a:solidFill>
          <a:ln w="57150">
            <a:solidFill>
              <a:srgbClr val="0000FF"/>
            </a:solidFill>
          </a:ln>
        </p:spPr>
        <p:txBody>
          <a:bodyPr wrap="none">
            <a:spAutoFit/>
          </a:bodyPr>
          <a:lstStyle/>
          <a:p>
            <a:r>
              <a:rPr lang="en-GB" sz="3200" b="1" i="1" dirty="0">
                <a:solidFill>
                  <a:srgbClr val="FF0000"/>
                </a:solidFill>
                <a:latin typeface="Candara" panose="020E0502030303020204" pitchFamily="34" charset="0"/>
              </a:rPr>
              <a:t>Subdivisions of the Thalamus</a:t>
            </a:r>
          </a:p>
        </p:txBody>
      </p:sp>
      <p:sp>
        <p:nvSpPr>
          <p:cNvPr id="4" name="Rectangle 3"/>
          <p:cNvSpPr/>
          <p:nvPr/>
        </p:nvSpPr>
        <p:spPr>
          <a:xfrm>
            <a:off x="152400" y="675144"/>
            <a:ext cx="8839200" cy="2677656"/>
          </a:xfrm>
          <a:prstGeom prst="rect">
            <a:avLst/>
          </a:prstGeom>
        </p:spPr>
        <p:txBody>
          <a:bodyPr wrap="square">
            <a:spAutoFit/>
          </a:bodyPr>
          <a:lstStyle/>
          <a:p>
            <a:pPr>
              <a:buFont typeface="Wingdings" pitchFamily="2" charset="2"/>
              <a:buChar char="ü"/>
            </a:pPr>
            <a:r>
              <a:rPr lang="en-GB" sz="2400" b="1" i="1" dirty="0">
                <a:solidFill>
                  <a:srgbClr val="FF0000"/>
                </a:solidFill>
                <a:latin typeface="Candara" panose="020E0502030303020204" pitchFamily="34" charset="0"/>
              </a:rPr>
              <a:t>The thalamus</a:t>
            </a:r>
            <a:r>
              <a:rPr lang="en-GB" sz="2400" b="1" i="1" dirty="0">
                <a:latin typeface="Candara" panose="020E0502030303020204" pitchFamily="34" charset="0"/>
              </a:rPr>
              <a:t> is covered on </a:t>
            </a:r>
            <a:r>
              <a:rPr lang="en-GB" sz="2400" b="1" i="1" dirty="0">
                <a:solidFill>
                  <a:srgbClr val="0000FF"/>
                </a:solidFill>
                <a:latin typeface="Candara" panose="020E0502030303020204" pitchFamily="34" charset="0"/>
              </a:rPr>
              <a:t>its superior surface </a:t>
            </a:r>
            <a:r>
              <a:rPr lang="en-GB" sz="2400" b="1" i="1" dirty="0">
                <a:latin typeface="Candara" panose="020E0502030303020204" pitchFamily="34" charset="0"/>
              </a:rPr>
              <a:t>by a thin layer of white matter, called </a:t>
            </a:r>
            <a:r>
              <a:rPr lang="en-GB" sz="2400" b="1" i="1" dirty="0">
                <a:solidFill>
                  <a:srgbClr val="C00000"/>
                </a:solidFill>
                <a:latin typeface="Candara" panose="020E0502030303020204" pitchFamily="34" charset="0"/>
              </a:rPr>
              <a:t>the stratum </a:t>
            </a:r>
            <a:r>
              <a:rPr lang="en-GB" sz="2400" b="1" i="1" dirty="0" err="1">
                <a:solidFill>
                  <a:srgbClr val="C00000"/>
                </a:solidFill>
                <a:latin typeface="Candara" panose="020E0502030303020204" pitchFamily="34" charset="0"/>
              </a:rPr>
              <a:t>zonale</a:t>
            </a:r>
            <a:r>
              <a:rPr lang="en-GB" sz="2400" b="1" i="1" dirty="0">
                <a:solidFill>
                  <a:srgbClr val="C00000"/>
                </a:solidFill>
                <a:latin typeface="Candara" panose="020E0502030303020204" pitchFamily="34" charset="0"/>
              </a:rPr>
              <a:t> </a:t>
            </a:r>
            <a:endParaRPr lang="en-GB" sz="2400" b="1" i="1" dirty="0">
              <a:latin typeface="Candara" panose="020E0502030303020204" pitchFamily="34" charset="0"/>
            </a:endParaRPr>
          </a:p>
          <a:p>
            <a:pPr>
              <a:buFont typeface="Wingdings" pitchFamily="2" charset="2"/>
              <a:buChar char="ü"/>
            </a:pPr>
            <a:r>
              <a:rPr lang="en-GB" sz="2400" b="1" i="1" dirty="0">
                <a:latin typeface="Candara" panose="020E0502030303020204" pitchFamily="34" charset="0"/>
              </a:rPr>
              <a:t>On </a:t>
            </a:r>
            <a:r>
              <a:rPr lang="en-GB" sz="2400" b="1" i="1" dirty="0">
                <a:solidFill>
                  <a:srgbClr val="0000FF"/>
                </a:solidFill>
                <a:latin typeface="Candara" panose="020E0502030303020204" pitchFamily="34" charset="0"/>
              </a:rPr>
              <a:t>its lateral surface </a:t>
            </a:r>
            <a:r>
              <a:rPr lang="en-GB" sz="2400" b="1" i="1" dirty="0">
                <a:latin typeface="Candara" panose="020E0502030303020204" pitchFamily="34" charset="0"/>
              </a:rPr>
              <a:t>by another layer, </a:t>
            </a:r>
            <a:r>
              <a:rPr lang="en-GB" sz="2400" b="1" i="1" dirty="0">
                <a:solidFill>
                  <a:srgbClr val="C00000"/>
                </a:solidFill>
                <a:latin typeface="Candara" panose="020E0502030303020204" pitchFamily="34" charset="0"/>
              </a:rPr>
              <a:t>the external medullary lamina </a:t>
            </a:r>
            <a:endParaRPr lang="en-GB" sz="2400" b="1" i="1" dirty="0">
              <a:latin typeface="Candara" panose="020E0502030303020204" pitchFamily="34" charset="0"/>
            </a:endParaRPr>
          </a:p>
          <a:p>
            <a:pPr>
              <a:buFont typeface="Wingdings" pitchFamily="2" charset="2"/>
              <a:buChar char="ü"/>
            </a:pPr>
            <a:r>
              <a:rPr lang="en-GB" sz="2400" b="1" i="1" dirty="0">
                <a:latin typeface="Candara" panose="020E0502030303020204" pitchFamily="34" charset="0"/>
              </a:rPr>
              <a:t>The gray matter of the thalamus is divided by a vertical sheet of white matter, </a:t>
            </a:r>
            <a:r>
              <a:rPr lang="en-GB" sz="2400" b="1" i="1" dirty="0">
                <a:solidFill>
                  <a:srgbClr val="C00000"/>
                </a:solidFill>
                <a:latin typeface="Candara" panose="020E0502030303020204" pitchFamily="34" charset="0"/>
              </a:rPr>
              <a:t>the internal medullary lamina</a:t>
            </a:r>
            <a:r>
              <a:rPr lang="en-GB" sz="2400" b="1" i="1" dirty="0">
                <a:latin typeface="Candara" panose="020E0502030303020204" pitchFamily="34" charset="0"/>
              </a:rPr>
              <a:t>, into medial and lateral halves</a:t>
            </a:r>
          </a:p>
        </p:txBody>
      </p:sp>
      <p:sp>
        <p:nvSpPr>
          <p:cNvPr id="5" name="Date Placeholder 4"/>
          <p:cNvSpPr>
            <a:spLocks noGrp="1"/>
          </p:cNvSpPr>
          <p:nvPr>
            <p:ph type="dt" sz="half" idx="10"/>
          </p:nvPr>
        </p:nvSpPr>
        <p:spPr>
          <a:xfrm>
            <a:off x="6934200" y="168275"/>
            <a:ext cx="1600200" cy="365125"/>
          </a:xfrm>
        </p:spPr>
        <p:txBody>
          <a:bodyPr/>
          <a:lstStyle/>
          <a:p>
            <a:r>
              <a:rPr lang="en-US" b="1">
                <a:solidFill>
                  <a:srgbClr val="FF0000"/>
                </a:solidFill>
              </a:rPr>
              <a:t>23  December  2021</a:t>
            </a:r>
            <a:endParaRPr lang="en-US" b="1" dirty="0">
              <a:solidFill>
                <a:srgbClr val="FF0000"/>
              </a:solidFill>
            </a:endParaRPr>
          </a:p>
        </p:txBody>
      </p:sp>
      <p:sp>
        <p:nvSpPr>
          <p:cNvPr id="6" name="Slide Number Placeholder 5"/>
          <p:cNvSpPr>
            <a:spLocks noGrp="1"/>
          </p:cNvSpPr>
          <p:nvPr>
            <p:ph type="sldNum" sz="quarter" idx="12"/>
          </p:nvPr>
        </p:nvSpPr>
        <p:spPr>
          <a:xfrm>
            <a:off x="8610600" y="6356350"/>
            <a:ext cx="457200" cy="365125"/>
          </a:xfrm>
        </p:spPr>
        <p:txBody>
          <a:bodyPr/>
          <a:lstStyle/>
          <a:p>
            <a:fld id="{B6F15528-21DE-4FAA-801E-634DDDAF4B2B}" type="slidenum">
              <a:rPr lang="en-US" b="1" smtClean="0">
                <a:solidFill>
                  <a:srgbClr val="FF0000"/>
                </a:solidFill>
              </a:rPr>
              <a:pPr/>
              <a:t>10</a:t>
            </a:fld>
            <a:endParaRPr lang="en-US" b="1" dirty="0">
              <a:solidFill>
                <a:srgbClr val="FF0000"/>
              </a:solidFill>
            </a:endParaRPr>
          </a:p>
        </p:txBody>
      </p:sp>
      <p:sp>
        <p:nvSpPr>
          <p:cNvPr id="7" name="Footer Placeholder 6"/>
          <p:cNvSpPr>
            <a:spLocks noGrp="1"/>
          </p:cNvSpPr>
          <p:nvPr>
            <p:ph type="ftr" sz="quarter" idx="11"/>
          </p:nvPr>
        </p:nvSpPr>
        <p:spPr>
          <a:xfrm>
            <a:off x="6248400" y="0"/>
            <a:ext cx="2895600" cy="365125"/>
          </a:xfrm>
        </p:spPr>
        <p:txBody>
          <a:bodyPr/>
          <a:lstStyle/>
          <a:p>
            <a:r>
              <a:rPr lang="en-US" b="1">
                <a:solidFill>
                  <a:srgbClr val="FF0000"/>
                </a:solidFill>
              </a:rPr>
              <a:t>Dr. Aiman Qais Afar</a:t>
            </a:r>
            <a:endParaRPr lang="en-US" b="1" dirty="0">
              <a:solidFill>
                <a:srgbClr val="FF0000"/>
              </a:solidFill>
            </a:endParaRPr>
          </a:p>
        </p:txBody>
      </p:sp>
      <p:grpSp>
        <p:nvGrpSpPr>
          <p:cNvPr id="21" name="Group 20"/>
          <p:cNvGrpSpPr/>
          <p:nvPr/>
        </p:nvGrpSpPr>
        <p:grpSpPr>
          <a:xfrm>
            <a:off x="914400" y="3429000"/>
            <a:ext cx="7543800" cy="3189744"/>
            <a:chOff x="533401" y="2505635"/>
            <a:chExt cx="8001000" cy="4047565"/>
          </a:xfrm>
        </p:grpSpPr>
        <p:pic>
          <p:nvPicPr>
            <p:cNvPr id="1026" name="Picture 2"/>
            <p:cNvPicPr>
              <a:picLocks noChangeAspect="1" noChangeArrowheads="1"/>
            </p:cNvPicPr>
            <p:nvPr/>
          </p:nvPicPr>
          <p:blipFill>
            <a:blip r:embed="rId3" cstate="print"/>
            <a:srcRect l="25183" t="32292" r="25037" b="22917"/>
            <a:stretch>
              <a:fillRect/>
            </a:stretch>
          </p:blipFill>
          <p:spPr bwMode="auto">
            <a:xfrm>
              <a:off x="533401" y="2505635"/>
              <a:ext cx="8001000" cy="4047565"/>
            </a:xfrm>
            <a:prstGeom prst="rect">
              <a:avLst/>
            </a:prstGeom>
            <a:noFill/>
            <a:ln w="76200">
              <a:solidFill>
                <a:srgbClr val="12FA49"/>
              </a:solidFill>
              <a:miter lim="800000"/>
              <a:headEnd/>
              <a:tailEnd/>
            </a:ln>
          </p:spPr>
        </p:pic>
        <p:sp>
          <p:nvSpPr>
            <p:cNvPr id="8" name="TextBox 7"/>
            <p:cNvSpPr txBox="1"/>
            <p:nvPr/>
          </p:nvSpPr>
          <p:spPr>
            <a:xfrm>
              <a:off x="5486400" y="3276600"/>
              <a:ext cx="990600" cy="369332"/>
            </a:xfrm>
            <a:prstGeom prst="rect">
              <a:avLst/>
            </a:prstGeom>
            <a:noFill/>
            <a:ln w="38100">
              <a:solidFill>
                <a:srgbClr val="FF0000"/>
              </a:solidFill>
            </a:ln>
          </p:spPr>
          <p:txBody>
            <a:bodyPr wrap="square" rtlCol="0">
              <a:spAutoFit/>
            </a:bodyPr>
            <a:lstStyle/>
            <a:p>
              <a:endParaRPr lang="en-GB" dirty="0"/>
            </a:p>
          </p:txBody>
        </p:sp>
        <p:cxnSp>
          <p:nvCxnSpPr>
            <p:cNvPr id="10" name="Straight Arrow Connector 9"/>
            <p:cNvCxnSpPr/>
            <p:nvPr/>
          </p:nvCxnSpPr>
          <p:spPr>
            <a:xfrm flipH="1">
              <a:off x="3886200" y="3505200"/>
              <a:ext cx="1524000" cy="609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410200" y="3886200"/>
              <a:ext cx="1143000" cy="381000"/>
            </a:xfrm>
            <a:prstGeom prst="rect">
              <a:avLst/>
            </a:prstGeom>
            <a:noFill/>
            <a:ln w="57150">
              <a:solidFill>
                <a:srgbClr val="FF0000"/>
              </a:solidFill>
            </a:ln>
          </p:spPr>
          <p:txBody>
            <a:bodyPr wrap="square" rtlCol="0">
              <a:spAutoFit/>
            </a:bodyPr>
            <a:lstStyle/>
            <a:p>
              <a:endParaRPr lang="en-GB" dirty="0"/>
            </a:p>
          </p:txBody>
        </p:sp>
        <p:cxnSp>
          <p:nvCxnSpPr>
            <p:cNvPr id="13" name="Straight Arrow Connector 12"/>
            <p:cNvCxnSpPr/>
            <p:nvPr/>
          </p:nvCxnSpPr>
          <p:spPr>
            <a:xfrm flipH="1">
              <a:off x="4038600" y="4114800"/>
              <a:ext cx="1295400" cy="228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562599" y="4742304"/>
              <a:ext cx="990602" cy="553893"/>
            </a:xfrm>
            <a:prstGeom prst="rect">
              <a:avLst/>
            </a:prstGeom>
            <a:noFill/>
            <a:ln w="57150">
              <a:solidFill>
                <a:srgbClr val="FF0000"/>
              </a:solidFill>
            </a:ln>
          </p:spPr>
          <p:txBody>
            <a:bodyPr wrap="square" rtlCol="0">
              <a:spAutoFit/>
            </a:bodyPr>
            <a:lstStyle/>
            <a:p>
              <a:endParaRPr lang="en-GB" dirty="0">
                <a:solidFill>
                  <a:srgbClr val="FF0000"/>
                </a:solidFill>
              </a:endParaRPr>
            </a:p>
          </p:txBody>
        </p:sp>
        <p:cxnSp>
          <p:nvCxnSpPr>
            <p:cNvPr id="16" name="Straight Arrow Connector 15"/>
            <p:cNvCxnSpPr/>
            <p:nvPr/>
          </p:nvCxnSpPr>
          <p:spPr>
            <a:xfrm flipH="1" flipV="1">
              <a:off x="3733800" y="4724400"/>
              <a:ext cx="1752600" cy="152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0"/>
            <a:ext cx="8915400" cy="1569660"/>
          </a:xfrm>
          <a:prstGeom prst="rect">
            <a:avLst/>
          </a:prstGeom>
        </p:spPr>
        <p:txBody>
          <a:bodyPr wrap="square">
            <a:spAutoFit/>
          </a:bodyPr>
          <a:lstStyle/>
          <a:p>
            <a:r>
              <a:rPr lang="en-GB" sz="2400" b="1" i="1" dirty="0">
                <a:solidFill>
                  <a:srgbClr val="C00000"/>
                </a:solidFill>
                <a:latin typeface="Candara" panose="020E0502030303020204" pitchFamily="34" charset="0"/>
              </a:rPr>
              <a:t>The internal medullary lamina </a:t>
            </a:r>
            <a:r>
              <a:rPr lang="en-GB" sz="2400" b="1" i="1" dirty="0">
                <a:latin typeface="Candara" panose="020E0502030303020204" pitchFamily="34" charset="0"/>
              </a:rPr>
              <a:t>consists of nerve fibers that pass from one thalamic nucleus to another. </a:t>
            </a:r>
          </a:p>
          <a:p>
            <a:r>
              <a:rPr lang="en-GB" sz="2400" b="1" i="1" dirty="0">
                <a:latin typeface="Candara" panose="020E0502030303020204" pitchFamily="34" charset="0"/>
              </a:rPr>
              <a:t>Anterosuperiorly, </a:t>
            </a:r>
            <a:r>
              <a:rPr lang="en-GB" sz="2400" b="1" i="1" dirty="0">
                <a:solidFill>
                  <a:srgbClr val="C00000"/>
                </a:solidFill>
                <a:latin typeface="Candara" panose="020E0502030303020204" pitchFamily="34" charset="0"/>
              </a:rPr>
              <a:t>the internal medullary lamina </a:t>
            </a:r>
            <a:r>
              <a:rPr lang="en-GB" sz="2400" b="1" i="1" dirty="0">
                <a:latin typeface="Candara" panose="020E0502030303020204" pitchFamily="34" charset="0"/>
              </a:rPr>
              <a:t>splits, resembling a Y shape. </a:t>
            </a:r>
          </a:p>
        </p:txBody>
      </p:sp>
      <p:sp>
        <p:nvSpPr>
          <p:cNvPr id="3" name="Rectangle 2"/>
          <p:cNvSpPr/>
          <p:nvPr/>
        </p:nvSpPr>
        <p:spPr>
          <a:xfrm>
            <a:off x="152400" y="152400"/>
            <a:ext cx="5145961" cy="584775"/>
          </a:xfrm>
          <a:prstGeom prst="rect">
            <a:avLst/>
          </a:prstGeom>
          <a:solidFill>
            <a:srgbClr val="FFFF00"/>
          </a:solidFill>
          <a:ln w="57150">
            <a:solidFill>
              <a:srgbClr val="0000FF"/>
            </a:solidFill>
          </a:ln>
        </p:spPr>
        <p:txBody>
          <a:bodyPr wrap="none">
            <a:spAutoFit/>
          </a:bodyPr>
          <a:lstStyle/>
          <a:p>
            <a:r>
              <a:rPr lang="en-GB" sz="3200" b="1" i="1" dirty="0">
                <a:solidFill>
                  <a:srgbClr val="FF0000"/>
                </a:solidFill>
                <a:latin typeface="Candara" panose="020E0502030303020204" pitchFamily="34" charset="0"/>
              </a:rPr>
              <a:t>Subdivisions of the Thalamus</a:t>
            </a:r>
          </a:p>
        </p:txBody>
      </p:sp>
      <p:sp>
        <p:nvSpPr>
          <p:cNvPr id="4" name="Rectangle 3"/>
          <p:cNvSpPr/>
          <p:nvPr/>
        </p:nvSpPr>
        <p:spPr>
          <a:xfrm>
            <a:off x="152400" y="2362200"/>
            <a:ext cx="4419600" cy="2308324"/>
          </a:xfrm>
          <a:prstGeom prst="rect">
            <a:avLst/>
          </a:prstGeom>
          <a:ln w="38100">
            <a:solidFill>
              <a:schemeClr val="tx1"/>
            </a:solidFill>
          </a:ln>
        </p:spPr>
        <p:txBody>
          <a:bodyPr wrap="square">
            <a:spAutoFit/>
          </a:bodyPr>
          <a:lstStyle/>
          <a:p>
            <a:r>
              <a:rPr lang="en-GB" sz="2400" b="1" i="1" dirty="0">
                <a:solidFill>
                  <a:srgbClr val="0000FF"/>
                </a:solidFill>
                <a:latin typeface="Candara" panose="020E0502030303020204" pitchFamily="34" charset="0"/>
              </a:rPr>
              <a:t>The thalamus thus is subdivided into three main parts;</a:t>
            </a:r>
          </a:p>
          <a:p>
            <a:r>
              <a:rPr lang="en-GB" sz="2400" b="1" i="1" dirty="0">
                <a:solidFill>
                  <a:srgbClr val="FF0000"/>
                </a:solidFill>
                <a:latin typeface="Candara" panose="020E0502030303020204" pitchFamily="34" charset="0"/>
              </a:rPr>
              <a:t>The anterior part </a:t>
            </a:r>
            <a:r>
              <a:rPr lang="en-GB" sz="2400" b="1" i="1" dirty="0">
                <a:latin typeface="Candara" panose="020E0502030303020204" pitchFamily="34" charset="0"/>
              </a:rPr>
              <a:t>lies between the limbs of the Y</a:t>
            </a:r>
          </a:p>
          <a:p>
            <a:r>
              <a:rPr lang="en-GB" sz="2400" b="1" i="1" dirty="0">
                <a:solidFill>
                  <a:srgbClr val="FF0000"/>
                </a:solidFill>
                <a:latin typeface="Candara" panose="020E0502030303020204" pitchFamily="34" charset="0"/>
              </a:rPr>
              <a:t>The medial </a:t>
            </a:r>
            <a:r>
              <a:rPr lang="en-GB" sz="2400" b="1" i="1" dirty="0">
                <a:latin typeface="Candara" panose="020E0502030303020204" pitchFamily="34" charset="0"/>
              </a:rPr>
              <a:t>and </a:t>
            </a:r>
            <a:r>
              <a:rPr lang="en-GB" sz="2400" b="1" i="1" dirty="0">
                <a:solidFill>
                  <a:srgbClr val="FF0000"/>
                </a:solidFill>
                <a:latin typeface="Candara" panose="020E0502030303020204" pitchFamily="34" charset="0"/>
              </a:rPr>
              <a:t>lateral parts </a:t>
            </a:r>
            <a:r>
              <a:rPr lang="en-GB" sz="2400" b="1" i="1" dirty="0">
                <a:latin typeface="Candara" panose="020E0502030303020204" pitchFamily="34" charset="0"/>
              </a:rPr>
              <a:t>lie on the sides of the stem of the Y </a:t>
            </a:r>
          </a:p>
        </p:txBody>
      </p:sp>
      <p:pic>
        <p:nvPicPr>
          <p:cNvPr id="36866" name="Picture 2" descr="http://willcov.com/bio-consciousness/diagrams/Thalamus%20Diagram_files/image297.jpg"/>
          <p:cNvPicPr>
            <a:picLocks noChangeAspect="1" noChangeArrowheads="1"/>
          </p:cNvPicPr>
          <p:nvPr/>
        </p:nvPicPr>
        <p:blipFill>
          <a:blip r:embed="rId2" cstate="print"/>
          <a:srcRect l="5000" t="10000" r="5000" b="5000"/>
          <a:stretch>
            <a:fillRect/>
          </a:stretch>
        </p:blipFill>
        <p:spPr bwMode="auto">
          <a:xfrm>
            <a:off x="4724400" y="1981201"/>
            <a:ext cx="3962400" cy="2806700"/>
          </a:xfrm>
          <a:prstGeom prst="rect">
            <a:avLst/>
          </a:prstGeom>
          <a:noFill/>
          <a:ln w="57150">
            <a:solidFill>
              <a:srgbClr val="12FA49"/>
            </a:solidFill>
          </a:ln>
        </p:spPr>
      </p:pic>
      <p:sp>
        <p:nvSpPr>
          <p:cNvPr id="6" name="Rectangle 5"/>
          <p:cNvSpPr/>
          <p:nvPr/>
        </p:nvSpPr>
        <p:spPr>
          <a:xfrm>
            <a:off x="155510" y="4899124"/>
            <a:ext cx="8915400" cy="1938992"/>
          </a:xfrm>
          <a:prstGeom prst="rect">
            <a:avLst/>
          </a:prstGeom>
          <a:ln w="38100">
            <a:solidFill>
              <a:schemeClr val="tx1"/>
            </a:solidFill>
          </a:ln>
        </p:spPr>
        <p:txBody>
          <a:bodyPr wrap="square">
            <a:spAutoFit/>
          </a:bodyPr>
          <a:lstStyle/>
          <a:p>
            <a:r>
              <a:rPr lang="en-GB" sz="2400" b="1" i="1" dirty="0">
                <a:latin typeface="Candara" panose="020E0502030303020204" pitchFamily="34" charset="0"/>
              </a:rPr>
              <a:t>Each of the three parts of the thalamus contains a group of thalamic nuclei </a:t>
            </a:r>
          </a:p>
          <a:p>
            <a:r>
              <a:rPr lang="en-GB" sz="2400" b="1" i="1" dirty="0">
                <a:latin typeface="Candara" panose="020E0502030303020204" pitchFamily="34" charset="0"/>
              </a:rPr>
              <a:t>Moreover, smaller nuclear groups are situated within </a:t>
            </a:r>
            <a:r>
              <a:rPr lang="en-GB" sz="2400" b="1" i="1" dirty="0">
                <a:solidFill>
                  <a:srgbClr val="0000FF"/>
                </a:solidFill>
                <a:latin typeface="Candara" panose="020E0502030303020204" pitchFamily="34" charset="0"/>
              </a:rPr>
              <a:t>the internal medullary lamina,</a:t>
            </a:r>
            <a:r>
              <a:rPr lang="en-GB" sz="2400" b="1" i="1" dirty="0">
                <a:latin typeface="Candara" panose="020E0502030303020204" pitchFamily="34" charset="0"/>
              </a:rPr>
              <a:t> and some are located on the medial and lateral surfaces of the thalamus.</a:t>
            </a:r>
          </a:p>
        </p:txBody>
      </p:sp>
      <p:sp>
        <p:nvSpPr>
          <p:cNvPr id="7" name="Date Placeholder 6"/>
          <p:cNvSpPr>
            <a:spLocks noGrp="1"/>
          </p:cNvSpPr>
          <p:nvPr>
            <p:ph type="dt" sz="half" idx="10"/>
          </p:nvPr>
        </p:nvSpPr>
        <p:spPr>
          <a:xfrm>
            <a:off x="6934200" y="457200"/>
            <a:ext cx="2133600" cy="365125"/>
          </a:xfrm>
        </p:spPr>
        <p:txBody>
          <a:bodyPr/>
          <a:lstStyle/>
          <a:p>
            <a:r>
              <a:rPr lang="en-US" b="1">
                <a:solidFill>
                  <a:srgbClr val="FF0000"/>
                </a:solidFill>
              </a:rPr>
              <a:t>23  December  2021</a:t>
            </a:r>
            <a:endParaRPr lang="en-US" b="1" dirty="0">
              <a:solidFill>
                <a:srgbClr val="FF0000"/>
              </a:solidFill>
            </a:endParaRPr>
          </a:p>
        </p:txBody>
      </p:sp>
      <p:sp>
        <p:nvSpPr>
          <p:cNvPr id="8" name="Slide Number Placeholder 7"/>
          <p:cNvSpPr>
            <a:spLocks noGrp="1"/>
          </p:cNvSpPr>
          <p:nvPr>
            <p:ph type="sldNum" sz="quarter" idx="12"/>
          </p:nvPr>
        </p:nvSpPr>
        <p:spPr>
          <a:xfrm>
            <a:off x="8305800" y="6356350"/>
            <a:ext cx="381000" cy="365125"/>
          </a:xfrm>
        </p:spPr>
        <p:txBody>
          <a:bodyPr/>
          <a:lstStyle/>
          <a:p>
            <a:fld id="{B6F15528-21DE-4FAA-801E-634DDDAF4B2B}" type="slidenum">
              <a:rPr lang="en-US" b="1" smtClean="0">
                <a:solidFill>
                  <a:srgbClr val="FF0000"/>
                </a:solidFill>
              </a:rPr>
              <a:pPr/>
              <a:t>11</a:t>
            </a:fld>
            <a:endParaRPr lang="en-US" b="1">
              <a:solidFill>
                <a:srgbClr val="FF0000"/>
              </a:solidFill>
            </a:endParaRPr>
          </a:p>
        </p:txBody>
      </p:sp>
      <p:sp>
        <p:nvSpPr>
          <p:cNvPr id="9" name="Footer Placeholder 8"/>
          <p:cNvSpPr>
            <a:spLocks noGrp="1"/>
          </p:cNvSpPr>
          <p:nvPr>
            <p:ph type="ftr" sz="quarter" idx="11"/>
          </p:nvPr>
        </p:nvSpPr>
        <p:spPr>
          <a:xfrm>
            <a:off x="6248400" y="304800"/>
            <a:ext cx="2895600" cy="365125"/>
          </a:xfrm>
        </p:spPr>
        <p:txBody>
          <a:bodyPr/>
          <a:lstStyle/>
          <a:p>
            <a:r>
              <a:rPr lang="en-US" b="1">
                <a:solidFill>
                  <a:srgbClr val="FF0000"/>
                </a:solidFill>
              </a:rPr>
              <a:t>Dr. Aiman Qais Afar</a:t>
            </a:r>
            <a:endParaRPr lang="en-US" b="1"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6551" y="165427"/>
            <a:ext cx="2157963" cy="523220"/>
          </a:xfrm>
          <a:prstGeom prst="rect">
            <a:avLst/>
          </a:prstGeom>
          <a:ln w="57150">
            <a:solidFill>
              <a:srgbClr val="0000FF"/>
            </a:solidFill>
          </a:ln>
        </p:spPr>
        <p:txBody>
          <a:bodyPr wrap="none">
            <a:spAutoFit/>
          </a:bodyPr>
          <a:lstStyle/>
          <a:p>
            <a:r>
              <a:rPr lang="en-GB" sz="2800" b="1" i="1" dirty="0">
                <a:solidFill>
                  <a:srgbClr val="FF0000"/>
                </a:solidFill>
                <a:latin typeface="Candara" panose="020E0502030303020204" pitchFamily="34" charset="0"/>
              </a:rPr>
              <a:t>Anterior Part</a:t>
            </a:r>
          </a:p>
        </p:txBody>
      </p:sp>
      <p:sp>
        <p:nvSpPr>
          <p:cNvPr id="3" name="Rectangle 2"/>
          <p:cNvSpPr/>
          <p:nvPr/>
        </p:nvSpPr>
        <p:spPr>
          <a:xfrm>
            <a:off x="152400" y="152400"/>
            <a:ext cx="5145961" cy="584775"/>
          </a:xfrm>
          <a:prstGeom prst="rect">
            <a:avLst/>
          </a:prstGeom>
          <a:solidFill>
            <a:srgbClr val="FFFF00"/>
          </a:solidFill>
          <a:ln w="57150">
            <a:solidFill>
              <a:srgbClr val="0000FF"/>
            </a:solidFill>
          </a:ln>
        </p:spPr>
        <p:txBody>
          <a:bodyPr wrap="none">
            <a:spAutoFit/>
          </a:bodyPr>
          <a:lstStyle/>
          <a:p>
            <a:r>
              <a:rPr lang="en-GB" sz="3200" b="1" i="1" dirty="0">
                <a:solidFill>
                  <a:srgbClr val="FF0000"/>
                </a:solidFill>
                <a:latin typeface="Candara" panose="020E0502030303020204" pitchFamily="34" charset="0"/>
              </a:rPr>
              <a:t>Subdivisions of the Thalamus</a:t>
            </a:r>
          </a:p>
        </p:txBody>
      </p:sp>
      <p:sp>
        <p:nvSpPr>
          <p:cNvPr id="4" name="Rectangle 3"/>
          <p:cNvSpPr/>
          <p:nvPr/>
        </p:nvSpPr>
        <p:spPr>
          <a:xfrm>
            <a:off x="152400" y="763012"/>
            <a:ext cx="8991600" cy="3046988"/>
          </a:xfrm>
          <a:prstGeom prst="rect">
            <a:avLst/>
          </a:prstGeom>
        </p:spPr>
        <p:txBody>
          <a:bodyPr wrap="square">
            <a:spAutoFit/>
          </a:bodyPr>
          <a:lstStyle/>
          <a:p>
            <a:pPr>
              <a:buFont typeface="Wingdings" pitchFamily="2" charset="2"/>
              <a:buChar char="ü"/>
            </a:pPr>
            <a:r>
              <a:rPr lang="en-GB" sz="2400" b="1" i="1" dirty="0">
                <a:latin typeface="Candara" panose="020E0502030303020204" pitchFamily="34" charset="0"/>
              </a:rPr>
              <a:t>Contains </a:t>
            </a:r>
            <a:r>
              <a:rPr lang="en-GB" sz="2400" b="1" i="1" dirty="0">
                <a:solidFill>
                  <a:srgbClr val="FF0066"/>
                </a:solidFill>
                <a:latin typeface="Candara" panose="020E0502030303020204" pitchFamily="34" charset="0"/>
              </a:rPr>
              <a:t>the anterior thalamic nuclei </a:t>
            </a:r>
            <a:endParaRPr lang="en-GB" sz="2400" b="1" i="1" dirty="0">
              <a:latin typeface="Candara" panose="020E0502030303020204" pitchFamily="34" charset="0"/>
            </a:endParaRPr>
          </a:p>
          <a:p>
            <a:pPr>
              <a:buFont typeface="Wingdings" pitchFamily="2" charset="2"/>
              <a:buChar char="ü"/>
            </a:pPr>
            <a:r>
              <a:rPr lang="en-GB" sz="2400" b="1" i="1" dirty="0">
                <a:latin typeface="Candara" panose="020E0502030303020204" pitchFamily="34" charset="0"/>
              </a:rPr>
              <a:t>They receive the mammillothalamic tract from </a:t>
            </a:r>
            <a:r>
              <a:rPr lang="en-GB" sz="2400" b="1" i="1" dirty="0">
                <a:solidFill>
                  <a:srgbClr val="FF0066"/>
                </a:solidFill>
                <a:latin typeface="Candara" panose="020E0502030303020204" pitchFamily="34" charset="0"/>
              </a:rPr>
              <a:t>the mammillary nuclei.</a:t>
            </a:r>
            <a:endParaRPr lang="en-GB" sz="2400" b="1" i="1" dirty="0">
              <a:latin typeface="Candara" panose="020E0502030303020204" pitchFamily="34" charset="0"/>
            </a:endParaRPr>
          </a:p>
          <a:p>
            <a:pPr>
              <a:buFont typeface="Wingdings" pitchFamily="2" charset="2"/>
              <a:buChar char="ü"/>
            </a:pPr>
            <a:r>
              <a:rPr lang="en-GB" sz="2400" b="1" i="1" dirty="0">
                <a:latin typeface="Candara" panose="020E0502030303020204" pitchFamily="34" charset="0"/>
              </a:rPr>
              <a:t> These anterior thalamic nuclei also receive reciprocal connections with </a:t>
            </a:r>
            <a:r>
              <a:rPr lang="en-GB" sz="2400" b="1" i="1" dirty="0">
                <a:solidFill>
                  <a:srgbClr val="FF0066"/>
                </a:solidFill>
                <a:latin typeface="Candara" panose="020E0502030303020204" pitchFamily="34" charset="0"/>
              </a:rPr>
              <a:t>the </a:t>
            </a:r>
            <a:r>
              <a:rPr lang="en-GB" sz="2400" b="1" i="1" dirty="0" err="1">
                <a:solidFill>
                  <a:srgbClr val="FF0066"/>
                </a:solidFill>
                <a:latin typeface="Candara" panose="020E0502030303020204" pitchFamily="34" charset="0"/>
              </a:rPr>
              <a:t>cingulate</a:t>
            </a:r>
            <a:r>
              <a:rPr lang="en-GB" sz="2400" b="1" i="1" dirty="0">
                <a:solidFill>
                  <a:srgbClr val="FF0066"/>
                </a:solidFill>
                <a:latin typeface="Candara" panose="020E0502030303020204" pitchFamily="34" charset="0"/>
              </a:rPr>
              <a:t> gyrus and hypothalamus.</a:t>
            </a:r>
            <a:endParaRPr lang="en-GB" sz="2400" b="1" i="1" dirty="0">
              <a:latin typeface="Candara" panose="020E0502030303020204" pitchFamily="34" charset="0"/>
            </a:endParaRPr>
          </a:p>
          <a:p>
            <a:pPr>
              <a:buFont typeface="Wingdings" pitchFamily="2" charset="2"/>
              <a:buChar char="ü"/>
            </a:pPr>
            <a:r>
              <a:rPr lang="en-GB" sz="2400" b="1" i="1" dirty="0">
                <a:latin typeface="Candara" panose="020E0502030303020204" pitchFamily="34" charset="0"/>
              </a:rPr>
              <a:t> The function of the anterior thalamic nuclei is closely associated with that of </a:t>
            </a:r>
            <a:r>
              <a:rPr lang="en-GB" sz="2400" b="1" i="1" dirty="0">
                <a:solidFill>
                  <a:schemeClr val="accent6">
                    <a:lumMod val="75000"/>
                  </a:schemeClr>
                </a:solidFill>
                <a:latin typeface="Candara" panose="020E0502030303020204" pitchFamily="34" charset="0"/>
              </a:rPr>
              <a:t>the limbic system </a:t>
            </a:r>
            <a:r>
              <a:rPr lang="en-GB" sz="2400" b="1" i="1" dirty="0">
                <a:latin typeface="Candara" panose="020E0502030303020204" pitchFamily="34" charset="0"/>
              </a:rPr>
              <a:t>and is concerned </a:t>
            </a:r>
            <a:r>
              <a:rPr lang="en-GB" sz="2400" b="1" i="1" dirty="0">
                <a:solidFill>
                  <a:srgbClr val="0000FF"/>
                </a:solidFill>
                <a:latin typeface="Candara" panose="020E0502030303020204" pitchFamily="34" charset="0"/>
              </a:rPr>
              <a:t>with emotional tone</a:t>
            </a:r>
            <a:r>
              <a:rPr lang="en-GB" sz="2400" b="1" i="1" dirty="0">
                <a:latin typeface="Candara" panose="020E0502030303020204" pitchFamily="34" charset="0"/>
              </a:rPr>
              <a:t> and </a:t>
            </a:r>
            <a:r>
              <a:rPr lang="en-GB" sz="2400" b="1" i="1" dirty="0">
                <a:solidFill>
                  <a:srgbClr val="0000FF"/>
                </a:solidFill>
                <a:latin typeface="Candara" panose="020E0502030303020204" pitchFamily="34" charset="0"/>
              </a:rPr>
              <a:t>the mechanisms of recent memory.</a:t>
            </a:r>
          </a:p>
        </p:txBody>
      </p:sp>
      <p:pic>
        <p:nvPicPr>
          <p:cNvPr id="38914" name="Picture 2"/>
          <p:cNvPicPr>
            <a:picLocks noChangeAspect="1" noChangeArrowheads="1"/>
          </p:cNvPicPr>
          <p:nvPr/>
        </p:nvPicPr>
        <p:blipFill>
          <a:blip r:embed="rId2" cstate="print"/>
          <a:srcRect l="24012" t="40625" r="32650" b="17708"/>
          <a:stretch>
            <a:fillRect/>
          </a:stretch>
        </p:blipFill>
        <p:spPr bwMode="auto">
          <a:xfrm>
            <a:off x="2362200" y="3781168"/>
            <a:ext cx="5410200" cy="2924432"/>
          </a:xfrm>
          <a:prstGeom prst="rect">
            <a:avLst/>
          </a:prstGeom>
          <a:noFill/>
          <a:ln w="57150">
            <a:solidFill>
              <a:srgbClr val="12FA49"/>
            </a:solidFill>
            <a:miter lim="800000"/>
            <a:headEnd/>
            <a:tailEnd/>
          </a:ln>
        </p:spPr>
      </p:pic>
      <p:sp>
        <p:nvSpPr>
          <p:cNvPr id="6" name="Date Placeholder 5"/>
          <p:cNvSpPr>
            <a:spLocks noGrp="1"/>
          </p:cNvSpPr>
          <p:nvPr>
            <p:ph type="dt" sz="half" idx="10"/>
          </p:nvPr>
        </p:nvSpPr>
        <p:spPr>
          <a:xfrm>
            <a:off x="76200" y="6308725"/>
            <a:ext cx="2133600" cy="365125"/>
          </a:xfrm>
        </p:spPr>
        <p:txBody>
          <a:bodyPr/>
          <a:lstStyle/>
          <a:p>
            <a:r>
              <a:rPr lang="en-US" b="1">
                <a:solidFill>
                  <a:srgbClr val="FF0000"/>
                </a:solidFill>
              </a:rPr>
              <a:t>23  December  2021</a:t>
            </a:r>
            <a:endParaRPr lang="en-US" b="1" dirty="0">
              <a:solidFill>
                <a:srgbClr val="FF00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b="1" smtClean="0">
                <a:solidFill>
                  <a:srgbClr val="FF0000"/>
                </a:solidFill>
              </a:rPr>
              <a:pPr/>
              <a:t>12</a:t>
            </a:fld>
            <a:endParaRPr lang="en-US" b="1">
              <a:solidFill>
                <a:srgbClr val="FF0000"/>
              </a:solidFill>
            </a:endParaRPr>
          </a:p>
        </p:txBody>
      </p:sp>
      <p:sp>
        <p:nvSpPr>
          <p:cNvPr id="8" name="Footer Placeholder 7"/>
          <p:cNvSpPr>
            <a:spLocks noGrp="1"/>
          </p:cNvSpPr>
          <p:nvPr>
            <p:ph type="ftr" sz="quarter" idx="11"/>
          </p:nvPr>
        </p:nvSpPr>
        <p:spPr>
          <a:xfrm>
            <a:off x="-609600" y="6096000"/>
            <a:ext cx="2895600" cy="365125"/>
          </a:xfrm>
        </p:spPr>
        <p:txBody>
          <a:bodyPr/>
          <a:lstStyle/>
          <a:p>
            <a:r>
              <a:rPr lang="en-US" b="1">
                <a:solidFill>
                  <a:srgbClr val="FF0000"/>
                </a:solidFill>
              </a:rPr>
              <a:t>Dr. Aiman Qais Afar</a:t>
            </a:r>
            <a:endParaRPr lang="en-US" b="1"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38800" y="189895"/>
            <a:ext cx="1923347" cy="523220"/>
          </a:xfrm>
          <a:prstGeom prst="rect">
            <a:avLst/>
          </a:prstGeom>
          <a:ln w="57150">
            <a:solidFill>
              <a:srgbClr val="0000FF"/>
            </a:solidFill>
          </a:ln>
        </p:spPr>
        <p:txBody>
          <a:bodyPr wrap="none">
            <a:spAutoFit/>
          </a:bodyPr>
          <a:lstStyle/>
          <a:p>
            <a:r>
              <a:rPr lang="en-GB" sz="2800" b="1" i="1" dirty="0">
                <a:solidFill>
                  <a:srgbClr val="FF0000"/>
                </a:solidFill>
                <a:latin typeface="Candara" panose="020E0502030303020204" pitchFamily="34" charset="0"/>
              </a:rPr>
              <a:t>Medial Part</a:t>
            </a:r>
          </a:p>
        </p:txBody>
      </p:sp>
      <p:sp>
        <p:nvSpPr>
          <p:cNvPr id="3" name="Rectangle 2"/>
          <p:cNvSpPr/>
          <p:nvPr/>
        </p:nvSpPr>
        <p:spPr>
          <a:xfrm>
            <a:off x="152400" y="152400"/>
            <a:ext cx="5145961" cy="584775"/>
          </a:xfrm>
          <a:prstGeom prst="rect">
            <a:avLst/>
          </a:prstGeom>
          <a:solidFill>
            <a:srgbClr val="FFFF00"/>
          </a:solidFill>
          <a:ln w="57150">
            <a:solidFill>
              <a:srgbClr val="0000FF"/>
            </a:solidFill>
          </a:ln>
        </p:spPr>
        <p:txBody>
          <a:bodyPr wrap="none">
            <a:spAutoFit/>
          </a:bodyPr>
          <a:lstStyle/>
          <a:p>
            <a:r>
              <a:rPr lang="en-GB" sz="3200" b="1" i="1" dirty="0">
                <a:solidFill>
                  <a:srgbClr val="FF0000"/>
                </a:solidFill>
                <a:latin typeface="Candara" panose="020E0502030303020204" pitchFamily="34" charset="0"/>
              </a:rPr>
              <a:t>Subdivisions of the Thalamus</a:t>
            </a:r>
          </a:p>
        </p:txBody>
      </p:sp>
      <p:sp>
        <p:nvSpPr>
          <p:cNvPr id="4" name="Rectangle 3"/>
          <p:cNvSpPr/>
          <p:nvPr/>
        </p:nvSpPr>
        <p:spPr>
          <a:xfrm>
            <a:off x="111190" y="849086"/>
            <a:ext cx="4765610" cy="3170099"/>
          </a:xfrm>
          <a:prstGeom prst="rect">
            <a:avLst/>
          </a:prstGeom>
        </p:spPr>
        <p:txBody>
          <a:bodyPr wrap="square">
            <a:spAutoFit/>
          </a:bodyPr>
          <a:lstStyle/>
          <a:p>
            <a:pPr>
              <a:buFont typeface="Wingdings" pitchFamily="2" charset="2"/>
              <a:buChar char="ü"/>
            </a:pPr>
            <a:r>
              <a:rPr lang="en-GB" sz="2000" b="1" i="1" dirty="0">
                <a:latin typeface="Candara" panose="020E0502030303020204" pitchFamily="34" charset="0"/>
              </a:rPr>
              <a:t>Contains the </a:t>
            </a:r>
            <a:r>
              <a:rPr lang="en-GB" sz="2000" b="1" i="1" dirty="0">
                <a:solidFill>
                  <a:srgbClr val="FF0066"/>
                </a:solidFill>
                <a:latin typeface="Candara" panose="020E0502030303020204" pitchFamily="34" charset="0"/>
              </a:rPr>
              <a:t>large </a:t>
            </a:r>
            <a:r>
              <a:rPr lang="en-GB" sz="2000" b="1" i="1" dirty="0" err="1">
                <a:solidFill>
                  <a:srgbClr val="FF0066"/>
                </a:solidFill>
                <a:latin typeface="Candara" panose="020E0502030303020204" pitchFamily="34" charset="0"/>
              </a:rPr>
              <a:t>dorsomedial</a:t>
            </a:r>
            <a:r>
              <a:rPr lang="en-GB" sz="2000" b="1" i="1" dirty="0">
                <a:solidFill>
                  <a:srgbClr val="FF0066"/>
                </a:solidFill>
                <a:latin typeface="Candara" panose="020E0502030303020204" pitchFamily="34" charset="0"/>
              </a:rPr>
              <a:t> nucleus </a:t>
            </a:r>
            <a:r>
              <a:rPr lang="en-GB" sz="2000" b="1" i="1" dirty="0">
                <a:latin typeface="Candara" panose="020E0502030303020204" pitchFamily="34" charset="0"/>
              </a:rPr>
              <a:t>and </a:t>
            </a:r>
            <a:r>
              <a:rPr lang="en-GB" sz="2000" b="1" i="1" dirty="0">
                <a:solidFill>
                  <a:srgbClr val="FF0066"/>
                </a:solidFill>
                <a:latin typeface="Candara" panose="020E0502030303020204" pitchFamily="34" charset="0"/>
              </a:rPr>
              <a:t>several smaller nuclei </a:t>
            </a:r>
            <a:endParaRPr lang="en-GB" sz="2000" b="1" i="1" dirty="0">
              <a:latin typeface="Candara" panose="020E0502030303020204" pitchFamily="34" charset="0"/>
            </a:endParaRPr>
          </a:p>
          <a:p>
            <a:pPr>
              <a:buFont typeface="Wingdings" pitchFamily="2" charset="2"/>
              <a:buChar char="ü"/>
            </a:pPr>
            <a:r>
              <a:rPr lang="en-GB" sz="2000" b="1" i="1" dirty="0">
                <a:solidFill>
                  <a:srgbClr val="FF0066"/>
                </a:solidFill>
                <a:latin typeface="Candara" panose="020E0502030303020204" pitchFamily="34" charset="0"/>
              </a:rPr>
              <a:t>The </a:t>
            </a:r>
            <a:r>
              <a:rPr lang="en-GB" sz="2000" b="1" i="1" dirty="0" err="1">
                <a:solidFill>
                  <a:srgbClr val="FF0066"/>
                </a:solidFill>
                <a:latin typeface="Candara" panose="020E0502030303020204" pitchFamily="34" charset="0"/>
              </a:rPr>
              <a:t>dorsomedial</a:t>
            </a:r>
            <a:r>
              <a:rPr lang="en-GB" sz="2000" b="1" i="1" dirty="0">
                <a:solidFill>
                  <a:srgbClr val="FF0066"/>
                </a:solidFill>
                <a:latin typeface="Candara" panose="020E0502030303020204" pitchFamily="34" charset="0"/>
              </a:rPr>
              <a:t> nucleus </a:t>
            </a:r>
            <a:r>
              <a:rPr lang="en-GB" sz="2000" b="1" i="1" dirty="0">
                <a:latin typeface="Candara" panose="020E0502030303020204" pitchFamily="34" charset="0"/>
              </a:rPr>
              <a:t>has two-way connections with the whole </a:t>
            </a:r>
            <a:r>
              <a:rPr lang="en-GB" sz="2000" b="1" i="1" dirty="0">
                <a:solidFill>
                  <a:schemeClr val="accent6">
                    <a:lumMod val="75000"/>
                  </a:schemeClr>
                </a:solidFill>
                <a:latin typeface="Candara" panose="020E0502030303020204" pitchFamily="34" charset="0"/>
              </a:rPr>
              <a:t>prefrontal cortex of the frontal lobe of the cerebral hemisphere. </a:t>
            </a:r>
          </a:p>
          <a:p>
            <a:pPr>
              <a:buFont typeface="Wingdings" pitchFamily="2" charset="2"/>
              <a:buChar char="ü"/>
            </a:pPr>
            <a:r>
              <a:rPr lang="en-GB" sz="2000" b="1" i="1" dirty="0">
                <a:latin typeface="Candara" panose="020E0502030303020204" pitchFamily="34" charset="0"/>
              </a:rPr>
              <a:t>It also has similar connections with the </a:t>
            </a:r>
            <a:r>
              <a:rPr lang="en-GB" sz="2000" b="1" i="1" dirty="0">
                <a:solidFill>
                  <a:schemeClr val="accent6">
                    <a:lumMod val="75000"/>
                  </a:schemeClr>
                </a:solidFill>
                <a:latin typeface="Candara" panose="020E0502030303020204" pitchFamily="34" charset="0"/>
              </a:rPr>
              <a:t>hypothalamic nuclei</a:t>
            </a:r>
            <a:r>
              <a:rPr lang="en-GB" sz="2000" b="1" i="1" dirty="0">
                <a:latin typeface="Candara" panose="020E0502030303020204" pitchFamily="34" charset="0"/>
              </a:rPr>
              <a:t>. -`</a:t>
            </a:r>
          </a:p>
          <a:p>
            <a:pPr>
              <a:buFont typeface="Wingdings" pitchFamily="2" charset="2"/>
              <a:buChar char="ü"/>
            </a:pPr>
            <a:r>
              <a:rPr lang="en-GB" sz="2000" b="1" i="1" dirty="0">
                <a:latin typeface="Candara" panose="020E0502030303020204" pitchFamily="34" charset="0"/>
              </a:rPr>
              <a:t>It is interconnected with all other groups of </a:t>
            </a:r>
            <a:r>
              <a:rPr lang="en-GB" sz="2000" b="1" i="1" dirty="0">
                <a:solidFill>
                  <a:schemeClr val="accent6">
                    <a:lumMod val="75000"/>
                  </a:schemeClr>
                </a:solidFill>
                <a:latin typeface="Candara" panose="020E0502030303020204" pitchFamily="34" charset="0"/>
              </a:rPr>
              <a:t>thalamic nuclei</a:t>
            </a:r>
            <a:r>
              <a:rPr lang="en-GB" sz="2000" b="1" i="1" dirty="0">
                <a:latin typeface="Candara" panose="020E0502030303020204" pitchFamily="34" charset="0"/>
              </a:rPr>
              <a:t>.</a:t>
            </a:r>
          </a:p>
        </p:txBody>
      </p:sp>
      <p:sp>
        <p:nvSpPr>
          <p:cNvPr id="6" name="Rectangle 5"/>
          <p:cNvSpPr/>
          <p:nvPr/>
        </p:nvSpPr>
        <p:spPr>
          <a:xfrm>
            <a:off x="93694" y="4157008"/>
            <a:ext cx="4876757" cy="1938992"/>
          </a:xfrm>
          <a:prstGeom prst="rect">
            <a:avLst/>
          </a:prstGeom>
        </p:spPr>
        <p:txBody>
          <a:bodyPr wrap="square">
            <a:spAutoFit/>
          </a:bodyPr>
          <a:lstStyle/>
          <a:p>
            <a:pPr>
              <a:buFont typeface="Wingdings" pitchFamily="2" charset="2"/>
              <a:buChar char="ü"/>
            </a:pPr>
            <a:r>
              <a:rPr lang="en-GB" sz="2000" b="1" i="1" dirty="0">
                <a:solidFill>
                  <a:srgbClr val="0000FF"/>
                </a:solidFill>
                <a:latin typeface="Candara" panose="020E0502030303020204" pitchFamily="34" charset="0"/>
              </a:rPr>
              <a:t>The medial part of the thalamus </a:t>
            </a:r>
            <a:r>
              <a:rPr lang="en-GB" sz="2000" b="1" i="1" dirty="0">
                <a:latin typeface="Candara" panose="020E0502030303020204" pitchFamily="34" charset="0"/>
              </a:rPr>
              <a:t>is responsible for the </a:t>
            </a:r>
            <a:r>
              <a:rPr lang="en-GB" sz="2000" b="1" i="1" dirty="0">
                <a:solidFill>
                  <a:srgbClr val="FF0066"/>
                </a:solidFill>
                <a:latin typeface="Candara" panose="020E0502030303020204" pitchFamily="34" charset="0"/>
              </a:rPr>
              <a:t>integration of a large variety of sensory information, including somatic, visceral, and olfactory information</a:t>
            </a:r>
            <a:r>
              <a:rPr lang="en-GB" sz="2000" b="1" i="1" dirty="0">
                <a:latin typeface="Candara" panose="020E0502030303020204" pitchFamily="34" charset="0"/>
              </a:rPr>
              <a:t>, and the relation of this information </a:t>
            </a:r>
            <a:r>
              <a:rPr lang="en-GB" sz="2000" b="1" i="1" dirty="0">
                <a:solidFill>
                  <a:srgbClr val="FF0066"/>
                </a:solidFill>
                <a:latin typeface="Candara" panose="020E0502030303020204" pitchFamily="34" charset="0"/>
              </a:rPr>
              <a:t>to one’s emotional feelings and subjective states.</a:t>
            </a:r>
          </a:p>
        </p:txBody>
      </p:sp>
      <p:pic>
        <p:nvPicPr>
          <p:cNvPr id="39940" name="Picture 4" descr="http://medlibes.com/uploads/thalamus.jpg"/>
          <p:cNvPicPr>
            <a:picLocks noChangeAspect="1" noChangeArrowheads="1"/>
          </p:cNvPicPr>
          <p:nvPr/>
        </p:nvPicPr>
        <p:blipFill>
          <a:blip r:embed="rId2" cstate="print"/>
          <a:srcRect/>
          <a:stretch>
            <a:fillRect/>
          </a:stretch>
        </p:blipFill>
        <p:spPr bwMode="auto">
          <a:xfrm>
            <a:off x="4970452" y="889195"/>
            <a:ext cx="4062358" cy="4572000"/>
          </a:xfrm>
          <a:prstGeom prst="rect">
            <a:avLst/>
          </a:prstGeom>
          <a:noFill/>
          <a:ln w="57150">
            <a:solidFill>
              <a:srgbClr val="12FA49"/>
            </a:solidFill>
          </a:ln>
        </p:spPr>
      </p:pic>
      <p:sp>
        <p:nvSpPr>
          <p:cNvPr id="7" name="Date Placeholder 6"/>
          <p:cNvSpPr>
            <a:spLocks noGrp="1"/>
          </p:cNvSpPr>
          <p:nvPr>
            <p:ph type="dt" sz="half" idx="10"/>
          </p:nvPr>
        </p:nvSpPr>
        <p:spPr/>
        <p:txBody>
          <a:bodyPr/>
          <a:lstStyle/>
          <a:p>
            <a:r>
              <a:rPr lang="en-US" b="1">
                <a:solidFill>
                  <a:srgbClr val="FF0000"/>
                </a:solidFill>
              </a:rPr>
              <a:t>23  December  2021</a:t>
            </a:r>
            <a:endParaRPr lang="en-US" b="1" dirty="0">
              <a:solidFill>
                <a:srgbClr val="FF0000"/>
              </a:solidFill>
            </a:endParaRPr>
          </a:p>
        </p:txBody>
      </p:sp>
      <p:sp>
        <p:nvSpPr>
          <p:cNvPr id="8" name="Slide Number Placeholder 7"/>
          <p:cNvSpPr>
            <a:spLocks noGrp="1"/>
          </p:cNvSpPr>
          <p:nvPr>
            <p:ph type="sldNum" sz="quarter" idx="12"/>
          </p:nvPr>
        </p:nvSpPr>
        <p:spPr>
          <a:xfrm>
            <a:off x="8229600" y="6356350"/>
            <a:ext cx="457200" cy="365125"/>
          </a:xfrm>
        </p:spPr>
        <p:txBody>
          <a:bodyPr/>
          <a:lstStyle/>
          <a:p>
            <a:fld id="{B6F15528-21DE-4FAA-801E-634DDDAF4B2B}" type="slidenum">
              <a:rPr lang="en-US" b="1" smtClean="0">
                <a:solidFill>
                  <a:srgbClr val="FF0000"/>
                </a:solidFill>
              </a:rPr>
              <a:pPr/>
              <a:t>13</a:t>
            </a:fld>
            <a:endParaRPr lang="en-US" b="1" dirty="0">
              <a:solidFill>
                <a:srgbClr val="FF0000"/>
              </a:solidFill>
            </a:endParaRPr>
          </a:p>
        </p:txBody>
      </p:sp>
      <p:sp>
        <p:nvSpPr>
          <p:cNvPr id="9" name="Footer Placeholder 8"/>
          <p:cNvSpPr>
            <a:spLocks noGrp="1"/>
          </p:cNvSpPr>
          <p:nvPr>
            <p:ph type="ftr" sz="quarter" idx="11"/>
          </p:nvPr>
        </p:nvSpPr>
        <p:spPr/>
        <p:txBody>
          <a:bodyPr/>
          <a:lstStyle/>
          <a:p>
            <a:r>
              <a:rPr lang="en-US" b="1">
                <a:solidFill>
                  <a:srgbClr val="FF0000"/>
                </a:solidFill>
              </a:rPr>
              <a:t>Dr. Aiman Qais Afar</a:t>
            </a:r>
            <a:endParaRPr lang="en-US" b="1"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00" y="106977"/>
            <a:ext cx="1963999" cy="523220"/>
          </a:xfrm>
          <a:prstGeom prst="rect">
            <a:avLst/>
          </a:prstGeom>
          <a:ln w="57150">
            <a:solidFill>
              <a:srgbClr val="0000FF"/>
            </a:solidFill>
          </a:ln>
        </p:spPr>
        <p:txBody>
          <a:bodyPr wrap="none">
            <a:spAutoFit/>
          </a:bodyPr>
          <a:lstStyle/>
          <a:p>
            <a:r>
              <a:rPr lang="en-GB" sz="2800" b="1" i="1" dirty="0">
                <a:solidFill>
                  <a:srgbClr val="FF0000"/>
                </a:solidFill>
                <a:latin typeface="Candara" panose="020E0502030303020204" pitchFamily="34" charset="0"/>
              </a:rPr>
              <a:t>Lateral Part</a:t>
            </a:r>
          </a:p>
        </p:txBody>
      </p:sp>
      <p:sp>
        <p:nvSpPr>
          <p:cNvPr id="3" name="Rectangle 2"/>
          <p:cNvSpPr/>
          <p:nvPr/>
        </p:nvSpPr>
        <p:spPr>
          <a:xfrm>
            <a:off x="76200" y="76200"/>
            <a:ext cx="5145961" cy="584775"/>
          </a:xfrm>
          <a:prstGeom prst="rect">
            <a:avLst/>
          </a:prstGeom>
          <a:solidFill>
            <a:srgbClr val="FFFF00"/>
          </a:solidFill>
          <a:ln w="57150">
            <a:solidFill>
              <a:srgbClr val="0000FF"/>
            </a:solidFill>
          </a:ln>
        </p:spPr>
        <p:txBody>
          <a:bodyPr wrap="none">
            <a:spAutoFit/>
          </a:bodyPr>
          <a:lstStyle/>
          <a:p>
            <a:r>
              <a:rPr lang="en-GB" sz="3200" b="1" i="1" dirty="0">
                <a:solidFill>
                  <a:srgbClr val="FF0000"/>
                </a:solidFill>
                <a:latin typeface="Candara" panose="020E0502030303020204" pitchFamily="34" charset="0"/>
              </a:rPr>
              <a:t>Subdivisions of the Thalamus</a:t>
            </a:r>
          </a:p>
        </p:txBody>
      </p:sp>
      <p:sp>
        <p:nvSpPr>
          <p:cNvPr id="4" name="Rectangle 3"/>
          <p:cNvSpPr/>
          <p:nvPr/>
        </p:nvSpPr>
        <p:spPr>
          <a:xfrm>
            <a:off x="147290" y="685800"/>
            <a:ext cx="7929909" cy="461665"/>
          </a:xfrm>
          <a:prstGeom prst="rect">
            <a:avLst/>
          </a:prstGeom>
        </p:spPr>
        <p:txBody>
          <a:bodyPr wrap="square">
            <a:spAutoFit/>
          </a:bodyPr>
          <a:lstStyle/>
          <a:p>
            <a:r>
              <a:rPr lang="en-GB" sz="2400" b="1" i="1" dirty="0">
                <a:latin typeface="Candara" panose="020E0502030303020204" pitchFamily="34" charset="0"/>
              </a:rPr>
              <a:t>The nuclei are subdivided into a dorsal tier and a ventral tier </a:t>
            </a:r>
          </a:p>
        </p:txBody>
      </p:sp>
      <p:sp>
        <p:nvSpPr>
          <p:cNvPr id="6" name="Rectangle 5"/>
          <p:cNvSpPr/>
          <p:nvPr/>
        </p:nvSpPr>
        <p:spPr>
          <a:xfrm>
            <a:off x="76200" y="1828800"/>
            <a:ext cx="4724400" cy="4893647"/>
          </a:xfrm>
          <a:prstGeom prst="rect">
            <a:avLst/>
          </a:prstGeom>
        </p:spPr>
        <p:txBody>
          <a:bodyPr wrap="square">
            <a:spAutoFit/>
          </a:bodyPr>
          <a:lstStyle/>
          <a:p>
            <a:r>
              <a:rPr lang="en-GB" sz="2400" b="1" i="1" dirty="0">
                <a:latin typeface="Candara" panose="020E0502030303020204" pitchFamily="34" charset="0"/>
              </a:rPr>
              <a:t>Includes:</a:t>
            </a:r>
          </a:p>
          <a:p>
            <a:pPr marL="457200" indent="-457200">
              <a:buFont typeface="+mj-lt"/>
              <a:buAutoNum type="arabicPeriod"/>
            </a:pPr>
            <a:r>
              <a:rPr lang="en-GB" sz="2400" b="1" i="1" dirty="0">
                <a:solidFill>
                  <a:srgbClr val="FF0066"/>
                </a:solidFill>
                <a:latin typeface="Candara" panose="020E0502030303020204" pitchFamily="34" charset="0"/>
              </a:rPr>
              <a:t>The lateral dorsal nucleus</a:t>
            </a:r>
            <a:r>
              <a:rPr lang="en-GB" sz="2400" b="1" i="1" dirty="0">
                <a:latin typeface="Candara" panose="020E0502030303020204" pitchFamily="34" charset="0"/>
              </a:rPr>
              <a:t>, </a:t>
            </a:r>
          </a:p>
          <a:p>
            <a:pPr marL="457200" indent="-457200">
              <a:buFont typeface="+mj-lt"/>
              <a:buAutoNum type="arabicPeriod"/>
            </a:pPr>
            <a:r>
              <a:rPr lang="en-GB" sz="2400" b="1" i="1" dirty="0">
                <a:solidFill>
                  <a:srgbClr val="FF0066"/>
                </a:solidFill>
                <a:latin typeface="Candara" panose="020E0502030303020204" pitchFamily="34" charset="0"/>
              </a:rPr>
              <a:t>The lateral posterior nucleus</a:t>
            </a:r>
            <a:endParaRPr lang="en-GB" sz="2400" b="1" i="1" dirty="0">
              <a:latin typeface="Candara" panose="020E0502030303020204" pitchFamily="34" charset="0"/>
            </a:endParaRPr>
          </a:p>
          <a:p>
            <a:pPr marL="457200" indent="-457200">
              <a:buFont typeface="+mj-lt"/>
              <a:buAutoNum type="arabicPeriod"/>
            </a:pPr>
            <a:r>
              <a:rPr lang="en-GB" sz="2400" b="1" i="1" dirty="0">
                <a:solidFill>
                  <a:srgbClr val="FF0066"/>
                </a:solidFill>
                <a:latin typeface="Candara" panose="020E0502030303020204" pitchFamily="34" charset="0"/>
              </a:rPr>
              <a:t>The pulvinar</a:t>
            </a:r>
            <a:endParaRPr lang="en-GB" sz="2400" b="1" i="1" dirty="0">
              <a:latin typeface="Candara" panose="020E0502030303020204" pitchFamily="34" charset="0"/>
            </a:endParaRPr>
          </a:p>
          <a:p>
            <a:endParaRPr lang="en-GB" sz="2400" b="1" i="1" dirty="0">
              <a:latin typeface="Candara" panose="020E0502030303020204" pitchFamily="34" charset="0"/>
            </a:endParaRPr>
          </a:p>
          <a:p>
            <a:r>
              <a:rPr lang="en-GB" sz="2400" b="1" i="1" dirty="0">
                <a:latin typeface="Candara" panose="020E0502030303020204" pitchFamily="34" charset="0"/>
              </a:rPr>
              <a:t> The details of the connections of these nuclei are not clear. </a:t>
            </a:r>
          </a:p>
          <a:p>
            <a:endParaRPr lang="en-GB" sz="2400" b="1" i="1" dirty="0">
              <a:latin typeface="Candara" panose="020E0502030303020204" pitchFamily="34" charset="0"/>
            </a:endParaRPr>
          </a:p>
          <a:p>
            <a:r>
              <a:rPr lang="en-GB" sz="2400" b="1" i="1" dirty="0">
                <a:latin typeface="Candara" panose="020E0502030303020204" pitchFamily="34" charset="0"/>
              </a:rPr>
              <a:t>They are known, however, to have interconnections with other </a:t>
            </a:r>
            <a:r>
              <a:rPr lang="en-GB" sz="2400" b="1" i="1" dirty="0">
                <a:solidFill>
                  <a:srgbClr val="C00000"/>
                </a:solidFill>
                <a:latin typeface="Candara" panose="020E0502030303020204" pitchFamily="34" charset="0"/>
              </a:rPr>
              <a:t>thalamic nuclei </a:t>
            </a:r>
            <a:r>
              <a:rPr lang="en-GB" sz="2400" b="1" i="1" dirty="0">
                <a:latin typeface="Candara" panose="020E0502030303020204" pitchFamily="34" charset="0"/>
              </a:rPr>
              <a:t>and with </a:t>
            </a:r>
            <a:r>
              <a:rPr lang="en-GB" sz="2400" b="1" i="1" dirty="0">
                <a:solidFill>
                  <a:srgbClr val="C00000"/>
                </a:solidFill>
                <a:latin typeface="Candara" panose="020E0502030303020204" pitchFamily="34" charset="0"/>
              </a:rPr>
              <a:t>the parietal lobe,</a:t>
            </a:r>
            <a:r>
              <a:rPr lang="en-GB" sz="2400" b="1" i="1" dirty="0">
                <a:latin typeface="Candara" panose="020E0502030303020204" pitchFamily="34" charset="0"/>
              </a:rPr>
              <a:t> </a:t>
            </a:r>
            <a:r>
              <a:rPr lang="en-GB" sz="2400" b="1" i="1" dirty="0" err="1">
                <a:solidFill>
                  <a:srgbClr val="C00000"/>
                </a:solidFill>
                <a:latin typeface="Candara" panose="020E0502030303020204" pitchFamily="34" charset="0"/>
              </a:rPr>
              <a:t>cingulate</a:t>
            </a:r>
            <a:r>
              <a:rPr lang="en-GB" sz="2400" b="1" i="1" dirty="0">
                <a:solidFill>
                  <a:srgbClr val="C00000"/>
                </a:solidFill>
                <a:latin typeface="Candara" panose="020E0502030303020204" pitchFamily="34" charset="0"/>
              </a:rPr>
              <a:t> gyrus</a:t>
            </a:r>
            <a:r>
              <a:rPr lang="en-GB" sz="2400" b="1" i="1" dirty="0">
                <a:latin typeface="Candara" panose="020E0502030303020204" pitchFamily="34" charset="0"/>
              </a:rPr>
              <a:t>, and </a:t>
            </a:r>
            <a:r>
              <a:rPr lang="en-GB" sz="2400" b="1" i="1" dirty="0">
                <a:solidFill>
                  <a:srgbClr val="C00000"/>
                </a:solidFill>
                <a:latin typeface="Candara" panose="020E0502030303020204" pitchFamily="34" charset="0"/>
              </a:rPr>
              <a:t>occipital </a:t>
            </a:r>
            <a:r>
              <a:rPr lang="en-GB" sz="2400" b="1" i="1" dirty="0">
                <a:latin typeface="Candara" panose="020E0502030303020204" pitchFamily="34" charset="0"/>
              </a:rPr>
              <a:t>and </a:t>
            </a:r>
            <a:r>
              <a:rPr lang="en-GB" sz="2400" b="1" i="1" dirty="0">
                <a:solidFill>
                  <a:srgbClr val="C00000"/>
                </a:solidFill>
                <a:latin typeface="Candara" panose="020E0502030303020204" pitchFamily="34" charset="0"/>
              </a:rPr>
              <a:t>temporal lobes</a:t>
            </a:r>
            <a:r>
              <a:rPr lang="en-GB" sz="2400" b="1" i="1" dirty="0">
                <a:latin typeface="Candara" panose="020E0502030303020204" pitchFamily="34" charset="0"/>
              </a:rPr>
              <a:t>.</a:t>
            </a:r>
          </a:p>
        </p:txBody>
      </p:sp>
      <p:pic>
        <p:nvPicPr>
          <p:cNvPr id="7" name="Picture 4" descr="http://medlibes.com/uploads/thalamus.jpg"/>
          <p:cNvPicPr>
            <a:picLocks noChangeAspect="1" noChangeArrowheads="1"/>
          </p:cNvPicPr>
          <p:nvPr/>
        </p:nvPicPr>
        <p:blipFill>
          <a:blip r:embed="rId2" cstate="print"/>
          <a:srcRect/>
          <a:stretch>
            <a:fillRect/>
          </a:stretch>
        </p:blipFill>
        <p:spPr bwMode="auto">
          <a:xfrm>
            <a:off x="4876800" y="2009878"/>
            <a:ext cx="4104582" cy="4619522"/>
          </a:xfrm>
          <a:prstGeom prst="rect">
            <a:avLst/>
          </a:prstGeom>
          <a:noFill/>
          <a:ln w="57150">
            <a:solidFill>
              <a:srgbClr val="12FA49"/>
            </a:solidFill>
          </a:ln>
        </p:spPr>
      </p:pic>
      <p:sp>
        <p:nvSpPr>
          <p:cNvPr id="8" name="Rectangle 7"/>
          <p:cNvSpPr/>
          <p:nvPr/>
        </p:nvSpPr>
        <p:spPr>
          <a:xfrm>
            <a:off x="147291" y="1260834"/>
            <a:ext cx="3780650" cy="523220"/>
          </a:xfrm>
          <a:prstGeom prst="rect">
            <a:avLst/>
          </a:prstGeom>
          <a:solidFill>
            <a:schemeClr val="tx2">
              <a:lumMod val="40000"/>
              <a:lumOff val="60000"/>
            </a:schemeClr>
          </a:solidFill>
          <a:ln w="57150">
            <a:solidFill>
              <a:srgbClr val="FF0000"/>
            </a:solidFill>
          </a:ln>
        </p:spPr>
        <p:txBody>
          <a:bodyPr wrap="none">
            <a:spAutoFit/>
          </a:bodyPr>
          <a:lstStyle/>
          <a:p>
            <a:r>
              <a:rPr lang="en-GB" sz="2800" b="1" i="1" dirty="0">
                <a:solidFill>
                  <a:srgbClr val="0000FF"/>
                </a:solidFill>
                <a:latin typeface="Candara" panose="020E0502030303020204" pitchFamily="34" charset="0"/>
              </a:rPr>
              <a:t>Dorsal Tier of the Nuclei</a:t>
            </a:r>
          </a:p>
        </p:txBody>
      </p:sp>
      <p:sp>
        <p:nvSpPr>
          <p:cNvPr id="9" name="Date Placeholder 8"/>
          <p:cNvSpPr>
            <a:spLocks noGrp="1"/>
          </p:cNvSpPr>
          <p:nvPr>
            <p:ph type="dt" sz="half" idx="10"/>
          </p:nvPr>
        </p:nvSpPr>
        <p:spPr>
          <a:xfrm>
            <a:off x="6934200" y="1235075"/>
            <a:ext cx="2133600" cy="365125"/>
          </a:xfrm>
        </p:spPr>
        <p:txBody>
          <a:bodyPr/>
          <a:lstStyle/>
          <a:p>
            <a:r>
              <a:rPr lang="en-US" b="1">
                <a:solidFill>
                  <a:srgbClr val="FF0000"/>
                </a:solidFill>
              </a:rPr>
              <a:t>23  December  2021</a:t>
            </a:r>
            <a:endParaRPr lang="en-US" b="1" dirty="0">
              <a:solidFill>
                <a:srgbClr val="FF0000"/>
              </a:solidFill>
            </a:endParaRPr>
          </a:p>
        </p:txBody>
      </p:sp>
      <p:sp>
        <p:nvSpPr>
          <p:cNvPr id="10" name="Slide Number Placeholder 9"/>
          <p:cNvSpPr>
            <a:spLocks noGrp="1"/>
          </p:cNvSpPr>
          <p:nvPr>
            <p:ph type="sldNum" sz="quarter" idx="12"/>
          </p:nvPr>
        </p:nvSpPr>
        <p:spPr>
          <a:xfrm>
            <a:off x="8305800" y="6324600"/>
            <a:ext cx="457200" cy="365125"/>
          </a:xfrm>
        </p:spPr>
        <p:txBody>
          <a:bodyPr/>
          <a:lstStyle/>
          <a:p>
            <a:fld id="{B6F15528-21DE-4FAA-801E-634DDDAF4B2B}" type="slidenum">
              <a:rPr lang="en-US" b="1" smtClean="0">
                <a:solidFill>
                  <a:srgbClr val="FF0000"/>
                </a:solidFill>
              </a:rPr>
              <a:pPr/>
              <a:t>14</a:t>
            </a:fld>
            <a:endParaRPr lang="en-US" b="1" dirty="0">
              <a:solidFill>
                <a:srgbClr val="FF0000"/>
              </a:solidFill>
            </a:endParaRPr>
          </a:p>
        </p:txBody>
      </p:sp>
      <p:sp>
        <p:nvSpPr>
          <p:cNvPr id="11" name="Footer Placeholder 10"/>
          <p:cNvSpPr>
            <a:spLocks noGrp="1"/>
          </p:cNvSpPr>
          <p:nvPr>
            <p:ph type="ftr" sz="quarter" idx="11"/>
          </p:nvPr>
        </p:nvSpPr>
        <p:spPr>
          <a:xfrm>
            <a:off x="6248400" y="1082675"/>
            <a:ext cx="2895600" cy="365125"/>
          </a:xfrm>
        </p:spPr>
        <p:txBody>
          <a:bodyPr/>
          <a:lstStyle/>
          <a:p>
            <a:r>
              <a:rPr lang="en-US" b="1">
                <a:solidFill>
                  <a:srgbClr val="FF0000"/>
                </a:solidFill>
              </a:rPr>
              <a:t>Dr. Aiman Qais Afar</a:t>
            </a:r>
            <a:endParaRPr lang="en-US" b="1"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5684" y="76200"/>
            <a:ext cx="3896516" cy="523220"/>
          </a:xfrm>
          <a:prstGeom prst="rect">
            <a:avLst/>
          </a:prstGeom>
          <a:solidFill>
            <a:schemeClr val="tx2">
              <a:lumMod val="20000"/>
              <a:lumOff val="80000"/>
            </a:schemeClr>
          </a:solidFill>
          <a:ln w="57150">
            <a:solidFill>
              <a:srgbClr val="FF0000"/>
            </a:solidFill>
          </a:ln>
        </p:spPr>
        <p:txBody>
          <a:bodyPr wrap="none">
            <a:spAutoFit/>
          </a:bodyPr>
          <a:lstStyle/>
          <a:p>
            <a:r>
              <a:rPr lang="en-GB" sz="2800" b="1" i="1" dirty="0">
                <a:solidFill>
                  <a:srgbClr val="0000FF"/>
                </a:solidFill>
                <a:latin typeface="Candara" panose="020E0502030303020204" pitchFamily="34" charset="0"/>
              </a:rPr>
              <a:t>Ventral Tier of the Nuclei</a:t>
            </a:r>
          </a:p>
        </p:txBody>
      </p:sp>
      <p:sp>
        <p:nvSpPr>
          <p:cNvPr id="3" name="Rectangle 2"/>
          <p:cNvSpPr/>
          <p:nvPr/>
        </p:nvSpPr>
        <p:spPr>
          <a:xfrm>
            <a:off x="152400" y="76200"/>
            <a:ext cx="1978427" cy="523220"/>
          </a:xfrm>
          <a:prstGeom prst="rect">
            <a:avLst/>
          </a:prstGeom>
          <a:ln w="57150">
            <a:solidFill>
              <a:srgbClr val="0000FF"/>
            </a:solidFill>
          </a:ln>
        </p:spPr>
        <p:txBody>
          <a:bodyPr wrap="none">
            <a:spAutoFit/>
          </a:bodyPr>
          <a:lstStyle/>
          <a:p>
            <a:r>
              <a:rPr lang="en-GB" sz="2800" b="1" i="1" dirty="0">
                <a:solidFill>
                  <a:srgbClr val="FF0000"/>
                </a:solidFill>
                <a:latin typeface="Candara" panose="020E0502030303020204" pitchFamily="34" charset="0"/>
              </a:rPr>
              <a:t>Lateral Part</a:t>
            </a:r>
          </a:p>
        </p:txBody>
      </p:sp>
      <p:sp>
        <p:nvSpPr>
          <p:cNvPr id="4" name="Rectangle 3"/>
          <p:cNvSpPr/>
          <p:nvPr/>
        </p:nvSpPr>
        <p:spPr>
          <a:xfrm>
            <a:off x="149290" y="677084"/>
            <a:ext cx="8918510" cy="1938992"/>
          </a:xfrm>
          <a:prstGeom prst="rect">
            <a:avLst/>
          </a:prstGeom>
          <a:ln w="38100">
            <a:solidFill>
              <a:schemeClr val="tx1"/>
            </a:solidFill>
          </a:ln>
        </p:spPr>
        <p:txBody>
          <a:bodyPr wrap="square">
            <a:spAutoFit/>
          </a:bodyPr>
          <a:lstStyle/>
          <a:p>
            <a:pPr>
              <a:buFont typeface="Wingdings" pitchFamily="2" charset="2"/>
              <a:buChar char="v"/>
            </a:pPr>
            <a:r>
              <a:rPr lang="en-GB" sz="2400" b="1" i="1" dirty="0">
                <a:solidFill>
                  <a:srgbClr val="0000FF"/>
                </a:solidFill>
                <a:latin typeface="Candara" panose="020E0502030303020204" pitchFamily="34" charset="0"/>
              </a:rPr>
              <a:t>1. Ventral anterior nucleus </a:t>
            </a:r>
            <a:endParaRPr lang="en-GB" sz="2400" b="1" i="1" dirty="0">
              <a:latin typeface="Candara" panose="020E0502030303020204" pitchFamily="34" charset="0"/>
            </a:endParaRPr>
          </a:p>
          <a:p>
            <a:r>
              <a:rPr lang="en-GB" sz="2400" b="1" i="1" dirty="0">
                <a:latin typeface="Candara" panose="020E0502030303020204" pitchFamily="34" charset="0"/>
              </a:rPr>
              <a:t>This nucleus is connected to </a:t>
            </a:r>
            <a:r>
              <a:rPr lang="en-GB" sz="2400" b="1" i="1" dirty="0">
                <a:solidFill>
                  <a:schemeClr val="accent6"/>
                </a:solidFill>
                <a:latin typeface="Candara" panose="020E0502030303020204" pitchFamily="34" charset="0"/>
              </a:rPr>
              <a:t>the reticular formation</a:t>
            </a:r>
            <a:r>
              <a:rPr lang="en-GB" sz="2400" b="1" i="1" dirty="0">
                <a:latin typeface="Candara" panose="020E0502030303020204" pitchFamily="34" charset="0"/>
              </a:rPr>
              <a:t>, the </a:t>
            </a:r>
            <a:r>
              <a:rPr lang="en-GB" sz="2400" b="1" i="1" dirty="0">
                <a:solidFill>
                  <a:schemeClr val="accent6"/>
                </a:solidFill>
                <a:latin typeface="Candara" panose="020E0502030303020204" pitchFamily="34" charset="0"/>
              </a:rPr>
              <a:t>substantia nigra</a:t>
            </a:r>
            <a:r>
              <a:rPr lang="en-GB" sz="2400" b="1" i="1" dirty="0">
                <a:latin typeface="Candara" panose="020E0502030303020204" pitchFamily="34" charset="0"/>
              </a:rPr>
              <a:t>, the </a:t>
            </a:r>
            <a:r>
              <a:rPr lang="en-GB" sz="2400" b="1" i="1" dirty="0">
                <a:solidFill>
                  <a:schemeClr val="accent6"/>
                </a:solidFill>
                <a:latin typeface="Candara" panose="020E0502030303020204" pitchFamily="34" charset="0"/>
              </a:rPr>
              <a:t>corpus striatum</a:t>
            </a:r>
            <a:r>
              <a:rPr lang="en-GB" sz="2400" b="1" i="1" dirty="0">
                <a:latin typeface="Candara" panose="020E0502030303020204" pitchFamily="34" charset="0"/>
              </a:rPr>
              <a:t>, and </a:t>
            </a:r>
            <a:r>
              <a:rPr lang="en-GB" sz="2400" b="1" i="1" dirty="0">
                <a:solidFill>
                  <a:schemeClr val="accent6"/>
                </a:solidFill>
                <a:latin typeface="Candara" panose="020E0502030303020204" pitchFamily="34" charset="0"/>
              </a:rPr>
              <a:t>the premotor cortex </a:t>
            </a:r>
            <a:r>
              <a:rPr lang="en-GB" sz="2400" b="1" i="1" dirty="0">
                <a:latin typeface="Candara" panose="020E0502030303020204" pitchFamily="34" charset="0"/>
              </a:rPr>
              <a:t>as well as to many of the </a:t>
            </a:r>
            <a:r>
              <a:rPr lang="en-GB" sz="2400" b="1" i="1" dirty="0">
                <a:solidFill>
                  <a:schemeClr val="accent6"/>
                </a:solidFill>
                <a:latin typeface="Candara" panose="020E0502030303020204" pitchFamily="34" charset="0"/>
              </a:rPr>
              <a:t>other thalamic nuclei</a:t>
            </a:r>
            <a:r>
              <a:rPr lang="en-GB" sz="2400" b="1" i="1" dirty="0">
                <a:latin typeface="Candara" panose="020E0502030303020204" pitchFamily="34" charset="0"/>
              </a:rPr>
              <a:t>., </a:t>
            </a:r>
            <a:r>
              <a:rPr lang="en-GB" sz="2400" b="1" i="1" dirty="0">
                <a:solidFill>
                  <a:srgbClr val="FF0066"/>
                </a:solidFill>
                <a:latin typeface="Candara" panose="020E0502030303020204" pitchFamily="34" charset="0"/>
              </a:rPr>
              <a:t>it probably influences the activities of the motor cortex.</a:t>
            </a:r>
          </a:p>
        </p:txBody>
      </p:sp>
      <p:pic>
        <p:nvPicPr>
          <p:cNvPr id="41986" name="Picture 2" descr="http://www.seehint.com/catalog/2012/2012_11/thalamuspart.png"/>
          <p:cNvPicPr>
            <a:picLocks noChangeAspect="1" noChangeArrowheads="1"/>
          </p:cNvPicPr>
          <p:nvPr/>
        </p:nvPicPr>
        <p:blipFill>
          <a:blip r:embed="rId2" cstate="print"/>
          <a:srcRect/>
          <a:stretch>
            <a:fillRect/>
          </a:stretch>
        </p:blipFill>
        <p:spPr bwMode="auto">
          <a:xfrm>
            <a:off x="4648200" y="2895600"/>
            <a:ext cx="4419600" cy="3071622"/>
          </a:xfrm>
          <a:prstGeom prst="rect">
            <a:avLst/>
          </a:prstGeom>
          <a:noFill/>
          <a:ln w="57150">
            <a:solidFill>
              <a:srgbClr val="12FA49"/>
            </a:solidFill>
          </a:ln>
        </p:spPr>
      </p:pic>
      <p:sp>
        <p:nvSpPr>
          <p:cNvPr id="6" name="Rectangle 5"/>
          <p:cNvSpPr/>
          <p:nvPr/>
        </p:nvSpPr>
        <p:spPr>
          <a:xfrm>
            <a:off x="149290" y="2843748"/>
            <a:ext cx="4386166" cy="3785652"/>
          </a:xfrm>
          <a:prstGeom prst="rect">
            <a:avLst/>
          </a:prstGeom>
          <a:ln w="38100">
            <a:solidFill>
              <a:schemeClr val="tx1"/>
            </a:solidFill>
          </a:ln>
        </p:spPr>
        <p:txBody>
          <a:bodyPr wrap="square">
            <a:spAutoFit/>
          </a:bodyPr>
          <a:lstStyle/>
          <a:p>
            <a:pPr>
              <a:buFont typeface="Wingdings" pitchFamily="2" charset="2"/>
              <a:buChar char="v"/>
            </a:pPr>
            <a:r>
              <a:rPr lang="en-GB" sz="2400" b="1" i="1" dirty="0">
                <a:solidFill>
                  <a:srgbClr val="0000FF"/>
                </a:solidFill>
                <a:latin typeface="Candara" panose="020E0502030303020204" pitchFamily="34" charset="0"/>
              </a:rPr>
              <a:t>2. Ventral lateral nucleus </a:t>
            </a:r>
            <a:r>
              <a:rPr lang="en-GB" sz="2400" b="1" i="1" dirty="0">
                <a:latin typeface="Candara" panose="020E0502030303020204" pitchFamily="34" charset="0"/>
              </a:rPr>
              <a:t>Connections similar to those of </a:t>
            </a:r>
            <a:r>
              <a:rPr lang="en-GB" sz="2400" b="1" i="1" dirty="0">
                <a:solidFill>
                  <a:srgbClr val="0000FF"/>
                </a:solidFill>
                <a:latin typeface="Candara" panose="020E0502030303020204" pitchFamily="34" charset="0"/>
              </a:rPr>
              <a:t>the ventral anterior nucleus</a:t>
            </a:r>
            <a:r>
              <a:rPr lang="en-GB" sz="2400" b="1" i="1" dirty="0">
                <a:latin typeface="Candara" panose="020E0502030303020204" pitchFamily="34" charset="0"/>
              </a:rPr>
              <a:t> but, in addition, has a major input from </a:t>
            </a:r>
            <a:r>
              <a:rPr lang="en-GB" sz="2400" b="1" i="1" dirty="0">
                <a:solidFill>
                  <a:schemeClr val="accent6"/>
                </a:solidFill>
                <a:latin typeface="Candara" panose="020E0502030303020204" pitchFamily="34" charset="0"/>
              </a:rPr>
              <a:t>the cerebellum </a:t>
            </a:r>
            <a:r>
              <a:rPr lang="en-GB" sz="2400" b="1" i="1" dirty="0">
                <a:latin typeface="Candara" panose="020E0502030303020204" pitchFamily="34" charset="0"/>
              </a:rPr>
              <a:t>and a minor input from </a:t>
            </a:r>
            <a:r>
              <a:rPr lang="en-GB" sz="2400" b="1" i="1" dirty="0">
                <a:solidFill>
                  <a:schemeClr val="accent6"/>
                </a:solidFill>
                <a:latin typeface="Candara" panose="020E0502030303020204" pitchFamily="34" charset="0"/>
              </a:rPr>
              <a:t>the red nucleus</a:t>
            </a:r>
            <a:r>
              <a:rPr lang="en-GB" sz="2400" b="1" i="1" dirty="0">
                <a:latin typeface="Candara" panose="020E0502030303020204" pitchFamily="34" charset="0"/>
              </a:rPr>
              <a:t>. </a:t>
            </a:r>
          </a:p>
          <a:p>
            <a:pPr>
              <a:buFont typeface="Wingdings" pitchFamily="2" charset="2"/>
              <a:buChar char="v"/>
            </a:pPr>
            <a:endParaRPr lang="en-GB" sz="2400" b="1" i="1" dirty="0">
              <a:latin typeface="Candara" panose="020E0502030303020204" pitchFamily="34" charset="0"/>
            </a:endParaRPr>
          </a:p>
          <a:p>
            <a:r>
              <a:rPr lang="en-GB" sz="2400" b="1" i="1" dirty="0">
                <a:latin typeface="Candara" panose="020E0502030303020204" pitchFamily="34" charset="0"/>
              </a:rPr>
              <a:t>Its main projections pass to </a:t>
            </a:r>
            <a:r>
              <a:rPr lang="en-GB" sz="2400" b="1" i="1" dirty="0">
                <a:solidFill>
                  <a:srgbClr val="FF0000"/>
                </a:solidFill>
                <a:latin typeface="Candara" panose="020E0502030303020204" pitchFamily="34" charset="0"/>
              </a:rPr>
              <a:t>the motor and premotor regions of the cerebral cortex. </a:t>
            </a:r>
          </a:p>
        </p:txBody>
      </p:sp>
      <p:sp>
        <p:nvSpPr>
          <p:cNvPr id="7" name="Date Placeholder 6"/>
          <p:cNvSpPr>
            <a:spLocks noGrp="1"/>
          </p:cNvSpPr>
          <p:nvPr>
            <p:ph type="dt" sz="half" idx="10"/>
          </p:nvPr>
        </p:nvSpPr>
        <p:spPr>
          <a:xfrm>
            <a:off x="7010400" y="152400"/>
            <a:ext cx="2133600" cy="365125"/>
          </a:xfrm>
        </p:spPr>
        <p:txBody>
          <a:bodyPr/>
          <a:lstStyle/>
          <a:p>
            <a:r>
              <a:rPr lang="en-US" b="1" dirty="0">
                <a:solidFill>
                  <a:srgbClr val="FF0000"/>
                </a:solidFill>
              </a:rPr>
              <a:t>23  December  2021</a:t>
            </a:r>
          </a:p>
        </p:txBody>
      </p:sp>
      <p:sp>
        <p:nvSpPr>
          <p:cNvPr id="8" name="Slide Number Placeholder 7"/>
          <p:cNvSpPr>
            <a:spLocks noGrp="1"/>
          </p:cNvSpPr>
          <p:nvPr>
            <p:ph type="sldNum" sz="quarter" idx="12"/>
          </p:nvPr>
        </p:nvSpPr>
        <p:spPr>
          <a:xfrm>
            <a:off x="7467600" y="320675"/>
            <a:ext cx="457200" cy="365125"/>
          </a:xfrm>
        </p:spPr>
        <p:txBody>
          <a:bodyPr/>
          <a:lstStyle/>
          <a:p>
            <a:fld id="{B6F15528-21DE-4FAA-801E-634DDDAF4B2B}" type="slidenum">
              <a:rPr lang="en-US" b="1" smtClean="0">
                <a:solidFill>
                  <a:srgbClr val="FF0000"/>
                </a:solidFill>
              </a:rPr>
              <a:pPr/>
              <a:t>15</a:t>
            </a:fld>
            <a:endParaRPr lang="en-US" b="1" dirty="0">
              <a:solidFill>
                <a:srgbClr val="FF0000"/>
              </a:solidFill>
            </a:endParaRPr>
          </a:p>
        </p:txBody>
      </p:sp>
      <p:sp>
        <p:nvSpPr>
          <p:cNvPr id="9" name="Footer Placeholder 8"/>
          <p:cNvSpPr>
            <a:spLocks noGrp="1"/>
          </p:cNvSpPr>
          <p:nvPr>
            <p:ph type="ftr" sz="quarter" idx="11"/>
          </p:nvPr>
        </p:nvSpPr>
        <p:spPr>
          <a:xfrm>
            <a:off x="6248400" y="0"/>
            <a:ext cx="2895600" cy="365125"/>
          </a:xfrm>
        </p:spPr>
        <p:txBody>
          <a:bodyPr/>
          <a:lstStyle/>
          <a:p>
            <a:r>
              <a:rPr lang="en-US" b="1" dirty="0">
                <a:solidFill>
                  <a:srgbClr val="FF0000"/>
                </a:solidFill>
              </a:rPr>
              <a:t>Dr. Aiman Qais Afar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1963999" cy="523220"/>
          </a:xfrm>
          <a:prstGeom prst="rect">
            <a:avLst/>
          </a:prstGeom>
          <a:ln w="57150">
            <a:solidFill>
              <a:srgbClr val="0000FF"/>
            </a:solidFill>
          </a:ln>
        </p:spPr>
        <p:txBody>
          <a:bodyPr wrap="none">
            <a:spAutoFit/>
          </a:bodyPr>
          <a:lstStyle/>
          <a:p>
            <a:r>
              <a:rPr lang="en-GB" sz="2800" b="1" i="1" dirty="0">
                <a:solidFill>
                  <a:srgbClr val="FF0000"/>
                </a:solidFill>
                <a:latin typeface="Candara" panose="020E0502030303020204" pitchFamily="34" charset="0"/>
              </a:rPr>
              <a:t>Lateral Part</a:t>
            </a:r>
          </a:p>
        </p:txBody>
      </p:sp>
      <p:sp>
        <p:nvSpPr>
          <p:cNvPr id="3" name="Rectangle 2"/>
          <p:cNvSpPr/>
          <p:nvPr/>
        </p:nvSpPr>
        <p:spPr>
          <a:xfrm>
            <a:off x="76200" y="642878"/>
            <a:ext cx="8915400" cy="2862322"/>
          </a:xfrm>
          <a:prstGeom prst="rect">
            <a:avLst/>
          </a:prstGeom>
          <a:ln w="38100">
            <a:solidFill>
              <a:schemeClr val="tx1"/>
            </a:solidFill>
          </a:ln>
        </p:spPr>
        <p:txBody>
          <a:bodyPr wrap="square">
            <a:spAutoFit/>
          </a:bodyPr>
          <a:lstStyle/>
          <a:p>
            <a:pPr>
              <a:buFont typeface="Wingdings" pitchFamily="2" charset="2"/>
              <a:buChar char="v"/>
            </a:pPr>
            <a:r>
              <a:rPr lang="en-GB" sz="2000" b="1" i="1" dirty="0">
                <a:solidFill>
                  <a:srgbClr val="0000FF"/>
                </a:solidFill>
                <a:latin typeface="Candara" panose="020E0502030303020204" pitchFamily="34" charset="0"/>
              </a:rPr>
              <a:t>3. Ventral posterior nucleus. </a:t>
            </a:r>
            <a:r>
              <a:rPr lang="en-GB" sz="2000" b="1" i="1" dirty="0">
                <a:latin typeface="Candara" panose="020E0502030303020204" pitchFamily="34" charset="0"/>
              </a:rPr>
              <a:t>It is subdivided into:</a:t>
            </a:r>
          </a:p>
          <a:p>
            <a:pPr>
              <a:buFont typeface="Wingdings" pitchFamily="2" charset="2"/>
              <a:buChar char="ü"/>
            </a:pPr>
            <a:r>
              <a:rPr lang="en-GB" sz="2000" b="1" i="1" dirty="0">
                <a:solidFill>
                  <a:srgbClr val="0000FF"/>
                </a:solidFill>
                <a:latin typeface="Candara" panose="020E0502030303020204" pitchFamily="34" charset="0"/>
              </a:rPr>
              <a:t>The ventral posteromedial nucleus </a:t>
            </a:r>
            <a:r>
              <a:rPr lang="en-GB" sz="2000" b="1" i="1" dirty="0">
                <a:latin typeface="Candara" panose="020E0502030303020204" pitchFamily="34" charset="0"/>
              </a:rPr>
              <a:t>receives </a:t>
            </a:r>
            <a:r>
              <a:rPr lang="en-GB" sz="2000" b="1" i="1" dirty="0">
                <a:solidFill>
                  <a:schemeClr val="accent2">
                    <a:lumMod val="75000"/>
                  </a:schemeClr>
                </a:solidFill>
                <a:latin typeface="Candara" panose="020E0502030303020204" pitchFamily="34" charset="0"/>
              </a:rPr>
              <a:t>the ascending trigeminal </a:t>
            </a:r>
            <a:r>
              <a:rPr lang="en-GB" sz="2000" b="1" i="1" dirty="0">
                <a:latin typeface="Candara" panose="020E0502030303020204" pitchFamily="34" charset="0"/>
              </a:rPr>
              <a:t>and </a:t>
            </a:r>
            <a:r>
              <a:rPr lang="en-GB" sz="2000" b="1" i="1" dirty="0">
                <a:solidFill>
                  <a:schemeClr val="accent2">
                    <a:lumMod val="75000"/>
                  </a:schemeClr>
                </a:solidFill>
                <a:latin typeface="Candara" panose="020E0502030303020204" pitchFamily="34" charset="0"/>
              </a:rPr>
              <a:t>gustatory pathways</a:t>
            </a:r>
            <a:r>
              <a:rPr lang="en-GB" sz="2000" b="1" i="1" dirty="0">
                <a:latin typeface="Candara" panose="020E0502030303020204" pitchFamily="34" charset="0"/>
              </a:rPr>
              <a:t>, </a:t>
            </a:r>
          </a:p>
          <a:p>
            <a:pPr>
              <a:buFont typeface="Wingdings" pitchFamily="2" charset="2"/>
              <a:buChar char="ü"/>
            </a:pPr>
            <a:r>
              <a:rPr lang="en-GB" sz="2000" b="1" i="1" dirty="0">
                <a:solidFill>
                  <a:srgbClr val="0000FF"/>
                </a:solidFill>
                <a:latin typeface="Candara" panose="020E0502030303020204" pitchFamily="34" charset="0"/>
              </a:rPr>
              <a:t>The ventral posterolateral nucleus </a:t>
            </a:r>
            <a:r>
              <a:rPr lang="en-GB" sz="2000" b="1" i="1" dirty="0">
                <a:latin typeface="Candara" panose="020E0502030303020204" pitchFamily="34" charset="0"/>
              </a:rPr>
              <a:t>receives the </a:t>
            </a:r>
            <a:r>
              <a:rPr lang="en-GB" sz="2000" b="1" i="1" dirty="0">
                <a:solidFill>
                  <a:schemeClr val="accent2">
                    <a:lumMod val="75000"/>
                  </a:schemeClr>
                </a:solidFill>
                <a:latin typeface="Candara" panose="020E0502030303020204" pitchFamily="34" charset="0"/>
              </a:rPr>
              <a:t>important ascending sensory tracts</a:t>
            </a:r>
            <a:r>
              <a:rPr lang="en-GB" sz="2000" b="1" i="1" dirty="0">
                <a:latin typeface="Candara" panose="020E0502030303020204" pitchFamily="34" charset="0"/>
              </a:rPr>
              <a:t>, the </a:t>
            </a:r>
            <a:r>
              <a:rPr lang="en-GB" sz="2000" b="1" i="1" dirty="0">
                <a:solidFill>
                  <a:schemeClr val="accent2">
                    <a:lumMod val="75000"/>
                  </a:schemeClr>
                </a:solidFill>
                <a:latin typeface="Candara" panose="020E0502030303020204" pitchFamily="34" charset="0"/>
              </a:rPr>
              <a:t>medial and spinal lemnisci. </a:t>
            </a:r>
          </a:p>
          <a:p>
            <a:endParaRPr lang="en-GB" sz="2000" b="1" i="1" dirty="0">
              <a:latin typeface="Candara" panose="020E0502030303020204" pitchFamily="34" charset="0"/>
            </a:endParaRPr>
          </a:p>
          <a:p>
            <a:r>
              <a:rPr lang="en-GB" sz="2000" b="1" i="1" dirty="0">
                <a:latin typeface="Candara" panose="020E0502030303020204" pitchFamily="34" charset="0"/>
              </a:rPr>
              <a:t>The </a:t>
            </a:r>
            <a:r>
              <a:rPr lang="en-GB" sz="2000" b="1" i="1" dirty="0">
                <a:solidFill>
                  <a:srgbClr val="C00000"/>
                </a:solidFill>
                <a:latin typeface="Candara" panose="020E0502030303020204" pitchFamily="34" charset="0"/>
              </a:rPr>
              <a:t>thalamocortical projections </a:t>
            </a:r>
            <a:r>
              <a:rPr lang="en-GB" sz="2000" b="1" i="1" dirty="0">
                <a:latin typeface="Candara" panose="020E0502030303020204" pitchFamily="34" charset="0"/>
              </a:rPr>
              <a:t>from these important nuclei pass through the posterior limb of the </a:t>
            </a:r>
            <a:r>
              <a:rPr lang="en-GB" sz="2000" b="1" i="1" dirty="0">
                <a:solidFill>
                  <a:srgbClr val="C00000"/>
                </a:solidFill>
                <a:latin typeface="Candara" panose="020E0502030303020204" pitchFamily="34" charset="0"/>
              </a:rPr>
              <a:t>internal capsule </a:t>
            </a:r>
            <a:r>
              <a:rPr lang="en-GB" sz="2000" b="1" i="1" dirty="0">
                <a:latin typeface="Candara" panose="020E0502030303020204" pitchFamily="34" charset="0"/>
              </a:rPr>
              <a:t>and </a:t>
            </a:r>
            <a:r>
              <a:rPr lang="en-GB" sz="2000" b="1" i="1" dirty="0">
                <a:solidFill>
                  <a:srgbClr val="C00000"/>
                </a:solidFill>
                <a:latin typeface="Candara" panose="020E0502030303020204" pitchFamily="34" charset="0"/>
              </a:rPr>
              <a:t>corona radiata </a:t>
            </a:r>
            <a:r>
              <a:rPr lang="en-GB" sz="2000" b="1" i="1" dirty="0">
                <a:solidFill>
                  <a:srgbClr val="FF0000"/>
                </a:solidFill>
                <a:latin typeface="Candara" panose="020E0502030303020204" pitchFamily="34" charset="0"/>
              </a:rPr>
              <a:t>to the primary somatic sensory areas of the cerebral cortex in the postcentral gyrus</a:t>
            </a:r>
          </a:p>
        </p:txBody>
      </p:sp>
      <p:pic>
        <p:nvPicPr>
          <p:cNvPr id="15362" name="Picture 2" descr="Related image"/>
          <p:cNvPicPr>
            <a:picLocks noChangeAspect="1" noChangeArrowheads="1"/>
          </p:cNvPicPr>
          <p:nvPr/>
        </p:nvPicPr>
        <p:blipFill>
          <a:blip r:embed="rId2" cstate="print"/>
          <a:srcRect/>
          <a:stretch>
            <a:fillRect/>
          </a:stretch>
        </p:blipFill>
        <p:spPr bwMode="auto">
          <a:xfrm>
            <a:off x="1790700" y="3575548"/>
            <a:ext cx="5562600" cy="3130052"/>
          </a:xfrm>
          <a:prstGeom prst="rect">
            <a:avLst/>
          </a:prstGeom>
          <a:noFill/>
          <a:ln w="76200">
            <a:solidFill>
              <a:srgbClr val="0000FF"/>
            </a:solidFill>
          </a:ln>
        </p:spPr>
      </p:pic>
      <p:sp>
        <p:nvSpPr>
          <p:cNvPr id="5" name="Date Placeholder 4"/>
          <p:cNvSpPr>
            <a:spLocks noGrp="1"/>
          </p:cNvSpPr>
          <p:nvPr>
            <p:ph type="dt" sz="half" idx="10"/>
          </p:nvPr>
        </p:nvSpPr>
        <p:spPr>
          <a:xfrm>
            <a:off x="7010400" y="304800"/>
            <a:ext cx="2133600" cy="365125"/>
          </a:xfrm>
        </p:spPr>
        <p:txBody>
          <a:bodyPr/>
          <a:lstStyle/>
          <a:p>
            <a:r>
              <a:rPr lang="en-US" b="1">
                <a:solidFill>
                  <a:srgbClr val="FF0000"/>
                </a:solidFill>
              </a:rPr>
              <a:t>23  December  2021</a:t>
            </a:r>
            <a:endParaRPr lang="en-US" b="1" dirty="0">
              <a:solidFill>
                <a:srgbClr val="FF0000"/>
              </a:solidFill>
            </a:endParaRPr>
          </a:p>
        </p:txBody>
      </p:sp>
      <p:sp>
        <p:nvSpPr>
          <p:cNvPr id="6" name="Slide Number Placeholder 5"/>
          <p:cNvSpPr>
            <a:spLocks noGrp="1"/>
          </p:cNvSpPr>
          <p:nvPr>
            <p:ph type="sldNum" sz="quarter" idx="12"/>
          </p:nvPr>
        </p:nvSpPr>
        <p:spPr>
          <a:xfrm>
            <a:off x="8229600" y="6356350"/>
            <a:ext cx="457200" cy="365125"/>
          </a:xfrm>
        </p:spPr>
        <p:txBody>
          <a:bodyPr/>
          <a:lstStyle/>
          <a:p>
            <a:fld id="{B6F15528-21DE-4FAA-801E-634DDDAF4B2B}" type="slidenum">
              <a:rPr lang="en-US" b="1" smtClean="0">
                <a:solidFill>
                  <a:srgbClr val="FF0000"/>
                </a:solidFill>
              </a:rPr>
              <a:pPr/>
              <a:t>16</a:t>
            </a:fld>
            <a:endParaRPr lang="en-US" b="1" dirty="0">
              <a:solidFill>
                <a:srgbClr val="FF0000"/>
              </a:solidFill>
            </a:endParaRPr>
          </a:p>
        </p:txBody>
      </p:sp>
      <p:sp>
        <p:nvSpPr>
          <p:cNvPr id="7" name="Footer Placeholder 6"/>
          <p:cNvSpPr>
            <a:spLocks noGrp="1"/>
          </p:cNvSpPr>
          <p:nvPr>
            <p:ph type="ftr" sz="quarter" idx="11"/>
          </p:nvPr>
        </p:nvSpPr>
        <p:spPr>
          <a:xfrm>
            <a:off x="6248400" y="152400"/>
            <a:ext cx="2895600" cy="365125"/>
          </a:xfrm>
        </p:spPr>
        <p:txBody>
          <a:bodyPr/>
          <a:lstStyle/>
          <a:p>
            <a:r>
              <a:rPr lang="en-US" b="1">
                <a:solidFill>
                  <a:srgbClr val="FF0000"/>
                </a:solidFill>
              </a:rPr>
              <a:t>Dr. Aiman Qais Afar</a:t>
            </a:r>
            <a:endParaRPr lang="en-US" b="1"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5317481" cy="584775"/>
          </a:xfrm>
          <a:prstGeom prst="rect">
            <a:avLst/>
          </a:prstGeom>
          <a:ln w="57150">
            <a:solidFill>
              <a:schemeClr val="tx1"/>
            </a:solidFill>
          </a:ln>
        </p:spPr>
        <p:txBody>
          <a:bodyPr wrap="none">
            <a:spAutoFit/>
          </a:bodyPr>
          <a:lstStyle/>
          <a:p>
            <a:r>
              <a:rPr lang="en-GB" sz="3200" b="1" i="1" dirty="0">
                <a:solidFill>
                  <a:srgbClr val="FF0000"/>
                </a:solidFill>
                <a:latin typeface="Candara" panose="020E0502030303020204" pitchFamily="34" charset="0"/>
              </a:rPr>
              <a:t>Other Nuclei of the Thalamus</a:t>
            </a:r>
          </a:p>
        </p:txBody>
      </p:sp>
      <p:sp>
        <p:nvSpPr>
          <p:cNvPr id="3" name="Rectangle 2"/>
          <p:cNvSpPr/>
          <p:nvPr/>
        </p:nvSpPr>
        <p:spPr>
          <a:xfrm>
            <a:off x="76200" y="751344"/>
            <a:ext cx="8991600" cy="2677656"/>
          </a:xfrm>
          <a:prstGeom prst="rect">
            <a:avLst/>
          </a:prstGeom>
        </p:spPr>
        <p:txBody>
          <a:bodyPr wrap="square">
            <a:spAutoFit/>
          </a:bodyPr>
          <a:lstStyle/>
          <a:p>
            <a:pPr>
              <a:buFont typeface="Wingdings" pitchFamily="2" charset="2"/>
              <a:buChar char="v"/>
            </a:pPr>
            <a:r>
              <a:rPr lang="en-GB" sz="2400" b="1" i="1" dirty="0">
                <a:solidFill>
                  <a:srgbClr val="0000FF"/>
                </a:solidFill>
                <a:latin typeface="Candara" panose="020E0502030303020204" pitchFamily="34" charset="0"/>
              </a:rPr>
              <a:t> 1. The intralaminar nuclei </a:t>
            </a:r>
            <a:r>
              <a:rPr lang="en-GB" sz="2400" b="1" i="1" dirty="0">
                <a:latin typeface="Candara" panose="020E0502030303020204" pitchFamily="34" charset="0"/>
              </a:rPr>
              <a:t>are small collections of nerve cells </a:t>
            </a:r>
            <a:r>
              <a:rPr lang="en-GB" sz="2400" b="1" i="1" dirty="0">
                <a:solidFill>
                  <a:srgbClr val="0000FF"/>
                </a:solidFill>
                <a:latin typeface="Candara" panose="020E0502030303020204" pitchFamily="34" charset="0"/>
              </a:rPr>
              <a:t>within the internal medullary lamina </a:t>
            </a:r>
          </a:p>
          <a:p>
            <a:pPr>
              <a:buFont typeface="Wingdings" pitchFamily="2" charset="2"/>
              <a:buChar char="v"/>
            </a:pPr>
            <a:r>
              <a:rPr lang="en-GB" sz="2400" b="1" i="1" dirty="0">
                <a:latin typeface="Candara" panose="020E0502030303020204" pitchFamily="34" charset="0"/>
              </a:rPr>
              <a:t>They receive </a:t>
            </a:r>
            <a:r>
              <a:rPr lang="en-GB" sz="2400" b="1" i="1" dirty="0">
                <a:solidFill>
                  <a:srgbClr val="FF0000"/>
                </a:solidFill>
                <a:latin typeface="Candara" panose="020E0502030303020204" pitchFamily="34" charset="0"/>
              </a:rPr>
              <a:t>afferent</a:t>
            </a:r>
            <a:r>
              <a:rPr lang="en-GB" sz="2400" b="1" i="1" dirty="0">
                <a:latin typeface="Candara" panose="020E0502030303020204" pitchFamily="34" charset="0"/>
              </a:rPr>
              <a:t> </a:t>
            </a:r>
            <a:r>
              <a:rPr lang="en-GB" sz="2400" b="1" i="1" dirty="0">
                <a:solidFill>
                  <a:srgbClr val="FF0000"/>
                </a:solidFill>
                <a:latin typeface="Candara" panose="020E0502030303020204" pitchFamily="34" charset="0"/>
              </a:rPr>
              <a:t>fibers</a:t>
            </a:r>
            <a:r>
              <a:rPr lang="en-GB" sz="2400" b="1" i="1" dirty="0">
                <a:latin typeface="Candara" panose="020E0502030303020204" pitchFamily="34" charset="0"/>
              </a:rPr>
              <a:t> from </a:t>
            </a:r>
            <a:r>
              <a:rPr lang="en-GB" sz="2400" b="1" i="1" dirty="0">
                <a:solidFill>
                  <a:srgbClr val="FFC000"/>
                </a:solidFill>
                <a:latin typeface="Candara" panose="020E0502030303020204" pitchFamily="34" charset="0"/>
              </a:rPr>
              <a:t>the reticular formation </a:t>
            </a:r>
          </a:p>
          <a:p>
            <a:pPr>
              <a:buFont typeface="Wingdings" pitchFamily="2" charset="2"/>
              <a:buChar char="v"/>
            </a:pPr>
            <a:r>
              <a:rPr lang="en-GB" sz="2400" b="1" i="1" dirty="0">
                <a:latin typeface="Candara" panose="020E0502030303020204" pitchFamily="34" charset="0"/>
              </a:rPr>
              <a:t>They send </a:t>
            </a:r>
            <a:r>
              <a:rPr lang="en-GB" sz="2400" b="1" i="1" dirty="0">
                <a:solidFill>
                  <a:srgbClr val="FF0000"/>
                </a:solidFill>
                <a:latin typeface="Candara" panose="020E0502030303020204" pitchFamily="34" charset="0"/>
              </a:rPr>
              <a:t>efferent fibers </a:t>
            </a:r>
            <a:r>
              <a:rPr lang="en-GB" sz="2400" b="1" i="1" dirty="0">
                <a:latin typeface="Candara" panose="020E0502030303020204" pitchFamily="34" charset="0"/>
              </a:rPr>
              <a:t>to </a:t>
            </a:r>
            <a:r>
              <a:rPr lang="en-GB" sz="2400" b="1" i="1" dirty="0">
                <a:solidFill>
                  <a:srgbClr val="FFC000"/>
                </a:solidFill>
                <a:latin typeface="Candara" panose="020E0502030303020204" pitchFamily="34" charset="0"/>
              </a:rPr>
              <a:t>other thalamic nuclei</a:t>
            </a:r>
            <a:r>
              <a:rPr lang="en-GB" sz="2400" b="1" i="1" dirty="0">
                <a:latin typeface="Candara" panose="020E0502030303020204" pitchFamily="34" charset="0"/>
              </a:rPr>
              <a:t>, which in turn project to </a:t>
            </a:r>
            <a:r>
              <a:rPr lang="en-GB" sz="2400" b="1" i="1" dirty="0">
                <a:solidFill>
                  <a:srgbClr val="FFC000"/>
                </a:solidFill>
                <a:latin typeface="Candara" panose="020E0502030303020204" pitchFamily="34" charset="0"/>
              </a:rPr>
              <a:t>the cerebral cortex</a:t>
            </a:r>
            <a:r>
              <a:rPr lang="en-GB" sz="2400" b="1" i="1" dirty="0">
                <a:latin typeface="Candara" panose="020E0502030303020204" pitchFamily="34" charset="0"/>
              </a:rPr>
              <a:t>, and fibers to </a:t>
            </a:r>
            <a:r>
              <a:rPr lang="en-GB" sz="2400" b="1" i="1" dirty="0">
                <a:solidFill>
                  <a:srgbClr val="FFC000"/>
                </a:solidFill>
                <a:latin typeface="Candara" panose="020E0502030303020204" pitchFamily="34" charset="0"/>
              </a:rPr>
              <a:t>the corpus striatum</a:t>
            </a:r>
            <a:r>
              <a:rPr lang="en-GB" sz="2400" b="1" i="1" dirty="0">
                <a:latin typeface="Candara" panose="020E0502030303020204" pitchFamily="34" charset="0"/>
              </a:rPr>
              <a:t>. </a:t>
            </a:r>
          </a:p>
          <a:p>
            <a:pPr>
              <a:buFont typeface="Wingdings" pitchFamily="2" charset="2"/>
              <a:buChar char="v"/>
            </a:pPr>
            <a:r>
              <a:rPr lang="en-GB" sz="2400" b="1" i="1" dirty="0">
                <a:solidFill>
                  <a:srgbClr val="FF0066"/>
                </a:solidFill>
                <a:latin typeface="Candara" panose="020E0502030303020204" pitchFamily="34" charset="0"/>
              </a:rPr>
              <a:t>The nuclei are believed to influence the levels of consciousness and alertness in an individual.</a:t>
            </a:r>
          </a:p>
        </p:txBody>
      </p:sp>
      <p:pic>
        <p:nvPicPr>
          <p:cNvPr id="5" name="Picture 2"/>
          <p:cNvPicPr>
            <a:picLocks noChangeAspect="1" noChangeArrowheads="1"/>
          </p:cNvPicPr>
          <p:nvPr/>
        </p:nvPicPr>
        <p:blipFill>
          <a:blip r:embed="rId2" cstate="print"/>
          <a:srcRect l="24012" t="40625" r="32650" b="17708"/>
          <a:stretch>
            <a:fillRect/>
          </a:stretch>
        </p:blipFill>
        <p:spPr bwMode="auto">
          <a:xfrm>
            <a:off x="2004930" y="3464481"/>
            <a:ext cx="5996070" cy="3241119"/>
          </a:xfrm>
          <a:prstGeom prst="rect">
            <a:avLst/>
          </a:prstGeom>
          <a:noFill/>
          <a:ln w="57150">
            <a:solidFill>
              <a:srgbClr val="12FA49"/>
            </a:solidFill>
            <a:miter lim="800000"/>
            <a:headEnd/>
            <a:tailEnd/>
          </a:ln>
        </p:spPr>
      </p:pic>
      <p:sp>
        <p:nvSpPr>
          <p:cNvPr id="6" name="Date Placeholder 5"/>
          <p:cNvSpPr>
            <a:spLocks noGrp="1"/>
          </p:cNvSpPr>
          <p:nvPr>
            <p:ph type="dt" sz="half" idx="10"/>
          </p:nvPr>
        </p:nvSpPr>
        <p:spPr/>
        <p:txBody>
          <a:bodyPr/>
          <a:lstStyle/>
          <a:p>
            <a:r>
              <a:rPr lang="en-US" b="1">
                <a:solidFill>
                  <a:srgbClr val="FF0000"/>
                </a:solidFill>
              </a:rPr>
              <a:t>23  December  2021</a:t>
            </a:r>
            <a:endParaRPr lang="en-US" b="1" dirty="0">
              <a:solidFill>
                <a:srgbClr val="FF0000"/>
              </a:solidFill>
            </a:endParaRPr>
          </a:p>
        </p:txBody>
      </p:sp>
      <p:sp>
        <p:nvSpPr>
          <p:cNvPr id="7" name="Slide Number Placeholder 6"/>
          <p:cNvSpPr>
            <a:spLocks noGrp="1"/>
          </p:cNvSpPr>
          <p:nvPr>
            <p:ph type="sldNum" sz="quarter" idx="12"/>
          </p:nvPr>
        </p:nvSpPr>
        <p:spPr>
          <a:xfrm>
            <a:off x="8534400" y="6324600"/>
            <a:ext cx="457200" cy="365125"/>
          </a:xfrm>
        </p:spPr>
        <p:txBody>
          <a:bodyPr/>
          <a:lstStyle/>
          <a:p>
            <a:fld id="{B6F15528-21DE-4FAA-801E-634DDDAF4B2B}" type="slidenum">
              <a:rPr lang="en-US" b="1" smtClean="0">
                <a:solidFill>
                  <a:srgbClr val="FF0000"/>
                </a:solidFill>
              </a:rPr>
              <a:pPr/>
              <a:t>17</a:t>
            </a:fld>
            <a:endParaRPr lang="en-US" b="1" dirty="0">
              <a:solidFill>
                <a:srgbClr val="FF0000"/>
              </a:solidFill>
            </a:endParaRPr>
          </a:p>
        </p:txBody>
      </p:sp>
      <p:sp>
        <p:nvSpPr>
          <p:cNvPr id="8" name="Footer Placeholder 7"/>
          <p:cNvSpPr>
            <a:spLocks noGrp="1"/>
          </p:cNvSpPr>
          <p:nvPr>
            <p:ph type="ftr" sz="quarter" idx="11"/>
          </p:nvPr>
        </p:nvSpPr>
        <p:spPr>
          <a:xfrm>
            <a:off x="-304800" y="6172200"/>
            <a:ext cx="2895600" cy="365125"/>
          </a:xfrm>
        </p:spPr>
        <p:txBody>
          <a:bodyPr/>
          <a:lstStyle/>
          <a:p>
            <a:r>
              <a:rPr lang="en-US" b="1">
                <a:solidFill>
                  <a:srgbClr val="FF0000"/>
                </a:solidFill>
              </a:rPr>
              <a:t>Dr. Aiman Qais Afar</a:t>
            </a:r>
            <a:endParaRPr lang="en-US" b="1"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5457415" cy="584775"/>
          </a:xfrm>
          <a:prstGeom prst="rect">
            <a:avLst/>
          </a:prstGeom>
          <a:ln w="57150">
            <a:solidFill>
              <a:schemeClr val="tx1"/>
            </a:solidFill>
          </a:ln>
        </p:spPr>
        <p:txBody>
          <a:bodyPr wrap="square">
            <a:spAutoFit/>
          </a:bodyPr>
          <a:lstStyle/>
          <a:p>
            <a:r>
              <a:rPr lang="en-GB" sz="3200" b="1" dirty="0">
                <a:solidFill>
                  <a:srgbClr val="FF0000"/>
                </a:solidFill>
                <a:latin typeface="Candara" panose="020E0502030303020204" pitchFamily="34" charset="0"/>
              </a:rPr>
              <a:t>Other Nuclei of the Thalamus</a:t>
            </a:r>
          </a:p>
        </p:txBody>
      </p:sp>
      <p:sp>
        <p:nvSpPr>
          <p:cNvPr id="3" name="Rectangle 3"/>
          <p:cNvSpPr/>
          <p:nvPr/>
        </p:nvSpPr>
        <p:spPr>
          <a:xfrm>
            <a:off x="76200" y="762000"/>
            <a:ext cx="8915400" cy="2308324"/>
          </a:xfrm>
          <a:prstGeom prst="rect">
            <a:avLst/>
          </a:prstGeom>
        </p:spPr>
        <p:txBody>
          <a:bodyPr wrap="square">
            <a:spAutoFit/>
          </a:bodyPr>
          <a:lstStyle/>
          <a:p>
            <a:pPr>
              <a:buFont typeface="Wingdings" pitchFamily="2" charset="2"/>
              <a:buChar char="v"/>
            </a:pPr>
            <a:r>
              <a:rPr lang="en-GB" sz="2400" b="1" i="1" dirty="0">
                <a:solidFill>
                  <a:srgbClr val="0000FF"/>
                </a:solidFill>
                <a:latin typeface="Candara" panose="020E0502030303020204" pitchFamily="34" charset="0"/>
              </a:rPr>
              <a:t> 2. The reticular nucleus </a:t>
            </a:r>
            <a:r>
              <a:rPr lang="en-GB" sz="2000" b="1" i="1" dirty="0">
                <a:latin typeface="Candara" panose="020E0502030303020204" pitchFamily="34" charset="0"/>
              </a:rPr>
              <a:t>is a thin layer of nerve cells sandwiched between </a:t>
            </a:r>
            <a:r>
              <a:rPr lang="en-GB" sz="2000" b="1" i="1" dirty="0">
                <a:solidFill>
                  <a:srgbClr val="0000FF"/>
                </a:solidFill>
                <a:latin typeface="Candara" panose="020E0502030303020204" pitchFamily="34" charset="0"/>
              </a:rPr>
              <a:t>the external medullary lamina </a:t>
            </a:r>
            <a:r>
              <a:rPr lang="en-GB" sz="2000" b="1" i="1" dirty="0">
                <a:latin typeface="Candara" panose="020E0502030303020204" pitchFamily="34" charset="0"/>
              </a:rPr>
              <a:t>and </a:t>
            </a:r>
            <a:r>
              <a:rPr lang="en-GB" sz="2000" b="1" i="1" dirty="0">
                <a:solidFill>
                  <a:srgbClr val="0000FF"/>
                </a:solidFill>
                <a:latin typeface="Candara" panose="020E0502030303020204" pitchFamily="34" charset="0"/>
              </a:rPr>
              <a:t>the posterior limb of the internal capsule</a:t>
            </a:r>
          </a:p>
          <a:p>
            <a:pPr>
              <a:buFont typeface="Wingdings" pitchFamily="2" charset="2"/>
              <a:buChar char="v"/>
            </a:pPr>
            <a:r>
              <a:rPr lang="en-GB" sz="2000" b="1" i="1" dirty="0">
                <a:solidFill>
                  <a:srgbClr val="0000FF"/>
                </a:solidFill>
                <a:latin typeface="Candara" panose="020E0502030303020204" pitchFamily="34" charset="0"/>
              </a:rPr>
              <a:t> </a:t>
            </a:r>
            <a:r>
              <a:rPr lang="en-GB" sz="2000" b="1" i="1" dirty="0">
                <a:solidFill>
                  <a:srgbClr val="FF0000"/>
                </a:solidFill>
                <a:latin typeface="Candara" panose="020E0502030303020204" pitchFamily="34" charset="0"/>
              </a:rPr>
              <a:t>Afferent fibers </a:t>
            </a:r>
            <a:r>
              <a:rPr lang="en-GB" sz="2000" b="1" i="1" dirty="0">
                <a:latin typeface="Candara" panose="020E0502030303020204" pitchFamily="34" charset="0"/>
              </a:rPr>
              <a:t>converge on this nucleus from </a:t>
            </a:r>
            <a:r>
              <a:rPr lang="en-GB" sz="2000" b="1" i="1" dirty="0">
                <a:solidFill>
                  <a:srgbClr val="FFC000"/>
                </a:solidFill>
                <a:latin typeface="Candara" panose="020E0502030303020204" pitchFamily="34" charset="0"/>
              </a:rPr>
              <a:t>the cerebral cortex </a:t>
            </a:r>
            <a:r>
              <a:rPr lang="en-GB" sz="2000" b="1" i="1" dirty="0">
                <a:latin typeface="Candara" panose="020E0502030303020204" pitchFamily="34" charset="0"/>
              </a:rPr>
              <a:t>and </a:t>
            </a:r>
            <a:r>
              <a:rPr lang="en-GB" sz="2000" b="1" i="1" dirty="0">
                <a:solidFill>
                  <a:schemeClr val="accent2">
                    <a:lumMod val="75000"/>
                  </a:schemeClr>
                </a:solidFill>
                <a:latin typeface="Candara" panose="020E0502030303020204" pitchFamily="34" charset="0"/>
              </a:rPr>
              <a:t>the </a:t>
            </a:r>
            <a:r>
              <a:rPr lang="en-GB" sz="2000" b="1" i="1" dirty="0">
                <a:solidFill>
                  <a:srgbClr val="FFC000"/>
                </a:solidFill>
                <a:latin typeface="Candara" panose="020E0502030303020204" pitchFamily="34" charset="0"/>
              </a:rPr>
              <a:t>reticular formation</a:t>
            </a:r>
          </a:p>
          <a:p>
            <a:pPr>
              <a:buFont typeface="Wingdings" pitchFamily="2" charset="2"/>
              <a:buChar char="v"/>
            </a:pPr>
            <a:r>
              <a:rPr lang="en-GB" sz="2000" b="1" i="1" dirty="0">
                <a:solidFill>
                  <a:srgbClr val="FF0000"/>
                </a:solidFill>
                <a:latin typeface="Candara" panose="020E0502030303020204" pitchFamily="34" charset="0"/>
              </a:rPr>
              <a:t>its output </a:t>
            </a:r>
            <a:r>
              <a:rPr lang="en-GB" sz="2000" b="1" i="1" dirty="0">
                <a:latin typeface="Candara" panose="020E0502030303020204" pitchFamily="34" charset="0"/>
              </a:rPr>
              <a:t>is mainly </a:t>
            </a:r>
            <a:r>
              <a:rPr lang="en-GB" sz="2000" b="1" i="1" dirty="0">
                <a:solidFill>
                  <a:schemeClr val="accent2">
                    <a:lumMod val="75000"/>
                  </a:schemeClr>
                </a:solidFill>
                <a:latin typeface="Candara" panose="020E0502030303020204" pitchFamily="34" charset="0"/>
              </a:rPr>
              <a:t>to </a:t>
            </a:r>
            <a:r>
              <a:rPr lang="en-GB" sz="2000" b="1" i="1" dirty="0">
                <a:solidFill>
                  <a:srgbClr val="FFC000"/>
                </a:solidFill>
                <a:latin typeface="Candara" panose="020E0502030303020204" pitchFamily="34" charset="0"/>
              </a:rPr>
              <a:t>other thalamic nuclei</a:t>
            </a:r>
            <a:r>
              <a:rPr lang="en-GB" sz="2000" b="1" i="1" dirty="0">
                <a:latin typeface="Candara" panose="020E0502030303020204" pitchFamily="34" charset="0"/>
              </a:rPr>
              <a:t>. </a:t>
            </a:r>
          </a:p>
          <a:p>
            <a:r>
              <a:rPr lang="en-GB" sz="2000" b="1" i="1" dirty="0">
                <a:latin typeface="Candara" panose="020E0502030303020204" pitchFamily="34" charset="0"/>
              </a:rPr>
              <a:t>The function of it may be concerned with a mechanism by which </a:t>
            </a:r>
            <a:r>
              <a:rPr lang="en-GB" sz="2000" b="1" i="1" dirty="0">
                <a:solidFill>
                  <a:srgbClr val="FF0066"/>
                </a:solidFill>
                <a:latin typeface="Candara" panose="020E0502030303020204" pitchFamily="34" charset="0"/>
              </a:rPr>
              <a:t>the cerebral cortex regulates thalamic activity</a:t>
            </a:r>
          </a:p>
        </p:txBody>
      </p:sp>
      <p:pic>
        <p:nvPicPr>
          <p:cNvPr id="1028" name="Picture 4" descr="Image result for The reticular nucleus"/>
          <p:cNvPicPr>
            <a:picLocks noChangeAspect="1" noChangeArrowheads="1"/>
          </p:cNvPicPr>
          <p:nvPr/>
        </p:nvPicPr>
        <p:blipFill>
          <a:blip r:embed="rId2" cstate="print"/>
          <a:srcRect/>
          <a:stretch>
            <a:fillRect/>
          </a:stretch>
        </p:blipFill>
        <p:spPr bwMode="auto">
          <a:xfrm>
            <a:off x="228600" y="3200400"/>
            <a:ext cx="4648200" cy="3486151"/>
          </a:xfrm>
          <a:prstGeom prst="rect">
            <a:avLst/>
          </a:prstGeom>
          <a:noFill/>
          <a:ln w="57150">
            <a:solidFill>
              <a:srgbClr val="0000FF"/>
            </a:solidFill>
          </a:ln>
        </p:spPr>
      </p:pic>
      <p:pic>
        <p:nvPicPr>
          <p:cNvPr id="1030" name="Picture 6" descr="Image result for The reticular nucleus"/>
          <p:cNvPicPr>
            <a:picLocks noChangeAspect="1" noChangeArrowheads="1"/>
          </p:cNvPicPr>
          <p:nvPr/>
        </p:nvPicPr>
        <p:blipFill>
          <a:blip r:embed="rId3" cstate="print"/>
          <a:srcRect l="49401" t="34569" b="21417"/>
          <a:stretch>
            <a:fillRect/>
          </a:stretch>
        </p:blipFill>
        <p:spPr bwMode="auto">
          <a:xfrm>
            <a:off x="5141119" y="3429000"/>
            <a:ext cx="3850481" cy="2514600"/>
          </a:xfrm>
          <a:prstGeom prst="rect">
            <a:avLst/>
          </a:prstGeom>
          <a:noFill/>
          <a:ln w="57150">
            <a:solidFill>
              <a:srgbClr val="0000FF"/>
            </a:solidFill>
          </a:ln>
        </p:spPr>
      </p:pic>
      <p:sp>
        <p:nvSpPr>
          <p:cNvPr id="6" name="Date Placeholder 5"/>
          <p:cNvSpPr>
            <a:spLocks noGrp="1"/>
          </p:cNvSpPr>
          <p:nvPr>
            <p:ph type="dt" sz="half" idx="10"/>
          </p:nvPr>
        </p:nvSpPr>
        <p:spPr>
          <a:xfrm>
            <a:off x="6934200" y="304800"/>
            <a:ext cx="2133600" cy="365125"/>
          </a:xfrm>
        </p:spPr>
        <p:txBody>
          <a:bodyPr/>
          <a:lstStyle/>
          <a:p>
            <a:r>
              <a:rPr lang="en-US" b="1">
                <a:solidFill>
                  <a:srgbClr val="FF0000"/>
                </a:solidFill>
              </a:rPr>
              <a:t>23  December  2021</a:t>
            </a:r>
            <a:endParaRPr lang="en-US" b="1" dirty="0">
              <a:solidFill>
                <a:srgbClr val="FF0000"/>
              </a:solidFill>
            </a:endParaRPr>
          </a:p>
        </p:txBody>
      </p:sp>
      <p:sp>
        <p:nvSpPr>
          <p:cNvPr id="7" name="Slide Number Placeholder 6"/>
          <p:cNvSpPr>
            <a:spLocks noGrp="1"/>
          </p:cNvSpPr>
          <p:nvPr>
            <p:ph type="sldNum" sz="quarter" idx="12"/>
          </p:nvPr>
        </p:nvSpPr>
        <p:spPr>
          <a:xfrm>
            <a:off x="8229600" y="6356350"/>
            <a:ext cx="457200" cy="365125"/>
          </a:xfrm>
        </p:spPr>
        <p:txBody>
          <a:bodyPr/>
          <a:lstStyle/>
          <a:p>
            <a:fld id="{B6F15528-21DE-4FAA-801E-634DDDAF4B2B}" type="slidenum">
              <a:rPr lang="en-US" b="1" smtClean="0">
                <a:solidFill>
                  <a:srgbClr val="FF0000"/>
                </a:solidFill>
              </a:rPr>
              <a:pPr/>
              <a:t>18</a:t>
            </a:fld>
            <a:endParaRPr lang="en-US" b="1" dirty="0">
              <a:solidFill>
                <a:srgbClr val="FF0000"/>
              </a:solidFill>
            </a:endParaRPr>
          </a:p>
        </p:txBody>
      </p:sp>
      <p:sp>
        <p:nvSpPr>
          <p:cNvPr id="8" name="Footer Placeholder 7"/>
          <p:cNvSpPr>
            <a:spLocks noGrp="1"/>
          </p:cNvSpPr>
          <p:nvPr>
            <p:ph type="ftr" sz="quarter" idx="11"/>
          </p:nvPr>
        </p:nvSpPr>
        <p:spPr>
          <a:xfrm>
            <a:off x="6248400" y="152400"/>
            <a:ext cx="2895600" cy="365125"/>
          </a:xfrm>
        </p:spPr>
        <p:txBody>
          <a:bodyPr/>
          <a:lstStyle/>
          <a:p>
            <a:r>
              <a:rPr lang="en-US" b="1">
                <a:solidFill>
                  <a:srgbClr val="FF0000"/>
                </a:solidFill>
              </a:rPr>
              <a:t>Dr. Aiman Qais Afar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5184433" cy="584775"/>
          </a:xfrm>
          <a:prstGeom prst="rect">
            <a:avLst/>
          </a:prstGeom>
          <a:ln w="57150">
            <a:solidFill>
              <a:schemeClr val="tx1"/>
            </a:solidFill>
          </a:ln>
        </p:spPr>
        <p:txBody>
          <a:bodyPr wrap="none">
            <a:spAutoFit/>
          </a:bodyPr>
          <a:lstStyle/>
          <a:p>
            <a:r>
              <a:rPr lang="en-GB" sz="3200" b="1" i="1" dirty="0">
                <a:solidFill>
                  <a:srgbClr val="FF0000"/>
                </a:solidFill>
                <a:latin typeface="Candara" panose="020E0502030303020204" pitchFamily="34" charset="0"/>
              </a:rPr>
              <a:t>Other Nuclei of the Thalamus</a:t>
            </a:r>
          </a:p>
        </p:txBody>
      </p:sp>
      <p:sp>
        <p:nvSpPr>
          <p:cNvPr id="3" name="Rectangle 2"/>
          <p:cNvSpPr/>
          <p:nvPr/>
        </p:nvSpPr>
        <p:spPr>
          <a:xfrm>
            <a:off x="76200" y="762000"/>
            <a:ext cx="4343400" cy="5755422"/>
          </a:xfrm>
          <a:prstGeom prst="rect">
            <a:avLst/>
          </a:prstGeom>
        </p:spPr>
        <p:txBody>
          <a:bodyPr wrap="square">
            <a:spAutoFit/>
          </a:bodyPr>
          <a:lstStyle/>
          <a:p>
            <a:pPr>
              <a:buFont typeface="Wingdings" pitchFamily="2" charset="2"/>
              <a:buChar char="v"/>
            </a:pPr>
            <a:r>
              <a:rPr lang="en-GB" sz="2400" b="1" i="1" dirty="0">
                <a:solidFill>
                  <a:srgbClr val="0000FF"/>
                </a:solidFill>
                <a:latin typeface="Candara" panose="020E0502030303020204" pitchFamily="34" charset="0"/>
              </a:rPr>
              <a:t> 3. The medial geniculate body</a:t>
            </a:r>
          </a:p>
          <a:p>
            <a:pPr>
              <a:buFont typeface="Wingdings" pitchFamily="2" charset="2"/>
              <a:buChar char="ü"/>
            </a:pPr>
            <a:r>
              <a:rPr lang="en-GB" sz="2400" b="1" i="1" dirty="0">
                <a:solidFill>
                  <a:srgbClr val="0000FF"/>
                </a:solidFill>
                <a:latin typeface="Candara" panose="020E0502030303020204" pitchFamily="34" charset="0"/>
              </a:rPr>
              <a:t> </a:t>
            </a:r>
            <a:r>
              <a:rPr lang="en-GB" sz="2400" b="1" i="1" dirty="0">
                <a:latin typeface="Candara" panose="020E0502030303020204" pitchFamily="34" charset="0"/>
              </a:rPr>
              <a:t>F</a:t>
            </a:r>
            <a:r>
              <a:rPr lang="en-GB" sz="2000" b="1" i="1" dirty="0">
                <a:latin typeface="Candara" panose="020E0502030303020204" pitchFamily="34" charset="0"/>
              </a:rPr>
              <a:t>orms part of </a:t>
            </a:r>
            <a:r>
              <a:rPr lang="en-GB" sz="2000" b="1" i="1" dirty="0">
                <a:solidFill>
                  <a:srgbClr val="FF0000"/>
                </a:solidFill>
                <a:latin typeface="Candara" panose="020E0502030303020204" pitchFamily="34" charset="0"/>
              </a:rPr>
              <a:t>the auditory pathway</a:t>
            </a:r>
          </a:p>
          <a:p>
            <a:pPr>
              <a:buFont typeface="Wingdings" pitchFamily="2" charset="2"/>
              <a:buChar char="ü"/>
            </a:pPr>
            <a:r>
              <a:rPr lang="en-GB" sz="2000" b="1" i="1" dirty="0">
                <a:latin typeface="Candara" panose="020E0502030303020204" pitchFamily="34" charset="0"/>
              </a:rPr>
              <a:t>It is a swelling on the </a:t>
            </a:r>
            <a:r>
              <a:rPr lang="en-GB" sz="2000" b="1" i="1" dirty="0">
                <a:solidFill>
                  <a:schemeClr val="accent6">
                    <a:lumMod val="50000"/>
                  </a:schemeClr>
                </a:solidFill>
                <a:latin typeface="Candara" panose="020E0502030303020204" pitchFamily="34" charset="0"/>
              </a:rPr>
              <a:t>posterior surface of the thalamus beneath the pulvinar </a:t>
            </a:r>
          </a:p>
          <a:p>
            <a:pPr>
              <a:buFont typeface="Wingdings" pitchFamily="2" charset="2"/>
              <a:buChar char="v"/>
            </a:pPr>
            <a:endParaRPr lang="en-GB" sz="2000" b="1" i="1" dirty="0">
              <a:latin typeface="Candara" panose="020E0502030303020204" pitchFamily="34" charset="0"/>
            </a:endParaRPr>
          </a:p>
          <a:p>
            <a:pPr>
              <a:buFont typeface="Wingdings" pitchFamily="2" charset="2"/>
              <a:buChar char="q"/>
            </a:pPr>
            <a:r>
              <a:rPr lang="en-GB" sz="2000" b="1" i="1" dirty="0">
                <a:solidFill>
                  <a:srgbClr val="FF0000"/>
                </a:solidFill>
                <a:latin typeface="Candara" panose="020E0502030303020204" pitchFamily="34" charset="0"/>
              </a:rPr>
              <a:t>Afferent fibers</a:t>
            </a:r>
            <a:r>
              <a:rPr lang="en-GB" sz="2000" b="1" i="1" dirty="0">
                <a:latin typeface="Candara" panose="020E0502030303020204" pitchFamily="34" charset="0"/>
              </a:rPr>
              <a:t> form </a:t>
            </a:r>
            <a:r>
              <a:rPr lang="en-GB" sz="2000" b="1" i="1" dirty="0">
                <a:solidFill>
                  <a:schemeClr val="accent2">
                    <a:lumMod val="75000"/>
                  </a:schemeClr>
                </a:solidFill>
                <a:latin typeface="Candara" panose="020E0502030303020204" pitchFamily="34" charset="0"/>
              </a:rPr>
              <a:t>the inferior brachium</a:t>
            </a:r>
            <a:r>
              <a:rPr lang="en-GB" sz="2000" b="1" i="1" dirty="0">
                <a:latin typeface="Candara" panose="020E0502030303020204" pitchFamily="34" charset="0"/>
              </a:rPr>
              <a:t> and come from </a:t>
            </a:r>
            <a:r>
              <a:rPr lang="en-GB" sz="2000" b="1" i="1" dirty="0">
                <a:solidFill>
                  <a:schemeClr val="accent2">
                    <a:lumMod val="75000"/>
                  </a:schemeClr>
                </a:solidFill>
                <a:latin typeface="Candara" panose="020E0502030303020204" pitchFamily="34" charset="0"/>
              </a:rPr>
              <a:t>the inferior colliculus.</a:t>
            </a:r>
          </a:p>
          <a:p>
            <a:endParaRPr lang="en-GB" sz="2000" b="1" i="1" dirty="0">
              <a:latin typeface="Candara" panose="020E0502030303020204" pitchFamily="34" charset="0"/>
            </a:endParaRPr>
          </a:p>
          <a:p>
            <a:r>
              <a:rPr lang="en-GB" sz="2000" b="1" i="1" dirty="0">
                <a:latin typeface="Candara" panose="020E0502030303020204" pitchFamily="34" charset="0"/>
              </a:rPr>
              <a:t> It should be remembered that the inferior colliculus receives the termination of the fibers of </a:t>
            </a:r>
            <a:r>
              <a:rPr lang="en-GB" sz="2000" b="1" i="1" dirty="0">
                <a:solidFill>
                  <a:schemeClr val="accent2">
                    <a:lumMod val="75000"/>
                  </a:schemeClr>
                </a:solidFill>
                <a:latin typeface="Candara" panose="020E0502030303020204" pitchFamily="34" charset="0"/>
              </a:rPr>
              <a:t>the lateral lemniscus. </a:t>
            </a:r>
          </a:p>
          <a:p>
            <a:endParaRPr lang="en-GB" sz="2000" b="1" i="1" dirty="0">
              <a:solidFill>
                <a:schemeClr val="accent2">
                  <a:lumMod val="75000"/>
                </a:schemeClr>
              </a:solidFill>
              <a:latin typeface="Candara" panose="020E0502030303020204" pitchFamily="34" charset="0"/>
            </a:endParaRPr>
          </a:p>
          <a:p>
            <a:pPr>
              <a:buFont typeface="Wingdings" pitchFamily="2" charset="2"/>
              <a:buChar char="ü"/>
            </a:pPr>
            <a:r>
              <a:rPr lang="en-GB" sz="2000" b="1" i="1" dirty="0">
                <a:solidFill>
                  <a:srgbClr val="FF0066"/>
                </a:solidFill>
                <a:latin typeface="Candara" panose="020E0502030303020204" pitchFamily="34" charset="0"/>
              </a:rPr>
              <a:t>It receives auditory information from both ears but predominantly from the opposite ear.</a:t>
            </a:r>
          </a:p>
        </p:txBody>
      </p:sp>
      <p:sp>
        <p:nvSpPr>
          <p:cNvPr id="4" name="Rectangle 3"/>
          <p:cNvSpPr/>
          <p:nvPr/>
        </p:nvSpPr>
        <p:spPr>
          <a:xfrm>
            <a:off x="4419600" y="5429071"/>
            <a:ext cx="4572000" cy="1200329"/>
          </a:xfrm>
          <a:prstGeom prst="rect">
            <a:avLst/>
          </a:prstGeom>
          <a:ln>
            <a:solidFill>
              <a:srgbClr val="0000FF"/>
            </a:solidFill>
          </a:ln>
        </p:spPr>
        <p:txBody>
          <a:bodyPr wrap="square">
            <a:spAutoFit/>
          </a:bodyPr>
          <a:lstStyle/>
          <a:p>
            <a:pPr>
              <a:buFont typeface="Wingdings" pitchFamily="2" charset="2"/>
              <a:buChar char="q"/>
            </a:pPr>
            <a:r>
              <a:rPr lang="en-GB" b="1" i="1" dirty="0">
                <a:solidFill>
                  <a:srgbClr val="FF0000"/>
                </a:solidFill>
                <a:latin typeface="Candara" panose="020E0502030303020204" pitchFamily="34" charset="0"/>
              </a:rPr>
              <a:t>The efferent fibers</a:t>
            </a:r>
            <a:r>
              <a:rPr lang="en-GB" b="1" i="1" dirty="0">
                <a:latin typeface="Candara" panose="020E0502030303020204" pitchFamily="34" charset="0"/>
              </a:rPr>
              <a:t> leave </a:t>
            </a:r>
            <a:r>
              <a:rPr lang="en-GB" b="1" i="1" dirty="0">
                <a:solidFill>
                  <a:srgbClr val="0000FF"/>
                </a:solidFill>
                <a:latin typeface="Candara" panose="020E0502030303020204" pitchFamily="34" charset="0"/>
              </a:rPr>
              <a:t>the medial geniculate body </a:t>
            </a:r>
            <a:r>
              <a:rPr lang="en-GB" b="1" i="1" dirty="0">
                <a:latin typeface="Candara" panose="020E0502030303020204" pitchFamily="34" charset="0"/>
              </a:rPr>
              <a:t>to form </a:t>
            </a:r>
            <a:r>
              <a:rPr lang="en-GB" b="1" i="1" dirty="0">
                <a:solidFill>
                  <a:srgbClr val="FF0000"/>
                </a:solidFill>
                <a:latin typeface="Candara" panose="020E0502030303020204" pitchFamily="34" charset="0"/>
              </a:rPr>
              <a:t>the auditory radiation,</a:t>
            </a:r>
            <a:r>
              <a:rPr lang="en-GB" b="1" i="1" dirty="0">
                <a:latin typeface="Candara" panose="020E0502030303020204" pitchFamily="34" charset="0"/>
              </a:rPr>
              <a:t> which passes to </a:t>
            </a:r>
            <a:r>
              <a:rPr lang="en-GB" b="1" i="1" dirty="0">
                <a:solidFill>
                  <a:srgbClr val="7030A0"/>
                </a:solidFill>
                <a:latin typeface="Candara" panose="020E0502030303020204" pitchFamily="34" charset="0"/>
              </a:rPr>
              <a:t>the auditory cortex of the superior temporal gyrus</a:t>
            </a:r>
            <a:r>
              <a:rPr lang="en-GB" b="1" i="1" dirty="0">
                <a:latin typeface="Candara" panose="020E0502030303020204" pitchFamily="34" charset="0"/>
              </a:rPr>
              <a:t>.</a:t>
            </a:r>
          </a:p>
        </p:txBody>
      </p:sp>
      <p:pic>
        <p:nvPicPr>
          <p:cNvPr id="1026" name="Picture 2" descr="http://147.162.36.50/cochlea/cochleapages/overview/intro/pathway.gif"/>
          <p:cNvPicPr>
            <a:picLocks noChangeAspect="1" noChangeArrowheads="1"/>
          </p:cNvPicPr>
          <p:nvPr/>
        </p:nvPicPr>
        <p:blipFill>
          <a:blip r:embed="rId2" cstate="print"/>
          <a:srcRect/>
          <a:stretch>
            <a:fillRect/>
          </a:stretch>
        </p:blipFill>
        <p:spPr bwMode="auto">
          <a:xfrm>
            <a:off x="4343400" y="1769438"/>
            <a:ext cx="4648200" cy="3412162"/>
          </a:xfrm>
          <a:prstGeom prst="rect">
            <a:avLst/>
          </a:prstGeom>
          <a:noFill/>
          <a:ln w="57150">
            <a:solidFill>
              <a:srgbClr val="12FA49"/>
            </a:solidFill>
          </a:ln>
        </p:spPr>
      </p:pic>
      <p:sp>
        <p:nvSpPr>
          <p:cNvPr id="6" name="Date Placeholder 5"/>
          <p:cNvSpPr>
            <a:spLocks noGrp="1"/>
          </p:cNvSpPr>
          <p:nvPr>
            <p:ph type="dt" sz="half" idx="10"/>
          </p:nvPr>
        </p:nvSpPr>
        <p:spPr>
          <a:xfrm>
            <a:off x="6705600" y="609600"/>
            <a:ext cx="2133600" cy="365125"/>
          </a:xfrm>
        </p:spPr>
        <p:txBody>
          <a:bodyPr/>
          <a:lstStyle/>
          <a:p>
            <a:r>
              <a:rPr lang="en-US" b="1">
                <a:solidFill>
                  <a:srgbClr val="FF0000"/>
                </a:solidFill>
              </a:rPr>
              <a:t>23  December  2021</a:t>
            </a:r>
            <a:endParaRPr lang="en-US" b="1" dirty="0">
              <a:solidFill>
                <a:srgbClr val="FF00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b="1" smtClean="0">
                <a:solidFill>
                  <a:srgbClr val="FF0000"/>
                </a:solidFill>
              </a:rPr>
              <a:pPr/>
              <a:t>19</a:t>
            </a:fld>
            <a:endParaRPr lang="en-US" b="1" dirty="0">
              <a:solidFill>
                <a:srgbClr val="FF0000"/>
              </a:solidFill>
            </a:endParaRPr>
          </a:p>
        </p:txBody>
      </p:sp>
      <p:sp>
        <p:nvSpPr>
          <p:cNvPr id="8" name="Footer Placeholder 7"/>
          <p:cNvSpPr>
            <a:spLocks noGrp="1"/>
          </p:cNvSpPr>
          <p:nvPr>
            <p:ph type="ftr" sz="quarter" idx="11"/>
          </p:nvPr>
        </p:nvSpPr>
        <p:spPr>
          <a:xfrm>
            <a:off x="6019800" y="457200"/>
            <a:ext cx="2895600" cy="365125"/>
          </a:xfrm>
        </p:spPr>
        <p:txBody>
          <a:bodyPr/>
          <a:lstStyle/>
          <a:p>
            <a:r>
              <a:rPr lang="en-US" b="1">
                <a:solidFill>
                  <a:srgbClr val="FF0000"/>
                </a:solidFill>
              </a:rPr>
              <a:t>Dr. Aiman Qais Afar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151055"/>
            <a:ext cx="8991600" cy="2677656"/>
          </a:xfrm>
          <a:prstGeom prst="rect">
            <a:avLst/>
          </a:prstGeom>
        </p:spPr>
        <p:txBody>
          <a:bodyPr wrap="square">
            <a:spAutoFit/>
          </a:bodyPr>
          <a:lstStyle/>
          <a:p>
            <a:pPr>
              <a:buFont typeface="Wingdings" pitchFamily="2" charset="2"/>
              <a:buChar char="v"/>
            </a:pPr>
            <a:r>
              <a:rPr lang="en-GB" sz="2400" b="1" dirty="0">
                <a:latin typeface="Candara" panose="020E0502030303020204" pitchFamily="34" charset="0"/>
              </a:rPr>
              <a:t>The diencephalon consists of </a:t>
            </a:r>
            <a:r>
              <a:rPr lang="en-GB" sz="2400" b="1" dirty="0">
                <a:solidFill>
                  <a:srgbClr val="C00000"/>
                </a:solidFill>
                <a:latin typeface="Candara" panose="020E0502030303020204" pitchFamily="34" charset="0"/>
              </a:rPr>
              <a:t>the third ventricle </a:t>
            </a:r>
            <a:r>
              <a:rPr lang="en-GB" sz="2400" b="1" dirty="0">
                <a:latin typeface="Candara" panose="020E0502030303020204" pitchFamily="34" charset="0"/>
              </a:rPr>
              <a:t>and the </a:t>
            </a:r>
            <a:r>
              <a:rPr lang="en-GB" sz="2400" b="1" dirty="0">
                <a:solidFill>
                  <a:srgbClr val="C00000"/>
                </a:solidFill>
                <a:latin typeface="Candara" panose="020E0502030303020204" pitchFamily="34" charset="0"/>
              </a:rPr>
              <a:t>structures that form its boundaries </a:t>
            </a:r>
          </a:p>
          <a:p>
            <a:pPr>
              <a:buFont typeface="Wingdings" pitchFamily="2" charset="2"/>
              <a:buChar char="v"/>
            </a:pPr>
            <a:r>
              <a:rPr lang="en-GB" sz="2400" b="1" dirty="0">
                <a:latin typeface="Candara" panose="020E0502030303020204" pitchFamily="34" charset="0"/>
              </a:rPr>
              <a:t>It extends posteriorly to the point where the third ventricle becomes continuous with </a:t>
            </a:r>
            <a:r>
              <a:rPr lang="en-GB" sz="2400" b="1" dirty="0">
                <a:solidFill>
                  <a:srgbClr val="0000FF"/>
                </a:solidFill>
                <a:latin typeface="Candara" panose="020E0502030303020204" pitchFamily="34" charset="0"/>
              </a:rPr>
              <a:t>the cerebral aqueduct </a:t>
            </a:r>
            <a:r>
              <a:rPr lang="en-GB" sz="2400" b="1" dirty="0">
                <a:latin typeface="Candara" panose="020E0502030303020204" pitchFamily="34" charset="0"/>
              </a:rPr>
              <a:t>and anteriorly as far as </a:t>
            </a:r>
            <a:r>
              <a:rPr lang="en-GB" sz="2400" b="1" dirty="0">
                <a:solidFill>
                  <a:srgbClr val="0000FF"/>
                </a:solidFill>
                <a:latin typeface="Candara" panose="020E0502030303020204" pitchFamily="34" charset="0"/>
              </a:rPr>
              <a:t>the interventricular foramina </a:t>
            </a:r>
          </a:p>
          <a:p>
            <a:pPr>
              <a:buFont typeface="Wingdings" pitchFamily="2" charset="2"/>
              <a:buChar char="v"/>
            </a:pPr>
            <a:r>
              <a:rPr lang="en-GB" sz="2400" b="1" dirty="0">
                <a:latin typeface="Candara" panose="020E0502030303020204" pitchFamily="34" charset="0"/>
              </a:rPr>
              <a:t>Thus, the diencephalon is </a:t>
            </a:r>
            <a:r>
              <a:rPr lang="en-GB" sz="2400" b="1" dirty="0">
                <a:solidFill>
                  <a:srgbClr val="C00000"/>
                </a:solidFill>
                <a:latin typeface="Candara" panose="020E0502030303020204" pitchFamily="34" charset="0"/>
              </a:rPr>
              <a:t>a midline structure </a:t>
            </a:r>
            <a:r>
              <a:rPr lang="en-GB" sz="2400" b="1" dirty="0">
                <a:latin typeface="Candara" panose="020E0502030303020204" pitchFamily="34" charset="0"/>
              </a:rPr>
              <a:t>with symmetrical </a:t>
            </a:r>
            <a:r>
              <a:rPr lang="en-GB" sz="2400" b="1" dirty="0">
                <a:solidFill>
                  <a:srgbClr val="7030A0"/>
                </a:solidFill>
                <a:latin typeface="Candara" panose="020E0502030303020204" pitchFamily="34" charset="0"/>
              </a:rPr>
              <a:t>right</a:t>
            </a:r>
            <a:r>
              <a:rPr lang="en-GB" sz="2400" b="1" dirty="0">
                <a:latin typeface="Candara" panose="020E0502030303020204" pitchFamily="34" charset="0"/>
              </a:rPr>
              <a:t> and </a:t>
            </a:r>
            <a:r>
              <a:rPr lang="en-GB" sz="2400" b="1" dirty="0">
                <a:solidFill>
                  <a:srgbClr val="7030A0"/>
                </a:solidFill>
                <a:latin typeface="Candara" panose="020E0502030303020204" pitchFamily="34" charset="0"/>
              </a:rPr>
              <a:t>left halves.</a:t>
            </a:r>
          </a:p>
        </p:txBody>
      </p:sp>
      <p:sp>
        <p:nvSpPr>
          <p:cNvPr id="3" name="Rectangle 2"/>
          <p:cNvSpPr/>
          <p:nvPr/>
        </p:nvSpPr>
        <p:spPr>
          <a:xfrm>
            <a:off x="304800" y="0"/>
            <a:ext cx="2974660" cy="584775"/>
          </a:xfrm>
          <a:prstGeom prst="rect">
            <a:avLst/>
          </a:prstGeom>
        </p:spPr>
        <p:txBody>
          <a:bodyPr wrap="none">
            <a:spAutoFit/>
          </a:bodyPr>
          <a:lstStyle/>
          <a:p>
            <a:r>
              <a:rPr lang="en-US" sz="3200" b="1" dirty="0">
                <a:solidFill>
                  <a:srgbClr val="FF0000"/>
                </a:solidFill>
              </a:rPr>
              <a:t>DIENCEPHALON </a:t>
            </a:r>
            <a:endParaRPr lang="en-GB" sz="3200" dirty="0">
              <a:solidFill>
                <a:srgbClr val="FF0000"/>
              </a:solidFill>
            </a:endParaRPr>
          </a:p>
        </p:txBody>
      </p:sp>
      <p:pic>
        <p:nvPicPr>
          <p:cNvPr id="1026" name="Picture 2" descr="https://1cupofberries.files.wordpress.com/2013/02/diencephalon-1089.gif"/>
          <p:cNvPicPr>
            <a:picLocks noChangeAspect="1" noChangeArrowheads="1"/>
          </p:cNvPicPr>
          <p:nvPr/>
        </p:nvPicPr>
        <p:blipFill>
          <a:blip r:embed="rId2" cstate="print"/>
          <a:srcRect/>
          <a:stretch>
            <a:fillRect/>
          </a:stretch>
        </p:blipFill>
        <p:spPr bwMode="auto">
          <a:xfrm>
            <a:off x="4800600" y="609600"/>
            <a:ext cx="3429000" cy="3524251"/>
          </a:xfrm>
          <a:prstGeom prst="rect">
            <a:avLst/>
          </a:prstGeom>
          <a:noFill/>
          <a:ln w="57150">
            <a:solidFill>
              <a:srgbClr val="12FA49"/>
            </a:solidFill>
          </a:ln>
        </p:spPr>
      </p:pic>
      <p:pic>
        <p:nvPicPr>
          <p:cNvPr id="1027" name="Picture 3"/>
          <p:cNvPicPr>
            <a:picLocks noChangeAspect="1" noChangeArrowheads="1"/>
          </p:cNvPicPr>
          <p:nvPr/>
        </p:nvPicPr>
        <p:blipFill>
          <a:blip r:embed="rId3" cstate="print"/>
          <a:srcRect l="22255" t="10417" r="32650" b="16667"/>
          <a:stretch>
            <a:fillRect/>
          </a:stretch>
        </p:blipFill>
        <p:spPr bwMode="auto">
          <a:xfrm>
            <a:off x="304800" y="609600"/>
            <a:ext cx="3855720" cy="3505200"/>
          </a:xfrm>
          <a:prstGeom prst="rect">
            <a:avLst/>
          </a:prstGeom>
          <a:noFill/>
          <a:ln w="57150">
            <a:solidFill>
              <a:srgbClr val="12FA49"/>
            </a:solidFill>
            <a:miter lim="800000"/>
            <a:headEnd/>
            <a:tailEnd/>
          </a:ln>
        </p:spPr>
      </p:pic>
      <p:sp>
        <p:nvSpPr>
          <p:cNvPr id="6" name="Date Placeholder 5"/>
          <p:cNvSpPr>
            <a:spLocks noGrp="1"/>
          </p:cNvSpPr>
          <p:nvPr>
            <p:ph type="dt" sz="half" idx="10"/>
          </p:nvPr>
        </p:nvSpPr>
        <p:spPr>
          <a:xfrm>
            <a:off x="6781800" y="228600"/>
            <a:ext cx="2133600" cy="365125"/>
          </a:xfrm>
        </p:spPr>
        <p:txBody>
          <a:bodyPr/>
          <a:lstStyle/>
          <a:p>
            <a:r>
              <a:rPr lang="en-US" b="1">
                <a:solidFill>
                  <a:srgbClr val="FF0000"/>
                </a:solidFill>
              </a:rPr>
              <a:t>23  December  2021</a:t>
            </a:r>
            <a:endParaRPr lang="en-US" b="1" dirty="0">
              <a:solidFill>
                <a:srgbClr val="FF0000"/>
              </a:solidFill>
            </a:endParaRPr>
          </a:p>
        </p:txBody>
      </p:sp>
      <p:sp>
        <p:nvSpPr>
          <p:cNvPr id="7" name="Slide Number Placeholder 6"/>
          <p:cNvSpPr>
            <a:spLocks noGrp="1"/>
          </p:cNvSpPr>
          <p:nvPr>
            <p:ph type="sldNum" sz="quarter" idx="12"/>
          </p:nvPr>
        </p:nvSpPr>
        <p:spPr>
          <a:xfrm>
            <a:off x="8686800" y="6356350"/>
            <a:ext cx="304800" cy="365125"/>
          </a:xfrm>
        </p:spPr>
        <p:txBody>
          <a:bodyPr/>
          <a:lstStyle/>
          <a:p>
            <a:fld id="{B6F15528-21DE-4FAA-801E-634DDDAF4B2B}" type="slidenum">
              <a:rPr lang="en-US" b="1" smtClean="0">
                <a:solidFill>
                  <a:srgbClr val="FF0000"/>
                </a:solidFill>
              </a:rPr>
              <a:pPr/>
              <a:t>2</a:t>
            </a:fld>
            <a:endParaRPr lang="en-US" b="1" dirty="0">
              <a:solidFill>
                <a:srgbClr val="FF0000"/>
              </a:solidFill>
            </a:endParaRPr>
          </a:p>
        </p:txBody>
      </p:sp>
      <p:sp>
        <p:nvSpPr>
          <p:cNvPr id="8" name="Footer Placeholder 7"/>
          <p:cNvSpPr>
            <a:spLocks noGrp="1"/>
          </p:cNvSpPr>
          <p:nvPr>
            <p:ph type="ftr" sz="quarter" idx="11"/>
          </p:nvPr>
        </p:nvSpPr>
        <p:spPr>
          <a:xfrm>
            <a:off x="6096000" y="15875"/>
            <a:ext cx="2895600" cy="365125"/>
          </a:xfrm>
        </p:spPr>
        <p:txBody>
          <a:bodyPr/>
          <a:lstStyle/>
          <a:p>
            <a:r>
              <a:rPr lang="en-US" b="1">
                <a:solidFill>
                  <a:srgbClr val="FF0000"/>
                </a:solidFill>
              </a:rPr>
              <a:t>Dr. Aiman Qais Afar</a:t>
            </a:r>
            <a:endParaRPr lang="en-US" b="1"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5184433" cy="584775"/>
          </a:xfrm>
          <a:prstGeom prst="rect">
            <a:avLst/>
          </a:prstGeom>
          <a:ln w="57150">
            <a:solidFill>
              <a:schemeClr val="tx1"/>
            </a:solidFill>
          </a:ln>
        </p:spPr>
        <p:txBody>
          <a:bodyPr wrap="none">
            <a:spAutoFit/>
          </a:bodyPr>
          <a:lstStyle/>
          <a:p>
            <a:r>
              <a:rPr lang="en-GB" sz="3200" b="1" i="1" dirty="0">
                <a:solidFill>
                  <a:srgbClr val="FF0000"/>
                </a:solidFill>
                <a:latin typeface="Candara" panose="020E0502030303020204" pitchFamily="34" charset="0"/>
              </a:rPr>
              <a:t>Other Nuclei of the Thalamus</a:t>
            </a:r>
          </a:p>
        </p:txBody>
      </p:sp>
      <p:sp>
        <p:nvSpPr>
          <p:cNvPr id="3" name="Rectangle 2"/>
          <p:cNvSpPr/>
          <p:nvPr/>
        </p:nvSpPr>
        <p:spPr>
          <a:xfrm>
            <a:off x="152400" y="914400"/>
            <a:ext cx="5410200" cy="5693866"/>
          </a:xfrm>
          <a:prstGeom prst="rect">
            <a:avLst/>
          </a:prstGeom>
        </p:spPr>
        <p:txBody>
          <a:bodyPr wrap="square">
            <a:spAutoFit/>
          </a:bodyPr>
          <a:lstStyle/>
          <a:p>
            <a:pPr>
              <a:buFont typeface="Wingdings" pitchFamily="2" charset="2"/>
              <a:buChar char="v"/>
            </a:pPr>
            <a:r>
              <a:rPr lang="en-GB" sz="2400" b="1" i="1" dirty="0">
                <a:solidFill>
                  <a:srgbClr val="0000FF"/>
                </a:solidFill>
                <a:latin typeface="Candara" panose="020E0502030303020204" pitchFamily="34" charset="0"/>
              </a:rPr>
              <a:t> 4. The lateral geniculate body </a:t>
            </a:r>
          </a:p>
          <a:p>
            <a:pPr>
              <a:buFont typeface="Wingdings" pitchFamily="2" charset="2"/>
              <a:buChar char="v"/>
            </a:pPr>
            <a:r>
              <a:rPr lang="en-GB" sz="2000" b="1" i="1" dirty="0">
                <a:latin typeface="Candara" panose="020E0502030303020204" pitchFamily="34" charset="0"/>
              </a:rPr>
              <a:t> Forms </a:t>
            </a:r>
            <a:r>
              <a:rPr lang="en-GB" sz="2000" b="1" i="1" dirty="0">
                <a:solidFill>
                  <a:srgbClr val="FF0000"/>
                </a:solidFill>
                <a:latin typeface="Candara" panose="020E0502030303020204" pitchFamily="34" charset="0"/>
              </a:rPr>
              <a:t>part of the visual pathway </a:t>
            </a:r>
            <a:endParaRPr lang="en-GB" sz="2000" b="1" i="1" dirty="0">
              <a:latin typeface="Candara" panose="020E0502030303020204" pitchFamily="34" charset="0"/>
            </a:endParaRPr>
          </a:p>
          <a:p>
            <a:pPr>
              <a:buFont typeface="Wingdings" pitchFamily="2" charset="2"/>
              <a:buChar char="v"/>
            </a:pPr>
            <a:r>
              <a:rPr lang="en-GB" sz="2000" b="1" i="1" dirty="0">
                <a:latin typeface="Candara" panose="020E0502030303020204" pitchFamily="34" charset="0"/>
              </a:rPr>
              <a:t> It is a </a:t>
            </a:r>
            <a:r>
              <a:rPr lang="en-GB" sz="2000" b="1" i="1" dirty="0">
                <a:solidFill>
                  <a:srgbClr val="C00000"/>
                </a:solidFill>
                <a:latin typeface="Candara" panose="020E0502030303020204" pitchFamily="34" charset="0"/>
              </a:rPr>
              <a:t>swelling on the undersurface of the </a:t>
            </a:r>
            <a:r>
              <a:rPr lang="en-GB" sz="2000" b="1" i="1" dirty="0" err="1">
                <a:solidFill>
                  <a:srgbClr val="C00000"/>
                </a:solidFill>
                <a:latin typeface="Candara" panose="020E0502030303020204" pitchFamily="34" charset="0"/>
              </a:rPr>
              <a:t>pulvinar</a:t>
            </a:r>
            <a:r>
              <a:rPr lang="en-GB" sz="2000" b="1" i="1" dirty="0">
                <a:solidFill>
                  <a:srgbClr val="C00000"/>
                </a:solidFill>
                <a:latin typeface="Candara" panose="020E0502030303020204" pitchFamily="34" charset="0"/>
              </a:rPr>
              <a:t> of the thalamus </a:t>
            </a:r>
          </a:p>
          <a:p>
            <a:pPr>
              <a:buFont typeface="Wingdings" pitchFamily="2" charset="2"/>
              <a:buChar char="v"/>
            </a:pPr>
            <a:endParaRPr lang="en-GB" sz="2000" b="1" i="1" dirty="0">
              <a:latin typeface="Candara" panose="020E0502030303020204" pitchFamily="34" charset="0"/>
            </a:endParaRPr>
          </a:p>
          <a:p>
            <a:r>
              <a:rPr lang="en-GB" sz="2000" b="1" i="1" dirty="0">
                <a:latin typeface="Candara" panose="020E0502030303020204" pitchFamily="34" charset="0"/>
              </a:rPr>
              <a:t>The fibers are the axons of the ganglion cell layer of the retina and come from the temporal half of the ipsilateral eye and from the nasal half of the contralateral eye, the latter fibers crossing the midline in </a:t>
            </a:r>
            <a:r>
              <a:rPr lang="en-GB" sz="2000" b="1" i="1" dirty="0">
                <a:solidFill>
                  <a:schemeClr val="accent6">
                    <a:lumMod val="75000"/>
                  </a:schemeClr>
                </a:solidFill>
                <a:latin typeface="Candara" panose="020E0502030303020204" pitchFamily="34" charset="0"/>
              </a:rPr>
              <a:t>the optic chiasma</a:t>
            </a:r>
            <a:r>
              <a:rPr lang="en-GB" sz="2000" b="1" i="1" dirty="0">
                <a:latin typeface="Candara" panose="020E0502030303020204" pitchFamily="34" charset="0"/>
              </a:rPr>
              <a:t>.</a:t>
            </a:r>
          </a:p>
          <a:p>
            <a:endParaRPr lang="en-GB" sz="2000" b="1" i="1" dirty="0">
              <a:latin typeface="Candara" panose="020E0502030303020204" pitchFamily="34" charset="0"/>
            </a:endParaRPr>
          </a:p>
          <a:p>
            <a:r>
              <a:rPr lang="en-GB" sz="2000" b="1" i="1" dirty="0">
                <a:latin typeface="Candara" panose="020E0502030303020204" pitchFamily="34" charset="0"/>
              </a:rPr>
              <a:t> </a:t>
            </a:r>
            <a:r>
              <a:rPr lang="en-GB" sz="2000" b="1" i="1" dirty="0">
                <a:solidFill>
                  <a:srgbClr val="0000FF"/>
                </a:solidFill>
                <a:latin typeface="Candara" panose="020E0502030303020204" pitchFamily="34" charset="0"/>
              </a:rPr>
              <a:t>Each lateral geniculate body</a:t>
            </a:r>
            <a:r>
              <a:rPr lang="en-GB" sz="2000" b="1" i="1" dirty="0">
                <a:latin typeface="Candara" panose="020E0502030303020204" pitchFamily="34" charset="0"/>
              </a:rPr>
              <a:t>, therefore, </a:t>
            </a:r>
            <a:r>
              <a:rPr lang="en-GB" sz="2000" b="1" i="1" dirty="0">
                <a:solidFill>
                  <a:srgbClr val="FF0066"/>
                </a:solidFill>
                <a:latin typeface="Candara" panose="020E0502030303020204" pitchFamily="34" charset="0"/>
              </a:rPr>
              <a:t>receives visual information from the opposite field of vision.</a:t>
            </a:r>
          </a:p>
          <a:p>
            <a:endParaRPr lang="en-GB" sz="2000" b="1" i="1" dirty="0">
              <a:solidFill>
                <a:srgbClr val="FF0066"/>
              </a:solidFill>
              <a:latin typeface="Candara" panose="020E0502030303020204" pitchFamily="34" charset="0"/>
            </a:endParaRPr>
          </a:p>
          <a:p>
            <a:r>
              <a:rPr lang="en-GB" sz="2000" b="1" i="1" dirty="0">
                <a:solidFill>
                  <a:srgbClr val="FF0000"/>
                </a:solidFill>
                <a:latin typeface="Candara" panose="020E0502030303020204" pitchFamily="34" charset="0"/>
              </a:rPr>
              <a:t>The efferent fibers </a:t>
            </a:r>
            <a:r>
              <a:rPr lang="en-GB" sz="2000" b="1" i="1" dirty="0">
                <a:latin typeface="Candara" panose="020E0502030303020204" pitchFamily="34" charset="0"/>
              </a:rPr>
              <a:t>leave the lateral geniculate body to form the visual radiation, </a:t>
            </a:r>
            <a:r>
              <a:rPr lang="en-GB" sz="2000" b="1" i="1" dirty="0">
                <a:solidFill>
                  <a:srgbClr val="C00000"/>
                </a:solidFill>
                <a:latin typeface="Candara" panose="020E0502030303020204" pitchFamily="34" charset="0"/>
              </a:rPr>
              <a:t>which passes to the visual cortex of the occipital lobe</a:t>
            </a:r>
            <a:r>
              <a:rPr lang="en-GB" sz="2000" b="1" i="1" dirty="0">
                <a:latin typeface="Candara" panose="020E0502030303020204" pitchFamily="34" charset="0"/>
              </a:rPr>
              <a:t>.</a:t>
            </a:r>
          </a:p>
        </p:txBody>
      </p:sp>
      <p:pic>
        <p:nvPicPr>
          <p:cNvPr id="33794" name="Picture 2" descr="http://www.pathologicalbodies.com/uploads/1/4/5/9/14590486/1379262727.png"/>
          <p:cNvPicPr>
            <a:picLocks noChangeAspect="1" noChangeArrowheads="1"/>
          </p:cNvPicPr>
          <p:nvPr/>
        </p:nvPicPr>
        <p:blipFill>
          <a:blip r:embed="rId2" cstate="print"/>
          <a:srcRect r="55254"/>
          <a:stretch>
            <a:fillRect/>
          </a:stretch>
        </p:blipFill>
        <p:spPr bwMode="auto">
          <a:xfrm>
            <a:off x="5934986" y="76201"/>
            <a:ext cx="3061251" cy="2667000"/>
          </a:xfrm>
          <a:prstGeom prst="rect">
            <a:avLst/>
          </a:prstGeom>
          <a:noFill/>
          <a:ln w="57150">
            <a:solidFill>
              <a:srgbClr val="12FA49"/>
            </a:solidFill>
          </a:ln>
        </p:spPr>
      </p:pic>
      <p:pic>
        <p:nvPicPr>
          <p:cNvPr id="33796" name="Picture 4" descr="https://classconnection.s3.amazonaws.com/387/flashcards/2067387/gif/vistopo1349825888531.gif"/>
          <p:cNvPicPr>
            <a:picLocks noChangeAspect="1" noChangeArrowheads="1"/>
          </p:cNvPicPr>
          <p:nvPr/>
        </p:nvPicPr>
        <p:blipFill>
          <a:blip r:embed="rId3" cstate="print"/>
          <a:srcRect/>
          <a:stretch>
            <a:fillRect/>
          </a:stretch>
        </p:blipFill>
        <p:spPr bwMode="auto">
          <a:xfrm>
            <a:off x="6172200" y="2889011"/>
            <a:ext cx="2743200" cy="3892790"/>
          </a:xfrm>
          <a:prstGeom prst="rect">
            <a:avLst/>
          </a:prstGeom>
          <a:noFill/>
          <a:ln w="57150">
            <a:solidFill>
              <a:srgbClr val="12FA49"/>
            </a:solidFill>
          </a:ln>
        </p:spPr>
      </p:pic>
      <p:sp>
        <p:nvSpPr>
          <p:cNvPr id="6" name="Date Placeholder 5"/>
          <p:cNvSpPr>
            <a:spLocks noGrp="1"/>
          </p:cNvSpPr>
          <p:nvPr>
            <p:ph type="dt" sz="half" idx="10"/>
          </p:nvPr>
        </p:nvSpPr>
        <p:spPr>
          <a:xfrm>
            <a:off x="228600" y="6569075"/>
            <a:ext cx="2133600" cy="365125"/>
          </a:xfrm>
        </p:spPr>
        <p:txBody>
          <a:bodyPr/>
          <a:lstStyle/>
          <a:p>
            <a:r>
              <a:rPr lang="en-US" b="1">
                <a:solidFill>
                  <a:srgbClr val="0000FF"/>
                </a:solidFill>
              </a:rPr>
              <a:t>23  December  2021</a:t>
            </a:r>
            <a:endParaRPr lang="en-US" b="1" dirty="0">
              <a:solidFill>
                <a:srgbClr val="0000FF"/>
              </a:solidFill>
            </a:endParaRPr>
          </a:p>
        </p:txBody>
      </p:sp>
      <p:sp>
        <p:nvSpPr>
          <p:cNvPr id="7" name="Slide Number Placeholder 6"/>
          <p:cNvSpPr>
            <a:spLocks noGrp="1"/>
          </p:cNvSpPr>
          <p:nvPr>
            <p:ph type="sldNum" sz="quarter" idx="12"/>
          </p:nvPr>
        </p:nvSpPr>
        <p:spPr>
          <a:xfrm>
            <a:off x="8229600" y="6356350"/>
            <a:ext cx="457200" cy="365125"/>
          </a:xfrm>
        </p:spPr>
        <p:txBody>
          <a:bodyPr/>
          <a:lstStyle/>
          <a:p>
            <a:fld id="{B6F15528-21DE-4FAA-801E-634DDDAF4B2B}" type="slidenum">
              <a:rPr lang="en-US" b="1" smtClean="0">
                <a:solidFill>
                  <a:srgbClr val="0000FF"/>
                </a:solidFill>
              </a:rPr>
              <a:pPr/>
              <a:t>20</a:t>
            </a:fld>
            <a:endParaRPr lang="en-US" b="1" dirty="0">
              <a:solidFill>
                <a:srgbClr val="0000FF"/>
              </a:solidFill>
            </a:endParaRPr>
          </a:p>
        </p:txBody>
      </p:sp>
      <p:sp>
        <p:nvSpPr>
          <p:cNvPr id="8" name="Footer Placeholder 7"/>
          <p:cNvSpPr>
            <a:spLocks noGrp="1"/>
          </p:cNvSpPr>
          <p:nvPr>
            <p:ph type="ftr" sz="quarter" idx="11"/>
          </p:nvPr>
        </p:nvSpPr>
        <p:spPr>
          <a:xfrm>
            <a:off x="3124200" y="6492875"/>
            <a:ext cx="2895600" cy="365125"/>
          </a:xfrm>
        </p:spPr>
        <p:txBody>
          <a:bodyPr/>
          <a:lstStyle/>
          <a:p>
            <a:r>
              <a:rPr lang="en-US" b="1">
                <a:solidFill>
                  <a:srgbClr val="0000FF"/>
                </a:solidFill>
              </a:rPr>
              <a:t>Dr. Aiman Qais Afar</a:t>
            </a:r>
            <a:endParaRPr lang="en-US" b="1" dirty="0">
              <a:solidFill>
                <a:srgbClr val="0000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914400"/>
            <a:ext cx="7543800" cy="400110"/>
          </a:xfrm>
          <a:prstGeom prst="rect">
            <a:avLst/>
          </a:prstGeom>
        </p:spPr>
        <p:txBody>
          <a:bodyPr wrap="square">
            <a:spAutoFit/>
          </a:bodyPr>
          <a:lstStyle/>
          <a:p>
            <a:r>
              <a:rPr lang="en-GB" sz="2000" b="1" dirty="0">
                <a:latin typeface="Candara" panose="020E0502030303020204" pitchFamily="34" charset="0"/>
              </a:rPr>
              <a:t>The following basic principles should be committed to memory:</a:t>
            </a:r>
          </a:p>
        </p:txBody>
      </p:sp>
      <p:sp>
        <p:nvSpPr>
          <p:cNvPr id="4" name="Rectangle 3"/>
          <p:cNvSpPr/>
          <p:nvPr/>
        </p:nvSpPr>
        <p:spPr>
          <a:xfrm>
            <a:off x="228600" y="1398925"/>
            <a:ext cx="8610600" cy="3477875"/>
          </a:xfrm>
          <a:prstGeom prst="rect">
            <a:avLst/>
          </a:prstGeom>
        </p:spPr>
        <p:txBody>
          <a:bodyPr wrap="square">
            <a:spAutoFit/>
          </a:bodyPr>
          <a:lstStyle/>
          <a:p>
            <a:pPr marL="457200" indent="-457200">
              <a:buFont typeface="Wingdings" pitchFamily="2" charset="2"/>
              <a:buChar char="q"/>
            </a:pPr>
            <a:r>
              <a:rPr lang="en-GB" sz="2000" b="1" dirty="0">
                <a:solidFill>
                  <a:srgbClr val="FF0000"/>
                </a:solidFill>
                <a:latin typeface="Candara" panose="020E0502030303020204" pitchFamily="34" charset="0"/>
              </a:rPr>
              <a:t>The thalamus </a:t>
            </a:r>
            <a:r>
              <a:rPr lang="en-GB" sz="2000" b="1" dirty="0">
                <a:latin typeface="Candara" panose="020E0502030303020204" pitchFamily="34" charset="0"/>
              </a:rPr>
              <a:t>is made up of </a:t>
            </a:r>
            <a:r>
              <a:rPr lang="en-GB" sz="2000" b="1" dirty="0">
                <a:solidFill>
                  <a:srgbClr val="C00000"/>
                </a:solidFill>
                <a:latin typeface="Candara" panose="020E0502030303020204" pitchFamily="34" charset="0"/>
              </a:rPr>
              <a:t>complicated collections of nerve cells </a:t>
            </a:r>
            <a:r>
              <a:rPr lang="en-GB" sz="2000" b="1" dirty="0">
                <a:latin typeface="Candara" pitchFamily="34" charset="0"/>
              </a:rPr>
              <a:t>that are centrally placed in the brain and are interconnected.</a:t>
            </a:r>
          </a:p>
          <a:p>
            <a:pPr marL="457200" indent="-457200">
              <a:buFont typeface="Wingdings" pitchFamily="2" charset="2"/>
              <a:buChar char="q"/>
            </a:pPr>
            <a:endParaRPr lang="en-GB" sz="2000" b="1" dirty="0">
              <a:latin typeface="Candara" pitchFamily="34" charset="0"/>
            </a:endParaRPr>
          </a:p>
          <a:p>
            <a:pPr marL="457200" indent="-457200">
              <a:buFont typeface="Wingdings" pitchFamily="2" charset="2"/>
              <a:buChar char="q"/>
            </a:pPr>
            <a:r>
              <a:rPr lang="en-US" sz="2000" b="1" dirty="0">
                <a:latin typeface="Candara" pitchFamily="34" charset="0"/>
              </a:rPr>
              <a:t> It is </a:t>
            </a:r>
            <a:r>
              <a:rPr lang="en-US" sz="2000" b="1" dirty="0">
                <a:solidFill>
                  <a:srgbClr val="C00000"/>
                </a:solidFill>
                <a:latin typeface="Candara" panose="020E0502030303020204" pitchFamily="34" charset="0"/>
              </a:rPr>
              <a:t>the secondary order neuron of all sensation from the body </a:t>
            </a:r>
            <a:r>
              <a:rPr lang="en-US" sz="2000" b="1" dirty="0">
                <a:solidFill>
                  <a:srgbClr val="0000FF"/>
                </a:solidFill>
                <a:latin typeface="Candara" panose="020E0502030303020204" pitchFamily="34" charset="0"/>
              </a:rPr>
              <a:t>(except smell sensation). </a:t>
            </a:r>
            <a:r>
              <a:rPr lang="en-GB" sz="2000" b="1" dirty="0">
                <a:solidFill>
                  <a:srgbClr val="0000FF"/>
                </a:solidFill>
                <a:latin typeface="Candara" panose="020E0502030303020204" pitchFamily="34" charset="0"/>
              </a:rPr>
              <a:t> </a:t>
            </a:r>
            <a:r>
              <a:rPr lang="en-GB" sz="2000" b="1" dirty="0">
                <a:latin typeface="Candara" panose="020E0502030303020204" pitchFamily="34" charset="0"/>
              </a:rPr>
              <a:t>converges on the thalamus and presumably is integrated through the interconnections between the nuclei. </a:t>
            </a:r>
          </a:p>
          <a:p>
            <a:pPr marL="457200" indent="-457200">
              <a:buFont typeface="Wingdings" pitchFamily="2" charset="2"/>
              <a:buChar char="q"/>
            </a:pPr>
            <a:endParaRPr lang="en-GB" sz="2000" b="1" dirty="0">
              <a:latin typeface="Candara" panose="020E0502030303020204" pitchFamily="34" charset="0"/>
              <a:ea typeface="Times New Roman" pitchFamily="18" charset="0"/>
              <a:cs typeface="Arial" pitchFamily="34" charset="0"/>
            </a:endParaRPr>
          </a:p>
          <a:p>
            <a:pPr marL="457200" indent="-457200">
              <a:buFont typeface="Wingdings" pitchFamily="2" charset="2"/>
              <a:buChar char="q"/>
            </a:pPr>
            <a:r>
              <a:rPr lang="en-US" sz="2000" b="1" dirty="0">
                <a:latin typeface="Candara" panose="020E0502030303020204" pitchFamily="34" charset="0"/>
                <a:ea typeface="Times New Roman" pitchFamily="18" charset="0"/>
                <a:cs typeface="Arial" pitchFamily="34" charset="0"/>
              </a:rPr>
              <a:t>It is </a:t>
            </a:r>
            <a:r>
              <a:rPr lang="en-US" sz="2000" b="1" dirty="0">
                <a:solidFill>
                  <a:srgbClr val="C00000"/>
                </a:solidFill>
                <a:latin typeface="Candara" panose="020E0502030303020204" pitchFamily="34" charset="0"/>
                <a:ea typeface="Times New Roman" pitchFamily="18" charset="0"/>
                <a:cs typeface="Arial" pitchFamily="34" charset="0"/>
              </a:rPr>
              <a:t>interposed </a:t>
            </a:r>
            <a:r>
              <a:rPr lang="en-US" sz="2000" b="1" dirty="0">
                <a:latin typeface="Candara" panose="020E0502030303020204" pitchFamily="34" charset="0"/>
                <a:ea typeface="Times New Roman" pitchFamily="18" charset="0"/>
                <a:cs typeface="Arial" pitchFamily="34" charset="0"/>
              </a:rPr>
              <a:t>between the cerebral cortex, cerebellum, hypothalamus and basal ganglia.</a:t>
            </a:r>
            <a:endParaRPr lang="en-GB" sz="2000" b="1" dirty="0">
              <a:latin typeface="Candara" pitchFamily="34" charset="0"/>
            </a:endParaRPr>
          </a:p>
          <a:p>
            <a:pPr marL="457200" indent="-457200">
              <a:buFont typeface="Wingdings" pitchFamily="2" charset="2"/>
              <a:buChar char="q"/>
            </a:pPr>
            <a:endParaRPr lang="en-GB" sz="2000" b="1" dirty="0">
              <a:latin typeface="Candara" pitchFamily="34" charset="0"/>
            </a:endParaRPr>
          </a:p>
          <a:p>
            <a:pPr marL="457200" indent="-457200">
              <a:buFont typeface="Wingdings" pitchFamily="2" charset="2"/>
              <a:buChar char="q"/>
            </a:pPr>
            <a:endParaRPr lang="en-GB" sz="2000" b="1" dirty="0">
              <a:latin typeface="Candara" pitchFamily="34" charset="0"/>
            </a:endParaRPr>
          </a:p>
        </p:txBody>
      </p:sp>
      <p:sp>
        <p:nvSpPr>
          <p:cNvPr id="5" name="Rectangle 4"/>
          <p:cNvSpPr/>
          <p:nvPr/>
        </p:nvSpPr>
        <p:spPr>
          <a:xfrm>
            <a:off x="304800" y="152400"/>
            <a:ext cx="4512774" cy="584775"/>
          </a:xfrm>
          <a:prstGeom prst="rect">
            <a:avLst/>
          </a:prstGeom>
          <a:ln w="57150">
            <a:solidFill>
              <a:srgbClr val="12FA49"/>
            </a:solidFill>
          </a:ln>
        </p:spPr>
        <p:txBody>
          <a:bodyPr wrap="none">
            <a:spAutoFit/>
          </a:bodyPr>
          <a:lstStyle/>
          <a:p>
            <a:r>
              <a:rPr lang="en-GB" sz="3200" b="1" dirty="0">
                <a:solidFill>
                  <a:srgbClr val="0000FF"/>
                </a:solidFill>
              </a:rPr>
              <a:t>Function of the Thalamus</a:t>
            </a:r>
          </a:p>
        </p:txBody>
      </p:sp>
      <p:sp>
        <p:nvSpPr>
          <p:cNvPr id="6" name="Date Placeholder 5"/>
          <p:cNvSpPr>
            <a:spLocks noGrp="1"/>
          </p:cNvSpPr>
          <p:nvPr>
            <p:ph type="dt" sz="half" idx="10"/>
          </p:nvPr>
        </p:nvSpPr>
        <p:spPr/>
        <p:txBody>
          <a:bodyPr/>
          <a:lstStyle/>
          <a:p>
            <a:r>
              <a:rPr lang="en-US" b="1">
                <a:solidFill>
                  <a:srgbClr val="0000FF"/>
                </a:solidFill>
              </a:rPr>
              <a:t>23  December  2021</a:t>
            </a:r>
            <a:endParaRPr lang="en-US" b="1" dirty="0">
              <a:solidFill>
                <a:srgbClr val="0000FF"/>
              </a:solidFill>
            </a:endParaRPr>
          </a:p>
        </p:txBody>
      </p:sp>
      <p:sp>
        <p:nvSpPr>
          <p:cNvPr id="7" name="Slide Number Placeholder 6"/>
          <p:cNvSpPr>
            <a:spLocks noGrp="1"/>
          </p:cNvSpPr>
          <p:nvPr>
            <p:ph type="sldNum" sz="quarter" idx="12"/>
          </p:nvPr>
        </p:nvSpPr>
        <p:spPr>
          <a:xfrm>
            <a:off x="8229600" y="6356350"/>
            <a:ext cx="457200" cy="365125"/>
          </a:xfrm>
        </p:spPr>
        <p:txBody>
          <a:bodyPr/>
          <a:lstStyle/>
          <a:p>
            <a:fld id="{B6F15528-21DE-4FAA-801E-634DDDAF4B2B}" type="slidenum">
              <a:rPr lang="en-US" b="1" smtClean="0">
                <a:solidFill>
                  <a:srgbClr val="0000FF"/>
                </a:solidFill>
              </a:rPr>
              <a:pPr/>
              <a:t>21</a:t>
            </a:fld>
            <a:endParaRPr lang="en-US" b="1" dirty="0">
              <a:solidFill>
                <a:srgbClr val="0000FF"/>
              </a:solidFill>
            </a:endParaRPr>
          </a:p>
        </p:txBody>
      </p:sp>
      <p:sp>
        <p:nvSpPr>
          <p:cNvPr id="8" name="Footer Placeholder 7"/>
          <p:cNvSpPr>
            <a:spLocks noGrp="1"/>
          </p:cNvSpPr>
          <p:nvPr>
            <p:ph type="ftr" sz="quarter" idx="11"/>
          </p:nvPr>
        </p:nvSpPr>
        <p:spPr/>
        <p:txBody>
          <a:bodyPr/>
          <a:lstStyle/>
          <a:p>
            <a:r>
              <a:rPr lang="en-US" b="1">
                <a:solidFill>
                  <a:srgbClr val="0000FF"/>
                </a:solidFill>
              </a:rPr>
              <a:t>Dr. Aiman Qais Afar</a:t>
            </a:r>
            <a:endParaRPr lang="en-US" b="1" dirty="0">
              <a:solidFill>
                <a:srgbClr val="0000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838200"/>
            <a:ext cx="8763000" cy="2862322"/>
          </a:xfrm>
          <a:prstGeom prst="rect">
            <a:avLst/>
          </a:prstGeom>
        </p:spPr>
        <p:txBody>
          <a:bodyPr wrap="square">
            <a:spAutoFit/>
          </a:bodyPr>
          <a:lstStyle/>
          <a:p>
            <a:pPr marL="457200" indent="-457200">
              <a:buFont typeface="Wingdings" pitchFamily="2" charset="2"/>
              <a:buChar char="q"/>
            </a:pPr>
            <a:r>
              <a:rPr lang="en-GB" sz="2000" b="1" dirty="0">
                <a:solidFill>
                  <a:srgbClr val="FF0000"/>
                </a:solidFill>
                <a:latin typeface="Candara" pitchFamily="34" charset="0"/>
              </a:rPr>
              <a:t>Anatomically and functionally, the thalamus and the cerebral cortex are closely linked.</a:t>
            </a:r>
          </a:p>
          <a:p>
            <a:pPr marL="457200" indent="-457200"/>
            <a:r>
              <a:rPr lang="en-GB" sz="2000" b="1" dirty="0">
                <a:solidFill>
                  <a:srgbClr val="FF0000"/>
                </a:solidFill>
                <a:latin typeface="Candara" pitchFamily="34" charset="0"/>
              </a:rPr>
              <a:t> </a:t>
            </a:r>
            <a:r>
              <a:rPr lang="en-US" sz="2000" b="1" dirty="0">
                <a:solidFill>
                  <a:srgbClr val="0000FF"/>
                </a:solidFill>
                <a:latin typeface="Candara" panose="020E0502030303020204" pitchFamily="34" charset="0"/>
                <a:ea typeface="Times New Roman" pitchFamily="18" charset="0"/>
                <a:cs typeface="Arial" pitchFamily="34" charset="0"/>
              </a:rPr>
              <a:t>It integrates, spreads and diffuses the impulses to the cortical and subcortical areas</a:t>
            </a:r>
            <a:r>
              <a:rPr lang="en-US" sz="2000" b="1" dirty="0">
                <a:latin typeface="Candara" panose="020E0502030303020204" pitchFamily="34" charset="0"/>
                <a:ea typeface="Times New Roman" pitchFamily="18" charset="0"/>
                <a:cs typeface="Arial" pitchFamily="34" charset="0"/>
              </a:rPr>
              <a:t>. </a:t>
            </a:r>
          </a:p>
          <a:p>
            <a:pPr marL="457200" indent="-457200"/>
            <a:r>
              <a:rPr lang="en-GB" sz="2000" b="1" dirty="0">
                <a:solidFill>
                  <a:srgbClr val="C00000"/>
                </a:solidFill>
                <a:latin typeface="Candara" panose="020E0502030303020204" pitchFamily="34" charset="0"/>
              </a:rPr>
              <a:t>The cerebral cortex is required for the interpretation of sensations based on past experiences</a:t>
            </a:r>
            <a:r>
              <a:rPr lang="en-GB" sz="2000" b="1" dirty="0">
                <a:latin typeface="Candara" panose="020E0502030303020204" pitchFamily="34" charset="0"/>
              </a:rPr>
              <a:t>. For example, </a:t>
            </a:r>
            <a:r>
              <a:rPr lang="en-GB" sz="2000" b="1" dirty="0">
                <a:solidFill>
                  <a:srgbClr val="FF0000"/>
                </a:solidFill>
                <a:latin typeface="Candara" panose="020E0502030303020204" pitchFamily="34" charset="0"/>
              </a:rPr>
              <a:t>if the sensory cortex is destroyed</a:t>
            </a:r>
            <a:r>
              <a:rPr lang="en-GB" sz="2000" b="1" dirty="0">
                <a:latin typeface="Candara" panose="020E0502030303020204" pitchFamily="34" charset="0"/>
              </a:rPr>
              <a:t>, one can still appreciate the presence of a hot object in the hand; however, appreciation of the shape, weight, and exact temperature of the object would be impaired.</a:t>
            </a:r>
          </a:p>
        </p:txBody>
      </p:sp>
      <p:sp>
        <p:nvSpPr>
          <p:cNvPr id="6" name="Rectangle 5"/>
          <p:cNvSpPr/>
          <p:nvPr/>
        </p:nvSpPr>
        <p:spPr>
          <a:xfrm>
            <a:off x="304800" y="152400"/>
            <a:ext cx="4512774" cy="584775"/>
          </a:xfrm>
          <a:prstGeom prst="rect">
            <a:avLst/>
          </a:prstGeom>
          <a:ln w="57150">
            <a:solidFill>
              <a:srgbClr val="12FA49"/>
            </a:solidFill>
          </a:ln>
        </p:spPr>
        <p:txBody>
          <a:bodyPr wrap="none">
            <a:spAutoFit/>
          </a:bodyPr>
          <a:lstStyle/>
          <a:p>
            <a:r>
              <a:rPr lang="en-GB" sz="3200" b="1" dirty="0">
                <a:solidFill>
                  <a:srgbClr val="0000FF"/>
                </a:solidFill>
              </a:rPr>
              <a:t>Function of the Thalamus</a:t>
            </a:r>
          </a:p>
        </p:txBody>
      </p:sp>
      <p:sp>
        <p:nvSpPr>
          <p:cNvPr id="5" name="Date Placeholder 4"/>
          <p:cNvSpPr>
            <a:spLocks noGrp="1"/>
          </p:cNvSpPr>
          <p:nvPr>
            <p:ph type="dt" sz="half" idx="10"/>
          </p:nvPr>
        </p:nvSpPr>
        <p:spPr/>
        <p:txBody>
          <a:bodyPr/>
          <a:lstStyle/>
          <a:p>
            <a:r>
              <a:rPr lang="en-US" b="1">
                <a:solidFill>
                  <a:srgbClr val="0000FF"/>
                </a:solidFill>
              </a:rPr>
              <a:t>23  December  2021</a:t>
            </a:r>
            <a:endParaRPr lang="en-US" b="1" dirty="0">
              <a:solidFill>
                <a:srgbClr val="0000FF"/>
              </a:solidFill>
            </a:endParaRPr>
          </a:p>
        </p:txBody>
      </p:sp>
      <p:sp>
        <p:nvSpPr>
          <p:cNvPr id="7" name="Slide Number Placeholder 6"/>
          <p:cNvSpPr>
            <a:spLocks noGrp="1"/>
          </p:cNvSpPr>
          <p:nvPr>
            <p:ph type="sldNum" sz="quarter" idx="12"/>
          </p:nvPr>
        </p:nvSpPr>
        <p:spPr>
          <a:xfrm>
            <a:off x="8229600" y="6356350"/>
            <a:ext cx="457200" cy="365125"/>
          </a:xfrm>
        </p:spPr>
        <p:txBody>
          <a:bodyPr/>
          <a:lstStyle/>
          <a:p>
            <a:fld id="{B6F15528-21DE-4FAA-801E-634DDDAF4B2B}" type="slidenum">
              <a:rPr lang="en-US" b="1" smtClean="0">
                <a:solidFill>
                  <a:srgbClr val="0000FF"/>
                </a:solidFill>
              </a:rPr>
              <a:pPr/>
              <a:t>22</a:t>
            </a:fld>
            <a:endParaRPr lang="en-US" b="1" dirty="0">
              <a:solidFill>
                <a:srgbClr val="0000FF"/>
              </a:solidFill>
            </a:endParaRPr>
          </a:p>
        </p:txBody>
      </p:sp>
      <p:sp>
        <p:nvSpPr>
          <p:cNvPr id="8" name="Footer Placeholder 7"/>
          <p:cNvSpPr>
            <a:spLocks noGrp="1"/>
          </p:cNvSpPr>
          <p:nvPr>
            <p:ph type="ftr" sz="quarter" idx="11"/>
          </p:nvPr>
        </p:nvSpPr>
        <p:spPr/>
        <p:txBody>
          <a:bodyPr/>
          <a:lstStyle/>
          <a:p>
            <a:r>
              <a:rPr lang="en-US" b="1">
                <a:solidFill>
                  <a:srgbClr val="0000FF"/>
                </a:solidFill>
              </a:rPr>
              <a:t>Dr. Aiman Qais Afar</a:t>
            </a:r>
            <a:endParaRPr lang="en-US" b="1" dirty="0">
              <a:solidFill>
                <a:srgbClr val="0000FF"/>
              </a:solidFill>
            </a:endParaRPr>
          </a:p>
        </p:txBody>
      </p:sp>
      <p:sp>
        <p:nvSpPr>
          <p:cNvPr id="9" name="Rectangle 8"/>
          <p:cNvSpPr/>
          <p:nvPr/>
        </p:nvSpPr>
        <p:spPr>
          <a:xfrm>
            <a:off x="381000" y="3693855"/>
            <a:ext cx="8305800" cy="2554545"/>
          </a:xfrm>
          <a:prstGeom prst="rect">
            <a:avLst/>
          </a:prstGeom>
        </p:spPr>
        <p:txBody>
          <a:bodyPr wrap="square">
            <a:spAutoFit/>
          </a:bodyPr>
          <a:lstStyle/>
          <a:p>
            <a:endParaRPr lang="en-GB" sz="2000" b="1" dirty="0">
              <a:latin typeface="Candara" panose="020E0502030303020204" pitchFamily="34" charset="0"/>
            </a:endParaRPr>
          </a:p>
          <a:p>
            <a:pPr>
              <a:buFont typeface="Wingdings" pitchFamily="2" charset="2"/>
              <a:buChar char="q"/>
            </a:pPr>
            <a:r>
              <a:rPr lang="en-GB" sz="2000" b="1" dirty="0">
                <a:solidFill>
                  <a:srgbClr val="C00000"/>
                </a:solidFill>
                <a:latin typeface="Candara" panose="020E0502030303020204" pitchFamily="34" charset="0"/>
              </a:rPr>
              <a:t>The intralaminar nuclei </a:t>
            </a:r>
            <a:r>
              <a:rPr lang="en-GB" sz="2000" b="1" dirty="0">
                <a:latin typeface="Candara" panose="020E0502030303020204" pitchFamily="34" charset="0"/>
              </a:rPr>
              <a:t>are closely </a:t>
            </a:r>
            <a:r>
              <a:rPr lang="en-GB" sz="2000" b="1" dirty="0">
                <a:solidFill>
                  <a:srgbClr val="0000FF"/>
                </a:solidFill>
                <a:latin typeface="Candara" panose="020E0502030303020204" pitchFamily="34" charset="0"/>
              </a:rPr>
              <a:t>connected with the activities of the reticular formation</a:t>
            </a:r>
            <a:r>
              <a:rPr lang="en-GB" sz="2000" b="1" dirty="0">
                <a:latin typeface="Candara" pitchFamily="34" charset="0"/>
              </a:rPr>
              <a:t>, and they receive much of their information from this source. Their strategic position enables them to control the level of overall activity of the cerebral cortex.</a:t>
            </a:r>
          </a:p>
          <a:p>
            <a:pPr>
              <a:buFont typeface="Wingdings" pitchFamily="2" charset="2"/>
              <a:buChar char="q"/>
            </a:pPr>
            <a:endParaRPr lang="en-GB" sz="2000" b="1" dirty="0">
              <a:latin typeface="Candara" pitchFamily="34" charset="0"/>
            </a:endParaRPr>
          </a:p>
          <a:p>
            <a:pPr>
              <a:buFont typeface="Wingdings" pitchFamily="2" charset="2"/>
              <a:buChar char="q"/>
            </a:pPr>
            <a:r>
              <a:rPr lang="en-GB" sz="2000" b="1" dirty="0">
                <a:latin typeface="Candara" pitchFamily="34" charset="0"/>
              </a:rPr>
              <a:t> </a:t>
            </a:r>
            <a:r>
              <a:rPr lang="en-GB" sz="2000" b="1" dirty="0">
                <a:solidFill>
                  <a:srgbClr val="FF0000"/>
                </a:solidFill>
                <a:latin typeface="Candara" panose="020E0502030303020204" pitchFamily="34" charset="0"/>
              </a:rPr>
              <a:t>The intralaminar nuclei are thus able to influence the levels of consciousness and alertness in an individual.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6200" y="745629"/>
            <a:ext cx="8839200" cy="1692771"/>
          </a:xfrm>
          <a:prstGeom prst="rect">
            <a:avLst/>
          </a:prstGeom>
          <a:solidFill>
            <a:schemeClr val="tx2">
              <a:lumMod val="20000"/>
              <a:lumOff val="80000"/>
            </a:schemeClr>
          </a:solidFill>
          <a:ln w="57150">
            <a:solidFill>
              <a:srgbClr val="0000FF"/>
            </a:solidFill>
          </a:ln>
        </p:spPr>
        <p:txBody>
          <a:bodyPr wrap="square">
            <a:spAutoFit/>
          </a:bodyPr>
          <a:lstStyle/>
          <a:p>
            <a:r>
              <a:rPr lang="en-GB" sz="2400" b="1" dirty="0">
                <a:solidFill>
                  <a:srgbClr val="FF0066"/>
                </a:solidFill>
                <a:latin typeface="Candara" pitchFamily="34" charset="0"/>
              </a:rPr>
              <a:t>Thalamic Pain</a:t>
            </a:r>
          </a:p>
          <a:p>
            <a:r>
              <a:rPr lang="en-GB" sz="2000" b="1" dirty="0">
                <a:latin typeface="Candara" pitchFamily="34" charset="0"/>
              </a:rPr>
              <a:t>Thalamic pain may occur as the patient is recovering from </a:t>
            </a:r>
            <a:r>
              <a:rPr lang="en-GB" sz="2000" b="1" dirty="0">
                <a:solidFill>
                  <a:srgbClr val="0000FF"/>
                </a:solidFill>
                <a:latin typeface="Candara" pitchFamily="34" charset="0"/>
              </a:rPr>
              <a:t>a thalamic infarct</a:t>
            </a:r>
            <a:r>
              <a:rPr lang="en-GB" sz="2000" b="1" dirty="0">
                <a:latin typeface="Candara" pitchFamily="34" charset="0"/>
              </a:rPr>
              <a:t>. Spontaneous pain, which is often excessive (thalamic overreaction), occurs on the opposite side of the body. The painful sensation may be aroused by light</a:t>
            </a:r>
          </a:p>
          <a:p>
            <a:r>
              <a:rPr lang="en-GB" sz="2000" b="1" dirty="0">
                <a:latin typeface="Candara" pitchFamily="34" charset="0"/>
              </a:rPr>
              <a:t>touch or by cold and may fail to respond to powerful analgesic drugs.</a:t>
            </a:r>
          </a:p>
        </p:txBody>
      </p:sp>
      <p:pic>
        <p:nvPicPr>
          <p:cNvPr id="48130" name="Picture 2" descr="Related image"/>
          <p:cNvPicPr>
            <a:picLocks noChangeAspect="1" noChangeArrowheads="1"/>
          </p:cNvPicPr>
          <p:nvPr/>
        </p:nvPicPr>
        <p:blipFill>
          <a:blip r:embed="rId2" cstate="print"/>
          <a:srcRect l="13739" r="13443"/>
          <a:stretch>
            <a:fillRect/>
          </a:stretch>
        </p:blipFill>
        <p:spPr bwMode="auto">
          <a:xfrm>
            <a:off x="5867400" y="2590800"/>
            <a:ext cx="2598295" cy="1869057"/>
          </a:xfrm>
          <a:prstGeom prst="rect">
            <a:avLst/>
          </a:prstGeom>
          <a:noFill/>
          <a:ln w="57150">
            <a:solidFill>
              <a:srgbClr val="12FA49"/>
            </a:solidFill>
          </a:ln>
        </p:spPr>
      </p:pic>
      <p:sp>
        <p:nvSpPr>
          <p:cNvPr id="4" name="مستطيل 3"/>
          <p:cNvSpPr/>
          <p:nvPr/>
        </p:nvSpPr>
        <p:spPr>
          <a:xfrm>
            <a:off x="152400" y="4705052"/>
            <a:ext cx="8686800" cy="2000548"/>
          </a:xfrm>
          <a:prstGeom prst="rect">
            <a:avLst/>
          </a:prstGeom>
          <a:solidFill>
            <a:schemeClr val="tx2">
              <a:lumMod val="20000"/>
              <a:lumOff val="80000"/>
            </a:schemeClr>
          </a:solidFill>
          <a:ln w="57150">
            <a:solidFill>
              <a:srgbClr val="0000FF"/>
            </a:solidFill>
          </a:ln>
        </p:spPr>
        <p:txBody>
          <a:bodyPr wrap="square">
            <a:spAutoFit/>
          </a:bodyPr>
          <a:lstStyle/>
          <a:p>
            <a:r>
              <a:rPr lang="en-GB" sz="2400" b="1" dirty="0">
                <a:solidFill>
                  <a:srgbClr val="FF0000"/>
                </a:solidFill>
                <a:latin typeface="Candara" pitchFamily="34" charset="0"/>
              </a:rPr>
              <a:t>Abnormal Involuntary Movements</a:t>
            </a:r>
          </a:p>
          <a:p>
            <a:r>
              <a:rPr lang="en-GB" sz="2000" b="1" dirty="0" err="1">
                <a:latin typeface="Candara" pitchFamily="34" charset="0"/>
              </a:rPr>
              <a:t>Choreoathetosis</a:t>
            </a:r>
            <a:r>
              <a:rPr lang="en-GB" sz="2000" b="1" dirty="0">
                <a:latin typeface="Candara" pitchFamily="34" charset="0"/>
              </a:rPr>
              <a:t> with ataxia may follow vascular lesions of the thalamus. It is not certain whether these signs in all cases are due to the loss of function of the thalamus or to involvement of the </a:t>
            </a:r>
            <a:r>
              <a:rPr lang="en-GB" sz="2000" b="1" dirty="0" err="1">
                <a:latin typeface="Candara" pitchFamily="34" charset="0"/>
              </a:rPr>
              <a:t>neighboring</a:t>
            </a:r>
            <a:r>
              <a:rPr lang="en-GB" sz="2000" b="1" dirty="0">
                <a:latin typeface="Candara" pitchFamily="34" charset="0"/>
              </a:rPr>
              <a:t> caudate and </a:t>
            </a:r>
            <a:r>
              <a:rPr lang="en-GB" sz="2000" b="1" dirty="0" err="1">
                <a:latin typeface="Candara" pitchFamily="34" charset="0"/>
              </a:rPr>
              <a:t>lentiform</a:t>
            </a:r>
            <a:r>
              <a:rPr lang="en-GB" sz="2000" b="1" dirty="0">
                <a:latin typeface="Candara" pitchFamily="34" charset="0"/>
              </a:rPr>
              <a:t> nuclei. The ataxia may arise as the result of the loss of appreciation of muscle and joint movement caused by a thalamic lesion.</a:t>
            </a:r>
          </a:p>
        </p:txBody>
      </p:sp>
      <p:sp>
        <p:nvSpPr>
          <p:cNvPr id="5" name="مستطيل 4"/>
          <p:cNvSpPr/>
          <p:nvPr/>
        </p:nvSpPr>
        <p:spPr>
          <a:xfrm>
            <a:off x="76200" y="76200"/>
            <a:ext cx="4277133" cy="584775"/>
          </a:xfrm>
          <a:prstGeom prst="rect">
            <a:avLst/>
          </a:prstGeom>
          <a:solidFill>
            <a:srgbClr val="12FA49"/>
          </a:solidFill>
          <a:ln w="57150">
            <a:solidFill>
              <a:srgbClr val="FF0066"/>
            </a:solidFill>
          </a:ln>
        </p:spPr>
        <p:txBody>
          <a:bodyPr wrap="none">
            <a:spAutoFit/>
          </a:bodyPr>
          <a:lstStyle/>
          <a:p>
            <a:r>
              <a:rPr lang="en-GB" sz="3200" b="1" dirty="0">
                <a:solidFill>
                  <a:srgbClr val="FF0000"/>
                </a:solidFill>
              </a:rPr>
              <a:t>Lesions of the Thalamus</a:t>
            </a:r>
            <a:endParaRPr lang="en-GB" sz="3200" dirty="0">
              <a:solidFill>
                <a:srgbClr val="FF0000"/>
              </a:solidFill>
            </a:endParaRPr>
          </a:p>
        </p:txBody>
      </p:sp>
      <p:pic>
        <p:nvPicPr>
          <p:cNvPr id="48132" name="Picture 4" descr="Related image"/>
          <p:cNvPicPr>
            <a:picLocks noChangeAspect="1" noChangeArrowheads="1"/>
          </p:cNvPicPr>
          <p:nvPr/>
        </p:nvPicPr>
        <p:blipFill>
          <a:blip r:embed="rId3" cstate="print"/>
          <a:srcRect/>
          <a:stretch>
            <a:fillRect/>
          </a:stretch>
        </p:blipFill>
        <p:spPr bwMode="auto">
          <a:xfrm>
            <a:off x="533400" y="2543556"/>
            <a:ext cx="2514600" cy="2028444"/>
          </a:xfrm>
          <a:prstGeom prst="rect">
            <a:avLst/>
          </a:prstGeom>
          <a:noFill/>
          <a:ln w="57150">
            <a:solidFill>
              <a:srgbClr val="12FA49"/>
            </a:solidFill>
          </a:ln>
        </p:spPr>
      </p:pic>
      <p:sp>
        <p:nvSpPr>
          <p:cNvPr id="7" name="Date Placeholder 6"/>
          <p:cNvSpPr>
            <a:spLocks noGrp="1"/>
          </p:cNvSpPr>
          <p:nvPr>
            <p:ph type="dt" sz="half" idx="10"/>
          </p:nvPr>
        </p:nvSpPr>
        <p:spPr>
          <a:xfrm>
            <a:off x="6629400" y="168275"/>
            <a:ext cx="2133600" cy="365125"/>
          </a:xfrm>
        </p:spPr>
        <p:txBody>
          <a:bodyPr/>
          <a:lstStyle/>
          <a:p>
            <a:r>
              <a:rPr lang="en-US" b="1">
                <a:solidFill>
                  <a:srgbClr val="0000FF"/>
                </a:solidFill>
              </a:rPr>
              <a:t>23  December  2021</a:t>
            </a:r>
            <a:endParaRPr lang="en-US" b="1" dirty="0">
              <a:solidFill>
                <a:srgbClr val="0000FF"/>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b="1" smtClean="0">
                <a:solidFill>
                  <a:srgbClr val="0000FF"/>
                </a:solidFill>
              </a:rPr>
              <a:pPr/>
              <a:t>23</a:t>
            </a:fld>
            <a:endParaRPr lang="en-US" b="1" dirty="0">
              <a:solidFill>
                <a:srgbClr val="0000FF"/>
              </a:solidFill>
            </a:endParaRPr>
          </a:p>
        </p:txBody>
      </p:sp>
      <p:sp>
        <p:nvSpPr>
          <p:cNvPr id="9" name="Footer Placeholder 8"/>
          <p:cNvSpPr>
            <a:spLocks noGrp="1"/>
          </p:cNvSpPr>
          <p:nvPr>
            <p:ph type="ftr" sz="quarter" idx="11"/>
          </p:nvPr>
        </p:nvSpPr>
        <p:spPr>
          <a:xfrm>
            <a:off x="5867400" y="0"/>
            <a:ext cx="2895600" cy="365125"/>
          </a:xfrm>
        </p:spPr>
        <p:txBody>
          <a:bodyPr/>
          <a:lstStyle/>
          <a:p>
            <a:r>
              <a:rPr lang="en-US" b="1">
                <a:solidFill>
                  <a:srgbClr val="0000FF"/>
                </a:solidFill>
              </a:rPr>
              <a:t>Dr. Aiman Qais Afar</a:t>
            </a:r>
            <a:endParaRPr lang="en-US" b="1" dirty="0">
              <a:solidFill>
                <a:srgbClr val="0000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6200" y="762000"/>
            <a:ext cx="8991600" cy="2000548"/>
          </a:xfrm>
          <a:prstGeom prst="rect">
            <a:avLst/>
          </a:prstGeom>
          <a:solidFill>
            <a:schemeClr val="tx2">
              <a:lumMod val="20000"/>
              <a:lumOff val="80000"/>
            </a:schemeClr>
          </a:solidFill>
          <a:ln w="57150">
            <a:solidFill>
              <a:srgbClr val="0000FF"/>
            </a:solidFill>
          </a:ln>
        </p:spPr>
        <p:txBody>
          <a:bodyPr wrap="square">
            <a:spAutoFit/>
          </a:bodyPr>
          <a:lstStyle/>
          <a:p>
            <a:r>
              <a:rPr lang="en-GB" sz="2400" b="1" dirty="0">
                <a:solidFill>
                  <a:srgbClr val="FF0000"/>
                </a:solidFill>
                <a:latin typeface="Candara" panose="020E0502030303020204" pitchFamily="34" charset="0"/>
              </a:rPr>
              <a:t>Sensory Loss</a:t>
            </a:r>
          </a:p>
          <a:p>
            <a:r>
              <a:rPr lang="en-GB" sz="2000" b="1" dirty="0">
                <a:latin typeface="Candara" panose="020E0502030303020204" pitchFamily="34" charset="0"/>
              </a:rPr>
              <a:t>These lesions usually result from thrombosis or </a:t>
            </a:r>
            <a:r>
              <a:rPr lang="en-GB" sz="2000" b="1" dirty="0" err="1">
                <a:latin typeface="Candara" panose="020E0502030303020204" pitchFamily="34" charset="0"/>
              </a:rPr>
              <a:t>hemorrhage</a:t>
            </a:r>
            <a:r>
              <a:rPr lang="en-GB" sz="2000" b="1" dirty="0">
                <a:latin typeface="Candara" panose="020E0502030303020204" pitchFamily="34" charset="0"/>
              </a:rPr>
              <a:t> of one of the arteries supplying the thalamus. Damage to the </a:t>
            </a:r>
            <a:r>
              <a:rPr lang="en-GB" sz="2000" b="1" dirty="0">
                <a:solidFill>
                  <a:srgbClr val="0000FF"/>
                </a:solidFill>
                <a:latin typeface="Candara" panose="020E0502030303020204" pitchFamily="34" charset="0"/>
              </a:rPr>
              <a:t>ventral posteromedial nucleus </a:t>
            </a:r>
            <a:r>
              <a:rPr lang="en-GB" sz="2000" b="1" dirty="0">
                <a:latin typeface="Candara" panose="020E0502030303020204" pitchFamily="34" charset="0"/>
              </a:rPr>
              <a:t>and the </a:t>
            </a:r>
            <a:r>
              <a:rPr lang="en-GB" sz="2000" b="1" dirty="0">
                <a:solidFill>
                  <a:srgbClr val="0000FF"/>
                </a:solidFill>
                <a:latin typeface="Candara" panose="020E0502030303020204" pitchFamily="34" charset="0"/>
              </a:rPr>
              <a:t>ventral posterolateral nucleus </a:t>
            </a:r>
            <a:r>
              <a:rPr lang="en-GB" sz="2000" b="1" dirty="0">
                <a:latin typeface="Candara" panose="020E0502030303020204" pitchFamily="34" charset="0"/>
              </a:rPr>
              <a:t>will </a:t>
            </a:r>
            <a:r>
              <a:rPr lang="en-GB" sz="2000" b="1" dirty="0">
                <a:solidFill>
                  <a:srgbClr val="FF0000"/>
                </a:solidFill>
                <a:latin typeface="Candara" panose="020E0502030303020204" pitchFamily="34" charset="0"/>
              </a:rPr>
              <a:t>result in the loss of all forms of sensation</a:t>
            </a:r>
            <a:r>
              <a:rPr lang="en-GB" sz="2000" b="1" dirty="0">
                <a:latin typeface="Candara" panose="020E0502030303020204" pitchFamily="34" charset="0"/>
              </a:rPr>
              <a:t>, including </a:t>
            </a:r>
            <a:r>
              <a:rPr lang="en-GB" sz="2000" b="1" dirty="0">
                <a:solidFill>
                  <a:srgbClr val="FF0000"/>
                </a:solidFill>
                <a:latin typeface="Candara" panose="020E0502030303020204" pitchFamily="34" charset="0"/>
              </a:rPr>
              <a:t>light touch</a:t>
            </a:r>
            <a:r>
              <a:rPr lang="en-GB" sz="2000" b="1" dirty="0">
                <a:latin typeface="Candara" panose="020E0502030303020204" pitchFamily="34" charset="0"/>
              </a:rPr>
              <a:t>, </a:t>
            </a:r>
            <a:r>
              <a:rPr lang="en-GB" sz="2000" b="1" dirty="0">
                <a:solidFill>
                  <a:srgbClr val="7030A0"/>
                </a:solidFill>
                <a:latin typeface="Candara" panose="020E0502030303020204" pitchFamily="34" charset="0"/>
              </a:rPr>
              <a:t>tactile localization </a:t>
            </a:r>
            <a:r>
              <a:rPr lang="en-GB" sz="2000" b="1" dirty="0">
                <a:latin typeface="Candara" panose="020E0502030303020204" pitchFamily="34" charset="0"/>
              </a:rPr>
              <a:t>and </a:t>
            </a:r>
            <a:r>
              <a:rPr lang="en-GB" sz="2000" b="1" dirty="0">
                <a:solidFill>
                  <a:srgbClr val="FF0000"/>
                </a:solidFill>
                <a:latin typeface="Candara" panose="020E0502030303020204" pitchFamily="34" charset="0"/>
              </a:rPr>
              <a:t>discrimination</a:t>
            </a:r>
            <a:r>
              <a:rPr lang="en-GB" sz="2000" b="1" dirty="0">
                <a:latin typeface="Candara" panose="020E0502030303020204" pitchFamily="34" charset="0"/>
              </a:rPr>
              <a:t>, and muscle joint sense from the opposite side of the body</a:t>
            </a:r>
          </a:p>
        </p:txBody>
      </p:sp>
      <p:pic>
        <p:nvPicPr>
          <p:cNvPr id="49154" name="Picture 2" descr="Image result for Sensory Loss"/>
          <p:cNvPicPr>
            <a:picLocks noChangeAspect="1" noChangeArrowheads="1"/>
          </p:cNvPicPr>
          <p:nvPr/>
        </p:nvPicPr>
        <p:blipFill>
          <a:blip r:embed="rId2" cstate="print"/>
          <a:srcRect/>
          <a:stretch>
            <a:fillRect/>
          </a:stretch>
        </p:blipFill>
        <p:spPr bwMode="auto">
          <a:xfrm>
            <a:off x="4648200" y="3087242"/>
            <a:ext cx="4114800" cy="2018158"/>
          </a:xfrm>
          <a:prstGeom prst="rect">
            <a:avLst/>
          </a:prstGeom>
          <a:noFill/>
          <a:ln w="57150">
            <a:solidFill>
              <a:srgbClr val="0000FF"/>
            </a:solidFill>
          </a:ln>
        </p:spPr>
      </p:pic>
      <p:sp>
        <p:nvSpPr>
          <p:cNvPr id="4" name="مستطيل 3"/>
          <p:cNvSpPr/>
          <p:nvPr/>
        </p:nvSpPr>
        <p:spPr>
          <a:xfrm>
            <a:off x="142467" y="101025"/>
            <a:ext cx="4413388" cy="584775"/>
          </a:xfrm>
          <a:prstGeom prst="rect">
            <a:avLst/>
          </a:prstGeom>
          <a:solidFill>
            <a:srgbClr val="12FA49"/>
          </a:solidFill>
          <a:ln w="57150">
            <a:solidFill>
              <a:srgbClr val="FF0066"/>
            </a:solidFill>
          </a:ln>
        </p:spPr>
        <p:txBody>
          <a:bodyPr wrap="none">
            <a:spAutoFit/>
          </a:bodyPr>
          <a:lstStyle/>
          <a:p>
            <a:r>
              <a:rPr lang="en-GB" sz="3200" b="1" dirty="0">
                <a:solidFill>
                  <a:srgbClr val="FF0000"/>
                </a:solidFill>
                <a:latin typeface="Candara" panose="020E0502030303020204" pitchFamily="34" charset="0"/>
              </a:rPr>
              <a:t>Lesions of the Thalamus</a:t>
            </a:r>
          </a:p>
        </p:txBody>
      </p:sp>
      <p:sp>
        <p:nvSpPr>
          <p:cNvPr id="5" name="مستطيل 4"/>
          <p:cNvSpPr/>
          <p:nvPr/>
        </p:nvSpPr>
        <p:spPr>
          <a:xfrm>
            <a:off x="152400" y="5320605"/>
            <a:ext cx="8458200" cy="1384995"/>
          </a:xfrm>
          <a:prstGeom prst="rect">
            <a:avLst/>
          </a:prstGeom>
          <a:solidFill>
            <a:schemeClr val="tx2">
              <a:lumMod val="20000"/>
              <a:lumOff val="80000"/>
            </a:schemeClr>
          </a:solidFill>
          <a:ln w="57150">
            <a:solidFill>
              <a:srgbClr val="0000FF"/>
            </a:solidFill>
          </a:ln>
        </p:spPr>
        <p:txBody>
          <a:bodyPr wrap="square">
            <a:spAutoFit/>
          </a:bodyPr>
          <a:lstStyle/>
          <a:p>
            <a:r>
              <a:rPr lang="en-GB" sz="2400" b="1" dirty="0">
                <a:solidFill>
                  <a:srgbClr val="FF0000"/>
                </a:solidFill>
                <a:latin typeface="Candara" panose="020E0502030303020204" pitchFamily="34" charset="0"/>
              </a:rPr>
              <a:t>Surgical Relief of Pain by Thalamic Cauterization</a:t>
            </a:r>
          </a:p>
          <a:p>
            <a:r>
              <a:rPr lang="en-GB" sz="2000" b="1" dirty="0">
                <a:solidFill>
                  <a:srgbClr val="0000FF"/>
                </a:solidFill>
                <a:latin typeface="Candara" panose="020E0502030303020204" pitchFamily="34" charset="0"/>
              </a:rPr>
              <a:t>The intralaminar nuclei </a:t>
            </a:r>
            <a:r>
              <a:rPr lang="en-GB" sz="2000" b="1" dirty="0">
                <a:latin typeface="Candara" panose="020E0502030303020204" pitchFamily="34" charset="0"/>
              </a:rPr>
              <a:t>of the thalamus are known to take part in the relay of pain to the cerebral cortex. Cauterization of these nuclei has been shown to </a:t>
            </a:r>
            <a:r>
              <a:rPr lang="en-GB" sz="2000" b="1" dirty="0">
                <a:solidFill>
                  <a:srgbClr val="7030A0"/>
                </a:solidFill>
                <a:latin typeface="Candara" panose="020E0502030303020204" pitchFamily="34" charset="0"/>
              </a:rPr>
              <a:t>relieve severe and intractable pain associated with terminal cancer.</a:t>
            </a:r>
          </a:p>
        </p:txBody>
      </p:sp>
      <p:pic>
        <p:nvPicPr>
          <p:cNvPr id="49156" name="Picture 4" descr="Image result for Surgical Relief of Pain by Thalamic Cauterization"/>
          <p:cNvPicPr>
            <a:picLocks noChangeAspect="1" noChangeArrowheads="1"/>
          </p:cNvPicPr>
          <p:nvPr/>
        </p:nvPicPr>
        <p:blipFill>
          <a:blip r:embed="rId3" cstate="print"/>
          <a:srcRect/>
          <a:stretch>
            <a:fillRect/>
          </a:stretch>
        </p:blipFill>
        <p:spPr bwMode="auto">
          <a:xfrm>
            <a:off x="533400" y="2971800"/>
            <a:ext cx="2895600" cy="2173970"/>
          </a:xfrm>
          <a:prstGeom prst="rect">
            <a:avLst/>
          </a:prstGeom>
          <a:noFill/>
          <a:ln w="57150">
            <a:solidFill>
              <a:srgbClr val="0000FF"/>
            </a:solidFill>
          </a:ln>
        </p:spPr>
      </p:pic>
      <p:sp>
        <p:nvSpPr>
          <p:cNvPr id="7" name="Date Placeholder 6"/>
          <p:cNvSpPr>
            <a:spLocks noGrp="1"/>
          </p:cNvSpPr>
          <p:nvPr>
            <p:ph type="dt" sz="half" idx="10"/>
          </p:nvPr>
        </p:nvSpPr>
        <p:spPr>
          <a:xfrm>
            <a:off x="6934200" y="304800"/>
            <a:ext cx="2133600" cy="365125"/>
          </a:xfrm>
        </p:spPr>
        <p:txBody>
          <a:bodyPr/>
          <a:lstStyle/>
          <a:p>
            <a:r>
              <a:rPr lang="en-US" b="1">
                <a:solidFill>
                  <a:srgbClr val="0000FF"/>
                </a:solidFill>
              </a:rPr>
              <a:t>23  December  2021</a:t>
            </a:r>
            <a:endParaRPr lang="en-US" b="1" dirty="0">
              <a:solidFill>
                <a:srgbClr val="0000FF"/>
              </a:solidFill>
            </a:endParaRPr>
          </a:p>
        </p:txBody>
      </p:sp>
      <p:sp>
        <p:nvSpPr>
          <p:cNvPr id="8" name="Slide Number Placeholder 7"/>
          <p:cNvSpPr>
            <a:spLocks noGrp="1"/>
          </p:cNvSpPr>
          <p:nvPr>
            <p:ph type="sldNum" sz="quarter" idx="12"/>
          </p:nvPr>
        </p:nvSpPr>
        <p:spPr>
          <a:xfrm>
            <a:off x="8610600" y="6356350"/>
            <a:ext cx="381000" cy="365125"/>
          </a:xfrm>
        </p:spPr>
        <p:txBody>
          <a:bodyPr/>
          <a:lstStyle/>
          <a:p>
            <a:fld id="{B6F15528-21DE-4FAA-801E-634DDDAF4B2B}" type="slidenum">
              <a:rPr lang="en-US" b="1" smtClean="0">
                <a:solidFill>
                  <a:srgbClr val="0000FF"/>
                </a:solidFill>
              </a:rPr>
              <a:pPr/>
              <a:t>24</a:t>
            </a:fld>
            <a:endParaRPr lang="en-US" b="1" dirty="0">
              <a:solidFill>
                <a:srgbClr val="0000FF"/>
              </a:solidFill>
            </a:endParaRPr>
          </a:p>
        </p:txBody>
      </p:sp>
      <p:sp>
        <p:nvSpPr>
          <p:cNvPr id="9" name="Footer Placeholder 8"/>
          <p:cNvSpPr>
            <a:spLocks noGrp="1"/>
          </p:cNvSpPr>
          <p:nvPr>
            <p:ph type="ftr" sz="quarter" idx="11"/>
          </p:nvPr>
        </p:nvSpPr>
        <p:spPr>
          <a:xfrm>
            <a:off x="6248400" y="152400"/>
            <a:ext cx="2895600" cy="365125"/>
          </a:xfrm>
        </p:spPr>
        <p:txBody>
          <a:bodyPr/>
          <a:lstStyle/>
          <a:p>
            <a:r>
              <a:rPr lang="en-US" b="1">
                <a:solidFill>
                  <a:srgbClr val="0000FF"/>
                </a:solidFill>
              </a:rPr>
              <a:t>Dr. Aiman Qais Afar</a:t>
            </a:r>
            <a:endParaRPr lang="en-US" b="1" dirty="0">
              <a:solidFill>
                <a:srgbClr val="0000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Aiman Camera\Galaxy note 3 Data\pictures\20150202_104224.jpg"/>
          <p:cNvPicPr>
            <a:picLocks noChangeAspect="1" noChangeArrowheads="1"/>
          </p:cNvPicPr>
          <p:nvPr/>
        </p:nvPicPr>
        <p:blipFill>
          <a:blip r:embed="rId2" cstate="print"/>
          <a:srcRect/>
          <a:stretch>
            <a:fillRect/>
          </a:stretch>
        </p:blipFill>
        <p:spPr bwMode="auto">
          <a:xfrm>
            <a:off x="3429000" y="0"/>
            <a:ext cx="4387103" cy="6858000"/>
          </a:xfrm>
          <a:prstGeom prst="rect">
            <a:avLst/>
          </a:prstGeom>
          <a:noFill/>
        </p:spPr>
      </p:pic>
      <p:sp>
        <p:nvSpPr>
          <p:cNvPr id="3" name="Date Placeholder 2"/>
          <p:cNvSpPr>
            <a:spLocks noGrp="1"/>
          </p:cNvSpPr>
          <p:nvPr>
            <p:ph type="dt" sz="half" idx="10"/>
          </p:nvPr>
        </p:nvSpPr>
        <p:spPr>
          <a:xfrm>
            <a:off x="76200" y="1387475"/>
            <a:ext cx="3352800" cy="365125"/>
          </a:xfrm>
        </p:spPr>
        <p:txBody>
          <a:bodyPr/>
          <a:lstStyle/>
          <a:p>
            <a:r>
              <a:rPr lang="en-US" sz="2800" b="1" i="1" dirty="0">
                <a:solidFill>
                  <a:srgbClr val="FF0000"/>
                </a:solidFill>
                <a:latin typeface="Candara" panose="020E0502030303020204" pitchFamily="34" charset="0"/>
              </a:rPr>
              <a:t>23  December  2021</a:t>
            </a:r>
          </a:p>
        </p:txBody>
      </p:sp>
      <p:sp>
        <p:nvSpPr>
          <p:cNvPr id="4" name="Slide Number Placeholder 3"/>
          <p:cNvSpPr>
            <a:spLocks noGrp="1"/>
          </p:cNvSpPr>
          <p:nvPr>
            <p:ph type="sldNum" sz="quarter" idx="12"/>
          </p:nvPr>
        </p:nvSpPr>
        <p:spPr>
          <a:xfrm>
            <a:off x="8153400" y="6356350"/>
            <a:ext cx="533400" cy="365125"/>
          </a:xfrm>
        </p:spPr>
        <p:txBody>
          <a:bodyPr/>
          <a:lstStyle/>
          <a:p>
            <a:fld id="{B6F15528-21DE-4FAA-801E-634DDDAF4B2B}" type="slidenum">
              <a:rPr lang="en-US" b="1" smtClean="0">
                <a:solidFill>
                  <a:srgbClr val="0000FF"/>
                </a:solidFill>
              </a:rPr>
              <a:pPr/>
              <a:t>25</a:t>
            </a:fld>
            <a:endParaRPr lang="en-US" b="1" dirty="0">
              <a:solidFill>
                <a:srgbClr val="0000FF"/>
              </a:solidFill>
            </a:endParaRPr>
          </a:p>
        </p:txBody>
      </p:sp>
      <p:sp>
        <p:nvSpPr>
          <p:cNvPr id="5" name="Footer Placeholder 4"/>
          <p:cNvSpPr>
            <a:spLocks noGrp="1"/>
          </p:cNvSpPr>
          <p:nvPr>
            <p:ph type="ftr" sz="quarter" idx="11"/>
          </p:nvPr>
        </p:nvSpPr>
        <p:spPr>
          <a:xfrm>
            <a:off x="-76200" y="914400"/>
            <a:ext cx="3276600" cy="396875"/>
          </a:xfrm>
        </p:spPr>
        <p:txBody>
          <a:bodyPr/>
          <a:lstStyle/>
          <a:p>
            <a:r>
              <a:rPr lang="en-US" sz="2800" b="1" i="1">
                <a:solidFill>
                  <a:srgbClr val="FF0000"/>
                </a:solidFill>
                <a:latin typeface="Candara" panose="020E0502030303020204" pitchFamily="34" charset="0"/>
              </a:rPr>
              <a:t>Dr. Aiman Qais Afar</a:t>
            </a:r>
            <a:endParaRPr lang="en-US" sz="2800" b="1" i="1" dirty="0">
              <a:solidFill>
                <a:srgbClr val="FF0000"/>
              </a:solidFill>
              <a:latin typeface="Candara" panose="020E0502030303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62FA5B-F2D2-455B-844A-38B9E76DD346}"/>
              </a:ext>
            </a:extLst>
          </p:cNvPr>
          <p:cNvSpPr>
            <a:spLocks noGrp="1"/>
          </p:cNvSpPr>
          <p:nvPr>
            <p:ph type="dt" sz="half" idx="10"/>
          </p:nvPr>
        </p:nvSpPr>
        <p:spPr/>
        <p:txBody>
          <a:bodyPr/>
          <a:lstStyle/>
          <a:p>
            <a:r>
              <a:rPr lang="en-US" b="1">
                <a:solidFill>
                  <a:srgbClr val="12FA49"/>
                </a:solidFill>
              </a:rPr>
              <a:t>23  December  2021</a:t>
            </a:r>
          </a:p>
        </p:txBody>
      </p:sp>
      <p:sp>
        <p:nvSpPr>
          <p:cNvPr id="3" name="Footer Placeholder 2">
            <a:extLst>
              <a:ext uri="{FF2B5EF4-FFF2-40B4-BE49-F238E27FC236}">
                <a16:creationId xmlns:a16="http://schemas.microsoft.com/office/drawing/2014/main" id="{ADD3A37A-CEBE-426B-8E42-8823F0856493}"/>
              </a:ext>
            </a:extLst>
          </p:cNvPr>
          <p:cNvSpPr>
            <a:spLocks noGrp="1"/>
          </p:cNvSpPr>
          <p:nvPr>
            <p:ph type="ftr" sz="quarter" idx="11"/>
          </p:nvPr>
        </p:nvSpPr>
        <p:spPr>
          <a:xfrm>
            <a:off x="-362883" y="6147998"/>
            <a:ext cx="2895600" cy="365125"/>
          </a:xfrm>
        </p:spPr>
        <p:txBody>
          <a:bodyPr/>
          <a:lstStyle/>
          <a:p>
            <a:r>
              <a:rPr lang="en-US" b="1">
                <a:solidFill>
                  <a:srgbClr val="12FA49"/>
                </a:solidFill>
              </a:rPr>
              <a:t>Dr. Aiman Qais Afar</a:t>
            </a:r>
          </a:p>
        </p:txBody>
      </p:sp>
      <p:sp>
        <p:nvSpPr>
          <p:cNvPr id="4" name="Slide Number Placeholder 3">
            <a:extLst>
              <a:ext uri="{FF2B5EF4-FFF2-40B4-BE49-F238E27FC236}">
                <a16:creationId xmlns:a16="http://schemas.microsoft.com/office/drawing/2014/main" id="{2D30ABE8-DBCB-4623-8DFF-D3A7F526FDE8}"/>
              </a:ext>
            </a:extLst>
          </p:cNvPr>
          <p:cNvSpPr>
            <a:spLocks noGrp="1"/>
          </p:cNvSpPr>
          <p:nvPr>
            <p:ph type="sldNum" sz="quarter" idx="12"/>
          </p:nvPr>
        </p:nvSpPr>
        <p:spPr>
          <a:xfrm>
            <a:off x="8382000" y="6356350"/>
            <a:ext cx="304800" cy="365125"/>
          </a:xfrm>
          <a:ln>
            <a:solidFill>
              <a:srgbClr val="1DEF22"/>
            </a:solidFill>
          </a:ln>
        </p:spPr>
        <p:txBody>
          <a:bodyPr/>
          <a:lstStyle/>
          <a:p>
            <a:fld id="{B6F15528-21DE-4FAA-801E-634DDDAF4B2B}" type="slidenum">
              <a:rPr lang="en-US" b="1" smtClean="0">
                <a:solidFill>
                  <a:srgbClr val="C00000"/>
                </a:solidFill>
              </a:rPr>
              <a:pPr/>
              <a:t>3</a:t>
            </a:fld>
            <a:endParaRPr lang="en-US" b="1" dirty="0">
              <a:solidFill>
                <a:srgbClr val="C00000"/>
              </a:solidFill>
            </a:endParaRPr>
          </a:p>
        </p:txBody>
      </p:sp>
      <p:pic>
        <p:nvPicPr>
          <p:cNvPr id="5" name="Picture 2" descr="http://justanothersciencenerd.files.wordpress.com/2012/11/ventricles-of-brain.png">
            <a:extLst>
              <a:ext uri="{FF2B5EF4-FFF2-40B4-BE49-F238E27FC236}">
                <a16:creationId xmlns:a16="http://schemas.microsoft.com/office/drawing/2014/main" id="{48FACAB9-F51A-422F-B41F-B4DFD9A39D02}"/>
              </a:ext>
            </a:extLst>
          </p:cNvPr>
          <p:cNvPicPr>
            <a:picLocks noChangeAspect="1" noChangeArrowheads="1"/>
          </p:cNvPicPr>
          <p:nvPr/>
        </p:nvPicPr>
        <p:blipFill>
          <a:blip r:embed="rId2" cstate="print"/>
          <a:srcRect l="1841" r="6107"/>
          <a:stretch>
            <a:fillRect/>
          </a:stretch>
        </p:blipFill>
        <p:spPr bwMode="auto">
          <a:xfrm>
            <a:off x="990600" y="117226"/>
            <a:ext cx="6934200" cy="3111722"/>
          </a:xfrm>
          <a:prstGeom prst="rect">
            <a:avLst/>
          </a:prstGeom>
          <a:noFill/>
          <a:ln w="57150">
            <a:solidFill>
              <a:srgbClr val="00FF00"/>
            </a:solidFill>
          </a:ln>
        </p:spPr>
      </p:pic>
      <p:pic>
        <p:nvPicPr>
          <p:cNvPr id="6" name="Picture 3">
            <a:extLst>
              <a:ext uri="{FF2B5EF4-FFF2-40B4-BE49-F238E27FC236}">
                <a16:creationId xmlns:a16="http://schemas.microsoft.com/office/drawing/2014/main" id="{6D4B3500-77FD-49DD-8B56-370B8D58A14C}"/>
              </a:ext>
            </a:extLst>
          </p:cNvPr>
          <p:cNvPicPr>
            <a:picLocks noChangeAspect="1" noChangeArrowheads="1"/>
          </p:cNvPicPr>
          <p:nvPr/>
        </p:nvPicPr>
        <p:blipFill>
          <a:blip r:embed="rId3" cstate="print"/>
          <a:srcRect l="22255" t="10417" r="32650" b="16667"/>
          <a:stretch>
            <a:fillRect/>
          </a:stretch>
        </p:blipFill>
        <p:spPr bwMode="auto">
          <a:xfrm>
            <a:off x="2899720" y="3352800"/>
            <a:ext cx="3705543" cy="3368675"/>
          </a:xfrm>
          <a:prstGeom prst="rect">
            <a:avLst/>
          </a:prstGeom>
          <a:noFill/>
          <a:ln w="57150">
            <a:solidFill>
              <a:srgbClr val="12FA49"/>
            </a:solidFill>
            <a:miter lim="800000"/>
            <a:headEnd/>
            <a:tailEnd/>
          </a:ln>
        </p:spPr>
      </p:pic>
    </p:spTree>
    <p:extLst>
      <p:ext uri="{BB962C8B-B14F-4D97-AF65-F5344CB8AC3E}">
        <p14:creationId xmlns:p14="http://schemas.microsoft.com/office/powerpoint/2010/main" val="4275154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5525" y="30777"/>
            <a:ext cx="2378215" cy="523220"/>
          </a:xfrm>
          <a:prstGeom prst="rect">
            <a:avLst/>
          </a:prstGeom>
        </p:spPr>
        <p:txBody>
          <a:bodyPr wrap="none">
            <a:spAutoFit/>
          </a:bodyPr>
          <a:lstStyle/>
          <a:p>
            <a:r>
              <a:rPr lang="en-GB" sz="2800" b="1" dirty="0">
                <a:solidFill>
                  <a:srgbClr val="FF0000"/>
                </a:solidFill>
              </a:rPr>
              <a:t>Gross Features</a:t>
            </a:r>
          </a:p>
        </p:txBody>
      </p:sp>
      <p:sp>
        <p:nvSpPr>
          <p:cNvPr id="3" name="Rectangle 2"/>
          <p:cNvSpPr/>
          <p:nvPr/>
        </p:nvSpPr>
        <p:spPr>
          <a:xfrm>
            <a:off x="76200" y="0"/>
            <a:ext cx="2974660" cy="584775"/>
          </a:xfrm>
          <a:prstGeom prst="rect">
            <a:avLst/>
          </a:prstGeom>
        </p:spPr>
        <p:txBody>
          <a:bodyPr wrap="none">
            <a:spAutoFit/>
          </a:bodyPr>
          <a:lstStyle/>
          <a:p>
            <a:r>
              <a:rPr lang="en-US" sz="3200" b="1" dirty="0">
                <a:solidFill>
                  <a:srgbClr val="FF0000"/>
                </a:solidFill>
              </a:rPr>
              <a:t>DIENCEPHALON </a:t>
            </a:r>
            <a:endParaRPr lang="en-GB" sz="3200" dirty="0">
              <a:solidFill>
                <a:srgbClr val="FF0000"/>
              </a:solidFill>
            </a:endParaRPr>
          </a:p>
        </p:txBody>
      </p:sp>
      <p:sp>
        <p:nvSpPr>
          <p:cNvPr id="4" name="Rectangle 3"/>
          <p:cNvSpPr/>
          <p:nvPr/>
        </p:nvSpPr>
        <p:spPr>
          <a:xfrm>
            <a:off x="152399" y="434876"/>
            <a:ext cx="8855215" cy="2308324"/>
          </a:xfrm>
          <a:prstGeom prst="rect">
            <a:avLst/>
          </a:prstGeom>
        </p:spPr>
        <p:txBody>
          <a:bodyPr wrap="square">
            <a:spAutoFit/>
          </a:bodyPr>
          <a:lstStyle/>
          <a:p>
            <a:r>
              <a:rPr lang="en-GB" sz="2400" b="1" dirty="0">
                <a:solidFill>
                  <a:srgbClr val="0000FF"/>
                </a:solidFill>
                <a:latin typeface="Candara" panose="020E0502030303020204" pitchFamily="34" charset="0"/>
              </a:rPr>
              <a:t>The inferior surface </a:t>
            </a:r>
            <a:r>
              <a:rPr lang="en-GB" sz="2400" b="1" dirty="0">
                <a:latin typeface="Candara" panose="020E0502030303020204" pitchFamily="34" charset="0"/>
              </a:rPr>
              <a:t>of </a:t>
            </a:r>
            <a:r>
              <a:rPr lang="en-GB" sz="2400" b="1" dirty="0">
                <a:solidFill>
                  <a:srgbClr val="0000FF"/>
                </a:solidFill>
                <a:latin typeface="Candara" panose="020E0502030303020204" pitchFamily="34" charset="0"/>
              </a:rPr>
              <a:t>the diencephalon </a:t>
            </a:r>
            <a:r>
              <a:rPr lang="en-GB" sz="2400" b="1" dirty="0">
                <a:latin typeface="Candara" panose="020E0502030303020204" pitchFamily="34" charset="0"/>
              </a:rPr>
              <a:t>is the only area exposed to the surface in the intact brain </a:t>
            </a:r>
          </a:p>
          <a:p>
            <a:r>
              <a:rPr lang="en-GB" sz="2400" b="1" dirty="0">
                <a:latin typeface="Candara" panose="020E0502030303020204" pitchFamily="34" charset="0"/>
              </a:rPr>
              <a:t>It is formed by hypothalamic and other structures, which include, from anterior to posterior, </a:t>
            </a:r>
            <a:r>
              <a:rPr lang="en-GB" sz="2400" b="1" dirty="0">
                <a:solidFill>
                  <a:srgbClr val="C00000"/>
                </a:solidFill>
                <a:latin typeface="Candara" panose="020E0502030303020204" pitchFamily="34" charset="0"/>
              </a:rPr>
              <a:t>the optic chiasma</a:t>
            </a:r>
            <a:r>
              <a:rPr lang="en-GB" sz="2400" b="1" dirty="0">
                <a:latin typeface="Candara" panose="020E0502030303020204" pitchFamily="34" charset="0"/>
              </a:rPr>
              <a:t>, with the </a:t>
            </a:r>
            <a:r>
              <a:rPr lang="en-GB" sz="2400" b="1" dirty="0">
                <a:solidFill>
                  <a:srgbClr val="C00000"/>
                </a:solidFill>
                <a:latin typeface="Candara" panose="020E0502030303020204" pitchFamily="34" charset="0"/>
              </a:rPr>
              <a:t>optic tract </a:t>
            </a:r>
            <a:r>
              <a:rPr lang="en-GB" sz="2400" b="1" dirty="0">
                <a:latin typeface="Candara" panose="020E0502030303020204" pitchFamily="34" charset="0"/>
              </a:rPr>
              <a:t>on either side; </a:t>
            </a:r>
            <a:r>
              <a:rPr lang="en-GB" sz="2400" b="1" dirty="0">
                <a:solidFill>
                  <a:srgbClr val="C00000"/>
                </a:solidFill>
                <a:latin typeface="Candara" panose="020E0502030303020204" pitchFamily="34" charset="0"/>
              </a:rPr>
              <a:t>the infundibulum</a:t>
            </a:r>
            <a:r>
              <a:rPr lang="en-GB" sz="2400" b="1" dirty="0">
                <a:latin typeface="Candara" panose="020E0502030303020204" pitchFamily="34" charset="0"/>
              </a:rPr>
              <a:t>, with </a:t>
            </a:r>
            <a:r>
              <a:rPr lang="en-GB" sz="2400" b="1" dirty="0">
                <a:solidFill>
                  <a:srgbClr val="C00000"/>
                </a:solidFill>
                <a:latin typeface="Candara" panose="020E0502030303020204" pitchFamily="34" charset="0"/>
              </a:rPr>
              <a:t>the tuber </a:t>
            </a:r>
            <a:r>
              <a:rPr lang="en-GB" sz="2400" b="1" dirty="0" err="1">
                <a:solidFill>
                  <a:srgbClr val="C00000"/>
                </a:solidFill>
                <a:latin typeface="Candara" panose="020E0502030303020204" pitchFamily="34" charset="0"/>
              </a:rPr>
              <a:t>cinereum</a:t>
            </a:r>
            <a:r>
              <a:rPr lang="en-GB" sz="2400" b="1" dirty="0">
                <a:solidFill>
                  <a:srgbClr val="C00000"/>
                </a:solidFill>
                <a:latin typeface="Candara" panose="020E0502030303020204" pitchFamily="34" charset="0"/>
              </a:rPr>
              <a:t>;</a:t>
            </a:r>
            <a:r>
              <a:rPr lang="en-GB" sz="2400" b="1" dirty="0">
                <a:latin typeface="Candara" panose="020E0502030303020204" pitchFamily="34" charset="0"/>
              </a:rPr>
              <a:t> and </a:t>
            </a:r>
            <a:r>
              <a:rPr lang="en-GB" sz="2400" b="1" dirty="0">
                <a:solidFill>
                  <a:srgbClr val="C00000"/>
                </a:solidFill>
                <a:latin typeface="Candara" panose="020E0502030303020204" pitchFamily="34" charset="0"/>
              </a:rPr>
              <a:t>the mammillary bodies</a:t>
            </a:r>
            <a:r>
              <a:rPr lang="en-GB" sz="2400" b="1" dirty="0">
                <a:latin typeface="Candara" panose="020E0502030303020204" pitchFamily="34" charset="0"/>
              </a:rPr>
              <a:t>.</a:t>
            </a:r>
          </a:p>
        </p:txBody>
      </p:sp>
      <p:pic>
        <p:nvPicPr>
          <p:cNvPr id="5121" name="Picture 1"/>
          <p:cNvPicPr>
            <a:picLocks noChangeAspect="1" noChangeArrowheads="1"/>
          </p:cNvPicPr>
          <p:nvPr/>
        </p:nvPicPr>
        <p:blipFill>
          <a:blip r:embed="rId2" cstate="print"/>
          <a:srcRect l="22255" t="23958" r="34993" b="21875"/>
          <a:stretch>
            <a:fillRect/>
          </a:stretch>
        </p:blipFill>
        <p:spPr bwMode="auto">
          <a:xfrm>
            <a:off x="2987027" y="2514600"/>
            <a:ext cx="5905805" cy="4206875"/>
          </a:xfrm>
          <a:prstGeom prst="rect">
            <a:avLst/>
          </a:prstGeom>
          <a:noFill/>
          <a:ln w="57150">
            <a:solidFill>
              <a:srgbClr val="12FA49"/>
            </a:solidFill>
            <a:miter lim="800000"/>
            <a:headEnd/>
            <a:tailEnd/>
          </a:ln>
        </p:spPr>
      </p:pic>
      <p:sp>
        <p:nvSpPr>
          <p:cNvPr id="6" name="Date Placeholder 5"/>
          <p:cNvSpPr>
            <a:spLocks noGrp="1"/>
          </p:cNvSpPr>
          <p:nvPr>
            <p:ph type="dt" sz="half" idx="10"/>
          </p:nvPr>
        </p:nvSpPr>
        <p:spPr>
          <a:xfrm>
            <a:off x="457200" y="6356350"/>
            <a:ext cx="1600200" cy="365125"/>
          </a:xfrm>
        </p:spPr>
        <p:txBody>
          <a:bodyPr/>
          <a:lstStyle/>
          <a:p>
            <a:r>
              <a:rPr lang="en-US" b="1">
                <a:solidFill>
                  <a:srgbClr val="FF0000"/>
                </a:solidFill>
              </a:rPr>
              <a:t>23  December  2021</a:t>
            </a:r>
            <a:endParaRPr lang="en-US" b="1" dirty="0">
              <a:solidFill>
                <a:srgbClr val="FF0000"/>
              </a:solidFill>
            </a:endParaRPr>
          </a:p>
        </p:txBody>
      </p:sp>
      <p:sp>
        <p:nvSpPr>
          <p:cNvPr id="7" name="Slide Number Placeholder 6"/>
          <p:cNvSpPr>
            <a:spLocks noGrp="1"/>
          </p:cNvSpPr>
          <p:nvPr>
            <p:ph type="sldNum" sz="quarter" idx="12"/>
          </p:nvPr>
        </p:nvSpPr>
        <p:spPr>
          <a:xfrm>
            <a:off x="8305800" y="76200"/>
            <a:ext cx="304800" cy="365125"/>
          </a:xfrm>
        </p:spPr>
        <p:txBody>
          <a:bodyPr/>
          <a:lstStyle/>
          <a:p>
            <a:fld id="{B6F15528-21DE-4FAA-801E-634DDDAF4B2B}" type="slidenum">
              <a:rPr lang="en-US" b="1" smtClean="0">
                <a:solidFill>
                  <a:srgbClr val="FF0000"/>
                </a:solidFill>
              </a:rPr>
              <a:pPr/>
              <a:t>4</a:t>
            </a:fld>
            <a:endParaRPr lang="en-US" b="1" dirty="0">
              <a:solidFill>
                <a:srgbClr val="FF0000"/>
              </a:solidFill>
            </a:endParaRPr>
          </a:p>
        </p:txBody>
      </p:sp>
      <p:sp>
        <p:nvSpPr>
          <p:cNvPr id="8" name="Footer Placeholder 7"/>
          <p:cNvSpPr>
            <a:spLocks noGrp="1"/>
          </p:cNvSpPr>
          <p:nvPr>
            <p:ph type="ftr" sz="quarter" idx="11"/>
          </p:nvPr>
        </p:nvSpPr>
        <p:spPr>
          <a:xfrm>
            <a:off x="-304800" y="6172200"/>
            <a:ext cx="2895600" cy="365125"/>
          </a:xfrm>
        </p:spPr>
        <p:txBody>
          <a:bodyPr/>
          <a:lstStyle/>
          <a:p>
            <a:r>
              <a:rPr lang="en-US" b="1">
                <a:solidFill>
                  <a:srgbClr val="FF0000"/>
                </a:solidFill>
              </a:rPr>
              <a:t>Dr. Aiman Qais Afar</a:t>
            </a:r>
            <a:endParaRPr lang="en-US" b="1"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8915400" cy="2308324"/>
          </a:xfrm>
          <a:prstGeom prst="rect">
            <a:avLst/>
          </a:prstGeom>
        </p:spPr>
        <p:txBody>
          <a:bodyPr wrap="square">
            <a:spAutoFit/>
          </a:bodyPr>
          <a:lstStyle/>
          <a:p>
            <a:pPr>
              <a:buFont typeface="Wingdings" pitchFamily="2" charset="2"/>
              <a:buChar char="q"/>
            </a:pPr>
            <a:r>
              <a:rPr lang="en-GB" sz="2400" b="1" dirty="0">
                <a:solidFill>
                  <a:srgbClr val="0000FF"/>
                </a:solidFill>
                <a:latin typeface="Candara" panose="020E0502030303020204" pitchFamily="34" charset="0"/>
              </a:rPr>
              <a:t>The superior surface of the diencephalon </a:t>
            </a:r>
            <a:r>
              <a:rPr lang="en-GB" sz="2400" b="1" dirty="0">
                <a:latin typeface="Candara" panose="020E0502030303020204" pitchFamily="34" charset="0"/>
              </a:rPr>
              <a:t>is concealed by </a:t>
            </a:r>
            <a:r>
              <a:rPr lang="en-GB" sz="2400" b="1" dirty="0">
                <a:solidFill>
                  <a:srgbClr val="C00000"/>
                </a:solidFill>
                <a:latin typeface="Candara" panose="020E0502030303020204" pitchFamily="34" charset="0"/>
              </a:rPr>
              <a:t>the fornix</a:t>
            </a:r>
            <a:r>
              <a:rPr lang="en-GB" sz="2400" b="1" dirty="0">
                <a:latin typeface="Candara" panose="020E0502030303020204" pitchFamily="34" charset="0"/>
              </a:rPr>
              <a:t>, which is a thick bundle of fibers that originates in the </a:t>
            </a:r>
            <a:r>
              <a:rPr lang="en-GB" sz="2400" b="1" dirty="0">
                <a:solidFill>
                  <a:srgbClr val="C00000"/>
                </a:solidFill>
                <a:latin typeface="Candara" panose="020E0502030303020204" pitchFamily="34" charset="0"/>
              </a:rPr>
              <a:t>hippocampus </a:t>
            </a:r>
            <a:r>
              <a:rPr lang="en-GB" sz="2400" b="1" dirty="0">
                <a:latin typeface="Candara" panose="020E0502030303020204" pitchFamily="34" charset="0"/>
              </a:rPr>
              <a:t>of the </a:t>
            </a:r>
            <a:r>
              <a:rPr lang="en-GB" sz="2400" b="1" dirty="0">
                <a:solidFill>
                  <a:srgbClr val="0000FF"/>
                </a:solidFill>
                <a:latin typeface="Candara" panose="020E0502030303020204" pitchFamily="34" charset="0"/>
              </a:rPr>
              <a:t>temporal lobe </a:t>
            </a:r>
            <a:r>
              <a:rPr lang="en-GB" sz="2400" b="1" dirty="0">
                <a:latin typeface="Candara" panose="020E0502030303020204" pitchFamily="34" charset="0"/>
              </a:rPr>
              <a:t>and arches posteriorly over the thalamus to join </a:t>
            </a:r>
            <a:r>
              <a:rPr lang="en-GB" sz="2400" b="1" dirty="0">
                <a:solidFill>
                  <a:srgbClr val="C00000"/>
                </a:solidFill>
                <a:latin typeface="Candara" panose="020E0502030303020204" pitchFamily="34" charset="0"/>
              </a:rPr>
              <a:t>the mammillary body</a:t>
            </a:r>
            <a:r>
              <a:rPr lang="en-GB" sz="2400" b="1" dirty="0">
                <a:latin typeface="Candara" panose="020E0502030303020204" pitchFamily="34" charset="0"/>
              </a:rPr>
              <a:t>. </a:t>
            </a:r>
          </a:p>
          <a:p>
            <a:pPr marL="342900" indent="-342900">
              <a:buFont typeface="Wingdings" panose="05000000000000000000" pitchFamily="2" charset="2"/>
              <a:buChar char="ü"/>
            </a:pPr>
            <a:r>
              <a:rPr lang="en-GB" sz="2400" b="1" dirty="0">
                <a:latin typeface="Candara" panose="020E0502030303020204" pitchFamily="34" charset="0"/>
              </a:rPr>
              <a:t>The actual superior wall of the diencephalon is formed by </a:t>
            </a:r>
            <a:r>
              <a:rPr lang="en-GB" sz="2400" b="1" dirty="0">
                <a:solidFill>
                  <a:srgbClr val="C00000"/>
                </a:solidFill>
                <a:latin typeface="Candara" panose="020E0502030303020204" pitchFamily="34" charset="0"/>
              </a:rPr>
              <a:t>the roof of the third ventricle.</a:t>
            </a:r>
          </a:p>
        </p:txBody>
      </p:sp>
      <p:sp>
        <p:nvSpPr>
          <p:cNvPr id="3" name="Rectangle 2"/>
          <p:cNvSpPr/>
          <p:nvPr/>
        </p:nvSpPr>
        <p:spPr>
          <a:xfrm>
            <a:off x="0" y="0"/>
            <a:ext cx="2974660" cy="584775"/>
          </a:xfrm>
          <a:prstGeom prst="rect">
            <a:avLst/>
          </a:prstGeom>
        </p:spPr>
        <p:txBody>
          <a:bodyPr wrap="none">
            <a:spAutoFit/>
          </a:bodyPr>
          <a:lstStyle/>
          <a:p>
            <a:r>
              <a:rPr lang="en-US" sz="3200" b="1" dirty="0">
                <a:solidFill>
                  <a:srgbClr val="FF0000"/>
                </a:solidFill>
              </a:rPr>
              <a:t>DIENCEPHALON </a:t>
            </a:r>
            <a:endParaRPr lang="en-GB" sz="3200" dirty="0">
              <a:solidFill>
                <a:srgbClr val="FF0000"/>
              </a:solidFill>
            </a:endParaRPr>
          </a:p>
        </p:txBody>
      </p:sp>
      <p:pic>
        <p:nvPicPr>
          <p:cNvPr id="18434" name="Picture 2"/>
          <p:cNvPicPr>
            <a:picLocks noChangeAspect="1" noChangeArrowheads="1"/>
          </p:cNvPicPr>
          <p:nvPr/>
        </p:nvPicPr>
        <p:blipFill>
          <a:blip r:embed="rId2" cstate="print"/>
          <a:srcRect l="22255" t="25000" r="35578" b="6250"/>
          <a:stretch>
            <a:fillRect/>
          </a:stretch>
        </p:blipFill>
        <p:spPr bwMode="auto">
          <a:xfrm>
            <a:off x="4495800" y="2508250"/>
            <a:ext cx="4495800" cy="4121150"/>
          </a:xfrm>
          <a:prstGeom prst="rect">
            <a:avLst/>
          </a:prstGeom>
          <a:noFill/>
          <a:ln w="57150">
            <a:solidFill>
              <a:srgbClr val="1DEF22"/>
            </a:solidFill>
            <a:miter lim="800000"/>
            <a:headEnd/>
            <a:tailEnd/>
          </a:ln>
        </p:spPr>
      </p:pic>
      <p:sp>
        <p:nvSpPr>
          <p:cNvPr id="5" name="Rectangle 4"/>
          <p:cNvSpPr/>
          <p:nvPr/>
        </p:nvSpPr>
        <p:spPr>
          <a:xfrm>
            <a:off x="152400" y="2743200"/>
            <a:ext cx="4343400" cy="4154984"/>
          </a:xfrm>
          <a:prstGeom prst="rect">
            <a:avLst/>
          </a:prstGeom>
        </p:spPr>
        <p:txBody>
          <a:bodyPr wrap="square">
            <a:spAutoFit/>
          </a:bodyPr>
          <a:lstStyle/>
          <a:p>
            <a:pPr marL="342900" indent="-342900">
              <a:buFont typeface="Wingdings" panose="05000000000000000000" pitchFamily="2" charset="2"/>
              <a:buChar char="v"/>
            </a:pPr>
            <a:r>
              <a:rPr lang="en-GB" sz="2400" b="1" dirty="0">
                <a:latin typeface="Candara" panose="020E0502030303020204" pitchFamily="34" charset="0"/>
              </a:rPr>
              <a:t>It is covered superiorly by </a:t>
            </a:r>
            <a:r>
              <a:rPr lang="en-GB" sz="2400" b="1" dirty="0">
                <a:solidFill>
                  <a:schemeClr val="accent6">
                    <a:lumMod val="50000"/>
                  </a:schemeClr>
                </a:solidFill>
                <a:latin typeface="Candara" panose="020E0502030303020204" pitchFamily="34" charset="0"/>
              </a:rPr>
              <a:t>a vascular fold of pia mater</a:t>
            </a:r>
            <a:r>
              <a:rPr lang="en-GB" sz="2400" b="1" dirty="0">
                <a:latin typeface="Candara" panose="020E0502030303020204" pitchFamily="34" charset="0"/>
              </a:rPr>
              <a:t>, called </a:t>
            </a:r>
            <a:r>
              <a:rPr lang="en-GB" sz="2400" b="1" dirty="0">
                <a:solidFill>
                  <a:srgbClr val="FF0000"/>
                </a:solidFill>
                <a:latin typeface="Candara" panose="020E0502030303020204" pitchFamily="34" charset="0"/>
              </a:rPr>
              <a:t>the </a:t>
            </a:r>
            <a:r>
              <a:rPr lang="en-GB" sz="2400" b="1" dirty="0" err="1">
                <a:solidFill>
                  <a:srgbClr val="FF0000"/>
                </a:solidFill>
                <a:latin typeface="Candara" panose="020E0502030303020204" pitchFamily="34" charset="0"/>
              </a:rPr>
              <a:t>tela</a:t>
            </a:r>
            <a:r>
              <a:rPr lang="en-GB" sz="2400" b="1" dirty="0">
                <a:solidFill>
                  <a:srgbClr val="FF0000"/>
                </a:solidFill>
                <a:latin typeface="Candara" panose="020E0502030303020204" pitchFamily="34" charset="0"/>
              </a:rPr>
              <a:t> </a:t>
            </a:r>
            <a:r>
              <a:rPr lang="en-GB" sz="2400" b="1" dirty="0" err="1">
                <a:solidFill>
                  <a:srgbClr val="FF0000"/>
                </a:solidFill>
                <a:latin typeface="Candara" panose="020E0502030303020204" pitchFamily="34" charset="0"/>
              </a:rPr>
              <a:t>choroidea</a:t>
            </a:r>
            <a:r>
              <a:rPr lang="en-GB" sz="2400" b="1" dirty="0">
                <a:latin typeface="Candara" panose="020E0502030303020204" pitchFamily="34" charset="0"/>
              </a:rPr>
              <a:t> of the third ventricle. </a:t>
            </a:r>
          </a:p>
          <a:p>
            <a:pPr marL="342900" indent="-342900">
              <a:buFont typeface="Wingdings" panose="05000000000000000000" pitchFamily="2" charset="2"/>
              <a:buChar char="v"/>
            </a:pPr>
            <a:r>
              <a:rPr lang="en-GB" sz="2400" b="1" dirty="0">
                <a:latin typeface="Candara" panose="020E0502030303020204" pitchFamily="34" charset="0"/>
              </a:rPr>
              <a:t>From the roof of the third ventricle, a pair of vascular processes, </a:t>
            </a:r>
            <a:r>
              <a:rPr lang="en-GB" sz="2400" b="1" dirty="0">
                <a:solidFill>
                  <a:srgbClr val="FF0000"/>
                </a:solidFill>
                <a:latin typeface="Candara" panose="020E0502030303020204" pitchFamily="34" charset="0"/>
              </a:rPr>
              <a:t>the choroid plexuses </a:t>
            </a:r>
            <a:r>
              <a:rPr lang="en-GB" sz="2400" b="1" dirty="0">
                <a:latin typeface="Candara" panose="020E0502030303020204" pitchFamily="34" charset="0"/>
              </a:rPr>
              <a:t>of </a:t>
            </a:r>
            <a:r>
              <a:rPr lang="en-GB" sz="2400" b="1" dirty="0">
                <a:solidFill>
                  <a:srgbClr val="0000FF"/>
                </a:solidFill>
                <a:latin typeface="Candara" panose="020E0502030303020204" pitchFamily="34" charset="0"/>
              </a:rPr>
              <a:t>the third ventricle,</a:t>
            </a:r>
            <a:r>
              <a:rPr lang="en-GB" sz="2400" b="1" dirty="0">
                <a:latin typeface="Candara" panose="020E0502030303020204" pitchFamily="34" charset="0"/>
              </a:rPr>
              <a:t> project downward from the midline into the cavity of the third ventricle</a:t>
            </a:r>
          </a:p>
        </p:txBody>
      </p:sp>
      <p:sp>
        <p:nvSpPr>
          <p:cNvPr id="6" name="Date Placeholder 5"/>
          <p:cNvSpPr>
            <a:spLocks noGrp="1"/>
          </p:cNvSpPr>
          <p:nvPr>
            <p:ph type="dt" sz="half" idx="10"/>
          </p:nvPr>
        </p:nvSpPr>
        <p:spPr>
          <a:xfrm>
            <a:off x="5791200" y="132373"/>
            <a:ext cx="2133600" cy="320027"/>
          </a:xfrm>
        </p:spPr>
        <p:txBody>
          <a:bodyPr/>
          <a:lstStyle/>
          <a:p>
            <a:r>
              <a:rPr lang="en-US" b="1">
                <a:solidFill>
                  <a:srgbClr val="FF0000"/>
                </a:solidFill>
              </a:rPr>
              <a:t>23  December  2021</a:t>
            </a:r>
            <a:endParaRPr lang="en-US" b="1" dirty="0">
              <a:solidFill>
                <a:srgbClr val="FF0000"/>
              </a:solidFill>
            </a:endParaRPr>
          </a:p>
        </p:txBody>
      </p:sp>
      <p:sp>
        <p:nvSpPr>
          <p:cNvPr id="7" name="Slide Number Placeholder 6"/>
          <p:cNvSpPr>
            <a:spLocks noGrp="1"/>
          </p:cNvSpPr>
          <p:nvPr>
            <p:ph type="sldNum" sz="quarter" idx="12"/>
          </p:nvPr>
        </p:nvSpPr>
        <p:spPr>
          <a:xfrm>
            <a:off x="8382000" y="152400"/>
            <a:ext cx="381000" cy="365125"/>
          </a:xfrm>
        </p:spPr>
        <p:txBody>
          <a:bodyPr/>
          <a:lstStyle/>
          <a:p>
            <a:fld id="{B6F15528-21DE-4FAA-801E-634DDDAF4B2B}" type="slidenum">
              <a:rPr lang="en-US" b="1" smtClean="0">
                <a:solidFill>
                  <a:srgbClr val="FF0000"/>
                </a:solidFill>
              </a:rPr>
              <a:pPr/>
              <a:t>5</a:t>
            </a:fld>
            <a:endParaRPr lang="en-US" b="1" dirty="0">
              <a:solidFill>
                <a:srgbClr val="FF0000"/>
              </a:solidFill>
            </a:endParaRPr>
          </a:p>
        </p:txBody>
      </p:sp>
      <p:sp>
        <p:nvSpPr>
          <p:cNvPr id="8" name="Footer Placeholder 7"/>
          <p:cNvSpPr>
            <a:spLocks noGrp="1"/>
          </p:cNvSpPr>
          <p:nvPr>
            <p:ph type="ftr" sz="quarter" idx="11"/>
          </p:nvPr>
        </p:nvSpPr>
        <p:spPr>
          <a:xfrm>
            <a:off x="3048000" y="109823"/>
            <a:ext cx="2895600" cy="365125"/>
          </a:xfrm>
        </p:spPr>
        <p:txBody>
          <a:bodyPr/>
          <a:lstStyle/>
          <a:p>
            <a:r>
              <a:rPr lang="en-US" b="1">
                <a:solidFill>
                  <a:srgbClr val="FF0000"/>
                </a:solidFill>
              </a:rPr>
              <a:t>Dr. Aiman Qais Afar</a:t>
            </a:r>
            <a:endParaRPr lang="en-US" b="1"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33400"/>
            <a:ext cx="8686800" cy="1015663"/>
          </a:xfrm>
          <a:prstGeom prst="rect">
            <a:avLst/>
          </a:prstGeom>
        </p:spPr>
        <p:txBody>
          <a:bodyPr wrap="square">
            <a:spAutoFit/>
          </a:bodyPr>
          <a:lstStyle/>
          <a:p>
            <a:pPr>
              <a:buFont typeface="Wingdings" pitchFamily="2" charset="2"/>
              <a:buChar char="q"/>
            </a:pPr>
            <a:r>
              <a:rPr lang="en-GB" sz="2000" b="1" i="1" dirty="0">
                <a:solidFill>
                  <a:srgbClr val="0000FF"/>
                </a:solidFill>
                <a:latin typeface="Candara" panose="020E0502030303020204" pitchFamily="34" charset="0"/>
              </a:rPr>
              <a:t>The lateral surface of the diencephalon </a:t>
            </a:r>
            <a:r>
              <a:rPr lang="en-GB" sz="2000" b="1" i="1" dirty="0">
                <a:latin typeface="Candara" panose="020E0502030303020204" pitchFamily="34" charset="0"/>
              </a:rPr>
              <a:t>is bounded by </a:t>
            </a:r>
            <a:r>
              <a:rPr lang="en-GB" sz="2000" b="1" i="1" dirty="0">
                <a:solidFill>
                  <a:srgbClr val="C00000"/>
                </a:solidFill>
                <a:latin typeface="Candara" panose="020E0502030303020204" pitchFamily="34" charset="0"/>
              </a:rPr>
              <a:t>the internal capsule </a:t>
            </a:r>
            <a:r>
              <a:rPr lang="en-GB" sz="2000" b="1" i="1" dirty="0">
                <a:latin typeface="Candara" panose="020E0502030303020204" pitchFamily="34" charset="0"/>
              </a:rPr>
              <a:t>of white matter and consists of </a:t>
            </a:r>
            <a:r>
              <a:rPr lang="en-GB" sz="2000" b="1" i="1" dirty="0">
                <a:solidFill>
                  <a:schemeClr val="accent6">
                    <a:lumMod val="75000"/>
                  </a:schemeClr>
                </a:solidFill>
                <a:latin typeface="Candara" panose="020E0502030303020204" pitchFamily="34" charset="0"/>
              </a:rPr>
              <a:t>nerve fibers </a:t>
            </a:r>
            <a:r>
              <a:rPr lang="en-GB" sz="2000" b="1" i="1" dirty="0">
                <a:latin typeface="Candara" panose="020E0502030303020204" pitchFamily="34" charset="0"/>
              </a:rPr>
              <a:t>that connect the cerebral cortex with other parts of the brainstem and spinal cord </a:t>
            </a:r>
          </a:p>
        </p:txBody>
      </p:sp>
      <p:sp>
        <p:nvSpPr>
          <p:cNvPr id="3" name="Rectangle 2"/>
          <p:cNvSpPr/>
          <p:nvPr/>
        </p:nvSpPr>
        <p:spPr>
          <a:xfrm>
            <a:off x="152400" y="0"/>
            <a:ext cx="2974660" cy="584775"/>
          </a:xfrm>
          <a:prstGeom prst="rect">
            <a:avLst/>
          </a:prstGeom>
        </p:spPr>
        <p:txBody>
          <a:bodyPr wrap="none">
            <a:spAutoFit/>
          </a:bodyPr>
          <a:lstStyle/>
          <a:p>
            <a:r>
              <a:rPr lang="en-US" sz="3200" b="1" i="1" dirty="0">
                <a:solidFill>
                  <a:srgbClr val="FF0000"/>
                </a:solidFill>
                <a:latin typeface="Candara" panose="020E0502030303020204" pitchFamily="34" charset="0"/>
              </a:rPr>
              <a:t>DIENCEPHALON </a:t>
            </a:r>
            <a:endParaRPr lang="en-GB" sz="3200" i="1" dirty="0">
              <a:solidFill>
                <a:srgbClr val="FF0000"/>
              </a:solidFill>
              <a:latin typeface="Candara" panose="020E0502030303020204" pitchFamily="34" charset="0"/>
            </a:endParaRPr>
          </a:p>
        </p:txBody>
      </p:sp>
      <p:sp>
        <p:nvSpPr>
          <p:cNvPr id="4" name="Rectangle 3"/>
          <p:cNvSpPr/>
          <p:nvPr/>
        </p:nvSpPr>
        <p:spPr>
          <a:xfrm>
            <a:off x="152400" y="1600200"/>
            <a:ext cx="4572000" cy="4708981"/>
          </a:xfrm>
          <a:prstGeom prst="rect">
            <a:avLst/>
          </a:prstGeom>
        </p:spPr>
        <p:txBody>
          <a:bodyPr wrap="square">
            <a:spAutoFit/>
          </a:bodyPr>
          <a:lstStyle/>
          <a:p>
            <a:pPr>
              <a:buFont typeface="Wingdings" pitchFamily="2" charset="2"/>
              <a:buChar char="q"/>
            </a:pPr>
            <a:r>
              <a:rPr lang="en-GB" sz="2000" b="1" i="1" dirty="0">
                <a:solidFill>
                  <a:srgbClr val="0000FF"/>
                </a:solidFill>
                <a:latin typeface="Candara" pitchFamily="34" charset="0"/>
              </a:rPr>
              <a:t>The medial surface of the diencephalon </a:t>
            </a:r>
            <a:r>
              <a:rPr lang="en-GB" sz="2000" b="1" i="1" dirty="0">
                <a:latin typeface="Candara" pitchFamily="34" charset="0"/>
              </a:rPr>
              <a:t>(i.e., </a:t>
            </a:r>
            <a:r>
              <a:rPr lang="en-GB" sz="2000" b="1" i="1" dirty="0">
                <a:solidFill>
                  <a:srgbClr val="C00000"/>
                </a:solidFill>
                <a:latin typeface="Candara" pitchFamily="34" charset="0"/>
              </a:rPr>
              <a:t>the lateral wall of the third ventricle</a:t>
            </a:r>
            <a:r>
              <a:rPr lang="en-GB" sz="2000" b="1" i="1" dirty="0">
                <a:latin typeface="Candara" pitchFamily="34" charset="0"/>
              </a:rPr>
              <a:t>) is formed in its superior part by the </a:t>
            </a:r>
            <a:r>
              <a:rPr lang="en-GB" sz="2000" b="1" i="1" dirty="0">
                <a:solidFill>
                  <a:srgbClr val="FF0000"/>
                </a:solidFill>
                <a:latin typeface="Candara" pitchFamily="34" charset="0"/>
              </a:rPr>
              <a:t>medial surface </a:t>
            </a:r>
            <a:r>
              <a:rPr lang="en-GB" sz="2000" b="1" i="1" dirty="0">
                <a:latin typeface="Candara" pitchFamily="34" charset="0"/>
              </a:rPr>
              <a:t>of the </a:t>
            </a:r>
            <a:r>
              <a:rPr lang="en-GB" sz="2000" b="1" i="1" dirty="0">
                <a:solidFill>
                  <a:srgbClr val="0000FF"/>
                </a:solidFill>
                <a:latin typeface="Candara" pitchFamily="34" charset="0"/>
              </a:rPr>
              <a:t>thalamus </a:t>
            </a:r>
            <a:r>
              <a:rPr lang="en-GB" sz="2000" b="1" i="1" dirty="0">
                <a:latin typeface="Candara" pitchFamily="34" charset="0"/>
              </a:rPr>
              <a:t>and in its inferior part by the </a:t>
            </a:r>
            <a:r>
              <a:rPr lang="en-GB" sz="2000" b="1" i="1" dirty="0">
                <a:solidFill>
                  <a:srgbClr val="0000FF"/>
                </a:solidFill>
                <a:latin typeface="Candara" pitchFamily="34" charset="0"/>
              </a:rPr>
              <a:t>hypothalamus </a:t>
            </a:r>
          </a:p>
          <a:p>
            <a:endParaRPr lang="en-GB" sz="2000" b="1" i="1" dirty="0">
              <a:latin typeface="Candara" pitchFamily="34" charset="0"/>
            </a:endParaRPr>
          </a:p>
          <a:p>
            <a:r>
              <a:rPr lang="en-GB" sz="2000" b="1" i="1" dirty="0">
                <a:latin typeface="Candara" pitchFamily="34" charset="0"/>
              </a:rPr>
              <a:t>These two areas are separated from one another by a shallow sulcus, </a:t>
            </a:r>
            <a:r>
              <a:rPr lang="en-GB" sz="2000" b="1" i="1" dirty="0">
                <a:solidFill>
                  <a:srgbClr val="C00000"/>
                </a:solidFill>
                <a:latin typeface="Candara" pitchFamily="34" charset="0"/>
              </a:rPr>
              <a:t>the hypothalamic sulcus.</a:t>
            </a:r>
          </a:p>
          <a:p>
            <a:endParaRPr lang="en-GB" sz="2000" b="1" i="1" dirty="0">
              <a:latin typeface="Candara" pitchFamily="34" charset="0"/>
            </a:endParaRPr>
          </a:p>
          <a:p>
            <a:pPr>
              <a:buFont typeface="Wingdings" pitchFamily="2" charset="2"/>
              <a:buChar char="ü"/>
            </a:pPr>
            <a:r>
              <a:rPr lang="en-GB" sz="2000" b="1" i="1" dirty="0">
                <a:latin typeface="Candara" pitchFamily="34" charset="0"/>
              </a:rPr>
              <a:t> </a:t>
            </a:r>
            <a:r>
              <a:rPr lang="en-GB" sz="2000" b="1" i="1" u="sng" dirty="0">
                <a:latin typeface="Candara" pitchFamily="34" charset="0"/>
              </a:rPr>
              <a:t>A bundle of </a:t>
            </a:r>
            <a:r>
              <a:rPr lang="en-GB" sz="2000" b="1" i="1" u="sng" dirty="0">
                <a:solidFill>
                  <a:schemeClr val="accent6">
                    <a:lumMod val="75000"/>
                  </a:schemeClr>
                </a:solidFill>
                <a:latin typeface="Candara" pitchFamily="34" charset="0"/>
              </a:rPr>
              <a:t>nerve fibers</a:t>
            </a:r>
            <a:r>
              <a:rPr lang="en-GB" sz="2000" b="1" i="1" u="sng" dirty="0">
                <a:latin typeface="Candara" pitchFamily="34" charset="0"/>
              </a:rPr>
              <a:t>, which are afferent fibers to </a:t>
            </a:r>
            <a:r>
              <a:rPr lang="en-GB" sz="2000" b="1" i="1" u="sng" dirty="0">
                <a:solidFill>
                  <a:srgbClr val="C00000"/>
                </a:solidFill>
                <a:latin typeface="Candara" pitchFamily="34" charset="0"/>
              </a:rPr>
              <a:t>the habenular nucleus</a:t>
            </a:r>
            <a:r>
              <a:rPr lang="en-GB" sz="2000" b="1" i="1" u="sng" dirty="0">
                <a:latin typeface="Candara" pitchFamily="34" charset="0"/>
              </a:rPr>
              <a:t>, forms a ridge along the superior margin of the medial surface of the diencephalon and is called </a:t>
            </a:r>
            <a:r>
              <a:rPr lang="en-GB" sz="2000" b="1" i="1" u="sng" dirty="0">
                <a:solidFill>
                  <a:srgbClr val="C00000"/>
                </a:solidFill>
                <a:latin typeface="Candara" pitchFamily="34" charset="0"/>
              </a:rPr>
              <a:t>the stria medullaris thalami</a:t>
            </a:r>
          </a:p>
        </p:txBody>
      </p:sp>
      <p:sp>
        <p:nvSpPr>
          <p:cNvPr id="6" name="Date Placeholder 5"/>
          <p:cNvSpPr>
            <a:spLocks noGrp="1"/>
          </p:cNvSpPr>
          <p:nvPr>
            <p:ph type="dt" sz="half" idx="10"/>
          </p:nvPr>
        </p:nvSpPr>
        <p:spPr>
          <a:xfrm>
            <a:off x="6705600" y="6416675"/>
            <a:ext cx="2133600" cy="365125"/>
          </a:xfrm>
        </p:spPr>
        <p:txBody>
          <a:bodyPr/>
          <a:lstStyle/>
          <a:p>
            <a:r>
              <a:rPr lang="en-US" b="1">
                <a:solidFill>
                  <a:srgbClr val="FF0000"/>
                </a:solidFill>
              </a:rPr>
              <a:t>23  December  2021</a:t>
            </a:r>
            <a:endParaRPr lang="en-US" b="1" dirty="0">
              <a:solidFill>
                <a:srgbClr val="FF0000"/>
              </a:solidFill>
            </a:endParaRPr>
          </a:p>
        </p:txBody>
      </p:sp>
      <p:sp>
        <p:nvSpPr>
          <p:cNvPr id="7" name="Slide Number Placeholder 6"/>
          <p:cNvSpPr>
            <a:spLocks noGrp="1"/>
          </p:cNvSpPr>
          <p:nvPr>
            <p:ph type="sldNum" sz="quarter" idx="12"/>
          </p:nvPr>
        </p:nvSpPr>
        <p:spPr>
          <a:xfrm>
            <a:off x="8305800" y="6416675"/>
            <a:ext cx="381000" cy="365125"/>
          </a:xfrm>
        </p:spPr>
        <p:txBody>
          <a:bodyPr/>
          <a:lstStyle/>
          <a:p>
            <a:fld id="{B6F15528-21DE-4FAA-801E-634DDDAF4B2B}" type="slidenum">
              <a:rPr lang="en-US" b="1" smtClean="0">
                <a:solidFill>
                  <a:srgbClr val="FF0000"/>
                </a:solidFill>
              </a:rPr>
              <a:pPr/>
              <a:t>6</a:t>
            </a:fld>
            <a:endParaRPr lang="en-US" b="1" dirty="0">
              <a:solidFill>
                <a:srgbClr val="FF0000"/>
              </a:solidFill>
            </a:endParaRPr>
          </a:p>
        </p:txBody>
      </p:sp>
      <p:sp>
        <p:nvSpPr>
          <p:cNvPr id="8" name="Footer Placeholder 7"/>
          <p:cNvSpPr>
            <a:spLocks noGrp="1"/>
          </p:cNvSpPr>
          <p:nvPr>
            <p:ph type="ftr" sz="quarter" idx="11"/>
          </p:nvPr>
        </p:nvSpPr>
        <p:spPr>
          <a:xfrm>
            <a:off x="4191000" y="6416675"/>
            <a:ext cx="2895600" cy="365125"/>
          </a:xfrm>
        </p:spPr>
        <p:txBody>
          <a:bodyPr/>
          <a:lstStyle/>
          <a:p>
            <a:r>
              <a:rPr lang="en-US" b="1">
                <a:solidFill>
                  <a:srgbClr val="FF0000"/>
                </a:solidFill>
              </a:rPr>
              <a:t>Dr. Aiman Qais Afar</a:t>
            </a:r>
            <a:endParaRPr lang="en-US" b="1" dirty="0">
              <a:solidFill>
                <a:srgbClr val="FF0000"/>
              </a:solidFill>
            </a:endParaRPr>
          </a:p>
        </p:txBody>
      </p:sp>
      <p:grpSp>
        <p:nvGrpSpPr>
          <p:cNvPr id="13" name="Group 12"/>
          <p:cNvGrpSpPr/>
          <p:nvPr/>
        </p:nvGrpSpPr>
        <p:grpSpPr>
          <a:xfrm>
            <a:off x="4716780" y="1752600"/>
            <a:ext cx="4274820" cy="3886200"/>
            <a:chOff x="4724400" y="1752600"/>
            <a:chExt cx="4274820" cy="3886200"/>
          </a:xfrm>
        </p:grpSpPr>
        <p:pic>
          <p:nvPicPr>
            <p:cNvPr id="5" name="Picture 3"/>
            <p:cNvPicPr>
              <a:picLocks noChangeAspect="1" noChangeArrowheads="1"/>
            </p:cNvPicPr>
            <p:nvPr/>
          </p:nvPicPr>
          <p:blipFill>
            <a:blip r:embed="rId2" cstate="print"/>
            <a:srcRect l="22255" t="10417" r="32650" b="16667"/>
            <a:stretch>
              <a:fillRect/>
            </a:stretch>
          </p:blipFill>
          <p:spPr bwMode="auto">
            <a:xfrm>
              <a:off x="4724400" y="1752600"/>
              <a:ext cx="4274820" cy="3886200"/>
            </a:xfrm>
            <a:prstGeom prst="rect">
              <a:avLst/>
            </a:prstGeom>
            <a:noFill/>
            <a:ln w="57150">
              <a:solidFill>
                <a:srgbClr val="12FA49"/>
              </a:solidFill>
              <a:miter lim="800000"/>
              <a:headEnd/>
              <a:tailEnd/>
            </a:ln>
          </p:spPr>
        </p:pic>
        <p:sp>
          <p:nvSpPr>
            <p:cNvPr id="9" name="TextBox 8"/>
            <p:cNvSpPr txBox="1"/>
            <p:nvPr/>
          </p:nvSpPr>
          <p:spPr>
            <a:xfrm>
              <a:off x="4953000" y="3200400"/>
              <a:ext cx="685800" cy="369332"/>
            </a:xfrm>
            <a:prstGeom prst="rect">
              <a:avLst/>
            </a:prstGeom>
            <a:noFill/>
            <a:ln w="57150">
              <a:solidFill>
                <a:srgbClr val="FF0000"/>
              </a:solidFill>
            </a:ln>
          </p:spPr>
          <p:txBody>
            <a:bodyPr wrap="square" rtlCol="0">
              <a:spAutoFit/>
            </a:bodyPr>
            <a:lstStyle/>
            <a:p>
              <a:endParaRPr lang="en-GB" dirty="0"/>
            </a:p>
          </p:txBody>
        </p:sp>
        <p:cxnSp>
          <p:nvCxnSpPr>
            <p:cNvPr id="11" name="Straight Arrow Connector 10"/>
            <p:cNvCxnSpPr>
              <a:stCxn id="9" idx="3"/>
            </p:cNvCxnSpPr>
            <p:nvPr/>
          </p:nvCxnSpPr>
          <p:spPr>
            <a:xfrm>
              <a:off x="5638800" y="3385066"/>
              <a:ext cx="1143000" cy="19633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540" y="101025"/>
            <a:ext cx="2974660" cy="584775"/>
          </a:xfrm>
          <a:prstGeom prst="rect">
            <a:avLst/>
          </a:prstGeom>
        </p:spPr>
        <p:txBody>
          <a:bodyPr wrap="none">
            <a:spAutoFit/>
          </a:bodyPr>
          <a:lstStyle/>
          <a:p>
            <a:r>
              <a:rPr lang="en-US" sz="3200" b="1" dirty="0">
                <a:solidFill>
                  <a:srgbClr val="FF0000"/>
                </a:solidFill>
              </a:rPr>
              <a:t>DIENCEPHALON </a:t>
            </a:r>
            <a:endParaRPr lang="en-GB" sz="3200" dirty="0">
              <a:solidFill>
                <a:srgbClr val="FF0000"/>
              </a:solidFill>
            </a:endParaRPr>
          </a:p>
        </p:txBody>
      </p:sp>
      <p:sp>
        <p:nvSpPr>
          <p:cNvPr id="3" name="Rectangle 2"/>
          <p:cNvSpPr/>
          <p:nvPr/>
        </p:nvSpPr>
        <p:spPr>
          <a:xfrm>
            <a:off x="152400" y="685800"/>
            <a:ext cx="8534400" cy="1938992"/>
          </a:xfrm>
          <a:prstGeom prst="rect">
            <a:avLst/>
          </a:prstGeom>
        </p:spPr>
        <p:txBody>
          <a:bodyPr wrap="square">
            <a:spAutoFit/>
          </a:bodyPr>
          <a:lstStyle/>
          <a:p>
            <a:r>
              <a:rPr lang="en-GB" sz="2400" b="1" i="1" dirty="0">
                <a:latin typeface="Candara" panose="020E0502030303020204" pitchFamily="34" charset="0"/>
              </a:rPr>
              <a:t>The diencephalon can be divided into four major parts: </a:t>
            </a:r>
          </a:p>
          <a:p>
            <a:pPr marL="457200" indent="-457200">
              <a:buAutoNum type="arabicParenBoth"/>
            </a:pPr>
            <a:r>
              <a:rPr lang="en-GB" sz="2400" b="1" i="1" dirty="0">
                <a:solidFill>
                  <a:srgbClr val="0000FF"/>
                </a:solidFill>
                <a:latin typeface="Candara" panose="020E0502030303020204" pitchFamily="34" charset="0"/>
              </a:rPr>
              <a:t>THE THALAMUS,</a:t>
            </a:r>
          </a:p>
          <a:p>
            <a:pPr marL="457200" indent="-457200">
              <a:buAutoNum type="arabicParenBoth"/>
            </a:pPr>
            <a:r>
              <a:rPr lang="en-GB" sz="2400" b="1" i="1" dirty="0">
                <a:solidFill>
                  <a:srgbClr val="0000FF"/>
                </a:solidFill>
                <a:latin typeface="Candara" panose="020E0502030303020204" pitchFamily="34" charset="0"/>
              </a:rPr>
              <a:t>THE SUBTHALAMUS,</a:t>
            </a:r>
          </a:p>
          <a:p>
            <a:pPr marL="457200" indent="-457200">
              <a:buAutoNum type="arabicParenBoth"/>
            </a:pPr>
            <a:r>
              <a:rPr lang="en-GB" sz="2400" b="1" i="1" dirty="0">
                <a:solidFill>
                  <a:srgbClr val="0000FF"/>
                </a:solidFill>
                <a:latin typeface="Candara" panose="020E0502030303020204" pitchFamily="34" charset="0"/>
              </a:rPr>
              <a:t>THE EPITHALAMUS, AND</a:t>
            </a:r>
          </a:p>
          <a:p>
            <a:pPr marL="457200" indent="-457200">
              <a:buAutoNum type="arabicParenBoth"/>
            </a:pPr>
            <a:r>
              <a:rPr lang="en-GB" sz="2400" b="1" i="1" dirty="0">
                <a:solidFill>
                  <a:srgbClr val="0000FF"/>
                </a:solidFill>
                <a:latin typeface="Candara" panose="020E0502030303020204" pitchFamily="34" charset="0"/>
              </a:rPr>
              <a:t>THE HYPOTHALAMUS</a:t>
            </a:r>
            <a:r>
              <a:rPr lang="en-GB" sz="2400" b="1" i="1" dirty="0">
                <a:latin typeface="Candara" panose="020E0502030303020204" pitchFamily="34" charset="0"/>
              </a:rPr>
              <a:t>.</a:t>
            </a:r>
          </a:p>
        </p:txBody>
      </p:sp>
      <p:pic>
        <p:nvPicPr>
          <p:cNvPr id="32770" name="Picture 2" descr="https://ehumanbiofield.wikispaces.com/file/view/19236.jpg/31609125/19236.jpg"/>
          <p:cNvPicPr>
            <a:picLocks noChangeAspect="1" noChangeArrowheads="1"/>
          </p:cNvPicPr>
          <p:nvPr/>
        </p:nvPicPr>
        <p:blipFill>
          <a:blip r:embed="rId2" cstate="print"/>
          <a:srcRect/>
          <a:stretch>
            <a:fillRect/>
          </a:stretch>
        </p:blipFill>
        <p:spPr bwMode="auto">
          <a:xfrm>
            <a:off x="2286000" y="2624792"/>
            <a:ext cx="5029200" cy="4023361"/>
          </a:xfrm>
          <a:prstGeom prst="rect">
            <a:avLst/>
          </a:prstGeom>
          <a:noFill/>
          <a:ln w="57150">
            <a:solidFill>
              <a:srgbClr val="12FA49"/>
            </a:solidFill>
          </a:ln>
        </p:spPr>
      </p:pic>
      <p:sp>
        <p:nvSpPr>
          <p:cNvPr id="5" name="Date Placeholder 4"/>
          <p:cNvSpPr>
            <a:spLocks noGrp="1"/>
          </p:cNvSpPr>
          <p:nvPr>
            <p:ph type="dt" sz="half" idx="10"/>
          </p:nvPr>
        </p:nvSpPr>
        <p:spPr/>
        <p:txBody>
          <a:bodyPr/>
          <a:lstStyle/>
          <a:p>
            <a:r>
              <a:rPr lang="en-US" b="1">
                <a:solidFill>
                  <a:srgbClr val="FF0000"/>
                </a:solidFill>
              </a:rPr>
              <a:t>23  December  2021</a:t>
            </a:r>
            <a:endParaRPr lang="en-US" b="1" dirty="0">
              <a:solidFill>
                <a:srgbClr val="FF0000"/>
              </a:solidFill>
            </a:endParaRPr>
          </a:p>
        </p:txBody>
      </p:sp>
      <p:sp>
        <p:nvSpPr>
          <p:cNvPr id="6" name="Slide Number Placeholder 5"/>
          <p:cNvSpPr>
            <a:spLocks noGrp="1"/>
          </p:cNvSpPr>
          <p:nvPr>
            <p:ph type="sldNum" sz="quarter" idx="12"/>
          </p:nvPr>
        </p:nvSpPr>
        <p:spPr>
          <a:xfrm>
            <a:off x="8229600" y="6416675"/>
            <a:ext cx="457200" cy="365125"/>
          </a:xfrm>
        </p:spPr>
        <p:txBody>
          <a:bodyPr/>
          <a:lstStyle/>
          <a:p>
            <a:fld id="{B6F15528-21DE-4FAA-801E-634DDDAF4B2B}" type="slidenum">
              <a:rPr lang="en-US" b="1" smtClean="0">
                <a:solidFill>
                  <a:srgbClr val="FF0000"/>
                </a:solidFill>
              </a:rPr>
              <a:pPr/>
              <a:t>7</a:t>
            </a:fld>
            <a:endParaRPr lang="en-US" b="1">
              <a:solidFill>
                <a:srgbClr val="FF0000"/>
              </a:solidFill>
            </a:endParaRPr>
          </a:p>
        </p:txBody>
      </p:sp>
      <p:sp>
        <p:nvSpPr>
          <p:cNvPr id="7" name="Footer Placeholder 6"/>
          <p:cNvSpPr>
            <a:spLocks noGrp="1"/>
          </p:cNvSpPr>
          <p:nvPr>
            <p:ph type="ftr" sz="quarter" idx="11"/>
          </p:nvPr>
        </p:nvSpPr>
        <p:spPr>
          <a:xfrm>
            <a:off x="-228600" y="6172200"/>
            <a:ext cx="2895600" cy="365125"/>
          </a:xfrm>
        </p:spPr>
        <p:txBody>
          <a:bodyPr/>
          <a:lstStyle/>
          <a:p>
            <a:r>
              <a:rPr lang="en-US" b="1">
                <a:solidFill>
                  <a:srgbClr val="FF0000"/>
                </a:solidFill>
              </a:rPr>
              <a:t>Dr. Aiman Qais Afar</a:t>
            </a:r>
            <a:endParaRPr lang="en-US" b="1" dirty="0">
              <a:solidFill>
                <a:srgbClr val="FF0000"/>
              </a:solidFill>
            </a:endParaRPr>
          </a:p>
        </p:txBody>
      </p:sp>
    </p:spTree>
  </p:cSld>
  <p:clrMapOvr>
    <a:masterClrMapping/>
  </p:clrMapOvr>
  <p:transition advClick="0">
    <p:pull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1025"/>
            <a:ext cx="5992346" cy="584775"/>
          </a:xfrm>
          <a:prstGeom prst="rect">
            <a:avLst/>
          </a:prstGeom>
          <a:ln w="38100">
            <a:solidFill>
              <a:srgbClr val="0000FF"/>
            </a:solidFill>
          </a:ln>
        </p:spPr>
        <p:txBody>
          <a:bodyPr wrap="none">
            <a:spAutoFit/>
          </a:bodyPr>
          <a:lstStyle/>
          <a:p>
            <a:r>
              <a:rPr lang="en-GB" sz="3200" b="1" i="1" dirty="0">
                <a:solidFill>
                  <a:srgbClr val="FF0000"/>
                </a:solidFill>
                <a:latin typeface="Candara" panose="020E0502030303020204" pitchFamily="34" charset="0"/>
              </a:rPr>
              <a:t>The Thalamus and Its Connections</a:t>
            </a:r>
          </a:p>
        </p:txBody>
      </p:sp>
      <p:sp>
        <p:nvSpPr>
          <p:cNvPr id="3" name="Rectangle 2"/>
          <p:cNvSpPr/>
          <p:nvPr/>
        </p:nvSpPr>
        <p:spPr>
          <a:xfrm>
            <a:off x="152400" y="762000"/>
            <a:ext cx="8382000" cy="1938992"/>
          </a:xfrm>
          <a:prstGeom prst="rect">
            <a:avLst/>
          </a:prstGeom>
        </p:spPr>
        <p:txBody>
          <a:bodyPr wrap="square">
            <a:spAutoFit/>
          </a:bodyPr>
          <a:lstStyle/>
          <a:p>
            <a:r>
              <a:rPr lang="en-GB" sz="2400" b="1" i="1" dirty="0">
                <a:latin typeface="Candara" panose="020E0502030303020204" pitchFamily="34" charset="0"/>
              </a:rPr>
              <a:t>The thalamus is a </a:t>
            </a:r>
            <a:r>
              <a:rPr lang="en-GB" sz="2400" b="1" i="1" dirty="0">
                <a:solidFill>
                  <a:srgbClr val="C00000"/>
                </a:solidFill>
                <a:latin typeface="Candara" panose="020E0502030303020204" pitchFamily="34" charset="0"/>
              </a:rPr>
              <a:t>large, egg-shaped mass of gray matter </a:t>
            </a:r>
            <a:r>
              <a:rPr lang="en-GB" sz="2400" b="1" i="1" dirty="0">
                <a:latin typeface="Candara" panose="020E0502030303020204" pitchFamily="34" charset="0"/>
              </a:rPr>
              <a:t>that forms the major part of the diencephalon. There are </a:t>
            </a:r>
            <a:r>
              <a:rPr lang="en-GB" sz="2400" b="1" i="1" dirty="0">
                <a:solidFill>
                  <a:srgbClr val="0000FF"/>
                </a:solidFill>
                <a:latin typeface="Candara" panose="020E0502030303020204" pitchFamily="34" charset="0"/>
              </a:rPr>
              <a:t>two thalami</a:t>
            </a:r>
            <a:r>
              <a:rPr lang="en-GB" sz="2400" b="1" i="1" dirty="0">
                <a:latin typeface="Candara" panose="020E0502030303020204" pitchFamily="34" charset="0"/>
              </a:rPr>
              <a:t>, and one is situated on each side of the </a:t>
            </a:r>
            <a:r>
              <a:rPr lang="en-GB" sz="2400" b="1" i="1" dirty="0">
                <a:solidFill>
                  <a:schemeClr val="accent6">
                    <a:lumMod val="75000"/>
                  </a:schemeClr>
                </a:solidFill>
                <a:latin typeface="Candara" panose="020E0502030303020204" pitchFamily="34" charset="0"/>
              </a:rPr>
              <a:t>third ventricle </a:t>
            </a:r>
          </a:p>
          <a:p>
            <a:r>
              <a:rPr lang="en-GB" sz="2400" b="1" i="1" dirty="0">
                <a:latin typeface="Candara" panose="020E0502030303020204" pitchFamily="34" charset="0"/>
              </a:rPr>
              <a:t>The anterior end of the thalamus is narrow and rounded and forms the posterior boundary of </a:t>
            </a:r>
            <a:r>
              <a:rPr lang="en-GB" sz="2400" b="1" i="1" dirty="0">
                <a:solidFill>
                  <a:srgbClr val="C00000"/>
                </a:solidFill>
                <a:latin typeface="Candara" panose="020E0502030303020204" pitchFamily="34" charset="0"/>
              </a:rPr>
              <a:t>the interventricular foramen.</a:t>
            </a:r>
          </a:p>
        </p:txBody>
      </p:sp>
      <p:pic>
        <p:nvPicPr>
          <p:cNvPr id="19458" name="Picture 2" descr="http://www.medicalartlibrary.com/wp-content/uploads/2015/04/thalamus-hypothalamus.jpg"/>
          <p:cNvPicPr>
            <a:picLocks noChangeAspect="1" noChangeArrowheads="1"/>
          </p:cNvPicPr>
          <p:nvPr/>
        </p:nvPicPr>
        <p:blipFill>
          <a:blip r:embed="rId2" cstate="print"/>
          <a:srcRect l="14815" t="1739" r="14815" b="2609"/>
          <a:stretch>
            <a:fillRect/>
          </a:stretch>
        </p:blipFill>
        <p:spPr bwMode="auto">
          <a:xfrm>
            <a:off x="5649884" y="2895600"/>
            <a:ext cx="2579716" cy="3733800"/>
          </a:xfrm>
          <a:prstGeom prst="rect">
            <a:avLst/>
          </a:prstGeom>
          <a:noFill/>
          <a:ln w="57150">
            <a:solidFill>
              <a:srgbClr val="12FA49"/>
            </a:solidFill>
          </a:ln>
        </p:spPr>
      </p:pic>
      <p:pic>
        <p:nvPicPr>
          <p:cNvPr id="19460" name="Picture 4" descr="http://lh3.ggpht.com/_RZMIWv8Xq0lqmEgenbHSbvd4mfAnA2D3P0jg3nSzS0bD-8G6lh90-rqIQbSE5IGkMwl86FdsWaq7kZ-yRlC=s394"/>
          <p:cNvPicPr>
            <a:picLocks noChangeAspect="1" noChangeArrowheads="1"/>
          </p:cNvPicPr>
          <p:nvPr/>
        </p:nvPicPr>
        <p:blipFill>
          <a:blip r:embed="rId3" cstate="print"/>
          <a:srcRect/>
          <a:stretch>
            <a:fillRect/>
          </a:stretch>
        </p:blipFill>
        <p:spPr bwMode="auto">
          <a:xfrm>
            <a:off x="838200" y="2859990"/>
            <a:ext cx="3733800" cy="3719439"/>
          </a:xfrm>
          <a:prstGeom prst="rect">
            <a:avLst/>
          </a:prstGeom>
          <a:noFill/>
          <a:ln w="57150">
            <a:solidFill>
              <a:srgbClr val="12FA49"/>
            </a:solidFill>
          </a:ln>
        </p:spPr>
      </p:pic>
      <p:sp>
        <p:nvSpPr>
          <p:cNvPr id="6" name="Date Placeholder 5"/>
          <p:cNvSpPr>
            <a:spLocks noGrp="1"/>
          </p:cNvSpPr>
          <p:nvPr>
            <p:ph type="dt" sz="half" idx="10"/>
          </p:nvPr>
        </p:nvSpPr>
        <p:spPr>
          <a:xfrm>
            <a:off x="6934200" y="304800"/>
            <a:ext cx="2133600" cy="365125"/>
          </a:xfrm>
        </p:spPr>
        <p:txBody>
          <a:bodyPr/>
          <a:lstStyle/>
          <a:p>
            <a:r>
              <a:rPr lang="en-US" b="1">
                <a:solidFill>
                  <a:srgbClr val="FF0000"/>
                </a:solidFill>
              </a:rPr>
              <a:t>23  December  2021</a:t>
            </a:r>
            <a:endParaRPr lang="en-US" b="1" dirty="0">
              <a:solidFill>
                <a:srgbClr val="FF0000"/>
              </a:solidFill>
            </a:endParaRPr>
          </a:p>
        </p:txBody>
      </p:sp>
      <p:sp>
        <p:nvSpPr>
          <p:cNvPr id="7" name="Slide Number Placeholder 6"/>
          <p:cNvSpPr>
            <a:spLocks noGrp="1"/>
          </p:cNvSpPr>
          <p:nvPr>
            <p:ph type="sldNum" sz="quarter" idx="12"/>
          </p:nvPr>
        </p:nvSpPr>
        <p:spPr>
          <a:xfrm>
            <a:off x="8382000" y="6356350"/>
            <a:ext cx="304800" cy="365125"/>
          </a:xfrm>
        </p:spPr>
        <p:txBody>
          <a:bodyPr/>
          <a:lstStyle/>
          <a:p>
            <a:fld id="{B6F15528-21DE-4FAA-801E-634DDDAF4B2B}" type="slidenum">
              <a:rPr lang="en-US" b="1" smtClean="0">
                <a:solidFill>
                  <a:srgbClr val="FF0000"/>
                </a:solidFill>
              </a:rPr>
              <a:pPr/>
              <a:t>8</a:t>
            </a:fld>
            <a:endParaRPr lang="en-US" b="1" dirty="0">
              <a:solidFill>
                <a:srgbClr val="FF0000"/>
              </a:solidFill>
            </a:endParaRPr>
          </a:p>
        </p:txBody>
      </p:sp>
      <p:sp>
        <p:nvSpPr>
          <p:cNvPr id="8" name="Footer Placeholder 7"/>
          <p:cNvSpPr>
            <a:spLocks noGrp="1"/>
          </p:cNvSpPr>
          <p:nvPr>
            <p:ph type="ftr" sz="quarter" idx="11"/>
          </p:nvPr>
        </p:nvSpPr>
        <p:spPr>
          <a:xfrm>
            <a:off x="6248400" y="152400"/>
            <a:ext cx="2895600" cy="365125"/>
          </a:xfrm>
        </p:spPr>
        <p:txBody>
          <a:bodyPr/>
          <a:lstStyle/>
          <a:p>
            <a:r>
              <a:rPr lang="en-US" b="1">
                <a:solidFill>
                  <a:srgbClr val="FF0000"/>
                </a:solidFill>
              </a:rPr>
              <a:t>Dr. Aiman Qais Afar</a:t>
            </a:r>
            <a:endParaRPr lang="en-US" b="1"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1025"/>
            <a:ext cx="5992346" cy="584775"/>
          </a:xfrm>
          <a:prstGeom prst="rect">
            <a:avLst/>
          </a:prstGeom>
          <a:ln w="38100">
            <a:solidFill>
              <a:srgbClr val="0000FF"/>
            </a:solidFill>
          </a:ln>
        </p:spPr>
        <p:txBody>
          <a:bodyPr wrap="none">
            <a:spAutoFit/>
          </a:bodyPr>
          <a:lstStyle/>
          <a:p>
            <a:r>
              <a:rPr lang="en-GB" sz="3200" b="1" i="1" dirty="0">
                <a:solidFill>
                  <a:srgbClr val="FF0000"/>
                </a:solidFill>
                <a:latin typeface="Candara" panose="020E0502030303020204" pitchFamily="34" charset="0"/>
              </a:rPr>
              <a:t>The Thalamus and Its Connections</a:t>
            </a:r>
          </a:p>
        </p:txBody>
      </p:sp>
      <p:sp>
        <p:nvSpPr>
          <p:cNvPr id="3" name="Rectangle 2"/>
          <p:cNvSpPr/>
          <p:nvPr/>
        </p:nvSpPr>
        <p:spPr>
          <a:xfrm>
            <a:off x="76200" y="685800"/>
            <a:ext cx="8839200" cy="830997"/>
          </a:xfrm>
          <a:prstGeom prst="rect">
            <a:avLst/>
          </a:prstGeom>
        </p:spPr>
        <p:txBody>
          <a:bodyPr wrap="square">
            <a:spAutoFit/>
          </a:bodyPr>
          <a:lstStyle/>
          <a:p>
            <a:r>
              <a:rPr lang="en-GB" sz="2400" b="1" i="1" dirty="0">
                <a:solidFill>
                  <a:srgbClr val="0000FF"/>
                </a:solidFill>
                <a:latin typeface="Candara" panose="020E0502030303020204" pitchFamily="34" charset="0"/>
              </a:rPr>
              <a:t>The posterior end </a:t>
            </a:r>
            <a:r>
              <a:rPr lang="en-GB" sz="2400" b="1" i="1" dirty="0">
                <a:latin typeface="Candara" panose="020E0502030303020204" pitchFamily="34" charset="0"/>
              </a:rPr>
              <a:t>is expanded to form </a:t>
            </a:r>
            <a:r>
              <a:rPr lang="en-GB" sz="2400" b="1" i="1" dirty="0">
                <a:solidFill>
                  <a:srgbClr val="C00000"/>
                </a:solidFill>
                <a:latin typeface="Candara" panose="020E0502030303020204" pitchFamily="34" charset="0"/>
              </a:rPr>
              <a:t>the </a:t>
            </a:r>
            <a:r>
              <a:rPr lang="en-GB" sz="2400" b="1" i="1" dirty="0" err="1">
                <a:solidFill>
                  <a:srgbClr val="C00000"/>
                </a:solidFill>
                <a:latin typeface="Candara" panose="020E0502030303020204" pitchFamily="34" charset="0"/>
              </a:rPr>
              <a:t>pulvinar</a:t>
            </a:r>
            <a:r>
              <a:rPr lang="en-GB" sz="2400" b="1" i="1" dirty="0">
                <a:latin typeface="Candara" panose="020E0502030303020204" pitchFamily="34" charset="0"/>
              </a:rPr>
              <a:t>, which overhangs </a:t>
            </a:r>
            <a:r>
              <a:rPr lang="en-GB" sz="2400" b="1" i="1" dirty="0">
                <a:solidFill>
                  <a:srgbClr val="C00000"/>
                </a:solidFill>
                <a:latin typeface="Candara" panose="020E0502030303020204" pitchFamily="34" charset="0"/>
              </a:rPr>
              <a:t>the superior colliculus </a:t>
            </a:r>
          </a:p>
        </p:txBody>
      </p:sp>
      <p:sp>
        <p:nvSpPr>
          <p:cNvPr id="5" name="Rectangle 4"/>
          <p:cNvSpPr/>
          <p:nvPr/>
        </p:nvSpPr>
        <p:spPr>
          <a:xfrm>
            <a:off x="0" y="1524000"/>
            <a:ext cx="3886200" cy="5262979"/>
          </a:xfrm>
          <a:prstGeom prst="rect">
            <a:avLst/>
          </a:prstGeom>
        </p:spPr>
        <p:txBody>
          <a:bodyPr wrap="square">
            <a:spAutoFit/>
          </a:bodyPr>
          <a:lstStyle/>
          <a:p>
            <a:pPr marL="342900" indent="-342900">
              <a:buFont typeface="Wingdings" panose="05000000000000000000" pitchFamily="2" charset="2"/>
              <a:buChar char="ü"/>
            </a:pPr>
            <a:r>
              <a:rPr lang="en-GB" sz="2400" b="1" i="1" dirty="0">
                <a:solidFill>
                  <a:srgbClr val="0000FF"/>
                </a:solidFill>
                <a:latin typeface="Candara" panose="020E0502030303020204" pitchFamily="34" charset="0"/>
              </a:rPr>
              <a:t>The inferior surface </a:t>
            </a:r>
            <a:r>
              <a:rPr lang="en-GB" sz="2400" b="1" i="1" dirty="0">
                <a:latin typeface="Candara" panose="020E0502030303020204" pitchFamily="34" charset="0"/>
              </a:rPr>
              <a:t>is continuous with the tegmentum of the midbrain.</a:t>
            </a:r>
          </a:p>
          <a:p>
            <a:pPr marL="342900" indent="-342900">
              <a:buFont typeface="Wingdings" panose="05000000000000000000" pitchFamily="2" charset="2"/>
              <a:buChar char="ü"/>
            </a:pPr>
            <a:endParaRPr lang="en-GB" sz="2400" b="1" i="1" dirty="0">
              <a:latin typeface="Candara" panose="020E0502030303020204" pitchFamily="34" charset="0"/>
            </a:endParaRPr>
          </a:p>
          <a:p>
            <a:pPr marL="342900" indent="-342900">
              <a:buFont typeface="Wingdings" panose="05000000000000000000" pitchFamily="2" charset="2"/>
              <a:buChar char="ü"/>
            </a:pPr>
            <a:r>
              <a:rPr lang="en-GB" sz="2400" b="1" i="1" dirty="0">
                <a:latin typeface="Candara" panose="020E0502030303020204" pitchFamily="34" charset="0"/>
              </a:rPr>
              <a:t> </a:t>
            </a:r>
            <a:r>
              <a:rPr lang="en-GB" sz="2400" b="1" i="1" dirty="0">
                <a:solidFill>
                  <a:srgbClr val="0000FF"/>
                </a:solidFill>
                <a:latin typeface="Candara" panose="020E0502030303020204" pitchFamily="34" charset="0"/>
              </a:rPr>
              <a:t>The medial surface </a:t>
            </a:r>
            <a:r>
              <a:rPr lang="en-GB" sz="2400" b="1" i="1" dirty="0">
                <a:latin typeface="Candara" panose="020E0502030303020204" pitchFamily="34" charset="0"/>
              </a:rPr>
              <a:t>of the thalamus forms part of the lateral wall of the third ventricle and is usually connected to the opposite thalamus by a band of gray matter the </a:t>
            </a:r>
            <a:r>
              <a:rPr lang="en-GB" sz="2400" b="1" i="1" dirty="0" err="1">
                <a:latin typeface="Candara" panose="020E0502030303020204" pitchFamily="34" charset="0"/>
              </a:rPr>
              <a:t>interthalamic</a:t>
            </a:r>
            <a:r>
              <a:rPr lang="en-GB" sz="2400" b="1" i="1" dirty="0">
                <a:latin typeface="Candara" panose="020E0502030303020204" pitchFamily="34" charset="0"/>
              </a:rPr>
              <a:t> connection </a:t>
            </a:r>
            <a:r>
              <a:rPr lang="en-GB" sz="2400" b="1" i="1" dirty="0">
                <a:solidFill>
                  <a:srgbClr val="C00000"/>
                </a:solidFill>
                <a:latin typeface="Candara" panose="020E0502030303020204" pitchFamily="34" charset="0"/>
              </a:rPr>
              <a:t>(</a:t>
            </a:r>
            <a:r>
              <a:rPr lang="en-GB" sz="2400" b="1" i="1" dirty="0" err="1">
                <a:solidFill>
                  <a:srgbClr val="C00000"/>
                </a:solidFill>
                <a:latin typeface="Candara" panose="020E0502030303020204" pitchFamily="34" charset="0"/>
              </a:rPr>
              <a:t>interthalamic</a:t>
            </a:r>
            <a:r>
              <a:rPr lang="en-GB" sz="2400" b="1" i="1" dirty="0">
                <a:solidFill>
                  <a:srgbClr val="C00000"/>
                </a:solidFill>
                <a:latin typeface="Candara" panose="020E0502030303020204" pitchFamily="34" charset="0"/>
              </a:rPr>
              <a:t> adhesion).</a:t>
            </a:r>
          </a:p>
        </p:txBody>
      </p:sp>
      <p:sp>
        <p:nvSpPr>
          <p:cNvPr id="6" name="Date Placeholder 5"/>
          <p:cNvSpPr>
            <a:spLocks noGrp="1"/>
          </p:cNvSpPr>
          <p:nvPr>
            <p:ph type="dt" sz="half" idx="10"/>
          </p:nvPr>
        </p:nvSpPr>
        <p:spPr>
          <a:xfrm>
            <a:off x="7010400" y="152400"/>
            <a:ext cx="2133600" cy="365125"/>
          </a:xfrm>
        </p:spPr>
        <p:txBody>
          <a:bodyPr/>
          <a:lstStyle/>
          <a:p>
            <a:r>
              <a:rPr lang="en-US" b="1">
                <a:solidFill>
                  <a:srgbClr val="FF0000"/>
                </a:solidFill>
              </a:rPr>
              <a:t>23  December  2021</a:t>
            </a:r>
            <a:endParaRPr lang="en-US" b="1" dirty="0">
              <a:solidFill>
                <a:srgbClr val="FF0000"/>
              </a:solidFill>
            </a:endParaRPr>
          </a:p>
        </p:txBody>
      </p:sp>
      <p:sp>
        <p:nvSpPr>
          <p:cNvPr id="7" name="Slide Number Placeholder 6"/>
          <p:cNvSpPr>
            <a:spLocks noGrp="1"/>
          </p:cNvSpPr>
          <p:nvPr>
            <p:ph type="sldNum" sz="quarter" idx="12"/>
          </p:nvPr>
        </p:nvSpPr>
        <p:spPr>
          <a:xfrm>
            <a:off x="7510699" y="329738"/>
            <a:ext cx="304800" cy="365125"/>
          </a:xfrm>
        </p:spPr>
        <p:txBody>
          <a:bodyPr/>
          <a:lstStyle/>
          <a:p>
            <a:fld id="{B6F15528-21DE-4FAA-801E-634DDDAF4B2B}" type="slidenum">
              <a:rPr lang="en-US" b="1" smtClean="0">
                <a:solidFill>
                  <a:srgbClr val="FF0000"/>
                </a:solidFill>
              </a:rPr>
              <a:pPr/>
              <a:t>9</a:t>
            </a:fld>
            <a:endParaRPr lang="en-US" b="1" dirty="0">
              <a:solidFill>
                <a:srgbClr val="FF0000"/>
              </a:solidFill>
            </a:endParaRPr>
          </a:p>
        </p:txBody>
      </p:sp>
      <p:sp>
        <p:nvSpPr>
          <p:cNvPr id="8" name="Footer Placeholder 7"/>
          <p:cNvSpPr>
            <a:spLocks noGrp="1"/>
          </p:cNvSpPr>
          <p:nvPr>
            <p:ph type="ftr" sz="quarter" idx="11"/>
          </p:nvPr>
        </p:nvSpPr>
        <p:spPr>
          <a:xfrm>
            <a:off x="6248400" y="0"/>
            <a:ext cx="2895600" cy="365125"/>
          </a:xfrm>
        </p:spPr>
        <p:txBody>
          <a:bodyPr/>
          <a:lstStyle/>
          <a:p>
            <a:r>
              <a:rPr lang="en-US" b="1">
                <a:solidFill>
                  <a:srgbClr val="FF0000"/>
                </a:solidFill>
              </a:rPr>
              <a:t>Dr. Aiman Qais Afar</a:t>
            </a:r>
            <a:endParaRPr lang="en-US" b="1" dirty="0">
              <a:solidFill>
                <a:srgbClr val="FF0000"/>
              </a:solidFill>
            </a:endParaRPr>
          </a:p>
        </p:txBody>
      </p:sp>
      <p:grpSp>
        <p:nvGrpSpPr>
          <p:cNvPr id="12" name="Group 11"/>
          <p:cNvGrpSpPr/>
          <p:nvPr/>
        </p:nvGrpSpPr>
        <p:grpSpPr>
          <a:xfrm>
            <a:off x="4038600" y="1669196"/>
            <a:ext cx="4876800" cy="5036403"/>
            <a:chOff x="3349439" y="1295400"/>
            <a:chExt cx="5489762" cy="5410200"/>
          </a:xfrm>
        </p:grpSpPr>
        <p:pic>
          <p:nvPicPr>
            <p:cNvPr id="2051" name="Picture 3"/>
            <p:cNvPicPr>
              <a:picLocks noChangeAspect="1" noChangeArrowheads="1"/>
            </p:cNvPicPr>
            <p:nvPr/>
          </p:nvPicPr>
          <p:blipFill>
            <a:blip r:embed="rId2" cstate="print"/>
            <a:srcRect l="30088" t="13542" r="29502" b="15625"/>
            <a:stretch>
              <a:fillRect/>
            </a:stretch>
          </p:blipFill>
          <p:spPr bwMode="auto">
            <a:xfrm>
              <a:off x="3349439" y="1295400"/>
              <a:ext cx="5489762" cy="5410200"/>
            </a:xfrm>
            <a:prstGeom prst="rect">
              <a:avLst/>
            </a:prstGeom>
            <a:noFill/>
            <a:ln w="57150">
              <a:solidFill>
                <a:srgbClr val="12FA49"/>
              </a:solidFill>
              <a:miter lim="800000"/>
              <a:headEnd/>
              <a:tailEnd/>
            </a:ln>
          </p:spPr>
        </p:pic>
        <p:sp>
          <p:nvSpPr>
            <p:cNvPr id="9" name="TextBox 8"/>
            <p:cNvSpPr txBox="1"/>
            <p:nvPr/>
          </p:nvSpPr>
          <p:spPr>
            <a:xfrm>
              <a:off x="8153400" y="3124200"/>
              <a:ext cx="609600" cy="381000"/>
            </a:xfrm>
            <a:prstGeom prst="rect">
              <a:avLst/>
            </a:prstGeom>
            <a:noFill/>
            <a:ln w="57150">
              <a:solidFill>
                <a:srgbClr val="FF0000"/>
              </a:solidFill>
            </a:ln>
          </p:spPr>
          <p:txBody>
            <a:bodyPr wrap="square" rtlCol="0">
              <a:spAutoFit/>
            </a:bodyPr>
            <a:lstStyle/>
            <a:p>
              <a:endParaRPr lang="en-GB" dirty="0"/>
            </a:p>
          </p:txBody>
        </p:sp>
        <p:cxnSp>
          <p:nvCxnSpPr>
            <p:cNvPr id="11" name="Straight Arrow Connector 10"/>
            <p:cNvCxnSpPr>
              <a:stCxn id="9" idx="1"/>
            </p:cNvCxnSpPr>
            <p:nvPr/>
          </p:nvCxnSpPr>
          <p:spPr>
            <a:xfrm flipH="1">
              <a:off x="6705600" y="3314700"/>
              <a:ext cx="1447800" cy="4191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FDB647AE44DF4BAE5DC62529B122B1" ma:contentTypeVersion="5" ma:contentTypeDescription="Create a new document." ma:contentTypeScope="" ma:versionID="b06e03018a097dde117357aaf14b1eae">
  <xsd:schema xmlns:xsd="http://www.w3.org/2001/XMLSchema" xmlns:xs="http://www.w3.org/2001/XMLSchema" xmlns:p="http://schemas.microsoft.com/office/2006/metadata/properties" xmlns:ns2="4900a897-af03-4fca-af40-02b01c647703" targetNamespace="http://schemas.microsoft.com/office/2006/metadata/properties" ma:root="true" ma:fieldsID="44acdbb259b2d190c87bd28feb5744b5" ns2:_="">
    <xsd:import namespace="4900a897-af03-4fca-af40-02b01c64770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00a897-af03-4fca-af40-02b01c6477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D0CBFA-344D-448F-A5EB-7FBDE331870B}">
  <ds:schemaRefs>
    <ds:schemaRef ds:uri="http://schemas.microsoft.com/sharepoint/v3/contenttype/forms"/>
  </ds:schemaRefs>
</ds:datastoreItem>
</file>

<file path=customXml/itemProps2.xml><?xml version="1.0" encoding="utf-8"?>
<ds:datastoreItem xmlns:ds="http://schemas.openxmlformats.org/officeDocument/2006/customXml" ds:itemID="{7478E304-8B42-43EB-9906-7557D6E4EEAD}">
  <ds:schemaRefs>
    <ds:schemaRef ds:uri="http://schemas.microsoft.com/office/2006/metadata/contentType"/>
    <ds:schemaRef ds:uri="http://schemas.microsoft.com/office/2006/metadata/properties/metaAttributes"/>
    <ds:schemaRef ds:uri="http://www.w3.org/2000/xmlns/"/>
    <ds:schemaRef ds:uri="http://www.w3.org/2001/XMLSchema"/>
    <ds:schemaRef ds:uri="4900a897-af03-4fca-af40-02b01c647703"/>
  </ds:schemaRefs>
</ds:datastoreItem>
</file>

<file path=customXml/itemProps3.xml><?xml version="1.0" encoding="utf-8"?>
<ds:datastoreItem xmlns:ds="http://schemas.openxmlformats.org/officeDocument/2006/customXml" ds:itemID="{948C145A-F118-4D1F-A4FB-D1C22BC4337A}">
  <ds:schemaRefs>
    <ds:schemaRef ds:uri="http://schemas.microsoft.com/office/2006/metadata/properties"/>
    <ds:schemaRef ds:uri="http://www.w3.org/2000/xmlns/"/>
  </ds:schemaRefs>
</ds:datastoreItem>
</file>

<file path=docProps/app.xml><?xml version="1.0" encoding="utf-8"?>
<Properties xmlns="http://schemas.openxmlformats.org/officeDocument/2006/extended-properties" xmlns:vt="http://schemas.openxmlformats.org/officeDocument/2006/docPropsVTypes">
  <Template/>
  <TotalTime>2114</TotalTime>
  <Words>2204</Words>
  <Application>Microsoft Office PowerPoint</Application>
  <PresentationFormat>On-screen Show (4:3)</PresentationFormat>
  <Paragraphs>227</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Ayman</dc:creator>
  <cp:lastModifiedBy>Sanabil Hassanat</cp:lastModifiedBy>
  <cp:revision>77</cp:revision>
  <dcterms:created xsi:type="dcterms:W3CDTF">2006-08-16T00:00:00Z</dcterms:created>
  <dcterms:modified xsi:type="dcterms:W3CDTF">2021-12-22T19:12:08Z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0x01010036FDB647AE44DF4BAE5DC62529B122B1</vt:lpwstr>
  </property>
</Properties>
</file>