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5" r:id="rId19"/>
    <p:sldId id="276" r:id="rId20"/>
    <p:sldId id="270" r:id="rId21"/>
    <p:sldId id="277" r:id="rId22"/>
    <p:sldId id="278" r:id="rId23"/>
    <p:sldId id="279" r:id="rId24"/>
    <p:sldId id="271" r:id="rId25"/>
    <p:sldId id="274" r:id="rId26"/>
    <p:sldId id="273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20/08/2024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20/08/2024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20/08/2024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20/08/2024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20/08/2024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20/08/2024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20/08/2024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20/08/2024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20/08/2024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20/08/2024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20/08/2024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20/08/2024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20/08/2024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311D6-20F5-47CB-BD02-54C95D5A0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87" y="1390650"/>
            <a:ext cx="887272" cy="927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4A9B1-94F4-428D-AA12-6090AC3A0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925" y="1518241"/>
            <a:ext cx="9766004" cy="2709643"/>
          </a:xfrm>
        </p:spPr>
        <p:txBody>
          <a:bodyPr>
            <a:noAutofit/>
          </a:bodyPr>
          <a:lstStyle/>
          <a:p>
            <a:pPr algn="ctr"/>
            <a:br>
              <a:rPr lang="en-US" sz="2400" dirty="0"/>
            </a:br>
            <a:r>
              <a:rPr lang="en-US" sz="4000" b="1" u="sng" dirty="0"/>
              <a:t>Urolithiasis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5th year medical students’ curriculum  </a:t>
            </a:r>
            <a:br>
              <a:rPr lang="en-US" sz="2400" dirty="0"/>
            </a:br>
            <a:r>
              <a:rPr lang="en-US" sz="2400" dirty="0"/>
              <a:t>Section of urology </a:t>
            </a:r>
            <a:br>
              <a:rPr lang="en-US" sz="2400" dirty="0"/>
            </a:br>
            <a:r>
              <a:rPr lang="en-US" sz="2400" dirty="0"/>
              <a:t>Department of Special Surgery </a:t>
            </a:r>
            <a:br>
              <a:rPr lang="en-US" sz="2400" dirty="0"/>
            </a:br>
            <a:r>
              <a:rPr lang="en-US" sz="2400" dirty="0"/>
              <a:t>Faculty of Medicine </a:t>
            </a:r>
            <a:br>
              <a:rPr lang="en-US" sz="2400" dirty="0"/>
            </a:br>
            <a:r>
              <a:rPr lang="en-US" sz="2400" dirty="0"/>
              <a:t>Mut'ah University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55A2D-7CBF-4E40-B07E-7A4E78A1B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46" y="4345497"/>
            <a:ext cx="9766004" cy="1768223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Dr. Fadi Sawaqed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Associate Professor of Urology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Functional &amp; Neuro-Urology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1108-E646-44A5-A945-D30A35E6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6CA50-0B31-4D8B-A481-CEC027C15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Physical Examination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Bizarre, positions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Systemic components of renal colic may be obvious, with tachycardia, sweating, and nausea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Costovertebral angle tenderness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abdominal mass may be palpable in patients with longstanding obstructive urinary calculi and severe hydronephrosis.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Fever, hypotension, and cutaneous vasodilation may be apparent in patients with urosepsis.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Testicular torsion referred to the ipsilateral side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Bladder palpation should be performed because urinary retention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rectal examination helps exclude other pathologic conditions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1B1E-47B4-49AB-991F-AA85A6EA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CB67C-C593-44A5-9D5B-EF62F4DD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02488"/>
            <a:ext cx="10410160" cy="1887279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Radiologic Investigations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Computed tomography</a:t>
            </a:r>
          </a:p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Noncontrast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spiral CT scans are now the imaging modality of choice in patients presenting with acute renal colic. It is rapid, and is operator-independent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D68E1-0E45-4B45-8F4C-945D10174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52" y="3066162"/>
            <a:ext cx="9518808" cy="3569883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FBE83A40-F389-4333-9978-2C8F8DB60740}"/>
              </a:ext>
            </a:extLst>
          </p:cNvPr>
          <p:cNvSpPr/>
          <p:nvPr/>
        </p:nvSpPr>
        <p:spPr>
          <a:xfrm flipH="1">
            <a:off x="8367823" y="4763385"/>
            <a:ext cx="776177" cy="175438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77EF137-013D-42AC-9E2C-DEDC3A7FB60A}"/>
              </a:ext>
            </a:extLst>
          </p:cNvPr>
          <p:cNvSpPr/>
          <p:nvPr/>
        </p:nvSpPr>
        <p:spPr>
          <a:xfrm flipV="1">
            <a:off x="7050701" y="4938823"/>
            <a:ext cx="842670" cy="329610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CC99-1B99-4B65-8C2D-54752146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32E2C-9793-4717-8470-2E91A84E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52577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Intravenous pyelography—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 IVP can simultaneously document nephrolithiasis and upper tract anatomy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 is rarely used today with the widespread availability of CT scan­ners and ultrasound machines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BE1A8-5074-4AD5-B5CB-32B48C90F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125972"/>
            <a:ext cx="6879771" cy="3359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2A7CB-ADAB-4EFA-889C-9F40EA2C6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664" y="3125972"/>
            <a:ext cx="2622918" cy="332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8432-AA36-4EA3-8F6B-8AC59A8C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49705-D929-4758-BB7D-BA0BC8B10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792126"/>
          </a:xfrm>
        </p:spPr>
        <p:txBody>
          <a:bodyPr/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The ultrasound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examination should be directed by notation of suspicious areas seen on a KUB film; it is, however, operator-dependent.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899C4-71EC-45A9-B15F-0D4565FDB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2392325"/>
            <a:ext cx="4860025" cy="3264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EE27F-FA3D-42A3-A94E-A57C9212B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78" y="2392325"/>
            <a:ext cx="4309787" cy="322703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8B7DEE1-AAFB-4FA6-A70F-3C08002FE880}"/>
              </a:ext>
            </a:extLst>
          </p:cNvPr>
          <p:cNvSpPr/>
          <p:nvPr/>
        </p:nvSpPr>
        <p:spPr>
          <a:xfrm>
            <a:off x="7145079" y="3965944"/>
            <a:ext cx="1137684" cy="1913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446EBE8-4931-4CC5-B473-39810CBB1F1C}"/>
              </a:ext>
            </a:extLst>
          </p:cNvPr>
          <p:cNvSpPr/>
          <p:nvPr/>
        </p:nvSpPr>
        <p:spPr>
          <a:xfrm>
            <a:off x="8403236" y="2317896"/>
            <a:ext cx="141883" cy="137160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9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712F-E500-4191-9123-E74AE892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DFC51-7710-48B5-B3C9-4981FA120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770860"/>
          </a:xfrm>
        </p:spPr>
        <p:txBody>
          <a:bodyPr/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KUB films—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KUB film and renal ultrasound may be as effective as a CT scan in establishing a diagnosis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A76FD-40B7-4055-89B4-73E0CEEB0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715" y="2250882"/>
            <a:ext cx="3112570" cy="41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A378-CABA-4646-824D-21E1E947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76D20-5219-485A-9504-C8D5B758D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31" y="1440112"/>
            <a:ext cx="3257968" cy="4201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CD473-7659-4BCA-A034-CC31D9D45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68" y="1440111"/>
            <a:ext cx="3610550" cy="4201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46BD38-9136-41B6-8EC8-FF02583B5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900" y="1440111"/>
            <a:ext cx="3109229" cy="41395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67C9D-B764-4A5E-8BE5-F18975EB19E3}"/>
              </a:ext>
            </a:extLst>
          </p:cNvPr>
          <p:cNvSpPr txBox="1"/>
          <p:nvPr/>
        </p:nvSpPr>
        <p:spPr>
          <a:xfrm>
            <a:off x="2552700" y="5886450"/>
            <a:ext cx="864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DDX of a radiopaque shadow on KUB </a:t>
            </a:r>
          </a:p>
        </p:txBody>
      </p:sp>
    </p:spTree>
    <p:extLst>
      <p:ext uri="{BB962C8B-B14F-4D97-AF65-F5344CB8AC3E}">
        <p14:creationId xmlns:p14="http://schemas.microsoft.com/office/powerpoint/2010/main" val="9564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08C5BB-45CA-43D8-A251-82242559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treatment options are appropriate?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56A9-32B4-4641-B5A9-85D37EA2B2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/>
              <a:t>Acute management: Pain killer, IVF???, </a:t>
            </a:r>
          </a:p>
          <a:p>
            <a:endParaRPr lang="en-US" sz="2600" dirty="0"/>
          </a:p>
          <a:p>
            <a:r>
              <a:rPr lang="en-US" sz="2600" dirty="0"/>
              <a:t>Urgent intervention is indicated in a patient with:</a:t>
            </a:r>
          </a:p>
          <a:p>
            <a:pPr>
              <a:buFontTx/>
              <a:buChar char="-"/>
            </a:pPr>
            <a:r>
              <a:rPr lang="en-US" sz="2600" dirty="0"/>
              <a:t>an </a:t>
            </a:r>
            <a:r>
              <a:rPr lang="en-US" sz="2600" dirty="0" err="1"/>
              <a:t>obstructedupper</a:t>
            </a:r>
            <a:r>
              <a:rPr lang="en-US" sz="2600" dirty="0"/>
              <a:t> urinary tract,</a:t>
            </a:r>
          </a:p>
          <a:p>
            <a:pPr>
              <a:buFontTx/>
              <a:buChar char="-"/>
            </a:pPr>
            <a:r>
              <a:rPr lang="en-US" sz="2600" dirty="0"/>
              <a:t> infected upper urinary tract, </a:t>
            </a:r>
          </a:p>
          <a:p>
            <a:pPr>
              <a:buFontTx/>
              <a:buChar char="-"/>
            </a:pPr>
            <a:r>
              <a:rPr lang="en-US" sz="2600" dirty="0"/>
              <a:t>impending renal deterioration,</a:t>
            </a:r>
          </a:p>
          <a:p>
            <a:pPr>
              <a:buFontTx/>
              <a:buChar char="-"/>
            </a:pPr>
            <a:r>
              <a:rPr lang="en-US" sz="2600" dirty="0"/>
              <a:t>intractable pain </a:t>
            </a:r>
          </a:p>
          <a:p>
            <a:pPr>
              <a:buFontTx/>
              <a:buChar char="-"/>
            </a:pPr>
            <a:r>
              <a:rPr lang="en-US" sz="2600" dirty="0"/>
              <a:t> vomiting, anuria, </a:t>
            </a:r>
          </a:p>
          <a:p>
            <a:pPr>
              <a:buFontTx/>
              <a:buChar char="-"/>
            </a:pPr>
            <a:r>
              <a:rPr lang="en-US" sz="2600" dirty="0"/>
              <a:t>solitary or transplanted kidney. 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A355B-B23F-4894-8B4E-79594C1E0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300" b="1" dirty="0"/>
              <a:t>A) Medical : </a:t>
            </a:r>
          </a:p>
          <a:p>
            <a:r>
              <a:rPr lang="en-US" sz="2300" dirty="0"/>
              <a:t> Conservative Observation </a:t>
            </a:r>
          </a:p>
          <a:p>
            <a:r>
              <a:rPr lang="en-US" sz="2300" dirty="0"/>
              <a:t> Dissolution Agents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b="1" dirty="0"/>
              <a:t>B)Surgical : </a:t>
            </a:r>
          </a:p>
          <a:p>
            <a:r>
              <a:rPr lang="en-US" sz="2300" dirty="0"/>
              <a:t> Relief from Obstruction</a:t>
            </a:r>
          </a:p>
          <a:p>
            <a:r>
              <a:rPr lang="en-US" sz="2300" dirty="0"/>
              <a:t> Extracorporeal Shockwave Lithotripsy </a:t>
            </a:r>
          </a:p>
          <a:p>
            <a:r>
              <a:rPr lang="en-US" sz="2300" dirty="0"/>
              <a:t> </a:t>
            </a:r>
            <a:r>
              <a:rPr lang="en-US" sz="2300" dirty="0" err="1"/>
              <a:t>Ureteroscopic</a:t>
            </a:r>
            <a:r>
              <a:rPr lang="en-US" sz="2300" dirty="0"/>
              <a:t> Stone Extraction </a:t>
            </a:r>
          </a:p>
          <a:p>
            <a:r>
              <a:rPr lang="en-US" sz="2300" dirty="0"/>
              <a:t> Percutaneous Nephrolithotomy </a:t>
            </a:r>
          </a:p>
          <a:p>
            <a:r>
              <a:rPr lang="en-US" sz="2300" dirty="0"/>
              <a:t> Open-Stone Surgery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1C7DF-7AA6-4FDC-92A2-22E4A060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BB0D8-4BD2-4FEA-866B-4A3BA7036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Conservative Observation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Dissolution Agents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Relief from Obstruction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Extracorporeal Shockwave Lithotripsy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Ureteroscopic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Stone Extraction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F. Percutaneous Nephrolithotomy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G. Open-Stone Surgery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D90E1B-9C57-4C4C-9083-51C185BF85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20037" y="1292612"/>
            <a:ext cx="2395538" cy="2384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E1BFA6-DEDE-4D28-897B-FBE8D9D48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37" y="3796487"/>
            <a:ext cx="2395538" cy="28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26A6-3444-4720-87CF-679F44DA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ESWL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E6643-4363-44DC-A5EA-C997FAA1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07" y="2162175"/>
            <a:ext cx="3967506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0D7B9-A47B-49B7-B4B9-3FDE9C56C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39" y="2263119"/>
            <a:ext cx="4881561" cy="26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ED8E-FF27-440D-8ABA-973A91B0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Ureteroscopy and stone fragmentation and extraction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273C0-1A2C-4F7C-BF5F-221DE657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6" y="1857376"/>
            <a:ext cx="3281362" cy="3281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A29345-236D-49E6-9E8F-AF49F5150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638300"/>
            <a:ext cx="2552700" cy="179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5313E6-6733-410D-964F-18AA8C169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83" y="3171568"/>
            <a:ext cx="4641817" cy="34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857F-B0FF-4F41-9095-678EAB01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002FB-1F77-40CA-B83B-8F0722FC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0682" cy="4572000"/>
          </a:xfrm>
        </p:spPr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Urinary calculi are the third most common affliction of the urinary tract, exceeded only by urinary tract infections and pathologic conditions of the prostate.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Nephrolithiasis has a high worldwide prevalence with rates which range from 7 to 13% in North America, 5 to 9% in Europe, and 1 to 5% in Asia according to recent reports nephrolithiasis has been considered to be a male-predominant disease, </a:t>
            </a:r>
          </a:p>
          <a:p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difference in stone prevalence  between men and women under 50 years of age.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Nephrolithiasis have been linked to systemic conditions such as obesity, diabetes, and metabolic syndrome.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6027-ECD8-4BAD-A543-8F193531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PCNL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0FC99-21A8-4691-AD1A-C3C7007CF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2128568"/>
            <a:ext cx="3386137" cy="325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7633-6370-4514-888B-3DB6FBBD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D6854-6660-4635-9869-A0174ECAB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general, 50% of patients experience recurrent urinary stones within 5 years without prophylactic intervention.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Appropriate education and preventive measures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Risk factors should be identified and modified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Fluid intake should result in about 1.5–2.0 L of urine/24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8E5E-9223-4683-899D-2ED83A5B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Prevention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22166-973A-441F-BE64-FDDC592DB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Metabolic Evaluation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Stone analysis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An initial 24-hour urine collection for calcium stone formers should include tests for calcium, uric acid, oxalate, citrate, phosphate, sulfate, sodium, volume, and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pH.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Minion Pro"/>
              <a:ea typeface="Calibri" panose="020F0502020204030204" pitchFamily="34" charset="0"/>
              <a:cs typeface="Minion Pro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levels for blood urea nitrogen, creatinine, calcium (with or without parathyroid hormone), phosphorous, and uric acid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5B2D-C30C-495D-88C2-F1434297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Prevention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14ECD-81EF-484B-BC05-6452EF08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97172"/>
            <a:ext cx="9982200" cy="5337544"/>
          </a:xfrm>
        </p:spPr>
        <p:txBody>
          <a:bodyPr>
            <a:normAutofit fontScale="85000" lnSpcReduction="10000"/>
          </a:bodyPr>
          <a:lstStyle/>
          <a:p>
            <a:pPr marL="0" marR="0" indent="0" algn="just">
              <a:lnSpc>
                <a:spcPct val="107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Oral Medications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Alkalinizing pH agents—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Potassium citrate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indicated in those with calcium oxalate calculi secondary to hypocitraturia (&lt;450 mg/day), including those with renal tubular acidosis. Potassium citrate also may be used effectively to treat uric acid lithiasis and milder forms of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hyperuricosuric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calcium nephrolithiasis.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Gastrointestinal absorption inhibitor—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Cellulose phos­phate binds calcium in the gut and thereby inhibits cal­cium absorption and urinary excretion and is appropriate for patients with type 1 absorptive hypercalciuria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Phosphate supplementation—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Renal phosphate leak is best treated by replacing phosphate.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Diuretics—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Thiazides can correct the renal calcium leak associated with renal hypercalciuria.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Calcium supplementation—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Enteric hyperoxaluric cal­cium nephrolithiasis is effectively treated with calcium sup­plements.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Uric acid–lowering medications—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Allopurinol is used to treat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hyperuricosuric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calcium nephrolithiasis with or with­out hyperuricemia.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 Urease inhibitor—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Acetohydroxamic acid is an effective adjunctive treatment in those with chronic urea-splitting uri­nary tract infections associated with struvite stones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8. Prevention of cystine calculi—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Conservative measures, including massive fluid intake and urinary alkalinization, are frequently inadequate to control cystine stone forma­tion. Penicillamine,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Mercaptopropionylglycine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Thiola</a:t>
            </a:r>
            <a:endParaRPr lang="en-US" sz="2000" dirty="0">
              <a:solidFill>
                <a:srgbClr val="000000"/>
              </a:solidFill>
              <a:effectLst/>
              <a:latin typeface="Minion Pro"/>
              <a:ea typeface="Calibri" panose="020F0502020204030204" pitchFamily="34" charset="0"/>
              <a:cs typeface="Minion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B017-A831-4E0F-B9B1-A404EBA6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11EB-61ED-4590-A63E-9204417D2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0468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1350-0C97-41F7-BBD3-9B560945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 formation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F2918-8B7D-47E0-A5B0-903A6C9F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81600"/>
          </a:xfrm>
        </p:spPr>
        <p:txBody>
          <a:bodyPr>
            <a:normAutofit fontScale="92500" lnSpcReduction="20000"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Stone formation requires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supersaturated urine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Super­saturation depends on urinary pH, ionic strength, solute concentration, and complexation.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ion concentrations increase, their activity product reaches a specific point termed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solubility product 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Concentrations above this point are metasta­ble and are capable of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initiating crystal growth and heteroge­neous nucleation.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Crystal formation is modified by a variety of other substances found in the urinary tract, including magnesium, citrate, pyrophosphate, and a variety of trace metals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Multiple steps are involved in crystal formation, including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nucleation, growth, and aggregation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Nucleation initiates the stone process and may be induced by a variety of substances, including proteinaceous matrix, crystals, foreign bodies, and other particulate tissues.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amount of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sz="1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noncrystalline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matrix component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urinary stones varies with stone type, commonly ranging from 2% to 10% by weight. It is composed predominantly of protein, with small amounts of hexose and hexosamine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EBE9-920F-4164-B28B-094D943C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/>
              <a:t>Stone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6748F-573B-4C4E-A158-0EFCF90B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" y="1770321"/>
            <a:ext cx="6062472" cy="525780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800" dirty="0">
                <a:latin typeface="Times New Roman" panose="02020603050405020304" pitchFamily="18" charset="0"/>
                <a:cs typeface="Arial" panose="020B0604020202020204" pitchFamily="34" charset="0"/>
              </a:rPr>
              <a:t>Stones may be classified according to composition , X-ray appearance, size, and shape.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Radio-opaque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Calcium phosphate stones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Calcium oxalate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Relatively radiolucent on plain X-ray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Cystine stones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Magnesium ammonium phosphate (struvite)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Completely radiolucent on plain X-ray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Uric acid,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triamterene,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xanthine,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indinavir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35A9A-CCA6-47BA-B45A-07618E9B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132" y="2505456"/>
            <a:ext cx="4666604" cy="3665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753DF1-F500-406A-9BF6-A9CFCA1F57F0}"/>
              </a:ext>
            </a:extLst>
          </p:cNvPr>
          <p:cNvSpPr txBox="1"/>
          <p:nvPr/>
        </p:nvSpPr>
        <p:spPr>
          <a:xfrm>
            <a:off x="7929256" y="1964174"/>
            <a:ext cx="3043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Arial" panose="020B0604020202020204" pitchFamily="34" charset="0"/>
              </a:rPr>
              <a:t>According to composition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42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E6BB-1430-4083-8DC4-604766E7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and Signs at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0173-7C70-4D56-B980-042ED48B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23754"/>
            <a:ext cx="10240040" cy="4991986"/>
          </a:xfrm>
        </p:spPr>
        <p:txBody>
          <a:bodyPr>
            <a:no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Renal colic and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noncolicky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renal pain are the two types of pain originating from the kidney.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Renal colic usually is caused by stretching of the collecting system or ureter,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Noncolicky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renal pain is caused by distention of the renal capsule.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Urinary obstruction is the main mechanism responsible for renal colic.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Renal colic does not always wax and wane or come in waves like intestinal or biliary colic but may be relatively con­stant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Local mechanisms such as inflammation, edema, hyper­peristalsis, and mucosal irritation may contribute to the per­ception of pain in patients with renal calculi.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severity and location of the pain can vary from patient to patient relative to stone size, stone location, degree of obstruction, acuity of obstruction, and variation in indi­vidual anatomy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stone burden does not correlate with the severity of the symptoms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pain frequently is abrupt in onset and severe and may awaken a patient from sleep.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severity of the pain is worsened by the unexpected nature of its onset. Patients frequently move constantly into unusual positions while attempting to relieve the pain.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8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59F9-1779-4C2D-B554-3E1420519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Hematuria </a:t>
            </a:r>
          </a:p>
          <a:p>
            <a:pPr marL="0" marR="0" indent="0" algn="just">
              <a:lnSpc>
                <a:spcPct val="107000"/>
              </a:lnSpc>
              <a:spcBef>
                <a:spcPts val="1300"/>
              </a:spcBef>
              <a:spcAft>
                <a:spcPts val="5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Infection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1000"/>
              </a:spcBef>
              <a:spcAft>
                <a:spcPts val="500"/>
              </a:spcAft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Associated Fever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1000"/>
              </a:spcBef>
              <a:spcAft>
                <a:spcPts val="500"/>
              </a:spcAft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Nausea and Vomiting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0A2C15-8137-487A-944E-4DA15206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</p:spPr>
        <p:txBody>
          <a:bodyPr/>
          <a:lstStyle/>
          <a:p>
            <a:r>
              <a:rPr lang="en-US" dirty="0"/>
              <a:t>Symptoms and Signs at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558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F165B-21B5-4EF2-8677-DDF194A8B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40" y="1600200"/>
            <a:ext cx="10257760" cy="4572000"/>
          </a:xfrm>
        </p:spPr>
        <p:txBody>
          <a:bodyPr>
            <a:normAutofit fontScale="85000" lnSpcReduction="2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Differential Diagnosis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Acute appendicitis;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Ectopic and unrecognized pregnancies;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Ovarian pathologic conditions including twisted ovarian cysts / testicular torsion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Diverticular dis­ease, 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owel obstruction, 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iliary stones with and without obstruction;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eptic ulcer disease; acute renal artery embo­lism;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Abdominal aortic aneurysm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Peritoneal signs should be sought during physical examination.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Musculoskeletal VS radicular pain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6B3EF7-370E-4A98-B952-A5B11F07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</p:spPr>
        <p:txBody>
          <a:bodyPr/>
          <a:lstStyle/>
          <a:p>
            <a:r>
              <a:rPr lang="en-US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23957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1F21-74BA-4120-BD97-5355AFBC0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History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proper evaluation requires a thorough medical history.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nature of the pain should be evaluated, including its onset; character; potential radiation; activities that exacerbate or ease the pain;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associated nausea, vomiting, or gross hema­turia;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History of similar pain. Patients with previous stones frequently have had similar types of pain in the past, but not always.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6D668B-15E9-4EC1-9E33-E10F2366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1967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4341-D5FB-42D3-897A-2330B8194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Risk Factors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 Crystalluria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Socioeconomic factors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3. Diet</a:t>
            </a:r>
            <a:endParaRPr lang="en-US" sz="1800" dirty="0">
              <a:solidFill>
                <a:srgbClr val="000000"/>
              </a:solidFill>
              <a:effectLst/>
              <a:latin typeface="Minion Pro"/>
              <a:ea typeface="Calibri" panose="020F0502020204030204" pitchFamily="34" charset="0"/>
              <a:cs typeface="Minion Pro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Occupation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Climate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Family history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 Medications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3FB8AC-A5A7-42F9-8571-1A30CE58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</p:spPr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Evaluation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B88C3C-84BC-4410-AD47-B8E99EFD21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34" y="1506813"/>
            <a:ext cx="3866131" cy="4818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</Template>
  <TotalTime>985</TotalTime>
  <Words>1452</Words>
  <Application>Microsoft Office PowerPoint</Application>
  <PresentationFormat>Widescreen</PresentationFormat>
  <Paragraphs>169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Euphemia</vt:lpstr>
      <vt:lpstr>Minion Pro</vt:lpstr>
      <vt:lpstr>Plantagenet Cherokee</vt:lpstr>
      <vt:lpstr>Times New Roman</vt:lpstr>
      <vt:lpstr>Wingdings</vt:lpstr>
      <vt:lpstr>Academic Literature 16x9</vt:lpstr>
      <vt:lpstr> Urolithiasis   5th year medical students’ curriculum   Section of urology  Department of Special Surgery  Faculty of Medicine  Mut'ah University </vt:lpstr>
      <vt:lpstr>Introduction</vt:lpstr>
      <vt:lpstr>Stone formation theory </vt:lpstr>
      <vt:lpstr>  Stone Types</vt:lpstr>
      <vt:lpstr>Symptoms and Signs at Presentation </vt:lpstr>
      <vt:lpstr>Symptoms and Signs at Presentation </vt:lpstr>
      <vt:lpstr>Evaluation </vt:lpstr>
      <vt:lpstr>Evaluation</vt:lpstr>
      <vt:lpstr>Evaluation </vt:lpstr>
      <vt:lpstr>Evaluation</vt:lpstr>
      <vt:lpstr>Evaluation</vt:lpstr>
      <vt:lpstr>Evaluation</vt:lpstr>
      <vt:lpstr>Evaluation</vt:lpstr>
      <vt:lpstr>Evaluation</vt:lpstr>
      <vt:lpstr>KUB </vt:lpstr>
      <vt:lpstr>What treatment options are appropriate?</vt:lpstr>
      <vt:lpstr>Intervention</vt:lpstr>
      <vt:lpstr>ESWL </vt:lpstr>
      <vt:lpstr>Ureteroscopy and stone fragmentation and extraction </vt:lpstr>
      <vt:lpstr>PCNL</vt:lpstr>
      <vt:lpstr>Prevention </vt:lpstr>
      <vt:lpstr>Prevention </vt:lpstr>
      <vt:lpstr>Prevention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Urolithiasis   5th year medical students’ curriculum   Section of urology  Department of Special Surgery  Faculty of Medicine  Mut'ah University</dc:title>
  <dc:creator>Fadi Sawaqed</dc:creator>
  <cp:lastModifiedBy>Fadi S. Sawaqed</cp:lastModifiedBy>
  <cp:revision>31</cp:revision>
  <dcterms:created xsi:type="dcterms:W3CDTF">2020-09-30T07:34:42Z</dcterms:created>
  <dcterms:modified xsi:type="dcterms:W3CDTF">2024-08-20T15:31:41Z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