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  <p:sldMasterId id="2147483714" r:id="rId5"/>
  </p:sldMasterIdLst>
  <p:notesMasterIdLst>
    <p:notesMasterId r:id="rId46"/>
  </p:notesMasterIdLst>
  <p:sldIdLst>
    <p:sldId id="256" r:id="rId6"/>
    <p:sldId id="257" r:id="rId7"/>
    <p:sldId id="258" r:id="rId8"/>
    <p:sldId id="262" r:id="rId9"/>
    <p:sldId id="307" r:id="rId10"/>
    <p:sldId id="309" r:id="rId11"/>
    <p:sldId id="310" r:id="rId12"/>
    <p:sldId id="311" r:id="rId13"/>
    <p:sldId id="364" r:id="rId14"/>
    <p:sldId id="397" r:id="rId15"/>
    <p:sldId id="320" r:id="rId16"/>
    <p:sldId id="268" r:id="rId17"/>
    <p:sldId id="366" r:id="rId18"/>
    <p:sldId id="367" r:id="rId19"/>
    <p:sldId id="368" r:id="rId20"/>
    <p:sldId id="369" r:id="rId21"/>
    <p:sldId id="370" r:id="rId22"/>
    <p:sldId id="396" r:id="rId23"/>
    <p:sldId id="372" r:id="rId24"/>
    <p:sldId id="398" r:id="rId25"/>
    <p:sldId id="419" r:id="rId26"/>
    <p:sldId id="420" r:id="rId27"/>
    <p:sldId id="421" r:id="rId28"/>
    <p:sldId id="399" r:id="rId29"/>
    <p:sldId id="400" r:id="rId30"/>
    <p:sldId id="401" r:id="rId31"/>
    <p:sldId id="402" r:id="rId32"/>
    <p:sldId id="403" r:id="rId33"/>
    <p:sldId id="404" r:id="rId34"/>
    <p:sldId id="405" r:id="rId35"/>
    <p:sldId id="406" r:id="rId36"/>
    <p:sldId id="407" r:id="rId37"/>
    <p:sldId id="408" r:id="rId38"/>
    <p:sldId id="409" r:id="rId39"/>
    <p:sldId id="410" r:id="rId40"/>
    <p:sldId id="411" r:id="rId41"/>
    <p:sldId id="412" r:id="rId42"/>
    <p:sldId id="413" r:id="rId43"/>
    <p:sldId id="414" r:id="rId44"/>
    <p:sldId id="415" r:id="rId45"/>
  </p:sldIdLst>
  <p:sldSz cx="12190413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>
      <p:cViewPr>
        <p:scale>
          <a:sx n="70" d="100"/>
          <a:sy n="70" d="100"/>
        </p:scale>
        <p:origin x="-768" y="-180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A8A336-EAD4-4709-989C-96720991C88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DF5743A-E36D-49EC-B9AA-E791C07C76B7}">
      <dgm:prSet phldrT="[Text]" phldr="0"/>
      <dgm:spPr/>
      <dgm:t>
        <a:bodyPr/>
        <a:lstStyle/>
        <a:p>
          <a:pPr rtl="0"/>
          <a:r>
            <a:rPr lang="en-GB" dirty="0">
              <a:latin typeface="Aptos Display" panose="020F0302020204030204"/>
            </a:rPr>
            <a:t>Mangement </a:t>
          </a:r>
          <a:endParaRPr lang="en-GB" dirty="0"/>
        </a:p>
      </dgm:t>
    </dgm:pt>
    <dgm:pt modelId="{98206B3B-6FF5-4D8B-94E6-6C3261B3E0C4}" type="parTrans" cxnId="{3F3AE841-0586-4E34-A360-66B3344F224A}">
      <dgm:prSet/>
      <dgm:spPr/>
      <dgm:t>
        <a:bodyPr/>
        <a:lstStyle/>
        <a:p>
          <a:endParaRPr lang="en-GB"/>
        </a:p>
      </dgm:t>
    </dgm:pt>
    <dgm:pt modelId="{1589142E-E688-4105-BE7E-19932A4706A8}" type="sibTrans" cxnId="{3F3AE841-0586-4E34-A360-66B3344F224A}">
      <dgm:prSet/>
      <dgm:spPr/>
      <dgm:t>
        <a:bodyPr/>
        <a:lstStyle/>
        <a:p>
          <a:endParaRPr lang="en-GB"/>
        </a:p>
      </dgm:t>
    </dgm:pt>
    <dgm:pt modelId="{8954FD39-FAB5-4147-82FA-2D0713671690}">
      <dgm:prSet phldrT="[Text]" phldr="0"/>
      <dgm:spPr/>
      <dgm:t>
        <a:bodyPr/>
        <a:lstStyle/>
        <a:p>
          <a:pPr rtl="0"/>
          <a:r>
            <a:rPr lang="en-GB" dirty="0">
              <a:latin typeface="Aptos Display" panose="020F0302020204030204"/>
            </a:rPr>
            <a:t>Not functionally active </a:t>
          </a:r>
          <a:endParaRPr lang="en-GB" dirty="0"/>
        </a:p>
      </dgm:t>
    </dgm:pt>
    <dgm:pt modelId="{D7F498E8-251B-4673-9C79-4470CB0D3190}" type="parTrans" cxnId="{0F83C2E3-94B1-497F-B323-0C8CB7EEB3FE}">
      <dgm:prSet/>
      <dgm:spPr/>
      <dgm:t>
        <a:bodyPr/>
        <a:lstStyle/>
        <a:p>
          <a:endParaRPr lang="en-GB"/>
        </a:p>
      </dgm:t>
    </dgm:pt>
    <dgm:pt modelId="{38D37308-2A9C-46F0-AC4B-7F01FC9EC6EA}" type="sibTrans" cxnId="{0F83C2E3-94B1-497F-B323-0C8CB7EEB3FE}">
      <dgm:prSet/>
      <dgm:spPr/>
      <dgm:t>
        <a:bodyPr/>
        <a:lstStyle/>
        <a:p>
          <a:endParaRPr lang="en-GB"/>
        </a:p>
      </dgm:t>
    </dgm:pt>
    <dgm:pt modelId="{34C87994-A39C-4472-912C-1613E89A3934}">
      <dgm:prSet phldrT="[Text]" phldr="0"/>
      <dgm:spPr/>
      <dgm:t>
        <a:bodyPr/>
        <a:lstStyle/>
        <a:p>
          <a:pPr rtl="0"/>
          <a:r>
            <a:rPr lang="en-GB" dirty="0">
              <a:latin typeface="Aptos Display" panose="020F0302020204030204"/>
            </a:rPr>
            <a:t>Small size /no symptoms </a:t>
          </a:r>
          <a:endParaRPr lang="en-GB" dirty="0"/>
        </a:p>
      </dgm:t>
    </dgm:pt>
    <dgm:pt modelId="{A4BE7BAA-399E-4E38-8137-21A369439CE8}" type="parTrans" cxnId="{419EF165-4C7F-4ADD-9EEA-B4755C7ACEAA}">
      <dgm:prSet/>
      <dgm:spPr/>
      <dgm:t>
        <a:bodyPr/>
        <a:lstStyle/>
        <a:p>
          <a:endParaRPr lang="en-GB"/>
        </a:p>
      </dgm:t>
    </dgm:pt>
    <dgm:pt modelId="{2C28981B-A3C5-4B6B-8F3F-D52F66944933}" type="sibTrans" cxnId="{419EF165-4C7F-4ADD-9EEA-B4755C7ACEAA}">
      <dgm:prSet/>
      <dgm:spPr/>
      <dgm:t>
        <a:bodyPr/>
        <a:lstStyle/>
        <a:p>
          <a:endParaRPr lang="en-GB"/>
        </a:p>
      </dgm:t>
    </dgm:pt>
    <dgm:pt modelId="{D079987D-0421-441D-A1DD-DF68536140DE}">
      <dgm:prSet phldrT="[Text]" phldr="0"/>
      <dgm:spPr/>
      <dgm:t>
        <a:bodyPr/>
        <a:lstStyle/>
        <a:p>
          <a:pPr rtl="0"/>
          <a:r>
            <a:rPr lang="en-GB" dirty="0">
              <a:latin typeface="Aptos Display" panose="020F0302020204030204"/>
            </a:rPr>
            <a:t>Large / compression symptoms </a:t>
          </a:r>
          <a:endParaRPr lang="en-GB" dirty="0"/>
        </a:p>
      </dgm:t>
    </dgm:pt>
    <dgm:pt modelId="{B40BB100-702B-4318-8708-6F9E6E5D48A8}" type="parTrans" cxnId="{CD14DDCB-9E72-4298-9CC9-2CA1D4AFEF9C}">
      <dgm:prSet/>
      <dgm:spPr/>
      <dgm:t>
        <a:bodyPr/>
        <a:lstStyle/>
        <a:p>
          <a:endParaRPr lang="en-GB"/>
        </a:p>
      </dgm:t>
    </dgm:pt>
    <dgm:pt modelId="{1AC2D818-47B6-4AF4-82D5-140F9C4FDC3D}" type="sibTrans" cxnId="{CD14DDCB-9E72-4298-9CC9-2CA1D4AFEF9C}">
      <dgm:prSet/>
      <dgm:spPr/>
      <dgm:t>
        <a:bodyPr/>
        <a:lstStyle/>
        <a:p>
          <a:endParaRPr lang="en-GB"/>
        </a:p>
      </dgm:t>
    </dgm:pt>
    <dgm:pt modelId="{6F7BCA20-64FC-4408-BBB1-74ECCE26AD88}">
      <dgm:prSet phldrT="[Text]" phldr="0"/>
      <dgm:spPr/>
      <dgm:t>
        <a:bodyPr/>
        <a:lstStyle/>
        <a:p>
          <a:pPr rtl="0"/>
          <a:r>
            <a:rPr lang="en-GB" dirty="0">
              <a:latin typeface="Aptos Display" panose="020F0302020204030204"/>
            </a:rPr>
            <a:t>Toxic (functionally active )</a:t>
          </a:r>
          <a:endParaRPr lang="en-GB" dirty="0"/>
        </a:p>
      </dgm:t>
    </dgm:pt>
    <dgm:pt modelId="{735B8A9E-02E5-45F1-AB06-EAD13590B897}" type="parTrans" cxnId="{6DBA67E2-5038-4213-A338-3A037FE29163}">
      <dgm:prSet/>
      <dgm:spPr/>
      <dgm:t>
        <a:bodyPr/>
        <a:lstStyle/>
        <a:p>
          <a:endParaRPr lang="en-GB"/>
        </a:p>
      </dgm:t>
    </dgm:pt>
    <dgm:pt modelId="{124E94AE-AC66-454C-977A-9B3C69DC0939}" type="sibTrans" cxnId="{6DBA67E2-5038-4213-A338-3A037FE29163}">
      <dgm:prSet/>
      <dgm:spPr/>
      <dgm:t>
        <a:bodyPr/>
        <a:lstStyle/>
        <a:p>
          <a:endParaRPr lang="en-GB"/>
        </a:p>
      </dgm:t>
    </dgm:pt>
    <dgm:pt modelId="{8C2C18F5-B670-4DA9-8577-BF73100D1122}">
      <dgm:prSet phldrT="[Text]"/>
      <dgm:spPr/>
      <dgm:t>
        <a:bodyPr/>
        <a:lstStyle/>
        <a:p>
          <a:r>
            <a:rPr lang="en-GB" dirty="0" smtClean="0"/>
            <a:t>Radioactive iodine </a:t>
          </a:r>
          <a:endParaRPr lang="en-GB" dirty="0"/>
        </a:p>
      </dgm:t>
    </dgm:pt>
    <dgm:pt modelId="{AA06C99F-4C87-4E69-BB93-459A0ABE9B21}" type="parTrans" cxnId="{1E84A330-6076-4D59-9DA1-0A767A9F7D65}">
      <dgm:prSet/>
      <dgm:spPr/>
      <dgm:t>
        <a:bodyPr/>
        <a:lstStyle/>
        <a:p>
          <a:endParaRPr lang="en-GB"/>
        </a:p>
      </dgm:t>
    </dgm:pt>
    <dgm:pt modelId="{1C7BF296-A789-411E-9050-BCD31B0D0118}" type="sibTrans" cxnId="{1E84A330-6076-4D59-9DA1-0A767A9F7D65}">
      <dgm:prSet/>
      <dgm:spPr/>
      <dgm:t>
        <a:bodyPr/>
        <a:lstStyle/>
        <a:p>
          <a:endParaRPr lang="en-GB"/>
        </a:p>
      </dgm:t>
    </dgm:pt>
    <dgm:pt modelId="{9B0045CB-4615-4E7B-A13A-647521F6B9A6}">
      <dgm:prSet/>
      <dgm:spPr/>
      <dgm:t>
        <a:bodyPr/>
        <a:lstStyle/>
        <a:p>
          <a:pPr algn="l"/>
          <a:r>
            <a:rPr lang="en-GB" dirty="0" smtClean="0"/>
            <a:t>No treatment</a:t>
          </a:r>
        </a:p>
        <a:p>
          <a:pPr algn="l"/>
          <a:r>
            <a:rPr lang="en-GB" dirty="0" smtClean="0"/>
            <a:t>Annual </a:t>
          </a:r>
          <a:r>
            <a:rPr lang="en-GB" dirty="0" err="1" smtClean="0"/>
            <a:t>followup</a:t>
          </a:r>
          <a:r>
            <a:rPr lang="en-GB" dirty="0" smtClean="0"/>
            <a:t> </a:t>
          </a:r>
          <a:endParaRPr lang="en-GB" dirty="0"/>
        </a:p>
      </dgm:t>
    </dgm:pt>
    <dgm:pt modelId="{4D5D9453-44DF-4660-9DB4-08853F32CE0C}" type="parTrans" cxnId="{537A4AF7-5783-411D-B8F2-99F8C0659390}">
      <dgm:prSet/>
      <dgm:spPr/>
      <dgm:t>
        <a:bodyPr/>
        <a:lstStyle/>
        <a:p>
          <a:endParaRPr lang="en-GB"/>
        </a:p>
      </dgm:t>
    </dgm:pt>
    <dgm:pt modelId="{3756E762-E762-4D11-A8A6-FAACC57DE9A9}" type="sibTrans" cxnId="{537A4AF7-5783-411D-B8F2-99F8C0659390}">
      <dgm:prSet/>
      <dgm:spPr/>
      <dgm:t>
        <a:bodyPr/>
        <a:lstStyle/>
        <a:p>
          <a:endParaRPr lang="en-GB"/>
        </a:p>
      </dgm:t>
    </dgm:pt>
    <dgm:pt modelId="{771F9359-294F-443F-9551-AF3FC6FCA027}">
      <dgm:prSet/>
      <dgm:spPr/>
      <dgm:t>
        <a:bodyPr/>
        <a:lstStyle/>
        <a:p>
          <a:r>
            <a:rPr lang="en-GB" dirty="0" smtClean="0"/>
            <a:t>Partial </a:t>
          </a:r>
          <a:r>
            <a:rPr lang="en-GB" dirty="0" err="1" smtClean="0"/>
            <a:t>thyroidectomy</a:t>
          </a:r>
          <a:endParaRPr lang="en-GB" dirty="0"/>
        </a:p>
      </dgm:t>
    </dgm:pt>
    <dgm:pt modelId="{1D254AC3-AE61-4D30-A65B-3A0D8E825909}" type="parTrans" cxnId="{8636E0B5-D526-429A-8615-9FF78C39E480}">
      <dgm:prSet/>
      <dgm:spPr/>
      <dgm:t>
        <a:bodyPr/>
        <a:lstStyle/>
        <a:p>
          <a:endParaRPr lang="en-GB"/>
        </a:p>
      </dgm:t>
    </dgm:pt>
    <dgm:pt modelId="{A5536621-BF35-452E-95F0-675627D3DAE4}" type="sibTrans" cxnId="{8636E0B5-D526-429A-8615-9FF78C39E480}">
      <dgm:prSet/>
      <dgm:spPr/>
      <dgm:t>
        <a:bodyPr/>
        <a:lstStyle/>
        <a:p>
          <a:endParaRPr lang="en-GB"/>
        </a:p>
      </dgm:t>
    </dgm:pt>
    <dgm:pt modelId="{AF1FE3F8-4D8A-4CF9-BDB2-8C45BED5415F}">
      <dgm:prSet/>
      <dgm:spPr/>
      <dgm:t>
        <a:bodyPr/>
        <a:lstStyle/>
        <a:p>
          <a:r>
            <a:rPr lang="en-GB" dirty="0" smtClean="0"/>
            <a:t>Partial </a:t>
          </a:r>
          <a:r>
            <a:rPr lang="en-GB" dirty="0" err="1" smtClean="0"/>
            <a:t>thyroidectomy</a:t>
          </a:r>
          <a:endParaRPr lang="en-GB" dirty="0"/>
        </a:p>
      </dgm:t>
    </dgm:pt>
    <dgm:pt modelId="{4D33F817-9B5D-4B4F-B57A-9D85DD01DDDA}" type="parTrans" cxnId="{D8664C01-177B-48C4-B9CD-6976FAB306B5}">
      <dgm:prSet/>
      <dgm:spPr/>
      <dgm:t>
        <a:bodyPr/>
        <a:lstStyle/>
        <a:p>
          <a:endParaRPr lang="en-GB"/>
        </a:p>
      </dgm:t>
    </dgm:pt>
    <dgm:pt modelId="{1F58CA0F-EBCF-495E-94FB-2AC541554825}" type="sibTrans" cxnId="{D8664C01-177B-48C4-B9CD-6976FAB306B5}">
      <dgm:prSet/>
      <dgm:spPr/>
      <dgm:t>
        <a:bodyPr/>
        <a:lstStyle/>
        <a:p>
          <a:endParaRPr lang="en-GB"/>
        </a:p>
      </dgm:t>
    </dgm:pt>
    <dgm:pt modelId="{A3ACE082-3731-458B-BEC8-CA80696DFAD8}" type="pres">
      <dgm:prSet presAssocID="{6BA8A336-EAD4-4709-989C-96720991C8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AD24B588-2B2C-4811-A40F-AD31A6B2065C}" type="pres">
      <dgm:prSet presAssocID="{7DF5743A-E36D-49EC-B9AA-E791C07C76B7}" presName="hierRoot1" presStyleCnt="0"/>
      <dgm:spPr/>
      <dgm:t>
        <a:bodyPr/>
        <a:lstStyle/>
        <a:p>
          <a:endParaRPr lang="en-GB"/>
        </a:p>
      </dgm:t>
    </dgm:pt>
    <dgm:pt modelId="{7C33504C-B698-4403-A888-3D4ACF91D89B}" type="pres">
      <dgm:prSet presAssocID="{7DF5743A-E36D-49EC-B9AA-E791C07C76B7}" presName="composite" presStyleCnt="0"/>
      <dgm:spPr/>
      <dgm:t>
        <a:bodyPr/>
        <a:lstStyle/>
        <a:p>
          <a:endParaRPr lang="en-GB"/>
        </a:p>
      </dgm:t>
    </dgm:pt>
    <dgm:pt modelId="{87CE5781-D89F-445F-80A1-2F1CAECD83B4}" type="pres">
      <dgm:prSet presAssocID="{7DF5743A-E36D-49EC-B9AA-E791C07C76B7}" presName="background" presStyleLbl="node0" presStyleIdx="0" presStyleCnt="1"/>
      <dgm:spPr/>
      <dgm:t>
        <a:bodyPr/>
        <a:lstStyle/>
        <a:p>
          <a:endParaRPr lang="en-GB"/>
        </a:p>
      </dgm:t>
    </dgm:pt>
    <dgm:pt modelId="{24B0E630-A177-4F3C-8815-C93928ABFFCF}" type="pres">
      <dgm:prSet presAssocID="{7DF5743A-E36D-49EC-B9AA-E791C07C76B7}" presName="text" presStyleLbl="fgAcc0" presStyleIdx="0" presStyleCnt="1" custScaleY="7738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0758A7E-6203-470A-928E-D0ECE46D02B7}" type="pres">
      <dgm:prSet presAssocID="{7DF5743A-E36D-49EC-B9AA-E791C07C76B7}" presName="hierChild2" presStyleCnt="0"/>
      <dgm:spPr/>
      <dgm:t>
        <a:bodyPr/>
        <a:lstStyle/>
        <a:p>
          <a:endParaRPr lang="en-GB"/>
        </a:p>
      </dgm:t>
    </dgm:pt>
    <dgm:pt modelId="{77644CA8-51B7-4034-9196-059216F5CC2B}" type="pres">
      <dgm:prSet presAssocID="{D7F498E8-251B-4673-9C79-4470CB0D3190}" presName="Name10" presStyleLbl="parChTrans1D2" presStyleIdx="0" presStyleCnt="2"/>
      <dgm:spPr/>
      <dgm:t>
        <a:bodyPr/>
        <a:lstStyle/>
        <a:p>
          <a:endParaRPr lang="en-GB"/>
        </a:p>
      </dgm:t>
    </dgm:pt>
    <dgm:pt modelId="{DA1B688A-99B3-4296-8597-63BBBC2D58B6}" type="pres">
      <dgm:prSet presAssocID="{8954FD39-FAB5-4147-82FA-2D0713671690}" presName="hierRoot2" presStyleCnt="0"/>
      <dgm:spPr/>
      <dgm:t>
        <a:bodyPr/>
        <a:lstStyle/>
        <a:p>
          <a:endParaRPr lang="en-GB"/>
        </a:p>
      </dgm:t>
    </dgm:pt>
    <dgm:pt modelId="{1F483D62-4AC1-46AA-B701-120948D6288F}" type="pres">
      <dgm:prSet presAssocID="{8954FD39-FAB5-4147-82FA-2D0713671690}" presName="composite2" presStyleCnt="0"/>
      <dgm:spPr/>
      <dgm:t>
        <a:bodyPr/>
        <a:lstStyle/>
        <a:p>
          <a:endParaRPr lang="en-GB"/>
        </a:p>
      </dgm:t>
    </dgm:pt>
    <dgm:pt modelId="{61276C9A-A7A4-4129-8077-915A464BC639}" type="pres">
      <dgm:prSet presAssocID="{8954FD39-FAB5-4147-82FA-2D0713671690}" presName="background2" presStyleLbl="node2" presStyleIdx="0" presStyleCnt="2"/>
      <dgm:spPr/>
      <dgm:t>
        <a:bodyPr/>
        <a:lstStyle/>
        <a:p>
          <a:endParaRPr lang="en-GB"/>
        </a:p>
      </dgm:t>
    </dgm:pt>
    <dgm:pt modelId="{BEC984F8-1C26-41B9-A862-A99FEC49B8E2}" type="pres">
      <dgm:prSet presAssocID="{8954FD39-FAB5-4147-82FA-2D071367169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1CBEE52-3094-404E-A9D2-82607B030D7B}" type="pres">
      <dgm:prSet presAssocID="{8954FD39-FAB5-4147-82FA-2D0713671690}" presName="hierChild3" presStyleCnt="0"/>
      <dgm:spPr/>
      <dgm:t>
        <a:bodyPr/>
        <a:lstStyle/>
        <a:p>
          <a:endParaRPr lang="en-GB"/>
        </a:p>
      </dgm:t>
    </dgm:pt>
    <dgm:pt modelId="{7C34B01F-0740-415B-87B1-BCF782D330D5}" type="pres">
      <dgm:prSet presAssocID="{A4BE7BAA-399E-4E38-8137-21A369439CE8}" presName="Name17" presStyleLbl="parChTrans1D3" presStyleIdx="0" presStyleCnt="4"/>
      <dgm:spPr/>
      <dgm:t>
        <a:bodyPr/>
        <a:lstStyle/>
        <a:p>
          <a:endParaRPr lang="en-GB"/>
        </a:p>
      </dgm:t>
    </dgm:pt>
    <dgm:pt modelId="{049F8D28-0833-4EA9-8F3E-17190207DAC1}" type="pres">
      <dgm:prSet presAssocID="{34C87994-A39C-4472-912C-1613E89A3934}" presName="hierRoot3" presStyleCnt="0"/>
      <dgm:spPr/>
      <dgm:t>
        <a:bodyPr/>
        <a:lstStyle/>
        <a:p>
          <a:endParaRPr lang="en-GB"/>
        </a:p>
      </dgm:t>
    </dgm:pt>
    <dgm:pt modelId="{C2548734-6C75-4664-BD5A-DF9D725A6DA3}" type="pres">
      <dgm:prSet presAssocID="{34C87994-A39C-4472-912C-1613E89A3934}" presName="composite3" presStyleCnt="0"/>
      <dgm:spPr/>
      <dgm:t>
        <a:bodyPr/>
        <a:lstStyle/>
        <a:p>
          <a:endParaRPr lang="en-GB"/>
        </a:p>
      </dgm:t>
    </dgm:pt>
    <dgm:pt modelId="{011BDA7F-67D0-4A94-A441-55CC8FA72ADA}" type="pres">
      <dgm:prSet presAssocID="{34C87994-A39C-4472-912C-1613E89A3934}" presName="background3" presStyleLbl="node3" presStyleIdx="0" presStyleCnt="4"/>
      <dgm:spPr/>
      <dgm:t>
        <a:bodyPr/>
        <a:lstStyle/>
        <a:p>
          <a:endParaRPr lang="en-GB"/>
        </a:p>
      </dgm:t>
    </dgm:pt>
    <dgm:pt modelId="{0C5ADB0E-38B1-4D2E-84EE-21814DD02CC6}" type="pres">
      <dgm:prSet presAssocID="{34C87994-A39C-4472-912C-1613E89A3934}" presName="text3" presStyleLbl="fgAcc3" presStyleIdx="0" presStyleCnt="4" custScaleX="14239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69AFB99-DAF0-45C5-B94C-BEB74722D4C3}" type="pres">
      <dgm:prSet presAssocID="{34C87994-A39C-4472-912C-1613E89A3934}" presName="hierChild4" presStyleCnt="0"/>
      <dgm:spPr/>
      <dgm:t>
        <a:bodyPr/>
        <a:lstStyle/>
        <a:p>
          <a:endParaRPr lang="en-GB"/>
        </a:p>
      </dgm:t>
    </dgm:pt>
    <dgm:pt modelId="{479CF486-D169-4628-88F9-91A1A9152027}" type="pres">
      <dgm:prSet presAssocID="{4D5D9453-44DF-4660-9DB4-08853F32CE0C}" presName="Name23" presStyleLbl="parChTrans1D4" presStyleIdx="0" presStyleCnt="2"/>
      <dgm:spPr/>
      <dgm:t>
        <a:bodyPr/>
        <a:lstStyle/>
        <a:p>
          <a:endParaRPr lang="en-US"/>
        </a:p>
      </dgm:t>
    </dgm:pt>
    <dgm:pt modelId="{2CF9858D-6108-4F29-B529-16C64B9C9E7A}" type="pres">
      <dgm:prSet presAssocID="{9B0045CB-4615-4E7B-A13A-647521F6B9A6}" presName="hierRoot4" presStyleCnt="0"/>
      <dgm:spPr/>
    </dgm:pt>
    <dgm:pt modelId="{12DFB7DE-9416-4DCB-83BF-BB164ED94CF0}" type="pres">
      <dgm:prSet presAssocID="{9B0045CB-4615-4E7B-A13A-647521F6B9A6}" presName="composite4" presStyleCnt="0"/>
      <dgm:spPr/>
    </dgm:pt>
    <dgm:pt modelId="{BDC34EFF-D6A1-4AEA-A3C1-355B3557CF51}" type="pres">
      <dgm:prSet presAssocID="{9B0045CB-4615-4E7B-A13A-647521F6B9A6}" presName="background4" presStyleLbl="node4" presStyleIdx="0" presStyleCnt="2"/>
      <dgm:spPr/>
    </dgm:pt>
    <dgm:pt modelId="{2564ED62-FED2-4C99-B3E0-FC2993678C51}" type="pres">
      <dgm:prSet presAssocID="{9B0045CB-4615-4E7B-A13A-647521F6B9A6}" presName="text4" presStyleLbl="fgAcc4" presStyleIdx="0" presStyleCnt="2" custScaleX="11976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6939AB9-4F2D-41D7-A65C-5FD811A37C3C}" type="pres">
      <dgm:prSet presAssocID="{9B0045CB-4615-4E7B-A13A-647521F6B9A6}" presName="hierChild5" presStyleCnt="0"/>
      <dgm:spPr/>
    </dgm:pt>
    <dgm:pt modelId="{AB6C28A7-7551-4CAA-BBA8-6DF1FA5039E2}" type="pres">
      <dgm:prSet presAssocID="{B40BB100-702B-4318-8708-6F9E6E5D48A8}" presName="Name17" presStyleLbl="parChTrans1D3" presStyleIdx="1" presStyleCnt="4"/>
      <dgm:spPr/>
      <dgm:t>
        <a:bodyPr/>
        <a:lstStyle/>
        <a:p>
          <a:endParaRPr lang="en-GB"/>
        </a:p>
      </dgm:t>
    </dgm:pt>
    <dgm:pt modelId="{2CE82C7A-5E7A-4A22-B3FD-ECAEB40DA42D}" type="pres">
      <dgm:prSet presAssocID="{D079987D-0421-441D-A1DD-DF68536140DE}" presName="hierRoot3" presStyleCnt="0"/>
      <dgm:spPr/>
      <dgm:t>
        <a:bodyPr/>
        <a:lstStyle/>
        <a:p>
          <a:endParaRPr lang="en-GB"/>
        </a:p>
      </dgm:t>
    </dgm:pt>
    <dgm:pt modelId="{0F19B8B8-E1D5-4589-AB0B-F7382BC2F6A2}" type="pres">
      <dgm:prSet presAssocID="{D079987D-0421-441D-A1DD-DF68536140DE}" presName="composite3" presStyleCnt="0"/>
      <dgm:spPr/>
      <dgm:t>
        <a:bodyPr/>
        <a:lstStyle/>
        <a:p>
          <a:endParaRPr lang="en-GB"/>
        </a:p>
      </dgm:t>
    </dgm:pt>
    <dgm:pt modelId="{18485995-2BE5-43EC-925F-A63D6EDAA5EF}" type="pres">
      <dgm:prSet presAssocID="{D079987D-0421-441D-A1DD-DF68536140DE}" presName="background3" presStyleLbl="node3" presStyleIdx="1" presStyleCnt="4"/>
      <dgm:spPr/>
      <dgm:t>
        <a:bodyPr/>
        <a:lstStyle/>
        <a:p>
          <a:endParaRPr lang="en-GB"/>
        </a:p>
      </dgm:t>
    </dgm:pt>
    <dgm:pt modelId="{E2EDD501-8EB9-464A-9A61-60B46EC1999D}" type="pres">
      <dgm:prSet presAssocID="{D079987D-0421-441D-A1DD-DF68536140DE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B81E11B-FFD9-44D9-A68D-D2D9D0E286D4}" type="pres">
      <dgm:prSet presAssocID="{D079987D-0421-441D-A1DD-DF68536140DE}" presName="hierChild4" presStyleCnt="0"/>
      <dgm:spPr/>
      <dgm:t>
        <a:bodyPr/>
        <a:lstStyle/>
        <a:p>
          <a:endParaRPr lang="en-GB"/>
        </a:p>
      </dgm:t>
    </dgm:pt>
    <dgm:pt modelId="{BB0AF683-4C79-4E8E-9260-38C937B563E3}" type="pres">
      <dgm:prSet presAssocID="{1D254AC3-AE61-4D30-A65B-3A0D8E825909}" presName="Name23" presStyleLbl="parChTrans1D4" presStyleIdx="1" presStyleCnt="2"/>
      <dgm:spPr/>
      <dgm:t>
        <a:bodyPr/>
        <a:lstStyle/>
        <a:p>
          <a:endParaRPr lang="en-US"/>
        </a:p>
      </dgm:t>
    </dgm:pt>
    <dgm:pt modelId="{B93A2033-7705-43C9-A9AD-EFD0AED3AE43}" type="pres">
      <dgm:prSet presAssocID="{771F9359-294F-443F-9551-AF3FC6FCA027}" presName="hierRoot4" presStyleCnt="0"/>
      <dgm:spPr/>
    </dgm:pt>
    <dgm:pt modelId="{01B4AB6B-CEFB-4046-A3F8-39449236312F}" type="pres">
      <dgm:prSet presAssocID="{771F9359-294F-443F-9551-AF3FC6FCA027}" presName="composite4" presStyleCnt="0"/>
      <dgm:spPr/>
    </dgm:pt>
    <dgm:pt modelId="{7DB6AE3D-7DC0-40F4-A5DA-AE32DE3B4A56}" type="pres">
      <dgm:prSet presAssocID="{771F9359-294F-443F-9551-AF3FC6FCA027}" presName="background4" presStyleLbl="node4" presStyleIdx="1" presStyleCnt="2"/>
      <dgm:spPr/>
    </dgm:pt>
    <dgm:pt modelId="{5F8FFB2D-93A9-4BD5-A4CE-56F25186B40A}" type="pres">
      <dgm:prSet presAssocID="{771F9359-294F-443F-9551-AF3FC6FCA027}" presName="text4" presStyleLbl="fgAcc4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08FA664-B6E3-4AC0-A594-EFD348143915}" type="pres">
      <dgm:prSet presAssocID="{771F9359-294F-443F-9551-AF3FC6FCA027}" presName="hierChild5" presStyleCnt="0"/>
      <dgm:spPr/>
    </dgm:pt>
    <dgm:pt modelId="{C65364D9-8FFF-47DF-85B2-3242DBEA1F70}" type="pres">
      <dgm:prSet presAssocID="{735B8A9E-02E5-45F1-AB06-EAD13590B897}" presName="Name10" presStyleLbl="parChTrans1D2" presStyleIdx="1" presStyleCnt="2"/>
      <dgm:spPr/>
      <dgm:t>
        <a:bodyPr/>
        <a:lstStyle/>
        <a:p>
          <a:endParaRPr lang="en-GB"/>
        </a:p>
      </dgm:t>
    </dgm:pt>
    <dgm:pt modelId="{9A4B7DDB-83D2-4E96-A4F9-10355E45760F}" type="pres">
      <dgm:prSet presAssocID="{6F7BCA20-64FC-4408-BBB1-74ECCE26AD88}" presName="hierRoot2" presStyleCnt="0"/>
      <dgm:spPr/>
      <dgm:t>
        <a:bodyPr/>
        <a:lstStyle/>
        <a:p>
          <a:endParaRPr lang="en-GB"/>
        </a:p>
      </dgm:t>
    </dgm:pt>
    <dgm:pt modelId="{7A1F52DB-820B-41E6-99B9-93A9EFE4829D}" type="pres">
      <dgm:prSet presAssocID="{6F7BCA20-64FC-4408-BBB1-74ECCE26AD88}" presName="composite2" presStyleCnt="0"/>
      <dgm:spPr/>
      <dgm:t>
        <a:bodyPr/>
        <a:lstStyle/>
        <a:p>
          <a:endParaRPr lang="en-GB"/>
        </a:p>
      </dgm:t>
    </dgm:pt>
    <dgm:pt modelId="{42B76AEE-BE5C-49CF-95EA-B0B0F6F77720}" type="pres">
      <dgm:prSet presAssocID="{6F7BCA20-64FC-4408-BBB1-74ECCE26AD88}" presName="background2" presStyleLbl="node2" presStyleIdx="1" presStyleCnt="2"/>
      <dgm:spPr/>
      <dgm:t>
        <a:bodyPr/>
        <a:lstStyle/>
        <a:p>
          <a:endParaRPr lang="en-GB"/>
        </a:p>
      </dgm:t>
    </dgm:pt>
    <dgm:pt modelId="{95297D52-0427-4E3F-8675-A12123B94FF5}" type="pres">
      <dgm:prSet presAssocID="{6F7BCA20-64FC-4408-BBB1-74ECCE26AD88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A35294E-5E59-4712-823A-3F389D008B19}" type="pres">
      <dgm:prSet presAssocID="{6F7BCA20-64FC-4408-BBB1-74ECCE26AD88}" presName="hierChild3" presStyleCnt="0"/>
      <dgm:spPr/>
      <dgm:t>
        <a:bodyPr/>
        <a:lstStyle/>
        <a:p>
          <a:endParaRPr lang="en-GB"/>
        </a:p>
      </dgm:t>
    </dgm:pt>
    <dgm:pt modelId="{0FC42544-6298-4F9D-AECC-CF232EA42094}" type="pres">
      <dgm:prSet presAssocID="{AA06C99F-4C87-4E69-BB93-459A0ABE9B21}" presName="Name17" presStyleLbl="parChTrans1D3" presStyleIdx="2" presStyleCnt="4"/>
      <dgm:spPr/>
      <dgm:t>
        <a:bodyPr/>
        <a:lstStyle/>
        <a:p>
          <a:endParaRPr lang="en-GB"/>
        </a:p>
      </dgm:t>
    </dgm:pt>
    <dgm:pt modelId="{15932BE1-2F7C-457C-B25D-111CD0C09142}" type="pres">
      <dgm:prSet presAssocID="{8C2C18F5-B670-4DA9-8577-BF73100D1122}" presName="hierRoot3" presStyleCnt="0"/>
      <dgm:spPr/>
      <dgm:t>
        <a:bodyPr/>
        <a:lstStyle/>
        <a:p>
          <a:endParaRPr lang="en-GB"/>
        </a:p>
      </dgm:t>
    </dgm:pt>
    <dgm:pt modelId="{4B1F19CC-1CA0-4FDD-AC27-FF9A2D727E50}" type="pres">
      <dgm:prSet presAssocID="{8C2C18F5-B670-4DA9-8577-BF73100D1122}" presName="composite3" presStyleCnt="0"/>
      <dgm:spPr/>
      <dgm:t>
        <a:bodyPr/>
        <a:lstStyle/>
        <a:p>
          <a:endParaRPr lang="en-GB"/>
        </a:p>
      </dgm:t>
    </dgm:pt>
    <dgm:pt modelId="{F53B9BF5-A40B-4E9C-A6C3-3A79DBCBF145}" type="pres">
      <dgm:prSet presAssocID="{8C2C18F5-B670-4DA9-8577-BF73100D1122}" presName="background3" presStyleLbl="node3" presStyleIdx="2" presStyleCnt="4"/>
      <dgm:spPr/>
      <dgm:t>
        <a:bodyPr/>
        <a:lstStyle/>
        <a:p>
          <a:endParaRPr lang="en-GB"/>
        </a:p>
      </dgm:t>
    </dgm:pt>
    <dgm:pt modelId="{A4B987A2-9BE3-48AE-A5AD-FF54DA77432F}" type="pres">
      <dgm:prSet presAssocID="{8C2C18F5-B670-4DA9-8577-BF73100D1122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295702E-6B66-4ACF-AE6D-EA3035CB0F6E}" type="pres">
      <dgm:prSet presAssocID="{8C2C18F5-B670-4DA9-8577-BF73100D1122}" presName="hierChild4" presStyleCnt="0"/>
      <dgm:spPr/>
      <dgm:t>
        <a:bodyPr/>
        <a:lstStyle/>
        <a:p>
          <a:endParaRPr lang="en-GB"/>
        </a:p>
      </dgm:t>
    </dgm:pt>
    <dgm:pt modelId="{13A5FF6F-DAB2-4635-B444-62054DA5E571}" type="pres">
      <dgm:prSet presAssocID="{4D33F817-9B5D-4B4F-B57A-9D85DD01DDDA}" presName="Name17" presStyleLbl="parChTrans1D3" presStyleIdx="3" presStyleCnt="4"/>
      <dgm:spPr/>
      <dgm:t>
        <a:bodyPr/>
        <a:lstStyle/>
        <a:p>
          <a:endParaRPr lang="en-US"/>
        </a:p>
      </dgm:t>
    </dgm:pt>
    <dgm:pt modelId="{5DE65C07-481D-4837-B15E-CE4BACA3545B}" type="pres">
      <dgm:prSet presAssocID="{AF1FE3F8-4D8A-4CF9-BDB2-8C45BED5415F}" presName="hierRoot3" presStyleCnt="0"/>
      <dgm:spPr/>
    </dgm:pt>
    <dgm:pt modelId="{DB60566E-AAAF-415D-9B7E-5B8FDA31BCB3}" type="pres">
      <dgm:prSet presAssocID="{AF1FE3F8-4D8A-4CF9-BDB2-8C45BED5415F}" presName="composite3" presStyleCnt="0"/>
      <dgm:spPr/>
    </dgm:pt>
    <dgm:pt modelId="{458EAA5A-A6C9-4BB9-834D-E5DDB925E06E}" type="pres">
      <dgm:prSet presAssocID="{AF1FE3F8-4D8A-4CF9-BDB2-8C45BED5415F}" presName="background3" presStyleLbl="node3" presStyleIdx="3" presStyleCnt="4"/>
      <dgm:spPr/>
    </dgm:pt>
    <dgm:pt modelId="{C32A1D3E-0F93-497E-879B-B4923B4A0409}" type="pres">
      <dgm:prSet presAssocID="{AF1FE3F8-4D8A-4CF9-BDB2-8C45BED5415F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DA1F974-B5F0-4908-910A-E2FCD7EAA9F6}" type="pres">
      <dgm:prSet presAssocID="{AF1FE3F8-4D8A-4CF9-BDB2-8C45BED5415F}" presName="hierChild4" presStyleCnt="0"/>
      <dgm:spPr/>
    </dgm:pt>
  </dgm:ptLst>
  <dgm:cxnLst>
    <dgm:cxn modelId="{06613B87-8116-4513-B27A-C561BFAD1AC2}" type="presOf" srcId="{9B0045CB-4615-4E7B-A13A-647521F6B9A6}" destId="{2564ED62-FED2-4C99-B3E0-FC2993678C51}" srcOrd="0" destOrd="0" presId="urn:microsoft.com/office/officeart/2005/8/layout/hierarchy1"/>
    <dgm:cxn modelId="{B9FA4740-9AC2-4643-8812-6AD004FD9EE1}" type="presOf" srcId="{771F9359-294F-443F-9551-AF3FC6FCA027}" destId="{5F8FFB2D-93A9-4BD5-A4CE-56F25186B40A}" srcOrd="0" destOrd="0" presId="urn:microsoft.com/office/officeart/2005/8/layout/hierarchy1"/>
    <dgm:cxn modelId="{419EF165-4C7F-4ADD-9EEA-B4755C7ACEAA}" srcId="{8954FD39-FAB5-4147-82FA-2D0713671690}" destId="{34C87994-A39C-4472-912C-1613E89A3934}" srcOrd="0" destOrd="0" parTransId="{A4BE7BAA-399E-4E38-8137-21A369439CE8}" sibTransId="{2C28981B-A3C5-4B6B-8F3F-D52F66944933}"/>
    <dgm:cxn modelId="{59E91F73-BD9F-494F-BB65-8446AA565053}" type="presOf" srcId="{AF1FE3F8-4D8A-4CF9-BDB2-8C45BED5415F}" destId="{C32A1D3E-0F93-497E-879B-B4923B4A0409}" srcOrd="0" destOrd="0" presId="urn:microsoft.com/office/officeart/2005/8/layout/hierarchy1"/>
    <dgm:cxn modelId="{0F83C2E3-94B1-497F-B323-0C8CB7EEB3FE}" srcId="{7DF5743A-E36D-49EC-B9AA-E791C07C76B7}" destId="{8954FD39-FAB5-4147-82FA-2D0713671690}" srcOrd="0" destOrd="0" parTransId="{D7F498E8-251B-4673-9C79-4470CB0D3190}" sibTransId="{38D37308-2A9C-46F0-AC4B-7F01FC9EC6EA}"/>
    <dgm:cxn modelId="{01E31FED-C02D-40FB-B24E-D40F7EBAAE95}" type="presOf" srcId="{AA06C99F-4C87-4E69-BB93-459A0ABE9B21}" destId="{0FC42544-6298-4F9D-AECC-CF232EA42094}" srcOrd="0" destOrd="0" presId="urn:microsoft.com/office/officeart/2005/8/layout/hierarchy1"/>
    <dgm:cxn modelId="{EBFB4824-60CC-4B68-A6A2-4CEC39CD4E25}" type="presOf" srcId="{D7F498E8-251B-4673-9C79-4470CB0D3190}" destId="{77644CA8-51B7-4034-9196-059216F5CC2B}" srcOrd="0" destOrd="0" presId="urn:microsoft.com/office/officeart/2005/8/layout/hierarchy1"/>
    <dgm:cxn modelId="{D8664C01-177B-48C4-B9CD-6976FAB306B5}" srcId="{6F7BCA20-64FC-4408-BBB1-74ECCE26AD88}" destId="{AF1FE3F8-4D8A-4CF9-BDB2-8C45BED5415F}" srcOrd="1" destOrd="0" parTransId="{4D33F817-9B5D-4B4F-B57A-9D85DD01DDDA}" sibTransId="{1F58CA0F-EBCF-495E-94FB-2AC541554825}"/>
    <dgm:cxn modelId="{A39B91DC-E413-4C8A-A769-2D06EB15BCB2}" type="presOf" srcId="{6F7BCA20-64FC-4408-BBB1-74ECCE26AD88}" destId="{95297D52-0427-4E3F-8675-A12123B94FF5}" srcOrd="0" destOrd="0" presId="urn:microsoft.com/office/officeart/2005/8/layout/hierarchy1"/>
    <dgm:cxn modelId="{0C4A6E8B-30EF-4204-ABEF-020B3B4A2A1F}" type="presOf" srcId="{D079987D-0421-441D-A1DD-DF68536140DE}" destId="{E2EDD501-8EB9-464A-9A61-60B46EC1999D}" srcOrd="0" destOrd="0" presId="urn:microsoft.com/office/officeart/2005/8/layout/hierarchy1"/>
    <dgm:cxn modelId="{7A86456F-5552-467A-A2ED-0F99D4CDD53B}" type="presOf" srcId="{6BA8A336-EAD4-4709-989C-96720991C885}" destId="{A3ACE082-3731-458B-BEC8-CA80696DFAD8}" srcOrd="0" destOrd="0" presId="urn:microsoft.com/office/officeart/2005/8/layout/hierarchy1"/>
    <dgm:cxn modelId="{5D427F86-AC04-4DF6-98E9-55F5CBEEB70C}" type="presOf" srcId="{8954FD39-FAB5-4147-82FA-2D0713671690}" destId="{BEC984F8-1C26-41B9-A862-A99FEC49B8E2}" srcOrd="0" destOrd="0" presId="urn:microsoft.com/office/officeart/2005/8/layout/hierarchy1"/>
    <dgm:cxn modelId="{493D7EF6-3530-4747-9CAF-18271E0FF06F}" type="presOf" srcId="{4D5D9453-44DF-4660-9DB4-08853F32CE0C}" destId="{479CF486-D169-4628-88F9-91A1A9152027}" srcOrd="0" destOrd="0" presId="urn:microsoft.com/office/officeart/2005/8/layout/hierarchy1"/>
    <dgm:cxn modelId="{5389B049-9732-4074-B39C-2FFCE94B55CB}" type="presOf" srcId="{A4BE7BAA-399E-4E38-8137-21A369439CE8}" destId="{7C34B01F-0740-415B-87B1-BCF782D330D5}" srcOrd="0" destOrd="0" presId="urn:microsoft.com/office/officeart/2005/8/layout/hierarchy1"/>
    <dgm:cxn modelId="{A9E8A9D6-E6E1-41A2-BDC7-6DCE1A25EFA3}" type="presOf" srcId="{34C87994-A39C-4472-912C-1613E89A3934}" destId="{0C5ADB0E-38B1-4D2E-84EE-21814DD02CC6}" srcOrd="0" destOrd="0" presId="urn:microsoft.com/office/officeart/2005/8/layout/hierarchy1"/>
    <dgm:cxn modelId="{A40934FD-FBA4-4617-B02A-980D2A935EB5}" type="presOf" srcId="{7DF5743A-E36D-49EC-B9AA-E791C07C76B7}" destId="{24B0E630-A177-4F3C-8815-C93928ABFFCF}" srcOrd="0" destOrd="0" presId="urn:microsoft.com/office/officeart/2005/8/layout/hierarchy1"/>
    <dgm:cxn modelId="{CD14DDCB-9E72-4298-9CC9-2CA1D4AFEF9C}" srcId="{8954FD39-FAB5-4147-82FA-2D0713671690}" destId="{D079987D-0421-441D-A1DD-DF68536140DE}" srcOrd="1" destOrd="0" parTransId="{B40BB100-702B-4318-8708-6F9E6E5D48A8}" sibTransId="{1AC2D818-47B6-4AF4-82D5-140F9C4FDC3D}"/>
    <dgm:cxn modelId="{40E85303-3602-44D9-9220-C8A75C4BEC78}" type="presOf" srcId="{1D254AC3-AE61-4D30-A65B-3A0D8E825909}" destId="{BB0AF683-4C79-4E8E-9260-38C937B563E3}" srcOrd="0" destOrd="0" presId="urn:microsoft.com/office/officeart/2005/8/layout/hierarchy1"/>
    <dgm:cxn modelId="{DF3AD291-FE24-4131-BA9E-D3C6E8285348}" type="presOf" srcId="{8C2C18F5-B670-4DA9-8577-BF73100D1122}" destId="{A4B987A2-9BE3-48AE-A5AD-FF54DA77432F}" srcOrd="0" destOrd="0" presId="urn:microsoft.com/office/officeart/2005/8/layout/hierarchy1"/>
    <dgm:cxn modelId="{58A95F76-28BE-4EA5-BB3C-19FB105BCE98}" type="presOf" srcId="{735B8A9E-02E5-45F1-AB06-EAD13590B897}" destId="{C65364D9-8FFF-47DF-85B2-3242DBEA1F70}" srcOrd="0" destOrd="0" presId="urn:microsoft.com/office/officeart/2005/8/layout/hierarchy1"/>
    <dgm:cxn modelId="{6DBA67E2-5038-4213-A338-3A037FE29163}" srcId="{7DF5743A-E36D-49EC-B9AA-E791C07C76B7}" destId="{6F7BCA20-64FC-4408-BBB1-74ECCE26AD88}" srcOrd="1" destOrd="0" parTransId="{735B8A9E-02E5-45F1-AB06-EAD13590B897}" sibTransId="{124E94AE-AC66-454C-977A-9B3C69DC0939}"/>
    <dgm:cxn modelId="{3F3AE841-0586-4E34-A360-66B3344F224A}" srcId="{6BA8A336-EAD4-4709-989C-96720991C885}" destId="{7DF5743A-E36D-49EC-B9AA-E791C07C76B7}" srcOrd="0" destOrd="0" parTransId="{98206B3B-6FF5-4D8B-94E6-6C3261B3E0C4}" sibTransId="{1589142E-E688-4105-BE7E-19932A4706A8}"/>
    <dgm:cxn modelId="{537A4AF7-5783-411D-B8F2-99F8C0659390}" srcId="{34C87994-A39C-4472-912C-1613E89A3934}" destId="{9B0045CB-4615-4E7B-A13A-647521F6B9A6}" srcOrd="0" destOrd="0" parTransId="{4D5D9453-44DF-4660-9DB4-08853F32CE0C}" sibTransId="{3756E762-E762-4D11-A8A6-FAACC57DE9A9}"/>
    <dgm:cxn modelId="{1E84A330-6076-4D59-9DA1-0A767A9F7D65}" srcId="{6F7BCA20-64FC-4408-BBB1-74ECCE26AD88}" destId="{8C2C18F5-B670-4DA9-8577-BF73100D1122}" srcOrd="0" destOrd="0" parTransId="{AA06C99F-4C87-4E69-BB93-459A0ABE9B21}" sibTransId="{1C7BF296-A789-411E-9050-BCD31B0D0118}"/>
    <dgm:cxn modelId="{C37E2352-85A9-4523-BD53-E71AFB0CF830}" type="presOf" srcId="{4D33F817-9B5D-4B4F-B57A-9D85DD01DDDA}" destId="{13A5FF6F-DAB2-4635-B444-62054DA5E571}" srcOrd="0" destOrd="0" presId="urn:microsoft.com/office/officeart/2005/8/layout/hierarchy1"/>
    <dgm:cxn modelId="{F16F252A-DCF9-4E6A-9BB8-E2D81E9C0AC5}" type="presOf" srcId="{B40BB100-702B-4318-8708-6F9E6E5D48A8}" destId="{AB6C28A7-7551-4CAA-BBA8-6DF1FA5039E2}" srcOrd="0" destOrd="0" presId="urn:microsoft.com/office/officeart/2005/8/layout/hierarchy1"/>
    <dgm:cxn modelId="{8636E0B5-D526-429A-8615-9FF78C39E480}" srcId="{D079987D-0421-441D-A1DD-DF68536140DE}" destId="{771F9359-294F-443F-9551-AF3FC6FCA027}" srcOrd="0" destOrd="0" parTransId="{1D254AC3-AE61-4D30-A65B-3A0D8E825909}" sibTransId="{A5536621-BF35-452E-95F0-675627D3DAE4}"/>
    <dgm:cxn modelId="{2AA72F45-4595-4D2D-830A-8945E9756EA7}" type="presParOf" srcId="{A3ACE082-3731-458B-BEC8-CA80696DFAD8}" destId="{AD24B588-2B2C-4811-A40F-AD31A6B2065C}" srcOrd="0" destOrd="0" presId="urn:microsoft.com/office/officeart/2005/8/layout/hierarchy1"/>
    <dgm:cxn modelId="{84B7D013-634A-4654-9EB7-183484E18ECD}" type="presParOf" srcId="{AD24B588-2B2C-4811-A40F-AD31A6B2065C}" destId="{7C33504C-B698-4403-A888-3D4ACF91D89B}" srcOrd="0" destOrd="0" presId="urn:microsoft.com/office/officeart/2005/8/layout/hierarchy1"/>
    <dgm:cxn modelId="{6F9DF715-75CA-45E7-A954-8C384E5A4CFA}" type="presParOf" srcId="{7C33504C-B698-4403-A888-3D4ACF91D89B}" destId="{87CE5781-D89F-445F-80A1-2F1CAECD83B4}" srcOrd="0" destOrd="0" presId="urn:microsoft.com/office/officeart/2005/8/layout/hierarchy1"/>
    <dgm:cxn modelId="{2A50FF5D-E967-400A-B66C-39D472DB1EBD}" type="presParOf" srcId="{7C33504C-B698-4403-A888-3D4ACF91D89B}" destId="{24B0E630-A177-4F3C-8815-C93928ABFFCF}" srcOrd="1" destOrd="0" presId="urn:microsoft.com/office/officeart/2005/8/layout/hierarchy1"/>
    <dgm:cxn modelId="{DAA926C3-7060-44A9-B086-4377FFED58B4}" type="presParOf" srcId="{AD24B588-2B2C-4811-A40F-AD31A6B2065C}" destId="{A0758A7E-6203-470A-928E-D0ECE46D02B7}" srcOrd="1" destOrd="0" presId="urn:microsoft.com/office/officeart/2005/8/layout/hierarchy1"/>
    <dgm:cxn modelId="{09439C68-F3CC-41B8-8B58-FDF7EE9E0F27}" type="presParOf" srcId="{A0758A7E-6203-470A-928E-D0ECE46D02B7}" destId="{77644CA8-51B7-4034-9196-059216F5CC2B}" srcOrd="0" destOrd="0" presId="urn:microsoft.com/office/officeart/2005/8/layout/hierarchy1"/>
    <dgm:cxn modelId="{7B4796F2-802C-472E-A98E-93B51DFFAD29}" type="presParOf" srcId="{A0758A7E-6203-470A-928E-D0ECE46D02B7}" destId="{DA1B688A-99B3-4296-8597-63BBBC2D58B6}" srcOrd="1" destOrd="0" presId="urn:microsoft.com/office/officeart/2005/8/layout/hierarchy1"/>
    <dgm:cxn modelId="{B2C5013B-C98F-4A84-8AB4-7DDE0268F31D}" type="presParOf" srcId="{DA1B688A-99B3-4296-8597-63BBBC2D58B6}" destId="{1F483D62-4AC1-46AA-B701-120948D6288F}" srcOrd="0" destOrd="0" presId="urn:microsoft.com/office/officeart/2005/8/layout/hierarchy1"/>
    <dgm:cxn modelId="{259003D1-3341-4CE1-BE4D-67249CB97433}" type="presParOf" srcId="{1F483D62-4AC1-46AA-B701-120948D6288F}" destId="{61276C9A-A7A4-4129-8077-915A464BC639}" srcOrd="0" destOrd="0" presId="urn:microsoft.com/office/officeart/2005/8/layout/hierarchy1"/>
    <dgm:cxn modelId="{B7F5F0B1-E7F9-432F-A66B-747A6643C872}" type="presParOf" srcId="{1F483D62-4AC1-46AA-B701-120948D6288F}" destId="{BEC984F8-1C26-41B9-A862-A99FEC49B8E2}" srcOrd="1" destOrd="0" presId="urn:microsoft.com/office/officeart/2005/8/layout/hierarchy1"/>
    <dgm:cxn modelId="{FE6F9AC5-39D2-49DB-A568-07C978617859}" type="presParOf" srcId="{DA1B688A-99B3-4296-8597-63BBBC2D58B6}" destId="{51CBEE52-3094-404E-A9D2-82607B030D7B}" srcOrd="1" destOrd="0" presId="urn:microsoft.com/office/officeart/2005/8/layout/hierarchy1"/>
    <dgm:cxn modelId="{F6D195A0-BAC6-4ECA-AB8E-E6ECA17F4368}" type="presParOf" srcId="{51CBEE52-3094-404E-A9D2-82607B030D7B}" destId="{7C34B01F-0740-415B-87B1-BCF782D330D5}" srcOrd="0" destOrd="0" presId="urn:microsoft.com/office/officeart/2005/8/layout/hierarchy1"/>
    <dgm:cxn modelId="{5ED88A5C-AC10-48FC-8FC2-E256C9DD5B4F}" type="presParOf" srcId="{51CBEE52-3094-404E-A9D2-82607B030D7B}" destId="{049F8D28-0833-4EA9-8F3E-17190207DAC1}" srcOrd="1" destOrd="0" presId="urn:microsoft.com/office/officeart/2005/8/layout/hierarchy1"/>
    <dgm:cxn modelId="{2B363B85-8D15-46AA-B453-A444C072F336}" type="presParOf" srcId="{049F8D28-0833-4EA9-8F3E-17190207DAC1}" destId="{C2548734-6C75-4664-BD5A-DF9D725A6DA3}" srcOrd="0" destOrd="0" presId="urn:microsoft.com/office/officeart/2005/8/layout/hierarchy1"/>
    <dgm:cxn modelId="{226A335B-1790-423B-8FE7-E0640A70DAE4}" type="presParOf" srcId="{C2548734-6C75-4664-BD5A-DF9D725A6DA3}" destId="{011BDA7F-67D0-4A94-A441-55CC8FA72ADA}" srcOrd="0" destOrd="0" presId="urn:microsoft.com/office/officeart/2005/8/layout/hierarchy1"/>
    <dgm:cxn modelId="{9976E58C-F7C9-4492-9717-F375A0ED631D}" type="presParOf" srcId="{C2548734-6C75-4664-BD5A-DF9D725A6DA3}" destId="{0C5ADB0E-38B1-4D2E-84EE-21814DD02CC6}" srcOrd="1" destOrd="0" presId="urn:microsoft.com/office/officeart/2005/8/layout/hierarchy1"/>
    <dgm:cxn modelId="{5169A7C8-B6EE-4344-A879-29AE469B324E}" type="presParOf" srcId="{049F8D28-0833-4EA9-8F3E-17190207DAC1}" destId="{969AFB99-DAF0-45C5-B94C-BEB74722D4C3}" srcOrd="1" destOrd="0" presId="urn:microsoft.com/office/officeart/2005/8/layout/hierarchy1"/>
    <dgm:cxn modelId="{E24A0537-3E39-4461-8D7A-CA8190E03698}" type="presParOf" srcId="{969AFB99-DAF0-45C5-B94C-BEB74722D4C3}" destId="{479CF486-D169-4628-88F9-91A1A9152027}" srcOrd="0" destOrd="0" presId="urn:microsoft.com/office/officeart/2005/8/layout/hierarchy1"/>
    <dgm:cxn modelId="{1DC13C00-F49C-4678-8D8A-E42D1168E43E}" type="presParOf" srcId="{969AFB99-DAF0-45C5-B94C-BEB74722D4C3}" destId="{2CF9858D-6108-4F29-B529-16C64B9C9E7A}" srcOrd="1" destOrd="0" presId="urn:microsoft.com/office/officeart/2005/8/layout/hierarchy1"/>
    <dgm:cxn modelId="{5AA9934A-246F-4B51-9353-E24C9ACC6C05}" type="presParOf" srcId="{2CF9858D-6108-4F29-B529-16C64B9C9E7A}" destId="{12DFB7DE-9416-4DCB-83BF-BB164ED94CF0}" srcOrd="0" destOrd="0" presId="urn:microsoft.com/office/officeart/2005/8/layout/hierarchy1"/>
    <dgm:cxn modelId="{88431A62-26CC-4EB6-B52A-E1E82C079EBF}" type="presParOf" srcId="{12DFB7DE-9416-4DCB-83BF-BB164ED94CF0}" destId="{BDC34EFF-D6A1-4AEA-A3C1-355B3557CF51}" srcOrd="0" destOrd="0" presId="urn:microsoft.com/office/officeart/2005/8/layout/hierarchy1"/>
    <dgm:cxn modelId="{3F37E5B7-1334-4B7F-A8C8-EC7196196FBA}" type="presParOf" srcId="{12DFB7DE-9416-4DCB-83BF-BB164ED94CF0}" destId="{2564ED62-FED2-4C99-B3E0-FC2993678C51}" srcOrd="1" destOrd="0" presId="urn:microsoft.com/office/officeart/2005/8/layout/hierarchy1"/>
    <dgm:cxn modelId="{047BC90C-0E68-45A4-9CBA-87D3C31308E1}" type="presParOf" srcId="{2CF9858D-6108-4F29-B529-16C64B9C9E7A}" destId="{16939AB9-4F2D-41D7-A65C-5FD811A37C3C}" srcOrd="1" destOrd="0" presId="urn:microsoft.com/office/officeart/2005/8/layout/hierarchy1"/>
    <dgm:cxn modelId="{F6A2A36A-A4AB-4879-9101-989EAE0516F6}" type="presParOf" srcId="{51CBEE52-3094-404E-A9D2-82607B030D7B}" destId="{AB6C28A7-7551-4CAA-BBA8-6DF1FA5039E2}" srcOrd="2" destOrd="0" presId="urn:microsoft.com/office/officeart/2005/8/layout/hierarchy1"/>
    <dgm:cxn modelId="{316EFB45-50EA-4B76-BDD4-7A3626E85AA2}" type="presParOf" srcId="{51CBEE52-3094-404E-A9D2-82607B030D7B}" destId="{2CE82C7A-5E7A-4A22-B3FD-ECAEB40DA42D}" srcOrd="3" destOrd="0" presId="urn:microsoft.com/office/officeart/2005/8/layout/hierarchy1"/>
    <dgm:cxn modelId="{1EAF8602-B053-4C08-A8F8-0A92485EDCA4}" type="presParOf" srcId="{2CE82C7A-5E7A-4A22-B3FD-ECAEB40DA42D}" destId="{0F19B8B8-E1D5-4589-AB0B-F7382BC2F6A2}" srcOrd="0" destOrd="0" presId="urn:microsoft.com/office/officeart/2005/8/layout/hierarchy1"/>
    <dgm:cxn modelId="{58878BE5-B32F-46CF-B5D7-A37DF108F37B}" type="presParOf" srcId="{0F19B8B8-E1D5-4589-AB0B-F7382BC2F6A2}" destId="{18485995-2BE5-43EC-925F-A63D6EDAA5EF}" srcOrd="0" destOrd="0" presId="urn:microsoft.com/office/officeart/2005/8/layout/hierarchy1"/>
    <dgm:cxn modelId="{71C3BDA1-623F-4E83-80BE-EBE6AD7AA007}" type="presParOf" srcId="{0F19B8B8-E1D5-4589-AB0B-F7382BC2F6A2}" destId="{E2EDD501-8EB9-464A-9A61-60B46EC1999D}" srcOrd="1" destOrd="0" presId="urn:microsoft.com/office/officeart/2005/8/layout/hierarchy1"/>
    <dgm:cxn modelId="{CF837A40-5355-46AA-B2B8-A90050C49D7C}" type="presParOf" srcId="{2CE82C7A-5E7A-4A22-B3FD-ECAEB40DA42D}" destId="{3B81E11B-FFD9-44D9-A68D-D2D9D0E286D4}" srcOrd="1" destOrd="0" presId="urn:microsoft.com/office/officeart/2005/8/layout/hierarchy1"/>
    <dgm:cxn modelId="{4CA152EE-84BB-4962-989B-3EB926DB9597}" type="presParOf" srcId="{3B81E11B-FFD9-44D9-A68D-D2D9D0E286D4}" destId="{BB0AF683-4C79-4E8E-9260-38C937B563E3}" srcOrd="0" destOrd="0" presId="urn:microsoft.com/office/officeart/2005/8/layout/hierarchy1"/>
    <dgm:cxn modelId="{619ABD20-246E-4B5D-800F-318C06FE71D0}" type="presParOf" srcId="{3B81E11B-FFD9-44D9-A68D-D2D9D0E286D4}" destId="{B93A2033-7705-43C9-A9AD-EFD0AED3AE43}" srcOrd="1" destOrd="0" presId="urn:microsoft.com/office/officeart/2005/8/layout/hierarchy1"/>
    <dgm:cxn modelId="{D4AC01F4-9DF5-4EA5-9521-4C7F859E8086}" type="presParOf" srcId="{B93A2033-7705-43C9-A9AD-EFD0AED3AE43}" destId="{01B4AB6B-CEFB-4046-A3F8-39449236312F}" srcOrd="0" destOrd="0" presId="urn:microsoft.com/office/officeart/2005/8/layout/hierarchy1"/>
    <dgm:cxn modelId="{63C79990-AE68-4FA3-A9CD-F279BFA22012}" type="presParOf" srcId="{01B4AB6B-CEFB-4046-A3F8-39449236312F}" destId="{7DB6AE3D-7DC0-40F4-A5DA-AE32DE3B4A56}" srcOrd="0" destOrd="0" presId="urn:microsoft.com/office/officeart/2005/8/layout/hierarchy1"/>
    <dgm:cxn modelId="{BDA2A515-0C73-4791-91DC-823DB14FB049}" type="presParOf" srcId="{01B4AB6B-CEFB-4046-A3F8-39449236312F}" destId="{5F8FFB2D-93A9-4BD5-A4CE-56F25186B40A}" srcOrd="1" destOrd="0" presId="urn:microsoft.com/office/officeart/2005/8/layout/hierarchy1"/>
    <dgm:cxn modelId="{BF9AA1CA-20C7-4B02-A884-00E97BEFDA70}" type="presParOf" srcId="{B93A2033-7705-43C9-A9AD-EFD0AED3AE43}" destId="{708FA664-B6E3-4AC0-A594-EFD348143915}" srcOrd="1" destOrd="0" presId="urn:microsoft.com/office/officeart/2005/8/layout/hierarchy1"/>
    <dgm:cxn modelId="{F45F3005-E7A4-4F08-912C-CB2583C3644F}" type="presParOf" srcId="{A0758A7E-6203-470A-928E-D0ECE46D02B7}" destId="{C65364D9-8FFF-47DF-85B2-3242DBEA1F70}" srcOrd="2" destOrd="0" presId="urn:microsoft.com/office/officeart/2005/8/layout/hierarchy1"/>
    <dgm:cxn modelId="{CC99BFCD-3614-4132-8932-0D99F1B12A54}" type="presParOf" srcId="{A0758A7E-6203-470A-928E-D0ECE46D02B7}" destId="{9A4B7DDB-83D2-4E96-A4F9-10355E45760F}" srcOrd="3" destOrd="0" presId="urn:microsoft.com/office/officeart/2005/8/layout/hierarchy1"/>
    <dgm:cxn modelId="{06C7F85E-2144-4C9D-9499-A97BC7F7B7C2}" type="presParOf" srcId="{9A4B7DDB-83D2-4E96-A4F9-10355E45760F}" destId="{7A1F52DB-820B-41E6-99B9-93A9EFE4829D}" srcOrd="0" destOrd="0" presId="urn:microsoft.com/office/officeart/2005/8/layout/hierarchy1"/>
    <dgm:cxn modelId="{CB096B07-3BC4-4E72-B6A0-E33CDC933311}" type="presParOf" srcId="{7A1F52DB-820B-41E6-99B9-93A9EFE4829D}" destId="{42B76AEE-BE5C-49CF-95EA-B0B0F6F77720}" srcOrd="0" destOrd="0" presId="urn:microsoft.com/office/officeart/2005/8/layout/hierarchy1"/>
    <dgm:cxn modelId="{F1124642-2832-4DC8-8B4A-1A8C5F7873C0}" type="presParOf" srcId="{7A1F52DB-820B-41E6-99B9-93A9EFE4829D}" destId="{95297D52-0427-4E3F-8675-A12123B94FF5}" srcOrd="1" destOrd="0" presId="urn:microsoft.com/office/officeart/2005/8/layout/hierarchy1"/>
    <dgm:cxn modelId="{98A58EAD-003A-45ED-908C-10C5110E3C7B}" type="presParOf" srcId="{9A4B7DDB-83D2-4E96-A4F9-10355E45760F}" destId="{6A35294E-5E59-4712-823A-3F389D008B19}" srcOrd="1" destOrd="0" presId="urn:microsoft.com/office/officeart/2005/8/layout/hierarchy1"/>
    <dgm:cxn modelId="{708A1C53-982B-46C5-9B13-13508E59B4FD}" type="presParOf" srcId="{6A35294E-5E59-4712-823A-3F389D008B19}" destId="{0FC42544-6298-4F9D-AECC-CF232EA42094}" srcOrd="0" destOrd="0" presId="urn:microsoft.com/office/officeart/2005/8/layout/hierarchy1"/>
    <dgm:cxn modelId="{38060A6D-8808-484F-9F23-77EF65A7B437}" type="presParOf" srcId="{6A35294E-5E59-4712-823A-3F389D008B19}" destId="{15932BE1-2F7C-457C-B25D-111CD0C09142}" srcOrd="1" destOrd="0" presId="urn:microsoft.com/office/officeart/2005/8/layout/hierarchy1"/>
    <dgm:cxn modelId="{971E679C-935B-443A-B530-AAC954AF2C42}" type="presParOf" srcId="{15932BE1-2F7C-457C-B25D-111CD0C09142}" destId="{4B1F19CC-1CA0-4FDD-AC27-FF9A2D727E50}" srcOrd="0" destOrd="0" presId="urn:microsoft.com/office/officeart/2005/8/layout/hierarchy1"/>
    <dgm:cxn modelId="{BAA26155-A571-457D-A775-38F825698B66}" type="presParOf" srcId="{4B1F19CC-1CA0-4FDD-AC27-FF9A2D727E50}" destId="{F53B9BF5-A40B-4E9C-A6C3-3A79DBCBF145}" srcOrd="0" destOrd="0" presId="urn:microsoft.com/office/officeart/2005/8/layout/hierarchy1"/>
    <dgm:cxn modelId="{698533EA-63CA-48B9-9C19-C8830608F7B6}" type="presParOf" srcId="{4B1F19CC-1CA0-4FDD-AC27-FF9A2D727E50}" destId="{A4B987A2-9BE3-48AE-A5AD-FF54DA77432F}" srcOrd="1" destOrd="0" presId="urn:microsoft.com/office/officeart/2005/8/layout/hierarchy1"/>
    <dgm:cxn modelId="{4E047F62-0494-4725-9B77-3162601FCA36}" type="presParOf" srcId="{15932BE1-2F7C-457C-B25D-111CD0C09142}" destId="{2295702E-6B66-4ACF-AE6D-EA3035CB0F6E}" srcOrd="1" destOrd="0" presId="urn:microsoft.com/office/officeart/2005/8/layout/hierarchy1"/>
    <dgm:cxn modelId="{C432978C-E519-4AA5-B80B-71D964F4C01E}" type="presParOf" srcId="{6A35294E-5E59-4712-823A-3F389D008B19}" destId="{13A5FF6F-DAB2-4635-B444-62054DA5E571}" srcOrd="2" destOrd="0" presId="urn:microsoft.com/office/officeart/2005/8/layout/hierarchy1"/>
    <dgm:cxn modelId="{3CA7B9C7-6BB9-4D83-A951-78F144564395}" type="presParOf" srcId="{6A35294E-5E59-4712-823A-3F389D008B19}" destId="{5DE65C07-481D-4837-B15E-CE4BACA3545B}" srcOrd="3" destOrd="0" presId="urn:microsoft.com/office/officeart/2005/8/layout/hierarchy1"/>
    <dgm:cxn modelId="{79D5533F-0A30-4C81-8057-6CA96CA93AD4}" type="presParOf" srcId="{5DE65C07-481D-4837-B15E-CE4BACA3545B}" destId="{DB60566E-AAAF-415D-9B7E-5B8FDA31BCB3}" srcOrd="0" destOrd="0" presId="urn:microsoft.com/office/officeart/2005/8/layout/hierarchy1"/>
    <dgm:cxn modelId="{6DE83678-E98B-4FD6-861D-4D9F96A3EE0A}" type="presParOf" srcId="{DB60566E-AAAF-415D-9B7E-5B8FDA31BCB3}" destId="{458EAA5A-A6C9-4BB9-834D-E5DDB925E06E}" srcOrd="0" destOrd="0" presId="urn:microsoft.com/office/officeart/2005/8/layout/hierarchy1"/>
    <dgm:cxn modelId="{E4653AB6-7D80-447A-AE7E-7356AA33F424}" type="presParOf" srcId="{DB60566E-AAAF-415D-9B7E-5B8FDA31BCB3}" destId="{C32A1D3E-0F93-497E-879B-B4923B4A0409}" srcOrd="1" destOrd="0" presId="urn:microsoft.com/office/officeart/2005/8/layout/hierarchy1"/>
    <dgm:cxn modelId="{719C1253-639C-47F2-BD28-0C06668F43C8}" type="presParOf" srcId="{5DE65C07-481D-4837-B15E-CE4BACA3545B}" destId="{1DA1F974-B5F0-4908-910A-E2FCD7EAA9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FCE37F-25E6-40EA-B046-9301F7B67B73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276E2718-4904-44A9-969D-9B85277F23E5}">
      <dgm:prSet/>
      <dgm:spPr/>
      <dgm:t>
        <a:bodyPr/>
        <a:lstStyle/>
        <a:p>
          <a:r>
            <a:rPr lang="en-GB"/>
            <a:t>Most common cause of hypothyroidism</a:t>
          </a:r>
          <a:endParaRPr lang="en-US"/>
        </a:p>
      </dgm:t>
    </dgm:pt>
    <dgm:pt modelId="{C2005F40-217F-4551-BCFA-7675D58CCD24}" type="parTrans" cxnId="{34767DE0-A97A-4F37-80BF-949001AC05E7}">
      <dgm:prSet/>
      <dgm:spPr/>
      <dgm:t>
        <a:bodyPr/>
        <a:lstStyle/>
        <a:p>
          <a:endParaRPr lang="en-US"/>
        </a:p>
      </dgm:t>
    </dgm:pt>
    <dgm:pt modelId="{A4C4F37D-D34C-4D7E-990A-6A1935D65EB9}" type="sibTrans" cxnId="{34767DE0-A97A-4F37-80BF-949001AC05E7}">
      <dgm:prSet/>
      <dgm:spPr/>
      <dgm:t>
        <a:bodyPr/>
        <a:lstStyle/>
        <a:p>
          <a:endParaRPr lang="en-US"/>
        </a:p>
      </dgm:t>
    </dgm:pt>
    <dgm:pt modelId="{9A52E4AD-8B63-44B6-A85E-33AAC91FFE03}">
      <dgm:prSet/>
      <dgm:spPr/>
      <dgm:t>
        <a:bodyPr/>
        <a:lstStyle/>
        <a:p>
          <a:r>
            <a:rPr lang="en-GB"/>
            <a:t>Most common cause of autoimmune thyroid disorder</a:t>
          </a:r>
          <a:endParaRPr lang="en-US"/>
        </a:p>
      </dgm:t>
    </dgm:pt>
    <dgm:pt modelId="{3FDD1EA0-1111-4B21-AFFB-48560466EFA2}" type="parTrans" cxnId="{26D40453-6EE4-43BD-88DC-3F5218BA66B8}">
      <dgm:prSet/>
      <dgm:spPr/>
      <dgm:t>
        <a:bodyPr/>
        <a:lstStyle/>
        <a:p>
          <a:endParaRPr lang="en-US"/>
        </a:p>
      </dgm:t>
    </dgm:pt>
    <dgm:pt modelId="{748482FC-C0D2-4209-AF53-130853C3D9E2}" type="sibTrans" cxnId="{26D40453-6EE4-43BD-88DC-3F5218BA66B8}">
      <dgm:prSet/>
      <dgm:spPr/>
      <dgm:t>
        <a:bodyPr/>
        <a:lstStyle/>
        <a:p>
          <a:endParaRPr lang="en-US"/>
        </a:p>
      </dgm:t>
    </dgm:pt>
    <dgm:pt modelId="{C27B9621-C1A3-49DE-A20D-713482C55B91}">
      <dgm:prSet/>
      <dgm:spPr/>
      <dgm:t>
        <a:bodyPr/>
        <a:lstStyle/>
        <a:p>
          <a:r>
            <a:rPr lang="en-GB"/>
            <a:t>more common in women.</a:t>
          </a:r>
          <a:endParaRPr lang="en-US"/>
        </a:p>
      </dgm:t>
    </dgm:pt>
    <dgm:pt modelId="{D8AA1A8D-FA76-47DE-B5E6-5EA6B038EBE9}" type="parTrans" cxnId="{4D2836C0-519F-4C15-BE8C-5ECAA8F68ACD}">
      <dgm:prSet/>
      <dgm:spPr/>
      <dgm:t>
        <a:bodyPr/>
        <a:lstStyle/>
        <a:p>
          <a:endParaRPr lang="en-US"/>
        </a:p>
      </dgm:t>
    </dgm:pt>
    <dgm:pt modelId="{ADB3C420-4C79-4309-9A24-C6632FCD3F33}" type="sibTrans" cxnId="{4D2836C0-519F-4C15-BE8C-5ECAA8F68ACD}">
      <dgm:prSet/>
      <dgm:spPr/>
      <dgm:t>
        <a:bodyPr/>
        <a:lstStyle/>
        <a:p>
          <a:endParaRPr lang="en-US"/>
        </a:p>
      </dgm:t>
    </dgm:pt>
    <dgm:pt modelId="{EE660374-9246-4F08-B02B-52A696A3C82E}" type="pres">
      <dgm:prSet presAssocID="{EDFCE37F-25E6-40EA-B046-9301F7B67B7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C5514CD0-5BA0-41D5-AA14-0CA5E42622AC}" type="pres">
      <dgm:prSet presAssocID="{276E2718-4904-44A9-969D-9B85277F23E5}" presName="thickLine" presStyleLbl="alignNode1" presStyleIdx="0" presStyleCnt="3"/>
      <dgm:spPr/>
    </dgm:pt>
    <dgm:pt modelId="{FB7D1E0B-8BAB-437A-868E-6515169C213F}" type="pres">
      <dgm:prSet presAssocID="{276E2718-4904-44A9-969D-9B85277F23E5}" presName="horz1" presStyleCnt="0"/>
      <dgm:spPr/>
    </dgm:pt>
    <dgm:pt modelId="{02A41BAA-BC00-4A63-90A3-9662935AC5F4}" type="pres">
      <dgm:prSet presAssocID="{276E2718-4904-44A9-969D-9B85277F23E5}" presName="tx1" presStyleLbl="revTx" presStyleIdx="0" presStyleCnt="3"/>
      <dgm:spPr/>
      <dgm:t>
        <a:bodyPr/>
        <a:lstStyle/>
        <a:p>
          <a:endParaRPr lang="en-GB"/>
        </a:p>
      </dgm:t>
    </dgm:pt>
    <dgm:pt modelId="{65BFC4D3-55D1-41B1-8624-D961EACD81CD}" type="pres">
      <dgm:prSet presAssocID="{276E2718-4904-44A9-969D-9B85277F23E5}" presName="vert1" presStyleCnt="0"/>
      <dgm:spPr/>
    </dgm:pt>
    <dgm:pt modelId="{38138108-8BE9-4C30-834D-EB88E0264500}" type="pres">
      <dgm:prSet presAssocID="{9A52E4AD-8B63-44B6-A85E-33AAC91FFE03}" presName="thickLine" presStyleLbl="alignNode1" presStyleIdx="1" presStyleCnt="3"/>
      <dgm:spPr/>
    </dgm:pt>
    <dgm:pt modelId="{7D2471B7-696D-4054-A8AA-99666672A839}" type="pres">
      <dgm:prSet presAssocID="{9A52E4AD-8B63-44B6-A85E-33AAC91FFE03}" presName="horz1" presStyleCnt="0"/>
      <dgm:spPr/>
    </dgm:pt>
    <dgm:pt modelId="{49315F9F-91FA-4250-ACFC-0603D80B8011}" type="pres">
      <dgm:prSet presAssocID="{9A52E4AD-8B63-44B6-A85E-33AAC91FFE03}" presName="tx1" presStyleLbl="revTx" presStyleIdx="1" presStyleCnt="3"/>
      <dgm:spPr/>
      <dgm:t>
        <a:bodyPr/>
        <a:lstStyle/>
        <a:p>
          <a:endParaRPr lang="en-GB"/>
        </a:p>
      </dgm:t>
    </dgm:pt>
    <dgm:pt modelId="{0EBCD637-F69C-4C81-B7B4-CA0B1F344E2E}" type="pres">
      <dgm:prSet presAssocID="{9A52E4AD-8B63-44B6-A85E-33AAC91FFE03}" presName="vert1" presStyleCnt="0"/>
      <dgm:spPr/>
    </dgm:pt>
    <dgm:pt modelId="{9F98BA99-A83D-4D43-8BCF-BEE9B0D0F0EE}" type="pres">
      <dgm:prSet presAssocID="{C27B9621-C1A3-49DE-A20D-713482C55B91}" presName="thickLine" presStyleLbl="alignNode1" presStyleIdx="2" presStyleCnt="3"/>
      <dgm:spPr/>
    </dgm:pt>
    <dgm:pt modelId="{56B6AFAD-A3F0-4051-99AE-2F9D6D4B6B3F}" type="pres">
      <dgm:prSet presAssocID="{C27B9621-C1A3-49DE-A20D-713482C55B91}" presName="horz1" presStyleCnt="0"/>
      <dgm:spPr/>
    </dgm:pt>
    <dgm:pt modelId="{0270C4D4-8C02-42F0-A7E0-63245D8C47A6}" type="pres">
      <dgm:prSet presAssocID="{C27B9621-C1A3-49DE-A20D-713482C55B91}" presName="tx1" presStyleLbl="revTx" presStyleIdx="2" presStyleCnt="3"/>
      <dgm:spPr/>
      <dgm:t>
        <a:bodyPr/>
        <a:lstStyle/>
        <a:p>
          <a:endParaRPr lang="en-GB"/>
        </a:p>
      </dgm:t>
    </dgm:pt>
    <dgm:pt modelId="{C7ED4CA0-C749-4B3B-A690-5963171F44EF}" type="pres">
      <dgm:prSet presAssocID="{C27B9621-C1A3-49DE-A20D-713482C55B91}" presName="vert1" presStyleCnt="0"/>
      <dgm:spPr/>
    </dgm:pt>
  </dgm:ptLst>
  <dgm:cxnLst>
    <dgm:cxn modelId="{806F3B63-C5EB-4850-AAF7-34D496EAC85D}" type="presOf" srcId="{276E2718-4904-44A9-969D-9B85277F23E5}" destId="{02A41BAA-BC00-4A63-90A3-9662935AC5F4}" srcOrd="0" destOrd="0" presId="urn:microsoft.com/office/officeart/2008/layout/LinedList"/>
    <dgm:cxn modelId="{50F136DF-6857-4176-9703-C752882B4409}" type="presOf" srcId="{EDFCE37F-25E6-40EA-B046-9301F7B67B73}" destId="{EE660374-9246-4F08-B02B-52A696A3C82E}" srcOrd="0" destOrd="0" presId="urn:microsoft.com/office/officeart/2008/layout/LinedList"/>
    <dgm:cxn modelId="{1005FCEB-2882-484C-ADF8-F0276C38B503}" type="presOf" srcId="{C27B9621-C1A3-49DE-A20D-713482C55B91}" destId="{0270C4D4-8C02-42F0-A7E0-63245D8C47A6}" srcOrd="0" destOrd="0" presId="urn:microsoft.com/office/officeart/2008/layout/LinedList"/>
    <dgm:cxn modelId="{7F81B53A-26DB-44B5-8A5F-24B0A59BD54D}" type="presOf" srcId="{9A52E4AD-8B63-44B6-A85E-33AAC91FFE03}" destId="{49315F9F-91FA-4250-ACFC-0603D80B8011}" srcOrd="0" destOrd="0" presId="urn:microsoft.com/office/officeart/2008/layout/LinedList"/>
    <dgm:cxn modelId="{4D2836C0-519F-4C15-BE8C-5ECAA8F68ACD}" srcId="{EDFCE37F-25E6-40EA-B046-9301F7B67B73}" destId="{C27B9621-C1A3-49DE-A20D-713482C55B91}" srcOrd="2" destOrd="0" parTransId="{D8AA1A8D-FA76-47DE-B5E6-5EA6B038EBE9}" sibTransId="{ADB3C420-4C79-4309-9A24-C6632FCD3F33}"/>
    <dgm:cxn modelId="{26D40453-6EE4-43BD-88DC-3F5218BA66B8}" srcId="{EDFCE37F-25E6-40EA-B046-9301F7B67B73}" destId="{9A52E4AD-8B63-44B6-A85E-33AAC91FFE03}" srcOrd="1" destOrd="0" parTransId="{3FDD1EA0-1111-4B21-AFFB-48560466EFA2}" sibTransId="{748482FC-C0D2-4209-AF53-130853C3D9E2}"/>
    <dgm:cxn modelId="{34767DE0-A97A-4F37-80BF-949001AC05E7}" srcId="{EDFCE37F-25E6-40EA-B046-9301F7B67B73}" destId="{276E2718-4904-44A9-969D-9B85277F23E5}" srcOrd="0" destOrd="0" parTransId="{C2005F40-217F-4551-BCFA-7675D58CCD24}" sibTransId="{A4C4F37D-D34C-4D7E-990A-6A1935D65EB9}"/>
    <dgm:cxn modelId="{3189853F-CF72-4617-9E21-638998192326}" type="presParOf" srcId="{EE660374-9246-4F08-B02B-52A696A3C82E}" destId="{C5514CD0-5BA0-41D5-AA14-0CA5E42622AC}" srcOrd="0" destOrd="0" presId="urn:microsoft.com/office/officeart/2008/layout/LinedList"/>
    <dgm:cxn modelId="{D8570559-60BE-4C82-8F17-6F7B88552BFC}" type="presParOf" srcId="{EE660374-9246-4F08-B02B-52A696A3C82E}" destId="{FB7D1E0B-8BAB-437A-868E-6515169C213F}" srcOrd="1" destOrd="0" presId="urn:microsoft.com/office/officeart/2008/layout/LinedList"/>
    <dgm:cxn modelId="{37647AB5-21BB-43D7-A6AF-425877977E21}" type="presParOf" srcId="{FB7D1E0B-8BAB-437A-868E-6515169C213F}" destId="{02A41BAA-BC00-4A63-90A3-9662935AC5F4}" srcOrd="0" destOrd="0" presId="urn:microsoft.com/office/officeart/2008/layout/LinedList"/>
    <dgm:cxn modelId="{239D2DE6-0A88-4F15-AA00-3301E8B4E41C}" type="presParOf" srcId="{FB7D1E0B-8BAB-437A-868E-6515169C213F}" destId="{65BFC4D3-55D1-41B1-8624-D961EACD81CD}" srcOrd="1" destOrd="0" presId="urn:microsoft.com/office/officeart/2008/layout/LinedList"/>
    <dgm:cxn modelId="{19F5E2F2-FE34-4411-A108-4C63ED626C1A}" type="presParOf" srcId="{EE660374-9246-4F08-B02B-52A696A3C82E}" destId="{38138108-8BE9-4C30-834D-EB88E0264500}" srcOrd="2" destOrd="0" presId="urn:microsoft.com/office/officeart/2008/layout/LinedList"/>
    <dgm:cxn modelId="{C18D8FA1-E282-4645-AB6A-219980B69530}" type="presParOf" srcId="{EE660374-9246-4F08-B02B-52A696A3C82E}" destId="{7D2471B7-696D-4054-A8AA-99666672A839}" srcOrd="3" destOrd="0" presId="urn:microsoft.com/office/officeart/2008/layout/LinedList"/>
    <dgm:cxn modelId="{FCB87CB3-2AB2-441C-9CCB-9BBED4FF7A6D}" type="presParOf" srcId="{7D2471B7-696D-4054-A8AA-99666672A839}" destId="{49315F9F-91FA-4250-ACFC-0603D80B8011}" srcOrd="0" destOrd="0" presId="urn:microsoft.com/office/officeart/2008/layout/LinedList"/>
    <dgm:cxn modelId="{353DD34C-29E3-432B-880B-F755919B3367}" type="presParOf" srcId="{7D2471B7-696D-4054-A8AA-99666672A839}" destId="{0EBCD637-F69C-4C81-B7B4-CA0B1F344E2E}" srcOrd="1" destOrd="0" presId="urn:microsoft.com/office/officeart/2008/layout/LinedList"/>
    <dgm:cxn modelId="{2DA3A5A1-B43B-43F6-A4F9-161F03CBC893}" type="presParOf" srcId="{EE660374-9246-4F08-B02B-52A696A3C82E}" destId="{9F98BA99-A83D-4D43-8BCF-BEE9B0D0F0EE}" srcOrd="4" destOrd="0" presId="urn:microsoft.com/office/officeart/2008/layout/LinedList"/>
    <dgm:cxn modelId="{93AAD161-0259-4D73-995C-57330A838FC1}" type="presParOf" srcId="{EE660374-9246-4F08-B02B-52A696A3C82E}" destId="{56B6AFAD-A3F0-4051-99AE-2F9D6D4B6B3F}" srcOrd="5" destOrd="0" presId="urn:microsoft.com/office/officeart/2008/layout/LinedList"/>
    <dgm:cxn modelId="{1B454855-996B-4162-9541-136744DE53CF}" type="presParOf" srcId="{56B6AFAD-A3F0-4051-99AE-2F9D6D4B6B3F}" destId="{0270C4D4-8C02-42F0-A7E0-63245D8C47A6}" srcOrd="0" destOrd="0" presId="urn:microsoft.com/office/officeart/2008/layout/LinedList"/>
    <dgm:cxn modelId="{1DED0F69-B636-4AAF-9872-7A0A59A21249}" type="presParOf" srcId="{56B6AFAD-A3F0-4051-99AE-2F9D6D4B6B3F}" destId="{C7ED4CA0-C749-4B3B-A690-5963171F44E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5FF6F-DAB2-4635-B444-62054DA5E571}">
      <dsp:nvSpPr>
        <dsp:cNvPr id="0" name=""/>
        <dsp:cNvSpPr/>
      </dsp:nvSpPr>
      <dsp:spPr>
        <a:xfrm>
          <a:off x="8481381" y="2694333"/>
          <a:ext cx="1161588" cy="552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724"/>
              </a:lnTo>
              <a:lnTo>
                <a:pt x="1161588" y="376724"/>
              </a:lnTo>
              <a:lnTo>
                <a:pt x="1161588" y="55281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42544-6298-4F9D-AECC-CF232EA42094}">
      <dsp:nvSpPr>
        <dsp:cNvPr id="0" name=""/>
        <dsp:cNvSpPr/>
      </dsp:nvSpPr>
      <dsp:spPr>
        <a:xfrm>
          <a:off x="7319793" y="2694333"/>
          <a:ext cx="1161588" cy="552810"/>
        </a:xfrm>
        <a:custGeom>
          <a:avLst/>
          <a:gdLst/>
          <a:ahLst/>
          <a:cxnLst/>
          <a:rect l="0" t="0" r="0" b="0"/>
          <a:pathLst>
            <a:path>
              <a:moveTo>
                <a:pt x="1161588" y="0"/>
              </a:moveTo>
              <a:lnTo>
                <a:pt x="1161588" y="376724"/>
              </a:lnTo>
              <a:lnTo>
                <a:pt x="0" y="376724"/>
              </a:lnTo>
              <a:lnTo>
                <a:pt x="0" y="55281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5364D9-8FFF-47DF-85B2-3242DBEA1F70}">
      <dsp:nvSpPr>
        <dsp:cNvPr id="0" name=""/>
        <dsp:cNvSpPr/>
      </dsp:nvSpPr>
      <dsp:spPr>
        <a:xfrm>
          <a:off x="5956745" y="934526"/>
          <a:ext cx="2524636" cy="552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724"/>
              </a:lnTo>
              <a:lnTo>
                <a:pt x="2524636" y="376724"/>
              </a:lnTo>
              <a:lnTo>
                <a:pt x="2524636" y="5528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AF683-4C79-4E8E-9260-38C937B563E3}">
      <dsp:nvSpPr>
        <dsp:cNvPr id="0" name=""/>
        <dsp:cNvSpPr/>
      </dsp:nvSpPr>
      <dsp:spPr>
        <a:xfrm>
          <a:off x="4950896" y="4454140"/>
          <a:ext cx="91440" cy="5528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281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C28A7-7551-4CAA-BBA8-6DF1FA5039E2}">
      <dsp:nvSpPr>
        <dsp:cNvPr id="0" name=""/>
        <dsp:cNvSpPr/>
      </dsp:nvSpPr>
      <dsp:spPr>
        <a:xfrm>
          <a:off x="3432109" y="2694333"/>
          <a:ext cx="1564506" cy="552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724"/>
              </a:lnTo>
              <a:lnTo>
                <a:pt x="1564506" y="376724"/>
              </a:lnTo>
              <a:lnTo>
                <a:pt x="1564506" y="55281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CF486-D169-4628-88F9-91A1A9152027}">
      <dsp:nvSpPr>
        <dsp:cNvPr id="0" name=""/>
        <dsp:cNvSpPr/>
      </dsp:nvSpPr>
      <dsp:spPr>
        <a:xfrm>
          <a:off x="2224800" y="4454140"/>
          <a:ext cx="91440" cy="5528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281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4B01F-0740-415B-87B1-BCF782D330D5}">
      <dsp:nvSpPr>
        <dsp:cNvPr id="0" name=""/>
        <dsp:cNvSpPr/>
      </dsp:nvSpPr>
      <dsp:spPr>
        <a:xfrm>
          <a:off x="2270520" y="2694333"/>
          <a:ext cx="1161588" cy="552810"/>
        </a:xfrm>
        <a:custGeom>
          <a:avLst/>
          <a:gdLst/>
          <a:ahLst/>
          <a:cxnLst/>
          <a:rect l="0" t="0" r="0" b="0"/>
          <a:pathLst>
            <a:path>
              <a:moveTo>
                <a:pt x="1161588" y="0"/>
              </a:moveTo>
              <a:lnTo>
                <a:pt x="1161588" y="376724"/>
              </a:lnTo>
              <a:lnTo>
                <a:pt x="0" y="376724"/>
              </a:lnTo>
              <a:lnTo>
                <a:pt x="0" y="55281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644CA8-51B7-4034-9196-059216F5CC2B}">
      <dsp:nvSpPr>
        <dsp:cNvPr id="0" name=""/>
        <dsp:cNvSpPr/>
      </dsp:nvSpPr>
      <dsp:spPr>
        <a:xfrm>
          <a:off x="3432109" y="934526"/>
          <a:ext cx="2524636" cy="552810"/>
        </a:xfrm>
        <a:custGeom>
          <a:avLst/>
          <a:gdLst/>
          <a:ahLst/>
          <a:cxnLst/>
          <a:rect l="0" t="0" r="0" b="0"/>
          <a:pathLst>
            <a:path>
              <a:moveTo>
                <a:pt x="2524636" y="0"/>
              </a:moveTo>
              <a:lnTo>
                <a:pt x="2524636" y="376724"/>
              </a:lnTo>
              <a:lnTo>
                <a:pt x="0" y="376724"/>
              </a:lnTo>
              <a:lnTo>
                <a:pt x="0" y="5528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E5781-D89F-445F-80A1-2F1CAECD83B4}">
      <dsp:nvSpPr>
        <dsp:cNvPr id="0" name=""/>
        <dsp:cNvSpPr/>
      </dsp:nvSpPr>
      <dsp:spPr>
        <a:xfrm>
          <a:off x="5006354" y="480"/>
          <a:ext cx="1900781" cy="934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0E630-A177-4F3C-8815-C93928ABFFCF}">
      <dsp:nvSpPr>
        <dsp:cNvPr id="0" name=""/>
        <dsp:cNvSpPr/>
      </dsp:nvSpPr>
      <dsp:spPr>
        <a:xfrm>
          <a:off x="5217552" y="201118"/>
          <a:ext cx="1900781" cy="934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latin typeface="Aptos Display" panose="020F0302020204030204"/>
            </a:rPr>
            <a:t>Mangement </a:t>
          </a:r>
          <a:endParaRPr lang="en-GB" sz="2100" kern="1200" dirty="0"/>
        </a:p>
      </dsp:txBody>
      <dsp:txXfrm>
        <a:off x="5244909" y="228475"/>
        <a:ext cx="1846067" cy="879332"/>
      </dsp:txXfrm>
    </dsp:sp>
    <dsp:sp modelId="{61276C9A-A7A4-4129-8077-915A464BC639}">
      <dsp:nvSpPr>
        <dsp:cNvPr id="0" name=""/>
        <dsp:cNvSpPr/>
      </dsp:nvSpPr>
      <dsp:spPr>
        <a:xfrm>
          <a:off x="2481718" y="1487337"/>
          <a:ext cx="1900781" cy="1206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C984F8-1C26-41B9-A862-A99FEC49B8E2}">
      <dsp:nvSpPr>
        <dsp:cNvPr id="0" name=""/>
        <dsp:cNvSpPr/>
      </dsp:nvSpPr>
      <dsp:spPr>
        <a:xfrm>
          <a:off x="2692916" y="1687975"/>
          <a:ext cx="1900781" cy="1206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latin typeface="Aptos Display" panose="020F0302020204030204"/>
            </a:rPr>
            <a:t>Not functionally active </a:t>
          </a:r>
          <a:endParaRPr lang="en-GB" sz="2100" kern="1200" dirty="0"/>
        </a:p>
      </dsp:txBody>
      <dsp:txXfrm>
        <a:off x="2728268" y="1723327"/>
        <a:ext cx="1830077" cy="1136292"/>
      </dsp:txXfrm>
    </dsp:sp>
    <dsp:sp modelId="{011BDA7F-67D0-4A94-A441-55CC8FA72ADA}">
      <dsp:nvSpPr>
        <dsp:cNvPr id="0" name=""/>
        <dsp:cNvSpPr/>
      </dsp:nvSpPr>
      <dsp:spPr>
        <a:xfrm>
          <a:off x="917211" y="3247144"/>
          <a:ext cx="2706617" cy="1206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ADB0E-38B1-4D2E-84EE-21814DD02CC6}">
      <dsp:nvSpPr>
        <dsp:cNvPr id="0" name=""/>
        <dsp:cNvSpPr/>
      </dsp:nvSpPr>
      <dsp:spPr>
        <a:xfrm>
          <a:off x="1128409" y="3447782"/>
          <a:ext cx="2706617" cy="1206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latin typeface="Aptos Display" panose="020F0302020204030204"/>
            </a:rPr>
            <a:t>Small size /no symptoms </a:t>
          </a:r>
          <a:endParaRPr lang="en-GB" sz="2100" kern="1200" dirty="0"/>
        </a:p>
      </dsp:txBody>
      <dsp:txXfrm>
        <a:off x="1163761" y="3483134"/>
        <a:ext cx="2635913" cy="1136292"/>
      </dsp:txXfrm>
    </dsp:sp>
    <dsp:sp modelId="{BDC34EFF-D6A1-4AEA-A3C1-355B3557CF51}">
      <dsp:nvSpPr>
        <dsp:cNvPr id="0" name=""/>
        <dsp:cNvSpPr/>
      </dsp:nvSpPr>
      <dsp:spPr>
        <a:xfrm>
          <a:off x="1132256" y="5006950"/>
          <a:ext cx="2276527" cy="1206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4ED62-FED2-4C99-B3E0-FC2993678C51}">
      <dsp:nvSpPr>
        <dsp:cNvPr id="0" name=""/>
        <dsp:cNvSpPr/>
      </dsp:nvSpPr>
      <dsp:spPr>
        <a:xfrm>
          <a:off x="1343454" y="5207588"/>
          <a:ext cx="2276527" cy="1206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No treatment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Annual </a:t>
          </a:r>
          <a:r>
            <a:rPr lang="en-GB" sz="2100" kern="1200" dirty="0" err="1" smtClean="0"/>
            <a:t>followup</a:t>
          </a:r>
          <a:r>
            <a:rPr lang="en-GB" sz="2100" kern="1200" dirty="0" smtClean="0"/>
            <a:t> </a:t>
          </a:r>
          <a:endParaRPr lang="en-GB" sz="2100" kern="1200" dirty="0"/>
        </a:p>
      </dsp:txBody>
      <dsp:txXfrm>
        <a:off x="1378806" y="5242940"/>
        <a:ext cx="2205823" cy="1136292"/>
      </dsp:txXfrm>
    </dsp:sp>
    <dsp:sp modelId="{18485995-2BE5-43EC-925F-A63D6EDAA5EF}">
      <dsp:nvSpPr>
        <dsp:cNvPr id="0" name=""/>
        <dsp:cNvSpPr/>
      </dsp:nvSpPr>
      <dsp:spPr>
        <a:xfrm>
          <a:off x="4046225" y="3247144"/>
          <a:ext cx="1900781" cy="1206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DD501-8EB9-464A-9A61-60B46EC1999D}">
      <dsp:nvSpPr>
        <dsp:cNvPr id="0" name=""/>
        <dsp:cNvSpPr/>
      </dsp:nvSpPr>
      <dsp:spPr>
        <a:xfrm>
          <a:off x="4257423" y="3447782"/>
          <a:ext cx="1900781" cy="1206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latin typeface="Aptos Display" panose="020F0302020204030204"/>
            </a:rPr>
            <a:t>Large / compression symptoms </a:t>
          </a:r>
          <a:endParaRPr lang="en-GB" sz="2100" kern="1200" dirty="0"/>
        </a:p>
      </dsp:txBody>
      <dsp:txXfrm>
        <a:off x="4292775" y="3483134"/>
        <a:ext cx="1830077" cy="1136292"/>
      </dsp:txXfrm>
    </dsp:sp>
    <dsp:sp modelId="{7DB6AE3D-7DC0-40F4-A5DA-AE32DE3B4A56}">
      <dsp:nvSpPr>
        <dsp:cNvPr id="0" name=""/>
        <dsp:cNvSpPr/>
      </dsp:nvSpPr>
      <dsp:spPr>
        <a:xfrm>
          <a:off x="4046225" y="5006950"/>
          <a:ext cx="1900781" cy="1206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FFB2D-93A9-4BD5-A4CE-56F25186B40A}">
      <dsp:nvSpPr>
        <dsp:cNvPr id="0" name=""/>
        <dsp:cNvSpPr/>
      </dsp:nvSpPr>
      <dsp:spPr>
        <a:xfrm>
          <a:off x="4257423" y="5207588"/>
          <a:ext cx="1900781" cy="1206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Partial </a:t>
          </a:r>
          <a:r>
            <a:rPr lang="en-GB" sz="2100" kern="1200" dirty="0" err="1" smtClean="0"/>
            <a:t>thyroidectomy</a:t>
          </a:r>
          <a:endParaRPr lang="en-GB" sz="2100" kern="1200" dirty="0"/>
        </a:p>
      </dsp:txBody>
      <dsp:txXfrm>
        <a:off x="4292775" y="5242940"/>
        <a:ext cx="1830077" cy="1136292"/>
      </dsp:txXfrm>
    </dsp:sp>
    <dsp:sp modelId="{42B76AEE-BE5C-49CF-95EA-B0B0F6F77720}">
      <dsp:nvSpPr>
        <dsp:cNvPr id="0" name=""/>
        <dsp:cNvSpPr/>
      </dsp:nvSpPr>
      <dsp:spPr>
        <a:xfrm>
          <a:off x="7530991" y="1487337"/>
          <a:ext cx="1900781" cy="1206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97D52-0427-4E3F-8675-A12123B94FF5}">
      <dsp:nvSpPr>
        <dsp:cNvPr id="0" name=""/>
        <dsp:cNvSpPr/>
      </dsp:nvSpPr>
      <dsp:spPr>
        <a:xfrm>
          <a:off x="7742189" y="1687975"/>
          <a:ext cx="1900781" cy="1206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latin typeface="Aptos Display" panose="020F0302020204030204"/>
            </a:rPr>
            <a:t>Toxic (functionally active )</a:t>
          </a:r>
          <a:endParaRPr lang="en-GB" sz="2100" kern="1200" dirty="0"/>
        </a:p>
      </dsp:txBody>
      <dsp:txXfrm>
        <a:off x="7777541" y="1723327"/>
        <a:ext cx="1830077" cy="1136292"/>
      </dsp:txXfrm>
    </dsp:sp>
    <dsp:sp modelId="{F53B9BF5-A40B-4E9C-A6C3-3A79DBCBF145}">
      <dsp:nvSpPr>
        <dsp:cNvPr id="0" name=""/>
        <dsp:cNvSpPr/>
      </dsp:nvSpPr>
      <dsp:spPr>
        <a:xfrm>
          <a:off x="6369402" y="3247144"/>
          <a:ext cx="1900781" cy="1206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987A2-9BE3-48AE-A5AD-FF54DA77432F}">
      <dsp:nvSpPr>
        <dsp:cNvPr id="0" name=""/>
        <dsp:cNvSpPr/>
      </dsp:nvSpPr>
      <dsp:spPr>
        <a:xfrm>
          <a:off x="6580600" y="3447782"/>
          <a:ext cx="1900781" cy="1206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Radioactive iodine </a:t>
          </a:r>
          <a:endParaRPr lang="en-GB" sz="2100" kern="1200" dirty="0"/>
        </a:p>
      </dsp:txBody>
      <dsp:txXfrm>
        <a:off x="6615952" y="3483134"/>
        <a:ext cx="1830077" cy="1136292"/>
      </dsp:txXfrm>
    </dsp:sp>
    <dsp:sp modelId="{458EAA5A-A6C9-4BB9-834D-E5DDB925E06E}">
      <dsp:nvSpPr>
        <dsp:cNvPr id="0" name=""/>
        <dsp:cNvSpPr/>
      </dsp:nvSpPr>
      <dsp:spPr>
        <a:xfrm>
          <a:off x="8692579" y="3247144"/>
          <a:ext cx="1900781" cy="1206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A1D3E-0F93-497E-879B-B4923B4A0409}">
      <dsp:nvSpPr>
        <dsp:cNvPr id="0" name=""/>
        <dsp:cNvSpPr/>
      </dsp:nvSpPr>
      <dsp:spPr>
        <a:xfrm>
          <a:off x="8903777" y="3447782"/>
          <a:ext cx="1900781" cy="1206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Partial </a:t>
          </a:r>
          <a:r>
            <a:rPr lang="en-GB" sz="2100" kern="1200" dirty="0" err="1" smtClean="0"/>
            <a:t>thyroidectomy</a:t>
          </a:r>
          <a:endParaRPr lang="en-GB" sz="2100" kern="1200" dirty="0"/>
        </a:p>
      </dsp:txBody>
      <dsp:txXfrm>
        <a:off x="8939129" y="3483134"/>
        <a:ext cx="1830077" cy="113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14CD0-5BA0-41D5-AA14-0CA5E42622AC}">
      <dsp:nvSpPr>
        <dsp:cNvPr id="0" name=""/>
        <dsp:cNvSpPr/>
      </dsp:nvSpPr>
      <dsp:spPr>
        <a:xfrm>
          <a:off x="0" y="2663"/>
          <a:ext cx="666596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A41BAA-BC00-4A63-90A3-9662935AC5F4}">
      <dsp:nvSpPr>
        <dsp:cNvPr id="0" name=""/>
        <dsp:cNvSpPr/>
      </dsp:nvSpPr>
      <dsp:spPr>
        <a:xfrm>
          <a:off x="0" y="2663"/>
          <a:ext cx="6665965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900" kern="1200"/>
            <a:t>Most common cause of hypothyroidism</a:t>
          </a:r>
          <a:endParaRPr lang="en-US" sz="3900" kern="1200"/>
        </a:p>
      </dsp:txBody>
      <dsp:txXfrm>
        <a:off x="0" y="2663"/>
        <a:ext cx="6665965" cy="1816197"/>
      </dsp:txXfrm>
    </dsp:sp>
    <dsp:sp modelId="{38138108-8BE9-4C30-834D-EB88E0264500}">
      <dsp:nvSpPr>
        <dsp:cNvPr id="0" name=""/>
        <dsp:cNvSpPr/>
      </dsp:nvSpPr>
      <dsp:spPr>
        <a:xfrm>
          <a:off x="0" y="1818861"/>
          <a:ext cx="666596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315F9F-91FA-4250-ACFC-0603D80B8011}">
      <dsp:nvSpPr>
        <dsp:cNvPr id="0" name=""/>
        <dsp:cNvSpPr/>
      </dsp:nvSpPr>
      <dsp:spPr>
        <a:xfrm>
          <a:off x="0" y="1818861"/>
          <a:ext cx="6665965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900" kern="1200"/>
            <a:t>Most common cause of autoimmune thyroid disorder</a:t>
          </a:r>
          <a:endParaRPr lang="en-US" sz="3900" kern="1200"/>
        </a:p>
      </dsp:txBody>
      <dsp:txXfrm>
        <a:off x="0" y="1818861"/>
        <a:ext cx="6665965" cy="1816197"/>
      </dsp:txXfrm>
    </dsp:sp>
    <dsp:sp modelId="{9F98BA99-A83D-4D43-8BCF-BEE9B0D0F0EE}">
      <dsp:nvSpPr>
        <dsp:cNvPr id="0" name=""/>
        <dsp:cNvSpPr/>
      </dsp:nvSpPr>
      <dsp:spPr>
        <a:xfrm>
          <a:off x="0" y="3635058"/>
          <a:ext cx="6665965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0C4D4-8C02-42F0-A7E0-63245D8C47A6}">
      <dsp:nvSpPr>
        <dsp:cNvPr id="0" name=""/>
        <dsp:cNvSpPr/>
      </dsp:nvSpPr>
      <dsp:spPr>
        <a:xfrm>
          <a:off x="0" y="3635058"/>
          <a:ext cx="6665965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900" kern="1200"/>
            <a:t>more common in women.</a:t>
          </a:r>
          <a:endParaRPr lang="en-US" sz="3900" kern="1200"/>
        </a:p>
      </dsp:txBody>
      <dsp:txXfrm>
        <a:off x="0" y="3635058"/>
        <a:ext cx="6665965" cy="1816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A7F973-54C0-4935-82BC-8A0B1045294C}" type="datetimeFigureOut">
              <a:rPr lang="en-US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7588" y="514350"/>
            <a:ext cx="45688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6264B5-5233-4622-A3A4-3F8A610E3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09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281" y="2130428"/>
            <a:ext cx="10361851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925197-E2C9-437B-AA04-D8C81DA3523F}" type="datetimeFigureOut">
              <a:rPr lang="en-US" smtClean="0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C04C-0B61-4AA4-B7F2-541C6B6D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2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925197-E2C9-437B-AA04-D8C81DA3523F}" type="datetimeFigureOut">
              <a:rPr lang="en-US" smtClean="0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C04C-0B61-4AA4-B7F2-541C6B6D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43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8049" y="274641"/>
            <a:ext cx="2742843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522" y="274641"/>
            <a:ext cx="8025355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925197-E2C9-437B-AA04-D8C81DA3523F}" type="datetimeFigureOut">
              <a:rPr lang="en-US" smtClean="0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C04C-0B61-4AA4-B7F2-541C6B6D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2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FB78DD-CF81-4C0D-A6C0-FF5AF235E49F}" type="datetimeFigureOut">
              <a:rPr lang="en-US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6AFE06-998E-4676-B085-41E85E5422E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24/02/2024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82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24/02/2024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84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24/02/2024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53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24/02/2024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49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24/02/2024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59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24/02/2024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92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24/02/2024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95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925197-E2C9-437B-AA04-D8C81DA3523F}" type="datetimeFigureOut">
              <a:rPr lang="en-US" smtClean="0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C04C-0B61-4AA4-B7F2-541C6B6D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08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24/02/2024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04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24/02/2024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07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24/02/2024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41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24/02/2024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83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925197-E2C9-437B-AA04-D8C81DA3523F}" type="datetimeFigureOut">
              <a:rPr lang="en-US" smtClean="0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C04C-0B61-4AA4-B7F2-541C6B6D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40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925197-E2C9-437B-AA04-D8C81DA3523F}" type="datetimeFigureOut">
              <a:rPr lang="en-US" smtClean="0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C04C-0B61-4AA4-B7F2-541C6B6D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2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925197-E2C9-437B-AA04-D8C81DA3523F}" type="datetimeFigureOut">
              <a:rPr lang="en-US" smtClean="0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C04C-0B61-4AA4-B7F2-541C6B6D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11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925197-E2C9-437B-AA04-D8C81DA3523F}" type="datetimeFigureOut">
              <a:rPr lang="en-US" smtClean="0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C04C-0B61-4AA4-B7F2-541C6B6D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6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925197-E2C9-437B-AA04-D8C81DA3523F}" type="datetimeFigureOut">
              <a:rPr lang="en-US" smtClean="0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C04C-0B61-4AA4-B7F2-541C6B6D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5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925197-E2C9-437B-AA04-D8C81DA3523F}" type="datetimeFigureOut">
              <a:rPr lang="en-US" smtClean="0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C04C-0B61-4AA4-B7F2-541C6B6D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37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925197-E2C9-437B-AA04-D8C81DA3523F}" type="datetimeFigureOut">
              <a:rPr lang="en-US" smtClean="0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C04C-0B61-4AA4-B7F2-541C6B6D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925197-E2C9-437B-AA04-D8C81DA3523F}" type="datetimeFigureOut">
              <a:rPr lang="en-US" smtClean="0"/>
              <a:pPr>
                <a:defRPr/>
              </a:pPr>
              <a:t>2/24/2024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9FC04C-0B61-4AA4-B7F2-541C6B6D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4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46CE7D5-CF57-46EF-B807-FDD0502418D4}" type="datetimeFigureOut">
              <a:rPr lang="en-GB" smtClean="0">
                <a:solidFill>
                  <a:prstClr val="black">
                    <a:tint val="82000"/>
                  </a:prstClr>
                </a:solidFill>
                <a:latin typeface="Apto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24/02/2024</a:t>
            </a:fld>
            <a:endParaRPr lang="en-GB">
              <a:solidFill>
                <a:prstClr val="black">
                  <a:tint val="82000"/>
                </a:prstClr>
              </a:solidFill>
              <a:latin typeface="Apto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82000"/>
                </a:prstClr>
              </a:solidFill>
              <a:latin typeface="Apto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30EA680-D336-4FF7-8B7A-9848BB0A1C32}" type="slidenum">
              <a:rPr lang="en-GB" smtClean="0">
                <a:solidFill>
                  <a:prstClr val="black">
                    <a:tint val="82000"/>
                  </a:prstClr>
                </a:solidFill>
                <a:latin typeface="Apto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82000"/>
                </a:prstClr>
              </a:solidFill>
              <a:latin typeface="Apto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02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7006" y="381000"/>
            <a:ext cx="8939636" cy="1490793"/>
          </a:xfrm>
        </p:spPr>
        <p:txBody>
          <a:bodyPr tIns="13335" rtlCol="0">
            <a:noAutofit/>
          </a:bodyPr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lang="en-US" sz="5400" b="1" dirty="0" smtClean="0"/>
              <a:t>Thyroid</a:t>
            </a:r>
            <a:r>
              <a:rPr lang="en-US" sz="5400" b="1" spc="-75" dirty="0" smtClean="0"/>
              <a:t> </a:t>
            </a:r>
            <a:r>
              <a:rPr lang="en-US" sz="5400" b="1" dirty="0" smtClean="0"/>
              <a:t>disorders</a:t>
            </a:r>
            <a:endParaRPr lang="en-US" sz="5400" b="1" dirty="0"/>
          </a:p>
        </p:txBody>
      </p:sp>
      <p:sp>
        <p:nvSpPr>
          <p:cNvPr id="4103" name="AutoShape 8" descr="Image result for thyroid disease clipart"/>
          <p:cNvSpPr>
            <a:spLocks noChangeAspect="1" noChangeArrowheads="1"/>
          </p:cNvSpPr>
          <p:nvPr/>
        </p:nvSpPr>
        <p:spPr bwMode="auto">
          <a:xfrm>
            <a:off x="207406" y="-144463"/>
            <a:ext cx="406347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04" name="AutoShape 10" descr="Image result for thyroid disease clipart"/>
          <p:cNvSpPr>
            <a:spLocks noChangeAspect="1" noChangeArrowheads="1"/>
          </p:cNvSpPr>
          <p:nvPr/>
        </p:nvSpPr>
        <p:spPr bwMode="auto">
          <a:xfrm>
            <a:off x="207406" y="-144463"/>
            <a:ext cx="406347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05" name="AutoShape 12" descr="Image result for thyroid disease clipart"/>
          <p:cNvSpPr>
            <a:spLocks noChangeAspect="1" noChangeArrowheads="1"/>
          </p:cNvSpPr>
          <p:nvPr/>
        </p:nvSpPr>
        <p:spPr bwMode="auto">
          <a:xfrm>
            <a:off x="207406" y="-144463"/>
            <a:ext cx="406347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06" name="AutoShape 14" descr="Image result for thyroid disease clipart"/>
          <p:cNvSpPr>
            <a:spLocks noChangeAspect="1" noChangeArrowheads="1"/>
          </p:cNvSpPr>
          <p:nvPr/>
        </p:nvSpPr>
        <p:spPr bwMode="auto">
          <a:xfrm>
            <a:off x="207406" y="-144463"/>
            <a:ext cx="406347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07" name="AutoShape 16" descr="Image result for thyroid disease clipart"/>
          <p:cNvSpPr>
            <a:spLocks noChangeAspect="1" noChangeArrowheads="1"/>
          </p:cNvSpPr>
          <p:nvPr/>
        </p:nvSpPr>
        <p:spPr bwMode="auto">
          <a:xfrm>
            <a:off x="207406" y="-144463"/>
            <a:ext cx="406347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1" t="32159" r="9896" b="35682"/>
          <a:stretch/>
        </p:blipFill>
        <p:spPr bwMode="auto">
          <a:xfrm>
            <a:off x="4266406" y="1947932"/>
            <a:ext cx="3242670" cy="27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xmlns:lc="http://schemas.openxmlformats.org/drawingml/2006/lockedCanvas" id="{714C004E-5086-C6EE-8156-D96F7B7A1D68}"/>
              </a:ext>
            </a:extLst>
          </p:cNvPr>
          <p:cNvSpPr>
            <a:spLocks noGrp="1"/>
          </p:cNvSpPr>
          <p:nvPr/>
        </p:nvSpPr>
        <p:spPr>
          <a:xfrm>
            <a:off x="1523207" y="5029200"/>
            <a:ext cx="9144000" cy="1066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Made by</a:t>
            </a:r>
            <a:r>
              <a:rPr lang="en-US" dirty="0" smtClean="0">
                <a:latin typeface="+mj-lt"/>
              </a:rPr>
              <a:t>:  </a:t>
            </a:r>
            <a:r>
              <a:rPr lang="en-US" dirty="0" smtClean="0">
                <a:latin typeface="+mj-lt"/>
              </a:rPr>
              <a:t>Toqa Ibrahim </a:t>
            </a:r>
            <a:r>
              <a:rPr lang="en-US" dirty="0" smtClean="0">
                <a:latin typeface="+mj-lt"/>
              </a:rPr>
              <a:t>Al-khreisat </a:t>
            </a:r>
          </a:p>
          <a:p>
            <a:r>
              <a:rPr lang="en-US" dirty="0" err="1">
                <a:latin typeface="+mj-lt"/>
              </a:rPr>
              <a:t>Waed</a:t>
            </a:r>
            <a:r>
              <a:rPr lang="en-US" dirty="0">
                <a:latin typeface="+mj-lt"/>
              </a:rPr>
              <a:t> Al-</a:t>
            </a:r>
            <a:r>
              <a:rPr lang="en-US" dirty="0" err="1">
                <a:latin typeface="+mj-lt"/>
              </a:rPr>
              <a:t>shamaileh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Supervised by: Dr</a:t>
            </a:r>
            <a:r>
              <a:rPr lang="en-US" dirty="0" smtClean="0">
                <a:latin typeface="+mj-lt"/>
              </a:rPr>
              <a:t>. Ahmad </a:t>
            </a:r>
            <a:r>
              <a:rPr lang="en-US" dirty="0" smtClean="0">
                <a:latin typeface="+mj-lt"/>
              </a:rPr>
              <a:t>Al-</a:t>
            </a:r>
            <a:r>
              <a:rPr lang="en-US" dirty="0" err="1" smtClean="0">
                <a:latin typeface="+mj-lt"/>
              </a:rPr>
              <a:t>tarawneh</a:t>
            </a:r>
            <a:endParaRPr lang="x-none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08806" y="914400"/>
            <a:ext cx="109713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II) Disorders with decreased Iodine uptake </a:t>
            </a:r>
            <a:r>
              <a:rPr lang="en-US" b="1" dirty="0" smtClean="0">
                <a:solidFill>
                  <a:srgbClr val="FF0000"/>
                </a:solidFill>
              </a:rPr>
              <a:t>              (</a:t>
            </a:r>
            <a:r>
              <a:rPr lang="en-US" b="1" dirty="0">
                <a:solidFill>
                  <a:srgbClr val="FF0000"/>
                </a:solidFill>
              </a:rPr>
              <a:t>Thyrotoxicosis without hyperthyroidism </a:t>
            </a:r>
            <a:r>
              <a:rPr lang="en-US" b="1" dirty="0" smtClean="0">
                <a:solidFill>
                  <a:srgbClr val="FF0000"/>
                </a:solidFill>
              </a:rPr>
              <a:t>) :</a:t>
            </a:r>
          </a:p>
          <a:p>
            <a:pPr marL="0" indent="0"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/>
              <a:t>1. </a:t>
            </a:r>
            <a:r>
              <a:rPr lang="en-US" sz="2800" dirty="0" smtClean="0"/>
              <a:t>Thyroiditis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2. Iatrogenic thyrotoxicosis</a:t>
            </a:r>
          </a:p>
          <a:p>
            <a:pPr marL="0" indent="0">
              <a:buNone/>
            </a:pPr>
            <a:r>
              <a:rPr lang="en-US" sz="2800" dirty="0"/>
              <a:t>3. Struma </a:t>
            </a:r>
            <a:r>
              <a:rPr lang="en-US" sz="2800" dirty="0" err="1" smtClean="0"/>
              <a:t>ovarii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4</a:t>
            </a:r>
            <a:r>
              <a:rPr lang="en-US" sz="2800" dirty="0"/>
              <a:t>. Metastatic thyroid carcinoma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7283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74779" y="838200"/>
            <a:ext cx="11734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FF0000"/>
                </a:solidFill>
                <a:latin typeface="+mj-lt"/>
              </a:rPr>
              <a:t>1. MSS: </a:t>
            </a:r>
            <a:r>
              <a:rPr lang="en-US" sz="3000" dirty="0" smtClean="0">
                <a:latin typeface="+mj-lt"/>
              </a:rPr>
              <a:t>Myalgia</a:t>
            </a:r>
            <a:r>
              <a:rPr lang="en-US" sz="3000" dirty="0">
                <a:latin typeface="+mj-lt"/>
              </a:rPr>
              <a:t>, Heat intolerance, sweating, hair loss, and </a:t>
            </a:r>
            <a:r>
              <a:rPr lang="en-US" sz="3000" dirty="0" err="1">
                <a:latin typeface="+mj-lt"/>
              </a:rPr>
              <a:t>onycholysis</a:t>
            </a:r>
            <a:r>
              <a:rPr lang="en-US" sz="3000" dirty="0">
                <a:latin typeface="+mj-lt"/>
              </a:rPr>
              <a:t> or </a:t>
            </a:r>
            <a:r>
              <a:rPr lang="en-US" sz="3000" dirty="0" smtClean="0">
                <a:latin typeface="+mj-lt"/>
              </a:rPr>
              <a:t>    skin </a:t>
            </a:r>
            <a:r>
              <a:rPr lang="en-US" sz="3000" dirty="0">
                <a:latin typeface="+mj-lt"/>
              </a:rPr>
              <a:t>changes.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2. GIT: </a:t>
            </a:r>
            <a:r>
              <a:rPr lang="en-US" sz="3000" dirty="0" smtClean="0">
                <a:latin typeface="+mj-lt"/>
              </a:rPr>
              <a:t>Diarrhea</a:t>
            </a:r>
            <a:r>
              <a:rPr lang="en-US" sz="3000" dirty="0">
                <a:latin typeface="+mj-lt"/>
              </a:rPr>
              <a:t>, increased appetite, weight loss.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  <a:latin typeface="+mj-lt"/>
              </a:rPr>
              <a:t>3. RS: </a:t>
            </a:r>
            <a:r>
              <a:rPr lang="en-US" sz="3000" dirty="0" smtClean="0">
                <a:latin typeface="+mj-lt"/>
              </a:rPr>
              <a:t>dyspnea</a:t>
            </a:r>
            <a:endParaRPr lang="en-US" sz="3000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4. CVS: </a:t>
            </a:r>
            <a:r>
              <a:rPr lang="en-US" sz="3000" dirty="0" smtClean="0">
                <a:latin typeface="+mj-lt"/>
              </a:rPr>
              <a:t>palpitations and </a:t>
            </a:r>
            <a:r>
              <a:rPr lang="en-US" sz="3000" dirty="0">
                <a:latin typeface="+mj-lt"/>
              </a:rPr>
              <a:t>peripheral edema.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  <a:latin typeface="+mj-lt"/>
              </a:rPr>
              <a:t>5. </a:t>
            </a:r>
            <a:r>
              <a:rPr lang="en-US" sz="3000" b="1" dirty="0" err="1">
                <a:solidFill>
                  <a:srgbClr val="FF0000"/>
                </a:solidFill>
                <a:latin typeface="+mj-lt"/>
              </a:rPr>
              <a:t>Neuro</a:t>
            </a:r>
            <a:r>
              <a:rPr lang="en-US" sz="30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3000" dirty="0" smtClean="0">
                <a:latin typeface="+mj-lt"/>
              </a:rPr>
              <a:t>aggressiveness</a:t>
            </a:r>
            <a:r>
              <a:rPr lang="en-US" sz="3000" dirty="0">
                <a:latin typeface="+mj-lt"/>
              </a:rPr>
              <a:t>, Irritability.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  <a:latin typeface="+mj-lt"/>
              </a:rPr>
              <a:t>6. Eye: </a:t>
            </a:r>
            <a:r>
              <a:rPr lang="en-US" sz="3000" dirty="0" smtClean="0">
                <a:latin typeface="+mj-lt"/>
              </a:rPr>
              <a:t>diplopia</a:t>
            </a:r>
            <a:r>
              <a:rPr lang="en-US" sz="3000" dirty="0">
                <a:latin typeface="+mj-lt"/>
              </a:rPr>
              <a:t>, eyelid swelling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  <a:latin typeface="+mj-lt"/>
              </a:rPr>
              <a:t>7. UG: </a:t>
            </a:r>
            <a:r>
              <a:rPr lang="en-US" sz="3000" dirty="0">
                <a:latin typeface="+mj-lt"/>
              </a:rPr>
              <a:t>female:</a:t>
            </a:r>
            <a:r>
              <a:rPr lang="en-US" sz="3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000" dirty="0" smtClean="0">
                <a:latin typeface="+mj-lt"/>
              </a:rPr>
              <a:t>Amenorrhea</a:t>
            </a:r>
            <a:r>
              <a:rPr lang="en-US" sz="3000" dirty="0">
                <a:latin typeface="+mj-lt"/>
              </a:rPr>
              <a:t>, </a:t>
            </a:r>
            <a:r>
              <a:rPr lang="en-US" sz="3000" dirty="0" err="1">
                <a:latin typeface="+mj-lt"/>
              </a:rPr>
              <a:t>Oligomenorrhea</a:t>
            </a:r>
            <a:r>
              <a:rPr lang="en-US" sz="3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3000" dirty="0" smtClean="0">
                <a:latin typeface="+mj-lt"/>
              </a:rPr>
              <a:t>            male: </a:t>
            </a:r>
            <a:r>
              <a:rPr lang="en-US" sz="3000" dirty="0">
                <a:latin typeface="+mj-lt"/>
              </a:rPr>
              <a:t>impotence and loss of libido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027379" y="228600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Symptoms of hyperthyroidism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006" y="228600"/>
            <a:ext cx="8601459" cy="1143000"/>
          </a:xfrm>
        </p:spPr>
        <p:txBody>
          <a:bodyPr tIns="13335" rtlCol="0">
            <a:normAutofit/>
          </a:bodyPr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lang="en-US" sz="5400" b="1" spc="-45" dirty="0" smtClean="0">
                <a:solidFill>
                  <a:srgbClr val="FF0000"/>
                </a:solidFill>
              </a:rPr>
              <a:t>Grave’s</a:t>
            </a:r>
            <a:r>
              <a:rPr lang="en-US" sz="4400" b="1" spc="-80" dirty="0" smtClean="0">
                <a:solidFill>
                  <a:srgbClr val="FF0000"/>
                </a:solidFill>
              </a:rPr>
              <a:t> </a:t>
            </a:r>
            <a:r>
              <a:rPr lang="en-US" sz="4400" b="1" spc="-5" dirty="0" smtClean="0">
                <a:solidFill>
                  <a:srgbClr val="FF0000"/>
                </a:solidFill>
              </a:rPr>
              <a:t>disease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68122" y="1676400"/>
            <a:ext cx="10287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000" dirty="0">
                <a:latin typeface="+mj-lt"/>
              </a:rPr>
              <a:t> Autoimmune </a:t>
            </a:r>
            <a:r>
              <a:rPr lang="en-US" sz="3000" dirty="0" smtClean="0">
                <a:latin typeface="+mj-lt"/>
              </a:rPr>
              <a:t>disease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>
              <a:latin typeface="+mj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>
                <a:latin typeface="+mj-lt"/>
              </a:rPr>
              <a:t> Thyroid stimulating antibodies </a:t>
            </a:r>
            <a:r>
              <a:rPr lang="en-US" sz="3000" dirty="0" smtClean="0">
                <a:latin typeface="+mj-lt"/>
              </a:rPr>
              <a:t>produced (TSH-R </a:t>
            </a:r>
            <a:r>
              <a:rPr lang="en-US" sz="3000" dirty="0" err="1" smtClean="0">
                <a:latin typeface="+mj-lt"/>
              </a:rPr>
              <a:t>Ab</a:t>
            </a:r>
            <a:r>
              <a:rPr lang="en-US" sz="3000" dirty="0" smtClean="0">
                <a:latin typeface="+mj-lt"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 smtClean="0">
              <a:latin typeface="+mj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>
                <a:latin typeface="+mj-lt"/>
              </a:rPr>
              <a:t>Most common cause of </a:t>
            </a:r>
            <a:r>
              <a:rPr lang="en-US" sz="3000" dirty="0" smtClean="0">
                <a:latin typeface="+mj-lt"/>
              </a:rPr>
              <a:t>hyperthyroidism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>
              <a:latin typeface="+mj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Female </a:t>
            </a:r>
            <a:r>
              <a:rPr lang="en-US" sz="3000" dirty="0">
                <a:latin typeface="+mj-lt"/>
              </a:rPr>
              <a:t>: male ratio – 5:1 or </a:t>
            </a:r>
            <a:r>
              <a:rPr lang="en-US" sz="3000" dirty="0" smtClean="0">
                <a:latin typeface="+mj-lt"/>
              </a:rPr>
              <a:t>10:1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>
              <a:latin typeface="+mj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>
                <a:latin typeface="+mj-lt"/>
              </a:rPr>
              <a:t>Has a strong hereditary component.</a:t>
            </a:r>
          </a:p>
          <a:p>
            <a:endParaRPr lang="en-US" sz="3000" dirty="0"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0206" y="523505"/>
            <a:ext cx="10971372" cy="61820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b="1" dirty="0" smtClean="0">
                <a:solidFill>
                  <a:srgbClr val="FF0000"/>
                </a:solidFill>
              </a:rPr>
              <a:t>Symptoms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 smtClean="0"/>
              <a:t>Symptoms </a:t>
            </a:r>
            <a:r>
              <a:rPr lang="en-US" sz="2800" dirty="0"/>
              <a:t>of hyperthyroidism occur</a:t>
            </a:r>
            <a:endParaRPr lang="en-US" sz="2800" b="0" i="0" u="none" strike="noStrike" baseline="0" dirty="0" smtClean="0">
              <a:latin typeface="+mj-lt"/>
            </a:endParaRPr>
          </a:p>
          <a:p>
            <a:pPr marL="0" indent="0">
              <a:buNone/>
            </a:pPr>
            <a:r>
              <a:rPr lang="en-US" sz="2800" b="1" i="0" u="sng" strike="noStrike" baseline="0" dirty="0" smtClean="0">
                <a:latin typeface="+mj-lt"/>
              </a:rPr>
              <a:t>Special features</a:t>
            </a:r>
          </a:p>
          <a:p>
            <a:pPr marL="0" indent="0">
              <a:buNone/>
            </a:pPr>
            <a:r>
              <a:rPr lang="en-US" sz="2600" b="0" i="0" u="none" strike="noStrike" baseline="0" dirty="0" smtClean="0">
                <a:latin typeface="+mj-lt"/>
              </a:rPr>
              <a:t>• </a:t>
            </a:r>
            <a:r>
              <a:rPr lang="en-US" sz="2600" b="1" i="0" u="none" strike="noStrike" baseline="0" dirty="0" smtClean="0">
                <a:latin typeface="+mj-lt"/>
              </a:rPr>
              <a:t>Exophthalmos (bulging eyes)</a:t>
            </a:r>
          </a:p>
          <a:p>
            <a:pPr marL="0" indent="0">
              <a:buNone/>
            </a:pPr>
            <a:r>
              <a:rPr lang="en-US" sz="2400" b="0" i="0" u="none" strike="noStrike" baseline="0" dirty="0" smtClean="0">
                <a:latin typeface="+mj-lt"/>
              </a:rPr>
              <a:t>      </a:t>
            </a:r>
            <a:r>
              <a:rPr lang="en-US" sz="2400" b="0" i="0" u="none" strike="noStrike" baseline="0" dirty="0" err="1" smtClean="0">
                <a:latin typeface="+mj-lt"/>
              </a:rPr>
              <a:t>Proptosis</a:t>
            </a:r>
            <a:r>
              <a:rPr lang="en-US" sz="2400" b="0" i="0" u="none" strike="noStrike" baseline="0" dirty="0" smtClean="0">
                <a:latin typeface="+mj-lt"/>
              </a:rPr>
              <a:t> (protrusion of eye) and </a:t>
            </a:r>
            <a:r>
              <a:rPr lang="en-US" sz="2400" b="0" i="0" u="none" strike="noStrike" baseline="0" dirty="0" err="1" smtClean="0">
                <a:latin typeface="+mj-lt"/>
              </a:rPr>
              <a:t>periorbital</a:t>
            </a:r>
            <a:r>
              <a:rPr lang="en-US" sz="2400" b="0" i="0" u="none" strike="noStrike" baseline="0" dirty="0" smtClean="0">
                <a:latin typeface="+mj-lt"/>
              </a:rPr>
              <a:t> edema</a:t>
            </a:r>
          </a:p>
          <a:p>
            <a:pPr marL="0" indent="0">
              <a:buNone/>
            </a:pPr>
            <a:r>
              <a:rPr lang="en-US" sz="2400" b="0" i="0" u="none" strike="noStrike" baseline="0" dirty="0" smtClean="0">
                <a:latin typeface="+mj-lt"/>
              </a:rPr>
              <a:t>      Retroocular fibroblast and adipocyte activation</a:t>
            </a:r>
          </a:p>
          <a:p>
            <a:pPr marL="0" indent="0">
              <a:buNone/>
            </a:pPr>
            <a:endParaRPr lang="en-US" sz="2400" b="0" i="0" u="none" strike="noStrike" baseline="0" dirty="0" smtClean="0">
              <a:latin typeface="+mj-lt"/>
            </a:endParaRPr>
          </a:p>
          <a:p>
            <a:pPr marL="0" indent="0">
              <a:buNone/>
            </a:pPr>
            <a:r>
              <a:rPr lang="en-US" sz="2600" b="0" i="0" u="none" strike="noStrike" baseline="0" dirty="0" smtClean="0">
                <a:latin typeface="+mj-lt"/>
              </a:rPr>
              <a:t>• </a:t>
            </a:r>
            <a:r>
              <a:rPr lang="en-US" sz="2600" b="1" i="0" u="none" strike="noStrike" baseline="0" dirty="0" smtClean="0">
                <a:latin typeface="+mj-lt"/>
              </a:rPr>
              <a:t>Pretibial myxedema (shins)</a:t>
            </a:r>
          </a:p>
          <a:p>
            <a:pPr marL="0" indent="0">
              <a:buNone/>
            </a:pPr>
            <a:r>
              <a:rPr lang="en-US" sz="2400" b="0" i="0" u="none" strike="noStrike" baseline="0" dirty="0" smtClean="0">
                <a:latin typeface="+mj-lt"/>
              </a:rPr>
              <a:t>     Fibroblasts contain TSH receptor</a:t>
            </a:r>
          </a:p>
          <a:p>
            <a:pPr marL="0" indent="0">
              <a:buNone/>
            </a:pPr>
            <a:r>
              <a:rPr lang="en-US" sz="2400" b="0" i="0" u="none" strike="noStrike" baseline="0" dirty="0" smtClean="0">
                <a:latin typeface="+mj-lt"/>
              </a:rPr>
              <a:t>     Stimulation → secretion of </a:t>
            </a:r>
            <a:r>
              <a:rPr lang="en-US" sz="2400" b="0" i="0" u="none" strike="noStrike" baseline="0" dirty="0" err="1" smtClean="0">
                <a:latin typeface="+mj-lt"/>
              </a:rPr>
              <a:t>glycosaminoglycans</a:t>
            </a:r>
            <a:endParaRPr lang="en-US" sz="2400" b="0" i="0" u="none" strike="noStrike" baseline="0" dirty="0" smtClean="0">
              <a:latin typeface="+mj-lt"/>
            </a:endParaRPr>
          </a:p>
          <a:p>
            <a:pPr marL="0" indent="0">
              <a:buNone/>
            </a:pPr>
            <a:r>
              <a:rPr lang="en-US" sz="2400" b="0" i="0" u="none" strike="noStrike" baseline="0" dirty="0" smtClean="0">
                <a:latin typeface="+mj-lt"/>
              </a:rPr>
              <a:t>     Draws in water → swelling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r>
              <a:rPr lang="en-US" sz="2600" dirty="0"/>
              <a:t>• </a:t>
            </a:r>
            <a:r>
              <a:rPr lang="en-US" sz="2600" b="1" dirty="0" smtClean="0">
                <a:latin typeface="+mj-lt"/>
              </a:rPr>
              <a:t>Thyroid </a:t>
            </a:r>
            <a:r>
              <a:rPr lang="en-US" sz="2600" b="1" dirty="0" err="1" smtClean="0">
                <a:latin typeface="+mj-lt"/>
              </a:rPr>
              <a:t>acropachy</a:t>
            </a:r>
            <a:endParaRPr lang="en-US" sz="26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400" dirty="0" smtClean="0"/>
              <a:t>     nail clubbing</a:t>
            </a:r>
          </a:p>
          <a:p>
            <a:pPr marL="0" indent="0">
              <a:buNone/>
            </a:pPr>
            <a:r>
              <a:rPr lang="en-US" sz="2400" dirty="0" smtClean="0"/>
              <a:t>     swelling </a:t>
            </a:r>
            <a:r>
              <a:rPr lang="en-US" sz="2400" dirty="0"/>
              <a:t>of digits and toes</a:t>
            </a:r>
            <a:endParaRPr lang="en-US" sz="2400" b="1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606" y="366994"/>
            <a:ext cx="2285146" cy="143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286" y="2514600"/>
            <a:ext cx="2074515" cy="277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What's the Difference Between Inactive and Active Thyroid Eye Disease?"/>
          <p:cNvPicPr>
            <a:picLocks noChangeAspect="1" noChangeArrowheads="1"/>
          </p:cNvPicPr>
          <p:nvPr/>
        </p:nvPicPr>
        <p:blipFill>
          <a:blip r:embed="rId4"/>
          <a:srcRect t="8952" b="7227"/>
          <a:stretch>
            <a:fillRect/>
          </a:stretch>
        </p:blipFill>
        <p:spPr bwMode="auto">
          <a:xfrm>
            <a:off x="9630544" y="228600"/>
            <a:ext cx="233120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Thyroid Acropachy: A Rare Manifestation of Graves Disease in Joints -  ScienceDir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06" y="5012128"/>
            <a:ext cx="4133850" cy="186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639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0206" y="457200"/>
            <a:ext cx="11276885" cy="48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i="0" strike="noStrike" baseline="0" dirty="0" smtClean="0">
                <a:solidFill>
                  <a:srgbClr val="FF0000"/>
                </a:solidFill>
                <a:latin typeface="+mj-lt"/>
              </a:rPr>
              <a:t>Diagnosis</a:t>
            </a:r>
          </a:p>
          <a:p>
            <a:pPr>
              <a:lnSpc>
                <a:spcPct val="150000"/>
              </a:lnSpc>
            </a:pPr>
            <a:r>
              <a:rPr lang="en-US" sz="2800" b="0" i="0" strike="noStrike" baseline="0" dirty="0" smtClean="0">
                <a:latin typeface="+mj-lt"/>
              </a:rPr>
              <a:t>Often </a:t>
            </a:r>
            <a:r>
              <a:rPr lang="en-US" sz="2800" b="1" i="0" strike="noStrike" baseline="0" dirty="0" smtClean="0">
                <a:latin typeface="+mj-lt"/>
              </a:rPr>
              <a:t>clinical</a:t>
            </a:r>
            <a:r>
              <a:rPr lang="en-US" sz="2800" b="0" i="0" strike="noStrike" baseline="0" dirty="0" smtClean="0">
                <a:latin typeface="+mj-lt"/>
              </a:rPr>
              <a:t>: hyperthyroid symptoms and labs, goiter plus exophthalmos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TSH: </a:t>
            </a:r>
            <a:r>
              <a:rPr lang="en-US" sz="2800" dirty="0" smtClean="0"/>
              <a:t>Low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T3,T4: </a:t>
            </a:r>
            <a:r>
              <a:rPr lang="en-US" sz="2800" dirty="0" smtClean="0"/>
              <a:t>High</a:t>
            </a:r>
            <a:endParaRPr lang="en-US" sz="2800" b="0" i="0" strike="noStrike" baseline="0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800" b="1" i="0" strike="noStrike" baseline="0" dirty="0" smtClean="0">
                <a:latin typeface="+mj-lt"/>
              </a:rPr>
              <a:t>TSH receptor antibodies:</a:t>
            </a:r>
            <a:r>
              <a:rPr lang="en-US" sz="2800" b="1" i="0" strike="noStrike" dirty="0" smtClean="0">
                <a:latin typeface="+mj-lt"/>
              </a:rPr>
              <a:t> </a:t>
            </a:r>
            <a:r>
              <a:rPr lang="en-US" sz="2800" i="0" strike="noStrike" dirty="0" smtClean="0">
                <a:latin typeface="+mj-lt"/>
              </a:rPr>
              <a:t>positive</a:t>
            </a:r>
            <a:endParaRPr lang="en-US" sz="2400" i="0" strike="noStrike" baseline="0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800" b="1" i="0" strike="noStrike" baseline="0" dirty="0" smtClean="0">
                <a:latin typeface="+mj-lt"/>
              </a:rPr>
              <a:t>Radioactive iodine uptake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      </a:t>
            </a:r>
            <a:r>
              <a:rPr lang="en-US" sz="2400" b="0" i="0" strike="noStrike" baseline="0" dirty="0" smtClean="0">
                <a:latin typeface="+mj-lt"/>
              </a:rPr>
              <a:t> Increased due to overactive thyroid</a:t>
            </a:r>
          </a:p>
          <a:p>
            <a:pPr marL="0" lvl="2" indent="0">
              <a:lnSpc>
                <a:spcPct val="150000"/>
              </a:lnSpc>
              <a:buNone/>
            </a:pP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       </a:t>
            </a:r>
            <a:r>
              <a:rPr lang="en-US" dirty="0">
                <a:latin typeface="+mj-lt"/>
                <a:sym typeface="Arial"/>
              </a:rPr>
              <a:t>Scan shows diffuse uptake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sz="2800" dirty="0">
              <a:latin typeface="+mj-lt"/>
            </a:endParaRPr>
          </a:p>
        </p:txBody>
      </p:sp>
      <p:pic>
        <p:nvPicPr>
          <p:cNvPr id="4" name="Picture 2" descr="Graves Disease - Endocrine - Medbullets Step 2/3">
            <a:extLst>
              <a:ext uri="{FF2B5EF4-FFF2-40B4-BE49-F238E27FC236}">
                <a16:creationId xmlns:a16="http://schemas.microsoft.com/office/drawing/2014/main" xmlns="" id="{8020A5DA-139C-60A6-C7C8-E847E6E56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06" y="3622343"/>
            <a:ext cx="5482885" cy="29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827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04006" y="228600"/>
            <a:ext cx="11276887" cy="5516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0" u="none" strike="noStrike" baseline="0" dirty="0" smtClean="0">
                <a:solidFill>
                  <a:srgbClr val="FF0000"/>
                </a:solidFill>
                <a:latin typeface="+mj-lt"/>
              </a:rPr>
              <a:t>Treatment</a:t>
            </a:r>
            <a:endParaRPr lang="en-US" sz="3500" b="1" i="0" u="none" strike="noStrike" baseline="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b="0" i="0" u="none" strike="noStrike" baseline="0" dirty="0" smtClean="0">
                <a:latin typeface="+mj-lt"/>
              </a:rPr>
              <a:t> </a:t>
            </a:r>
            <a:r>
              <a:rPr lang="en-US" sz="2800" b="0" i="0" u="none" strike="noStrike" baseline="0" dirty="0" smtClean="0">
                <a:latin typeface="+mj-lt"/>
              </a:rPr>
              <a:t>Symptom control: </a:t>
            </a:r>
            <a:r>
              <a:rPr lang="en-US" sz="2800" b="1" i="0" u="none" strike="noStrike" baseline="0" dirty="0" smtClean="0">
                <a:latin typeface="+mj-lt"/>
              </a:rPr>
              <a:t>beta blockers</a:t>
            </a:r>
          </a:p>
          <a:p>
            <a:pPr marL="0" indent="0">
              <a:buNone/>
            </a:pPr>
            <a:r>
              <a:rPr lang="en-US" sz="2400" b="0" i="0" u="none" strike="noStrike" baseline="0" dirty="0" smtClean="0">
                <a:latin typeface="+mj-lt"/>
              </a:rPr>
              <a:t>            Used for initial treatment of symptoms</a:t>
            </a:r>
          </a:p>
          <a:p>
            <a:pPr marL="0" indent="0">
              <a:buNone/>
            </a:pPr>
            <a:r>
              <a:rPr lang="en-US" sz="2400" b="0" i="0" u="none" strike="noStrike" baseline="0" dirty="0" smtClean="0">
                <a:latin typeface="+mj-lt"/>
              </a:rPr>
              <a:t>            Improves </a:t>
            </a:r>
            <a:r>
              <a:rPr lang="en-US" sz="2400" b="0" i="0" u="sng" strike="noStrike" baseline="0" dirty="0" smtClean="0">
                <a:latin typeface="+mj-lt"/>
              </a:rPr>
              <a:t>tachycardia</a:t>
            </a:r>
            <a:r>
              <a:rPr lang="en-US" sz="2400" b="0" i="0" u="none" strike="noStrike" baseline="0" dirty="0" smtClean="0">
                <a:latin typeface="+mj-lt"/>
              </a:rPr>
              <a:t>, </a:t>
            </a:r>
            <a:r>
              <a:rPr lang="en-US" sz="2400" b="0" i="0" u="sng" strike="noStrike" baseline="0" dirty="0" smtClean="0">
                <a:latin typeface="+mj-lt"/>
              </a:rPr>
              <a:t>tremor</a:t>
            </a:r>
            <a:r>
              <a:rPr lang="en-US" sz="2400" b="0" i="0" u="none" strike="noStrike" baseline="0" dirty="0" smtClean="0">
                <a:latin typeface="+mj-lt"/>
              </a:rPr>
              <a:t>, </a:t>
            </a:r>
            <a:r>
              <a:rPr lang="en-US" sz="2400" b="0" i="0" u="sng" strike="noStrike" baseline="0" dirty="0" smtClean="0">
                <a:latin typeface="+mj-lt"/>
              </a:rPr>
              <a:t>heat intolerance</a:t>
            </a:r>
            <a:r>
              <a:rPr lang="en-US" sz="2400" b="0" i="0" u="none" strike="noStrike" baseline="0" dirty="0" smtClean="0">
                <a:latin typeface="+mj-lt"/>
              </a:rPr>
              <a:t>, and </a:t>
            </a:r>
            <a:r>
              <a:rPr lang="en-US" sz="2400" b="0" i="0" u="sng" strike="noStrike" baseline="0" dirty="0" smtClean="0">
                <a:latin typeface="+mj-lt"/>
              </a:rPr>
              <a:t>nervousness </a:t>
            </a:r>
          </a:p>
          <a:p>
            <a:r>
              <a:rPr lang="en-US" sz="2800" b="0" i="0" u="none" strike="noStrike" baseline="0" dirty="0" smtClean="0">
                <a:latin typeface="+mj-lt"/>
              </a:rPr>
              <a:t>Decrease thyroid hormone synthesis</a:t>
            </a:r>
          </a:p>
          <a:p>
            <a:pPr marL="0" indent="0">
              <a:buNone/>
            </a:pPr>
            <a:r>
              <a:rPr lang="en-US" sz="2400" b="0" i="0" u="none" strike="noStrike" baseline="0" dirty="0" smtClean="0">
                <a:latin typeface="+mj-lt"/>
              </a:rPr>
              <a:t> </a:t>
            </a:r>
            <a:endParaRPr lang="en-US" sz="2800" dirty="0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/>
          <a:srcRect l="1941" t="19098" r="1066" b="4992"/>
          <a:stretch/>
        </p:blipFill>
        <p:spPr bwMode="auto">
          <a:xfrm>
            <a:off x="1100469" y="2752299"/>
            <a:ext cx="73469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3742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AD179A-CED5-5091-5C9F-2B143B210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59" y="386930"/>
            <a:ext cx="10064812" cy="908470"/>
          </a:xfrm>
        </p:spPr>
        <p:txBody>
          <a:bodyPr anchor="b">
            <a:normAutofit/>
          </a:bodyPr>
          <a:lstStyle/>
          <a:p>
            <a:pPr algn="ctr"/>
            <a:r>
              <a:rPr lang="en-GB" sz="48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Multinodular</a:t>
            </a:r>
            <a:r>
              <a:rPr lang="en-GB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goitre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AFA0C88C-70B9-AE56-9DED-EFA1F55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343" y="2057400"/>
            <a:ext cx="3191820" cy="2590800"/>
          </a:xfrm>
          <a:prstGeom prst="rect">
            <a:avLst/>
          </a:prstGeom>
        </p:spPr>
      </p:pic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>
          <a:xfrm>
            <a:off x="412558" y="2057400"/>
            <a:ext cx="7947382" cy="3090069"/>
          </a:xfrm>
        </p:spPr>
        <p:txBody>
          <a:bodyPr/>
          <a:lstStyle/>
          <a:p>
            <a:pPr lvl="0"/>
            <a:r>
              <a:rPr lang="en-GB" dirty="0">
                <a:latin typeface="Calibri" pitchFamily="34" charset="0"/>
                <a:cs typeface="Calibri" pitchFamily="34" charset="0"/>
              </a:rPr>
              <a:t>Excess production of thyroid  hormones from functionally  autonomous thyroid nodules which  do not require the stimulation from  TSH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lvl="0"/>
            <a:endParaRPr lang="en-GB" dirty="0">
              <a:latin typeface="Calibri" pitchFamily="34" charset="0"/>
              <a:cs typeface="Calibri" pitchFamily="34" charset="0"/>
            </a:endParaRPr>
          </a:p>
          <a:p>
            <a:r>
              <a:rPr lang="en-GB" dirty="0">
                <a:latin typeface="Calibri" pitchFamily="34" charset="0"/>
                <a:cs typeface="Calibri" pitchFamily="34" charset="0"/>
              </a:rPr>
              <a:t>Occurs in individual over 60 years of  age and females are mostly affected. 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lvl="0"/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98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46C7C2-28B3-705A-26C2-76AC7D00D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06" y="381000"/>
            <a:ext cx="10439400" cy="518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3200" b="1" dirty="0" smtClean="0">
                <a:solidFill>
                  <a:srgbClr val="FF0000"/>
                </a:solidFill>
                <a:latin typeface="Calibri" pitchFamily="34" charset="0"/>
                <a:ea typeface="Arial"/>
                <a:cs typeface="Calibri" pitchFamily="34" charset="0"/>
              </a:rPr>
              <a:t>Symptoms</a:t>
            </a:r>
          </a:p>
          <a:p>
            <a:pPr marL="0" indent="0">
              <a:buNone/>
            </a:pPr>
            <a:endParaRPr lang="en-GB" sz="32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Large </a:t>
            </a:r>
            <a:r>
              <a:rPr lang="en-GB" dirty="0">
                <a:latin typeface="Calibri" pitchFamily="34" charset="0"/>
                <a:cs typeface="Calibri" pitchFamily="34" charset="0"/>
              </a:rPr>
              <a:t>goitre with or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without tracheal </a:t>
            </a:r>
            <a:r>
              <a:rPr lang="en-GB" dirty="0">
                <a:latin typeface="Calibri" pitchFamily="34" charset="0"/>
                <a:cs typeface="Calibri" pitchFamily="34" charset="0"/>
              </a:rPr>
              <a:t>compression.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alibri" pitchFamily="34" charset="0"/>
                <a:cs typeface="Calibri" pitchFamily="34" charset="0"/>
              </a:rPr>
              <a:t>Goitre is nodular or lobulated,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often </a:t>
            </a:r>
            <a:r>
              <a:rPr lang="en-GB" dirty="0">
                <a:latin typeface="Calibri" pitchFamily="34" charset="0"/>
                <a:cs typeface="Calibri" pitchFamily="34" charset="0"/>
              </a:rPr>
              <a:t>palpable.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alibri" pitchFamily="34" charset="0"/>
                <a:cs typeface="Calibri" pitchFamily="34" charset="0"/>
              </a:rPr>
              <a:t>Large goitre cause </a:t>
            </a:r>
            <a:r>
              <a:rPr lang="en-GB" dirty="0" err="1" smtClean="0">
                <a:latin typeface="Calibri" pitchFamily="34" charset="0"/>
                <a:cs typeface="Calibri" pitchFamily="34" charset="0"/>
              </a:rPr>
              <a:t>mediastinal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dirty="0">
                <a:latin typeface="Calibri" pitchFamily="34" charset="0"/>
                <a:cs typeface="Calibri" pitchFamily="34" charset="0"/>
              </a:rPr>
              <a:t>compression with stridor, dysphagia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GB" dirty="0">
                <a:latin typeface="Calibri" pitchFamily="34" charset="0"/>
                <a:cs typeface="Calibri" pitchFamily="34" charset="0"/>
              </a:rPr>
              <a:t>obstruction of superior vena cava.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alibri" pitchFamily="34" charset="0"/>
                <a:cs typeface="Calibri" pitchFamily="34" charset="0"/>
              </a:rPr>
              <a:t>Hoarseness </a:t>
            </a:r>
          </a:p>
          <a:p>
            <a:pPr marL="0" indent="0">
              <a:buNone/>
            </a:pP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A collage of a person&amp;#39;s face&#10;&#10;Description automatically generated">
            <a:extLst>
              <a:ext uri="{FF2B5EF4-FFF2-40B4-BE49-F238E27FC236}">
                <a16:creationId xmlns:a16="http://schemas.microsoft.com/office/drawing/2014/main" xmlns="" id="{FF4AED5F-32B0-100D-6609-931A5F7E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406" y="3886200"/>
            <a:ext cx="3778007" cy="26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21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07975" y="609600"/>
            <a:ext cx="10972116" cy="533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Investigations</a:t>
            </a:r>
            <a:endParaRPr lang="en-US" sz="3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1. TSH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Low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2. T3,T4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High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. Radioactive iodine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uptake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hot nodule (Hyperthyroidism).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latin typeface="Calibri" pitchFamily="34" charset="0"/>
                <a:cs typeface="Calibri" pitchFamily="34" charset="0"/>
              </a:rPr>
              <a:t>4. Antibodies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Thyroid stimulating antibodies is negative. 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AutoShape 2" descr="Hyperthyroidism and Thyrotoxicosis Workup: Approach Considerations, TSH and  Thyroid Hormone Levels, Autoantibody Stud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yperthyroidism and Thyrotoxicosis Workup: Approach Considerations, TSH and  Thyroid Hormone Levels, Autoantibody Studi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2" r="55443"/>
          <a:stretch/>
        </p:blipFill>
        <p:spPr bwMode="auto">
          <a:xfrm>
            <a:off x="9067006" y="3657600"/>
            <a:ext cx="2623388" cy="2769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456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xmlns="" id="{C1F7BE71-4796-79DA-23BB-9C8817256D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6409753"/>
              </p:ext>
            </p:extLst>
          </p:nvPr>
        </p:nvGraphicFramePr>
        <p:xfrm>
          <a:off x="151606" y="228600"/>
          <a:ext cx="11721771" cy="6415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0224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765" y="685800"/>
            <a:ext cx="5750235" cy="696912"/>
          </a:xfrm>
        </p:spPr>
        <p:txBody>
          <a:bodyPr tIns="13335" rtlCol="0">
            <a:noAutofit/>
          </a:bodyPr>
          <a:lstStyle/>
          <a:p>
            <a:pPr marL="12700" algn="l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lang="en-US" b="1" dirty="0" smtClean="0"/>
              <a:t>Introducti</a:t>
            </a:r>
            <a:r>
              <a:rPr lang="en-US" b="1" spc="-15" dirty="0" smtClean="0"/>
              <a:t>o</a:t>
            </a:r>
            <a:r>
              <a:rPr lang="en-US" b="1" dirty="0" smtClean="0"/>
              <a:t>n</a:t>
            </a:r>
            <a:endParaRPr b="1" dirty="0"/>
          </a:p>
        </p:txBody>
      </p:sp>
      <p:sp>
        <p:nvSpPr>
          <p:cNvPr id="5123" name="object 3"/>
          <p:cNvSpPr txBox="1">
            <a:spLocks noChangeArrowheads="1"/>
          </p:cNvSpPr>
          <p:nvPr/>
        </p:nvSpPr>
        <p:spPr bwMode="auto">
          <a:xfrm>
            <a:off x="507934" y="1779588"/>
            <a:ext cx="11276132" cy="36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0965" rIns="0" bIns="0">
            <a:spAutoFit/>
          </a:bodyPr>
          <a:lstStyle/>
          <a:p>
            <a:pPr marL="331788" indent="-319088">
              <a:lnSpc>
                <a:spcPct val="150000"/>
              </a:lnSpc>
              <a:spcBef>
                <a:spcPts val="800"/>
              </a:spcBef>
              <a:buClr>
                <a:srgbClr val="DD8046"/>
              </a:buClr>
              <a:buSzPct val="60000"/>
              <a:buFont typeface="Wingdings" pitchFamily="2" charset="2"/>
              <a:buChar char=""/>
              <a:tabLst>
                <a:tab pos="331788" algn="l"/>
              </a:tabLst>
            </a:pPr>
            <a:r>
              <a:rPr lang="en-US" sz="2800" dirty="0">
                <a:latin typeface="+mj-lt"/>
              </a:rPr>
              <a:t>Largest endocrine gland.</a:t>
            </a:r>
          </a:p>
          <a:p>
            <a:pPr marL="331788" indent="-319088">
              <a:lnSpc>
                <a:spcPct val="150000"/>
              </a:lnSpc>
              <a:spcBef>
                <a:spcPts val="713"/>
              </a:spcBef>
              <a:buClr>
                <a:srgbClr val="DD8046"/>
              </a:buClr>
              <a:buSzPct val="60000"/>
              <a:buFont typeface="Wingdings" pitchFamily="2" charset="2"/>
              <a:buChar char=""/>
              <a:tabLst>
                <a:tab pos="331788" algn="l"/>
              </a:tabLst>
            </a:pPr>
            <a:r>
              <a:rPr lang="en-US" sz="2800" dirty="0" smtClean="0">
                <a:latin typeface="+mj-lt"/>
              </a:rPr>
              <a:t>Butterfly </a:t>
            </a:r>
            <a:r>
              <a:rPr lang="en-US" sz="2800" dirty="0">
                <a:latin typeface="+mj-lt"/>
              </a:rPr>
              <a:t>shaped organ comprising of two  </a:t>
            </a:r>
            <a:r>
              <a:rPr lang="en-US" sz="2800" dirty="0" smtClean="0">
                <a:latin typeface="+mj-lt"/>
              </a:rPr>
              <a:t>lobes</a:t>
            </a:r>
          </a:p>
          <a:p>
            <a:pPr marL="331788" indent="-319088">
              <a:lnSpc>
                <a:spcPct val="150000"/>
              </a:lnSpc>
              <a:spcBef>
                <a:spcPts val="713"/>
              </a:spcBef>
              <a:buClr>
                <a:srgbClr val="DD8046"/>
              </a:buClr>
              <a:buSzPct val="60000"/>
              <a:buFont typeface="Wingdings" pitchFamily="2" charset="2"/>
              <a:buChar char=""/>
              <a:tabLst>
                <a:tab pos="331788" algn="l"/>
              </a:tabLst>
            </a:pPr>
            <a:r>
              <a:rPr lang="en-US" sz="2800" dirty="0"/>
              <a:t>Located inferior to cricoid cartilage</a:t>
            </a:r>
            <a:r>
              <a:rPr lang="en-US" sz="2800" dirty="0" smtClean="0"/>
              <a:t>.</a:t>
            </a:r>
            <a:endParaRPr lang="en-US" sz="2800" dirty="0">
              <a:latin typeface="+mj-lt"/>
            </a:endParaRPr>
          </a:p>
          <a:p>
            <a:pPr marL="331788" indent="-319088">
              <a:lnSpc>
                <a:spcPct val="150000"/>
              </a:lnSpc>
              <a:spcBef>
                <a:spcPts val="700"/>
              </a:spcBef>
              <a:buClr>
                <a:srgbClr val="DD8046"/>
              </a:buClr>
              <a:buSzPct val="60000"/>
              <a:buFont typeface="Wingdings" pitchFamily="2" charset="2"/>
              <a:buChar char=""/>
              <a:tabLst>
                <a:tab pos="331788" algn="l"/>
              </a:tabLst>
            </a:pPr>
            <a:r>
              <a:rPr lang="en-US" sz="2800" dirty="0">
                <a:latin typeface="+mj-lt"/>
              </a:rPr>
              <a:t>Weighs </a:t>
            </a:r>
            <a:r>
              <a:rPr lang="en-US" sz="2800" dirty="0" smtClean="0">
                <a:latin typeface="+mj-lt"/>
              </a:rPr>
              <a:t>15-25 </a:t>
            </a:r>
            <a:r>
              <a:rPr lang="en-US" sz="2800" dirty="0" err="1" smtClean="0">
                <a:latin typeface="+mj-lt"/>
              </a:rPr>
              <a:t>gms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in adults.</a:t>
            </a:r>
          </a:p>
          <a:p>
            <a:pPr marL="331788" indent="-319088">
              <a:lnSpc>
                <a:spcPct val="150000"/>
              </a:lnSpc>
              <a:spcBef>
                <a:spcPts val="700"/>
              </a:spcBef>
              <a:buClr>
                <a:srgbClr val="DD8046"/>
              </a:buClr>
              <a:buSzPct val="60000"/>
              <a:buFont typeface="Wingdings" pitchFamily="2" charset="2"/>
              <a:buChar char=""/>
              <a:tabLst>
                <a:tab pos="331788" algn="l"/>
              </a:tabLst>
            </a:pPr>
            <a:r>
              <a:rPr lang="en-US" sz="2800" dirty="0">
                <a:latin typeface="+mj-lt"/>
              </a:rPr>
              <a:t>Histologically it is made up of follicular and  </a:t>
            </a:r>
            <a:r>
              <a:rPr lang="en-US" sz="2800" dirty="0" err="1">
                <a:latin typeface="+mj-lt"/>
              </a:rPr>
              <a:t>parafollicular</a:t>
            </a:r>
            <a:r>
              <a:rPr lang="en-US" sz="2800" dirty="0">
                <a:latin typeface="+mj-lt"/>
              </a:rPr>
              <a:t> cells.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6406" y="762000"/>
            <a:ext cx="10514231" cy="5378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 smtClean="0">
                <a:latin typeface="Calibri" pitchFamily="34" charset="0"/>
                <a:ea typeface="Arial"/>
                <a:cs typeface="Calibri" pitchFamily="34" charset="0"/>
              </a:rPr>
              <a:t>Thyroidectomy</a:t>
            </a:r>
            <a:endParaRPr lang="en-GB" sz="3600" b="1" dirty="0" smtClean="0">
              <a:latin typeface="Calibri" pitchFamily="34" charset="0"/>
              <a:ea typeface="Arial"/>
              <a:cs typeface="Calibri" pitchFamily="34" charset="0"/>
            </a:endParaRPr>
          </a:p>
          <a:p>
            <a:pPr marL="0" indent="0">
              <a:buNone/>
            </a:pPr>
            <a:endParaRPr lang="en-GB" sz="1600" b="1" dirty="0" smtClean="0">
              <a:latin typeface="Calibri" pitchFamily="34" charset="0"/>
              <a:ea typeface="Arial"/>
              <a:cs typeface="Calibri" pitchFamily="34" charset="0"/>
            </a:endParaRPr>
          </a:p>
          <a:p>
            <a:pPr lvl="0"/>
            <a:r>
              <a:rPr lang="en-GB" dirty="0">
                <a:latin typeface="Calibri" pitchFamily="34" charset="0"/>
                <a:cs typeface="Calibri" pitchFamily="34" charset="0"/>
              </a:rPr>
              <a:t>Surgical removal of all or a part of the gland. 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 lvl="0"/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Indications: </a:t>
            </a:r>
            <a:endParaRPr lang="en-GB" sz="32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Thyroid </a:t>
            </a:r>
            <a:r>
              <a:rPr lang="en-GB" dirty="0">
                <a:latin typeface="Calibri" pitchFamily="34" charset="0"/>
                <a:cs typeface="Calibri" pitchFamily="34" charset="0"/>
              </a:rPr>
              <a:t>carcinoma. 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Hyperthyroidism</a:t>
            </a:r>
            <a:r>
              <a:rPr lang="en-GB" dirty="0">
                <a:latin typeface="Calibri" pitchFamily="34" charset="0"/>
                <a:cs typeface="Calibri" pitchFamily="34" charset="0"/>
              </a:rPr>
              <a:t>.  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Very </a:t>
            </a:r>
            <a:r>
              <a:rPr lang="en-GB" dirty="0">
                <a:latin typeface="Calibri" pitchFamily="34" charset="0"/>
                <a:cs typeface="Calibri" pitchFamily="34" charset="0"/>
              </a:rPr>
              <a:t>enlarged thyroid. 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Symptomatic </a:t>
            </a:r>
            <a:r>
              <a:rPr lang="en-GB" dirty="0">
                <a:latin typeface="Calibri" pitchFamily="34" charset="0"/>
                <a:cs typeface="Calibri" pitchFamily="34" charset="0"/>
              </a:rPr>
              <a:t>obstruction. 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F1B1318-EE24-B948-6494-F6812FA06CF4}"/>
              </a:ext>
            </a:extLst>
          </p:cNvPr>
          <p:cNvSpPr txBox="1">
            <a:spLocks/>
          </p:cNvSpPr>
          <p:nvPr/>
        </p:nvSpPr>
        <p:spPr>
          <a:xfrm>
            <a:off x="6552406" y="2819400"/>
            <a:ext cx="5257800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Complications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Hypothyroidism. 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Laryngeal nerve injury. 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>
                <a:latin typeface="Calibri" pitchFamily="34" charset="0"/>
                <a:cs typeface="Calibri" pitchFamily="34" charset="0"/>
              </a:rPr>
              <a:t>Hypoparathyroidism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. 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Infection. 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>
                <a:latin typeface="Calibri" pitchFamily="34" charset="0"/>
                <a:cs typeface="Calibri" pitchFamily="34" charset="0"/>
              </a:rPr>
              <a:t>Chyle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 leak. 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Surgical scar. </a:t>
            </a:r>
          </a:p>
          <a:p>
            <a:endParaRPr lang="en-GB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336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/>
              <a:t>Subacute</a:t>
            </a:r>
            <a:r>
              <a:rPr lang="en-GB" b="1" dirty="0" smtClean="0"/>
              <a:t> </a:t>
            </a:r>
            <a:r>
              <a:rPr lang="en-GB" b="1" dirty="0" err="1" smtClean="0"/>
              <a:t>Thyroiditis</a:t>
            </a:r>
            <a:r>
              <a:rPr lang="ar-JO" b="1" dirty="0" smtClean="0"/>
              <a:t/>
            </a:r>
            <a:br>
              <a:rPr lang="ar-JO" b="1" dirty="0" smtClean="0"/>
            </a:br>
            <a:r>
              <a:rPr lang="ar-JO" b="1" dirty="0" smtClean="0"/>
              <a:t>)</a:t>
            </a:r>
            <a:r>
              <a:rPr lang="en-US" b="1" dirty="0" smtClean="0"/>
              <a:t>de </a:t>
            </a:r>
            <a:r>
              <a:rPr lang="en-US" b="1" dirty="0" err="1" smtClean="0"/>
              <a:t>Quervain</a:t>
            </a:r>
            <a:r>
              <a:rPr lang="en-US" b="1" dirty="0" smtClean="0"/>
              <a:t> </a:t>
            </a:r>
            <a:r>
              <a:rPr lang="en-US" b="1" dirty="0" err="1" smtClean="0"/>
              <a:t>thyroiditis</a:t>
            </a:r>
            <a:r>
              <a:rPr lang="ar-JO" b="1" dirty="0" smtClean="0"/>
              <a:t>(</a:t>
            </a:r>
            <a:endParaRPr lang="en-GB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091" y="1825625"/>
            <a:ext cx="11043593" cy="4351338"/>
          </a:xfrm>
        </p:spPr>
        <p:txBody>
          <a:bodyPr/>
          <a:lstStyle/>
          <a:p>
            <a:r>
              <a:rPr lang="en-US" dirty="0" smtClean="0"/>
              <a:t>Often preceded by viral infection</a:t>
            </a:r>
          </a:p>
          <a:p>
            <a:r>
              <a:rPr lang="en-GB" dirty="0" smtClean="0"/>
              <a:t>Clinical features </a:t>
            </a:r>
            <a:endParaRPr lang="ar-JO" dirty="0" smtClean="0"/>
          </a:p>
          <a:p>
            <a:pPr>
              <a:buNone/>
            </a:pPr>
            <a:r>
              <a:rPr lang="en-GB" dirty="0" smtClean="0"/>
              <a:t>a. </a:t>
            </a:r>
            <a:r>
              <a:rPr lang="en-GB" dirty="0" err="1" smtClean="0"/>
              <a:t>Prodromal</a:t>
            </a:r>
            <a:r>
              <a:rPr lang="en-GB" dirty="0" smtClean="0"/>
              <a:t> phase that lasts a few weeks </a:t>
            </a:r>
            <a:r>
              <a:rPr lang="en-GB" b="1" dirty="0" smtClean="0"/>
              <a:t>(fever, flu-like illness)</a:t>
            </a:r>
            <a:endParaRPr lang="ar-JO" b="1" dirty="0" smtClean="0"/>
          </a:p>
          <a:p>
            <a:pPr>
              <a:buNone/>
            </a:pPr>
            <a:r>
              <a:rPr lang="en-GB" dirty="0" smtClean="0"/>
              <a:t>b. It can cause transient hyperthyroidism due to leakage of hormone from inflamed thyroid gland. This is followed by a </a:t>
            </a:r>
            <a:r>
              <a:rPr lang="en-GB" dirty="0" err="1" smtClean="0"/>
              <a:t>euthyroid</a:t>
            </a:r>
            <a:r>
              <a:rPr lang="en-GB" dirty="0" smtClean="0"/>
              <a:t> state and then a hypothyroid state (as hormones are depleted). </a:t>
            </a:r>
            <a:endParaRPr lang="ar-JO" dirty="0" smtClean="0"/>
          </a:p>
          <a:p>
            <a:pPr>
              <a:buNone/>
            </a:pPr>
            <a:r>
              <a:rPr lang="en-GB" dirty="0" smtClean="0"/>
              <a:t>c. </a:t>
            </a:r>
            <a:r>
              <a:rPr lang="en-GB" b="1" dirty="0" smtClean="0"/>
              <a:t>Painful, tender </a:t>
            </a:r>
            <a:r>
              <a:rPr lang="en-GB" dirty="0" smtClean="0"/>
              <a:t>thyroid gland (may be enlarged).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617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94480" y="571480"/>
            <a:ext cx="10514231" cy="5929354"/>
          </a:xfrm>
        </p:spPr>
        <p:txBody>
          <a:bodyPr>
            <a:normAutofit/>
          </a:bodyPr>
          <a:lstStyle/>
          <a:p>
            <a:r>
              <a:rPr lang="en-GB" b="1" dirty="0" smtClean="0"/>
              <a:t>Investigation</a:t>
            </a:r>
            <a:r>
              <a:rPr lang="en-GB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u="sng" dirty="0" smtClean="0"/>
              <a:t>1. TSH: </a:t>
            </a:r>
            <a:r>
              <a:rPr lang="en-US" dirty="0" smtClean="0"/>
              <a:t>high (stimulated by negative feedback) </a:t>
            </a:r>
            <a:br>
              <a:rPr lang="en-US" dirty="0" smtClean="0"/>
            </a:br>
            <a:r>
              <a:rPr lang="en-US" b="1" u="sng" dirty="0" smtClean="0"/>
              <a:t>2. T3,T4: </a:t>
            </a:r>
            <a:r>
              <a:rPr lang="en-US" dirty="0" smtClean="0"/>
              <a:t>Low (except in the initial phase; </a:t>
            </a:r>
            <a:r>
              <a:rPr lang="en-US" dirty="0" err="1" smtClean="0"/>
              <a:t>thyrotoxicosis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b="1" u="sng" dirty="0" smtClean="0"/>
              <a:t>3. I123 uptake scan: </a:t>
            </a:r>
            <a:r>
              <a:rPr lang="en-US" dirty="0" smtClean="0"/>
              <a:t>decrease uptake (Hypothyroidism).</a:t>
            </a:r>
            <a:br>
              <a:rPr lang="en-US" dirty="0" smtClean="0"/>
            </a:br>
            <a:r>
              <a:rPr lang="en-US" b="1" u="sng" dirty="0" smtClean="0"/>
              <a:t>4. Antibodies: </a:t>
            </a:r>
            <a:r>
              <a:rPr lang="en-US" dirty="0" err="1" smtClean="0"/>
              <a:t>antithyroid</a:t>
            </a:r>
            <a:r>
              <a:rPr lang="en-US" dirty="0" smtClean="0"/>
              <a:t> </a:t>
            </a:r>
            <a:r>
              <a:rPr lang="en-US" dirty="0" err="1" smtClean="0"/>
              <a:t>peroxidase</a:t>
            </a:r>
            <a:r>
              <a:rPr lang="en-US" dirty="0" smtClean="0"/>
              <a:t> “Anti-TPO” and </a:t>
            </a:r>
            <a:r>
              <a:rPr lang="en-US" dirty="0" err="1" smtClean="0"/>
              <a:t>antithyroglobulin</a:t>
            </a:r>
            <a:r>
              <a:rPr lang="en-US" dirty="0" smtClean="0"/>
              <a:t> antibodies are negative.</a:t>
            </a:r>
            <a:br>
              <a:rPr lang="en-US" dirty="0" smtClean="0"/>
            </a:br>
            <a:r>
              <a:rPr lang="en-US" b="1" u="sng" dirty="0" smtClean="0"/>
              <a:t>5. ESR: </a:t>
            </a:r>
            <a:r>
              <a:rPr lang="en-US" dirty="0" smtClean="0"/>
              <a:t>High</a:t>
            </a:r>
            <a:endParaRPr lang="ar-JO" dirty="0" smtClean="0"/>
          </a:p>
          <a:p>
            <a:pPr>
              <a:buNone/>
            </a:pPr>
            <a:endParaRPr lang="ar-JO" dirty="0" smtClean="0"/>
          </a:p>
          <a:p>
            <a:r>
              <a:rPr lang="en-GB" b="1" dirty="0" smtClean="0"/>
              <a:t>Treatment</a:t>
            </a:r>
            <a:endParaRPr lang="ar-JO" b="1" dirty="0" smtClean="0"/>
          </a:p>
          <a:p>
            <a:pPr>
              <a:buNone/>
            </a:pPr>
            <a:r>
              <a:rPr lang="en-GB" dirty="0" smtClean="0"/>
              <a:t> a. Use NSAIDs and aspirin for mild symptoms; corticosteroids, if the pain is more severe.</a:t>
            </a:r>
            <a:endParaRPr lang="ar-JO" dirty="0" smtClean="0"/>
          </a:p>
          <a:p>
            <a:pPr>
              <a:buNone/>
            </a:pPr>
            <a:r>
              <a:rPr lang="en-GB" dirty="0" smtClean="0"/>
              <a:t> b. Most patients have recovery of thyroid function within a few months to 1 year.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777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091" y="642918"/>
            <a:ext cx="10514231" cy="6000792"/>
          </a:xfrm>
        </p:spPr>
        <p:txBody>
          <a:bodyPr/>
          <a:lstStyle/>
          <a:p>
            <a:r>
              <a:rPr lang="en-GB" b="1" dirty="0" err="1" smtClean="0"/>
              <a:t>Subacute</a:t>
            </a:r>
            <a:r>
              <a:rPr lang="en-GB" b="1" dirty="0" smtClean="0"/>
              <a:t> Lymphocytic </a:t>
            </a:r>
            <a:r>
              <a:rPr lang="en-GB" b="1" dirty="0" err="1" smtClean="0"/>
              <a:t>Thyroiditis</a:t>
            </a:r>
            <a:r>
              <a:rPr lang="en-GB" b="1" dirty="0" smtClean="0"/>
              <a:t> </a:t>
            </a:r>
            <a:r>
              <a:rPr lang="en-GB" dirty="0" smtClean="0"/>
              <a:t>(painless </a:t>
            </a:r>
            <a:r>
              <a:rPr lang="en-GB" dirty="0" err="1" smtClean="0"/>
              <a:t>thyroiditis</a:t>
            </a:r>
            <a:r>
              <a:rPr lang="en-GB" dirty="0" smtClean="0"/>
              <a:t>)</a:t>
            </a:r>
          </a:p>
          <a:p>
            <a:pPr>
              <a:buNone/>
            </a:pPr>
            <a:r>
              <a:rPr lang="en-GB" dirty="0" smtClean="0"/>
              <a:t> 1. A transient </a:t>
            </a:r>
            <a:r>
              <a:rPr lang="en-GB" dirty="0" err="1" smtClean="0"/>
              <a:t>thyrotoxic</a:t>
            </a:r>
            <a:r>
              <a:rPr lang="en-GB" dirty="0" smtClean="0"/>
              <a:t> phase of 2 to 5 months may be followed by a hypothyroid phase. The hypothyroid phase is usually self-limited and may be the only manifestation of this disease if the hyperthyroid phase is brief.</a:t>
            </a:r>
          </a:p>
          <a:p>
            <a:pPr>
              <a:buNone/>
            </a:pPr>
            <a:r>
              <a:rPr lang="en-GB" dirty="0" smtClean="0"/>
              <a:t> 2. Low radioactive iodine uptake—differentiates it from Graves disease during </a:t>
            </a:r>
            <a:r>
              <a:rPr lang="en-GB" dirty="0" err="1" smtClean="0"/>
              <a:t>thyrotoxic</a:t>
            </a:r>
            <a:r>
              <a:rPr lang="en-GB" dirty="0" smtClean="0"/>
              <a:t> phase.</a:t>
            </a:r>
          </a:p>
          <a:p>
            <a:pPr>
              <a:buNone/>
            </a:pPr>
            <a:r>
              <a:rPr lang="en-GB" dirty="0" smtClean="0"/>
              <a:t> 3. Similar to </a:t>
            </a:r>
            <a:r>
              <a:rPr lang="en-GB" dirty="0" err="1" smtClean="0"/>
              <a:t>subacute</a:t>
            </a:r>
            <a:r>
              <a:rPr lang="en-GB" dirty="0" smtClean="0"/>
              <a:t> (viral) </a:t>
            </a:r>
            <a:r>
              <a:rPr lang="en-GB" dirty="0" err="1" smtClean="0"/>
              <a:t>thyroiditis</a:t>
            </a:r>
            <a:r>
              <a:rPr lang="en-GB" dirty="0" smtClean="0"/>
              <a:t>, only without the pain or tenderness of the thyroid gland.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130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20794D-D1B3-7002-A6EE-DC50BCAB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solidFill>
                  <a:srgbClr val="000000"/>
                </a:solidFill>
                <a:latin typeface="Arial"/>
                <a:ea typeface="Arial"/>
                <a:cs typeface="Arial"/>
              </a:rPr>
              <a:t>THYROID</a:t>
            </a:r>
            <a:r>
              <a:rPr lang="en-GB" sz="4400" spc="-9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4400" spc="-15">
                <a:solidFill>
                  <a:srgbClr val="000000"/>
                </a:solidFill>
                <a:latin typeface="Arial"/>
                <a:ea typeface="Arial"/>
                <a:cs typeface="Arial"/>
              </a:rPr>
              <a:t>STORM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08C996-65A3-7ED9-65F3-27C1B1717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ea typeface="+mn-lt"/>
                <a:cs typeface="+mn-lt"/>
              </a:rPr>
              <a:t>This is a rare, </a:t>
            </a:r>
            <a:r>
              <a:rPr lang="en-GB" b="1" dirty="0">
                <a:ea typeface="+mn-lt"/>
                <a:cs typeface="+mn-lt"/>
              </a:rPr>
              <a:t>life-threatening complication</a:t>
            </a:r>
            <a:r>
              <a:rPr lang="en-GB" dirty="0">
                <a:ea typeface="+mn-lt"/>
                <a:cs typeface="+mn-lt"/>
              </a:rPr>
              <a:t> of thyrotoxicosis characterized by an acute exacerbation of the manifestations of hyperthyroidism.</a:t>
            </a:r>
          </a:p>
          <a:p>
            <a:r>
              <a:rPr lang="en-GB" dirty="0">
                <a:ea typeface="+mn-lt"/>
                <a:cs typeface="+mn-lt"/>
              </a:rPr>
              <a:t>There is usually a precipitating factor, such as </a:t>
            </a:r>
            <a:r>
              <a:rPr lang="en-GB" b="1" dirty="0">
                <a:ea typeface="+mn-lt"/>
                <a:cs typeface="+mn-lt"/>
              </a:rPr>
              <a:t>infection, DKA, or stress (e.g., severe trauma, surgery, illness, childbirth).</a:t>
            </a:r>
            <a:r>
              <a:rPr lang="en-GB" dirty="0">
                <a:ea typeface="+mn-lt"/>
                <a:cs typeface="+mn-lt"/>
              </a:rPr>
              <a:t> </a:t>
            </a:r>
          </a:p>
          <a:p>
            <a:r>
              <a:rPr lang="en-GB" dirty="0">
                <a:ea typeface="+mn-lt"/>
                <a:cs typeface="+mn-lt"/>
              </a:rPr>
              <a:t>High mortality rate: </a:t>
            </a:r>
            <a:r>
              <a:rPr lang="en-GB" b="1" dirty="0">
                <a:ea typeface="+mn-lt"/>
                <a:cs typeface="+mn-lt"/>
              </a:rPr>
              <a:t>up to 20%</a:t>
            </a:r>
            <a:r>
              <a:rPr lang="en-GB" dirty="0">
                <a:ea typeface="+mn-lt"/>
                <a:cs typeface="+mn-lt"/>
              </a:rPr>
              <a:t> of patients enter a coma or die.</a:t>
            </a:r>
            <a:endParaRPr lang="en-GB" dirty="0"/>
          </a:p>
        </p:txBody>
      </p:sp>
      <p:sp>
        <p:nvSpPr>
          <p:cNvPr id="4" name="مستطيل 3"/>
          <p:cNvSpPr/>
          <p:nvPr/>
        </p:nvSpPr>
        <p:spPr>
          <a:xfrm>
            <a:off x="940157" y="1302589"/>
            <a:ext cx="10574608" cy="138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1299132" y="1216324"/>
            <a:ext cx="224258" cy="655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82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95655F-A194-D673-C322-0AB69F8D9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blue rectangular table with black text&#10;&#10;Description automatically generated">
            <a:extLst>
              <a:ext uri="{FF2B5EF4-FFF2-40B4-BE49-F238E27FC236}">
                <a16:creationId xmlns="" xmlns:a16="http://schemas.microsoft.com/office/drawing/2014/main" id="{4044B0D1-0000-4A6F-BD6E-EF8223388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45" y="-3175"/>
            <a:ext cx="11499600" cy="6820218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39C558E-D754-CA64-E65A-4825A386D38B}"/>
              </a:ext>
            </a:extLst>
          </p:cNvPr>
          <p:cNvSpPr/>
          <p:nvPr/>
        </p:nvSpPr>
        <p:spPr>
          <a:xfrm>
            <a:off x="6313061" y="2854519"/>
            <a:ext cx="863488" cy="34544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</a:rPr>
              <a:t>41 C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18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94480" y="142852"/>
            <a:ext cx="10514231" cy="1325563"/>
          </a:xfrm>
        </p:spPr>
        <p:txBody>
          <a:bodyPr/>
          <a:lstStyle/>
          <a:p>
            <a:r>
              <a:rPr lang="en-US" b="1" dirty="0" smtClean="0"/>
              <a:t>Thyroid storm treatment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1604" y="1214422"/>
            <a:ext cx="11430080" cy="56435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Management approach: management should be immediately following clinical diagnosis and patients should be managed at the </a:t>
            </a:r>
            <a:r>
              <a:rPr lang="en-US" dirty="0" smtClean="0">
                <a:solidFill>
                  <a:srgbClr val="FF0000"/>
                </a:solidFill>
              </a:rPr>
              <a:t>intensive care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unit (ICU) </a:t>
            </a:r>
            <a:r>
              <a:rPr lang="en-US" dirty="0" smtClean="0"/>
              <a:t>due to high mortality</a:t>
            </a:r>
          </a:p>
          <a:p>
            <a:r>
              <a:rPr lang="en-GB" dirty="0" smtClean="0"/>
              <a:t>Provide supportive therapy with </a:t>
            </a:r>
            <a:r>
              <a:rPr lang="en-GB" dirty="0" smtClean="0">
                <a:solidFill>
                  <a:srgbClr val="FF0000"/>
                </a:solidFill>
              </a:rPr>
              <a:t>IV fluids, cooling blankets, and glucose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1. β-blocker: </a:t>
            </a:r>
            <a:r>
              <a:rPr lang="en-US" dirty="0" smtClean="0"/>
              <a:t>control the symptoms and signs (e.g., tachycardia) induced by increased adrenergic tone (</a:t>
            </a:r>
            <a:r>
              <a:rPr lang="en-US" dirty="0" err="1" smtClean="0"/>
              <a:t>propranolol</a:t>
            </a:r>
            <a:r>
              <a:rPr lang="en-US" dirty="0" smtClean="0"/>
              <a:t>).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2. </a:t>
            </a:r>
            <a:r>
              <a:rPr lang="en-US" b="1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Thionamide</a:t>
            </a:r>
            <a:r>
              <a:rPr lang="en-US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 (PTU): </a:t>
            </a:r>
            <a:r>
              <a:rPr lang="en-US" dirty="0" smtClean="0"/>
              <a:t>blocks new hormone synthesis &amp; effective within 1-2 hours post administration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3. Iodine solution: </a:t>
            </a:r>
            <a:r>
              <a:rPr lang="en-US" dirty="0" smtClean="0"/>
              <a:t>blocks release of thyroid hormone (known as the Wolff-</a:t>
            </a:r>
            <a:r>
              <a:rPr lang="en-US" dirty="0" err="1" smtClean="0"/>
              <a:t>Chaikoff</a:t>
            </a:r>
            <a:r>
              <a:rPr lang="en-US" dirty="0" smtClean="0"/>
              <a:t> effect) effective within 1-2 hours post administration.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4. </a:t>
            </a:r>
            <a:r>
              <a:rPr lang="en-US" b="1" dirty="0" err="1" smtClean="0">
                <a:solidFill>
                  <a:srgbClr val="FF0000"/>
                </a:solidFill>
                <a:highlight>
                  <a:srgbClr val="FFFF00"/>
                </a:highlight>
              </a:rPr>
              <a:t>Glucocorticoid</a:t>
            </a:r>
            <a:r>
              <a:rPr lang="en-US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: </a:t>
            </a:r>
            <a:r>
              <a:rPr lang="en-US" dirty="0" smtClean="0"/>
              <a:t>reduces T4 to T3 conversion &amp; promotes vasomotor stability &amp; reduce autoimmune process in Graves disease &amp; treat associated relative adrenal insufficiency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038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BD8FF4-7973-7FF3-32E6-E5F8CD46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solidFill>
                  <a:srgbClr val="000000"/>
                </a:solidFill>
                <a:latin typeface="Arial"/>
                <a:ea typeface="Arial"/>
                <a:cs typeface="Arial"/>
              </a:rPr>
              <a:t>HYPOTHYROIDISM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BB1D2F-00CE-71BA-11F7-484B941F2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900" kern="12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Insufficiency synthesis of thyroid hormones</a:t>
            </a:r>
          </a:p>
          <a:p>
            <a:r>
              <a:rPr lang="en-US" sz="3200" dirty="0">
                <a:latin typeface="Arial"/>
                <a:cs typeface="Arial"/>
              </a:rPr>
              <a:t>More common than hyperthyroidism</a:t>
            </a:r>
          </a:p>
          <a:p>
            <a:r>
              <a:rPr lang="en-US" sz="3200" dirty="0">
                <a:ea typeface="+mn-lt"/>
                <a:cs typeface="+mn-lt"/>
              </a:rPr>
              <a:t>Hashimoto disease (chronic thyroiditis)—most common cause of primary hypothyroidism.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853904" y="1345721"/>
            <a:ext cx="10600484" cy="138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مخطط انسيابي: معالجة 4"/>
          <p:cNvSpPr/>
          <p:nvPr/>
        </p:nvSpPr>
        <p:spPr>
          <a:xfrm>
            <a:off x="11221505" y="1190446"/>
            <a:ext cx="250133" cy="741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25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7EA83B-3CC5-9A0C-A8D7-E9C60AC39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screenshot of a medical chart&#10;&#10;Description automatically generated">
            <a:extLst>
              <a:ext uri="{FF2B5EF4-FFF2-40B4-BE49-F238E27FC236}">
                <a16:creationId xmlns="" xmlns:a16="http://schemas.microsoft.com/office/drawing/2014/main" id="{AC02219D-436A-EF99-7E06-D6EF2FC71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56" y="-3175"/>
            <a:ext cx="12002762" cy="6859472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546E62-8ABE-14C3-149E-E2A310AC7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092" y="2565267"/>
            <a:ext cx="2608645" cy="4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64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93A56-4314-2571-80A7-42AE67DB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diagram of a person&amp;#39;s body&#10;&#10;Description automatically generated">
            <a:extLst>
              <a:ext uri="{FF2B5EF4-FFF2-40B4-BE49-F238E27FC236}">
                <a16:creationId xmlns="" xmlns:a16="http://schemas.microsoft.com/office/drawing/2014/main" id="{290049A1-B135-89EF-1BD3-9739A1A32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135" y="1444"/>
            <a:ext cx="10843160" cy="6856700"/>
          </a:xfrm>
        </p:spPr>
      </p:pic>
    </p:spTree>
    <p:extLst>
      <p:ext uri="{BB962C8B-B14F-4D97-AF65-F5344CB8AC3E}">
        <p14:creationId xmlns:p14="http://schemas.microsoft.com/office/powerpoint/2010/main" val="206888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object 4"/>
          <p:cNvSpPr>
            <a:spLocks noChangeArrowheads="1"/>
          </p:cNvSpPr>
          <p:nvPr/>
        </p:nvSpPr>
        <p:spPr bwMode="auto">
          <a:xfrm>
            <a:off x="0" y="1235075"/>
            <a:ext cx="12190413" cy="319088"/>
          </a:xfrm>
          <a:custGeom>
            <a:avLst/>
            <a:gdLst>
              <a:gd name="T0" fmla="*/ 0 w 9144000"/>
              <a:gd name="T1" fmla="*/ 0 h 320040"/>
              <a:gd name="T2" fmla="*/ 9144000 w 9144000"/>
              <a:gd name="T3" fmla="*/ 320040 h 320040"/>
            </a:gdLst>
            <a:ahLst/>
            <a:cxnLst/>
            <a:rect l="T0" t="T1" r="T2" b="T3"/>
            <a:pathLst>
              <a:path w="9144000" h="320040">
                <a:moveTo>
                  <a:pt x="0" y="320039"/>
                </a:moveTo>
                <a:lnTo>
                  <a:pt x="9144000" y="320039"/>
                </a:lnTo>
                <a:lnTo>
                  <a:pt x="9144000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606" y="682634"/>
            <a:ext cx="7162800" cy="5872762"/>
          </a:xfrm>
          <a:prstGeom prst="rect">
            <a:avLst/>
          </a:prstGeom>
        </p:spPr>
        <p:txBody>
          <a:bodyPr wrap="square" lIns="0" tIns="12065" rIns="0" bIns="0">
            <a:spAutoFit/>
          </a:bodyPr>
          <a:lstStyle/>
          <a:p>
            <a:pPr marL="331788" indent="-319088">
              <a:spcBef>
                <a:spcPts val="100"/>
              </a:spcBef>
              <a:buClr>
                <a:srgbClr val="DD8046"/>
              </a:buClr>
              <a:buSzPct val="60000"/>
              <a:buFont typeface="Wingdings" pitchFamily="2" charset="2"/>
              <a:buChar char=""/>
              <a:tabLst>
                <a:tab pos="331788" algn="l"/>
              </a:tabLst>
              <a:defRPr/>
            </a:pPr>
            <a:r>
              <a:rPr lang="en-US" sz="2400" b="1" dirty="0">
                <a:latin typeface="+mj-lt"/>
                <a:cs typeface="Arial" charset="0"/>
              </a:rPr>
              <a:t>Blood supply</a:t>
            </a:r>
          </a:p>
          <a:p>
            <a:pPr marL="331788" indent="-319088">
              <a:spcBef>
                <a:spcPts val="100"/>
              </a:spcBef>
              <a:tabLst>
                <a:tab pos="331788" algn="l"/>
              </a:tabLst>
              <a:defRPr/>
            </a:pPr>
            <a:r>
              <a:rPr lang="en-US" sz="2400" dirty="0" smtClean="0">
                <a:latin typeface="+mj-lt"/>
                <a:cs typeface="Arial" charset="0"/>
              </a:rPr>
              <a:t>-Arterial </a:t>
            </a:r>
            <a:r>
              <a:rPr lang="en-US" sz="2400" dirty="0">
                <a:latin typeface="+mj-lt"/>
                <a:cs typeface="Arial" charset="0"/>
              </a:rPr>
              <a:t>supply:  - superior thyroid </a:t>
            </a:r>
            <a:r>
              <a:rPr lang="en-US" sz="2400" dirty="0" smtClean="0">
                <a:latin typeface="+mj-lt"/>
                <a:cs typeface="Arial" charset="0"/>
              </a:rPr>
              <a:t>artery</a:t>
            </a:r>
          </a:p>
          <a:p>
            <a:pPr marL="331788" indent="-319088">
              <a:spcBef>
                <a:spcPts val="100"/>
              </a:spcBef>
              <a:tabLst>
                <a:tab pos="331788" algn="l"/>
              </a:tabLst>
              <a:defRPr/>
            </a:pPr>
            <a:r>
              <a:rPr lang="en-US" sz="2400" dirty="0">
                <a:latin typeface="+mj-lt"/>
                <a:cs typeface="Arial" charset="0"/>
              </a:rPr>
              <a:t> </a:t>
            </a:r>
            <a:r>
              <a:rPr lang="en-US" sz="2400" dirty="0" smtClean="0">
                <a:latin typeface="+mj-lt"/>
                <a:cs typeface="Arial" charset="0"/>
              </a:rPr>
              <a:t>                              - inferior </a:t>
            </a:r>
            <a:r>
              <a:rPr lang="en-US" sz="2400" dirty="0">
                <a:latin typeface="+mj-lt"/>
                <a:cs typeface="Arial" charset="0"/>
              </a:rPr>
              <a:t>thyroid </a:t>
            </a:r>
            <a:r>
              <a:rPr lang="en-US" sz="2400" dirty="0" smtClean="0">
                <a:latin typeface="+mj-lt"/>
                <a:cs typeface="Arial" charset="0"/>
              </a:rPr>
              <a:t>artery </a:t>
            </a:r>
          </a:p>
          <a:p>
            <a:pPr marL="3074988" lvl="6" indent="-319088">
              <a:lnSpc>
                <a:spcPts val="3113"/>
              </a:lnSpc>
              <a:spcBef>
                <a:spcPts val="113"/>
              </a:spcBef>
              <a:buFontTx/>
              <a:buChar char="-"/>
              <a:tabLst>
                <a:tab pos="331788" algn="l"/>
              </a:tabLst>
              <a:defRPr/>
            </a:pPr>
            <a:endParaRPr lang="en-US" sz="2400" dirty="0" smtClean="0">
              <a:latin typeface="+mj-lt"/>
              <a:cs typeface="Arial" charset="0"/>
            </a:endParaRPr>
          </a:p>
          <a:p>
            <a:pPr marL="12700">
              <a:lnSpc>
                <a:spcPts val="3113"/>
              </a:lnSpc>
              <a:spcBef>
                <a:spcPts val="113"/>
              </a:spcBef>
              <a:tabLst>
                <a:tab pos="331788" algn="l"/>
              </a:tabLst>
              <a:defRPr/>
            </a:pPr>
            <a:r>
              <a:rPr lang="en-US" sz="2400" dirty="0" smtClean="0">
                <a:latin typeface="+mj-lt"/>
                <a:cs typeface="Arial" charset="0"/>
              </a:rPr>
              <a:t>-Venous supply: </a:t>
            </a:r>
            <a:r>
              <a:rPr lang="en-US" sz="2400" dirty="0">
                <a:latin typeface="+mj-lt"/>
                <a:cs typeface="Arial" charset="0"/>
              </a:rPr>
              <a:t>- superior thyroid </a:t>
            </a:r>
            <a:r>
              <a:rPr lang="en-US" sz="2400" dirty="0" smtClean="0">
                <a:latin typeface="+mj-lt"/>
                <a:cs typeface="Arial" charset="0"/>
              </a:rPr>
              <a:t>vein</a:t>
            </a:r>
          </a:p>
          <a:p>
            <a:pPr marL="12700">
              <a:lnSpc>
                <a:spcPts val="3113"/>
              </a:lnSpc>
              <a:spcBef>
                <a:spcPts val="113"/>
              </a:spcBef>
              <a:tabLst>
                <a:tab pos="331788" algn="l"/>
              </a:tabLst>
              <a:defRPr/>
            </a:pPr>
            <a:r>
              <a:rPr lang="en-US" sz="2400" dirty="0">
                <a:latin typeface="+mj-lt"/>
                <a:cs typeface="Arial" charset="0"/>
              </a:rPr>
              <a:t> </a:t>
            </a:r>
            <a:r>
              <a:rPr lang="en-US" sz="2400" dirty="0" smtClean="0">
                <a:latin typeface="+mj-lt"/>
                <a:cs typeface="Arial" charset="0"/>
              </a:rPr>
              <a:t>                             </a:t>
            </a:r>
            <a:r>
              <a:rPr lang="en-US" sz="2400" dirty="0">
                <a:latin typeface="+mj-lt"/>
                <a:cs typeface="Arial" charset="0"/>
              </a:rPr>
              <a:t>- </a:t>
            </a:r>
            <a:r>
              <a:rPr lang="en-US" sz="2400" dirty="0" smtClean="0">
                <a:latin typeface="+mj-lt"/>
                <a:cs typeface="Arial" charset="0"/>
              </a:rPr>
              <a:t>middle thyroid vein</a:t>
            </a:r>
          </a:p>
          <a:p>
            <a:pPr marL="12700">
              <a:lnSpc>
                <a:spcPts val="3113"/>
              </a:lnSpc>
              <a:spcBef>
                <a:spcPts val="113"/>
              </a:spcBef>
              <a:tabLst>
                <a:tab pos="331788" algn="l"/>
              </a:tabLst>
              <a:defRPr/>
            </a:pPr>
            <a:r>
              <a:rPr lang="en-US" sz="2400" dirty="0">
                <a:latin typeface="+mj-lt"/>
                <a:cs typeface="Arial" charset="0"/>
              </a:rPr>
              <a:t>                            </a:t>
            </a:r>
            <a:r>
              <a:rPr lang="en-US" sz="2400" dirty="0" smtClean="0">
                <a:latin typeface="+mj-lt"/>
                <a:cs typeface="Arial" charset="0"/>
              </a:rPr>
              <a:t>  </a:t>
            </a:r>
            <a:r>
              <a:rPr lang="en-US" sz="2400" dirty="0">
                <a:latin typeface="+mj-lt"/>
                <a:cs typeface="Arial" charset="0"/>
              </a:rPr>
              <a:t>- inferior thyroid </a:t>
            </a:r>
            <a:r>
              <a:rPr lang="en-US" sz="2400" dirty="0" smtClean="0">
                <a:latin typeface="+mj-lt"/>
                <a:cs typeface="Arial" charset="0"/>
              </a:rPr>
              <a:t>vein</a:t>
            </a:r>
          </a:p>
          <a:p>
            <a:pPr marL="12700">
              <a:lnSpc>
                <a:spcPts val="3113"/>
              </a:lnSpc>
              <a:spcBef>
                <a:spcPts val="113"/>
              </a:spcBef>
              <a:tabLst>
                <a:tab pos="331788" algn="l"/>
              </a:tabLst>
              <a:defRPr/>
            </a:pPr>
            <a:endParaRPr lang="en-US" sz="2400" dirty="0">
              <a:latin typeface="+mj-lt"/>
              <a:cs typeface="Arial" charset="0"/>
            </a:endParaRPr>
          </a:p>
          <a:p>
            <a:pPr marL="331788" indent="-319088">
              <a:spcBef>
                <a:spcPts val="100"/>
              </a:spcBef>
              <a:buClr>
                <a:srgbClr val="DD8046"/>
              </a:buClr>
              <a:buSzPct val="60000"/>
              <a:buFont typeface="Wingdings" pitchFamily="2" charset="2"/>
              <a:buChar char=""/>
              <a:tabLst>
                <a:tab pos="331788" algn="l"/>
              </a:tabLst>
              <a:defRPr/>
            </a:pPr>
            <a:r>
              <a:rPr lang="en-US" sz="2400" b="1" dirty="0" smtClean="0">
                <a:latin typeface="+mj-lt"/>
                <a:cs typeface="Arial" charset="0"/>
              </a:rPr>
              <a:t>Nerve </a:t>
            </a:r>
            <a:r>
              <a:rPr lang="en-US" sz="2400" b="1" dirty="0">
                <a:latin typeface="+mj-lt"/>
                <a:cs typeface="Arial" charset="0"/>
              </a:rPr>
              <a:t>supply</a:t>
            </a:r>
          </a:p>
          <a:p>
            <a:pPr marL="1450975" lvl="1" indent="-193675">
              <a:spcBef>
                <a:spcPts val="100"/>
              </a:spcBef>
              <a:buFontTx/>
              <a:buChar char="-"/>
              <a:tabLst>
                <a:tab pos="331788" algn="l"/>
              </a:tabLst>
              <a:defRPr/>
            </a:pPr>
            <a:r>
              <a:rPr lang="en-US" sz="2400" dirty="0">
                <a:latin typeface="+mj-lt"/>
                <a:cs typeface="Arial" charset="0"/>
              </a:rPr>
              <a:t>Superior laryngeal nerve</a:t>
            </a:r>
          </a:p>
          <a:p>
            <a:pPr marL="1450975" lvl="1" indent="-193675">
              <a:spcBef>
                <a:spcPts val="100"/>
              </a:spcBef>
              <a:buFontTx/>
              <a:buChar char="-"/>
              <a:tabLst>
                <a:tab pos="331788" algn="l"/>
              </a:tabLst>
              <a:defRPr/>
            </a:pPr>
            <a:r>
              <a:rPr lang="en-US" sz="2400" dirty="0">
                <a:latin typeface="+mj-lt"/>
                <a:cs typeface="Arial" charset="0"/>
              </a:rPr>
              <a:t>Recurrent laryngeal </a:t>
            </a:r>
            <a:r>
              <a:rPr lang="en-US" sz="2400" dirty="0" smtClean="0">
                <a:latin typeface="+mj-lt"/>
                <a:cs typeface="Arial" charset="0"/>
              </a:rPr>
              <a:t>nerve</a:t>
            </a:r>
          </a:p>
          <a:p>
            <a:pPr marL="1450975" lvl="1" indent="-193675">
              <a:spcBef>
                <a:spcPts val="100"/>
              </a:spcBef>
              <a:buFontTx/>
              <a:buChar char="-"/>
              <a:tabLst>
                <a:tab pos="331788" algn="l"/>
              </a:tabLst>
              <a:defRPr/>
            </a:pPr>
            <a:endParaRPr lang="en-US" sz="2400" dirty="0">
              <a:latin typeface="+mj-lt"/>
              <a:cs typeface="Arial" charset="0"/>
            </a:endParaRPr>
          </a:p>
          <a:p>
            <a:pPr marL="331788" indent="-319088">
              <a:spcBef>
                <a:spcPts val="100"/>
              </a:spcBef>
              <a:buClr>
                <a:srgbClr val="DD8046"/>
              </a:buClr>
              <a:buSzPct val="60000"/>
              <a:buFont typeface="Wingdings" pitchFamily="2" charset="2"/>
              <a:buChar char=""/>
              <a:tabLst>
                <a:tab pos="331788" algn="l"/>
              </a:tabLst>
              <a:defRPr/>
            </a:pPr>
            <a:r>
              <a:rPr lang="en-US" sz="2400" b="1" dirty="0">
                <a:latin typeface="+mj-lt"/>
                <a:cs typeface="Arial" charset="0"/>
              </a:rPr>
              <a:t>Lymphatic drainage</a:t>
            </a:r>
          </a:p>
          <a:p>
            <a:pPr marL="1450975" lvl="1" indent="-193675">
              <a:spcBef>
                <a:spcPts val="113"/>
              </a:spcBef>
              <a:buFontTx/>
              <a:buChar char="-"/>
              <a:tabLst>
                <a:tab pos="331788" algn="l"/>
              </a:tabLst>
              <a:defRPr/>
            </a:pPr>
            <a:r>
              <a:rPr lang="en-US" sz="2400" dirty="0">
                <a:latin typeface="+mj-lt"/>
                <a:cs typeface="Arial" charset="0"/>
              </a:rPr>
              <a:t>Lateral deep cervical lymph node</a:t>
            </a:r>
          </a:p>
          <a:p>
            <a:pPr marL="1450975" lvl="1" indent="-193675">
              <a:spcBef>
                <a:spcPts val="100"/>
              </a:spcBef>
              <a:buFontTx/>
              <a:buChar char="-"/>
              <a:tabLst>
                <a:tab pos="331788" algn="l"/>
              </a:tabLst>
              <a:defRPr/>
            </a:pPr>
            <a:r>
              <a:rPr lang="en-US" sz="2400" dirty="0" err="1">
                <a:latin typeface="+mj-lt"/>
                <a:cs typeface="Arial" charset="0"/>
              </a:rPr>
              <a:t>Pretracheal</a:t>
            </a:r>
            <a:r>
              <a:rPr lang="en-US" sz="2400" dirty="0">
                <a:latin typeface="+mj-lt"/>
                <a:cs typeface="Arial" charset="0"/>
              </a:rPr>
              <a:t>/</a:t>
            </a:r>
            <a:r>
              <a:rPr lang="en-US" sz="2400" dirty="0" err="1">
                <a:latin typeface="+mj-lt"/>
                <a:cs typeface="Arial" charset="0"/>
              </a:rPr>
              <a:t>para</a:t>
            </a:r>
            <a:r>
              <a:rPr lang="en-US" sz="2400" dirty="0">
                <a:latin typeface="+mj-lt"/>
                <a:cs typeface="Arial" charset="0"/>
              </a:rPr>
              <a:t> tracheal </a:t>
            </a:r>
            <a:r>
              <a:rPr lang="en-US" sz="2400" dirty="0" smtClean="0">
                <a:latin typeface="+mj-lt"/>
                <a:cs typeface="Arial" charset="0"/>
              </a:rPr>
              <a:t>lymph </a:t>
            </a:r>
            <a:r>
              <a:rPr lang="en-US" sz="2400" dirty="0">
                <a:latin typeface="+mj-lt"/>
                <a:cs typeface="Arial" charset="0"/>
              </a:rPr>
              <a:t>nodes</a:t>
            </a:r>
          </a:p>
        </p:txBody>
      </p:sp>
      <p:pic>
        <p:nvPicPr>
          <p:cNvPr id="8" name="Picture 4" descr="http://www.endocrinesurgery.net.au/storage/thyroid/thyroidanatomydiagram2ws.jpg?__SQUARESPACE_CACHEVERSION=12739265852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r="8154"/>
          <a:stretch/>
        </p:blipFill>
        <p:spPr bwMode="auto">
          <a:xfrm>
            <a:off x="5714206" y="228600"/>
            <a:ext cx="647620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BACC6370-2D7E-4714-9D71-7542949D7D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0413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56B2C21-A230-48C0-8DF1-C46611373C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410347" y="1410345"/>
            <a:ext cx="6858000" cy="403731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847E18C-932D-4C95-AABA-FEC7C9499A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410346" y="1420482"/>
            <a:ext cx="6857999" cy="403731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150CB11-0C61-439E-910F-5787759E72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767662" y="3588351"/>
            <a:ext cx="2501979" cy="4037315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43F8A58B-5155-44CE-A5FF-7647B47D0A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635413">
            <a:off x="-501670" y="969718"/>
            <a:ext cx="3899849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43F2ACA-E6D6-4028-82DD-F03C262D5D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410356" y="1410345"/>
            <a:ext cx="6858003" cy="4037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DC0934-7F40-1528-2667-DA35777DA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3" y="1683759"/>
            <a:ext cx="3114859" cy="2396359"/>
          </a:xfrm>
        </p:spPr>
        <p:txBody>
          <a:bodyPr anchor="b">
            <a:normAutofit/>
          </a:bodyPr>
          <a:lstStyle/>
          <a:p>
            <a:pPr algn="ctr"/>
            <a:r>
              <a:rPr lang="en-GB" sz="31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HASHIMOTO’S</a:t>
            </a:r>
            <a:r>
              <a:rPr lang="en-GB" sz="3100" b="1" spc="-15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31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THYROIDITIS</a:t>
            </a:r>
            <a:endParaRPr lang="en-GB" sz="31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856E76BC-27DF-DFA9-BB7D-171F65BBE9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3776069"/>
              </p:ext>
            </p:extLst>
          </p:nvPr>
        </p:nvGraphicFramePr>
        <p:xfrm>
          <a:off x="4904415" y="750440"/>
          <a:ext cx="6665965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3043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AE455F-6791-C9F2-69E9-BB0C13B8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Diagram of a diagram showing the structure of a thyroid gland&#10;&#10;Description automatically generated">
            <a:extLst>
              <a:ext uri="{FF2B5EF4-FFF2-40B4-BE49-F238E27FC236}">
                <a16:creationId xmlns="" xmlns:a16="http://schemas.microsoft.com/office/drawing/2014/main" id="{F67E57D6-CD5A-B5BE-15E8-9C8AFC0F2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30" y="67945"/>
            <a:ext cx="11906580" cy="6657658"/>
          </a:xfrm>
        </p:spPr>
      </p:pic>
    </p:spTree>
    <p:extLst>
      <p:ext uri="{BB962C8B-B14F-4D97-AF65-F5344CB8AC3E}">
        <p14:creationId xmlns:p14="http://schemas.microsoft.com/office/powerpoint/2010/main" val="2688336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="" xmlns:a16="http://schemas.microsoft.com/office/drawing/2014/main" id="{0B9EE3F3-89B7-43C3-8651-C4C9683099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04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3AE4636-AEEC-45D6-84D4-7AC2DA48EC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649134" y="387976"/>
            <a:ext cx="73152" cy="5485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D9CE0F4-2EB2-4F1F-8AAC-DB3571D9F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1426" y="2285541"/>
            <a:ext cx="438854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08BDDF-F91C-12E9-40B0-89A6742A5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16" y="2297576"/>
            <a:ext cx="5621112" cy="41002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>
                <a:latin typeface="Arial"/>
                <a:ea typeface="Arial"/>
                <a:cs typeface="Arial"/>
              </a:rPr>
              <a:t>MYXOEDEMA</a:t>
            </a:r>
            <a:r>
              <a:rPr lang="en-GB" sz="2400" dirty="0">
                <a:latin typeface="Arial"/>
                <a:ea typeface="Arial"/>
                <a:cs typeface="Arial"/>
              </a:rPr>
              <a:t> : Severe hypothyroidism in which there is  accumulation of </a:t>
            </a:r>
            <a:r>
              <a:rPr lang="en-GB" sz="2400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hydrophilic  mucopolysaccharides </a:t>
            </a:r>
            <a:r>
              <a:rPr lang="en-GB" sz="2400" dirty="0">
                <a:latin typeface="Arial"/>
                <a:ea typeface="Arial"/>
                <a:cs typeface="Arial"/>
              </a:rPr>
              <a:t>in the skin and other  tissues</a:t>
            </a:r>
            <a:endParaRPr lang="en-GB" sz="2400" dirty="0">
              <a:latin typeface="Aptos" panose="020B0004020202020204"/>
              <a:ea typeface="Arial"/>
              <a:cs typeface="Arial"/>
            </a:endParaRPr>
          </a:p>
          <a:p>
            <a:r>
              <a:rPr lang="en-GB" sz="2900" dirty="0">
                <a:latin typeface="Arial"/>
                <a:ea typeface="Arial"/>
                <a:cs typeface="Arial"/>
              </a:rPr>
              <a:t>Common in women</a:t>
            </a:r>
            <a:endParaRPr lang="en-GB" sz="2400" dirty="0">
              <a:latin typeface="Aptos" panose="020B0004020202020204"/>
              <a:ea typeface="Arial"/>
              <a:cs typeface="Arial"/>
            </a:endParaRPr>
          </a:p>
          <a:p>
            <a:endParaRPr lang="en-GB" sz="2400" dirty="0">
              <a:latin typeface="Arial"/>
              <a:cs typeface="Arial"/>
            </a:endParaRPr>
          </a:p>
        </p:txBody>
      </p:sp>
      <p:pic>
        <p:nvPicPr>
          <p:cNvPr id="4" name="Picture 3" descr="A close-up of a person&amp;#39;s face&#10;&#10;Description automatically generated">
            <a:extLst>
              <a:ext uri="{FF2B5EF4-FFF2-40B4-BE49-F238E27FC236}">
                <a16:creationId xmlns="" xmlns:a16="http://schemas.microsoft.com/office/drawing/2014/main" id="{DD7F53B4-240F-5802-8334-30BE43400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444" y="625683"/>
            <a:ext cx="6184335" cy="55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85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AEF285-0920-43C0-11C3-AD23A246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92C9D2A-4AE4-EB6E-A7D1-514E390AD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8" b="8475"/>
          <a:stretch/>
        </p:blipFill>
        <p:spPr>
          <a:xfrm>
            <a:off x="218903" y="362585"/>
            <a:ext cx="11800649" cy="6080312"/>
          </a:xfrm>
        </p:spPr>
      </p:pic>
    </p:spTree>
    <p:extLst>
      <p:ext uri="{BB962C8B-B14F-4D97-AF65-F5344CB8AC3E}">
        <p14:creationId xmlns:p14="http://schemas.microsoft.com/office/powerpoint/2010/main" val="4251291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768F69-CA73-1951-5E2E-26BA4BEC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spc="-20">
                <a:solidFill>
                  <a:srgbClr val="000000"/>
                </a:solidFill>
                <a:latin typeface="Arial"/>
                <a:ea typeface="Arial"/>
                <a:cs typeface="Arial"/>
              </a:rPr>
              <a:t>Treatment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62E979-5F0C-127D-3844-E396FD57F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GB" sz="2900" dirty="0">
                <a:latin typeface="Arial"/>
                <a:cs typeface="Arial"/>
              </a:rPr>
              <a:t>Thyroxine therapy. </a:t>
            </a:r>
            <a:endParaRPr lang="en-GB" dirty="0"/>
          </a:p>
          <a:p>
            <a:pPr marL="0" indent="0">
              <a:buNone/>
            </a:pPr>
            <a:endParaRPr lang="en-GB" sz="3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GB" sz="6000" dirty="0">
                <a:solidFill>
                  <a:srgbClr val="FF0000"/>
                </a:solidFill>
                <a:latin typeface="Arial"/>
                <a:cs typeface="Arial"/>
              </a:rPr>
              <a:t>       LEVOTHYROXINE</a:t>
            </a:r>
          </a:p>
          <a:p>
            <a:pPr>
              <a:buNone/>
            </a:pPr>
            <a:r>
              <a:rPr lang="en-GB" sz="2900" dirty="0">
                <a:latin typeface="Arial"/>
                <a:cs typeface="Arial"/>
              </a:rPr>
              <a:t>   </a:t>
            </a:r>
            <a:endParaRPr lang="en-GB" dirty="0">
              <a:latin typeface="Aptos" panose="020B0004020202020204"/>
              <a:cs typeface="Arial"/>
            </a:endParaRPr>
          </a:p>
          <a:p>
            <a:pPr>
              <a:buNone/>
            </a:pPr>
            <a:endParaRPr lang="en-GB" sz="2900" dirty="0">
              <a:latin typeface="Arial"/>
              <a:cs typeface="Arial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en-GB" sz="2900" dirty="0">
                <a:latin typeface="Arial"/>
                <a:cs typeface="Arial"/>
              </a:rPr>
              <a:t>Helps in both hypothyroidism and goitre  shrinkage </a:t>
            </a:r>
            <a:endParaRPr lang="en-GB" dirty="0"/>
          </a:p>
          <a:p>
            <a:pPr marL="0" indent="0">
              <a:buNone/>
            </a:pPr>
            <a:endParaRPr lang="en-GB" sz="6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874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4A48D5-A270-92AB-2245-03624A6F0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Thyroid medication should be taken 1 hour before meals </a:t>
            </a:r>
          </a:p>
          <a:p>
            <a:r>
              <a:rPr lang="en-GB" dirty="0"/>
              <a:t>Should be taken in the morning to reduce possibility of insomnia.</a:t>
            </a:r>
          </a:p>
          <a:p>
            <a:r>
              <a:rPr lang="en-GB" dirty="0"/>
              <a:t>Lifelong treatment of hypothyroidism is necessary. </a:t>
            </a:r>
          </a:p>
        </p:txBody>
      </p:sp>
    </p:spTree>
    <p:extLst>
      <p:ext uri="{BB962C8B-B14F-4D97-AF65-F5344CB8AC3E}">
        <p14:creationId xmlns:p14="http://schemas.microsoft.com/office/powerpoint/2010/main" val="2712588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07F460-7CB4-FFE5-C72B-98FCC9B9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white text on a white background&#10;&#10;Description automatically generated">
            <a:extLst>
              <a:ext uri="{FF2B5EF4-FFF2-40B4-BE49-F238E27FC236}">
                <a16:creationId xmlns="" xmlns:a16="http://schemas.microsoft.com/office/drawing/2014/main" id="{638B44C6-96EB-9C10-774E-333194FAE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711" y="263977"/>
            <a:ext cx="11394566" cy="6039986"/>
          </a:xfrm>
        </p:spPr>
      </p:pic>
    </p:spTree>
    <p:extLst>
      <p:ext uri="{BB962C8B-B14F-4D97-AF65-F5344CB8AC3E}">
        <p14:creationId xmlns:p14="http://schemas.microsoft.com/office/powerpoint/2010/main" val="1922676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2D517F-69C8-230A-EE00-1873C377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65" y="365128"/>
            <a:ext cx="10514231" cy="1325563"/>
          </a:xfrm>
        </p:spPr>
        <p:txBody>
          <a:bodyPr/>
          <a:lstStyle/>
          <a:p>
            <a:r>
              <a:rPr lang="en-GB" sz="4400">
                <a:solidFill>
                  <a:srgbClr val="000000"/>
                </a:solidFill>
                <a:latin typeface="Arial"/>
                <a:ea typeface="Arial"/>
                <a:cs typeface="Arial"/>
              </a:rPr>
              <a:t>MYXOEDEMA</a:t>
            </a:r>
            <a:r>
              <a:rPr lang="en-GB" sz="4400" spc="-32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4400">
                <a:solidFill>
                  <a:srgbClr val="000000"/>
                </a:solidFill>
                <a:latin typeface="Arial"/>
                <a:ea typeface="Arial"/>
                <a:cs typeface="Arial"/>
              </a:rPr>
              <a:t>COMA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C010A6-D78F-678E-90E6-AE5A46AD7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900" dirty="0">
                <a:latin typeface="Arial"/>
                <a:cs typeface="Arial"/>
              </a:rPr>
              <a:t>Uncommon but </a:t>
            </a:r>
            <a:r>
              <a:rPr lang="en-GB" sz="2900" dirty="0">
                <a:solidFill>
                  <a:srgbClr val="FF0000"/>
                </a:solidFill>
                <a:latin typeface="Arial"/>
                <a:cs typeface="Arial"/>
              </a:rPr>
              <a:t>life threatening </a:t>
            </a:r>
            <a:r>
              <a:rPr lang="en-GB" sz="2900" dirty="0">
                <a:latin typeface="Arial"/>
                <a:cs typeface="Arial"/>
              </a:rPr>
              <a:t>form of  untreated hypothyroidism with physiological  decompensation. </a:t>
            </a:r>
            <a:endParaRPr lang="en-GB" dirty="0"/>
          </a:p>
          <a:p>
            <a:r>
              <a:rPr lang="en-GB" sz="2900" dirty="0">
                <a:latin typeface="Arial"/>
                <a:cs typeface="Arial"/>
              </a:rPr>
              <a:t>Occurs in patients with long standing  hypothyroidism.</a:t>
            </a:r>
          </a:p>
          <a:p>
            <a:r>
              <a:rPr lang="en-GB" dirty="0">
                <a:ea typeface="+mn-lt"/>
                <a:cs typeface="+mn-lt"/>
              </a:rPr>
              <a:t>Precipitating factors are trauma, infection, cold exposure, and narcotics.</a:t>
            </a:r>
            <a:endParaRPr lang="en-GB" dirty="0"/>
          </a:p>
          <a:p>
            <a:r>
              <a:rPr lang="en-GB" dirty="0">
                <a:ea typeface="+mn-lt"/>
                <a:cs typeface="+mn-lt"/>
              </a:rPr>
              <a:t>A medical emergency, with a high mortality rate (50% to 75%) even with treatment.</a:t>
            </a:r>
            <a:endParaRPr lang="en-GB" dirty="0">
              <a:latin typeface="Aptos"/>
              <a:cs typeface="Arial"/>
            </a:endParaRPr>
          </a:p>
          <a:p>
            <a:endParaRPr lang="en-GB" sz="2900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4" name="مخطط انسيابي: معالجة 3"/>
          <p:cNvSpPr/>
          <p:nvPr/>
        </p:nvSpPr>
        <p:spPr>
          <a:xfrm>
            <a:off x="776277" y="1397482"/>
            <a:ext cx="10695363" cy="18115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مخطط انسيابي: معالجة 4"/>
          <p:cNvSpPr/>
          <p:nvPr/>
        </p:nvSpPr>
        <p:spPr>
          <a:xfrm>
            <a:off x="11221506" y="1216328"/>
            <a:ext cx="241508" cy="7763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93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DBC304-971D-4D30-08C2-1A585264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blue background with white text&#10;&#10;Description automatically generated">
            <a:extLst>
              <a:ext uri="{FF2B5EF4-FFF2-40B4-BE49-F238E27FC236}">
                <a16:creationId xmlns="" xmlns:a16="http://schemas.microsoft.com/office/drawing/2014/main" id="{EC9B8AD5-7727-3372-8290-F3BCE3E43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8000"/>
          </a:xfrm>
        </p:spPr>
      </p:pic>
    </p:spTree>
    <p:extLst>
      <p:ext uri="{BB962C8B-B14F-4D97-AF65-F5344CB8AC3E}">
        <p14:creationId xmlns:p14="http://schemas.microsoft.com/office/powerpoint/2010/main" val="3373550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DD7C72-F99D-3FA6-B135-6BA30D61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30" y="693"/>
            <a:ext cx="10514231" cy="1325563"/>
          </a:xfrm>
        </p:spPr>
        <p:txBody>
          <a:bodyPr/>
          <a:lstStyle/>
          <a:p>
            <a:r>
              <a:rPr lang="en-GB" sz="3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Management of </a:t>
            </a:r>
            <a:r>
              <a:rPr lang="en-GB" sz="36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Myxedema</a:t>
            </a:r>
            <a:r>
              <a:rPr lang="en-GB" sz="3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Coma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DF579C-32CC-7497-2391-E81ADAB96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09" y="1085713"/>
            <a:ext cx="11563225" cy="55440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latin typeface="Arial"/>
                <a:cs typeface="Arial"/>
              </a:rPr>
              <a:t>Initiate therapy if presumptive clinical diagnosis after </a:t>
            </a:r>
            <a:r>
              <a:rPr lang="en-GB" sz="2000" dirty="0">
                <a:solidFill>
                  <a:srgbClr val="FF0000"/>
                </a:solidFill>
                <a:latin typeface="Arial"/>
                <a:cs typeface="Arial"/>
              </a:rPr>
              <a:t>TSH, FT3 FT4 drawn</a:t>
            </a:r>
            <a:r>
              <a:rPr lang="en-GB" sz="2000" dirty="0">
                <a:latin typeface="Arial"/>
                <a:cs typeface="Arial"/>
              </a:rPr>
              <a:t>.</a:t>
            </a:r>
            <a:endParaRPr lang="en-GB" dirty="0">
              <a:latin typeface="Aptos" panose="020B0004020202020204"/>
              <a:cs typeface="Arial"/>
            </a:endParaRP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     Also </a:t>
            </a:r>
            <a:r>
              <a:rPr lang="en-GB" sz="2000" dirty="0">
                <a:solidFill>
                  <a:srgbClr val="FF0000"/>
                </a:solidFill>
                <a:latin typeface="Arial"/>
                <a:cs typeface="Arial"/>
              </a:rPr>
              <a:t>draw serum cortisol, ACTH, glucose. 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r>
              <a:rPr lang="en-GB" sz="2000" dirty="0" smtClean="0">
                <a:latin typeface="Arial"/>
                <a:cs typeface="Arial"/>
              </a:rPr>
              <a:t>General (supportive) </a:t>
            </a:r>
            <a:r>
              <a:rPr lang="en-GB" sz="2000" dirty="0">
                <a:latin typeface="Arial"/>
                <a:cs typeface="Arial"/>
              </a:rPr>
              <a:t>measures: </a:t>
            </a: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600" dirty="0">
                <a:ea typeface="+mn-lt"/>
                <a:cs typeface="+mn-lt"/>
              </a:rPr>
              <a:t>–</a:t>
            </a:r>
            <a:r>
              <a:rPr lang="en-GB" sz="2000" i="1" dirty="0">
                <a:latin typeface="Arial"/>
                <a:cs typeface="Arial"/>
              </a:rPr>
              <a:t>Patient should be in ICU setting </a:t>
            </a:r>
            <a:endParaRPr lang="en-GB" dirty="0"/>
          </a:p>
          <a:p>
            <a:pPr marL="0" indent="0">
              <a:buNone/>
            </a:pPr>
            <a:r>
              <a:rPr lang="en-GB" sz="1600" dirty="0">
                <a:ea typeface="+mn-lt"/>
                <a:cs typeface="+mn-lt"/>
              </a:rPr>
              <a:t>–</a:t>
            </a:r>
            <a:r>
              <a:rPr lang="en-GB" sz="2000" dirty="0">
                <a:latin typeface="Arial"/>
                <a:cs typeface="Arial"/>
              </a:rPr>
              <a:t>Support ventilation as respiratory failure is the major cause of death in   </a:t>
            </a:r>
            <a:r>
              <a:rPr lang="en-GB" sz="2000" dirty="0" err="1">
                <a:latin typeface="Arial"/>
                <a:cs typeface="Arial"/>
              </a:rPr>
              <a:t>myxedema</a:t>
            </a:r>
            <a:r>
              <a:rPr lang="en-GB" sz="2000" dirty="0">
                <a:latin typeface="Arial"/>
                <a:cs typeface="Arial"/>
              </a:rPr>
              <a:t> coma </a:t>
            </a:r>
            <a:endParaRPr lang="en-GB" dirty="0"/>
          </a:p>
          <a:p>
            <a:pPr marL="0" indent="0">
              <a:buNone/>
            </a:pPr>
            <a:r>
              <a:rPr lang="en-GB" sz="1600" dirty="0">
                <a:ea typeface="+mn-lt"/>
                <a:cs typeface="+mn-lt"/>
              </a:rPr>
              <a:t>–</a:t>
            </a:r>
            <a:r>
              <a:rPr lang="en-GB" sz="2000" dirty="0">
                <a:latin typeface="Arial"/>
                <a:cs typeface="Arial"/>
              </a:rPr>
              <a:t>monitors ABG`s</a:t>
            </a:r>
            <a:r>
              <a:rPr lang="en-GB" sz="2000" dirty="0">
                <a:latin typeface="Calibri"/>
                <a:cs typeface="Calibri"/>
              </a:rPr>
              <a:t> </a:t>
            </a:r>
            <a:endParaRPr lang="en-GB" dirty="0"/>
          </a:p>
          <a:p>
            <a:pPr marL="0" indent="0">
              <a:buNone/>
            </a:pPr>
            <a:r>
              <a:rPr lang="en-GB" sz="1600" dirty="0">
                <a:ea typeface="+mn-lt"/>
                <a:cs typeface="+mn-lt"/>
              </a:rPr>
              <a:t>–</a:t>
            </a:r>
            <a:r>
              <a:rPr lang="en-GB" sz="2000" dirty="0">
                <a:latin typeface="Arial"/>
                <a:cs typeface="Arial"/>
              </a:rPr>
              <a:t>support blood pressure; hypotension may respond poorly to pressor agents until thyroid hormone is replaced </a:t>
            </a:r>
            <a:endParaRPr lang="en-GB" dirty="0"/>
          </a:p>
          <a:p>
            <a:pPr marL="0" indent="0">
              <a:buNone/>
            </a:pPr>
            <a:r>
              <a:rPr lang="en-GB" sz="1600" dirty="0">
                <a:ea typeface="+mn-lt"/>
                <a:cs typeface="+mn-lt"/>
              </a:rPr>
              <a:t>–</a:t>
            </a:r>
            <a:r>
              <a:rPr lang="en-GB" sz="2000" dirty="0">
                <a:latin typeface="Arial"/>
                <a:cs typeface="Arial"/>
              </a:rPr>
              <a:t>hypothermia will respond to thyroxin therapy ; in interim use passive</a:t>
            </a:r>
            <a:r>
              <a:rPr lang="en-GB" sz="2000" b="1" dirty="0">
                <a:latin typeface="Arial"/>
                <a:cs typeface="Arial"/>
              </a:rPr>
              <a:t> </a:t>
            </a:r>
            <a:r>
              <a:rPr lang="en-GB" sz="2000" dirty="0">
                <a:latin typeface="Arial"/>
                <a:cs typeface="Arial"/>
              </a:rPr>
              <a:t>warming only </a:t>
            </a:r>
            <a:endParaRPr lang="en-GB" dirty="0"/>
          </a:p>
          <a:p>
            <a:pPr marL="0" indent="0">
              <a:buNone/>
            </a:pPr>
            <a:r>
              <a:rPr lang="en-GB" sz="1600" dirty="0">
                <a:ea typeface="+mn-lt"/>
                <a:cs typeface="+mn-lt"/>
              </a:rPr>
              <a:t>–</a:t>
            </a:r>
            <a:r>
              <a:rPr lang="en-GB" sz="2000" dirty="0">
                <a:latin typeface="Arial"/>
                <a:cs typeface="Arial"/>
              </a:rPr>
              <a:t>hyponatremia will also be corrected by thyroxine therapy in majority of cases </a:t>
            </a:r>
            <a:endParaRPr lang="en-GB" dirty="0"/>
          </a:p>
          <a:p>
            <a:pPr marL="0" indent="0">
              <a:buNone/>
            </a:pPr>
            <a:r>
              <a:rPr lang="en-GB" sz="1600" dirty="0">
                <a:ea typeface="+mn-lt"/>
                <a:cs typeface="+mn-lt"/>
              </a:rPr>
              <a:t>–</a:t>
            </a:r>
            <a:r>
              <a:rPr lang="en-GB" sz="2000" dirty="0" err="1">
                <a:latin typeface="Arial"/>
                <a:cs typeface="Arial"/>
              </a:rPr>
              <a:t>hypoglycemia</a:t>
            </a:r>
            <a:r>
              <a:rPr lang="en-GB" sz="2000" dirty="0">
                <a:latin typeface="Arial"/>
                <a:cs typeface="Arial"/>
              </a:rPr>
              <a:t> requires IV glucose </a:t>
            </a:r>
            <a:endParaRPr lang="en-GB" dirty="0"/>
          </a:p>
          <a:p>
            <a:pPr marL="0" indent="0">
              <a:buNone/>
            </a:pPr>
            <a:r>
              <a:rPr lang="en-GB" sz="1600" dirty="0">
                <a:ea typeface="+mn-lt"/>
                <a:cs typeface="+mn-lt"/>
              </a:rPr>
              <a:t>–</a:t>
            </a:r>
            <a:r>
              <a:rPr lang="en-GB" sz="2000" dirty="0">
                <a:latin typeface="Arial"/>
                <a:cs typeface="Arial"/>
              </a:rPr>
              <a:t>avoid fluid overload</a:t>
            </a:r>
            <a:r>
              <a:rPr lang="en-GB" sz="2000" dirty="0">
                <a:latin typeface="Calibri"/>
                <a:cs typeface="Calibri"/>
              </a:rPr>
              <a:t> </a:t>
            </a:r>
            <a:endParaRPr lang="en-GB" dirty="0"/>
          </a:p>
          <a:p>
            <a:endParaRPr lang="en-GB" dirty="0"/>
          </a:p>
        </p:txBody>
      </p:sp>
      <p:sp>
        <p:nvSpPr>
          <p:cNvPr id="4" name="مخطط انسيابي: معالجة 3"/>
          <p:cNvSpPr/>
          <p:nvPr/>
        </p:nvSpPr>
        <p:spPr>
          <a:xfrm>
            <a:off x="276009" y="905776"/>
            <a:ext cx="11687272" cy="4571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86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yroid hormones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06" y="26159"/>
            <a:ext cx="6096000" cy="66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D9E1E4-BD37-AAA8-9687-7C59C3A34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57" y="820672"/>
            <a:ext cx="10514231" cy="54225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Char char="●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Specific measure:</a:t>
            </a:r>
            <a:r>
              <a:rPr lang="en-GB" sz="2400" dirty="0">
                <a:solidFill>
                  <a:srgbClr val="000000"/>
                </a:solidFill>
                <a:latin typeface="Calibri"/>
              </a:rPr>
              <a:t> 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L-thyroxine 0.2-0.5 mg IV bolus, followed by 0.1 mg IV OD until oral therapy is tolerated  </a:t>
            </a:r>
          </a:p>
          <a:p>
            <a:pPr marL="0" indent="0" algn="just"/>
            <a:r>
              <a:rPr lang="en-GB" sz="2400" dirty="0" smtClean="0">
                <a:latin typeface="Calibri"/>
                <a:cs typeface="Calibri"/>
              </a:rPr>
              <a:t>Adrenal </a:t>
            </a:r>
            <a:r>
              <a:rPr lang="en-GB" sz="2400" dirty="0">
                <a:latin typeface="Calibri"/>
                <a:cs typeface="Calibri"/>
              </a:rPr>
              <a:t>insufficiency may be precipitated by administration of thyroid hormone therefore hydrocortisone 100 mg IV q 8h is usually given until the results of the initial plasma cortisol is known.</a:t>
            </a:r>
            <a:endParaRPr lang="en-GB" dirty="0"/>
          </a:p>
          <a:p>
            <a:pPr marL="0" indent="0" algn="just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725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thyroid hormones fun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0806" y="66249"/>
            <a:ext cx="9041698" cy="680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labpedia.net/static/media/uploads/Thyroid%20binding%20proteins%20-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006" y="135339"/>
            <a:ext cx="8941597" cy="443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http://www.labpedia.net/static/media/uploads/T4%20to%20T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4606" y="4742707"/>
            <a:ext cx="8184490" cy="1845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labpedia.net/static/media/uploads/TSH%20%20role%20on%20thyroid%20gl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226" y="1600200"/>
            <a:ext cx="1067931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D1921CEF-C946-E2F8-7DB5-A28795064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7"/>
          <a:stretch/>
        </p:blipFill>
        <p:spPr>
          <a:xfrm>
            <a:off x="380206" y="1569493"/>
            <a:ext cx="11277600" cy="39624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28206" y="381000"/>
            <a:ext cx="50145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Function of T3 and T4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8806" y="152400"/>
            <a:ext cx="10971372" cy="762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Thyrotoxicosis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04005" y="990600"/>
            <a:ext cx="11506201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Clinical manifestations of increase circulating T3, T4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3600" b="1" i="0" u="none" strike="noStrike" baseline="0" dirty="0" smtClean="0">
                <a:latin typeface="+mj-lt"/>
              </a:rPr>
              <a:t>Classification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I) Disorders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with increased Iodine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uptake                           (thyrotoxicosis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with hyperthyroidism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):</a:t>
            </a: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800" dirty="0"/>
              <a:t>1. Graves’ disease</a:t>
            </a:r>
          </a:p>
          <a:p>
            <a:pPr marL="0" indent="0">
              <a:buNone/>
            </a:pPr>
            <a:r>
              <a:rPr lang="en-US" sz="2800" dirty="0"/>
              <a:t>2. Toxic MNG/adenoma</a:t>
            </a:r>
          </a:p>
          <a:p>
            <a:pPr marL="0" indent="0">
              <a:buNone/>
            </a:pPr>
            <a:r>
              <a:rPr lang="en-US" sz="2800" dirty="0"/>
              <a:t>3. Inherited non-immune hyperthyroidism</a:t>
            </a:r>
          </a:p>
          <a:p>
            <a:pPr marL="0" indent="0">
              <a:buNone/>
            </a:pPr>
            <a:r>
              <a:rPr lang="en-US" sz="2800" dirty="0"/>
              <a:t>4. Hyperthyroidism due to </a:t>
            </a:r>
            <a:r>
              <a:rPr lang="en-US" sz="2800" dirty="0" err="1" smtClean="0"/>
              <a:t>thyrotropin</a:t>
            </a:r>
            <a:r>
              <a:rPr lang="en-US" sz="2800" dirty="0" smtClean="0"/>
              <a:t> secretion </a:t>
            </a:r>
            <a:r>
              <a:rPr lang="en-US" sz="2800" dirty="0"/>
              <a:t>(TSH-</a:t>
            </a:r>
            <a:r>
              <a:rPr lang="en-US" sz="2800" dirty="0" err="1"/>
              <a:t>oma</a:t>
            </a:r>
            <a:r>
              <a:rPr lang="en-US" sz="2800" dirty="0"/>
              <a:t>). </a:t>
            </a:r>
          </a:p>
          <a:p>
            <a:pPr marL="0" indent="0">
              <a:buNone/>
            </a:pPr>
            <a:r>
              <a:rPr lang="en-US" sz="2800" dirty="0"/>
              <a:t>5. HCG-induced hyperthyroidism –Associated with pregnancy or </a:t>
            </a:r>
            <a:r>
              <a:rPr lang="en-US" sz="2800" dirty="0" smtClean="0"/>
              <a:t>Trophoblastic Tumors</a:t>
            </a:r>
          </a:p>
        </p:txBody>
      </p:sp>
    </p:spTree>
    <p:extLst>
      <p:ext uri="{BB962C8B-B14F-4D97-AF65-F5344CB8AC3E}">
        <p14:creationId xmlns:p14="http://schemas.microsoft.com/office/powerpoint/2010/main" val="412759196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87086C76D59CB3499B2725339C538197" ma:contentTypeVersion="2" ma:contentTypeDescription="إنشاء مستند جديد." ma:contentTypeScope="" ma:versionID="0565b2b38d793cc734d1ca759a6e1d0a">
  <xsd:schema xmlns:xsd="http://www.w3.org/2001/XMLSchema" xmlns:xs="http://www.w3.org/2001/XMLSchema" xmlns:p="http://schemas.microsoft.com/office/2006/metadata/properties" xmlns:ns2="fcb29dbd-8adc-45ef-bd23-e63b08243788" targetNamespace="http://schemas.microsoft.com/office/2006/metadata/properties" ma:root="true" ma:fieldsID="e230c0d650d7c1f99cf90b18d5834001" ns2:_="">
    <xsd:import namespace="fcb29dbd-8adc-45ef-bd23-e63b082437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b29dbd-8adc-45ef-bd23-e63b082437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6025CF-01F4-415A-94F8-87BC0B36E093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cb29dbd-8adc-45ef-bd23-e63b08243788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3C8CC6-9F17-491E-ABE2-3C5964D90AAC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D857739-C8D6-44A2-9332-12A586768E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1221</TotalTime>
  <Words>949</Words>
  <Application>Microsoft Office PowerPoint</Application>
  <PresentationFormat>مخصص</PresentationFormat>
  <Paragraphs>198</Paragraphs>
  <Slides>40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40</vt:i4>
      </vt:variant>
    </vt:vector>
  </HeadingPairs>
  <TitlesOfParts>
    <vt:vector size="42" baseType="lpstr">
      <vt:lpstr>نسق Office</vt:lpstr>
      <vt:lpstr>office theme</vt:lpstr>
      <vt:lpstr>Thyroid disorders</vt:lpstr>
      <vt:lpstr>Introduction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Thyrotoxicosis</vt:lpstr>
      <vt:lpstr>عرض تقديمي في PowerPoint</vt:lpstr>
      <vt:lpstr>عرض تقديمي في PowerPoint</vt:lpstr>
      <vt:lpstr>Grave’s disease</vt:lpstr>
      <vt:lpstr>عرض تقديمي في PowerPoint</vt:lpstr>
      <vt:lpstr>عرض تقديمي في PowerPoint</vt:lpstr>
      <vt:lpstr>عرض تقديمي في PowerPoint</vt:lpstr>
      <vt:lpstr>Multinodular goitre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Subacute Thyroiditis )de Quervain thyroiditis(</vt:lpstr>
      <vt:lpstr>عرض تقديمي في PowerPoint</vt:lpstr>
      <vt:lpstr>عرض تقديمي في PowerPoint</vt:lpstr>
      <vt:lpstr>THYROID STORM</vt:lpstr>
      <vt:lpstr>عرض تقديمي في PowerPoint</vt:lpstr>
      <vt:lpstr>Thyroid storm treatment</vt:lpstr>
      <vt:lpstr>HYPOTHYROIDISM</vt:lpstr>
      <vt:lpstr>عرض تقديمي في PowerPoint</vt:lpstr>
      <vt:lpstr>عرض تقديمي في PowerPoint</vt:lpstr>
      <vt:lpstr>HASHIMOTO’S THYROIDITIS</vt:lpstr>
      <vt:lpstr>عرض تقديمي في PowerPoint</vt:lpstr>
      <vt:lpstr>عرض تقديمي في PowerPoint</vt:lpstr>
      <vt:lpstr>عرض تقديمي في PowerPoint</vt:lpstr>
      <vt:lpstr>Treatment</vt:lpstr>
      <vt:lpstr>عرض تقديمي في PowerPoint</vt:lpstr>
      <vt:lpstr>عرض تقديمي في PowerPoint</vt:lpstr>
      <vt:lpstr>MYXOEDEMA COMA</vt:lpstr>
      <vt:lpstr>عرض تقديمي في PowerPoint</vt:lpstr>
      <vt:lpstr>Management of Myxedema Coma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THYROID DISORDERS -</dc:title>
  <dc:creator>Ahmed ElAzony</dc:creator>
  <cp:lastModifiedBy>PPcc</cp:lastModifiedBy>
  <cp:revision>150</cp:revision>
  <dcterms:created xsi:type="dcterms:W3CDTF">2019-04-16T21:57:36Z</dcterms:created>
  <dcterms:modified xsi:type="dcterms:W3CDTF">2024-02-24T18:05:42Z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2013-04-09T00:00:00Z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2019-04-16T00:00:00Z</vt:filetime>
  </property>
  <property fmtid="{D5CDD505-2E9C-101B-9397-08002B2CF9AE}" pid="5" name="ContentTypeId">
    <vt:lpwstr>0x01010087086C76D59CB3499B2725339C538197</vt:lpwstr>
  </property>
</Properties>
</file>