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63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0" r:id="rId3"/>
    <p:sldId id="261" r:id="rId4"/>
    <p:sldId id="262" r:id="rId5"/>
    <p:sldId id="263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406" autoAdjust="0"/>
    <p:restoredTop sz="94614" autoAdjust="0"/>
  </p:normalViewPr>
  <p:slideViewPr>
    <p:cSldViewPr>
      <p:cViewPr varScale="1">
        <p:scale>
          <a:sx n="47" d="100"/>
          <a:sy n="47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fld id="{5D4B1573-90A6-497C-9968-6C1ABD39F2FB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fld id="{8CFF8E02-9F40-4639-B1AF-AB660B5E7FA8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46083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084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46085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6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7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8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89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0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1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2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3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4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5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6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7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8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099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0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1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2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3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4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5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6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7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8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09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6110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4611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1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126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4612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2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129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613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13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6139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0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1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2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3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4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5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146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614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4614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6149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150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6151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AEB70B-957C-4AB6-9A00-2B16BDFA6AF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DA7DC-0953-4107-865E-0FE6B2C9F2C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00B44-12E2-468E-8EF6-1DD37EA1CC3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35FFD-64F6-48B8-AE66-C95B9F77B22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337C5-732B-48CE-8F71-2D24B68081E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F25BC-FA47-4C48-A505-94A25E4EC13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1E523-DAEE-47EE-954E-E6FAF480296C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80ED3D-397B-40F6-8EB5-F3F8A7607A31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D651B-0830-4F68-99A9-2F9DE5AFD65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0AEDA-D6A7-47F6-BC73-3018859D4FF0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FBEEE-0ED4-4D24-8ACF-EC304630E6B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4505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60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4506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6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5086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4508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8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8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9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102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4510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105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510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0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1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1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1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1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11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511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512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4512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512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512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4F53D14-6655-4895-B0A7-13CD1E20E62F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512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8459787" cy="620713"/>
          </a:xfrm>
        </p:spPr>
        <p:txBody>
          <a:bodyPr/>
          <a:lstStyle/>
          <a:p>
            <a:r>
              <a:rPr lang="en-US" sz="3200" b="1">
                <a:latin typeface="Verdana" pitchFamily="34" charset="0"/>
              </a:rPr>
              <a:t>         Typhoid fever</a:t>
            </a:r>
            <a:r>
              <a:rPr lang="en-US" sz="4000"/>
              <a:t>                     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9144000" cy="6308725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sz="2800"/>
              <a:t>   Enteric fever is an acute systemic illness characterized by fever , headache , and abdominal discomfort. Typhoid ,the typical form of enteric fever ,is caused by </a:t>
            </a:r>
            <a:r>
              <a:rPr lang="en-US" sz="2800" b="1"/>
              <a:t>Salmonella typhi.</a:t>
            </a:r>
            <a:r>
              <a:rPr lang="en-US" sz="2800"/>
              <a:t>A similar but generally less severe illness known as  paratyphoid is due to infection with </a:t>
            </a:r>
            <a:r>
              <a:rPr lang="en-US" sz="2800" b="1"/>
              <a:t>S.paratyphi A,B,</a:t>
            </a:r>
            <a:r>
              <a:rPr lang="en-US" sz="2800"/>
              <a:t>or </a:t>
            </a:r>
            <a:r>
              <a:rPr lang="en-US" sz="2800" b="1"/>
              <a:t>C.</a:t>
            </a:r>
            <a:r>
              <a:rPr lang="en-US" sz="2800"/>
              <a:t>Man is the only natural host for S.typhi , which is transmitted in contaminated food or water.The incubation period is 10-14 days.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sz="2800"/>
              <a:t>*Untreated brucellosis can give rise to chronic infection, lasting a year or more.This is characterized by easy fatiguability , myalgia , and occasional bouts of fever and depression.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*Splenomegaly is usually present.Occasionally infection can lead to localized brucellosis.Bones and joints , spleen ,endocardium , lungs , urinary tract and nervous system may be involved.Systemic symptoms occur in less than  one third.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772400" cy="5475287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sz="2800" b="1" i="1" u="sng"/>
              <a:t>DIAGNOSIS</a:t>
            </a:r>
          </a:p>
          <a:p>
            <a:pPr algn="l">
              <a:buFont typeface="Wingdings" pitchFamily="2" charset="2"/>
              <a:buNone/>
            </a:pPr>
            <a:r>
              <a:rPr lang="en-US" sz="2800"/>
              <a:t>*</a:t>
            </a:r>
            <a:r>
              <a:rPr lang="en-US" sz="2800" b="1"/>
              <a:t>Blood ( or bone marrow ) cultures </a:t>
            </a:r>
            <a:r>
              <a:rPr lang="en-US" sz="2800"/>
              <a:t> are positive during the acute phase of illness in 50%</a:t>
            </a:r>
            <a:r>
              <a:rPr lang="en-US" sz="2800" b="1"/>
              <a:t> </a:t>
            </a:r>
            <a:r>
              <a:rPr lang="en-US" sz="2800"/>
              <a:t>of patients </a:t>
            </a:r>
            <a:r>
              <a:rPr lang="en-US" sz="2800" b="1"/>
              <a:t>( higher in B.meitensis )</a:t>
            </a:r>
            <a:r>
              <a:rPr lang="en-US" sz="2800"/>
              <a:t> , but prolonged culture is required 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*If using automated blood culture systems (BACTEC) incubate longer than the usual5-7 days.This is less helpful in chronic disease where serological tests of greater value.</a:t>
            </a:r>
          </a:p>
          <a:p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/>
              <a:t>*</a:t>
            </a:r>
            <a:r>
              <a:rPr lang="en-US" b="1"/>
              <a:t>PCR </a:t>
            </a:r>
            <a:r>
              <a:rPr lang="en-US"/>
              <a:t>for the detection of Brucella in blood gives a rapid diagnosis ,and along with the measurement of IgG and IgM antibodies by ELISA , are highly sensitive and specific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7988300" cy="5832475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b="1" u="sng"/>
              <a:t>Management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*Brucellosis is treated with a </a:t>
            </a:r>
            <a:r>
              <a:rPr lang="en-US" b="1"/>
              <a:t>combination of </a:t>
            </a:r>
            <a:r>
              <a:rPr lang="en-US" b="1" u="sng"/>
              <a:t>doxycycline </a:t>
            </a:r>
            <a:r>
              <a:rPr lang="en-US"/>
              <a:t> 200mg daily</a:t>
            </a:r>
            <a:r>
              <a:rPr lang="en-US" b="1"/>
              <a:t> and </a:t>
            </a:r>
            <a:r>
              <a:rPr lang="en-US" b="1" u="sng"/>
              <a:t>rifampicin</a:t>
            </a:r>
            <a:r>
              <a:rPr lang="en-US"/>
              <a:t> 600_900 mg daily for </a:t>
            </a:r>
            <a:r>
              <a:rPr lang="en-US" b="1" u="sng"/>
              <a:t>6 weeks</a:t>
            </a:r>
            <a:r>
              <a:rPr lang="en-US"/>
              <a:t>, but relapses  occur.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*Alternatively </a:t>
            </a:r>
            <a:r>
              <a:rPr lang="en-US" b="1" u="sng"/>
              <a:t>tetracycline can be combined with streptomycin </a:t>
            </a:r>
            <a:r>
              <a:rPr lang="en-US"/>
              <a:t>, which is usually given for only the first 2 weeks of treatment.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772400" cy="540385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b="1" u="sng"/>
              <a:t>Prevention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*Prevention and control involve careful attention to hygiene when handling infected animals.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, vaccination with the eradication of infection in animals , and pasteurization of milk.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*</a:t>
            </a:r>
            <a:r>
              <a:rPr lang="en-US" b="1"/>
              <a:t>No vaccine </a:t>
            </a:r>
            <a:r>
              <a:rPr lang="en-US"/>
              <a:t> is available for use in humans.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04137" cy="71437"/>
          </a:xfrm>
        </p:spPr>
        <p:txBody>
          <a:bodyPr/>
          <a:lstStyle/>
          <a:p>
            <a:r>
              <a:rPr lang="en-US" sz="4000"/>
              <a:t>                                                                   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b="1" i="1" u="sng"/>
              <a:t>Clinical features</a:t>
            </a:r>
            <a:endParaRPr lang="en-US"/>
          </a:p>
          <a:p>
            <a:pPr algn="l">
              <a:buFont typeface="Wingdings" pitchFamily="2" charset="2"/>
              <a:buNone/>
            </a:pPr>
            <a:r>
              <a:rPr lang="en-US"/>
              <a:t>*</a:t>
            </a:r>
            <a:r>
              <a:rPr lang="en-US" sz="2800"/>
              <a:t>After ingestion, the bacteria invade the small bowel wall via Peyer ‘s patches, from where they spread to the regional lymph nodes and then to the blood.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*The onset is insidious and non-specific , with intermittent fever, headache ,and abdominal pain.Physical findings in the early stages include abdominal tenderness,hepatosplenomegaly, lymphadenopathy , and a scanty maculopapular rash(‘</a:t>
            </a:r>
            <a:r>
              <a:rPr lang="en-US" sz="2800" b="1"/>
              <a:t>rose spots ‘)</a:t>
            </a:r>
            <a:r>
              <a:rPr lang="en-US" sz="2800"/>
              <a:t>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endParaRPr lang="en-US" b="1" i="1" u="sn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*Without treatment( and occasionally even after treatment) serious complications can arise , usually in the third week of illness.These include :</a:t>
            </a:r>
          </a:p>
          <a:p>
            <a:pPr algn="l">
              <a:buFont typeface="Wingdings" pitchFamily="2" charset="2"/>
              <a:buNone/>
            </a:pPr>
            <a:r>
              <a:rPr lang="en-US" sz="2800"/>
              <a:t>1.Meningitis</a:t>
            </a:r>
          </a:p>
          <a:p>
            <a:pPr algn="l">
              <a:buFont typeface="Wingdings" pitchFamily="2" charset="2"/>
              <a:buNone/>
            </a:pPr>
            <a:r>
              <a:rPr lang="en-US" sz="2800"/>
              <a:t>2.Lober peumonia</a:t>
            </a:r>
          </a:p>
          <a:p>
            <a:pPr algn="l">
              <a:buFont typeface="Wingdings" pitchFamily="2" charset="2"/>
              <a:buNone/>
            </a:pPr>
            <a:r>
              <a:rPr lang="en-US" sz="2800"/>
              <a:t>3.Osteomyelitis</a:t>
            </a:r>
          </a:p>
          <a:p>
            <a:pPr algn="l">
              <a:buFont typeface="Wingdings" pitchFamily="2" charset="2"/>
              <a:buNone/>
            </a:pPr>
            <a:r>
              <a:rPr lang="en-US" sz="2800"/>
              <a:t>4.Intestinal perforation and hemorrhage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*The 4 th week of the illness is characterized by gradual improvement , but in developing countries up to 30% of the infected will die , and 10% of untreated survivors will relapse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7847013" cy="609600"/>
          </a:xfrm>
        </p:spPr>
        <p:txBody>
          <a:bodyPr/>
          <a:lstStyle/>
          <a:p>
            <a:r>
              <a:rPr lang="en-US" sz="4000"/>
              <a:t>                 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*After clinical recovery 5-10% of the patients will continue to excrete S.typhi for several months : these are termed </a:t>
            </a:r>
            <a:r>
              <a:rPr lang="en-US" sz="2800" b="1"/>
              <a:t>convalescent carriers </a:t>
            </a:r>
            <a:r>
              <a:rPr lang="en-US" sz="2800"/>
              <a:t>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*Between 1%  and 4% will continue to carry organism for more than a year : this is called </a:t>
            </a:r>
            <a:r>
              <a:rPr lang="en-US" sz="2800" b="1"/>
              <a:t>chronic carriage.</a:t>
            </a:r>
            <a:r>
              <a:rPr lang="en-US" sz="2800"/>
              <a:t>The usual site of carriage is the </a:t>
            </a:r>
            <a:r>
              <a:rPr lang="en-US" sz="2800" b="1"/>
              <a:t> gallbladder</a:t>
            </a:r>
            <a:r>
              <a:rPr lang="en-US" sz="2800"/>
              <a:t> ,and chronic carriage is associated with the presence of  </a:t>
            </a:r>
            <a:r>
              <a:rPr lang="en-US" sz="2800" b="1"/>
              <a:t>gallstones</a:t>
            </a:r>
            <a:r>
              <a:rPr lang="en-US" sz="280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3988" cy="1163638"/>
          </a:xfrm>
        </p:spPr>
        <p:txBody>
          <a:bodyPr/>
          <a:lstStyle/>
          <a:p>
            <a:r>
              <a:rPr lang="en-US"/>
              <a:t>                                            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u="sng"/>
              <a:t>Diagnosis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*The definitive diagnosis of enteric fever requires the </a:t>
            </a:r>
            <a:r>
              <a:rPr lang="en-US" sz="2800" b="1" u="sng"/>
              <a:t>culture</a:t>
            </a:r>
            <a:r>
              <a:rPr lang="en-US" sz="2800"/>
              <a:t> of S.typhi  or S. paratyphi from the patient.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</a:t>
            </a:r>
            <a:r>
              <a:rPr lang="en-US" sz="2800" b="1" u="sng"/>
              <a:t>Blood culture</a:t>
            </a:r>
            <a:r>
              <a:rPr lang="en-US" sz="2800"/>
              <a:t> is positive in the first 2 weks.Cultures of  </a:t>
            </a:r>
            <a:r>
              <a:rPr lang="en-US" sz="2800" b="1"/>
              <a:t>intestinal secretions ,faeces , and urine </a:t>
            </a:r>
            <a:r>
              <a:rPr lang="en-US" sz="2800"/>
              <a:t>is also used , although care must be taken to distinguish acute infection from chronic carriage.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</a:t>
            </a:r>
            <a:r>
              <a:rPr lang="en-US" sz="2800" b="1" u="sng"/>
              <a:t>Bone marrow culture</a:t>
            </a:r>
            <a:r>
              <a:rPr lang="en-US" sz="2800"/>
              <a:t> is more sensitive than blood culture , but is rarely required </a:t>
            </a:r>
            <a:r>
              <a:rPr lang="en-US" sz="2800" b="1"/>
              <a:t>except </a:t>
            </a:r>
            <a:r>
              <a:rPr lang="en-US" sz="2800"/>
              <a:t>in patients who have already received antibiotics.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</a:t>
            </a:r>
            <a:r>
              <a:rPr lang="en-US" sz="2800" b="1"/>
              <a:t>N.B……</a:t>
            </a:r>
            <a:r>
              <a:rPr lang="en-US" sz="2800"/>
              <a:t>serological tests such as the Widal antigen test are of little practical value and are easily misinterpreted.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685800" y="0"/>
            <a:ext cx="7989888" cy="609600"/>
          </a:xfrm>
        </p:spPr>
        <p:txBody>
          <a:bodyPr/>
          <a:lstStyle/>
          <a:p>
            <a:r>
              <a:rPr lang="en-US" sz="400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b="1" u="sng"/>
              <a:t>Management</a:t>
            </a:r>
            <a:endParaRPr lang="en-US" sz="2800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*Chloramphenicol , co-trimoxazole  and amoxicillin may still be effective in some cases , but </a:t>
            </a:r>
            <a:r>
              <a:rPr lang="en-US" sz="2800" b="1"/>
              <a:t>quinolones </a:t>
            </a:r>
            <a:r>
              <a:rPr lang="en-US" sz="2800"/>
              <a:t>( e.g ciprofloxacin 500 mg twice daily ) are </a:t>
            </a:r>
            <a:r>
              <a:rPr lang="en-US" sz="2800" b="1"/>
              <a:t> now the treatment of choice .</a:t>
            </a:r>
            <a:endParaRPr lang="en-US" sz="2800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*Although increased resistance to quiolones is being seen : in such cases azithromycin may be effective.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N.B…….</a:t>
            </a:r>
            <a:r>
              <a:rPr lang="en-US" sz="2800"/>
              <a:t>the patient ‘s temperature may remain elevated for several days after starting antibiotics , and this alone is </a:t>
            </a:r>
            <a:r>
              <a:rPr lang="en-US" sz="2800" b="1" u="sng"/>
              <a:t>not</a:t>
            </a:r>
            <a:r>
              <a:rPr lang="en-US" sz="2800"/>
              <a:t> a sign of treatment failure.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</a:t>
            </a:r>
          </a:p>
          <a:p>
            <a:pPr algn="l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*Prolonged antibiotic therapy may eleminate  the carrier state , but in the presence of gallbladder disease it is rarely effective.Cholycystectomy is not usually justified on clinical or public health grounds.</a:t>
            </a:r>
            <a:endParaRPr lang="en-US" sz="2800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497887" cy="5975350"/>
          </a:xfrm>
        </p:spPr>
        <p:txBody>
          <a:bodyPr/>
          <a:lstStyle/>
          <a:p>
            <a:pPr algn="l">
              <a:buFont typeface="Wingdings" pitchFamily="2" charset="2"/>
              <a:buNone/>
            </a:pPr>
            <a:r>
              <a:rPr lang="en-US" sz="2800" b="1" u="sng"/>
              <a:t>Prevention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*Mainly through improved sanitation and clean water.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*Travellers should avoid drinking untreated water, ice in drinks and eating ice creams.</a:t>
            </a:r>
          </a:p>
          <a:p>
            <a:pPr algn="l">
              <a:buFont typeface="Wingdings" pitchFamily="2" charset="2"/>
              <a:buNone/>
            </a:pPr>
            <a:endParaRPr lang="en-US" sz="2800"/>
          </a:p>
          <a:p>
            <a:pPr algn="l">
              <a:buFont typeface="Wingdings" pitchFamily="2" charset="2"/>
              <a:buNone/>
            </a:pPr>
            <a:r>
              <a:rPr lang="en-US" sz="2800"/>
              <a:t>*Vaccination with injectable inactivated or oral live attenuated vaccines gives partial protection.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949950"/>
          </a:xfrm>
        </p:spPr>
        <p:txBody>
          <a:bodyPr/>
          <a:lstStyle/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 b="1"/>
              <a:t>Brucellosis ( Malta fever , undulant fever)</a:t>
            </a:r>
            <a:r>
              <a:rPr lang="en-US"/>
              <a:t> is a zoonosis and has a world –wide distribution.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/>
              <a:t>The organisms</a:t>
            </a:r>
            <a:r>
              <a:rPr lang="en-US" sz="2800"/>
              <a:t> usually gain entry into human body via the mouth ;less frequently they may enter via the respiratory tract , genital tract or abraded skin.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 *The bacilli travel in the lymphatics  and infect the lymph nodes .This is followed by haematogeneous spread with ultimate localization in the reticuloendothelial system.</a:t>
            </a:r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endParaRPr lang="en-US" sz="2800"/>
          </a:p>
          <a:p>
            <a:pPr algn="l"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*Spread is usually by the ingestion of raw milk from the infected cattle or goats, although occupational exposure is also common.Person – to -  person transmissionis rare.</a:t>
            </a:r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243638" y="333375"/>
            <a:ext cx="18415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u="sng">
                <a:latin typeface="Times New Roman" pitchFamily="18" charset="0"/>
              </a:rPr>
              <a:t>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772400" cy="5403850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n-US" sz="2800" b="1" u="sng"/>
              <a:t>Clinical features</a:t>
            </a:r>
            <a:endParaRPr lang="en-US" sz="2800"/>
          </a:p>
          <a:p>
            <a:pPr algn="l">
              <a:lnSpc>
                <a:spcPct val="80000"/>
              </a:lnSpc>
            </a:pPr>
            <a:r>
              <a:rPr lang="en-US" sz="2800"/>
              <a:t>*The incubation period of brucellosis is 1-3 weeks. The onset is insidious , with malaise , headache, weakness, generalized myalgia and night sweats.</a:t>
            </a:r>
          </a:p>
          <a:p>
            <a:pPr algn="l">
              <a:lnSpc>
                <a:spcPct val="80000"/>
              </a:lnSpc>
            </a:pPr>
            <a:endParaRPr lang="en-US" sz="2800"/>
          </a:p>
          <a:p>
            <a:pPr algn="l">
              <a:lnSpc>
                <a:spcPct val="80000"/>
              </a:lnSpc>
            </a:pPr>
            <a:r>
              <a:rPr lang="en-US" sz="2800"/>
              <a:t>*The fever pattern is classically undulant , although continuous and intermittent patterns are also seen.Lymphadenopathy, hepatosplenomegaly and spinal tenderness sacro-iliitis(20-30%) may be present ;arthritis , osteomyelitis ,epididimo-orchitis (up to 40% ) , meningoencephalitis and endocarditis have all been described. </a:t>
            </a:r>
            <a:endParaRPr lang="en-US" sz="2800" b="1" u="sng"/>
          </a:p>
          <a:p>
            <a:pPr>
              <a:lnSpc>
                <a:spcPct val="80000"/>
              </a:lnSpc>
            </a:pPr>
            <a:endParaRPr 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0</TotalTime>
  <Words>968</Words>
  <Application>Microsoft Office PowerPoint</Application>
  <PresentationFormat>عرض على الشاشة (3:4)‏</PresentationFormat>
  <Paragraphs>72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9" baseType="lpstr">
      <vt:lpstr>Times New Roman</vt:lpstr>
      <vt:lpstr>Arial</vt:lpstr>
      <vt:lpstr>Wingdings</vt:lpstr>
      <vt:lpstr>Verdana</vt:lpstr>
      <vt:lpstr>Fading Grid</vt:lpstr>
      <vt:lpstr>         Typhoid fever                      </vt:lpstr>
      <vt:lpstr>                                                                    </vt:lpstr>
      <vt:lpstr>الشريحة 3</vt:lpstr>
      <vt:lpstr>                  </vt:lpstr>
      <vt:lpstr>                                             </vt:lpstr>
      <vt:lpstr> 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من PowerPoint</dc:title>
  <dc:creator/>
  <cp:lastModifiedBy/>
  <cp:revision>17</cp:revision>
  <cp:lastPrinted>1601-01-01T00:00:00Z</cp:lastPrinted>
  <dcterms:created xsi:type="dcterms:W3CDTF">2011-07-13T13:27:38Z</dcterms:created>
  <dcterms:modified xsi:type="dcterms:W3CDTF">2011-12-17T19:42:43Z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1025</vt:i4>
  </property>
</Properties>
</file>